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34"/>
  </p:notesMasterIdLst>
  <p:handoutMasterIdLst>
    <p:handoutMasterId r:id="rId35"/>
  </p:handoutMasterIdLst>
  <p:sldIdLst>
    <p:sldId id="1030" r:id="rId2"/>
    <p:sldId id="1086" r:id="rId3"/>
    <p:sldId id="1088" r:id="rId4"/>
    <p:sldId id="1111" r:id="rId5"/>
    <p:sldId id="1112" r:id="rId6"/>
    <p:sldId id="1094" r:id="rId7"/>
    <p:sldId id="1080" r:id="rId8"/>
    <p:sldId id="1096" r:id="rId9"/>
    <p:sldId id="1121" r:id="rId10"/>
    <p:sldId id="1095" r:id="rId11"/>
    <p:sldId id="1093" r:id="rId12"/>
    <p:sldId id="1117" r:id="rId13"/>
    <p:sldId id="1098" r:id="rId14"/>
    <p:sldId id="1097" r:id="rId15"/>
    <p:sldId id="1099" r:id="rId16"/>
    <p:sldId id="1100" r:id="rId17"/>
    <p:sldId id="1118" r:id="rId18"/>
    <p:sldId id="1103" r:id="rId19"/>
    <p:sldId id="1102" r:id="rId20"/>
    <p:sldId id="1104" r:id="rId21"/>
    <p:sldId id="1105" r:id="rId22"/>
    <p:sldId id="1106" r:id="rId23"/>
    <p:sldId id="1119" r:id="rId24"/>
    <p:sldId id="1107" r:id="rId25"/>
    <p:sldId id="1120" r:id="rId26"/>
    <p:sldId id="1124" r:id="rId27"/>
    <p:sldId id="1079" r:id="rId28"/>
    <p:sldId id="1123" r:id="rId29"/>
    <p:sldId id="1108" r:id="rId30"/>
    <p:sldId id="1122" r:id="rId31"/>
    <p:sldId id="1090" r:id="rId32"/>
    <p:sldId id="1110" r:id="rId33"/>
  </p:sldIdLst>
  <p:sldSz cx="9144000" cy="6858000" type="screen4x3"/>
  <p:notesSz cx="6731000" cy="9856788"/>
  <p:custDataLst>
    <p:tags r:id="rId36"/>
  </p:custDataLst>
  <p:defaultTextStyle>
    <a:defPPr>
      <a:defRPr lang="ja-JP"/>
    </a:defPPr>
    <a:lvl1pPr algn="ctr" rtl="0" fontAlgn="base">
      <a:spcBef>
        <a:spcPct val="0"/>
      </a:spcBef>
      <a:spcAft>
        <a:spcPct val="0"/>
      </a:spcAft>
      <a:buChar char="•"/>
      <a:defRPr kumimoji="1" sz="2400" kern="1200">
        <a:solidFill>
          <a:schemeClr val="tx1"/>
        </a:solidFill>
        <a:latin typeface="Tahoma" pitchFamily="34" charset="0"/>
        <a:ea typeface="HGP創英角ｺﾞｼｯｸUB" pitchFamily="50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buChar char="•"/>
      <a:defRPr kumimoji="1" sz="2400" kern="1200">
        <a:solidFill>
          <a:schemeClr val="tx1"/>
        </a:solidFill>
        <a:latin typeface="Tahoma" pitchFamily="34" charset="0"/>
        <a:ea typeface="HGP創英角ｺﾞｼｯｸUB" pitchFamily="50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buChar char="•"/>
      <a:defRPr kumimoji="1" sz="2400" kern="1200">
        <a:solidFill>
          <a:schemeClr val="tx1"/>
        </a:solidFill>
        <a:latin typeface="Tahoma" pitchFamily="34" charset="0"/>
        <a:ea typeface="HGP創英角ｺﾞｼｯｸUB" pitchFamily="50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buChar char="•"/>
      <a:defRPr kumimoji="1" sz="2400" kern="1200">
        <a:solidFill>
          <a:schemeClr val="tx1"/>
        </a:solidFill>
        <a:latin typeface="Tahoma" pitchFamily="34" charset="0"/>
        <a:ea typeface="HGP創英角ｺﾞｼｯｸUB" pitchFamily="50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buChar char="•"/>
      <a:defRPr kumimoji="1" sz="2400" kern="1200">
        <a:solidFill>
          <a:schemeClr val="tx1"/>
        </a:solidFill>
        <a:latin typeface="Tahoma" pitchFamily="34" charset="0"/>
        <a:ea typeface="HGP創英角ｺﾞｼｯｸUB" pitchFamily="50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HGP創英角ｺﾞｼｯｸUB" pitchFamily="50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HGP創英角ｺﾞｼｯｸUB" pitchFamily="50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HGP創英角ｺﾞｼｯｸUB" pitchFamily="50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HGP創英角ｺﾞｼｯｸUB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CCECFF"/>
    <a:srgbClr val="0066FF"/>
    <a:srgbClr val="CCFFCC"/>
    <a:srgbClr val="FFFFFF"/>
    <a:srgbClr val="3366FF"/>
    <a:srgbClr val="FFCCCC"/>
    <a:srgbClr val="DDDDDD"/>
    <a:srgbClr val="808080"/>
    <a:srgbClr val="B2B2B2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89" autoAdjust="0"/>
    <p:restoredTop sz="97418" autoAdjust="0"/>
  </p:normalViewPr>
  <p:slideViewPr>
    <p:cSldViewPr>
      <p:cViewPr>
        <p:scale>
          <a:sx n="60" d="100"/>
          <a:sy n="60" d="100"/>
        </p:scale>
        <p:origin x="-1200" y="-3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2988"/>
    </p:cViewPr>
  </p:sorterViewPr>
  <p:notesViewPr>
    <p:cSldViewPr>
      <p:cViewPr varScale="1">
        <p:scale>
          <a:sx n="70" d="100"/>
          <a:sy n="70" d="100"/>
        </p:scale>
        <p:origin x="-2064" y="-96"/>
      </p:cViewPr>
      <p:guideLst>
        <p:guide orient="horz" pos="3104"/>
        <p:guide pos="212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8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3175" y="0"/>
            <a:ext cx="29178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4663"/>
            <a:ext cx="29178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3175" y="9364663"/>
            <a:ext cx="29178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E96BC14-1615-4251-8D4B-8C86F65DDFD9}" type="slidenum">
              <a:rPr lang="en-US" altLang="ja-JP"/>
              <a:pPr>
                <a:defRPr/>
              </a:pPr>
              <a:t>&lt;#&gt;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8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buFontTx/>
              <a:buNone/>
              <a:defRPr sz="1200" smtClean="0"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3175" y="0"/>
            <a:ext cx="29178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 smtClean="0"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003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39775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6938" y="4681538"/>
            <a:ext cx="4937125" cy="44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4663"/>
            <a:ext cx="29178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buFontTx/>
              <a:buNone/>
              <a:defRPr sz="1200" smtClean="0"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3175" y="9364663"/>
            <a:ext cx="29178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 smtClean="0"/>
            </a:lvl1pPr>
          </a:lstStyle>
          <a:p>
            <a:pPr>
              <a:defRPr/>
            </a:pPr>
            <a:fld id="{CB493AE6-ACB0-48C0-A300-869348BAECAB}" type="slidenum">
              <a:rPr lang="en-US" altLang="ja-JP"/>
              <a:pPr>
                <a:defRPr/>
              </a:pPr>
              <a:t>&lt;#&gt;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HGP創英角ｺﾞｼｯｸUB" pitchFamily="50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HGP創英角ｺﾞｼｯｸUB" pitchFamily="5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HGP創英角ｺﾞｼｯｸUB" pitchFamily="5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HGP創英角ｺﾞｼｯｸUB" pitchFamily="5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HGP創英角ｺﾞｼｯｸUB" pitchFamily="50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BA698F-90DC-49F4-8B1B-3214C2C09362}" type="slidenum">
              <a:rPr lang="en-US" altLang="ja-JP"/>
              <a:pPr/>
              <a:t>1</a:t>
            </a:fld>
            <a:endParaRPr lang="en-US" altLang="ja-JP" dirty="0"/>
          </a:p>
        </p:txBody>
      </p:sp>
      <p:sp>
        <p:nvSpPr>
          <p:cNvPr id="79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fld id="{C90705A1-4E2D-4662-94DE-4ED7A9BA525B}" type="slidenum">
              <a:rPr kumimoji="1" lang="en-US" altLang="ja-JP" sz="1200" kern="1200">
                <a:solidFill>
                  <a:prstClr val="black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t>10</a:t>
            </a:fld>
            <a:endParaRPr kumimoji="1" lang="en-US" altLang="ja-JP" sz="1200" kern="1200" dirty="0">
              <a:solidFill>
                <a:prstClr val="black"/>
              </a:solidFill>
              <a:latin typeface="Tahoma" pitchFamily="34" charset="0"/>
              <a:ea typeface="HGP創英角ｺﾞｼｯｸUB" pitchFamily="50" charset="-128"/>
              <a:cs typeface="+mn-cs"/>
            </a:endParaRPr>
          </a:p>
        </p:txBody>
      </p:sp>
      <p:sp>
        <p:nvSpPr>
          <p:cNvPr id="196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/>
              <a:t>In RSE,</a:t>
            </a:r>
            <a:r>
              <a:rPr lang="en-US" altLang="ja-JP" baseline="0" dirty="0" smtClean="0"/>
              <a:t> it is possible to enhance … and reduce …, by tuning the resonant condition of signal light,</a:t>
            </a:r>
          </a:p>
          <a:p>
            <a:r>
              <a:rPr lang="en-US" altLang="ja-JP" baseline="0" dirty="0" smtClean="0"/>
              <a:t>In the signal extraction cavity formed by the ITMs and the signal extraction mirror.</a:t>
            </a:r>
          </a:p>
          <a:p>
            <a:r>
              <a:rPr lang="en-US" altLang="ja-JP" baseline="0" dirty="0" smtClean="0"/>
              <a:t>So we set two candidate configurations first.</a:t>
            </a:r>
          </a:p>
          <a:p>
            <a:r>
              <a:rPr lang="en-US" altLang="ja-JP" baseline="0" dirty="0" smtClean="0"/>
              <a:t>One is BRSE in which carrier light is resonant with SEC,</a:t>
            </a:r>
          </a:p>
          <a:p>
            <a:r>
              <a:rPr lang="en-US" altLang="ja-JP" baseline="0" dirty="0" smtClean="0"/>
              <a:t>And another is DRSE, in which the resonant condition of SEC is slightly offset form BRSE condition.</a:t>
            </a:r>
          </a:p>
          <a:p>
            <a:endParaRPr lang="en-US" altLang="ja-JP" baseline="0" dirty="0" smtClean="0"/>
          </a:p>
          <a:p>
            <a:r>
              <a:rPr lang="en-US" altLang="ja-JP" baseline="0" dirty="0" smtClean="0"/>
              <a:t>We also added a variable RSE configuration as a candidate. In VRSE, the tuning condition of SEC can</a:t>
            </a:r>
          </a:p>
          <a:p>
            <a:r>
              <a:rPr lang="en-US" altLang="ja-JP" baseline="0" dirty="0" smtClean="0"/>
              <a:t>Be changed without replacement of mirrors or moving the mirror suspension.</a:t>
            </a:r>
          </a:p>
          <a:p>
            <a:r>
              <a:rPr lang="en-US" altLang="ja-JP" baseline="0" dirty="0" smtClean="0"/>
              <a:t>  </a:t>
            </a:r>
            <a:endParaRPr lang="ja-JP" altLang="ja-JP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fld id="{C90705A1-4E2D-4662-94DE-4ED7A9BA525B}" type="slidenum">
              <a:rPr kumimoji="1" lang="en-US" altLang="ja-JP" sz="1200" kern="1200">
                <a:solidFill>
                  <a:prstClr val="black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t>11</a:t>
            </a:fld>
            <a:endParaRPr kumimoji="1" lang="en-US" altLang="ja-JP" sz="1200" kern="1200" dirty="0">
              <a:solidFill>
                <a:prstClr val="black"/>
              </a:solidFill>
              <a:latin typeface="Tahoma" pitchFamily="34" charset="0"/>
              <a:ea typeface="HGP創英角ｺﾞｼｯｸUB" pitchFamily="50" charset="-128"/>
              <a:cs typeface="+mn-cs"/>
            </a:endParaRPr>
          </a:p>
        </p:txBody>
      </p:sp>
      <p:sp>
        <p:nvSpPr>
          <p:cNvPr id="196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/>
              <a:t>Here are the sensitivity curves for candidate configurations.</a:t>
            </a:r>
          </a:p>
          <a:p>
            <a:r>
              <a:rPr lang="en-US" altLang="ja-JP" dirty="0" smtClean="0"/>
              <a:t>Red curve is for BRSE, which was</a:t>
            </a:r>
            <a:r>
              <a:rPr lang="en-US" altLang="ja-JP" baseline="0" dirty="0" smtClean="0"/>
              <a:t> the default design before this work.</a:t>
            </a:r>
          </a:p>
          <a:p>
            <a:r>
              <a:rPr lang="en-US" altLang="ja-JP" baseline="0" dirty="0" smtClean="0"/>
              <a:t>Green curve is for DRSE…</a:t>
            </a:r>
          </a:p>
          <a:p>
            <a:r>
              <a:rPr lang="en-US" altLang="ja-JP" baseline="0" dirty="0" smtClean="0"/>
              <a:t>Blue curves are for VRSE: blighter one is for broadband operational point, and</a:t>
            </a:r>
          </a:p>
          <a:p>
            <a:r>
              <a:rPr lang="en-US" altLang="ja-JP" baseline="0" dirty="0" smtClean="0"/>
              <a:t>Darker one is for detuned operational point. </a:t>
            </a:r>
          </a:p>
          <a:p>
            <a:r>
              <a:rPr lang="en-US" altLang="ja-JP" baseline="0" dirty="0" smtClean="0"/>
              <a:t>The optical parameters were optimized for detection of BNS inspirals.</a:t>
            </a:r>
            <a:endParaRPr lang="ja-JP" altLang="ja-JP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fld id="{C90705A1-4E2D-4662-94DE-4ED7A9BA525B}" type="slidenum">
              <a:rPr kumimoji="1" lang="en-US" altLang="ja-JP" sz="1200" kern="1200">
                <a:solidFill>
                  <a:prstClr val="black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t>12</a:t>
            </a:fld>
            <a:endParaRPr kumimoji="1" lang="en-US" altLang="ja-JP" sz="1200" kern="1200" dirty="0">
              <a:solidFill>
                <a:prstClr val="black"/>
              </a:solidFill>
              <a:latin typeface="Tahoma" pitchFamily="34" charset="0"/>
              <a:ea typeface="HGP創英角ｺﾞｼｯｸUB" pitchFamily="50" charset="-128"/>
              <a:cs typeface="+mn-cs"/>
            </a:endParaRPr>
          </a:p>
        </p:txBody>
      </p:sp>
      <p:sp>
        <p:nvSpPr>
          <p:cNvPr id="196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baseline="0" dirty="0" smtClean="0"/>
              <a:t>We investigate</a:t>
            </a:r>
            <a:r>
              <a:rPr lang="en-US" altLang="ja-JP" dirty="0" smtClean="0"/>
              <a:t> these 4 candidate configurations, from viewpoint of science,</a:t>
            </a:r>
            <a:r>
              <a:rPr lang="en-US" altLang="ja-JP" baseline="0" dirty="0" smtClean="0"/>
              <a:t> technical issues, and project strategy.</a:t>
            </a:r>
          </a:p>
          <a:p>
            <a:r>
              <a:rPr lang="en-US" altLang="ja-JP" baseline="0" dirty="0" smtClean="0"/>
              <a:t>The first topic is scientific outcomes.  </a:t>
            </a:r>
            <a:endParaRPr lang="ja-JP" altLang="ja-JP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fld id="{C90705A1-4E2D-4662-94DE-4ED7A9BA525B}" type="slidenum">
              <a:rPr kumimoji="1" lang="en-US" altLang="ja-JP" sz="1200" kern="1200">
                <a:solidFill>
                  <a:prstClr val="black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t>13</a:t>
            </a:fld>
            <a:endParaRPr kumimoji="1" lang="en-US" altLang="ja-JP" sz="1200" kern="1200" dirty="0">
              <a:solidFill>
                <a:prstClr val="black"/>
              </a:solidFill>
              <a:latin typeface="Tahoma" pitchFamily="34" charset="0"/>
              <a:ea typeface="HGP創英角ｺﾞｼｯｸUB" pitchFamily="50" charset="-128"/>
              <a:cs typeface="+mn-cs"/>
            </a:endParaRPr>
          </a:p>
        </p:txBody>
      </p:sp>
      <p:sp>
        <p:nvSpPr>
          <p:cNvPr id="196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/>
              <a:t>The primary target of LCGT is to detect GWs, and the most confident source is a BNS</a:t>
            </a:r>
            <a:r>
              <a:rPr lang="en-US" altLang="ja-JP" baseline="0" dirty="0" smtClean="0"/>
              <a:t> inspirals.</a:t>
            </a:r>
          </a:p>
          <a:p>
            <a:r>
              <a:rPr lang="en-US" altLang="ja-JP" baseline="0" dirty="0" smtClean="0"/>
              <a:t>So we compare the candidate configurations for this source first.</a:t>
            </a:r>
          </a:p>
          <a:p>
            <a:endParaRPr lang="en-US" altLang="ja-JP" baseline="0" dirty="0" smtClean="0"/>
          </a:p>
          <a:p>
            <a:r>
              <a:rPr lang="en-US" altLang="ja-JP" baseline="0" dirty="0" smtClean="0"/>
              <a:t>…</a:t>
            </a:r>
          </a:p>
          <a:p>
            <a:r>
              <a:rPr lang="en-US" altLang="ja-JP" baseline="0" dirty="0" smtClean="0"/>
              <a:t>…</a:t>
            </a:r>
            <a:endParaRPr lang="ja-JP" altLang="ja-JP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fld id="{C90705A1-4E2D-4662-94DE-4ED7A9BA525B}" type="slidenum">
              <a:rPr kumimoji="1" lang="en-US" altLang="ja-JP" sz="1200" kern="1200">
                <a:solidFill>
                  <a:prstClr val="black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t>14</a:t>
            </a:fld>
            <a:endParaRPr kumimoji="1" lang="en-US" altLang="ja-JP" sz="1200" kern="1200" dirty="0">
              <a:solidFill>
                <a:prstClr val="black"/>
              </a:solidFill>
              <a:latin typeface="Tahoma" pitchFamily="34" charset="0"/>
              <a:ea typeface="HGP創英角ｺﾞｼｯｸUB" pitchFamily="50" charset="-128"/>
              <a:cs typeface="+mn-cs"/>
            </a:endParaRPr>
          </a:p>
        </p:txBody>
      </p:sp>
      <p:sp>
        <p:nvSpPr>
          <p:cNvPr id="196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/>
              <a:t>These estimations</a:t>
            </a:r>
            <a:r>
              <a:rPr lang="en-US" altLang="ja-JP" baseline="0" dirty="0" smtClean="0"/>
              <a:t> are interpreted in term of the detection probability.</a:t>
            </a:r>
          </a:p>
          <a:p>
            <a:r>
              <a:rPr lang="en-US" altLang="ja-JP" baseline="0" dirty="0" smtClean="0"/>
              <a:t>Since BNS inspirals are the primary target, the probability to detect at least</a:t>
            </a:r>
          </a:p>
          <a:p>
            <a:r>
              <a:rPr lang="en-US" altLang="ja-JP" baseline="0" dirty="0" smtClean="0"/>
              <a:t>One event in one-year observation is considered as the success probability of LCGT project.</a:t>
            </a:r>
          </a:p>
          <a:p>
            <a:endParaRPr lang="en-US" altLang="ja-JP" baseline="0" dirty="0" smtClean="0"/>
          </a:p>
          <a:p>
            <a:r>
              <a:rPr lang="en-US" altLang="ja-JP" baseline="0" dirty="0" smtClean="0"/>
              <a:t>This figure shows … as a function of detection range.</a:t>
            </a:r>
          </a:p>
          <a:p>
            <a:endParaRPr lang="en-US" altLang="ja-JP" baseline="0" dirty="0" smtClean="0"/>
          </a:p>
          <a:p>
            <a:r>
              <a:rPr lang="en-US" altLang="ja-JP" baseline="0" dirty="0" smtClean="0"/>
              <a:t>…</a:t>
            </a:r>
            <a:endParaRPr lang="ja-JP" altLang="ja-JP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fld id="{C90705A1-4E2D-4662-94DE-4ED7A9BA525B}" type="slidenum">
              <a:rPr kumimoji="1" lang="en-US" altLang="ja-JP" sz="1200" kern="1200">
                <a:solidFill>
                  <a:prstClr val="black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t>15</a:t>
            </a:fld>
            <a:endParaRPr kumimoji="1" lang="en-US" altLang="ja-JP" sz="1200" kern="1200" dirty="0">
              <a:solidFill>
                <a:prstClr val="black"/>
              </a:solidFill>
              <a:latin typeface="Tahoma" pitchFamily="34" charset="0"/>
              <a:ea typeface="HGP創英角ｺﾞｼｯｸUB" pitchFamily="50" charset="-128"/>
              <a:cs typeface="+mn-cs"/>
            </a:endParaRPr>
          </a:p>
        </p:txBody>
      </p:sp>
      <p:sp>
        <p:nvSpPr>
          <p:cNvPr id="196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/>
              <a:t>After detection, we will extract astrophysical</a:t>
            </a:r>
            <a:r>
              <a:rPr lang="en-US" altLang="ja-JP" baseline="0" dirty="0" smtClean="0"/>
              <a:t> </a:t>
            </a:r>
            <a:r>
              <a:rPr lang="en-US" altLang="ja-JP" baseline="0" dirty="0" err="1" smtClean="0"/>
              <a:t>imformation</a:t>
            </a:r>
            <a:r>
              <a:rPr lang="en-US" altLang="ja-JP" baseline="0" dirty="0" smtClean="0"/>
              <a:t> from the waveform.</a:t>
            </a:r>
          </a:p>
          <a:p>
            <a:r>
              <a:rPr lang="en-US" altLang="ja-JP" baseline="0" dirty="0" smtClean="0"/>
              <a:t>This table shows the …</a:t>
            </a:r>
          </a:p>
          <a:p>
            <a:endParaRPr lang="en-US" altLang="ja-JP" baseline="0" dirty="0" smtClean="0"/>
          </a:p>
          <a:p>
            <a:r>
              <a:rPr lang="en-US" altLang="ja-JP" baseline="0" dirty="0" smtClean="0"/>
              <a:t>This is because…</a:t>
            </a:r>
            <a:endParaRPr lang="ja-JP" altLang="ja-JP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fld id="{C90705A1-4E2D-4662-94DE-4ED7A9BA525B}" type="slidenum">
              <a:rPr kumimoji="1" lang="en-US" altLang="ja-JP" sz="1200" kern="1200">
                <a:solidFill>
                  <a:prstClr val="black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t>16</a:t>
            </a:fld>
            <a:endParaRPr kumimoji="1" lang="en-US" altLang="ja-JP" sz="1200" kern="1200" dirty="0">
              <a:solidFill>
                <a:prstClr val="black"/>
              </a:solidFill>
              <a:latin typeface="Tahoma" pitchFamily="34" charset="0"/>
              <a:ea typeface="HGP創英角ｺﾞｼｯｸUB" pitchFamily="50" charset="-128"/>
              <a:cs typeface="+mn-cs"/>
            </a:endParaRPr>
          </a:p>
        </p:txBody>
      </p:sp>
      <p:sp>
        <p:nvSpPr>
          <p:cNvPr id="196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/>
              <a:t>We have</a:t>
            </a:r>
            <a:r>
              <a:rPr lang="en-US" altLang="ja-JP" baseline="0" dirty="0" smtClean="0"/>
              <a:t> compared the configurations for the other sources.</a:t>
            </a:r>
          </a:p>
          <a:p>
            <a:endParaRPr lang="en-US" altLang="ja-JP" baseline="0" dirty="0" smtClean="0"/>
          </a:p>
          <a:p>
            <a:r>
              <a:rPr lang="en-US" altLang="ja-JP" baseline="0" dirty="0" smtClean="0"/>
              <a:t>There are only small differences.</a:t>
            </a:r>
          </a:p>
          <a:p>
            <a:r>
              <a:rPr lang="en-US" altLang="ja-JP" baseline="0" dirty="0" smtClean="0"/>
              <a:t>But broadband configuration is a little favorable for core-collapse supernovae, and pulsars. </a:t>
            </a:r>
            <a:endParaRPr lang="ja-JP" altLang="ja-JP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fld id="{C90705A1-4E2D-4662-94DE-4ED7A9BA525B}" type="slidenum">
              <a:rPr kumimoji="1" lang="en-US" altLang="ja-JP" sz="1200" kern="1200">
                <a:solidFill>
                  <a:prstClr val="black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t>17</a:t>
            </a:fld>
            <a:endParaRPr kumimoji="1" lang="en-US" altLang="ja-JP" sz="1200" kern="1200" dirty="0">
              <a:solidFill>
                <a:prstClr val="black"/>
              </a:solidFill>
              <a:latin typeface="Tahoma" pitchFamily="34" charset="0"/>
              <a:ea typeface="HGP創英角ｺﾞｼｯｸUB" pitchFamily="50" charset="-128"/>
              <a:cs typeface="+mn-cs"/>
            </a:endParaRPr>
          </a:p>
        </p:txBody>
      </p:sp>
      <p:sp>
        <p:nvSpPr>
          <p:cNvPr id="196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/>
              <a:t>Next,</a:t>
            </a:r>
            <a:r>
              <a:rPr lang="en-US" altLang="ja-JP" baseline="0" dirty="0" smtClean="0"/>
              <a:t> I will compare the configurations from technical point of view.</a:t>
            </a:r>
            <a:endParaRPr lang="ja-JP" altLang="ja-JP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fld id="{C90705A1-4E2D-4662-94DE-4ED7A9BA525B}" type="slidenum">
              <a:rPr kumimoji="1" lang="en-US" altLang="ja-JP" sz="1200" kern="1200">
                <a:solidFill>
                  <a:prstClr val="black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t>18</a:t>
            </a:fld>
            <a:endParaRPr kumimoji="1" lang="en-US" altLang="ja-JP" sz="1200" kern="1200" dirty="0">
              <a:solidFill>
                <a:prstClr val="black"/>
              </a:solidFill>
              <a:latin typeface="Tahoma" pitchFamily="34" charset="0"/>
              <a:ea typeface="HGP創英角ｺﾞｼｯｸUB" pitchFamily="50" charset="-128"/>
              <a:cs typeface="+mn-cs"/>
            </a:endParaRPr>
          </a:p>
        </p:txBody>
      </p:sp>
      <p:sp>
        <p:nvSpPr>
          <p:cNvPr id="196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/>
              <a:t>…</a:t>
            </a:r>
            <a:endParaRPr lang="ja-JP" altLang="ja-JP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fld id="{C90705A1-4E2D-4662-94DE-4ED7A9BA525B}" type="slidenum">
              <a:rPr kumimoji="1" lang="en-US" altLang="ja-JP" sz="1200" kern="1200">
                <a:solidFill>
                  <a:prstClr val="black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t>19</a:t>
            </a:fld>
            <a:endParaRPr kumimoji="1" lang="en-US" altLang="ja-JP" sz="1200" kern="1200" dirty="0">
              <a:solidFill>
                <a:prstClr val="black"/>
              </a:solidFill>
              <a:latin typeface="Tahoma" pitchFamily="34" charset="0"/>
              <a:ea typeface="HGP創英角ｺﾞｼｯｸUB" pitchFamily="50" charset="-128"/>
              <a:cs typeface="+mn-cs"/>
            </a:endParaRPr>
          </a:p>
        </p:txBody>
      </p:sp>
      <p:sp>
        <p:nvSpPr>
          <p:cNvPr id="196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fld id="{C90705A1-4E2D-4662-94DE-4ED7A9BA525B}" type="slidenum">
              <a:rPr kumimoji="1" lang="en-US" altLang="ja-JP" sz="1200" kern="1200">
                <a:solidFill>
                  <a:prstClr val="black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t>2</a:t>
            </a:fld>
            <a:endParaRPr kumimoji="1" lang="en-US" altLang="ja-JP" sz="1200" kern="1200" dirty="0">
              <a:solidFill>
                <a:prstClr val="black"/>
              </a:solidFill>
              <a:latin typeface="Tahoma" pitchFamily="34" charset="0"/>
              <a:ea typeface="HGP創英角ｺﾞｼｯｸUB" pitchFamily="50" charset="-128"/>
              <a:cs typeface="+mn-cs"/>
            </a:endParaRPr>
          </a:p>
        </p:txBody>
      </p:sp>
      <p:sp>
        <p:nvSpPr>
          <p:cNvPr id="196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/>
              <a:t>In this talk, I will explain how the observation band of a LCGT </a:t>
            </a:r>
            <a:r>
              <a:rPr lang="en-US" altLang="ja-JP" dirty="0" err="1" smtClean="0"/>
              <a:t>interefereometer</a:t>
            </a:r>
            <a:r>
              <a:rPr lang="en-US" altLang="ja-JP" dirty="0" smtClean="0"/>
              <a:t>,</a:t>
            </a:r>
          </a:p>
          <a:p>
            <a:r>
              <a:rPr lang="en-US" altLang="ja-JP" dirty="0" smtClean="0"/>
              <a:t>And the optical configuration</a:t>
            </a:r>
            <a:r>
              <a:rPr lang="en-US" altLang="ja-JP" baseline="0" dirty="0" smtClean="0"/>
              <a:t> h</a:t>
            </a:r>
            <a:r>
              <a:rPr lang="en-US" altLang="ja-JP" dirty="0" smtClean="0"/>
              <a:t>as</a:t>
            </a:r>
            <a:r>
              <a:rPr lang="en-US" altLang="ja-JP" baseline="0" dirty="0" smtClean="0"/>
              <a:t> been determined.</a:t>
            </a:r>
            <a:endParaRPr lang="ja-JP" altLang="ja-JP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fld id="{C90705A1-4E2D-4662-94DE-4ED7A9BA525B}" type="slidenum">
              <a:rPr kumimoji="1" lang="en-US" altLang="ja-JP" sz="1200" kern="1200">
                <a:solidFill>
                  <a:prstClr val="black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t>20</a:t>
            </a:fld>
            <a:endParaRPr kumimoji="1" lang="en-US" altLang="ja-JP" sz="1200" kern="1200" dirty="0">
              <a:solidFill>
                <a:prstClr val="black"/>
              </a:solidFill>
              <a:latin typeface="Tahoma" pitchFamily="34" charset="0"/>
              <a:ea typeface="HGP創英角ｺﾞｼｯｸUB" pitchFamily="50" charset="-128"/>
              <a:cs typeface="+mn-cs"/>
            </a:endParaRPr>
          </a:p>
        </p:txBody>
      </p:sp>
      <p:sp>
        <p:nvSpPr>
          <p:cNvPr id="196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fld id="{C90705A1-4E2D-4662-94DE-4ED7A9BA525B}" type="slidenum">
              <a:rPr kumimoji="1" lang="en-US" altLang="ja-JP" sz="1200" kern="1200">
                <a:solidFill>
                  <a:prstClr val="black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t>21</a:t>
            </a:fld>
            <a:endParaRPr kumimoji="1" lang="en-US" altLang="ja-JP" sz="1200" kern="1200" dirty="0">
              <a:solidFill>
                <a:prstClr val="black"/>
              </a:solidFill>
              <a:latin typeface="Tahoma" pitchFamily="34" charset="0"/>
              <a:ea typeface="HGP創英角ｺﾞｼｯｸUB" pitchFamily="50" charset="-128"/>
              <a:cs typeface="+mn-cs"/>
            </a:endParaRPr>
          </a:p>
        </p:txBody>
      </p:sp>
      <p:sp>
        <p:nvSpPr>
          <p:cNvPr id="196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fld id="{C90705A1-4E2D-4662-94DE-4ED7A9BA525B}" type="slidenum">
              <a:rPr kumimoji="1" lang="en-US" altLang="ja-JP" sz="1200" kern="1200">
                <a:solidFill>
                  <a:prstClr val="black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t>22</a:t>
            </a:fld>
            <a:endParaRPr kumimoji="1" lang="en-US" altLang="ja-JP" sz="1200" kern="1200" dirty="0">
              <a:solidFill>
                <a:prstClr val="black"/>
              </a:solidFill>
              <a:latin typeface="Tahoma" pitchFamily="34" charset="0"/>
              <a:ea typeface="HGP創英角ｺﾞｼｯｸUB" pitchFamily="50" charset="-128"/>
              <a:cs typeface="+mn-cs"/>
            </a:endParaRPr>
          </a:p>
        </p:txBody>
      </p:sp>
      <p:sp>
        <p:nvSpPr>
          <p:cNvPr id="196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fld id="{C90705A1-4E2D-4662-94DE-4ED7A9BA525B}" type="slidenum">
              <a:rPr kumimoji="1" lang="en-US" altLang="ja-JP" sz="1200" kern="1200">
                <a:solidFill>
                  <a:prstClr val="black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t>23</a:t>
            </a:fld>
            <a:endParaRPr kumimoji="1" lang="en-US" altLang="ja-JP" sz="1200" kern="1200" dirty="0">
              <a:solidFill>
                <a:prstClr val="black"/>
              </a:solidFill>
              <a:latin typeface="Tahoma" pitchFamily="34" charset="0"/>
              <a:ea typeface="HGP創英角ｺﾞｼｯｸUB" pitchFamily="50" charset="-128"/>
              <a:cs typeface="+mn-cs"/>
            </a:endParaRPr>
          </a:p>
        </p:txBody>
      </p:sp>
      <p:sp>
        <p:nvSpPr>
          <p:cNvPr id="196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fld id="{C90705A1-4E2D-4662-94DE-4ED7A9BA525B}" type="slidenum">
              <a:rPr kumimoji="1" lang="en-US" altLang="ja-JP" sz="1200" kern="1200">
                <a:solidFill>
                  <a:prstClr val="black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t>24</a:t>
            </a:fld>
            <a:endParaRPr kumimoji="1" lang="en-US" altLang="ja-JP" sz="1200" kern="1200" dirty="0">
              <a:solidFill>
                <a:prstClr val="black"/>
              </a:solidFill>
              <a:latin typeface="Tahoma" pitchFamily="34" charset="0"/>
              <a:ea typeface="HGP創英角ｺﾞｼｯｸUB" pitchFamily="50" charset="-128"/>
              <a:cs typeface="+mn-cs"/>
            </a:endParaRPr>
          </a:p>
        </p:txBody>
      </p:sp>
      <p:sp>
        <p:nvSpPr>
          <p:cNvPr id="196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fld id="{C90705A1-4E2D-4662-94DE-4ED7A9BA525B}" type="slidenum">
              <a:rPr kumimoji="1" lang="en-US" altLang="ja-JP" sz="1200" kern="1200">
                <a:solidFill>
                  <a:prstClr val="black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t>25</a:t>
            </a:fld>
            <a:endParaRPr kumimoji="1" lang="en-US" altLang="ja-JP" sz="1200" kern="1200" dirty="0">
              <a:solidFill>
                <a:prstClr val="black"/>
              </a:solidFill>
              <a:latin typeface="Tahoma" pitchFamily="34" charset="0"/>
              <a:ea typeface="HGP創英角ｺﾞｼｯｸUB" pitchFamily="50" charset="-128"/>
              <a:cs typeface="+mn-cs"/>
            </a:endParaRPr>
          </a:p>
        </p:txBody>
      </p:sp>
      <p:sp>
        <p:nvSpPr>
          <p:cNvPr id="196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fld id="{C90705A1-4E2D-4662-94DE-4ED7A9BA525B}" type="slidenum">
              <a:rPr kumimoji="1" lang="en-US" altLang="ja-JP" sz="1200" kern="1200">
                <a:solidFill>
                  <a:prstClr val="black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t>26</a:t>
            </a:fld>
            <a:endParaRPr kumimoji="1" lang="en-US" altLang="ja-JP" sz="1200" kern="1200" dirty="0">
              <a:solidFill>
                <a:prstClr val="black"/>
              </a:solidFill>
              <a:latin typeface="Tahoma" pitchFamily="34" charset="0"/>
              <a:ea typeface="HGP創英角ｺﾞｼｯｸUB" pitchFamily="50" charset="-128"/>
              <a:cs typeface="+mn-cs"/>
            </a:endParaRPr>
          </a:p>
        </p:txBody>
      </p:sp>
      <p:sp>
        <p:nvSpPr>
          <p:cNvPr id="196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 smtClean="0">
                <a:solidFill>
                  <a:schemeClr val="tx1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This session is for optical configurations and techniques,</a:t>
            </a:r>
            <a:r>
              <a:rPr kumimoji="1" lang="en-US" altLang="ja-JP" sz="1200" kern="1200" baseline="0" dirty="0" smtClean="0">
                <a:solidFill>
                  <a:schemeClr val="tx1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 b</a:t>
            </a:r>
            <a:r>
              <a:rPr kumimoji="1" lang="en-US" altLang="ja-JP" sz="1200" kern="1200" dirty="0" smtClean="0">
                <a:solidFill>
                  <a:schemeClr val="tx1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ut</a:t>
            </a:r>
            <a:r>
              <a:rPr kumimoji="1" lang="en-US" altLang="ja-JP" sz="1200" kern="1200" baseline="0" dirty="0" smtClean="0">
                <a:solidFill>
                  <a:schemeClr val="tx1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 this talk is not only for technical issues.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 smtClean="0">
                <a:solidFill>
                  <a:schemeClr val="tx1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 Interferometer observation band should be determined</a:t>
            </a:r>
            <a:r>
              <a:rPr kumimoji="1" lang="en-US" altLang="ja-JP" sz="1200" kern="1200" baseline="0" dirty="0" smtClean="0">
                <a:solidFill>
                  <a:schemeClr val="tx1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 </a:t>
            </a:r>
            <a:r>
              <a:rPr kumimoji="1" lang="en-US" altLang="ja-JP" sz="1200" kern="1200" dirty="0" smtClean="0">
                <a:solidFill>
                  <a:schemeClr val="tx1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with investigations from various point of view.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 smtClean="0">
                <a:solidFill>
                  <a:schemeClr val="tx1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We organized</a:t>
            </a:r>
            <a:r>
              <a:rPr kumimoji="1" lang="en-US" altLang="ja-JP" sz="1200" kern="1200" baseline="0" dirty="0" smtClean="0">
                <a:solidFill>
                  <a:schemeClr val="tx1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 a special working group, and investigated from scientific point of view, from technical point of view,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baseline="0" dirty="0" smtClean="0">
                <a:solidFill>
                  <a:schemeClr val="tx1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And from a viewpoint of project strategy.</a:t>
            </a:r>
            <a:endParaRPr kumimoji="1" lang="en-US" altLang="ja-JP" sz="1200" kern="1200" dirty="0" smtClean="0">
              <a:solidFill>
                <a:schemeClr val="tx1"/>
              </a:solidFill>
              <a:latin typeface="Tahoma" pitchFamily="34" charset="0"/>
              <a:ea typeface="HGP創英角ｺﾞｼｯｸUB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 smtClean="0"/>
          </a:p>
          <a:p>
            <a:endParaRPr lang="ja-JP" altLang="ja-JP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fld id="{C90705A1-4E2D-4662-94DE-4ED7A9BA525B}" type="slidenum">
              <a:rPr kumimoji="1" lang="en-US" altLang="ja-JP" sz="1200" kern="1200">
                <a:solidFill>
                  <a:prstClr val="black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t>27</a:t>
            </a:fld>
            <a:endParaRPr kumimoji="1" lang="en-US" altLang="ja-JP" sz="1200" kern="1200" dirty="0">
              <a:solidFill>
                <a:prstClr val="black"/>
              </a:solidFill>
              <a:latin typeface="Tahoma" pitchFamily="34" charset="0"/>
              <a:ea typeface="HGP創英角ｺﾞｼｯｸUB" pitchFamily="50" charset="-128"/>
              <a:cs typeface="+mn-cs"/>
            </a:endParaRPr>
          </a:p>
        </p:txBody>
      </p:sp>
      <p:sp>
        <p:nvSpPr>
          <p:cNvPr id="196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fld id="{C90705A1-4E2D-4662-94DE-4ED7A9BA525B}" type="slidenum">
              <a:rPr kumimoji="1" lang="en-US" altLang="ja-JP" sz="1200" kern="1200">
                <a:solidFill>
                  <a:prstClr val="black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t>28</a:t>
            </a:fld>
            <a:endParaRPr kumimoji="1" lang="en-US" altLang="ja-JP" sz="1200" kern="1200" dirty="0">
              <a:solidFill>
                <a:prstClr val="black"/>
              </a:solidFill>
              <a:latin typeface="Tahoma" pitchFamily="34" charset="0"/>
              <a:ea typeface="HGP創英角ｺﾞｼｯｸUB" pitchFamily="50" charset="-128"/>
              <a:cs typeface="+mn-cs"/>
            </a:endParaRPr>
          </a:p>
        </p:txBody>
      </p:sp>
      <p:sp>
        <p:nvSpPr>
          <p:cNvPr id="196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fld id="{C90705A1-4E2D-4662-94DE-4ED7A9BA525B}" type="slidenum">
              <a:rPr kumimoji="1" lang="en-US" altLang="ja-JP" sz="1200" kern="1200">
                <a:solidFill>
                  <a:prstClr val="black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t>29</a:t>
            </a:fld>
            <a:endParaRPr kumimoji="1" lang="en-US" altLang="ja-JP" sz="1200" kern="1200" dirty="0">
              <a:solidFill>
                <a:prstClr val="black"/>
              </a:solidFill>
              <a:latin typeface="Tahoma" pitchFamily="34" charset="0"/>
              <a:ea typeface="HGP創英角ｺﾞｼｯｸUB" pitchFamily="50" charset="-128"/>
              <a:cs typeface="+mn-cs"/>
            </a:endParaRPr>
          </a:p>
        </p:txBody>
      </p:sp>
      <p:sp>
        <p:nvSpPr>
          <p:cNvPr id="196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fld id="{C90705A1-4E2D-4662-94DE-4ED7A9BA525B}" type="slidenum">
              <a:rPr kumimoji="1" lang="en-US" altLang="ja-JP" sz="1200" kern="1200">
                <a:solidFill>
                  <a:prstClr val="black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t>3</a:t>
            </a:fld>
            <a:endParaRPr kumimoji="1" lang="en-US" altLang="ja-JP" sz="1200" kern="1200" dirty="0">
              <a:solidFill>
                <a:prstClr val="black"/>
              </a:solidFill>
              <a:latin typeface="Tahoma" pitchFamily="34" charset="0"/>
              <a:ea typeface="HGP創英角ｺﾞｼｯｸUB" pitchFamily="50" charset="-128"/>
              <a:cs typeface="+mn-cs"/>
            </a:endParaRPr>
          </a:p>
        </p:txBody>
      </p:sp>
      <p:sp>
        <p:nvSpPr>
          <p:cNvPr id="196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 smtClean="0">
                <a:solidFill>
                  <a:schemeClr val="tx1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This session is for optical configurations and techniques,</a:t>
            </a:r>
            <a:r>
              <a:rPr kumimoji="1" lang="en-US" altLang="ja-JP" sz="1200" kern="1200" baseline="0" dirty="0" smtClean="0">
                <a:solidFill>
                  <a:schemeClr val="tx1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 b</a:t>
            </a:r>
            <a:r>
              <a:rPr kumimoji="1" lang="en-US" altLang="ja-JP" sz="1200" kern="1200" dirty="0" smtClean="0">
                <a:solidFill>
                  <a:schemeClr val="tx1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ut</a:t>
            </a:r>
            <a:r>
              <a:rPr kumimoji="1" lang="en-US" altLang="ja-JP" sz="1200" kern="1200" baseline="0" dirty="0" smtClean="0">
                <a:solidFill>
                  <a:schemeClr val="tx1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 this talk is not only for technical issues.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 smtClean="0">
                <a:solidFill>
                  <a:schemeClr val="tx1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 Interferometer observation band should be determined</a:t>
            </a:r>
            <a:r>
              <a:rPr kumimoji="1" lang="en-US" altLang="ja-JP" sz="1200" kern="1200" baseline="0" dirty="0" smtClean="0">
                <a:solidFill>
                  <a:schemeClr val="tx1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 </a:t>
            </a:r>
            <a:r>
              <a:rPr kumimoji="1" lang="en-US" altLang="ja-JP" sz="1200" kern="1200" dirty="0" smtClean="0">
                <a:solidFill>
                  <a:schemeClr val="tx1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with investigations from various point of view.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 smtClean="0">
              <a:solidFill>
                <a:schemeClr val="tx1"/>
              </a:solidFill>
              <a:latin typeface="Tahoma" pitchFamily="34" charset="0"/>
              <a:ea typeface="HGP創英角ｺﾞｼｯｸUB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 smtClean="0">
                <a:solidFill>
                  <a:schemeClr val="tx1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We organized</a:t>
            </a:r>
            <a:r>
              <a:rPr kumimoji="1" lang="en-US" altLang="ja-JP" sz="1200" kern="1200" baseline="0" dirty="0" smtClean="0">
                <a:solidFill>
                  <a:schemeClr val="tx1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 a special working group, and investigated from scientific point of view, from technical point of view,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baseline="0" dirty="0" smtClean="0">
                <a:solidFill>
                  <a:schemeClr val="tx1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And from a viewpoint of project strategy.</a:t>
            </a:r>
            <a:endParaRPr kumimoji="1" lang="en-US" altLang="ja-JP" sz="1200" kern="1200" dirty="0" smtClean="0">
              <a:solidFill>
                <a:schemeClr val="tx1"/>
              </a:solidFill>
              <a:latin typeface="Tahoma" pitchFamily="34" charset="0"/>
              <a:ea typeface="HGP創英角ｺﾞｼｯｸUB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 smtClean="0"/>
          </a:p>
          <a:p>
            <a:endParaRPr lang="ja-JP" altLang="ja-JP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fld id="{C90705A1-4E2D-4662-94DE-4ED7A9BA525B}" type="slidenum">
              <a:rPr kumimoji="1" lang="en-US" altLang="ja-JP" sz="1200" kern="1200">
                <a:solidFill>
                  <a:prstClr val="black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t>30</a:t>
            </a:fld>
            <a:endParaRPr kumimoji="1" lang="en-US" altLang="ja-JP" sz="1200" kern="1200" dirty="0">
              <a:solidFill>
                <a:prstClr val="black"/>
              </a:solidFill>
              <a:latin typeface="Tahoma" pitchFamily="34" charset="0"/>
              <a:ea typeface="HGP創英角ｺﾞｼｯｸUB" pitchFamily="50" charset="-128"/>
              <a:cs typeface="+mn-cs"/>
            </a:endParaRPr>
          </a:p>
        </p:txBody>
      </p:sp>
      <p:sp>
        <p:nvSpPr>
          <p:cNvPr id="196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fld id="{C90705A1-4E2D-4662-94DE-4ED7A9BA525B}" type="slidenum">
              <a:rPr kumimoji="1" lang="en-US" altLang="ja-JP" sz="1200" kern="1200">
                <a:solidFill>
                  <a:prstClr val="black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t>31</a:t>
            </a:fld>
            <a:endParaRPr kumimoji="1" lang="en-US" altLang="ja-JP" sz="1200" kern="1200" dirty="0">
              <a:solidFill>
                <a:prstClr val="black"/>
              </a:solidFill>
              <a:latin typeface="Tahoma" pitchFamily="34" charset="0"/>
              <a:ea typeface="HGP創英角ｺﾞｼｯｸUB" pitchFamily="50" charset="-128"/>
              <a:cs typeface="+mn-cs"/>
            </a:endParaRPr>
          </a:p>
        </p:txBody>
      </p:sp>
      <p:sp>
        <p:nvSpPr>
          <p:cNvPr id="196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fld id="{C90705A1-4E2D-4662-94DE-4ED7A9BA525B}" type="slidenum">
              <a:rPr kumimoji="1" lang="en-US" altLang="ja-JP" sz="1200" kern="1200">
                <a:solidFill>
                  <a:prstClr val="black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t>32</a:t>
            </a:fld>
            <a:endParaRPr kumimoji="1" lang="en-US" altLang="ja-JP" sz="1200" kern="1200" dirty="0">
              <a:solidFill>
                <a:prstClr val="black"/>
              </a:solidFill>
              <a:latin typeface="Tahoma" pitchFamily="34" charset="0"/>
              <a:ea typeface="HGP創英角ｺﾞｼｯｸUB" pitchFamily="50" charset="-128"/>
              <a:cs typeface="+mn-cs"/>
            </a:endParaRPr>
          </a:p>
        </p:txBody>
      </p:sp>
      <p:sp>
        <p:nvSpPr>
          <p:cNvPr id="196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fld id="{C90705A1-4E2D-4662-94DE-4ED7A9BA525B}" type="slidenum">
              <a:rPr kumimoji="1" lang="en-US" altLang="ja-JP" sz="1200" kern="1200">
                <a:solidFill>
                  <a:prstClr val="black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t>4</a:t>
            </a:fld>
            <a:endParaRPr kumimoji="1" lang="en-US" altLang="ja-JP" sz="1200" kern="1200" dirty="0">
              <a:solidFill>
                <a:prstClr val="black"/>
              </a:solidFill>
              <a:latin typeface="Tahoma" pitchFamily="34" charset="0"/>
              <a:ea typeface="HGP創英角ｺﾞｼｯｸUB" pitchFamily="50" charset="-128"/>
              <a:cs typeface="+mn-cs"/>
            </a:endParaRPr>
          </a:p>
        </p:txBody>
      </p:sp>
      <p:sp>
        <p:nvSpPr>
          <p:cNvPr id="196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/>
              <a:t>This is the outline</a:t>
            </a:r>
            <a:r>
              <a:rPr lang="en-US" altLang="ja-JP" baseline="0" dirty="0" smtClean="0"/>
              <a:t> of my talk.</a:t>
            </a:r>
          </a:p>
          <a:p>
            <a:r>
              <a:rPr lang="en-US" altLang="ja-JP" baseline="0" dirty="0" smtClean="0"/>
              <a:t>At first, in the introduction, I will show the basic configuration and boundary conditions of LCGT </a:t>
            </a:r>
            <a:r>
              <a:rPr lang="en-US" altLang="ja-JP" baseline="0" dirty="0" err="1" smtClean="0"/>
              <a:t>interfereometer</a:t>
            </a:r>
            <a:r>
              <a:rPr lang="en-US" altLang="ja-JP" baseline="0" dirty="0" smtClean="0"/>
              <a:t>,</a:t>
            </a:r>
          </a:p>
          <a:p>
            <a:r>
              <a:rPr lang="en-US" altLang="ja-JP" baseline="0" dirty="0" smtClean="0"/>
              <a:t>and set 4 candidate configurations in the next part.</a:t>
            </a:r>
          </a:p>
          <a:p>
            <a:r>
              <a:rPr lang="en-US" altLang="ja-JP" baseline="0" dirty="0" smtClean="0"/>
              <a:t>After that, I will investigate the </a:t>
            </a:r>
            <a:r>
              <a:rPr lang="en-US" altLang="ja-JP" baseline="0" dirty="0" err="1" smtClean="0"/>
              <a:t>deffirence</a:t>
            </a:r>
            <a:r>
              <a:rPr lang="en-US" altLang="ja-JP" baseline="0" dirty="0" smtClean="0"/>
              <a:t> of these configurations from viewpoints of scientific outcomes,</a:t>
            </a:r>
          </a:p>
          <a:p>
            <a:r>
              <a:rPr lang="en-US" altLang="ja-JP" baseline="0" dirty="0" err="1" smtClean="0"/>
              <a:t>Thechnical</a:t>
            </a:r>
            <a:r>
              <a:rPr lang="en-US" altLang="ja-JP" baseline="0" dirty="0" smtClean="0"/>
              <a:t> feasibilities, and </a:t>
            </a:r>
            <a:r>
              <a:rPr lang="en-US" altLang="ja-JP" baseline="0" dirty="0" err="1" smtClean="0"/>
              <a:t>proejct</a:t>
            </a:r>
            <a:r>
              <a:rPr lang="en-US" altLang="ja-JP" baseline="0" dirty="0" smtClean="0"/>
              <a:t> strategy.</a:t>
            </a:r>
          </a:p>
          <a:p>
            <a:r>
              <a:rPr lang="en-US" altLang="ja-JP" baseline="0" dirty="0" smtClean="0"/>
              <a:t>At last, I will show the determined configuration and strategy.</a:t>
            </a:r>
            <a:endParaRPr lang="ja-JP" altLang="ja-JP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fld id="{C90705A1-4E2D-4662-94DE-4ED7A9BA525B}" type="slidenum">
              <a:rPr kumimoji="1" lang="en-US" altLang="ja-JP" sz="1200" kern="1200">
                <a:solidFill>
                  <a:prstClr val="black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t>5</a:t>
            </a:fld>
            <a:endParaRPr kumimoji="1" lang="en-US" altLang="ja-JP" sz="1200" kern="1200" dirty="0">
              <a:solidFill>
                <a:prstClr val="black"/>
              </a:solidFill>
              <a:latin typeface="Tahoma" pitchFamily="34" charset="0"/>
              <a:ea typeface="HGP創英角ｺﾞｼｯｸUB" pitchFamily="50" charset="-128"/>
              <a:cs typeface="+mn-cs"/>
            </a:endParaRPr>
          </a:p>
        </p:txBody>
      </p:sp>
      <p:sp>
        <p:nvSpPr>
          <p:cNvPr id="196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/>
              <a:t>I</a:t>
            </a:r>
            <a:r>
              <a:rPr lang="en-US" altLang="ja-JP" baseline="0" dirty="0" smtClean="0"/>
              <a:t> will start my talk from introduction.</a:t>
            </a:r>
          </a:p>
          <a:p>
            <a:r>
              <a:rPr lang="en-US" altLang="ja-JP" baseline="0" dirty="0" smtClean="0"/>
              <a:t>Here, I will show the default design of LCGT, and basic concept of RSE.</a:t>
            </a:r>
            <a:endParaRPr lang="ja-JP" altLang="ja-JP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fld id="{C90705A1-4E2D-4662-94DE-4ED7A9BA525B}" type="slidenum">
              <a:rPr kumimoji="1" lang="en-US" altLang="ja-JP" sz="1200" kern="1200">
                <a:solidFill>
                  <a:prstClr val="black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t>6</a:t>
            </a:fld>
            <a:endParaRPr kumimoji="1" lang="en-US" altLang="ja-JP" sz="1200" kern="1200" dirty="0">
              <a:solidFill>
                <a:prstClr val="black"/>
              </a:solidFill>
              <a:latin typeface="Tahoma" pitchFamily="34" charset="0"/>
              <a:ea typeface="HGP創英角ｺﾞｼｯｸUB" pitchFamily="50" charset="-128"/>
              <a:cs typeface="+mn-cs"/>
            </a:endParaRPr>
          </a:p>
        </p:txBody>
      </p:sp>
      <p:sp>
        <p:nvSpPr>
          <p:cNvPr id="196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/>
              <a:t>In a default</a:t>
            </a:r>
            <a:r>
              <a:rPr lang="en-US" altLang="ja-JP" baseline="0" dirty="0" smtClean="0"/>
              <a:t> design, LCGT will have an arm length of 3km, will be placed at an underground site of Kamioka,</a:t>
            </a:r>
          </a:p>
          <a:p>
            <a:r>
              <a:rPr lang="en-US" altLang="ja-JP" baseline="0" dirty="0" smtClean="0"/>
              <a:t>And cryogenic mirrors and suspensions will be used.</a:t>
            </a:r>
          </a:p>
          <a:p>
            <a:r>
              <a:rPr lang="en-US" altLang="ja-JP" baseline="0" dirty="0" smtClean="0"/>
              <a:t>LCGT will be a high-power RSE interferometer, comprised of 3km high finesse arm cavities,</a:t>
            </a:r>
          </a:p>
          <a:p>
            <a:r>
              <a:rPr lang="en-US" altLang="ja-JP" baseline="0" dirty="0" smtClean="0"/>
              <a:t>and power recycling and </a:t>
            </a:r>
            <a:r>
              <a:rPr lang="en-US" altLang="ja-JP" baseline="0" dirty="0" err="1" smtClean="0"/>
              <a:t>signlal</a:t>
            </a:r>
            <a:r>
              <a:rPr lang="en-US" altLang="ja-JP" baseline="0" dirty="0" smtClean="0"/>
              <a:t>-extraction mirrors.</a:t>
            </a:r>
          </a:p>
          <a:p>
            <a:r>
              <a:rPr lang="en-US" altLang="ja-JP" baseline="0" dirty="0" smtClean="0"/>
              <a:t>The main mirrors </a:t>
            </a:r>
            <a:r>
              <a:rPr lang="en-US" altLang="ja-JP" baseline="0" dirty="0" err="1" smtClean="0"/>
              <a:t>wil</a:t>
            </a:r>
            <a:r>
              <a:rPr lang="en-US" altLang="ja-JP" baseline="0" dirty="0" smtClean="0"/>
              <a:t> be cooled down to 20K, and suspended by sapphire fibers with a temperature  of 16K.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fld id="{C90705A1-4E2D-4662-94DE-4ED7A9BA525B}" type="slidenum">
              <a:rPr kumimoji="1" lang="en-US" altLang="ja-JP" sz="1200" kern="1200">
                <a:solidFill>
                  <a:prstClr val="black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t>7</a:t>
            </a:fld>
            <a:endParaRPr kumimoji="1" lang="en-US" altLang="ja-JP" sz="1200" kern="1200" dirty="0">
              <a:solidFill>
                <a:prstClr val="black"/>
              </a:solidFill>
              <a:latin typeface="Tahoma" pitchFamily="34" charset="0"/>
              <a:ea typeface="HGP創英角ｺﾞｼｯｸUB" pitchFamily="50" charset="-128"/>
              <a:cs typeface="+mn-cs"/>
            </a:endParaRPr>
          </a:p>
        </p:txBody>
      </p:sp>
      <p:sp>
        <p:nvSpPr>
          <p:cNvPr id="196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/>
              <a:t>Here, I will mention that RSE is critical technique for LCGT to realize high power and cryogenic </a:t>
            </a:r>
            <a:r>
              <a:rPr lang="en-US" altLang="ja-JP" dirty="0" err="1" smtClean="0"/>
              <a:t>interfereometer</a:t>
            </a:r>
            <a:r>
              <a:rPr lang="en-US" altLang="ja-JP" dirty="0" smtClean="0"/>
              <a:t> at</a:t>
            </a:r>
            <a:r>
              <a:rPr lang="en-US" altLang="ja-JP" baseline="0" dirty="0" smtClean="0"/>
              <a:t> the same time.</a:t>
            </a:r>
          </a:p>
          <a:p>
            <a:r>
              <a:rPr lang="en-US" altLang="ja-JP" baseline="0" dirty="0" smtClean="0"/>
              <a:t>There are several </a:t>
            </a:r>
            <a:r>
              <a:rPr lang="en-US" altLang="ja-JP" baseline="0" dirty="0" err="1" smtClean="0"/>
              <a:t>interfereometer</a:t>
            </a:r>
            <a:r>
              <a:rPr lang="en-US" altLang="ja-JP" baseline="0" dirty="0" smtClean="0"/>
              <a:t> configurations, which can be have high sensitivity.</a:t>
            </a:r>
          </a:p>
          <a:p>
            <a:r>
              <a:rPr lang="en-US" altLang="ja-JP" baseline="0" dirty="0" smtClean="0"/>
              <a:t>DRMI, DRFPMI, PRFPMI…</a:t>
            </a:r>
          </a:p>
          <a:p>
            <a:endParaRPr lang="en-US" altLang="ja-JP" baseline="0" dirty="0" smtClean="0"/>
          </a:p>
          <a:p>
            <a:r>
              <a:rPr lang="en-US" altLang="ja-JP" baseline="0" dirty="0" smtClean="0"/>
              <a:t>In LCGT the heat caused by the absorption in the ITM substrate should be removed by cryocooler.</a:t>
            </a:r>
          </a:p>
          <a:p>
            <a:r>
              <a:rPr lang="en-US" altLang="ja-JP" baseline="0" dirty="0" smtClean="0"/>
              <a:t>The cooing capability is about 1W, and this limits the input laser power or power recycling gain.</a:t>
            </a:r>
          </a:p>
          <a:p>
            <a:r>
              <a:rPr lang="en-US" altLang="ja-JP" baseline="0" dirty="0" smtClean="0"/>
              <a:t>So, the finesse of the arm cavity should be high, to realize high power and sensitive </a:t>
            </a:r>
            <a:r>
              <a:rPr lang="en-US" altLang="ja-JP" baseline="0" dirty="0" err="1" smtClean="0"/>
              <a:t>interefereometer</a:t>
            </a:r>
            <a:r>
              <a:rPr lang="en-US" altLang="ja-JP" baseline="0" dirty="0" smtClean="0"/>
              <a:t>. </a:t>
            </a:r>
            <a:endParaRPr lang="ja-JP" altLang="ja-JP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fld id="{C90705A1-4E2D-4662-94DE-4ED7A9BA525B}" type="slidenum">
              <a:rPr kumimoji="1" lang="en-US" altLang="ja-JP" sz="1200" kern="1200">
                <a:solidFill>
                  <a:prstClr val="black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t>8</a:t>
            </a:fld>
            <a:endParaRPr kumimoji="1" lang="en-US" altLang="ja-JP" sz="1200" kern="1200" dirty="0">
              <a:solidFill>
                <a:prstClr val="black"/>
              </a:solidFill>
              <a:latin typeface="Tahoma" pitchFamily="34" charset="0"/>
              <a:ea typeface="HGP創英角ｺﾞｼｯｸUB" pitchFamily="50" charset="-128"/>
              <a:cs typeface="+mn-cs"/>
            </a:endParaRPr>
          </a:p>
        </p:txBody>
      </p:sp>
      <p:sp>
        <p:nvSpPr>
          <p:cNvPr id="196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baseline="0" dirty="0" smtClean="0"/>
              <a:t>This figure shows the </a:t>
            </a:r>
            <a:r>
              <a:rPr lang="en-US" altLang="ja-JP" baseline="0" dirty="0" err="1" smtClean="0"/>
              <a:t>sensivtivity</a:t>
            </a:r>
            <a:r>
              <a:rPr lang="en-US" altLang="ja-JP" baseline="0" dirty="0" smtClean="0"/>
              <a:t> curve of LCGT w</a:t>
            </a:r>
            <a:r>
              <a:rPr lang="en-US" altLang="ja-JP" dirty="0" smtClean="0"/>
              <a:t>ith the given boundary</a:t>
            </a:r>
            <a:r>
              <a:rPr lang="en-US" altLang="ja-JP" baseline="0" dirty="0" smtClean="0"/>
              <a:t> conditions.</a:t>
            </a:r>
          </a:p>
          <a:p>
            <a:r>
              <a:rPr lang="en-US" altLang="ja-JP" baseline="0" dirty="0" smtClean="0"/>
              <a:t>The red curve is limitation by optical quantum noise by shot noise and radiation pressure noise.</a:t>
            </a:r>
          </a:p>
          <a:p>
            <a:r>
              <a:rPr lang="en-US" altLang="ja-JP" baseline="0" dirty="0" smtClean="0"/>
              <a:t>The purple curve is quadrature sum of other noise sources.</a:t>
            </a:r>
          </a:p>
          <a:p>
            <a:r>
              <a:rPr lang="en-US" altLang="ja-JP" baseline="0" dirty="0" smtClean="0"/>
              <a:t>We can see that the sensitivity is mostly </a:t>
            </a:r>
            <a:r>
              <a:rPr lang="en-US" altLang="ja-JP" baseline="0" dirty="0" err="1" smtClean="0"/>
              <a:t>imited</a:t>
            </a:r>
            <a:r>
              <a:rPr lang="en-US" altLang="ja-JP" baseline="0" dirty="0" smtClean="0"/>
              <a:t> by the quantum noise,</a:t>
            </a:r>
          </a:p>
          <a:p>
            <a:r>
              <a:rPr lang="en-US" altLang="ja-JP" baseline="0" dirty="0" smtClean="0"/>
              <a:t>And there is a </a:t>
            </a:r>
            <a:r>
              <a:rPr lang="en-US" altLang="ja-JP" baseline="0" dirty="0" err="1" smtClean="0"/>
              <a:t>plece</a:t>
            </a:r>
            <a:r>
              <a:rPr lang="en-US" altLang="ja-JP" baseline="0" dirty="0" smtClean="0"/>
              <a:t> for </a:t>
            </a:r>
            <a:r>
              <a:rPr lang="en-US" altLang="ja-JP" baseline="0" dirty="0" err="1" smtClean="0"/>
              <a:t>improvents</a:t>
            </a:r>
            <a:r>
              <a:rPr lang="en-US" altLang="ja-JP" baseline="0" dirty="0" smtClean="0"/>
              <a:t> in this </a:t>
            </a:r>
            <a:r>
              <a:rPr lang="en-US" altLang="ja-JP" baseline="0" dirty="0" err="1" smtClean="0"/>
              <a:t>reagion</a:t>
            </a:r>
            <a:r>
              <a:rPr lang="en-US" altLang="ja-JP" baseline="0" dirty="0" smtClean="0"/>
              <a:t>, by reduction of the quantum noises.  </a:t>
            </a:r>
            <a:endParaRPr lang="ja-JP" altLang="ja-JP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fld id="{C90705A1-4E2D-4662-94DE-4ED7A9BA525B}" type="slidenum">
              <a:rPr kumimoji="1" lang="en-US" altLang="ja-JP" sz="1200" kern="1200">
                <a:solidFill>
                  <a:prstClr val="black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t>9</a:t>
            </a:fld>
            <a:endParaRPr kumimoji="1" lang="en-US" altLang="ja-JP" sz="1200" kern="1200" dirty="0">
              <a:solidFill>
                <a:prstClr val="black"/>
              </a:solidFill>
              <a:latin typeface="Tahoma" pitchFamily="34" charset="0"/>
              <a:ea typeface="HGP創英角ｺﾞｼｯｸUB" pitchFamily="50" charset="-128"/>
              <a:cs typeface="+mn-cs"/>
            </a:endParaRPr>
          </a:p>
        </p:txBody>
      </p:sp>
      <p:sp>
        <p:nvSpPr>
          <p:cNvPr id="196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/>
              <a:t>With</a:t>
            </a:r>
            <a:r>
              <a:rPr lang="en-US" altLang="ja-JP" baseline="0" dirty="0" smtClean="0"/>
              <a:t> there conditions, we set candidate </a:t>
            </a:r>
            <a:r>
              <a:rPr lang="en-US" altLang="ja-JP" baseline="0" dirty="0" err="1" smtClean="0"/>
              <a:t>intereferometer</a:t>
            </a:r>
            <a:r>
              <a:rPr lang="en-US" altLang="ja-JP" baseline="0" dirty="0" smtClean="0"/>
              <a:t> configurations.</a:t>
            </a:r>
            <a:endParaRPr lang="ja-JP" altLang="ja-JP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85852" y="0"/>
            <a:ext cx="6629400" cy="69215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ja-JP" smtClean="0"/>
              <a:t>GWADW2010</a:t>
            </a:r>
            <a:r>
              <a:rPr lang="ja-JP" altLang="pl-PL" dirty="0" smtClean="0"/>
              <a:t>　</a:t>
            </a:r>
            <a:r>
              <a:rPr lang="pl-PL" altLang="ja-JP" smtClean="0"/>
              <a:t>(May 17, 2010, Kyoto, Japan)</a:t>
            </a:r>
            <a:endParaRPr lang="en-US" altLang="ja-JP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F75637-E8AC-4181-927C-9D85E9A3AAC1}" type="slidenum">
              <a:rPr lang="en-US" altLang="ja-JP"/>
              <a:pPr>
                <a:defRPr/>
              </a:pPr>
              <a:t>&lt;#&gt;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ja-JP" smtClean="0"/>
              <a:t>GWADW2010</a:t>
            </a:r>
            <a:r>
              <a:rPr lang="ja-JP" altLang="pl-PL" dirty="0" smtClean="0"/>
              <a:t>　</a:t>
            </a:r>
            <a:r>
              <a:rPr lang="pl-PL" altLang="ja-JP" smtClean="0"/>
              <a:t>(May 17, 2010, Kyoto, Japan)</a:t>
            </a:r>
            <a:endParaRPr lang="en-US" altLang="ja-JP" dirty="0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0A227-DAEA-464B-B549-974AF7486E55}" type="slidenum">
              <a:rPr lang="en-US" altLang="ja-JP"/>
              <a:pPr>
                <a:defRPr/>
              </a:pPr>
              <a:t>&lt;#&gt;</a:t>
            </a:fld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9906" name="Picture 2"/>
          <p:cNvPicPr preferRelativeResize="0"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657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</p:pic>
      <p:sp>
        <p:nvSpPr>
          <p:cNvPr id="10199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01713" y="523875"/>
            <a:ext cx="7380287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0199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66863" y="2895600"/>
            <a:ext cx="6662737" cy="2994025"/>
          </a:xfrm>
          <a:prstGeom prst="rect">
            <a:avLst/>
          </a:prstGeo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1019909" name="Rectangle 5" descr="デニム"/>
          <p:cNvSpPr>
            <a:spLocks noChangeArrowheads="1"/>
          </p:cNvSpPr>
          <p:nvPr/>
        </p:nvSpPr>
        <p:spPr bwMode="auto">
          <a:xfrm>
            <a:off x="2667000" y="1636700"/>
            <a:ext cx="5662613" cy="77788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Tx/>
              <a:buNone/>
            </a:pPr>
            <a:endParaRPr lang="ja-JP" altLang="ja-JP" sz="2400" dirty="0">
              <a:solidFill>
                <a:schemeClr val="tx1"/>
              </a:solidFill>
            </a:endParaRPr>
          </a:p>
        </p:txBody>
      </p:sp>
      <p:sp>
        <p:nvSpPr>
          <p:cNvPr id="1019910" name="Rectangle 6" descr="デニム"/>
          <p:cNvSpPr>
            <a:spLocks noChangeArrowheads="1"/>
          </p:cNvSpPr>
          <p:nvPr/>
        </p:nvSpPr>
        <p:spPr bwMode="auto">
          <a:xfrm>
            <a:off x="914400" y="493692"/>
            <a:ext cx="5662613" cy="77788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Tx/>
              <a:buNone/>
            </a:pPr>
            <a:endParaRPr lang="ja-JP" altLang="ja-JP" sz="2400" dirty="0">
              <a:solidFill>
                <a:schemeClr val="tx1"/>
              </a:solidFill>
            </a:endParaRPr>
          </a:p>
        </p:txBody>
      </p:sp>
      <p:sp>
        <p:nvSpPr>
          <p:cNvPr id="1019911" name="Rectangle 7" descr="デニム"/>
          <p:cNvSpPr>
            <a:spLocks noChangeArrowheads="1"/>
          </p:cNvSpPr>
          <p:nvPr userDrawn="1"/>
        </p:nvSpPr>
        <p:spPr bwMode="auto">
          <a:xfrm>
            <a:off x="685800" y="6400800"/>
            <a:ext cx="8077200" cy="762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158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ja-JP" altLang="en-US" dirty="0"/>
          </a:p>
        </p:txBody>
      </p:sp>
      <p:sp>
        <p:nvSpPr>
          <p:cNvPr id="1019912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457200" y="6577013"/>
            <a:ext cx="8382000" cy="204787"/>
          </a:xfrm>
        </p:spPr>
        <p:txBody>
          <a:bodyPr/>
          <a:lstStyle>
            <a:lvl1pPr>
              <a:defRPr/>
            </a:lvl1pPr>
          </a:lstStyle>
          <a:p>
            <a:r>
              <a:rPr lang="pl-PL" altLang="ja-JP" smtClean="0"/>
              <a:t>GWADW2010</a:t>
            </a:r>
            <a:r>
              <a:rPr lang="ja-JP" altLang="pl-PL" dirty="0" smtClean="0"/>
              <a:t>　</a:t>
            </a:r>
            <a:r>
              <a:rPr lang="pl-PL" altLang="ja-JP" smtClean="0"/>
              <a:t>(May 17, 2010, Kyoto, Japan)</a:t>
            </a:r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019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1019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9909" grpId="0" animBg="1" autoUpdateAnimBg="0"/>
      <p:bldP spid="1019910" grpId="0" animBg="1" autoUpdateAnimBg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765175"/>
            <a:ext cx="8386763" cy="57118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ja-JP" smtClean="0"/>
              <a:t>GWADW2010</a:t>
            </a:r>
            <a:r>
              <a:rPr lang="ja-JP" altLang="pl-PL" dirty="0" smtClean="0"/>
              <a:t>　</a:t>
            </a:r>
            <a:r>
              <a:rPr lang="pl-PL" altLang="ja-JP" smtClean="0"/>
              <a:t>(May 17, 2010, Kyoto, Japan)</a:t>
            </a:r>
            <a:endParaRPr lang="en-US" altLang="ja-JP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4D060A6-9F2D-4B2F-AA5E-080FECEE08E7}" type="slidenum">
              <a:rPr lang="en-US" altLang="ja-JP"/>
              <a:pPr/>
              <a:t>&lt;#&gt;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タイトルと、図表または組織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SmartArt プレースホルダ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kumimoji="1" lang="en-US" altLang="ja-JP" sz="1400" kern="1200" dirty="0">
              <a:solidFill>
                <a:srgbClr val="000000"/>
              </a:solidFill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pl-PL" altLang="ja-JP" sz="1400" kern="1200" smtClean="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rPr>
              <a:t>GWADW2010</a:t>
            </a:r>
            <a:r>
              <a:rPr kumimoji="1" lang="ja-JP" altLang="pl-PL" sz="1400" kern="1200" dirty="0" smtClean="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rPr>
              <a:t>　</a:t>
            </a:r>
            <a:r>
              <a:rPr kumimoji="1" lang="pl-PL" altLang="ja-JP" sz="1400" kern="1200" smtClean="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rPr>
              <a:t>(May 17, 2010, Kyoto, Japan)</a:t>
            </a:r>
            <a:endParaRPr kumimoji="1" lang="en-US" altLang="ja-JP" sz="1400" kern="1200" dirty="0">
              <a:solidFill>
                <a:srgbClr val="000000"/>
              </a:solidFill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DFD3B95A-EDC1-4122-B462-553FBF52FF3A}" type="slidenum">
              <a:rPr kumimoji="1" lang="en-US" altLang="ja-JP" sz="1400" kern="12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kumimoji="1" lang="en-US" altLang="ja-JP" sz="1400" kern="1200" dirty="0">
              <a:solidFill>
                <a:srgbClr val="000000"/>
              </a:solidFill>
              <a:latin typeface="Arial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90562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</p:pic>
      <p:sp>
        <p:nvSpPr>
          <p:cNvPr id="1346563" name="Rectangle 3" descr="デニム"/>
          <p:cNvSpPr>
            <a:spLocks noChangeArrowheads="1"/>
          </p:cNvSpPr>
          <p:nvPr/>
        </p:nvSpPr>
        <p:spPr bwMode="auto">
          <a:xfrm>
            <a:off x="685800" y="6477000"/>
            <a:ext cx="8077200" cy="76200"/>
          </a:xfrm>
          <a:prstGeom prst="rect">
            <a:avLst/>
          </a:prstGeom>
          <a:blipFill dpi="0" rotWithShape="0">
            <a:blip r:embed="rId8" cstate="print"/>
            <a:srcRect/>
            <a:tile tx="0" ty="0" sx="100000" sy="100000" flip="none" algn="tl"/>
          </a:blipFill>
          <a:ln w="158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ja-JP" altLang="en-US" dirty="0"/>
          </a:p>
        </p:txBody>
      </p:sp>
      <p:sp>
        <p:nvSpPr>
          <p:cNvPr id="1346564" name="Rectangle 4" descr="デニム"/>
          <p:cNvSpPr>
            <a:spLocks noChangeArrowheads="1"/>
          </p:cNvSpPr>
          <p:nvPr/>
        </p:nvSpPr>
        <p:spPr bwMode="auto">
          <a:xfrm>
            <a:off x="685800" y="615950"/>
            <a:ext cx="8077200" cy="76200"/>
          </a:xfrm>
          <a:prstGeom prst="rect">
            <a:avLst/>
          </a:prstGeom>
          <a:blipFill dpi="0" rotWithShape="0">
            <a:blip r:embed="rId8" cstate="print"/>
            <a:srcRect/>
            <a:tile tx="0" ty="0" sx="100000" sy="100000" flip="none" algn="tl"/>
          </a:blipFill>
          <a:ln w="158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ja-JP" altLang="en-US" dirty="0"/>
          </a:p>
        </p:txBody>
      </p:sp>
      <p:sp>
        <p:nvSpPr>
          <p:cNvPr id="13465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629400"/>
            <a:ext cx="8382000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FontTx/>
              <a:buNone/>
              <a:defRPr kumimoji="0" sz="1200" b="1" smtClean="0">
                <a:solidFill>
                  <a:srgbClr val="EAEAEA"/>
                </a:solidFill>
              </a:defRPr>
            </a:lvl1pPr>
          </a:lstStyle>
          <a:p>
            <a:pPr>
              <a:defRPr/>
            </a:pPr>
            <a:r>
              <a:rPr lang="pl-PL" altLang="ja-JP" smtClean="0"/>
              <a:t>GWADW2010</a:t>
            </a:r>
            <a:r>
              <a:rPr lang="ja-JP" altLang="pl-PL" dirty="0" smtClean="0"/>
              <a:t>　</a:t>
            </a:r>
            <a:r>
              <a:rPr lang="pl-PL" altLang="ja-JP" smtClean="0"/>
              <a:t>(May 17, 2010, Kyoto, Japan)</a:t>
            </a:r>
            <a:endParaRPr lang="en-US" altLang="ja-JP" dirty="0"/>
          </a:p>
        </p:txBody>
      </p:sp>
      <p:sp>
        <p:nvSpPr>
          <p:cNvPr id="134656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597650"/>
            <a:ext cx="685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kumimoji="0" sz="1400" b="1" smtClean="0">
                <a:solidFill>
                  <a:srgbClr val="EAEAEA"/>
                </a:solidFill>
              </a:defRPr>
            </a:lvl1pPr>
          </a:lstStyle>
          <a:p>
            <a:pPr>
              <a:defRPr/>
            </a:pPr>
            <a:fld id="{715F68F9-44F6-4E6F-8F84-EB7A3601EA43}" type="slidenum">
              <a:rPr lang="en-US" altLang="ja-JP"/>
              <a:pPr>
                <a:defRPr/>
              </a:pPr>
              <a:t>&lt;#&gt;</a:t>
            </a:fld>
            <a:endParaRPr lang="en-US" altLang="ja-JP" dirty="0"/>
          </a:p>
        </p:txBody>
      </p:sp>
      <p:sp>
        <p:nvSpPr>
          <p:cNvPr id="134656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0"/>
            <a:ext cx="66294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701" r:id="rId3"/>
    <p:sldLayoutId id="2147483702" r:id="rId4"/>
    <p:sldLayoutId id="2147483807" r:id="rId5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kumimoji="1" sz="2800" b="1">
          <a:solidFill>
            <a:srgbClr val="EAEAEA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kumimoji="1" sz="2800" b="1">
          <a:solidFill>
            <a:srgbClr val="EAEAEA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HGP創英角ｺﾞｼｯｸUB" pitchFamily="50" charset="-128"/>
        </a:defRPr>
      </a:lvl2pPr>
      <a:lvl3pPr algn="ctr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kumimoji="1" sz="2800" b="1">
          <a:solidFill>
            <a:srgbClr val="EAEAEA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HGP創英角ｺﾞｼｯｸUB" pitchFamily="50" charset="-128"/>
        </a:defRPr>
      </a:lvl3pPr>
      <a:lvl4pPr algn="ctr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kumimoji="1" sz="2800" b="1">
          <a:solidFill>
            <a:srgbClr val="EAEAEA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HGP創英角ｺﾞｼｯｸUB" pitchFamily="50" charset="-128"/>
        </a:defRPr>
      </a:lvl4pPr>
      <a:lvl5pPr algn="ctr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kumimoji="1" sz="2800" b="1">
          <a:solidFill>
            <a:srgbClr val="EAEAEA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HGP創英角ｺﾞｼｯｸUB" pitchFamily="50" charset="-128"/>
        </a:defRPr>
      </a:lvl5pPr>
      <a:lvl6pPr marL="457200" algn="ctr" rtl="0" fontAlgn="base">
        <a:lnSpc>
          <a:spcPct val="120000"/>
        </a:lnSpc>
        <a:spcBef>
          <a:spcPct val="0"/>
        </a:spcBef>
        <a:spcAft>
          <a:spcPct val="0"/>
        </a:spcAft>
        <a:defRPr kumimoji="1" sz="2800" b="1">
          <a:solidFill>
            <a:srgbClr val="EAEAEA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HGP創英角ｺﾞｼｯｸUB" pitchFamily="50" charset="-128"/>
        </a:defRPr>
      </a:lvl6pPr>
      <a:lvl7pPr marL="914400" algn="ctr" rtl="0" fontAlgn="base">
        <a:lnSpc>
          <a:spcPct val="120000"/>
        </a:lnSpc>
        <a:spcBef>
          <a:spcPct val="0"/>
        </a:spcBef>
        <a:spcAft>
          <a:spcPct val="0"/>
        </a:spcAft>
        <a:defRPr kumimoji="1" sz="2800" b="1">
          <a:solidFill>
            <a:srgbClr val="EAEAEA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HGP創英角ｺﾞｼｯｸUB" pitchFamily="50" charset="-128"/>
        </a:defRPr>
      </a:lvl7pPr>
      <a:lvl8pPr marL="1371600" algn="ctr" rtl="0" fontAlgn="base">
        <a:lnSpc>
          <a:spcPct val="120000"/>
        </a:lnSpc>
        <a:spcBef>
          <a:spcPct val="0"/>
        </a:spcBef>
        <a:spcAft>
          <a:spcPct val="0"/>
        </a:spcAft>
        <a:defRPr kumimoji="1" sz="2800" b="1">
          <a:solidFill>
            <a:srgbClr val="EAEAEA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HGP創英角ｺﾞｼｯｸUB" pitchFamily="50" charset="-128"/>
        </a:defRPr>
      </a:lvl8pPr>
      <a:lvl9pPr marL="1828800" algn="ctr" rtl="0" fontAlgn="base">
        <a:lnSpc>
          <a:spcPct val="120000"/>
        </a:lnSpc>
        <a:spcBef>
          <a:spcPct val="0"/>
        </a:spcBef>
        <a:spcAft>
          <a:spcPct val="0"/>
        </a:spcAft>
        <a:defRPr kumimoji="1" sz="2800" b="1">
          <a:solidFill>
            <a:srgbClr val="EAEAEA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HGP創英角ｺﾞｼｯｸUB" pitchFamily="50" charset="-128"/>
        </a:defRPr>
      </a:lvl9pPr>
    </p:titleStyle>
    <p:bodyStyle>
      <a:lvl1pPr marL="193675" indent="-193675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Blip>
          <a:blip r:embed="rId9"/>
        </a:buBlip>
        <a:defRPr kumimoji="1" sz="2000">
          <a:solidFill>
            <a:srgbClr val="EAEAEA"/>
          </a:solidFill>
          <a:latin typeface="+mn-lt"/>
          <a:ea typeface="+mn-ea"/>
          <a:cs typeface="+mn-cs"/>
        </a:defRPr>
      </a:lvl1pPr>
      <a:lvl2pPr marL="566738" indent="-182563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Blip>
          <a:blip r:embed="rId9"/>
        </a:buBlip>
        <a:defRPr kumimoji="1" sz="2000">
          <a:solidFill>
            <a:srgbClr val="EAEAEA"/>
          </a:solidFill>
          <a:latin typeface="+mn-lt"/>
          <a:ea typeface="+mn-ea"/>
        </a:defRPr>
      </a:lvl2pPr>
      <a:lvl3pPr marL="952500" indent="-195263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Blip>
          <a:blip r:embed="rId9"/>
        </a:buBlip>
        <a:defRPr kumimoji="1" sz="2000">
          <a:solidFill>
            <a:srgbClr val="EAEAEA"/>
          </a:solidFill>
          <a:latin typeface="+mn-lt"/>
          <a:ea typeface="+mn-ea"/>
        </a:defRPr>
      </a:lvl3pPr>
      <a:lvl4pPr marL="1338263" indent="-195263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Blip>
          <a:blip r:embed="rId9"/>
        </a:buBlip>
        <a:defRPr kumimoji="1" sz="2000">
          <a:solidFill>
            <a:srgbClr val="EAEAEA"/>
          </a:solidFill>
          <a:latin typeface="+mn-lt"/>
          <a:ea typeface="+mn-ea"/>
        </a:defRPr>
      </a:lvl4pPr>
      <a:lvl5pPr marL="1711325" indent="-182563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Blip>
          <a:blip r:embed="rId9"/>
        </a:buBlip>
        <a:defRPr kumimoji="1" sz="2000">
          <a:solidFill>
            <a:srgbClr val="EAEAEA"/>
          </a:solidFill>
          <a:latin typeface="+mn-lt"/>
          <a:ea typeface="+mn-ea"/>
        </a:defRPr>
      </a:lvl5pPr>
      <a:lvl6pPr marL="2168525" indent="-18256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Blip>
          <a:blip r:embed="rId9"/>
        </a:buBlip>
        <a:defRPr kumimoji="1" sz="2000">
          <a:solidFill>
            <a:srgbClr val="EAEAEA"/>
          </a:solidFill>
          <a:latin typeface="+mn-lt"/>
          <a:ea typeface="+mn-ea"/>
        </a:defRPr>
      </a:lvl6pPr>
      <a:lvl7pPr marL="2625725" indent="-18256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Blip>
          <a:blip r:embed="rId9"/>
        </a:buBlip>
        <a:defRPr kumimoji="1" sz="2000">
          <a:solidFill>
            <a:srgbClr val="EAEAEA"/>
          </a:solidFill>
          <a:latin typeface="+mn-lt"/>
          <a:ea typeface="+mn-ea"/>
        </a:defRPr>
      </a:lvl7pPr>
      <a:lvl8pPr marL="3082925" indent="-18256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Blip>
          <a:blip r:embed="rId9"/>
        </a:buBlip>
        <a:defRPr kumimoji="1" sz="2000">
          <a:solidFill>
            <a:srgbClr val="EAEAEA"/>
          </a:solidFill>
          <a:latin typeface="+mn-lt"/>
          <a:ea typeface="+mn-ea"/>
        </a:defRPr>
      </a:lvl8pPr>
      <a:lvl9pPr marL="3540125" indent="-18256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Blip>
          <a:blip r:embed="rId9"/>
        </a:buBlip>
        <a:defRPr kumimoji="1" sz="2000">
          <a:solidFill>
            <a:srgbClr val="EAEAEA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857364"/>
            <a:ext cx="5523095" cy="4401379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</p:pic>
      <p:sp>
        <p:nvSpPr>
          <p:cNvPr id="5" name="Rectangle 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altLang="zh-CN" smtClean="0"/>
              <a:t>GWADW2010</a:t>
            </a:r>
            <a:r>
              <a:rPr lang="zh-CN" altLang="pl-PL" smtClean="0"/>
              <a:t>　</a:t>
            </a:r>
            <a:r>
              <a:rPr lang="pl-PL" altLang="zh-CN" smtClean="0"/>
              <a:t>(May 17, 2010, Kyoto, Japan)</a:t>
            </a:r>
            <a:endParaRPr lang="en-US" altLang="ja-JP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500826" y="5715016"/>
            <a:ext cx="2500330" cy="52322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>
              <a:buFontTx/>
              <a:buNone/>
            </a:pPr>
            <a:r>
              <a:rPr lang="en-US" altLang="ja-JP" sz="1400" b="1" dirty="0" smtClean="0">
                <a:solidFill>
                  <a:srgbClr val="FFFFFF"/>
                </a:solidFill>
              </a:rPr>
              <a:t>On behalf of</a:t>
            </a:r>
            <a:r>
              <a:rPr lang="en-US" altLang="ja-JP" sz="1400" b="1" dirty="0" smtClean="0">
                <a:solidFill>
                  <a:srgbClr val="FFFFFF"/>
                </a:solidFill>
                <a:latin typeface="Tahoma" pitchFamily="34" charset="0"/>
              </a:rPr>
              <a:t> LCGT BW</a:t>
            </a:r>
          </a:p>
          <a:p>
            <a:pPr algn="l">
              <a:buFontTx/>
              <a:buNone/>
            </a:pPr>
            <a:r>
              <a:rPr lang="en-US" altLang="ja-JP" sz="1400" b="1" dirty="0" smtClean="0">
                <a:solidFill>
                  <a:srgbClr val="FFFFFF"/>
                </a:solidFill>
              </a:rPr>
              <a:t>   </a:t>
            </a:r>
            <a:r>
              <a:rPr lang="en-US" altLang="ja-JP" sz="1400" b="1" dirty="0" smtClean="0">
                <a:solidFill>
                  <a:srgbClr val="FFFFFF"/>
                </a:solidFill>
                <a:latin typeface="Tahoma" pitchFamily="34" charset="0"/>
              </a:rPr>
              <a:t> special working group</a:t>
            </a:r>
            <a:endParaRPr lang="en-US" altLang="ja-JP" sz="1400" b="1" dirty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500826" y="4714884"/>
            <a:ext cx="2643206" cy="89255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>
              <a:buFontTx/>
              <a:buNone/>
            </a:pPr>
            <a:r>
              <a:rPr lang="en-US" altLang="ja-JP" b="1" dirty="0">
                <a:solidFill>
                  <a:srgbClr val="CCFFCC"/>
                </a:solidFill>
                <a:latin typeface="Tahoma" pitchFamily="34" charset="0"/>
              </a:rPr>
              <a:t>Masaki Ando</a:t>
            </a:r>
          </a:p>
          <a:p>
            <a:pPr algn="l">
              <a:buFontTx/>
              <a:buNone/>
            </a:pPr>
            <a:r>
              <a:rPr lang="en-US" altLang="ja-JP" sz="1400" b="1" dirty="0" smtClean="0">
                <a:solidFill>
                  <a:srgbClr val="CCFFCC"/>
                </a:solidFill>
                <a:latin typeface="Tahoma" pitchFamily="34" charset="0"/>
              </a:rPr>
              <a:t> (Department </a:t>
            </a:r>
            <a:r>
              <a:rPr lang="en-US" altLang="ja-JP" sz="1400" b="1" dirty="0">
                <a:solidFill>
                  <a:srgbClr val="CCFFCC"/>
                </a:solidFill>
                <a:latin typeface="Tahoma" pitchFamily="34" charset="0"/>
              </a:rPr>
              <a:t>of Physics</a:t>
            </a:r>
            <a:r>
              <a:rPr lang="en-US" altLang="ja-JP" sz="1400" b="1" dirty="0" smtClean="0">
                <a:solidFill>
                  <a:srgbClr val="CCFFCC"/>
                </a:solidFill>
                <a:latin typeface="Tahoma" pitchFamily="34" charset="0"/>
              </a:rPr>
              <a:t>, </a:t>
            </a:r>
          </a:p>
          <a:p>
            <a:pPr algn="l">
              <a:buFontTx/>
              <a:buNone/>
            </a:pPr>
            <a:r>
              <a:rPr lang="en-US" altLang="ja-JP" sz="1400" b="1" dirty="0" smtClean="0">
                <a:solidFill>
                  <a:srgbClr val="CCFFCC"/>
                </a:solidFill>
              </a:rPr>
              <a:t>           </a:t>
            </a:r>
            <a:r>
              <a:rPr lang="en-US" altLang="ja-JP" sz="1400" b="1" dirty="0" smtClean="0">
                <a:solidFill>
                  <a:srgbClr val="CCFFCC"/>
                </a:solidFill>
                <a:latin typeface="Tahoma" pitchFamily="34" charset="0"/>
              </a:rPr>
              <a:t> Kyoto University)</a:t>
            </a:r>
            <a:endParaRPr lang="en-US" altLang="ja-JP" sz="1400" b="1" dirty="0">
              <a:solidFill>
                <a:srgbClr val="CCFFCC"/>
              </a:solidFill>
              <a:latin typeface="Tahoma" pitchFamily="34" charset="0"/>
            </a:endParaRPr>
          </a:p>
        </p:txBody>
      </p:sp>
      <p:sp>
        <p:nvSpPr>
          <p:cNvPr id="7925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9750" y="747698"/>
            <a:ext cx="8280400" cy="6096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ja-JP" sz="3200" dirty="0" smtClean="0"/>
              <a:t>Design of the LCGT interferometer observation band </a:t>
            </a:r>
            <a:endParaRPr lang="en-US" altLang="ja-JP" sz="3200" dirty="0">
              <a:ea typeface="HGS創英角ｺﾞｼｯｸUB" pitchFamily="50" charset="-128"/>
            </a:endParaRPr>
          </a:p>
        </p:txBody>
      </p:sp>
    </p:spTree>
  </p:cSld>
  <p:clrMapOvr>
    <a:masterClrMapping/>
  </p:clrMapOvr>
  <p:transition advTm="696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pl-PL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GWADW2010</a:t>
            </a:r>
            <a:r>
              <a:rPr lang="ja-JP" altLang="pl-PL" sz="1200" b="1" kern="1200" dirty="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　</a:t>
            </a:r>
            <a:r>
              <a:rPr lang="pl-PL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(May 17, 2010, Kyoto, Japan)</a:t>
            </a:r>
            <a:endParaRPr lang="en-US" altLang="ja-JP" sz="1200" b="1" kern="1200" dirty="0">
              <a:solidFill>
                <a:srgbClr val="EAEAEA"/>
              </a:solidFill>
              <a:latin typeface="Tahoma" pitchFamily="34" charset="0"/>
              <a:ea typeface="HGP創英角ｺﾞｼｯｸUB" pitchFamily="50" charset="-128"/>
              <a:cs typeface="+mn-cs"/>
            </a:endParaRPr>
          </a:p>
        </p:txBody>
      </p:sp>
      <p:sp>
        <p:nvSpPr>
          <p:cNvPr id="1964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Tuning of observation band</a:t>
            </a:r>
            <a:endParaRPr lang="ja-JP" altLang="ja-JP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28596" y="1071546"/>
            <a:ext cx="5357850" cy="928694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Tx/>
              <a:buNone/>
              <a:tabLst/>
              <a:defRPr/>
            </a:pPr>
            <a:r>
              <a:rPr lang="en-US" altLang="ja-JP" sz="2000" b="1" kern="0" dirty="0" smtClean="0">
                <a:solidFill>
                  <a:srgbClr val="FFFFFF"/>
                </a:solidFill>
                <a:latin typeface="+mn-lt"/>
                <a:ea typeface="+mn-ea"/>
              </a:rPr>
              <a:t>Tune the resonance condition 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Tx/>
              <a:buNone/>
              <a:tabLst/>
              <a:defRPr/>
            </a:pPr>
            <a:r>
              <a:rPr lang="en-US" altLang="ja-JP" sz="2000" b="1" kern="0" dirty="0" smtClean="0">
                <a:solidFill>
                  <a:srgbClr val="FFFFFF"/>
                </a:solidFill>
                <a:latin typeface="+mn-lt"/>
                <a:ea typeface="+mn-ea"/>
              </a:rPr>
              <a:t>    of </a:t>
            </a:r>
            <a:r>
              <a:rPr lang="en-US" altLang="ja-JP" sz="2000" b="1" kern="0" dirty="0" smtClean="0">
                <a:solidFill>
                  <a:srgbClr val="99CCFF"/>
                </a:solidFill>
                <a:latin typeface="+mn-lt"/>
                <a:ea typeface="+mn-ea"/>
              </a:rPr>
              <a:t>S</a:t>
            </a:r>
            <a:r>
              <a:rPr lang="en-US" altLang="ja-JP" sz="2000" b="1" kern="0" dirty="0" smtClean="0">
                <a:solidFill>
                  <a:srgbClr val="FFFFFF"/>
                </a:solidFill>
                <a:latin typeface="+mn-lt"/>
                <a:ea typeface="+mn-ea"/>
              </a:rPr>
              <a:t>ignal-</a:t>
            </a:r>
            <a:r>
              <a:rPr lang="en-US" altLang="ja-JP" sz="2000" b="1" kern="0" dirty="0" smtClean="0">
                <a:solidFill>
                  <a:srgbClr val="99CCFF"/>
                </a:solidFill>
                <a:latin typeface="+mn-lt"/>
                <a:ea typeface="+mn-ea"/>
              </a:rPr>
              <a:t>E</a:t>
            </a:r>
            <a:r>
              <a:rPr lang="en-US" altLang="ja-JP" sz="2000" b="1" kern="0" dirty="0" smtClean="0">
                <a:solidFill>
                  <a:srgbClr val="FFFFFF"/>
                </a:solidFill>
                <a:latin typeface="+mn-lt"/>
                <a:ea typeface="+mn-ea"/>
              </a:rPr>
              <a:t>xtraction </a:t>
            </a:r>
            <a:r>
              <a:rPr lang="en-US" altLang="ja-JP" sz="2000" b="1" kern="0" dirty="0" smtClean="0">
                <a:solidFill>
                  <a:srgbClr val="99CCFF"/>
                </a:solidFill>
                <a:latin typeface="+mn-lt"/>
                <a:ea typeface="+mn-ea"/>
              </a:rPr>
              <a:t>C</a:t>
            </a:r>
            <a:r>
              <a:rPr lang="en-US" altLang="ja-JP" sz="2000" b="1" kern="0" dirty="0" smtClean="0">
                <a:solidFill>
                  <a:srgbClr val="FFFFFF"/>
                </a:solidFill>
                <a:latin typeface="+mn-lt"/>
                <a:ea typeface="+mn-ea"/>
              </a:rPr>
              <a:t>avity</a:t>
            </a:r>
          </a:p>
        </p:txBody>
      </p:sp>
      <p:sp>
        <p:nvSpPr>
          <p:cNvPr id="16" name="右矢印 15"/>
          <p:cNvSpPr/>
          <p:nvPr/>
        </p:nvSpPr>
        <p:spPr bwMode="auto">
          <a:xfrm>
            <a:off x="4429124" y="1285860"/>
            <a:ext cx="285752" cy="357190"/>
          </a:xfrm>
          <a:prstGeom prst="rightArrow">
            <a:avLst/>
          </a:prstGeom>
          <a:solidFill>
            <a:srgbClr val="FFFFFF">
              <a:alpha val="10000"/>
            </a:srgbClr>
          </a:solidFill>
          <a:ln w="158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4786314" y="1071546"/>
            <a:ext cx="4214842" cy="1285884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Tx/>
              <a:buNone/>
              <a:tabLst/>
              <a:defRPr/>
            </a:pPr>
            <a:r>
              <a:rPr lang="en-US" altLang="ja-JP" sz="2000" b="1" kern="0" dirty="0" smtClean="0">
                <a:solidFill>
                  <a:srgbClr val="FFFFFF"/>
                </a:solidFill>
                <a:latin typeface="+mn-lt"/>
                <a:ea typeface="+mn-ea"/>
              </a:rPr>
              <a:t>Enhance IFO response,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Tx/>
              <a:buNone/>
              <a:tabLst/>
              <a:defRPr/>
            </a:pPr>
            <a:r>
              <a:rPr lang="en-US" altLang="ja-JP" sz="2000" b="1" kern="0" dirty="0" smtClean="0">
                <a:solidFill>
                  <a:srgbClr val="FFFFFF"/>
                </a:solidFill>
                <a:latin typeface="+mn-lt"/>
                <a:ea typeface="+mn-ea"/>
              </a:rPr>
              <a:t>Reduce quantum noise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Tx/>
              <a:buNone/>
              <a:tabLst/>
              <a:defRPr/>
            </a:pPr>
            <a:r>
              <a:rPr lang="en-US" altLang="ja-JP" sz="2000" b="1" kern="0" dirty="0" smtClean="0">
                <a:solidFill>
                  <a:srgbClr val="FFFFFF"/>
                </a:solidFill>
                <a:latin typeface="+mn-lt"/>
                <a:ea typeface="+mn-ea"/>
              </a:rPr>
              <a:t>    at certain frequency band 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Tx/>
              <a:buNone/>
              <a:tabLst/>
              <a:defRPr/>
            </a:pPr>
            <a:r>
              <a:rPr lang="en-US" altLang="ja-JP" sz="2000" b="1" kern="0" dirty="0" smtClean="0">
                <a:solidFill>
                  <a:srgbClr val="FFFFFF"/>
                </a:solidFill>
                <a:latin typeface="+mn-lt"/>
                <a:ea typeface="+mn-ea"/>
              </a:rPr>
              <a:t>    </a:t>
            </a:r>
          </a:p>
        </p:txBody>
      </p:sp>
      <p:grpSp>
        <p:nvGrpSpPr>
          <p:cNvPr id="26" name="グループ化 25"/>
          <p:cNvGrpSpPr/>
          <p:nvPr/>
        </p:nvGrpSpPr>
        <p:grpSpPr>
          <a:xfrm>
            <a:off x="500034" y="2786058"/>
            <a:ext cx="3929090" cy="3286148"/>
            <a:chOff x="500034" y="3000372"/>
            <a:chExt cx="3929090" cy="3286148"/>
          </a:xfrm>
        </p:grpSpPr>
        <p:grpSp>
          <p:nvGrpSpPr>
            <p:cNvPr id="22" name="グループ化 21"/>
            <p:cNvGrpSpPr/>
            <p:nvPr/>
          </p:nvGrpSpPr>
          <p:grpSpPr>
            <a:xfrm>
              <a:off x="500034" y="3000372"/>
              <a:ext cx="3898596" cy="3286148"/>
              <a:chOff x="3643306" y="2143116"/>
              <a:chExt cx="4970166" cy="4071966"/>
            </a:xfrm>
          </p:grpSpPr>
          <p:pic>
            <p:nvPicPr>
              <p:cNvPr id="1102851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643306" y="2143116"/>
                <a:ext cx="4962525" cy="4067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" name="正方形/長方形 20"/>
              <p:cNvSpPr/>
              <p:nvPr/>
            </p:nvSpPr>
            <p:spPr bwMode="auto">
              <a:xfrm>
                <a:off x="7756216" y="4786322"/>
                <a:ext cx="857256" cy="1428760"/>
              </a:xfrm>
              <a:prstGeom prst="rect">
                <a:avLst/>
              </a:prstGeom>
              <a:solidFill>
                <a:srgbClr val="FFFFFF"/>
              </a:solidFill>
              <a:ln w="158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</p:grpSp>
        <p:sp>
          <p:nvSpPr>
            <p:cNvPr id="23" name="Rectangle 3"/>
            <p:cNvSpPr txBox="1">
              <a:spLocks noChangeArrowheads="1"/>
            </p:cNvSpPr>
            <p:nvPr/>
          </p:nvSpPr>
          <p:spPr>
            <a:xfrm>
              <a:off x="500034" y="6000768"/>
              <a:ext cx="1285884" cy="285752"/>
            </a:xfrm>
            <a:prstGeom prst="rect">
              <a:avLst/>
            </a:prstGeom>
          </p:spPr>
          <p:txBody>
            <a:bodyPr/>
            <a:lstStyle/>
            <a:p>
              <a:pPr marL="193675" marR="0" lvl="0" indent="-193675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0000"/>
                <a:buFontTx/>
                <a:buNone/>
                <a:tabLst/>
                <a:defRPr/>
              </a:pPr>
              <a:r>
                <a:rPr lang="en-US" altLang="ja-JP" sz="1000" b="1" kern="0" dirty="0" smtClean="0">
                  <a:solidFill>
                    <a:srgbClr val="3366FF"/>
                  </a:solidFill>
                  <a:latin typeface="+mn-lt"/>
                  <a:ea typeface="+mn-ea"/>
                </a:rPr>
                <a:t>Figure: K.Somiya</a:t>
              </a:r>
            </a:p>
          </p:txBody>
        </p:sp>
        <p:sp>
          <p:nvSpPr>
            <p:cNvPr id="25" name="正方形/長方形 24"/>
            <p:cNvSpPr/>
            <p:nvPr/>
          </p:nvSpPr>
          <p:spPr bwMode="auto">
            <a:xfrm>
              <a:off x="500034" y="3000372"/>
              <a:ext cx="3929090" cy="3286148"/>
            </a:xfrm>
            <a:prstGeom prst="rect">
              <a:avLst/>
            </a:prstGeom>
            <a:solidFill>
              <a:srgbClr val="FFFFFF">
                <a:alpha val="10000"/>
              </a:srgbClr>
            </a:solidFill>
            <a:ln w="222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</p:grpSp>
      <p:cxnSp>
        <p:nvCxnSpPr>
          <p:cNvPr id="28" name="直線矢印コネクタ 27"/>
          <p:cNvCxnSpPr/>
          <p:nvPr/>
        </p:nvCxnSpPr>
        <p:spPr bwMode="auto">
          <a:xfrm>
            <a:off x="2857488" y="4572008"/>
            <a:ext cx="714380" cy="1588"/>
          </a:xfrm>
          <a:prstGeom prst="straightConnector1">
            <a:avLst/>
          </a:prstGeom>
          <a:solidFill>
            <a:srgbClr val="FAFFC9">
              <a:alpha val="50000"/>
            </a:srgbClr>
          </a:solidFill>
          <a:ln w="508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直線矢印コネクタ 28"/>
          <p:cNvCxnSpPr/>
          <p:nvPr/>
        </p:nvCxnSpPr>
        <p:spPr bwMode="auto">
          <a:xfrm rot="5400000">
            <a:off x="2572530" y="4785528"/>
            <a:ext cx="571504" cy="1588"/>
          </a:xfrm>
          <a:prstGeom prst="straightConnector1">
            <a:avLst/>
          </a:prstGeom>
          <a:solidFill>
            <a:srgbClr val="FAFFC9">
              <a:alpha val="50000"/>
            </a:srgbClr>
          </a:solidFill>
          <a:ln w="508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直線矢印コネクタ 31"/>
          <p:cNvCxnSpPr/>
          <p:nvPr/>
        </p:nvCxnSpPr>
        <p:spPr bwMode="auto">
          <a:xfrm rot="5400000" flipH="1" flipV="1">
            <a:off x="2464579" y="4179099"/>
            <a:ext cx="785818" cy="1588"/>
          </a:xfrm>
          <a:prstGeom prst="straightConnector1">
            <a:avLst/>
          </a:prstGeom>
          <a:solidFill>
            <a:srgbClr val="FAFFC9">
              <a:alpha val="50000"/>
            </a:srgbClr>
          </a:solidFill>
          <a:ln w="508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Rectangle 3"/>
          <p:cNvSpPr txBox="1">
            <a:spLocks noChangeArrowheads="1"/>
          </p:cNvSpPr>
          <p:nvPr/>
        </p:nvSpPr>
        <p:spPr>
          <a:xfrm>
            <a:off x="3071802" y="3786190"/>
            <a:ext cx="1571636" cy="571504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Tx/>
              <a:buNone/>
              <a:tabLst/>
              <a:defRPr/>
            </a:pPr>
            <a:r>
              <a:rPr lang="en-US" altLang="ja-JP" sz="2000" b="1" kern="0" dirty="0" smtClean="0">
                <a:solidFill>
                  <a:srgbClr val="3366FF"/>
                </a:solidFill>
                <a:latin typeface="+mn-lt"/>
                <a:ea typeface="+mn-ea"/>
              </a:rPr>
              <a:t>SEC</a:t>
            </a:r>
          </a:p>
        </p:txBody>
      </p:sp>
      <p:grpSp>
        <p:nvGrpSpPr>
          <p:cNvPr id="20" name="グループ化 19"/>
          <p:cNvGrpSpPr/>
          <p:nvPr/>
        </p:nvGrpSpPr>
        <p:grpSpPr>
          <a:xfrm>
            <a:off x="4714876" y="2571744"/>
            <a:ext cx="4286280" cy="3714776"/>
            <a:chOff x="4714876" y="2571744"/>
            <a:chExt cx="4286280" cy="3714776"/>
          </a:xfrm>
        </p:grpSpPr>
        <p:sp>
          <p:nvSpPr>
            <p:cNvPr id="39" name="角丸四角形 38"/>
            <p:cNvSpPr/>
            <p:nvPr/>
          </p:nvSpPr>
          <p:spPr bwMode="auto">
            <a:xfrm>
              <a:off x="4714876" y="2571744"/>
              <a:ext cx="4071966" cy="3714776"/>
            </a:xfrm>
            <a:prstGeom prst="roundRect">
              <a:avLst>
                <a:gd name="adj" fmla="val 4910"/>
              </a:avLst>
            </a:prstGeom>
            <a:solidFill>
              <a:srgbClr val="FFFFFF">
                <a:alpha val="10000"/>
              </a:srgbClr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37" name="Rectangle 3"/>
            <p:cNvSpPr txBox="1">
              <a:spLocks noChangeArrowheads="1"/>
            </p:cNvSpPr>
            <p:nvPr/>
          </p:nvSpPr>
          <p:spPr>
            <a:xfrm>
              <a:off x="4786314" y="4500570"/>
              <a:ext cx="4214842" cy="1785950"/>
            </a:xfrm>
            <a:prstGeom prst="rect">
              <a:avLst/>
            </a:prstGeom>
          </p:spPr>
          <p:txBody>
            <a:bodyPr/>
            <a:lstStyle/>
            <a:p>
              <a:pPr marL="193675" marR="0" lvl="0" indent="-193675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0000"/>
                <a:buFontTx/>
                <a:buNone/>
                <a:tabLst/>
                <a:defRPr/>
              </a:pPr>
              <a:r>
                <a:rPr lang="en-US" altLang="ja-JP" sz="2000" b="1" kern="0" dirty="0" smtClean="0">
                  <a:solidFill>
                    <a:srgbClr val="CCECFF"/>
                  </a:solidFill>
                  <a:latin typeface="+mn-lt"/>
                  <a:ea typeface="+mn-ea"/>
                </a:rPr>
                <a:t>Variable RSE (VRSE)</a:t>
              </a:r>
            </a:p>
            <a:p>
              <a:pPr marL="193675" marR="0" lvl="0" indent="-193675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0000"/>
                <a:buFontTx/>
                <a:buNone/>
                <a:tabLst/>
                <a:defRPr/>
              </a:pPr>
              <a:r>
                <a:rPr lang="en-US" altLang="ja-JP" sz="2000" b="1" kern="0" dirty="0" smtClean="0">
                  <a:solidFill>
                    <a:srgbClr val="FFFFFF"/>
                  </a:solidFill>
                  <a:latin typeface="+mn-lt"/>
                  <a:ea typeface="+mn-ea"/>
                </a:rPr>
                <a:t>    Change tuning </a:t>
              </a:r>
            </a:p>
            <a:p>
              <a:pPr marL="193675" marR="0" lvl="0" indent="-193675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0000"/>
                <a:buFontTx/>
                <a:buNone/>
                <a:tabLst/>
                <a:defRPr/>
              </a:pPr>
              <a:r>
                <a:rPr lang="en-US" altLang="ja-JP" sz="2000" b="1" kern="0" dirty="0" smtClean="0">
                  <a:solidFill>
                    <a:srgbClr val="FFFFFF"/>
                  </a:solidFill>
                  <a:latin typeface="+mn-lt"/>
                  <a:ea typeface="+mn-ea"/>
                </a:rPr>
                <a:t>      without replacement of   </a:t>
              </a:r>
            </a:p>
            <a:p>
              <a:pPr marL="193675" marR="0" lvl="0" indent="-193675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0000"/>
                <a:buFontTx/>
                <a:buNone/>
                <a:tabLst/>
                <a:defRPr/>
              </a:pPr>
              <a:r>
                <a:rPr lang="en-US" altLang="ja-JP" sz="2000" b="1" kern="0" dirty="0" smtClean="0">
                  <a:solidFill>
                    <a:srgbClr val="FFFFFF"/>
                  </a:solidFill>
                  <a:latin typeface="+mn-lt"/>
                  <a:ea typeface="+mn-ea"/>
                </a:rPr>
                <a:t>      mirrors or changing in </a:t>
              </a:r>
            </a:p>
            <a:p>
              <a:pPr marL="193675" marR="0" lvl="0" indent="-193675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0000"/>
                <a:buFontTx/>
                <a:buNone/>
                <a:tabLst/>
                <a:defRPr/>
              </a:pPr>
              <a:r>
                <a:rPr lang="en-US" altLang="ja-JP" sz="2000" b="1" kern="0" dirty="0" smtClean="0">
                  <a:solidFill>
                    <a:srgbClr val="FFFFFF"/>
                  </a:solidFill>
                  <a:latin typeface="+mn-lt"/>
                  <a:ea typeface="+mn-ea"/>
                </a:rPr>
                <a:t>      macroscopic position</a:t>
              </a:r>
            </a:p>
          </p:txBody>
        </p:sp>
        <p:sp>
          <p:nvSpPr>
            <p:cNvPr id="38" name="Rectangle 3"/>
            <p:cNvSpPr txBox="1">
              <a:spLocks noChangeArrowheads="1"/>
            </p:cNvSpPr>
            <p:nvPr/>
          </p:nvSpPr>
          <p:spPr>
            <a:xfrm>
              <a:off x="4714876" y="2571744"/>
              <a:ext cx="4214842" cy="1285884"/>
            </a:xfrm>
            <a:prstGeom prst="rect">
              <a:avLst/>
            </a:prstGeom>
          </p:spPr>
          <p:txBody>
            <a:bodyPr/>
            <a:lstStyle/>
            <a:p>
              <a:pPr marL="193675" marR="0" lvl="0" indent="-193675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0000"/>
                <a:buFontTx/>
                <a:buNone/>
                <a:tabLst/>
                <a:defRPr/>
              </a:pPr>
              <a:r>
                <a:rPr lang="en-US" altLang="ja-JP" sz="2000" b="1" kern="0" dirty="0" smtClean="0">
                  <a:solidFill>
                    <a:srgbClr val="FFFFFF"/>
                  </a:solidFill>
                  <a:latin typeface="+mn-lt"/>
                  <a:ea typeface="+mn-ea"/>
                </a:rPr>
                <a:t>Optimal reflectivity of </a:t>
              </a:r>
            </a:p>
            <a:p>
              <a:pPr marL="193675" marR="0" lvl="0" indent="-193675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0000"/>
                <a:buFontTx/>
                <a:buNone/>
                <a:tabLst/>
                <a:defRPr/>
              </a:pPr>
              <a:r>
                <a:rPr lang="en-US" altLang="ja-JP" sz="2000" b="1" kern="0" dirty="0" smtClean="0">
                  <a:solidFill>
                    <a:srgbClr val="FFFFFF"/>
                  </a:solidFill>
                  <a:latin typeface="+mn-lt"/>
                  <a:ea typeface="+mn-ea"/>
                </a:rPr>
                <a:t>   mirrors are different in  </a:t>
              </a:r>
            </a:p>
            <a:p>
              <a:pPr marL="193675" marR="0" lvl="0" indent="-193675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0000"/>
                <a:buFontTx/>
                <a:buNone/>
                <a:tabLst/>
                <a:defRPr/>
              </a:pPr>
              <a:r>
                <a:rPr lang="en-US" altLang="ja-JP" sz="2000" b="1" kern="0" dirty="0" smtClean="0">
                  <a:solidFill>
                    <a:srgbClr val="FFFFFF"/>
                  </a:solidFill>
                  <a:latin typeface="+mn-lt"/>
                  <a:ea typeface="+mn-ea"/>
                </a:rPr>
                <a:t>     </a:t>
              </a:r>
              <a:r>
                <a:rPr lang="en-US" altLang="ja-JP" sz="2000" b="1" kern="0" dirty="0" smtClean="0">
                  <a:solidFill>
                    <a:srgbClr val="FFCCCC"/>
                  </a:solidFill>
                  <a:latin typeface="+mn-lt"/>
                  <a:ea typeface="+mn-ea"/>
                </a:rPr>
                <a:t>Broadband RSE (BRSE) </a:t>
              </a:r>
              <a:r>
                <a:rPr lang="en-US" altLang="ja-JP" sz="2000" b="1" kern="0" dirty="0" smtClean="0">
                  <a:solidFill>
                    <a:srgbClr val="FFFFFF"/>
                  </a:solidFill>
                  <a:latin typeface="+mn-lt"/>
                  <a:ea typeface="+mn-ea"/>
                </a:rPr>
                <a:t>and</a:t>
              </a:r>
            </a:p>
            <a:p>
              <a:pPr marL="193675" marR="0" lvl="0" indent="-193675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0000"/>
                <a:buFontTx/>
                <a:buNone/>
                <a:tabLst/>
                <a:defRPr/>
              </a:pPr>
              <a:r>
                <a:rPr lang="en-US" altLang="ja-JP" sz="2000" b="1" kern="0" dirty="0" smtClean="0">
                  <a:solidFill>
                    <a:srgbClr val="FFFFFF"/>
                  </a:solidFill>
                  <a:latin typeface="+mn-lt"/>
                  <a:ea typeface="+mn-ea"/>
                </a:rPr>
                <a:t>     </a:t>
              </a:r>
              <a:r>
                <a:rPr lang="en-US" altLang="ja-JP" sz="2000" b="1" kern="0" dirty="0" smtClean="0">
                  <a:solidFill>
                    <a:srgbClr val="CCFFCC"/>
                  </a:solidFill>
                  <a:latin typeface="+mn-lt"/>
                  <a:ea typeface="+mn-ea"/>
                </a:rPr>
                <a:t>Detuned RSE (DRSE) </a:t>
              </a:r>
            </a:p>
            <a:p>
              <a:pPr marL="193675" marR="0" lvl="0" indent="-193675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0000"/>
                <a:buFontTx/>
                <a:buNone/>
                <a:tabLst/>
                <a:defRPr/>
              </a:pPr>
              <a:r>
                <a:rPr lang="en-US" altLang="ja-JP" sz="2000" b="1" kern="0" dirty="0" smtClean="0">
                  <a:solidFill>
                    <a:srgbClr val="FFFFFF"/>
                  </a:solidFill>
                  <a:latin typeface="+mn-lt"/>
                  <a:ea typeface="+mn-ea"/>
                </a:rPr>
                <a:t>                        configurations</a:t>
              </a:r>
            </a:p>
          </p:txBody>
        </p:sp>
      </p:grpSp>
    </p:spTree>
  </p:cSld>
  <p:clrMapOvr>
    <a:masterClrMapping/>
  </p:clrMapOvr>
  <p:transition advTm="171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pl-PL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GWADW2010</a:t>
            </a:r>
            <a:r>
              <a:rPr lang="ja-JP" altLang="pl-PL" sz="1200" b="1" kern="1200" dirty="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　</a:t>
            </a:r>
            <a:r>
              <a:rPr lang="pl-PL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(May 17, 2010, Kyoto, Japan)</a:t>
            </a:r>
            <a:endParaRPr lang="en-US" altLang="ja-JP" sz="1200" b="1" kern="1200" dirty="0">
              <a:solidFill>
                <a:srgbClr val="EAEAEA"/>
              </a:solidFill>
              <a:latin typeface="Tahoma" pitchFamily="34" charset="0"/>
              <a:ea typeface="HGP創英角ｺﾞｼｯｸUB" pitchFamily="50" charset="-128"/>
              <a:cs typeface="+mn-cs"/>
            </a:endParaRPr>
          </a:p>
        </p:txBody>
      </p:sp>
      <p:sp>
        <p:nvSpPr>
          <p:cNvPr id="1964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Candidate configurations</a:t>
            </a:r>
            <a:endParaRPr lang="ja-JP" altLang="ja-JP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2643182"/>
            <a:ext cx="7001981" cy="3743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143472" y="857232"/>
            <a:ext cx="3929122" cy="928694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Tx/>
              <a:buNone/>
              <a:tabLst/>
              <a:defRPr/>
            </a:pPr>
            <a:r>
              <a:rPr lang="en-US" altLang="ja-JP" sz="1800" b="1" kern="0" dirty="0" smtClean="0">
                <a:solidFill>
                  <a:srgbClr val="FFFFFF"/>
                </a:solidFill>
                <a:latin typeface="+mn-lt"/>
                <a:ea typeface="+mn-ea"/>
              </a:rPr>
              <a:t>Optimize parameters for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Tx/>
              <a:buNone/>
              <a:tabLst/>
              <a:defRPr/>
            </a:pPr>
            <a:r>
              <a:rPr lang="en-US" altLang="ja-JP" sz="1800" b="1" kern="0" dirty="0" smtClean="0">
                <a:solidFill>
                  <a:srgbClr val="FFFFFF"/>
                </a:solidFill>
                <a:latin typeface="+mn-lt"/>
                <a:ea typeface="+mn-ea"/>
              </a:rPr>
              <a:t>  Neutron-star binary inspirals</a:t>
            </a:r>
          </a:p>
        </p:txBody>
      </p:sp>
      <p:sp>
        <p:nvSpPr>
          <p:cNvPr id="8" name="右矢印 7"/>
          <p:cNvSpPr/>
          <p:nvPr/>
        </p:nvSpPr>
        <p:spPr bwMode="auto">
          <a:xfrm>
            <a:off x="4714876" y="1500174"/>
            <a:ext cx="357190" cy="357190"/>
          </a:xfrm>
          <a:prstGeom prst="rightArrow">
            <a:avLst/>
          </a:prstGeom>
          <a:solidFill>
            <a:srgbClr val="FFFFFF">
              <a:alpha val="10000"/>
            </a:srgbClr>
          </a:solidFill>
          <a:ln w="158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429256" y="1500174"/>
            <a:ext cx="3643338" cy="571504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Tx/>
              <a:buNone/>
              <a:tabLst/>
              <a:defRPr/>
            </a:pPr>
            <a:r>
              <a:rPr lang="en-US" altLang="ja-JP" sz="1800" b="1" kern="0" dirty="0" smtClean="0">
                <a:solidFill>
                  <a:srgbClr val="808080"/>
                </a:solidFill>
                <a:latin typeface="+mn-lt"/>
                <a:ea typeface="+mn-ea"/>
              </a:rPr>
              <a:t>(Primary target of LCGT)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5286380" y="1857364"/>
            <a:ext cx="3786214" cy="857256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Tx/>
              <a:buNone/>
              <a:tabLst/>
              <a:defRPr/>
            </a:pPr>
            <a:r>
              <a:rPr lang="en-US" altLang="ja-JP" sz="1600" b="1" kern="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Arm cavity finesse,  SEC finesse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Tx/>
              <a:buNone/>
              <a:tabLst/>
              <a:defRPr/>
            </a:pPr>
            <a:r>
              <a:rPr lang="en-US" altLang="ja-JP" sz="1600" b="1" kern="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Detuning phase, DC readout phase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285720" y="785794"/>
            <a:ext cx="4643470" cy="1785950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Tx/>
              <a:buNone/>
              <a:tabLst/>
              <a:defRPr/>
            </a:pPr>
            <a:r>
              <a:rPr lang="en-US" altLang="ja-JP" sz="2000" b="1" kern="0" dirty="0" smtClean="0">
                <a:solidFill>
                  <a:srgbClr val="EAEAEA"/>
                </a:solidFill>
                <a:latin typeface="+mn-lt"/>
                <a:ea typeface="+mn-ea"/>
              </a:rPr>
              <a:t>4 candidate configurations</a:t>
            </a:r>
            <a:endParaRPr kumimoji="1" lang="en-US" altLang="ja-JP" sz="2000" b="1" i="0" u="none" strike="noStrike" kern="0" cap="none" spc="0" normalizeH="0" baseline="0" noProof="0" dirty="0" smtClean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93675" marR="0" lvl="0" indent="-193675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Tx/>
              <a:buNone/>
              <a:tabLst/>
              <a:defRPr/>
            </a:pPr>
            <a:r>
              <a:rPr kumimoji="1" lang="ja-JP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　　            </a:t>
            </a:r>
            <a:r>
              <a:rPr kumimoji="1" lang="en-US" altLang="ja-JP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Broadband    Detuned</a:t>
            </a:r>
          </a:p>
          <a:p>
            <a:pPr marL="193675" lvl="0" indent="-193675" algn="l" eaLnBrk="0" hangingPunct="0">
              <a:lnSpc>
                <a:spcPct val="130000"/>
              </a:lnSpc>
              <a:buSzPct val="70000"/>
              <a:buNone/>
            </a:pPr>
            <a:r>
              <a:rPr lang="en-US" altLang="ja-JP" sz="2000" b="1" kern="0" dirty="0" smtClean="0">
                <a:solidFill>
                  <a:srgbClr val="EAEAEA"/>
                </a:solidFill>
                <a:latin typeface="+mn-lt"/>
                <a:ea typeface="+mn-ea"/>
              </a:rPr>
              <a:t> </a:t>
            </a:r>
            <a:r>
              <a:rPr kumimoji="1" lang="en-US" altLang="ja-JP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Fixed</a:t>
            </a:r>
            <a:r>
              <a:rPr kumimoji="1" lang="en-US" altLang="ja-JP" sz="2000" b="1" i="0" u="none" strike="noStrike" kern="0" cap="none" spc="0" normalizeH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ja-JP" altLang="en-US" sz="2000" b="1" kern="0" dirty="0" smtClean="0">
                <a:solidFill>
                  <a:srgbClr val="F8F8F8"/>
                </a:solidFill>
                <a:latin typeface="+mn-lt"/>
                <a:ea typeface="+mn-ea"/>
              </a:rPr>
              <a:t>         </a:t>
            </a:r>
            <a:r>
              <a:rPr kumimoji="1" lang="en-US" altLang="ja-JP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BRSE</a:t>
            </a:r>
            <a:r>
              <a:rPr kumimoji="1" lang="en-US" altLang="ja-JP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</a:t>
            </a:r>
            <a:r>
              <a:rPr lang="en-US" altLang="ja-JP" sz="2000" b="1" kern="0" dirty="0" smtClean="0">
                <a:solidFill>
                  <a:schemeClr val="bg1"/>
                </a:solidFill>
              </a:rPr>
              <a:t>DRSE</a:t>
            </a:r>
            <a:endParaRPr kumimoji="1" lang="en-US" altLang="ja-JP" sz="2000" b="1" i="0" u="none" strike="noStrike" kern="0" cap="none" spc="0" normalizeH="0" baseline="0" noProof="0" dirty="0" smtClean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93675" marR="0" lvl="0" indent="-193675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Tx/>
              <a:buNone/>
              <a:tabLst/>
              <a:defRPr/>
            </a:pPr>
            <a:r>
              <a:rPr kumimoji="1" lang="en-US" altLang="ja-JP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Variable</a:t>
            </a:r>
            <a:r>
              <a:rPr kumimoji="1" lang="en-US" altLang="ja-JP" sz="2000" b="1" i="0" u="none" strike="noStrike" kern="0" cap="none" spc="0" normalizeH="0" noProof="0" dirty="0" smtClean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1" lang="en-US" altLang="ja-JP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VRSE-B</a:t>
            </a:r>
            <a:r>
              <a:rPr kumimoji="1" lang="en-US" altLang="ja-JP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en-US" altLang="ja-JP" sz="2000" b="1" i="0" u="none" strike="noStrike" kern="0" cap="none" spc="0" normalizeH="0" noProof="0" dirty="0" smtClean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  <a:r>
              <a:rPr kumimoji="1" lang="en-US" altLang="ja-JP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VRSE-D</a:t>
            </a:r>
            <a:endParaRPr kumimoji="1" lang="en-US" altLang="ja-JP" sz="2000" b="1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10000"/>
                  <a:lumOff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</p:txBody>
      </p:sp>
      <p:cxnSp>
        <p:nvCxnSpPr>
          <p:cNvPr id="14" name="直線コネクタ 13"/>
          <p:cNvCxnSpPr/>
          <p:nvPr/>
        </p:nvCxnSpPr>
        <p:spPr bwMode="auto">
          <a:xfrm flipV="1">
            <a:off x="286603" y="1643053"/>
            <a:ext cx="4142521" cy="8326"/>
          </a:xfrm>
          <a:prstGeom prst="line">
            <a:avLst/>
          </a:prstGeom>
          <a:solidFill>
            <a:srgbClr val="FAFFC9">
              <a:alpha val="50000"/>
            </a:srgbClr>
          </a:solidFill>
          <a:ln w="25400" cap="flat" cmpd="sng" algn="ctr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直線コネクタ 14"/>
          <p:cNvCxnSpPr/>
          <p:nvPr/>
        </p:nvCxnSpPr>
        <p:spPr bwMode="auto">
          <a:xfrm>
            <a:off x="357158" y="2428868"/>
            <a:ext cx="4071966" cy="0"/>
          </a:xfrm>
          <a:prstGeom prst="line">
            <a:avLst/>
          </a:prstGeom>
          <a:solidFill>
            <a:srgbClr val="FAFFC9">
              <a:alpha val="50000"/>
            </a:srgbClr>
          </a:solidFill>
          <a:ln w="25400" cap="flat" cmpd="sng" algn="ctr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直線コネクタ 15"/>
          <p:cNvCxnSpPr/>
          <p:nvPr/>
        </p:nvCxnSpPr>
        <p:spPr bwMode="auto">
          <a:xfrm rot="5400000">
            <a:off x="1000100" y="1857364"/>
            <a:ext cx="1143008" cy="0"/>
          </a:xfrm>
          <a:prstGeom prst="line">
            <a:avLst/>
          </a:prstGeom>
          <a:solidFill>
            <a:srgbClr val="FAFFC9">
              <a:alpha val="50000"/>
            </a:srgbClr>
          </a:solidFill>
          <a:ln w="25400" cap="flat" cmpd="sng" algn="ctr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直線コネクタ 19"/>
          <p:cNvCxnSpPr/>
          <p:nvPr/>
        </p:nvCxnSpPr>
        <p:spPr bwMode="auto">
          <a:xfrm rot="5400000">
            <a:off x="2571736" y="1857364"/>
            <a:ext cx="1143008" cy="0"/>
          </a:xfrm>
          <a:prstGeom prst="line">
            <a:avLst/>
          </a:prstGeom>
          <a:solidFill>
            <a:srgbClr val="FAFFC9">
              <a:alpha val="50000"/>
            </a:srgbClr>
          </a:solidFill>
          <a:ln w="25400" cap="flat" cmpd="sng" algn="ctr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Rectangle 3"/>
          <p:cNvSpPr txBox="1">
            <a:spLocks noChangeArrowheads="1"/>
          </p:cNvSpPr>
          <p:nvPr/>
        </p:nvSpPr>
        <p:spPr>
          <a:xfrm>
            <a:off x="7000892" y="6143644"/>
            <a:ext cx="1285884" cy="285752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Tx/>
              <a:buNone/>
              <a:tabLst/>
              <a:defRPr/>
            </a:pPr>
            <a:r>
              <a:rPr lang="en-US" altLang="ja-JP" sz="1000" b="1" kern="0" dirty="0" smtClean="0">
                <a:solidFill>
                  <a:srgbClr val="3366FF"/>
                </a:solidFill>
                <a:latin typeface="+mn-lt"/>
                <a:ea typeface="+mn-ea"/>
              </a:rPr>
              <a:t>Figure: K.Somiya</a:t>
            </a:r>
          </a:p>
        </p:txBody>
      </p:sp>
    </p:spTree>
  </p:cSld>
  <p:clrMapOvr>
    <a:masterClrMapping/>
  </p:clrMapOvr>
  <p:transition advTm="1712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pl-PL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GWADW2010</a:t>
            </a:r>
            <a:r>
              <a:rPr lang="ja-JP" altLang="pl-PL" sz="1200" b="1" kern="1200" dirty="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　</a:t>
            </a:r>
            <a:r>
              <a:rPr lang="pl-PL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(May 17, 2010, Kyoto, Japan)</a:t>
            </a:r>
            <a:endParaRPr lang="en-US" altLang="ja-JP" sz="1200" b="1" kern="1200" dirty="0">
              <a:solidFill>
                <a:srgbClr val="EAEAEA"/>
              </a:solidFill>
              <a:latin typeface="Tahoma" pitchFamily="34" charset="0"/>
              <a:ea typeface="HGP創英角ｺﾞｼｯｸUB" pitchFamily="50" charset="-128"/>
              <a:cs typeface="+mn-cs"/>
            </a:endParaRPr>
          </a:p>
        </p:txBody>
      </p:sp>
      <p:sp>
        <p:nvSpPr>
          <p:cNvPr id="196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14480" y="1357298"/>
            <a:ext cx="6143668" cy="4286280"/>
          </a:xfrm>
        </p:spPr>
        <p:txBody>
          <a:bodyPr/>
          <a:lstStyle/>
          <a:p>
            <a:pPr>
              <a:lnSpc>
                <a:spcPct val="160000"/>
              </a:lnSpc>
              <a:spcBef>
                <a:spcPct val="0"/>
              </a:spcBef>
              <a:buClrTx/>
              <a:buNone/>
            </a:pPr>
            <a:r>
              <a:rPr lang="en-US" altLang="ja-JP" sz="3200" b="1" dirty="0" smtClean="0">
                <a:solidFill>
                  <a:srgbClr val="808080"/>
                </a:solidFill>
              </a:rPr>
              <a:t>Introduction</a:t>
            </a:r>
          </a:p>
          <a:p>
            <a:pPr>
              <a:lnSpc>
                <a:spcPct val="160000"/>
              </a:lnSpc>
              <a:spcBef>
                <a:spcPct val="0"/>
              </a:spcBef>
              <a:buClrTx/>
              <a:buNone/>
            </a:pPr>
            <a:r>
              <a:rPr lang="en-US" altLang="ja-JP" sz="3200" b="1" dirty="0" smtClean="0">
                <a:solidFill>
                  <a:srgbClr val="808080"/>
                </a:solidFill>
              </a:rPr>
              <a:t>Candidate configurations</a:t>
            </a:r>
          </a:p>
          <a:p>
            <a:pPr>
              <a:lnSpc>
                <a:spcPct val="160000"/>
              </a:lnSpc>
              <a:spcBef>
                <a:spcPct val="0"/>
              </a:spcBef>
              <a:buClrTx/>
              <a:buNone/>
            </a:pPr>
            <a:r>
              <a:rPr lang="en-US" altLang="ja-JP" sz="3200" b="1" dirty="0" smtClean="0">
                <a:solidFill>
                  <a:srgbClr val="FFFFFF"/>
                </a:solidFill>
              </a:rPr>
              <a:t>Science outcomes</a:t>
            </a:r>
          </a:p>
          <a:p>
            <a:pPr>
              <a:lnSpc>
                <a:spcPct val="160000"/>
              </a:lnSpc>
              <a:spcBef>
                <a:spcPct val="0"/>
              </a:spcBef>
              <a:buClrTx/>
              <a:buNone/>
            </a:pPr>
            <a:r>
              <a:rPr lang="en-US" altLang="ja-JP" sz="3200" b="1" dirty="0" smtClean="0">
                <a:solidFill>
                  <a:srgbClr val="808080"/>
                </a:solidFill>
              </a:rPr>
              <a:t>Technical Feasibility</a:t>
            </a:r>
          </a:p>
          <a:p>
            <a:pPr>
              <a:lnSpc>
                <a:spcPct val="160000"/>
              </a:lnSpc>
              <a:spcBef>
                <a:spcPct val="0"/>
              </a:spcBef>
              <a:buClrTx/>
              <a:buNone/>
            </a:pPr>
            <a:r>
              <a:rPr lang="en-US" altLang="ja-JP" sz="3200" b="1" dirty="0" smtClean="0">
                <a:solidFill>
                  <a:srgbClr val="808080"/>
                </a:solidFill>
              </a:rPr>
              <a:t>Project Strategy</a:t>
            </a:r>
          </a:p>
          <a:p>
            <a:pPr>
              <a:lnSpc>
                <a:spcPct val="160000"/>
              </a:lnSpc>
              <a:spcBef>
                <a:spcPct val="0"/>
              </a:spcBef>
              <a:buClrTx/>
              <a:buNone/>
            </a:pPr>
            <a:r>
              <a:rPr lang="en-US" altLang="ja-JP" sz="3200" b="1" dirty="0" smtClean="0">
                <a:solidFill>
                  <a:srgbClr val="808080"/>
                </a:solidFill>
              </a:rPr>
              <a:t>Conclusion</a:t>
            </a:r>
          </a:p>
          <a:p>
            <a:pPr>
              <a:lnSpc>
                <a:spcPct val="160000"/>
              </a:lnSpc>
              <a:spcBef>
                <a:spcPct val="0"/>
              </a:spcBef>
              <a:buClrTx/>
              <a:buNone/>
            </a:pPr>
            <a:endParaRPr lang="en-US" altLang="ja-JP" sz="3200" b="1" dirty="0" smtClean="0">
              <a:solidFill>
                <a:srgbClr val="808080"/>
              </a:solidFill>
            </a:endParaRPr>
          </a:p>
        </p:txBody>
      </p:sp>
      <p:sp>
        <p:nvSpPr>
          <p:cNvPr id="1964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Outline</a:t>
            </a:r>
            <a:endParaRPr lang="ja-JP" altLang="ja-JP" dirty="0"/>
          </a:p>
        </p:txBody>
      </p:sp>
      <p:sp>
        <p:nvSpPr>
          <p:cNvPr id="6" name="右矢印 5"/>
          <p:cNvSpPr/>
          <p:nvPr/>
        </p:nvSpPr>
        <p:spPr bwMode="auto">
          <a:xfrm>
            <a:off x="1214414" y="3214686"/>
            <a:ext cx="428628" cy="428628"/>
          </a:xfrm>
          <a:prstGeom prst="rightArrow">
            <a:avLst/>
          </a:prstGeom>
          <a:solidFill>
            <a:srgbClr val="FFFFFF">
              <a:alpha val="10000"/>
            </a:srgbClr>
          </a:solidFill>
          <a:ln w="158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</p:spTree>
  </p:cSld>
  <p:clrMapOvr>
    <a:masterClrMapping/>
  </p:clrMapOvr>
  <p:transition advTm="1712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角丸四角形 19"/>
          <p:cNvSpPr/>
          <p:nvPr/>
        </p:nvSpPr>
        <p:spPr bwMode="auto">
          <a:xfrm>
            <a:off x="2357422" y="4357694"/>
            <a:ext cx="6072230" cy="2000264"/>
          </a:xfrm>
          <a:prstGeom prst="roundRect">
            <a:avLst>
              <a:gd name="adj" fmla="val 12258"/>
            </a:avLst>
          </a:prstGeom>
          <a:solidFill>
            <a:srgbClr val="FFFFFF">
              <a:alpha val="10000"/>
            </a:srgb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5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pl-PL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GWADW2010</a:t>
            </a:r>
            <a:r>
              <a:rPr lang="ja-JP" altLang="pl-PL" sz="1200" b="1" kern="1200" dirty="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　</a:t>
            </a:r>
            <a:r>
              <a:rPr lang="pl-PL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(May 17, 2010, Kyoto, Japan)</a:t>
            </a:r>
            <a:endParaRPr lang="en-US" altLang="ja-JP" sz="1200" b="1" kern="1200" dirty="0">
              <a:solidFill>
                <a:srgbClr val="EAEAEA"/>
              </a:solidFill>
              <a:latin typeface="Tahoma" pitchFamily="34" charset="0"/>
              <a:ea typeface="HGP創英角ｺﾞｼｯｸUB" pitchFamily="50" charset="-128"/>
              <a:cs typeface="+mn-cs"/>
            </a:endParaRPr>
          </a:p>
        </p:txBody>
      </p:sp>
      <p:sp>
        <p:nvSpPr>
          <p:cNvPr id="196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85918" y="4357694"/>
            <a:ext cx="6786610" cy="2071702"/>
          </a:xfrm>
        </p:spPr>
        <p:txBody>
          <a:bodyPr/>
          <a:lstStyle/>
          <a:p>
            <a:pPr lvl="0">
              <a:spcBef>
                <a:spcPct val="0"/>
              </a:spcBef>
              <a:buClrTx/>
              <a:buNone/>
              <a:defRPr/>
            </a:pPr>
            <a:r>
              <a:rPr lang="en-US" altLang="ja-JP" b="1" dirty="0" smtClean="0">
                <a:solidFill>
                  <a:srgbClr val="FFFFFF"/>
                </a:solidFill>
              </a:rPr>
              <a:t>                        Observable range      Detection rate</a:t>
            </a:r>
            <a:r>
              <a:rPr lang="ja-JP" altLang="en-US" b="1" dirty="0" smtClean="0"/>
              <a:t>　 </a:t>
            </a:r>
            <a:endParaRPr lang="en-US" altLang="ja-JP" b="1" dirty="0" smtClean="0"/>
          </a:p>
          <a:p>
            <a:pPr lvl="0">
              <a:spcBef>
                <a:spcPct val="0"/>
              </a:spcBef>
              <a:buClrTx/>
              <a:buNone/>
              <a:defRPr/>
            </a:pPr>
            <a:r>
              <a:rPr lang="en-US" altLang="ja-JP" b="1" dirty="0" smtClean="0"/>
              <a:t>         </a:t>
            </a:r>
            <a:r>
              <a:rPr lang="en-US" altLang="ja-JP" b="1" dirty="0" smtClean="0">
                <a:solidFill>
                  <a:srgbClr val="FFCCCC"/>
                </a:solidFill>
              </a:rPr>
              <a:t>BRSE</a:t>
            </a:r>
            <a:r>
              <a:rPr lang="en-US" altLang="ja-JP" b="1" dirty="0" smtClean="0"/>
              <a:t>           114 Mpc                         5.4   yr</a:t>
            </a:r>
            <a:r>
              <a:rPr lang="en-US" altLang="ja-JP" b="1" baseline="30000" dirty="0" smtClean="0"/>
              <a:t>-1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ja-JP" b="1" dirty="0" smtClean="0"/>
              <a:t>         </a:t>
            </a:r>
            <a:r>
              <a:rPr lang="en-US" altLang="ja-JP" b="1" dirty="0" smtClean="0">
                <a:solidFill>
                  <a:srgbClr val="CCECFF"/>
                </a:solidFill>
              </a:rPr>
              <a:t>VRSE-B</a:t>
            </a:r>
            <a:r>
              <a:rPr lang="en-US" altLang="ja-JP" b="1" dirty="0" smtClean="0"/>
              <a:t>       112 Mpc                         5.2   yr</a:t>
            </a:r>
            <a:r>
              <a:rPr lang="en-US" altLang="ja-JP" b="1" baseline="30000" dirty="0" smtClean="0"/>
              <a:t>-1</a:t>
            </a:r>
            <a:endParaRPr lang="en-US" altLang="ja-JP" b="1" dirty="0" smtClean="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ja-JP" b="1" dirty="0" smtClean="0"/>
              <a:t>         </a:t>
            </a:r>
            <a:r>
              <a:rPr lang="en-US" altLang="ja-JP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VRSE-D</a:t>
            </a:r>
            <a:r>
              <a:rPr lang="en-US" altLang="ja-JP" b="1" dirty="0" smtClean="0"/>
              <a:t>       123 Mpc                         6.9   yr</a:t>
            </a:r>
            <a:r>
              <a:rPr lang="en-US" altLang="ja-JP" b="1" baseline="30000" dirty="0" smtClean="0"/>
              <a:t>-1</a:t>
            </a:r>
            <a:endParaRPr lang="en-US" altLang="ja-JP" b="1" dirty="0" smtClean="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ja-JP" b="1" dirty="0" smtClean="0"/>
              <a:t>         </a:t>
            </a:r>
            <a:r>
              <a:rPr lang="en-US" altLang="ja-JP" b="1" dirty="0" smtClean="0">
                <a:solidFill>
                  <a:srgbClr val="CCFFCC"/>
                </a:solidFill>
              </a:rPr>
              <a:t>DRSE</a:t>
            </a:r>
            <a:r>
              <a:rPr lang="en-US" altLang="ja-JP" b="1" dirty="0" smtClean="0"/>
              <a:t>           132 Mpc                         8.2   yr</a:t>
            </a:r>
            <a:r>
              <a:rPr lang="en-US" altLang="ja-JP" b="1" baseline="30000" dirty="0" smtClean="0"/>
              <a:t>-1</a:t>
            </a:r>
            <a:endParaRPr lang="en-US" altLang="ja-JP" b="1" dirty="0" smtClean="0"/>
          </a:p>
          <a:p>
            <a:pPr lvl="0">
              <a:spcBef>
                <a:spcPct val="0"/>
              </a:spcBef>
              <a:buClrTx/>
              <a:buNone/>
            </a:pPr>
            <a:r>
              <a:rPr lang="en-US" altLang="ja-JP" b="1" dirty="0" smtClean="0">
                <a:solidFill>
                  <a:srgbClr val="B2B2B2"/>
                </a:solidFill>
                <a:sym typeface="Wingdings" pitchFamily="2" charset="2"/>
              </a:rPr>
              <a:t>                       </a:t>
            </a:r>
            <a:r>
              <a:rPr lang="en-US" altLang="ja-JP" sz="1600" b="1" dirty="0" smtClean="0">
                <a:solidFill>
                  <a:srgbClr val="B2B2B2"/>
                </a:solidFill>
                <a:sym typeface="Wingdings" pitchFamily="2" charset="2"/>
              </a:rPr>
              <a:t>(SNR 8, Sky averaged)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ja-JP" b="1" dirty="0" smtClean="0"/>
          </a:p>
        </p:txBody>
      </p:sp>
      <p:sp>
        <p:nvSpPr>
          <p:cNvPr id="1964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Neutron-star binaries</a:t>
            </a:r>
            <a:endParaRPr lang="ja-JP" altLang="ja-JP" dirty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785786" y="857232"/>
            <a:ext cx="7500990" cy="1000132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2000" b="1" kern="0" dirty="0" smtClean="0">
                <a:solidFill>
                  <a:srgbClr val="EAEAEA"/>
                </a:solidFill>
                <a:latin typeface="+mn-lt"/>
                <a:ea typeface="+mn-ea"/>
              </a:rPr>
              <a:t>Primary purpose of LCGT</a:t>
            </a:r>
            <a:r>
              <a:rPr lang="ja-JP" altLang="en-US" sz="2000" b="1" kern="0" dirty="0" smtClean="0">
                <a:solidFill>
                  <a:srgbClr val="EAEAEA"/>
                </a:solidFill>
                <a:latin typeface="+mn-lt"/>
                <a:ea typeface="+mn-ea"/>
              </a:rPr>
              <a:t> </a:t>
            </a:r>
            <a:r>
              <a:rPr lang="en-US" altLang="ja-JP" sz="2000" b="1" kern="0" dirty="0" smtClean="0">
                <a:solidFill>
                  <a:srgbClr val="EAEAEA"/>
                </a:solidFill>
                <a:latin typeface="+mn-lt"/>
                <a:ea typeface="+mn-ea"/>
              </a:rPr>
              <a:t>: Detection of GW 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2000" b="1" kern="0" dirty="0" smtClean="0">
                <a:solidFill>
                  <a:srgbClr val="EAEAEA"/>
                </a:solidFill>
                <a:latin typeface="+mn-lt"/>
                <a:ea typeface="+mn-ea"/>
                <a:sym typeface="Wingdings" pitchFamily="2" charset="2"/>
              </a:rPr>
              <a:t>      First target </a:t>
            </a:r>
            <a:r>
              <a:rPr lang="en-US" altLang="ja-JP" sz="2000" b="1" kern="0" dirty="0" smtClean="0">
                <a:solidFill>
                  <a:srgbClr val="CCECFF"/>
                </a:solidFill>
                <a:latin typeface="+mn-lt"/>
                <a:ea typeface="+mn-ea"/>
                <a:sym typeface="Wingdings" pitchFamily="2" charset="2"/>
              </a:rPr>
              <a:t>:  Neutron-star binary inspirals</a:t>
            </a:r>
            <a:endParaRPr kumimoji="1" lang="en-US" altLang="ja-JP" sz="2000" b="1" i="0" u="none" strike="noStrike" kern="0" cap="none" spc="0" normalizeH="0" baseline="0" noProof="0" dirty="0" smtClean="0">
              <a:ln>
                <a:noFill/>
              </a:ln>
              <a:solidFill>
                <a:srgbClr val="CCEC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右矢印 21"/>
          <p:cNvSpPr/>
          <p:nvPr/>
        </p:nvSpPr>
        <p:spPr bwMode="auto">
          <a:xfrm>
            <a:off x="1643042" y="5072074"/>
            <a:ext cx="571504" cy="642942"/>
          </a:xfrm>
          <a:prstGeom prst="rightArrow">
            <a:avLst/>
          </a:prstGeom>
          <a:solidFill>
            <a:srgbClr val="FFFFFF">
              <a:alpha val="10000"/>
            </a:srgbClr>
          </a:solidFill>
          <a:ln w="158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grpSp>
        <p:nvGrpSpPr>
          <p:cNvPr id="21" name="グループ化 20"/>
          <p:cNvGrpSpPr/>
          <p:nvPr/>
        </p:nvGrpSpPr>
        <p:grpSpPr>
          <a:xfrm>
            <a:off x="1000100" y="1714488"/>
            <a:ext cx="7572428" cy="2500330"/>
            <a:chOff x="1000100" y="1714488"/>
            <a:chExt cx="7572428" cy="2500330"/>
          </a:xfrm>
        </p:grpSpPr>
        <p:sp>
          <p:nvSpPr>
            <p:cNvPr id="19" name="角丸四角形 18"/>
            <p:cNvSpPr/>
            <p:nvPr/>
          </p:nvSpPr>
          <p:spPr bwMode="auto">
            <a:xfrm>
              <a:off x="1000100" y="1714488"/>
              <a:ext cx="7358114" cy="2500330"/>
            </a:xfrm>
            <a:prstGeom prst="roundRect">
              <a:avLst>
                <a:gd name="adj" fmla="val 12258"/>
              </a:avLst>
            </a:prstGeom>
            <a:solidFill>
              <a:srgbClr val="CCECFF">
                <a:alpha val="10000"/>
              </a:srgbClr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grpSp>
          <p:nvGrpSpPr>
            <p:cNvPr id="28" name="グループ化 27"/>
            <p:cNvGrpSpPr/>
            <p:nvPr/>
          </p:nvGrpSpPr>
          <p:grpSpPr>
            <a:xfrm>
              <a:off x="1071538" y="3286124"/>
              <a:ext cx="7500990" cy="928694"/>
              <a:chOff x="1071538" y="2428868"/>
              <a:chExt cx="7500990" cy="928694"/>
            </a:xfrm>
          </p:grpSpPr>
          <p:sp>
            <p:nvSpPr>
              <p:cNvPr id="14" name="Rectangle 3"/>
              <p:cNvSpPr txBox="1">
                <a:spLocks noChangeArrowheads="1"/>
              </p:cNvSpPr>
              <p:nvPr/>
            </p:nvSpPr>
            <p:spPr>
              <a:xfrm>
                <a:off x="1071538" y="2428868"/>
                <a:ext cx="7500990" cy="571504"/>
              </a:xfrm>
              <a:prstGeom prst="rect">
                <a:avLst/>
              </a:prstGeom>
            </p:spPr>
            <p:txBody>
              <a:bodyPr/>
              <a:lstStyle/>
              <a:p>
                <a:pPr marL="193675" indent="-193675" algn="l" eaLnBrk="0" hangingPunct="0">
                  <a:lnSpc>
                    <a:spcPct val="110000"/>
                  </a:lnSpc>
                  <a:buSzPct val="70000"/>
                  <a:buNone/>
                  <a:defRPr/>
                </a:pPr>
                <a:r>
                  <a:rPr lang="en-US" altLang="ja-JP" sz="2000" b="1" kern="0" dirty="0" smtClean="0">
                    <a:solidFill>
                      <a:srgbClr val="EAEAEA"/>
                    </a:solidFill>
                    <a:latin typeface="+mn-lt"/>
                    <a:ea typeface="+mn-ea"/>
                  </a:rPr>
                  <a:t>Event rate :   </a:t>
                </a:r>
                <a:endParaRPr lang="en-US" altLang="ja-JP" sz="1600" b="1" kern="0" dirty="0" smtClean="0">
                  <a:solidFill>
                    <a:srgbClr val="CCECFF"/>
                  </a:solidFill>
                  <a:latin typeface="+mn-lt"/>
                  <a:ea typeface="+mn-ea"/>
                </a:endParaRPr>
              </a:p>
            </p:txBody>
          </p:sp>
          <p:pic>
            <p:nvPicPr>
              <p:cNvPr id="16" name="図 15" descr="txp_fig.bmp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100000"/>
              </a:blip>
              <a:stretch>
                <a:fillRect/>
              </a:stretch>
            </p:blipFill>
            <p:spPr>
              <a:xfrm>
                <a:off x="1728128" y="2830200"/>
                <a:ext cx="4357718" cy="432048"/>
              </a:xfrm>
              <a:prstGeom prst="rect">
                <a:avLst/>
              </a:prstGeom>
            </p:spPr>
          </p:pic>
          <p:sp>
            <p:nvSpPr>
              <p:cNvPr id="17" name="Rectangle 3"/>
              <p:cNvSpPr txBox="1">
                <a:spLocks noChangeArrowheads="1"/>
              </p:cNvSpPr>
              <p:nvPr/>
            </p:nvSpPr>
            <p:spPr>
              <a:xfrm>
                <a:off x="6429388" y="2857496"/>
                <a:ext cx="1928858" cy="500066"/>
              </a:xfrm>
              <a:prstGeom prst="rect">
                <a:avLst/>
              </a:prstGeom>
            </p:spPr>
            <p:txBody>
              <a:bodyPr/>
              <a:lstStyle/>
              <a:p>
                <a:pPr marL="193675" indent="-193675" algn="l" eaLnBrk="0" hangingPunct="0">
                  <a:lnSpc>
                    <a:spcPct val="110000"/>
                  </a:lnSpc>
                  <a:buSzPct val="70000"/>
                  <a:buNone/>
                  <a:defRPr/>
                </a:pPr>
                <a:r>
                  <a:rPr lang="en-US" altLang="ja-JP" sz="1100" b="1" kern="0" dirty="0" smtClean="0">
                    <a:solidFill>
                      <a:srgbClr val="CCECFF"/>
                    </a:solidFill>
                    <a:latin typeface="+mn-lt"/>
                    <a:ea typeface="+mn-ea"/>
                  </a:rPr>
                  <a:t>V. Kalogera et.al., </a:t>
                </a:r>
              </a:p>
              <a:p>
                <a:pPr marL="193675" indent="-193675" algn="l" eaLnBrk="0" hangingPunct="0">
                  <a:lnSpc>
                    <a:spcPct val="110000"/>
                  </a:lnSpc>
                  <a:buSzPct val="70000"/>
                  <a:buNone/>
                  <a:defRPr/>
                </a:pPr>
                <a:r>
                  <a:rPr lang="en-US" altLang="ja-JP" sz="1100" b="1" kern="0" dirty="0" smtClean="0">
                    <a:solidFill>
                      <a:srgbClr val="CCECFF"/>
                    </a:solidFill>
                    <a:latin typeface="+mn-lt"/>
                    <a:ea typeface="+mn-ea"/>
                  </a:rPr>
                  <a:t> ApJ, 601 L179 (2004)</a:t>
                </a:r>
              </a:p>
            </p:txBody>
          </p:sp>
        </p:grpSp>
        <p:sp>
          <p:nvSpPr>
            <p:cNvPr id="18" name="Rectangle 3"/>
            <p:cNvSpPr txBox="1">
              <a:spLocks noChangeArrowheads="1"/>
            </p:cNvSpPr>
            <p:nvPr/>
          </p:nvSpPr>
          <p:spPr>
            <a:xfrm>
              <a:off x="1071538" y="1714488"/>
              <a:ext cx="7500990" cy="1000132"/>
            </a:xfrm>
            <a:prstGeom prst="rect">
              <a:avLst/>
            </a:prstGeom>
          </p:spPr>
          <p:txBody>
            <a:bodyPr/>
            <a:lstStyle/>
            <a:p>
              <a:pPr marL="193675" marR="0" lvl="0" indent="-193675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0000"/>
                <a:buFont typeface="Wingdings" pitchFamily="2" charset="2"/>
                <a:buNone/>
                <a:tabLst/>
                <a:defRPr/>
              </a:pPr>
              <a:r>
                <a:rPr lang="en-US" altLang="ja-JP" sz="2000" b="1" kern="0" dirty="0" smtClean="0">
                  <a:solidFill>
                    <a:srgbClr val="EAEAEA"/>
                  </a:solidFill>
                  <a:latin typeface="+mn-lt"/>
                  <a:ea typeface="+mn-ea"/>
                </a:rPr>
                <a:t>Observable range : </a:t>
              </a:r>
            </a:p>
            <a:p>
              <a:pPr marL="193675" marR="0" lvl="0" indent="-193675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0000"/>
                <a:buFont typeface="Wingdings" pitchFamily="2" charset="2"/>
                <a:buNone/>
                <a:tabLst/>
                <a:defRPr/>
              </a:pPr>
              <a:r>
                <a:rPr lang="en-US" altLang="ja-JP" sz="2000" b="1" kern="0" dirty="0" smtClean="0">
                  <a:solidFill>
                    <a:srgbClr val="EAEAEA"/>
                  </a:solidFill>
                  <a:latin typeface="+mn-lt"/>
                  <a:ea typeface="+mn-ea"/>
                </a:rPr>
                <a:t>         estimated from sensitivity curve</a:t>
              </a:r>
              <a:endParaRPr kumimoji="1" lang="en-US" altLang="ja-JP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29" name="グループ化 28"/>
            <p:cNvGrpSpPr/>
            <p:nvPr/>
          </p:nvGrpSpPr>
          <p:grpSpPr>
            <a:xfrm>
              <a:off x="1071538" y="2442516"/>
              <a:ext cx="7500990" cy="915046"/>
              <a:chOff x="1142976" y="3299772"/>
              <a:chExt cx="7500990" cy="915046"/>
            </a:xfrm>
          </p:grpSpPr>
          <p:sp>
            <p:nvSpPr>
              <p:cNvPr id="23" name="Rectangle 3"/>
              <p:cNvSpPr txBox="1">
                <a:spLocks noChangeArrowheads="1"/>
              </p:cNvSpPr>
              <p:nvPr/>
            </p:nvSpPr>
            <p:spPr>
              <a:xfrm>
                <a:off x="1142976" y="3299772"/>
                <a:ext cx="7500990" cy="571504"/>
              </a:xfrm>
              <a:prstGeom prst="rect">
                <a:avLst/>
              </a:prstGeom>
            </p:spPr>
            <p:txBody>
              <a:bodyPr/>
              <a:lstStyle/>
              <a:p>
                <a:pPr marL="193675" indent="-193675" algn="l" eaLnBrk="0" hangingPunct="0">
                  <a:lnSpc>
                    <a:spcPct val="110000"/>
                  </a:lnSpc>
                  <a:buSzPct val="70000"/>
                  <a:buNone/>
                  <a:defRPr/>
                </a:pPr>
                <a:r>
                  <a:rPr lang="en-US" altLang="ja-JP" sz="2000" b="1" kern="0" dirty="0" smtClean="0">
                    <a:solidFill>
                      <a:srgbClr val="EAEAEA"/>
                    </a:solidFill>
                    <a:latin typeface="+mn-lt"/>
                    <a:ea typeface="+mn-ea"/>
                  </a:rPr>
                  <a:t>Galaxy number density :   </a:t>
                </a:r>
                <a:endParaRPr lang="en-US" altLang="ja-JP" sz="1600" b="1" kern="0" dirty="0" smtClean="0">
                  <a:solidFill>
                    <a:srgbClr val="CCECFF"/>
                  </a:solidFill>
                  <a:latin typeface="+mn-lt"/>
                  <a:ea typeface="+mn-ea"/>
                </a:endParaRPr>
              </a:p>
            </p:txBody>
          </p:sp>
          <p:pic>
            <p:nvPicPr>
              <p:cNvPr id="26" name="図 25" descr="txp_fig.bmp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100000"/>
              </a:blip>
              <a:stretch>
                <a:fillRect/>
              </a:stretch>
            </p:blipFill>
            <p:spPr>
              <a:xfrm>
                <a:off x="1857356" y="3730378"/>
                <a:ext cx="3925670" cy="387353"/>
              </a:xfrm>
              <a:prstGeom prst="rect">
                <a:avLst/>
              </a:prstGeom>
            </p:spPr>
          </p:pic>
          <p:sp>
            <p:nvSpPr>
              <p:cNvPr id="27" name="Rectangle 3"/>
              <p:cNvSpPr txBox="1">
                <a:spLocks noChangeArrowheads="1"/>
              </p:cNvSpPr>
              <p:nvPr/>
            </p:nvSpPr>
            <p:spPr>
              <a:xfrm>
                <a:off x="6429388" y="3714752"/>
                <a:ext cx="1928858" cy="500066"/>
              </a:xfrm>
              <a:prstGeom prst="rect">
                <a:avLst/>
              </a:prstGeom>
            </p:spPr>
            <p:txBody>
              <a:bodyPr/>
              <a:lstStyle/>
              <a:p>
                <a:pPr marL="193675" indent="-193675" algn="l" eaLnBrk="0" hangingPunct="0">
                  <a:lnSpc>
                    <a:spcPct val="110000"/>
                  </a:lnSpc>
                  <a:buSzPct val="70000"/>
                  <a:buNone/>
                  <a:defRPr/>
                </a:pPr>
                <a:r>
                  <a:rPr lang="en-US" altLang="ja-JP" sz="1100" b="1" kern="0" dirty="0" smtClean="0">
                    <a:solidFill>
                      <a:srgbClr val="CCECFF"/>
                    </a:solidFill>
                    <a:latin typeface="+mn-lt"/>
                    <a:ea typeface="+mn-ea"/>
                  </a:rPr>
                  <a:t>R. K. Kopparapu et.al., </a:t>
                </a:r>
              </a:p>
              <a:p>
                <a:pPr marL="193675" indent="-193675" algn="l" eaLnBrk="0" hangingPunct="0">
                  <a:lnSpc>
                    <a:spcPct val="110000"/>
                  </a:lnSpc>
                  <a:buSzPct val="70000"/>
                  <a:buNone/>
                  <a:defRPr/>
                </a:pPr>
                <a:r>
                  <a:rPr lang="en-US" altLang="ja-JP" sz="1100" b="1" kern="0" dirty="0" smtClean="0">
                    <a:solidFill>
                      <a:srgbClr val="CCECFF"/>
                    </a:solidFill>
                    <a:latin typeface="+mn-lt"/>
                    <a:ea typeface="+mn-ea"/>
                  </a:rPr>
                  <a:t> ApJ. 675 1459 (2008)</a:t>
                </a:r>
              </a:p>
            </p:txBody>
          </p:sp>
        </p:grpSp>
      </p:grpSp>
    </p:spTree>
  </p:cSld>
  <p:clrMapOvr>
    <a:masterClrMapping/>
  </p:clrMapOvr>
  <p:transition advTm="171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964035" grpId="0" uiExpand="1" build="p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角丸四角形 15"/>
          <p:cNvSpPr/>
          <p:nvPr/>
        </p:nvSpPr>
        <p:spPr bwMode="auto">
          <a:xfrm>
            <a:off x="5429256" y="928670"/>
            <a:ext cx="3071834" cy="1643074"/>
          </a:xfrm>
          <a:prstGeom prst="roundRect">
            <a:avLst>
              <a:gd name="adj" fmla="val 12258"/>
            </a:avLst>
          </a:prstGeom>
          <a:solidFill>
            <a:srgbClr val="CCECFF">
              <a:alpha val="15000"/>
            </a:srgb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11" name="角丸四角形 10"/>
          <p:cNvSpPr/>
          <p:nvPr/>
        </p:nvSpPr>
        <p:spPr bwMode="auto">
          <a:xfrm>
            <a:off x="7500958" y="1357299"/>
            <a:ext cx="928694" cy="1143008"/>
          </a:xfrm>
          <a:prstGeom prst="roundRect">
            <a:avLst>
              <a:gd name="adj" fmla="val 6368"/>
            </a:avLst>
          </a:prstGeom>
          <a:solidFill>
            <a:srgbClr val="CCECFF">
              <a:alpha val="20000"/>
            </a:srgb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5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pl-PL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GWADW2010</a:t>
            </a:r>
            <a:r>
              <a:rPr lang="ja-JP" altLang="pl-PL" sz="1200" b="1" kern="1200" dirty="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　</a:t>
            </a:r>
            <a:r>
              <a:rPr lang="pl-PL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(May 17, 2010, Kyoto, Japan)</a:t>
            </a:r>
            <a:endParaRPr lang="en-US" altLang="ja-JP" sz="1200" b="1" kern="1200" dirty="0">
              <a:solidFill>
                <a:srgbClr val="EAEAEA"/>
              </a:solidFill>
              <a:latin typeface="Tahoma" pitchFamily="34" charset="0"/>
              <a:ea typeface="HGP創英角ｺﾞｼｯｸUB" pitchFamily="50" charset="-128"/>
              <a:cs typeface="+mn-cs"/>
            </a:endParaRPr>
          </a:p>
        </p:txBody>
      </p:sp>
      <p:sp>
        <p:nvSpPr>
          <p:cNvPr id="196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57752" y="1000108"/>
            <a:ext cx="4071966" cy="1500198"/>
          </a:xfrm>
        </p:spPr>
        <p:txBody>
          <a:bodyPr/>
          <a:lstStyle/>
          <a:p>
            <a:pPr lvl="0">
              <a:spcBef>
                <a:spcPct val="0"/>
              </a:spcBef>
              <a:buClrTx/>
              <a:buNone/>
              <a:defRPr/>
            </a:pPr>
            <a:r>
              <a:rPr lang="ja-JP" altLang="en-US" sz="1600" b="1" dirty="0" smtClean="0"/>
              <a:t>                             </a:t>
            </a:r>
            <a:r>
              <a:rPr lang="en-US" altLang="ja-JP" sz="1600" b="1" dirty="0" smtClean="0"/>
              <a:t>IR              DP</a:t>
            </a:r>
            <a:r>
              <a:rPr lang="ja-JP" altLang="en-US" sz="1600" b="1" dirty="0" smtClean="0"/>
              <a:t>　    </a:t>
            </a:r>
            <a:endParaRPr lang="en-US" altLang="ja-JP" sz="1600" b="1" dirty="0" smtClean="0"/>
          </a:p>
          <a:p>
            <a:pPr lvl="0">
              <a:spcBef>
                <a:spcPct val="0"/>
              </a:spcBef>
              <a:buClrTx/>
              <a:buNone/>
              <a:defRPr/>
            </a:pPr>
            <a:r>
              <a:rPr lang="en-US" altLang="ja-JP" sz="1600" b="1" dirty="0" smtClean="0"/>
              <a:t>         </a:t>
            </a:r>
            <a:r>
              <a:rPr lang="en-US" altLang="ja-JP" sz="1600" b="1" dirty="0" smtClean="0">
                <a:solidFill>
                  <a:srgbClr val="FFCCCC"/>
                </a:solidFill>
              </a:rPr>
              <a:t>BRSE</a:t>
            </a:r>
            <a:r>
              <a:rPr lang="en-US" altLang="ja-JP" sz="1600" b="1" dirty="0" smtClean="0"/>
              <a:t>       114 Mpc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ja-JP" sz="1600" b="1" dirty="0" smtClean="0"/>
              <a:t>         </a:t>
            </a:r>
            <a:r>
              <a:rPr lang="en-US" altLang="ja-JP" sz="1600" b="1" dirty="0" smtClean="0">
                <a:solidFill>
                  <a:srgbClr val="CCECFF"/>
                </a:solidFill>
              </a:rPr>
              <a:t>VRSE-B</a:t>
            </a:r>
            <a:r>
              <a:rPr lang="en-US" altLang="ja-JP" sz="1600" b="1" dirty="0" smtClean="0"/>
              <a:t>   112 Mpc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ja-JP" sz="1600" b="1" dirty="0" smtClean="0"/>
              <a:t>         </a:t>
            </a:r>
            <a:r>
              <a:rPr lang="en-US" altLang="ja-JP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VRSE-D</a:t>
            </a:r>
            <a:r>
              <a:rPr lang="en-US" altLang="ja-JP" sz="1600" b="1" dirty="0" smtClean="0"/>
              <a:t>   123 Mpc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ja-JP" sz="1600" b="1" dirty="0" smtClean="0"/>
              <a:t>         </a:t>
            </a:r>
            <a:r>
              <a:rPr lang="en-US" altLang="ja-JP" sz="1600" b="1" dirty="0" smtClean="0">
                <a:solidFill>
                  <a:srgbClr val="CCFFCC"/>
                </a:solidFill>
              </a:rPr>
              <a:t>DRSE</a:t>
            </a:r>
            <a:r>
              <a:rPr lang="en-US" altLang="ja-JP" sz="1600" b="1" dirty="0" smtClean="0"/>
              <a:t>       132 Mpc</a:t>
            </a:r>
            <a:endParaRPr lang="en-US" altLang="ja-JP" sz="1600" b="1" dirty="0" smtClean="0">
              <a:solidFill>
                <a:srgbClr val="B2B2B2"/>
              </a:solidFill>
              <a:sym typeface="Wingdings" pitchFamily="2" charset="2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ja-JP" sz="1600" b="1" dirty="0" smtClean="0"/>
          </a:p>
        </p:txBody>
      </p:sp>
      <p:sp>
        <p:nvSpPr>
          <p:cNvPr id="1964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Detection probability</a:t>
            </a:r>
            <a:endParaRPr lang="ja-JP" altLang="ja-JP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7370" y="2571744"/>
            <a:ext cx="6190844" cy="3817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785786" y="928670"/>
            <a:ext cx="4786346" cy="785818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2000" b="1" kern="0" dirty="0" smtClean="0">
                <a:solidFill>
                  <a:srgbClr val="EAEAEA"/>
                </a:solidFill>
                <a:latin typeface="+mn-lt"/>
                <a:ea typeface="+mn-ea"/>
              </a:rPr>
              <a:t>Detection probability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2000" b="1" kern="0" dirty="0" smtClean="0">
                <a:solidFill>
                  <a:srgbClr val="EAEAEA"/>
                </a:solidFill>
                <a:latin typeface="+mn-lt"/>
                <a:ea typeface="+mn-ea"/>
              </a:rPr>
              <a:t>  in one-year observation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7500958" y="1357298"/>
            <a:ext cx="1285884" cy="1357322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600" b="1" kern="0" dirty="0" smtClean="0">
                <a:solidFill>
                  <a:schemeClr val="accent6">
                    <a:lumMod val="10000"/>
                    <a:lumOff val="90000"/>
                  </a:schemeClr>
                </a:solidFill>
                <a:latin typeface="+mn-lt"/>
                <a:ea typeface="+mn-ea"/>
              </a:rPr>
              <a:t>99.6</a:t>
            </a:r>
            <a:r>
              <a:rPr kumimoji="1" lang="en-US" altLang="ja-JP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10000"/>
                    <a:lumOff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%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1600" b="1" kern="0" dirty="0" smtClean="0">
                <a:solidFill>
                  <a:schemeClr val="accent6">
                    <a:lumMod val="10000"/>
                    <a:lumOff val="90000"/>
                  </a:schemeClr>
                </a:solidFill>
                <a:latin typeface="+mn-lt"/>
                <a:ea typeface="+mn-ea"/>
              </a:rPr>
              <a:t>99.4</a:t>
            </a:r>
            <a:r>
              <a:rPr kumimoji="1" lang="en-US" altLang="ja-JP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10000"/>
                    <a:lumOff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%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Tx/>
              <a:buNone/>
              <a:tabLst/>
              <a:defRPr/>
            </a:pPr>
            <a:r>
              <a:rPr lang="en-US" altLang="ja-JP" sz="1600" b="1" kern="0" dirty="0" smtClean="0">
                <a:solidFill>
                  <a:schemeClr val="accent6">
                    <a:lumMod val="10000"/>
                    <a:lumOff val="90000"/>
                  </a:schemeClr>
                </a:solidFill>
                <a:latin typeface="+mn-lt"/>
                <a:ea typeface="+mn-ea"/>
              </a:rPr>
              <a:t>99.9</a:t>
            </a:r>
            <a:r>
              <a:rPr kumimoji="1" lang="en-US" altLang="ja-JP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10000"/>
                    <a:lumOff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%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Tx/>
              <a:buNone/>
              <a:tabLst/>
              <a:defRPr/>
            </a:pPr>
            <a:r>
              <a:rPr lang="en-US" altLang="ja-JP" sz="1600" b="1" kern="0" dirty="0" smtClean="0">
                <a:solidFill>
                  <a:schemeClr val="accent6">
                    <a:lumMod val="10000"/>
                    <a:lumOff val="90000"/>
                  </a:schemeClr>
                </a:solidFill>
                <a:latin typeface="+mn-lt"/>
                <a:ea typeface="+mn-ea"/>
              </a:rPr>
              <a:t>99.9</a:t>
            </a:r>
            <a:r>
              <a:rPr kumimoji="1" lang="en-US" altLang="ja-JP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10000"/>
                    <a:lumOff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%</a:t>
            </a:r>
          </a:p>
        </p:txBody>
      </p:sp>
      <p:sp>
        <p:nvSpPr>
          <p:cNvPr id="14" name="右矢印 13"/>
          <p:cNvSpPr/>
          <p:nvPr/>
        </p:nvSpPr>
        <p:spPr bwMode="auto">
          <a:xfrm>
            <a:off x="1214414" y="1714488"/>
            <a:ext cx="357190" cy="357190"/>
          </a:xfrm>
          <a:prstGeom prst="rightArrow">
            <a:avLst/>
          </a:prstGeom>
          <a:solidFill>
            <a:srgbClr val="FFFFFF">
              <a:alpha val="10000"/>
            </a:srgbClr>
          </a:solidFill>
          <a:ln w="158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1643042" y="1683994"/>
            <a:ext cx="3571900" cy="785818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2000" b="1" kern="0" dirty="0" smtClean="0">
                <a:solidFill>
                  <a:srgbClr val="CCECFF"/>
                </a:solidFill>
                <a:latin typeface="+mn-lt"/>
                <a:ea typeface="+mn-ea"/>
              </a:rPr>
              <a:t>Success probability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2000" b="1" kern="0" dirty="0" smtClean="0">
                <a:solidFill>
                  <a:srgbClr val="EAEAEA"/>
                </a:solidFill>
                <a:latin typeface="+mn-lt"/>
                <a:ea typeface="+mn-ea"/>
              </a:rPr>
              <a:t>      of the LCGT project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357158" y="5857892"/>
            <a:ext cx="1785950" cy="500066"/>
          </a:xfrm>
          <a:prstGeom prst="rect">
            <a:avLst/>
          </a:prstGeom>
        </p:spPr>
        <p:txBody>
          <a:bodyPr/>
          <a:lstStyle/>
          <a:p>
            <a:pPr marL="193675" indent="-193675" algn="l" eaLnBrk="0" hangingPunct="0">
              <a:lnSpc>
                <a:spcPct val="110000"/>
              </a:lnSpc>
              <a:buSzPct val="70000"/>
              <a:buNone/>
              <a:defRPr/>
            </a:pPr>
            <a:r>
              <a:rPr lang="en-US" altLang="ja-JP" sz="1200" b="1" kern="0" dirty="0" smtClean="0">
                <a:solidFill>
                  <a:srgbClr val="DDDDDD"/>
                </a:solidFill>
                <a:latin typeface="+mn-lt"/>
                <a:ea typeface="+mn-ea"/>
              </a:rPr>
              <a:t>Assume</a:t>
            </a:r>
          </a:p>
          <a:p>
            <a:pPr marL="193675" indent="-193675" algn="l" eaLnBrk="0" hangingPunct="0">
              <a:lnSpc>
                <a:spcPct val="110000"/>
              </a:lnSpc>
              <a:buSzPct val="70000"/>
              <a:buNone/>
              <a:defRPr/>
            </a:pPr>
            <a:r>
              <a:rPr lang="en-US" altLang="ja-JP" sz="1200" b="1" kern="0" dirty="0" smtClean="0">
                <a:solidFill>
                  <a:srgbClr val="DDDDDD"/>
                </a:solidFill>
                <a:latin typeface="+mn-lt"/>
                <a:ea typeface="+mn-ea"/>
              </a:rPr>
              <a:t> Poisson distribution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7215206" y="6187786"/>
            <a:ext cx="1285884" cy="285752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Tx/>
              <a:buNone/>
              <a:tabLst/>
              <a:defRPr/>
            </a:pPr>
            <a:r>
              <a:rPr lang="en-US" altLang="ja-JP" sz="1000" b="1" kern="0" dirty="0" smtClean="0">
                <a:solidFill>
                  <a:srgbClr val="3366FF"/>
                </a:solidFill>
                <a:latin typeface="+mn-lt"/>
                <a:ea typeface="+mn-ea"/>
              </a:rPr>
              <a:t>Figure: N.Kanda</a:t>
            </a:r>
          </a:p>
        </p:txBody>
      </p:sp>
    </p:spTree>
  </p:cSld>
  <p:clrMapOvr>
    <a:masterClrMapping/>
  </p:clrMapOvr>
  <p:transition advTm="1712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pl-PL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GWADW2010</a:t>
            </a:r>
            <a:r>
              <a:rPr lang="ja-JP" altLang="pl-PL" sz="1200" b="1" kern="1200" dirty="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　</a:t>
            </a:r>
            <a:r>
              <a:rPr lang="pl-PL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(May 17, 2010, Kyoto, Japan)</a:t>
            </a:r>
            <a:endParaRPr lang="en-US" altLang="ja-JP" sz="1200" b="1" kern="1200" dirty="0">
              <a:solidFill>
                <a:srgbClr val="EAEAEA"/>
              </a:solidFill>
              <a:latin typeface="Tahoma" pitchFamily="34" charset="0"/>
              <a:ea typeface="HGP創英角ｺﾞｼｯｸUB" pitchFamily="50" charset="-128"/>
              <a:cs typeface="+mn-cs"/>
            </a:endParaRPr>
          </a:p>
        </p:txBody>
      </p:sp>
      <p:sp>
        <p:nvSpPr>
          <p:cNvPr id="1964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Parameter Estimation</a:t>
            </a:r>
            <a:endParaRPr lang="ja-JP" altLang="ja-JP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785786" y="1357298"/>
            <a:ext cx="7929618" cy="785818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2000" b="1" kern="0" dirty="0" smtClean="0">
                <a:solidFill>
                  <a:srgbClr val="EAEAEA"/>
                </a:solidFill>
                <a:latin typeface="+mn-lt"/>
                <a:ea typeface="+mn-ea"/>
              </a:rPr>
              <a:t>Errors in parameter estimation from observed waveform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785918" y="4929198"/>
            <a:ext cx="6429420" cy="1143008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2000" b="1" kern="0" dirty="0" smtClean="0">
                <a:solidFill>
                  <a:srgbClr val="EAEAEA"/>
                </a:solidFill>
                <a:latin typeface="+mn-lt"/>
                <a:ea typeface="+mn-ea"/>
              </a:rPr>
              <a:t>DRSE has better observable range,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2000" b="1" kern="0" dirty="0" smtClean="0">
                <a:solidFill>
                  <a:srgbClr val="EAEAEA"/>
                </a:solidFill>
                <a:latin typeface="+mn-lt"/>
                <a:ea typeface="+mn-ea"/>
              </a:rPr>
              <a:t>           but poorer astrophysical information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2000" b="1" kern="0" dirty="0" smtClean="0">
                <a:solidFill>
                  <a:srgbClr val="EAEAEA"/>
                </a:solidFill>
                <a:latin typeface="+mn-lt"/>
                <a:ea typeface="+mn-ea"/>
              </a:rPr>
              <a:t>                                (factor ~2 difference) </a:t>
            </a:r>
          </a:p>
        </p:txBody>
      </p:sp>
      <p:sp>
        <p:nvSpPr>
          <p:cNvPr id="11" name="右矢印 10"/>
          <p:cNvSpPr/>
          <p:nvPr/>
        </p:nvSpPr>
        <p:spPr bwMode="auto">
          <a:xfrm>
            <a:off x="1428728" y="4956494"/>
            <a:ext cx="357190" cy="357190"/>
          </a:xfrm>
          <a:prstGeom prst="rightArrow">
            <a:avLst/>
          </a:prstGeom>
          <a:solidFill>
            <a:srgbClr val="FFFFFF">
              <a:alpha val="10000"/>
            </a:srgbClr>
          </a:solidFill>
          <a:ln w="158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214546" y="2143116"/>
            <a:ext cx="1071570" cy="500066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2000" b="1" kern="0" dirty="0" smtClean="0">
                <a:solidFill>
                  <a:srgbClr val="EAEAEA"/>
                </a:solidFill>
                <a:latin typeface="+mn-lt"/>
                <a:ea typeface="+mn-ea"/>
              </a:rPr>
              <a:t>SNR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3500430" y="2143116"/>
            <a:ext cx="2357454" cy="500066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2000" b="1" kern="0" dirty="0" smtClean="0">
                <a:solidFill>
                  <a:srgbClr val="EAEAEA"/>
                </a:solidFill>
                <a:latin typeface="+mn-lt"/>
                <a:ea typeface="+mn-ea"/>
              </a:rPr>
              <a:t>Arrival time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5715008" y="2143116"/>
            <a:ext cx="2857520" cy="500066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2000" b="1" kern="0" dirty="0" smtClean="0">
                <a:solidFill>
                  <a:srgbClr val="EAEAEA"/>
                </a:solidFill>
                <a:latin typeface="+mn-lt"/>
                <a:ea typeface="+mn-ea"/>
              </a:rPr>
              <a:t>Mass parameters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7500958" y="4572008"/>
            <a:ext cx="1285884" cy="285752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Tx/>
              <a:buNone/>
              <a:tabLst/>
              <a:defRPr/>
            </a:pPr>
            <a:r>
              <a:rPr lang="en-US" altLang="ja-JP" sz="1000" b="1" kern="0" dirty="0" smtClean="0">
                <a:solidFill>
                  <a:srgbClr val="3366FF"/>
                </a:solidFill>
                <a:latin typeface="+mn-lt"/>
                <a:ea typeface="+mn-ea"/>
              </a:rPr>
              <a:t>By H.Tagoshi</a:t>
            </a:r>
          </a:p>
        </p:txBody>
      </p:sp>
      <p:sp>
        <p:nvSpPr>
          <p:cNvPr id="16" name="角丸四角形 15"/>
          <p:cNvSpPr/>
          <p:nvPr/>
        </p:nvSpPr>
        <p:spPr bwMode="auto">
          <a:xfrm>
            <a:off x="1857356" y="3929066"/>
            <a:ext cx="1714512" cy="571504"/>
          </a:xfrm>
          <a:prstGeom prst="roundRect">
            <a:avLst/>
          </a:prstGeom>
          <a:solidFill>
            <a:srgbClr val="FFCCCC">
              <a:alpha val="20000"/>
            </a:srgb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17" name="角丸四角形 16"/>
          <p:cNvSpPr/>
          <p:nvPr/>
        </p:nvSpPr>
        <p:spPr bwMode="auto">
          <a:xfrm>
            <a:off x="3571868" y="3357562"/>
            <a:ext cx="5143536" cy="571504"/>
          </a:xfrm>
          <a:prstGeom prst="roundRect">
            <a:avLst/>
          </a:prstGeom>
          <a:solidFill>
            <a:srgbClr val="FFCCCC">
              <a:alpha val="20000"/>
            </a:srgb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pic>
        <p:nvPicPr>
          <p:cNvPr id="110489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2571744"/>
            <a:ext cx="8161049" cy="1928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712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pl-PL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GWADW2010</a:t>
            </a:r>
            <a:r>
              <a:rPr lang="ja-JP" altLang="pl-PL" sz="1200" b="1" kern="1200" dirty="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　</a:t>
            </a:r>
            <a:r>
              <a:rPr lang="pl-PL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(May 17, 2010, Kyoto, Japan)</a:t>
            </a:r>
            <a:endParaRPr lang="en-US" altLang="ja-JP" sz="1200" b="1" kern="1200" dirty="0">
              <a:solidFill>
                <a:srgbClr val="EAEAEA"/>
              </a:solidFill>
              <a:latin typeface="Tahoma" pitchFamily="34" charset="0"/>
              <a:ea typeface="HGP創英角ｺﾞｼｯｸUB" pitchFamily="50" charset="-128"/>
              <a:cs typeface="+mn-cs"/>
            </a:endParaRPr>
          </a:p>
        </p:txBody>
      </p:sp>
      <p:sp>
        <p:nvSpPr>
          <p:cNvPr id="196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857232"/>
            <a:ext cx="4643470" cy="4500594"/>
          </a:xfrm>
        </p:spPr>
        <p:txBody>
          <a:bodyPr/>
          <a:lstStyle/>
          <a:p>
            <a:pPr lvl="0">
              <a:lnSpc>
                <a:spcPct val="120000"/>
              </a:lnSpc>
              <a:spcBef>
                <a:spcPct val="0"/>
              </a:spcBef>
              <a:buClrTx/>
              <a:buNone/>
              <a:defRPr/>
            </a:pPr>
            <a:r>
              <a:rPr lang="en-US" altLang="ja-JP" b="1" dirty="0" smtClean="0">
                <a:solidFill>
                  <a:srgbClr val="DDDDDD"/>
                </a:solidFill>
              </a:rPr>
              <a:t>Binary black hole</a:t>
            </a:r>
          </a:p>
          <a:p>
            <a:pPr lvl="0">
              <a:lnSpc>
                <a:spcPct val="120000"/>
              </a:lnSpc>
              <a:spcBef>
                <a:spcPct val="0"/>
              </a:spcBef>
              <a:buClrTx/>
              <a:buNone/>
              <a:defRPr/>
            </a:pPr>
            <a:r>
              <a:rPr lang="ja-JP" altLang="en-US" b="1" dirty="0" smtClean="0">
                <a:solidFill>
                  <a:srgbClr val="FFFFFF"/>
                </a:solidFill>
              </a:rPr>
              <a:t>　　</a:t>
            </a:r>
            <a:r>
              <a:rPr lang="en-US" altLang="ja-JP" b="1" dirty="0" smtClean="0">
                <a:solidFill>
                  <a:srgbClr val="FFFFFF"/>
                </a:solidFill>
              </a:rPr>
              <a:t>Obs. range :  </a:t>
            </a:r>
            <a:r>
              <a:rPr lang="en-US" altLang="ja-JP" b="1" dirty="0" smtClean="0">
                <a:solidFill>
                  <a:srgbClr val="CCFFCC"/>
                </a:solidFill>
              </a:rPr>
              <a:t>570-670 Mpc </a:t>
            </a:r>
          </a:p>
          <a:p>
            <a:pPr lvl="0">
              <a:lnSpc>
                <a:spcPct val="120000"/>
              </a:lnSpc>
              <a:spcBef>
                <a:spcPct val="0"/>
              </a:spcBef>
              <a:buClrTx/>
              <a:buNone/>
              <a:defRPr/>
            </a:pPr>
            <a:r>
              <a:rPr lang="en-US" altLang="ja-JP" b="1" dirty="0" smtClean="0">
                <a:solidFill>
                  <a:srgbClr val="DDDDDD"/>
                </a:solidFill>
              </a:rPr>
              <a:t>Black hole Quasi-Normal mode</a:t>
            </a:r>
          </a:p>
          <a:p>
            <a:pPr lvl="0">
              <a:lnSpc>
                <a:spcPct val="120000"/>
              </a:lnSpc>
              <a:spcBef>
                <a:spcPct val="0"/>
              </a:spcBef>
              <a:buClrTx/>
              <a:buNone/>
              <a:defRPr/>
            </a:pPr>
            <a:r>
              <a:rPr lang="ja-JP" altLang="en-US" b="1" dirty="0" smtClean="0">
                <a:solidFill>
                  <a:srgbClr val="FFFFFF"/>
                </a:solidFill>
              </a:rPr>
              <a:t>　　</a:t>
            </a:r>
            <a:r>
              <a:rPr lang="en-US" altLang="ja-JP" b="1" dirty="0" smtClean="0">
                <a:solidFill>
                  <a:srgbClr val="FFFFFF"/>
                </a:solidFill>
              </a:rPr>
              <a:t>Obs. range : </a:t>
            </a:r>
            <a:r>
              <a:rPr lang="ja-JP" altLang="en-US" b="1" dirty="0" smtClean="0">
                <a:solidFill>
                  <a:srgbClr val="FFFFFF"/>
                </a:solidFill>
              </a:rPr>
              <a:t>　</a:t>
            </a:r>
            <a:r>
              <a:rPr lang="en-US" altLang="ja-JP" b="1" dirty="0" smtClean="0">
                <a:solidFill>
                  <a:srgbClr val="CCFFCC"/>
                </a:solidFill>
              </a:rPr>
              <a:t>2-3 Gpc </a:t>
            </a:r>
          </a:p>
          <a:p>
            <a:pPr lvl="0">
              <a:lnSpc>
                <a:spcPct val="120000"/>
              </a:lnSpc>
              <a:spcBef>
                <a:spcPct val="0"/>
              </a:spcBef>
              <a:buClrTx/>
              <a:buNone/>
              <a:defRPr/>
            </a:pPr>
            <a:r>
              <a:rPr lang="en-US" altLang="ja-JP" b="1" dirty="0" smtClean="0">
                <a:solidFill>
                  <a:srgbClr val="DDDDDD"/>
                </a:solidFill>
              </a:rPr>
              <a:t>Core-collapse supernova</a:t>
            </a:r>
          </a:p>
          <a:p>
            <a:pPr lvl="0">
              <a:lnSpc>
                <a:spcPct val="120000"/>
              </a:lnSpc>
              <a:spcBef>
                <a:spcPct val="0"/>
              </a:spcBef>
              <a:buClrTx/>
              <a:buNone/>
              <a:defRPr/>
            </a:pPr>
            <a:r>
              <a:rPr lang="ja-JP" altLang="en-US" b="1" dirty="0" smtClean="0">
                <a:solidFill>
                  <a:srgbClr val="FFFFFF"/>
                </a:solidFill>
              </a:rPr>
              <a:t>　　</a:t>
            </a:r>
            <a:r>
              <a:rPr lang="en-US" altLang="ja-JP" b="1" dirty="0" smtClean="0">
                <a:solidFill>
                  <a:srgbClr val="FFFFFF"/>
                </a:solidFill>
              </a:rPr>
              <a:t>Galactic events are detectable</a:t>
            </a:r>
          </a:p>
          <a:p>
            <a:pPr lvl="0">
              <a:lnSpc>
                <a:spcPct val="120000"/>
              </a:lnSpc>
              <a:spcBef>
                <a:spcPct val="0"/>
              </a:spcBef>
              <a:buClrTx/>
              <a:buNone/>
              <a:defRPr/>
            </a:pPr>
            <a:r>
              <a:rPr lang="en-US" altLang="ja-JP" b="1" dirty="0" smtClean="0">
                <a:solidFill>
                  <a:srgbClr val="FFFFFF"/>
                </a:solidFill>
              </a:rPr>
              <a:t>     </a:t>
            </a:r>
            <a:r>
              <a:rPr lang="en-US" altLang="ja-JP" b="1" dirty="0" smtClean="0">
                <a:solidFill>
                  <a:srgbClr val="CCFFCC"/>
                </a:solidFill>
              </a:rPr>
              <a:t>Out of band for DRSE ?</a:t>
            </a:r>
          </a:p>
        </p:txBody>
      </p:sp>
      <p:sp>
        <p:nvSpPr>
          <p:cNvPr id="1964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Other Targets</a:t>
            </a:r>
            <a:endParaRPr lang="ja-JP" altLang="ja-JP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4929190" y="1071546"/>
            <a:ext cx="4071934" cy="2214578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1" lang="en-US" altLang="ja-JP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Pulsars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1" lang="en-US" altLang="ja-JP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1" lang="en-US" altLang="ja-JP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CFF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25-38 pulsars </a:t>
            </a:r>
            <a:r>
              <a:rPr kumimoji="1" lang="en-US" altLang="ja-JP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within band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1" lang="en-US" altLang="ja-JP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Better sensitivity than 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1" lang="en-US" altLang="ja-JP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spin-down upper limit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1" lang="en-US" altLang="ja-JP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  <a:r>
              <a:rPr kumimoji="1" lang="en-US" altLang="ja-JP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CFF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Less targets for DRSE</a:t>
            </a:r>
            <a:r>
              <a:rPr kumimoji="1" lang="en-US" altLang="ja-JP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pic>
        <p:nvPicPr>
          <p:cNvPr id="110592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1197" y="3635768"/>
            <a:ext cx="8297083" cy="2722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5357818" y="3714752"/>
            <a:ext cx="1214446" cy="500066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Tx/>
              <a:buNone/>
              <a:tabLst/>
              <a:defRPr/>
            </a:pPr>
            <a:r>
              <a:rPr lang="en-US" altLang="ja-JP" sz="1800" b="1" kern="0" dirty="0" smtClean="0">
                <a:solidFill>
                  <a:srgbClr val="CCFFCC"/>
                </a:solidFill>
                <a:latin typeface="+mn-lt"/>
                <a:ea typeface="+mn-ea"/>
              </a:rPr>
              <a:t>DRSE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1071538" y="3714752"/>
            <a:ext cx="1214446" cy="500066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Tx/>
              <a:buNone/>
              <a:tabLst/>
              <a:defRPr/>
            </a:pPr>
            <a:r>
              <a:rPr lang="en-US" altLang="ja-JP" sz="1800" b="1" kern="0" dirty="0" smtClean="0">
                <a:solidFill>
                  <a:srgbClr val="FFCCCC"/>
                </a:solidFill>
                <a:latin typeface="+mn-lt"/>
                <a:ea typeface="+mn-ea"/>
              </a:rPr>
              <a:t>BRSE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7643834" y="6215082"/>
            <a:ext cx="1643074" cy="285752"/>
          </a:xfrm>
          <a:prstGeom prst="rect">
            <a:avLst/>
          </a:prstGeom>
        </p:spPr>
        <p:txBody>
          <a:bodyPr/>
          <a:lstStyle/>
          <a:p>
            <a:pPr marL="193675" lvl="0" indent="-193675" algn="l" eaLnBrk="0" hangingPunct="0">
              <a:lnSpc>
                <a:spcPct val="110000"/>
              </a:lnSpc>
              <a:buSzPct val="70000"/>
              <a:buNone/>
              <a:defRPr/>
            </a:pPr>
            <a:r>
              <a:rPr lang="en-US" altLang="ja-JP" sz="1000" b="1" kern="0" dirty="0" smtClean="0">
                <a:solidFill>
                  <a:srgbClr val="3366FF"/>
                </a:solidFill>
                <a:latin typeface="+mn-lt"/>
                <a:ea typeface="+mn-ea"/>
              </a:rPr>
              <a:t>Figure: </a:t>
            </a:r>
            <a:r>
              <a:rPr lang="en-US" altLang="ja-JP" sz="1000" b="1" kern="0" dirty="0" err="1" smtClean="0">
                <a:solidFill>
                  <a:srgbClr val="3366FF"/>
                </a:solidFill>
                <a:latin typeface="+mn-lt"/>
                <a:ea typeface="+mn-ea"/>
              </a:rPr>
              <a:t>Y.Miyamoto</a:t>
            </a:r>
            <a:endParaRPr lang="en-US" altLang="ja-JP" sz="1000" b="1" kern="0" dirty="0" smtClean="0">
              <a:solidFill>
                <a:srgbClr val="3366FF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ransition advTm="1712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pl-PL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GWADW2010</a:t>
            </a:r>
            <a:r>
              <a:rPr lang="ja-JP" altLang="pl-PL" sz="1200" b="1" kern="1200" dirty="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　</a:t>
            </a:r>
            <a:r>
              <a:rPr lang="pl-PL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(May 17, 2010, Kyoto, Japan)</a:t>
            </a:r>
            <a:endParaRPr lang="en-US" altLang="ja-JP" sz="1200" b="1" kern="1200" dirty="0">
              <a:solidFill>
                <a:srgbClr val="EAEAEA"/>
              </a:solidFill>
              <a:latin typeface="Tahoma" pitchFamily="34" charset="0"/>
              <a:ea typeface="HGP創英角ｺﾞｼｯｸUB" pitchFamily="50" charset="-128"/>
              <a:cs typeface="+mn-cs"/>
            </a:endParaRPr>
          </a:p>
        </p:txBody>
      </p:sp>
      <p:sp>
        <p:nvSpPr>
          <p:cNvPr id="196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14480" y="1357298"/>
            <a:ext cx="6143668" cy="4286280"/>
          </a:xfrm>
        </p:spPr>
        <p:txBody>
          <a:bodyPr/>
          <a:lstStyle/>
          <a:p>
            <a:pPr>
              <a:lnSpc>
                <a:spcPct val="160000"/>
              </a:lnSpc>
              <a:spcBef>
                <a:spcPct val="0"/>
              </a:spcBef>
              <a:buClrTx/>
              <a:buNone/>
            </a:pPr>
            <a:r>
              <a:rPr lang="en-US" altLang="ja-JP" sz="3200" b="1" dirty="0" smtClean="0">
                <a:solidFill>
                  <a:srgbClr val="808080"/>
                </a:solidFill>
              </a:rPr>
              <a:t>Introduction</a:t>
            </a:r>
          </a:p>
          <a:p>
            <a:pPr>
              <a:lnSpc>
                <a:spcPct val="160000"/>
              </a:lnSpc>
              <a:spcBef>
                <a:spcPct val="0"/>
              </a:spcBef>
              <a:buClrTx/>
              <a:buNone/>
            </a:pPr>
            <a:r>
              <a:rPr lang="en-US" altLang="ja-JP" sz="3200" b="1" dirty="0" smtClean="0">
                <a:solidFill>
                  <a:srgbClr val="808080"/>
                </a:solidFill>
              </a:rPr>
              <a:t>Candidate configurations</a:t>
            </a:r>
          </a:p>
          <a:p>
            <a:pPr>
              <a:lnSpc>
                <a:spcPct val="160000"/>
              </a:lnSpc>
              <a:spcBef>
                <a:spcPct val="0"/>
              </a:spcBef>
              <a:buClrTx/>
              <a:buNone/>
            </a:pPr>
            <a:r>
              <a:rPr lang="en-US" altLang="ja-JP" sz="3200" b="1" dirty="0" smtClean="0">
                <a:solidFill>
                  <a:srgbClr val="808080"/>
                </a:solidFill>
              </a:rPr>
              <a:t>Science outcomes</a:t>
            </a:r>
          </a:p>
          <a:p>
            <a:pPr>
              <a:lnSpc>
                <a:spcPct val="160000"/>
              </a:lnSpc>
              <a:spcBef>
                <a:spcPct val="0"/>
              </a:spcBef>
              <a:buClrTx/>
              <a:buNone/>
            </a:pPr>
            <a:r>
              <a:rPr lang="en-US" altLang="ja-JP" sz="3200" b="1" dirty="0" smtClean="0">
                <a:solidFill>
                  <a:srgbClr val="FFFFFF"/>
                </a:solidFill>
              </a:rPr>
              <a:t>Technical Feasibility</a:t>
            </a:r>
          </a:p>
          <a:p>
            <a:pPr>
              <a:lnSpc>
                <a:spcPct val="160000"/>
              </a:lnSpc>
              <a:spcBef>
                <a:spcPct val="0"/>
              </a:spcBef>
              <a:buClrTx/>
              <a:buNone/>
            </a:pPr>
            <a:r>
              <a:rPr lang="en-US" altLang="ja-JP" sz="3200" b="1" dirty="0" smtClean="0">
                <a:solidFill>
                  <a:srgbClr val="808080"/>
                </a:solidFill>
              </a:rPr>
              <a:t>Project Strategy</a:t>
            </a:r>
          </a:p>
          <a:p>
            <a:pPr>
              <a:lnSpc>
                <a:spcPct val="160000"/>
              </a:lnSpc>
              <a:spcBef>
                <a:spcPct val="0"/>
              </a:spcBef>
              <a:buClrTx/>
              <a:buNone/>
            </a:pPr>
            <a:r>
              <a:rPr lang="en-US" altLang="ja-JP" sz="3200" b="1" dirty="0" smtClean="0">
                <a:solidFill>
                  <a:srgbClr val="808080"/>
                </a:solidFill>
              </a:rPr>
              <a:t>Conclusion</a:t>
            </a:r>
          </a:p>
          <a:p>
            <a:pPr>
              <a:lnSpc>
                <a:spcPct val="160000"/>
              </a:lnSpc>
              <a:spcBef>
                <a:spcPct val="0"/>
              </a:spcBef>
              <a:buClrTx/>
              <a:buNone/>
            </a:pPr>
            <a:endParaRPr lang="en-US" altLang="ja-JP" sz="3200" b="1" dirty="0" smtClean="0">
              <a:solidFill>
                <a:srgbClr val="808080"/>
              </a:solidFill>
            </a:endParaRPr>
          </a:p>
        </p:txBody>
      </p:sp>
      <p:sp>
        <p:nvSpPr>
          <p:cNvPr id="1964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Outline</a:t>
            </a:r>
            <a:endParaRPr lang="ja-JP" altLang="ja-JP" dirty="0"/>
          </a:p>
        </p:txBody>
      </p:sp>
      <p:sp>
        <p:nvSpPr>
          <p:cNvPr id="6" name="右矢印 5"/>
          <p:cNvSpPr/>
          <p:nvPr/>
        </p:nvSpPr>
        <p:spPr bwMode="auto">
          <a:xfrm>
            <a:off x="1214414" y="4000504"/>
            <a:ext cx="428628" cy="428628"/>
          </a:xfrm>
          <a:prstGeom prst="rightArrow">
            <a:avLst/>
          </a:prstGeom>
          <a:solidFill>
            <a:srgbClr val="FFFFFF">
              <a:alpha val="10000"/>
            </a:srgbClr>
          </a:solidFill>
          <a:ln w="158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</p:spTree>
  </p:cSld>
  <p:clrMapOvr>
    <a:masterClrMapping/>
  </p:clrMapOvr>
  <p:transition advTm="1712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pl-PL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GWADW2010</a:t>
            </a:r>
            <a:r>
              <a:rPr lang="ja-JP" altLang="pl-PL" sz="1200" b="1" kern="1200" dirty="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　</a:t>
            </a:r>
            <a:r>
              <a:rPr lang="pl-PL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(May 17, 2010, Kyoto, Japan)</a:t>
            </a:r>
            <a:endParaRPr lang="en-US" altLang="ja-JP" sz="1200" b="1" kern="1200" dirty="0">
              <a:solidFill>
                <a:srgbClr val="EAEAEA"/>
              </a:solidFill>
              <a:latin typeface="Tahoma" pitchFamily="34" charset="0"/>
              <a:ea typeface="HGP創英角ｺﾞｼｯｸUB" pitchFamily="50" charset="-128"/>
              <a:cs typeface="+mn-cs"/>
            </a:endParaRPr>
          </a:p>
        </p:txBody>
      </p:sp>
      <p:sp>
        <p:nvSpPr>
          <p:cNvPr id="196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48" y="1000108"/>
            <a:ext cx="7786742" cy="4429156"/>
          </a:xfrm>
        </p:spPr>
        <p:txBody>
          <a:bodyPr/>
          <a:lstStyle/>
          <a:p>
            <a:pPr lvl="0">
              <a:spcBef>
                <a:spcPct val="0"/>
              </a:spcBef>
              <a:buClrTx/>
              <a:buNone/>
              <a:defRPr/>
            </a:pPr>
            <a:r>
              <a:rPr lang="en-US" altLang="ja-JP" b="1" dirty="0" smtClean="0">
                <a:solidFill>
                  <a:srgbClr val="FFFFFF"/>
                </a:solidFill>
              </a:rPr>
              <a:t>Mainly discuss </a:t>
            </a:r>
            <a:r>
              <a:rPr lang="en-US" altLang="ja-JP" b="1" dirty="0" smtClean="0">
                <a:solidFill>
                  <a:srgbClr val="CCECFF"/>
                </a:solidFill>
              </a:rPr>
              <a:t>the difference </a:t>
            </a:r>
            <a:r>
              <a:rPr lang="en-US" altLang="ja-JP" b="1" dirty="0" smtClean="0">
                <a:solidFill>
                  <a:srgbClr val="FFFFFF"/>
                </a:solidFill>
              </a:rPr>
              <a:t>in technical difficulties</a:t>
            </a:r>
          </a:p>
          <a:p>
            <a:pPr lvl="0">
              <a:spcBef>
                <a:spcPct val="0"/>
              </a:spcBef>
              <a:buClrTx/>
              <a:buNone/>
              <a:defRPr/>
            </a:pPr>
            <a:r>
              <a:rPr lang="en-US" altLang="ja-JP" b="1" dirty="0" smtClean="0">
                <a:solidFill>
                  <a:srgbClr val="FFFFFF"/>
                </a:solidFill>
              </a:rPr>
              <a:t>       though there will be many common problems…</a:t>
            </a:r>
          </a:p>
        </p:txBody>
      </p:sp>
      <p:sp>
        <p:nvSpPr>
          <p:cNvPr id="1964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Technical feasibility</a:t>
            </a:r>
            <a:endParaRPr lang="ja-JP" altLang="ja-JP" dirty="0"/>
          </a:p>
        </p:txBody>
      </p:sp>
      <p:grpSp>
        <p:nvGrpSpPr>
          <p:cNvPr id="9" name="グループ化 8"/>
          <p:cNvGrpSpPr/>
          <p:nvPr/>
        </p:nvGrpSpPr>
        <p:grpSpPr>
          <a:xfrm>
            <a:off x="4442772" y="5715016"/>
            <a:ext cx="3701128" cy="642942"/>
            <a:chOff x="4442772" y="5715016"/>
            <a:chExt cx="3701128" cy="642942"/>
          </a:xfrm>
        </p:grpSpPr>
        <p:sp>
          <p:nvSpPr>
            <p:cNvPr id="8" name="角丸四角形 7"/>
            <p:cNvSpPr/>
            <p:nvPr/>
          </p:nvSpPr>
          <p:spPr bwMode="auto">
            <a:xfrm>
              <a:off x="4857752" y="5715016"/>
              <a:ext cx="3071834" cy="642942"/>
            </a:xfrm>
            <a:prstGeom prst="roundRect">
              <a:avLst>
                <a:gd name="adj" fmla="val 12258"/>
              </a:avLst>
            </a:prstGeom>
            <a:solidFill>
              <a:srgbClr val="CCECFF">
                <a:alpha val="15000"/>
              </a:srgbClr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6" name="Rectangle 3"/>
            <p:cNvSpPr txBox="1">
              <a:spLocks noChangeArrowheads="1"/>
            </p:cNvSpPr>
            <p:nvPr/>
          </p:nvSpPr>
          <p:spPr>
            <a:xfrm>
              <a:off x="4857752" y="5857892"/>
              <a:ext cx="3286148" cy="500066"/>
            </a:xfrm>
            <a:prstGeom prst="rect">
              <a:avLst/>
            </a:prstGeom>
          </p:spPr>
          <p:txBody>
            <a:bodyPr/>
            <a:lstStyle/>
            <a:p>
              <a:pPr marL="193675" marR="0" lvl="0" indent="-193675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0000"/>
                <a:buFont typeface="Wingdings" pitchFamily="2" charset="2"/>
                <a:buNone/>
                <a:tabLst/>
                <a:defRPr/>
              </a:pPr>
              <a:r>
                <a:rPr lang="en-US" altLang="ja-JP" sz="2000" b="1" kern="0" dirty="0" smtClean="0">
                  <a:solidFill>
                    <a:srgbClr val="FFCCCC"/>
                  </a:solidFill>
                  <a:latin typeface="+mn-lt"/>
                  <a:ea typeface="+mn-ea"/>
                </a:rPr>
                <a:t>No critical difference</a:t>
              </a:r>
            </a:p>
          </p:txBody>
        </p:sp>
        <p:sp>
          <p:nvSpPr>
            <p:cNvPr id="7" name="右矢印 6"/>
            <p:cNvSpPr/>
            <p:nvPr/>
          </p:nvSpPr>
          <p:spPr bwMode="auto">
            <a:xfrm>
              <a:off x="4442772" y="5888386"/>
              <a:ext cx="357190" cy="357190"/>
            </a:xfrm>
            <a:prstGeom prst="rightArrow">
              <a:avLst/>
            </a:prstGeom>
            <a:solidFill>
              <a:srgbClr val="FFFFFF">
                <a:alpha val="10000"/>
              </a:srgbClr>
            </a:solidFill>
            <a:ln w="158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</p:grp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857224" y="3643314"/>
            <a:ext cx="7786742" cy="1928826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1" lang="ja-JP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・</a:t>
            </a:r>
            <a:r>
              <a:rPr kumimoji="1" lang="en-US" altLang="ja-JP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Requirement for mirror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1" lang="en-US" altLang="ja-JP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      High arm-cavity finesse (1550) in </a:t>
            </a:r>
            <a:r>
              <a:rPr kumimoji="1" lang="en-US" altLang="ja-JP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CC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BRSE</a:t>
            </a:r>
            <a:r>
              <a:rPr kumimoji="1" lang="en-US" altLang="ja-JP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, </a:t>
            </a:r>
            <a:r>
              <a:rPr kumimoji="1" lang="en-US" altLang="ja-JP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CEC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VRSE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1" lang="en-US" altLang="ja-JP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           lower optical loss is required (45ppm)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1" lang="en-US" altLang="ja-JP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               Backup plan: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1" lang="en-US" altLang="ja-JP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                  Increase of input power, tuning of opt. Config.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785786" y="2000240"/>
            <a:ext cx="7786742" cy="1643074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1" lang="ja-JP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・</a:t>
            </a:r>
            <a:r>
              <a:rPr kumimoji="1" lang="en-US" altLang="ja-JP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IFO Control </a:t>
            </a:r>
            <a:r>
              <a:rPr kumimoji="1" lang="en-US" altLang="ja-JP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r>
              <a:rPr kumimoji="1" lang="en-US" altLang="ja-JP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B2B2B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(Signal extraction and SNR, Coupling noise by control)</a:t>
            </a:r>
          </a:p>
          <a:p>
            <a:pPr marL="193675" marR="0" lvl="0" indent="-193675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1" lang="en-US" altLang="ja-JP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      No critical difference, though each configuration </a:t>
            </a:r>
          </a:p>
          <a:p>
            <a:pPr marL="193675" marR="0" lvl="0" indent="-193675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1" lang="en-US" altLang="ja-JP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                                 has advantages and disadvantages </a:t>
            </a:r>
          </a:p>
          <a:p>
            <a:pPr marL="193675" marR="0" lvl="0" indent="-193675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1" lang="en-US" altLang="ja-JP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         VRSE : realized by additional offset to the error signal</a:t>
            </a:r>
          </a:p>
        </p:txBody>
      </p:sp>
    </p:spTree>
  </p:cSld>
  <p:clrMapOvr>
    <a:masterClrMapping/>
  </p:clrMapOvr>
  <p:transition advTm="171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pl-PL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GWADW2010</a:t>
            </a:r>
            <a:r>
              <a:rPr lang="ja-JP" altLang="pl-PL" sz="1200" b="1" kern="1200" dirty="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　</a:t>
            </a:r>
            <a:r>
              <a:rPr lang="pl-PL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(May 17, 2010, Kyoto, Japan)</a:t>
            </a:r>
            <a:endParaRPr lang="en-US" altLang="ja-JP" sz="1200" b="1" kern="1200" dirty="0">
              <a:solidFill>
                <a:srgbClr val="EAEAEA"/>
              </a:solidFill>
              <a:latin typeface="Tahoma" pitchFamily="34" charset="0"/>
              <a:ea typeface="HGP創英角ｺﾞｼｯｸUB" pitchFamily="50" charset="-128"/>
              <a:cs typeface="+mn-cs"/>
            </a:endParaRPr>
          </a:p>
        </p:txBody>
      </p:sp>
      <p:sp>
        <p:nvSpPr>
          <p:cNvPr id="1964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Control scheme</a:t>
            </a:r>
            <a:endParaRPr lang="ja-JP" altLang="ja-JP" dirty="0"/>
          </a:p>
        </p:txBody>
      </p:sp>
      <p:pic>
        <p:nvPicPr>
          <p:cNvPr id="11069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513" y="1609739"/>
            <a:ext cx="8562975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714348" y="1071546"/>
            <a:ext cx="7786742" cy="571504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1" lang="en-US" altLang="ja-JP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  <a:r>
              <a:rPr kumimoji="1" lang="en-US" altLang="ja-JP" sz="20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length DoF should be controlled in RSE</a:t>
            </a:r>
            <a:endParaRPr kumimoji="1" lang="en-US" altLang="ja-JP" sz="2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000100" y="5643578"/>
            <a:ext cx="7786742" cy="571504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1" lang="en-US" altLang="ja-JP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Signals are extracted</a:t>
            </a:r>
            <a:r>
              <a:rPr kumimoji="1" lang="en-US" altLang="ja-JP" sz="20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with RF sidebands at two freq.</a:t>
            </a:r>
            <a:endParaRPr kumimoji="1" lang="en-US" altLang="ja-JP" sz="2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7500958" y="5214950"/>
            <a:ext cx="1285884" cy="285752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Tx/>
              <a:buNone/>
              <a:tabLst/>
              <a:defRPr/>
            </a:pPr>
            <a:r>
              <a:rPr lang="en-US" altLang="ja-JP" sz="1000" b="1" kern="0" dirty="0" smtClean="0">
                <a:solidFill>
                  <a:srgbClr val="3366FF"/>
                </a:solidFill>
                <a:latin typeface="+mn-lt"/>
                <a:ea typeface="+mn-ea"/>
              </a:rPr>
              <a:t>Figure: K.Somiya</a:t>
            </a:r>
          </a:p>
        </p:txBody>
      </p:sp>
    </p:spTree>
  </p:cSld>
  <p:clrMapOvr>
    <a:masterClrMapping/>
  </p:clrMapOvr>
  <p:transition advTm="1712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pl-PL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GWADW2010</a:t>
            </a:r>
            <a:r>
              <a:rPr lang="ja-JP" altLang="pl-PL" sz="1200" b="1" kern="1200" dirty="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　</a:t>
            </a:r>
            <a:r>
              <a:rPr lang="pl-PL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(May 17, 2010, Kyoto, Japan)</a:t>
            </a:r>
            <a:endParaRPr lang="en-US" altLang="ja-JP" sz="1200" b="1" kern="1200" dirty="0">
              <a:solidFill>
                <a:srgbClr val="EAEAEA"/>
              </a:solidFill>
              <a:latin typeface="Tahoma" pitchFamily="34" charset="0"/>
              <a:ea typeface="HGP創英角ｺﾞｼｯｸUB" pitchFamily="50" charset="-128"/>
              <a:cs typeface="+mn-cs"/>
            </a:endParaRPr>
          </a:p>
        </p:txBody>
      </p:sp>
      <p:sp>
        <p:nvSpPr>
          <p:cNvPr id="196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0100" y="2000240"/>
            <a:ext cx="7358114" cy="2500330"/>
          </a:xfrm>
        </p:spPr>
        <p:txBody>
          <a:bodyPr/>
          <a:lstStyle/>
          <a:p>
            <a:pPr>
              <a:spcBef>
                <a:spcPct val="0"/>
              </a:spcBef>
              <a:buClrTx/>
              <a:buNone/>
            </a:pPr>
            <a:r>
              <a:rPr lang="en-US" altLang="ja-JP" sz="2800" b="1" dirty="0" smtClean="0"/>
              <a:t>Explain how 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en-US" altLang="ja-JP" sz="2800" b="1" dirty="0" smtClean="0"/>
              <a:t>  </a:t>
            </a:r>
            <a:r>
              <a:rPr lang="en-US" altLang="ja-JP" sz="2800" b="1" dirty="0" smtClean="0">
                <a:solidFill>
                  <a:srgbClr val="CCECFF"/>
                </a:solidFill>
              </a:rPr>
              <a:t>the observation band of 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en-US" altLang="ja-JP" sz="2800" b="1" dirty="0" smtClean="0">
                <a:solidFill>
                  <a:srgbClr val="CCECFF"/>
                </a:solidFill>
              </a:rPr>
              <a:t>          a LCGT interferometer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en-US" altLang="ja-JP" sz="2800" b="1" dirty="0" smtClean="0"/>
              <a:t>            (and the optical configuration) 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en-US" altLang="ja-JP" sz="2800" b="1" dirty="0" smtClean="0"/>
              <a:t>                             has been determined. </a:t>
            </a:r>
          </a:p>
        </p:txBody>
      </p:sp>
      <p:sp>
        <p:nvSpPr>
          <p:cNvPr id="1964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Abstract</a:t>
            </a:r>
            <a:endParaRPr lang="ja-JP" altLang="ja-JP" dirty="0"/>
          </a:p>
        </p:txBody>
      </p:sp>
    </p:spTree>
  </p:cSld>
  <p:clrMapOvr>
    <a:masterClrMapping/>
  </p:clrMapOvr>
  <p:transition advTm="1712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pl-PL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GWADW2010</a:t>
            </a:r>
            <a:r>
              <a:rPr lang="ja-JP" altLang="pl-PL" sz="1200" b="1" kern="1200" dirty="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　</a:t>
            </a:r>
            <a:r>
              <a:rPr lang="pl-PL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(May 17, 2010, Kyoto, Japan)</a:t>
            </a:r>
            <a:endParaRPr lang="en-US" altLang="ja-JP" sz="1200" b="1" kern="1200" dirty="0">
              <a:solidFill>
                <a:srgbClr val="EAEAEA"/>
              </a:solidFill>
              <a:latin typeface="Tahoma" pitchFamily="34" charset="0"/>
              <a:ea typeface="HGP創英角ｺﾞｼｯｸUB" pitchFamily="50" charset="-128"/>
              <a:cs typeface="+mn-cs"/>
            </a:endParaRPr>
          </a:p>
        </p:txBody>
      </p:sp>
      <p:sp>
        <p:nvSpPr>
          <p:cNvPr id="1964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SEM control and VRSE</a:t>
            </a:r>
            <a:endParaRPr lang="ja-JP" altLang="ja-JP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714348" y="1071546"/>
            <a:ext cx="6215106" cy="928694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1" lang="en-US" altLang="ja-JP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VRSE is realized by adding</a:t>
            </a:r>
            <a:r>
              <a:rPr kumimoji="1" lang="en-US" altLang="ja-JP" sz="20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2000" b="1" kern="0" dirty="0" smtClean="0">
                <a:solidFill>
                  <a:srgbClr val="FFFFFF"/>
                </a:solidFill>
                <a:latin typeface="+mn-lt"/>
                <a:ea typeface="+mn-ea"/>
              </a:rPr>
              <a:t>     </a:t>
            </a:r>
            <a:r>
              <a:rPr kumimoji="1" lang="en-US" altLang="ja-JP" sz="20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 offset in SEM control signal </a:t>
            </a:r>
            <a:endParaRPr kumimoji="1" lang="en-US" altLang="ja-JP" sz="2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079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178" y="2070246"/>
            <a:ext cx="4638202" cy="3501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357818" y="2643182"/>
            <a:ext cx="3357586" cy="2857520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1" lang="en-US" altLang="ja-JP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Tradeoff between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2000" b="1" kern="0" dirty="0" smtClean="0">
                <a:solidFill>
                  <a:srgbClr val="FFFFFF"/>
                </a:solidFill>
                <a:latin typeface="+mn-lt"/>
                <a:ea typeface="+mn-ea"/>
              </a:rPr>
              <a:t>   signal strength and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1" lang="en-US" altLang="ja-JP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control range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endParaRPr lang="en-US" altLang="ja-JP" sz="2000" b="1" kern="0" dirty="0" smtClean="0">
              <a:solidFill>
                <a:srgbClr val="FFFFFF"/>
              </a:solidFill>
              <a:latin typeface="+mn-lt"/>
              <a:ea typeface="+mn-ea"/>
            </a:endParaRP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1" lang="en-US" altLang="ja-JP" sz="20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Signal strength 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2000" b="1" kern="0" dirty="0" smtClean="0">
                <a:solidFill>
                  <a:srgbClr val="FFFFFF"/>
                </a:solidFill>
                <a:latin typeface="+mn-lt"/>
                <a:ea typeface="+mn-ea"/>
              </a:rPr>
              <a:t>   depends on the finesse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1" lang="en-US" altLang="ja-JP" sz="20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of SRC + SEC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3786182" y="2214554"/>
            <a:ext cx="1214446" cy="500066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Tx/>
              <a:buNone/>
              <a:tabLst/>
              <a:defRPr/>
            </a:pPr>
            <a:r>
              <a:rPr lang="en-US" altLang="ja-JP" sz="1800" b="1" kern="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DRSE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2357422" y="4572008"/>
            <a:ext cx="1214446" cy="500066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Tx/>
              <a:buNone/>
              <a:tabLst/>
              <a:defRPr/>
            </a:pPr>
            <a:r>
              <a:rPr lang="en-US" altLang="ja-JP" sz="1800" b="1" kern="0" dirty="0" smtClean="0">
                <a:solidFill>
                  <a:srgbClr val="FF0000"/>
                </a:solidFill>
                <a:latin typeface="+mn-lt"/>
                <a:ea typeface="+mn-ea"/>
              </a:rPr>
              <a:t>BRSE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500166" y="4143380"/>
            <a:ext cx="1214446" cy="500066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Tx/>
              <a:buNone/>
              <a:tabLst/>
              <a:defRPr/>
            </a:pPr>
            <a:r>
              <a:rPr lang="en-US" altLang="ja-JP" sz="1800" b="1" kern="0" dirty="0" smtClean="0">
                <a:solidFill>
                  <a:srgbClr val="0066FF"/>
                </a:solidFill>
                <a:latin typeface="+mn-lt"/>
                <a:ea typeface="+mn-ea"/>
              </a:rPr>
              <a:t>VRSE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642910" y="5357826"/>
            <a:ext cx="1285884" cy="285752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Tx/>
              <a:buNone/>
              <a:tabLst/>
              <a:defRPr/>
            </a:pPr>
            <a:r>
              <a:rPr lang="en-US" altLang="ja-JP" sz="1000" b="1" kern="0" dirty="0" smtClean="0">
                <a:solidFill>
                  <a:srgbClr val="3366FF"/>
                </a:solidFill>
                <a:latin typeface="+mn-lt"/>
                <a:ea typeface="+mn-ea"/>
              </a:rPr>
              <a:t>Figure: K.Somiya</a:t>
            </a:r>
          </a:p>
        </p:txBody>
      </p:sp>
    </p:spTree>
  </p:cSld>
  <p:clrMapOvr>
    <a:masterClrMapping/>
  </p:clrMapOvr>
  <p:transition advTm="1712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pl-PL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GWADW2010</a:t>
            </a:r>
            <a:r>
              <a:rPr lang="ja-JP" altLang="pl-PL" sz="1200" b="1" kern="1200" dirty="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　</a:t>
            </a:r>
            <a:r>
              <a:rPr lang="pl-PL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(May 17, 2010, Kyoto, Japan)</a:t>
            </a:r>
            <a:endParaRPr lang="en-US" altLang="ja-JP" sz="1200" b="1" kern="1200" dirty="0">
              <a:solidFill>
                <a:srgbClr val="EAEAEA"/>
              </a:solidFill>
              <a:latin typeface="Tahoma" pitchFamily="34" charset="0"/>
              <a:ea typeface="HGP創英角ｺﾞｼｯｸUB" pitchFamily="50" charset="-128"/>
              <a:cs typeface="+mn-cs"/>
            </a:endParaRPr>
          </a:p>
        </p:txBody>
      </p:sp>
      <p:sp>
        <p:nvSpPr>
          <p:cNvPr id="1964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Control loop noise</a:t>
            </a:r>
            <a:endParaRPr lang="ja-JP" altLang="ja-JP" dirty="0"/>
          </a:p>
        </p:txBody>
      </p:sp>
      <p:pic>
        <p:nvPicPr>
          <p:cNvPr id="11089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42" y="1709749"/>
            <a:ext cx="83439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7500958" y="5143512"/>
            <a:ext cx="1285884" cy="285752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Tx/>
              <a:buNone/>
              <a:tabLst/>
              <a:defRPr/>
            </a:pPr>
            <a:r>
              <a:rPr lang="en-US" altLang="ja-JP" sz="1000" b="1" kern="0" dirty="0" smtClean="0">
                <a:solidFill>
                  <a:srgbClr val="3366FF"/>
                </a:solidFill>
                <a:latin typeface="+mn-lt"/>
                <a:ea typeface="+mn-ea"/>
              </a:rPr>
              <a:t>Figure: K.Somiya</a:t>
            </a:r>
          </a:p>
        </p:txBody>
      </p:sp>
    </p:spTree>
  </p:cSld>
  <p:clrMapOvr>
    <a:masterClrMapping/>
  </p:clrMapOvr>
  <p:transition advTm="1712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pl-PL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GWADW2010</a:t>
            </a:r>
            <a:r>
              <a:rPr lang="ja-JP" altLang="pl-PL" sz="1200" b="1" kern="1200" dirty="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　</a:t>
            </a:r>
            <a:r>
              <a:rPr lang="pl-PL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(May 17, 2010, Kyoto, Japan)</a:t>
            </a:r>
            <a:endParaRPr lang="en-US" altLang="ja-JP" sz="1200" b="1" kern="1200" dirty="0">
              <a:solidFill>
                <a:srgbClr val="EAEAEA"/>
              </a:solidFill>
              <a:latin typeface="Tahoma" pitchFamily="34" charset="0"/>
              <a:ea typeface="HGP創英角ｺﾞｼｯｸUB" pitchFamily="50" charset="-128"/>
              <a:cs typeface="+mn-cs"/>
            </a:endParaRPr>
          </a:p>
        </p:txBody>
      </p:sp>
      <p:sp>
        <p:nvSpPr>
          <p:cNvPr id="1964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Control loop noise</a:t>
            </a:r>
            <a:endParaRPr lang="ja-JP" altLang="ja-JP" dirty="0"/>
          </a:p>
        </p:txBody>
      </p:sp>
      <p:pic>
        <p:nvPicPr>
          <p:cNvPr id="11100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192" y="2071678"/>
            <a:ext cx="824865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805525" y="2276445"/>
            <a:ext cx="1214446" cy="500066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Tx/>
              <a:buNone/>
              <a:tabLst/>
              <a:defRPr/>
            </a:pPr>
            <a:r>
              <a:rPr lang="en-US" altLang="ja-JP" sz="1800" b="1" kern="0" dirty="0" smtClean="0">
                <a:solidFill>
                  <a:srgbClr val="0066FF"/>
                </a:solidFill>
                <a:latin typeface="+mn-lt"/>
                <a:ea typeface="+mn-ea"/>
              </a:rPr>
              <a:t>VRSE-D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376369" y="2276445"/>
            <a:ext cx="1214446" cy="500066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Tx/>
              <a:buNone/>
              <a:tabLst/>
              <a:defRPr/>
            </a:pPr>
            <a:r>
              <a:rPr lang="en-US" altLang="ja-JP" sz="1800" b="1" kern="0" dirty="0" smtClean="0">
                <a:solidFill>
                  <a:srgbClr val="0066FF"/>
                </a:solidFill>
                <a:latin typeface="+mn-lt"/>
                <a:ea typeface="+mn-ea"/>
              </a:rPr>
              <a:t>VRSE-B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42910" y="1142984"/>
            <a:ext cx="7858180" cy="928694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1" lang="en-US" altLang="ja-JP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Control loop noise in </a:t>
            </a:r>
            <a:r>
              <a:rPr kumimoji="1" lang="en-US" altLang="ja-JP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CEC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VRSE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altLang="ja-JP" sz="2000" b="1" kern="0" dirty="0" smtClean="0">
                <a:solidFill>
                  <a:srgbClr val="FFFFFF"/>
                </a:solidFill>
                <a:latin typeface="+mn-lt"/>
                <a:ea typeface="+mn-ea"/>
              </a:rPr>
              <a:t>Normal operation with </a:t>
            </a:r>
            <a:r>
              <a:rPr lang="en-US" altLang="ja-JP" sz="2000" b="1" kern="0" dirty="0" smtClean="0">
                <a:solidFill>
                  <a:srgbClr val="CCECFF"/>
                </a:solidFill>
                <a:latin typeface="+mn-lt"/>
                <a:ea typeface="+mn-ea"/>
              </a:rPr>
              <a:t>VRSE-B</a:t>
            </a:r>
            <a:r>
              <a:rPr lang="en-US" altLang="ja-JP" sz="2000" b="1" kern="0" dirty="0" smtClean="0">
                <a:solidFill>
                  <a:srgbClr val="FFFFFF"/>
                </a:solidFill>
                <a:latin typeface="+mn-lt"/>
                <a:ea typeface="+mn-ea"/>
              </a:rPr>
              <a:t>, control offset for </a:t>
            </a:r>
            <a:r>
              <a:rPr lang="en-US" altLang="ja-JP" sz="2000" b="1" kern="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</a:rPr>
              <a:t>VRSE-D</a:t>
            </a:r>
          </a:p>
          <a:p>
            <a:pPr marL="193675" indent="-193675" algn="l" eaLnBrk="0" hangingPunct="0">
              <a:lnSpc>
                <a:spcPct val="110000"/>
              </a:lnSpc>
              <a:buSzPct val="70000"/>
              <a:buNone/>
              <a:defRPr/>
            </a:pPr>
            <a:endParaRPr kumimoji="1" lang="en-US" altLang="ja-JP" sz="2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357422" y="5500702"/>
            <a:ext cx="6277020" cy="642942"/>
          </a:xfrm>
          <a:prstGeom prst="rect">
            <a:avLst/>
          </a:prstGeom>
        </p:spPr>
        <p:txBody>
          <a:bodyPr/>
          <a:lstStyle/>
          <a:p>
            <a:pPr marL="193675" lvl="0" indent="-193675" algn="l" eaLnBrk="0" hangingPunct="0">
              <a:lnSpc>
                <a:spcPct val="110000"/>
              </a:lnSpc>
              <a:buSzPct val="70000"/>
              <a:buNone/>
              <a:defRPr/>
            </a:pPr>
            <a:r>
              <a:rPr lang="en-US" altLang="ja-JP" sz="2000" b="1" kern="0" dirty="0" smtClean="0">
                <a:solidFill>
                  <a:srgbClr val="FFFFFF"/>
                </a:solidFill>
                <a:latin typeface="+mn-lt"/>
                <a:ea typeface="+mn-ea"/>
              </a:rPr>
              <a:t>Contribution of l- and ls loop noise </a:t>
            </a:r>
          </a:p>
          <a:p>
            <a:pPr marL="193675" lvl="0" indent="-193675" algn="l" eaLnBrk="0" hangingPunct="0">
              <a:lnSpc>
                <a:spcPct val="110000"/>
              </a:lnSpc>
              <a:buSzPct val="70000"/>
              <a:buNone/>
              <a:defRPr/>
            </a:pPr>
            <a:r>
              <a:rPr lang="en-US" altLang="ja-JP" sz="2000" b="1" kern="0" dirty="0" smtClean="0">
                <a:solidFill>
                  <a:srgbClr val="FFFFFF"/>
                </a:solidFill>
                <a:latin typeface="+mn-lt"/>
                <a:ea typeface="+mn-ea"/>
              </a:rPr>
              <a:t>              does not degrade the sensitivity. </a:t>
            </a:r>
          </a:p>
          <a:p>
            <a:pPr marL="193675" indent="-193675" algn="l" eaLnBrk="0" hangingPunct="0">
              <a:lnSpc>
                <a:spcPct val="110000"/>
              </a:lnSpc>
              <a:buSzPct val="70000"/>
              <a:buNone/>
              <a:defRPr/>
            </a:pPr>
            <a:endParaRPr kumimoji="1" lang="en-US" altLang="ja-JP" sz="2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右矢印 9"/>
          <p:cNvSpPr/>
          <p:nvPr/>
        </p:nvSpPr>
        <p:spPr bwMode="auto">
          <a:xfrm>
            <a:off x="1969738" y="5544844"/>
            <a:ext cx="357190" cy="357190"/>
          </a:xfrm>
          <a:prstGeom prst="rightArrow">
            <a:avLst/>
          </a:prstGeom>
          <a:solidFill>
            <a:srgbClr val="FFFFFF">
              <a:alpha val="10000"/>
            </a:srgbClr>
          </a:solidFill>
          <a:ln w="158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7358082" y="5000636"/>
            <a:ext cx="1571636" cy="285752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Tx/>
              <a:buNone/>
              <a:tabLst/>
              <a:defRPr/>
            </a:pPr>
            <a:r>
              <a:rPr lang="en-US" altLang="ja-JP" sz="1000" b="1" kern="0" dirty="0" smtClean="0">
                <a:solidFill>
                  <a:srgbClr val="3366FF"/>
                </a:solidFill>
                <a:latin typeface="+mn-lt"/>
                <a:ea typeface="+mn-ea"/>
              </a:rPr>
              <a:t>Figure: O. Miyakawa</a:t>
            </a:r>
          </a:p>
        </p:txBody>
      </p:sp>
    </p:spTree>
  </p:cSld>
  <p:clrMapOvr>
    <a:masterClrMapping/>
  </p:clrMapOvr>
  <p:transition advTm="1712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pl-PL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GWADW2010</a:t>
            </a:r>
            <a:r>
              <a:rPr lang="ja-JP" altLang="pl-PL" sz="1200" b="1" kern="1200" dirty="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　</a:t>
            </a:r>
            <a:r>
              <a:rPr lang="pl-PL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(May 17, 2010, Kyoto, Japan)</a:t>
            </a:r>
            <a:endParaRPr lang="en-US" altLang="ja-JP" sz="1200" b="1" kern="1200" dirty="0">
              <a:solidFill>
                <a:srgbClr val="EAEAEA"/>
              </a:solidFill>
              <a:latin typeface="Tahoma" pitchFamily="34" charset="0"/>
              <a:ea typeface="HGP創英角ｺﾞｼｯｸUB" pitchFamily="50" charset="-128"/>
              <a:cs typeface="+mn-cs"/>
            </a:endParaRPr>
          </a:p>
        </p:txBody>
      </p:sp>
      <p:sp>
        <p:nvSpPr>
          <p:cNvPr id="196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14480" y="1357298"/>
            <a:ext cx="6143668" cy="4286280"/>
          </a:xfrm>
        </p:spPr>
        <p:txBody>
          <a:bodyPr/>
          <a:lstStyle/>
          <a:p>
            <a:pPr>
              <a:lnSpc>
                <a:spcPct val="160000"/>
              </a:lnSpc>
              <a:spcBef>
                <a:spcPct val="0"/>
              </a:spcBef>
              <a:buClrTx/>
              <a:buNone/>
            </a:pPr>
            <a:r>
              <a:rPr lang="en-US" altLang="ja-JP" sz="3200" b="1" dirty="0" smtClean="0">
                <a:solidFill>
                  <a:srgbClr val="808080"/>
                </a:solidFill>
              </a:rPr>
              <a:t>Introduction</a:t>
            </a:r>
          </a:p>
          <a:p>
            <a:pPr>
              <a:lnSpc>
                <a:spcPct val="160000"/>
              </a:lnSpc>
              <a:spcBef>
                <a:spcPct val="0"/>
              </a:spcBef>
              <a:buClrTx/>
              <a:buNone/>
            </a:pPr>
            <a:r>
              <a:rPr lang="en-US" altLang="ja-JP" sz="3200" b="1" dirty="0" smtClean="0">
                <a:solidFill>
                  <a:srgbClr val="808080"/>
                </a:solidFill>
              </a:rPr>
              <a:t>Candidate configurations</a:t>
            </a:r>
          </a:p>
          <a:p>
            <a:pPr>
              <a:lnSpc>
                <a:spcPct val="160000"/>
              </a:lnSpc>
              <a:spcBef>
                <a:spcPct val="0"/>
              </a:spcBef>
              <a:buClrTx/>
              <a:buNone/>
            </a:pPr>
            <a:r>
              <a:rPr lang="en-US" altLang="ja-JP" sz="3200" b="1" dirty="0" smtClean="0">
                <a:solidFill>
                  <a:srgbClr val="808080"/>
                </a:solidFill>
              </a:rPr>
              <a:t>Science outcomes</a:t>
            </a:r>
          </a:p>
          <a:p>
            <a:pPr>
              <a:lnSpc>
                <a:spcPct val="160000"/>
              </a:lnSpc>
              <a:spcBef>
                <a:spcPct val="0"/>
              </a:spcBef>
              <a:buClrTx/>
              <a:buNone/>
            </a:pPr>
            <a:r>
              <a:rPr lang="en-US" altLang="ja-JP" sz="3200" b="1" dirty="0" smtClean="0">
                <a:solidFill>
                  <a:srgbClr val="808080"/>
                </a:solidFill>
              </a:rPr>
              <a:t>Technical Feasibility</a:t>
            </a:r>
          </a:p>
          <a:p>
            <a:pPr>
              <a:lnSpc>
                <a:spcPct val="160000"/>
              </a:lnSpc>
              <a:spcBef>
                <a:spcPct val="0"/>
              </a:spcBef>
              <a:buClrTx/>
              <a:buNone/>
            </a:pPr>
            <a:r>
              <a:rPr lang="en-US" altLang="ja-JP" sz="3200" b="1" dirty="0" smtClean="0">
                <a:solidFill>
                  <a:srgbClr val="FFFFFF"/>
                </a:solidFill>
              </a:rPr>
              <a:t>Project Strategy</a:t>
            </a:r>
          </a:p>
          <a:p>
            <a:pPr>
              <a:lnSpc>
                <a:spcPct val="160000"/>
              </a:lnSpc>
              <a:spcBef>
                <a:spcPct val="0"/>
              </a:spcBef>
              <a:buClrTx/>
              <a:buNone/>
            </a:pPr>
            <a:r>
              <a:rPr lang="en-US" altLang="ja-JP" sz="3200" b="1" dirty="0" smtClean="0">
                <a:solidFill>
                  <a:srgbClr val="808080"/>
                </a:solidFill>
              </a:rPr>
              <a:t>Conclusion</a:t>
            </a:r>
          </a:p>
          <a:p>
            <a:pPr>
              <a:lnSpc>
                <a:spcPct val="160000"/>
              </a:lnSpc>
              <a:spcBef>
                <a:spcPct val="0"/>
              </a:spcBef>
              <a:buClrTx/>
              <a:buNone/>
            </a:pPr>
            <a:endParaRPr lang="en-US" altLang="ja-JP" sz="3200" b="1" dirty="0" smtClean="0">
              <a:solidFill>
                <a:srgbClr val="808080"/>
              </a:solidFill>
            </a:endParaRPr>
          </a:p>
        </p:txBody>
      </p:sp>
      <p:sp>
        <p:nvSpPr>
          <p:cNvPr id="1964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Outline</a:t>
            </a:r>
            <a:endParaRPr lang="ja-JP" altLang="ja-JP" dirty="0"/>
          </a:p>
        </p:txBody>
      </p:sp>
      <p:sp>
        <p:nvSpPr>
          <p:cNvPr id="6" name="右矢印 5"/>
          <p:cNvSpPr/>
          <p:nvPr/>
        </p:nvSpPr>
        <p:spPr bwMode="auto">
          <a:xfrm>
            <a:off x="1214414" y="4786322"/>
            <a:ext cx="428628" cy="428628"/>
          </a:xfrm>
          <a:prstGeom prst="rightArrow">
            <a:avLst/>
          </a:prstGeom>
          <a:solidFill>
            <a:srgbClr val="FFFFFF">
              <a:alpha val="10000"/>
            </a:srgbClr>
          </a:solidFill>
          <a:ln w="158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</p:spTree>
  </p:cSld>
  <p:clrMapOvr>
    <a:masterClrMapping/>
  </p:clrMapOvr>
  <p:transition advTm="1712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pl-PL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GWADW2010</a:t>
            </a:r>
            <a:r>
              <a:rPr lang="ja-JP" altLang="pl-PL" sz="1200" b="1" kern="1200" dirty="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　</a:t>
            </a:r>
            <a:r>
              <a:rPr lang="pl-PL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(May 17, 2010, Kyoto, Japan)</a:t>
            </a:r>
            <a:endParaRPr lang="en-US" altLang="ja-JP" sz="1200" b="1" kern="1200" dirty="0">
              <a:solidFill>
                <a:srgbClr val="EAEAEA"/>
              </a:solidFill>
              <a:latin typeface="Tahoma" pitchFamily="34" charset="0"/>
              <a:ea typeface="HGP創英角ｺﾞｼｯｸUB" pitchFamily="50" charset="-128"/>
              <a:cs typeface="+mn-cs"/>
            </a:endParaRPr>
          </a:p>
        </p:txBody>
      </p:sp>
      <p:sp>
        <p:nvSpPr>
          <p:cNvPr id="196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62" y="1000108"/>
            <a:ext cx="7786742" cy="5357850"/>
          </a:xfrm>
        </p:spPr>
        <p:txBody>
          <a:bodyPr/>
          <a:lstStyle/>
          <a:p>
            <a:pPr lvl="0">
              <a:spcBef>
                <a:spcPct val="0"/>
              </a:spcBef>
              <a:buClrTx/>
              <a:buNone/>
              <a:defRPr/>
            </a:pPr>
            <a:r>
              <a:rPr lang="en-US" altLang="ja-JP" b="1" dirty="0" smtClean="0">
                <a:solidFill>
                  <a:srgbClr val="FFFFFF"/>
                </a:solidFill>
              </a:rPr>
              <a:t>LCGT should contribute to the first detection</a:t>
            </a:r>
          </a:p>
          <a:p>
            <a:pPr lvl="0">
              <a:spcBef>
                <a:spcPct val="0"/>
              </a:spcBef>
              <a:buClrTx/>
              <a:buNone/>
              <a:defRPr/>
            </a:pPr>
            <a:r>
              <a:rPr lang="en-US" altLang="ja-JP" b="1" dirty="0" smtClean="0">
                <a:solidFill>
                  <a:srgbClr val="FFFFFF"/>
                </a:solidFill>
                <a:sym typeface="Wingdings" pitchFamily="2" charset="2"/>
              </a:rPr>
              <a:t>        Earlier start of observation is desirable</a:t>
            </a:r>
          </a:p>
          <a:p>
            <a:pPr lvl="0">
              <a:spcBef>
                <a:spcPct val="0"/>
              </a:spcBef>
              <a:buClrTx/>
              <a:buNone/>
              <a:defRPr/>
            </a:pPr>
            <a:r>
              <a:rPr lang="en-US" altLang="ja-JP" b="1" dirty="0" smtClean="0">
                <a:solidFill>
                  <a:srgbClr val="FFFFFF"/>
                </a:solidFill>
                <a:sym typeface="Wingdings" pitchFamily="2" charset="2"/>
              </a:rPr>
              <a:t>            Should consider the total time of </a:t>
            </a:r>
            <a:endParaRPr lang="en-US" altLang="ja-JP" b="1" dirty="0" smtClean="0">
              <a:solidFill>
                <a:srgbClr val="FFFFFF"/>
              </a:solidFill>
            </a:endParaRPr>
          </a:p>
          <a:p>
            <a:pPr>
              <a:spcBef>
                <a:spcPct val="0"/>
              </a:spcBef>
              <a:buClrTx/>
              <a:buNone/>
              <a:defRPr/>
            </a:pPr>
            <a:r>
              <a:rPr lang="ja-JP" altLang="en-US" b="1" dirty="0" smtClean="0">
                <a:solidFill>
                  <a:srgbClr val="FFFFFF"/>
                </a:solidFill>
              </a:rPr>
              <a:t>              </a:t>
            </a:r>
            <a:r>
              <a:rPr lang="en-US" altLang="ja-JP" b="1" dirty="0" smtClean="0">
                <a:solidFill>
                  <a:schemeClr val="accent6">
                    <a:lumMod val="10000"/>
                    <a:lumOff val="90000"/>
                  </a:schemeClr>
                </a:solidFill>
              </a:rPr>
              <a:t>Commissioning term</a:t>
            </a:r>
            <a:r>
              <a:rPr lang="ja-JP" altLang="en-US" b="1" dirty="0" smtClean="0">
                <a:solidFill>
                  <a:schemeClr val="accent6">
                    <a:lumMod val="10000"/>
                    <a:lumOff val="90000"/>
                  </a:schemeClr>
                </a:solidFill>
              </a:rPr>
              <a:t> </a:t>
            </a:r>
            <a:r>
              <a:rPr lang="en-US" altLang="ja-JP" b="1" dirty="0" smtClean="0">
                <a:solidFill>
                  <a:schemeClr val="accent6">
                    <a:lumMod val="10000"/>
                    <a:lumOff val="90000"/>
                  </a:schemeClr>
                </a:solidFill>
              </a:rPr>
              <a:t>and </a:t>
            </a:r>
          </a:p>
          <a:p>
            <a:pPr>
              <a:spcBef>
                <a:spcPct val="0"/>
              </a:spcBef>
              <a:buClrTx/>
              <a:buNone/>
              <a:defRPr/>
            </a:pPr>
            <a:r>
              <a:rPr lang="en-US" altLang="ja-JP" b="1" dirty="0" smtClean="0">
                <a:solidFill>
                  <a:schemeClr val="accent6">
                    <a:lumMod val="10000"/>
                    <a:lumOff val="90000"/>
                  </a:schemeClr>
                </a:solidFill>
              </a:rPr>
              <a:t>              Observation time required for the first detection</a:t>
            </a:r>
            <a:r>
              <a:rPr lang="en-US" altLang="ja-JP" b="1" dirty="0" smtClean="0">
                <a:solidFill>
                  <a:srgbClr val="FFFFFF"/>
                </a:solidFill>
              </a:rPr>
              <a:t>.</a:t>
            </a:r>
          </a:p>
          <a:p>
            <a:pPr lvl="0">
              <a:spcBef>
                <a:spcPct val="0"/>
              </a:spcBef>
              <a:buClrTx/>
              <a:buNone/>
              <a:defRPr/>
            </a:pPr>
            <a:endParaRPr lang="en-US" altLang="ja-JP" b="1" dirty="0" smtClean="0">
              <a:solidFill>
                <a:srgbClr val="FFFFFF"/>
              </a:solidFill>
            </a:endParaRPr>
          </a:p>
          <a:p>
            <a:pPr lvl="0">
              <a:spcBef>
                <a:spcPct val="0"/>
              </a:spcBef>
              <a:buClrTx/>
              <a:buNone/>
              <a:defRPr/>
            </a:pPr>
            <a:r>
              <a:rPr lang="ja-JP" altLang="en-US" b="1" dirty="0" smtClean="0">
                <a:solidFill>
                  <a:srgbClr val="FFFFFF"/>
                </a:solidFill>
              </a:rPr>
              <a:t>  ・</a:t>
            </a:r>
            <a:r>
              <a:rPr lang="en-US" altLang="ja-JP" b="1" dirty="0" smtClean="0">
                <a:solidFill>
                  <a:srgbClr val="FFFFFF"/>
                </a:solidFill>
              </a:rPr>
              <a:t>Observation time for the first detection</a:t>
            </a:r>
          </a:p>
          <a:p>
            <a:pPr lvl="0">
              <a:spcBef>
                <a:spcPct val="0"/>
              </a:spcBef>
              <a:buClrTx/>
              <a:buNone/>
              <a:defRPr/>
            </a:pPr>
            <a:r>
              <a:rPr lang="en-US" altLang="ja-JP" b="1" dirty="0" smtClean="0">
                <a:solidFill>
                  <a:srgbClr val="FFFFFF"/>
                </a:solidFill>
              </a:rPr>
              <a:t>        </a:t>
            </a:r>
            <a:r>
              <a:rPr lang="en-US" altLang="ja-JP" b="1" dirty="0" smtClean="0">
                <a:solidFill>
                  <a:srgbClr val="CCECFF"/>
                </a:solidFill>
              </a:rPr>
              <a:t>Two month difference </a:t>
            </a:r>
            <a:r>
              <a:rPr lang="en-US" altLang="ja-JP" b="1" dirty="0" smtClean="0">
                <a:solidFill>
                  <a:srgbClr val="FFFFFF"/>
                </a:solidFill>
              </a:rPr>
              <a:t>at most</a:t>
            </a:r>
          </a:p>
          <a:p>
            <a:pPr lvl="0">
              <a:lnSpc>
                <a:spcPct val="150000"/>
              </a:lnSpc>
              <a:spcBef>
                <a:spcPct val="0"/>
              </a:spcBef>
              <a:buClrTx/>
              <a:buNone/>
              <a:defRPr/>
            </a:pPr>
            <a:r>
              <a:rPr lang="ja-JP" altLang="en-US" b="1" dirty="0" smtClean="0">
                <a:solidFill>
                  <a:srgbClr val="FFFFFF"/>
                </a:solidFill>
              </a:rPr>
              <a:t>  ・</a:t>
            </a:r>
            <a:r>
              <a:rPr lang="en-US" altLang="ja-JP" b="1" dirty="0" smtClean="0">
                <a:solidFill>
                  <a:srgbClr val="FFFFFF"/>
                </a:solidFill>
              </a:rPr>
              <a:t>Commissioning term</a:t>
            </a:r>
          </a:p>
          <a:p>
            <a:pPr lvl="0">
              <a:spcBef>
                <a:spcPct val="0"/>
              </a:spcBef>
              <a:buClrTx/>
              <a:buNone/>
              <a:defRPr/>
            </a:pPr>
            <a:r>
              <a:rPr lang="en-US" altLang="ja-JP" b="1" dirty="0" smtClean="0">
                <a:solidFill>
                  <a:srgbClr val="FFFFFF"/>
                </a:solidFill>
              </a:rPr>
              <a:t>   </a:t>
            </a:r>
            <a:r>
              <a:rPr lang="ja-JP" altLang="en-US" b="1" dirty="0" smtClean="0">
                <a:solidFill>
                  <a:srgbClr val="FFFFFF"/>
                </a:solidFill>
              </a:rPr>
              <a:t>　　</a:t>
            </a:r>
            <a:r>
              <a:rPr lang="en-US" altLang="ja-JP" b="1" dirty="0" smtClean="0">
                <a:solidFill>
                  <a:srgbClr val="FFFFFF"/>
                </a:solidFill>
              </a:rPr>
              <a:t>Many uncertainties</a:t>
            </a:r>
          </a:p>
          <a:p>
            <a:pPr lvl="0">
              <a:spcBef>
                <a:spcPct val="0"/>
              </a:spcBef>
              <a:buClrTx/>
              <a:buNone/>
              <a:defRPr/>
            </a:pPr>
            <a:r>
              <a:rPr lang="en-US" altLang="ja-JP" b="1" dirty="0" smtClean="0">
                <a:solidFill>
                  <a:srgbClr val="FFFFFF"/>
                </a:solidFill>
              </a:rPr>
              <a:t>       Difficult to predict in precision of month</a:t>
            </a:r>
          </a:p>
          <a:p>
            <a:pPr lvl="0">
              <a:spcBef>
                <a:spcPct val="0"/>
              </a:spcBef>
              <a:buClrTx/>
              <a:buNone/>
              <a:defRPr/>
            </a:pPr>
            <a:r>
              <a:rPr lang="ja-JP" altLang="en-US" b="1" dirty="0" smtClean="0">
                <a:solidFill>
                  <a:srgbClr val="FFFFFF"/>
                </a:solidFill>
              </a:rPr>
              <a:t>        </a:t>
            </a:r>
            <a:r>
              <a:rPr lang="en-US" altLang="ja-JP" b="1" dirty="0" smtClean="0">
                <a:solidFill>
                  <a:srgbClr val="FFFFFF"/>
                </a:solidFill>
              </a:rPr>
              <a:t>In the best guess from current experiences…  </a:t>
            </a:r>
          </a:p>
          <a:p>
            <a:pPr lvl="0">
              <a:spcBef>
                <a:spcPct val="0"/>
              </a:spcBef>
              <a:buClrTx/>
              <a:buNone/>
              <a:defRPr/>
            </a:pPr>
            <a:r>
              <a:rPr lang="en-US" altLang="ja-JP" b="1" dirty="0" smtClean="0">
                <a:solidFill>
                  <a:srgbClr val="FFFFFF"/>
                </a:solidFill>
              </a:rPr>
              <a:t>             </a:t>
            </a:r>
            <a:r>
              <a:rPr lang="en-US" altLang="ja-JP" b="1" dirty="0" smtClean="0">
                <a:solidFill>
                  <a:srgbClr val="FFFFFF"/>
                </a:solidFill>
                <a:sym typeface="Wingdings" pitchFamily="2" charset="2"/>
              </a:rPr>
              <a:t> </a:t>
            </a:r>
            <a:r>
              <a:rPr lang="en-US" altLang="ja-JP" b="1" dirty="0" smtClean="0">
                <a:solidFill>
                  <a:schemeClr val="accent6">
                    <a:lumMod val="10000"/>
                    <a:lumOff val="90000"/>
                  </a:schemeClr>
                </a:solidFill>
                <a:sym typeface="Wingdings" pitchFamily="2" charset="2"/>
              </a:rPr>
              <a:t>No critical difference</a:t>
            </a:r>
            <a:r>
              <a:rPr lang="en-US" altLang="ja-JP" b="1" dirty="0" smtClean="0">
                <a:solidFill>
                  <a:srgbClr val="FFFFFF"/>
                </a:solidFill>
                <a:sym typeface="Wingdings" pitchFamily="2" charset="2"/>
              </a:rPr>
              <a:t>.</a:t>
            </a:r>
          </a:p>
          <a:p>
            <a:pPr lvl="0">
              <a:lnSpc>
                <a:spcPct val="150000"/>
              </a:lnSpc>
              <a:spcBef>
                <a:spcPct val="0"/>
              </a:spcBef>
              <a:buClrTx/>
              <a:buNone/>
              <a:defRPr/>
            </a:pPr>
            <a:r>
              <a:rPr lang="ja-JP" altLang="en-US" b="1" dirty="0" smtClean="0">
                <a:solidFill>
                  <a:srgbClr val="FFFFFF"/>
                </a:solidFill>
                <a:sym typeface="Wingdings" pitchFamily="2" charset="2"/>
              </a:rPr>
              <a:t>  ・</a:t>
            </a:r>
            <a:r>
              <a:rPr lang="en-US" altLang="ja-JP" b="1" dirty="0" smtClean="0">
                <a:solidFill>
                  <a:srgbClr val="FFFFFF"/>
                </a:solidFill>
                <a:sym typeface="Wingdings" pitchFamily="2" charset="2"/>
              </a:rPr>
              <a:t>Cost, Risks, Room for future upgrades</a:t>
            </a:r>
          </a:p>
          <a:p>
            <a:pPr lvl="0">
              <a:spcBef>
                <a:spcPct val="0"/>
              </a:spcBef>
              <a:buClrTx/>
              <a:buNone/>
              <a:defRPr/>
            </a:pPr>
            <a:r>
              <a:rPr lang="ja-JP" altLang="en-US" b="1" dirty="0" smtClean="0">
                <a:solidFill>
                  <a:srgbClr val="FFFFFF"/>
                </a:solidFill>
                <a:sym typeface="Wingdings" pitchFamily="2" charset="2"/>
              </a:rPr>
              <a:t>　  　　    </a:t>
            </a:r>
            <a:r>
              <a:rPr lang="en-US" altLang="ja-JP" b="1" dirty="0" smtClean="0">
                <a:solidFill>
                  <a:srgbClr val="FFFFFF"/>
                </a:solidFill>
                <a:sym typeface="Wingdings" pitchFamily="2" charset="2"/>
              </a:rPr>
              <a:t> </a:t>
            </a:r>
            <a:r>
              <a:rPr lang="en-US" altLang="ja-JP" b="1" dirty="0" smtClean="0">
                <a:solidFill>
                  <a:schemeClr val="accent6">
                    <a:lumMod val="10000"/>
                    <a:lumOff val="90000"/>
                  </a:schemeClr>
                </a:solidFill>
                <a:sym typeface="Wingdings" pitchFamily="2" charset="2"/>
              </a:rPr>
              <a:t>No critical difference</a:t>
            </a:r>
            <a:r>
              <a:rPr lang="en-US" altLang="ja-JP" b="1" dirty="0" smtClean="0">
                <a:solidFill>
                  <a:srgbClr val="FFFFFF"/>
                </a:solidFill>
                <a:sym typeface="Wingdings" pitchFamily="2" charset="2"/>
              </a:rPr>
              <a:t>.</a:t>
            </a:r>
            <a:endParaRPr lang="en-US" altLang="ja-JP" b="1" dirty="0" smtClean="0">
              <a:solidFill>
                <a:srgbClr val="FFFFFF"/>
              </a:solidFill>
            </a:endParaRPr>
          </a:p>
          <a:p>
            <a:pPr lvl="0">
              <a:spcBef>
                <a:spcPct val="0"/>
              </a:spcBef>
              <a:buClrTx/>
              <a:buNone/>
              <a:defRPr/>
            </a:pPr>
            <a:endParaRPr lang="en-US" altLang="ja-JP" b="1" dirty="0" smtClean="0">
              <a:solidFill>
                <a:srgbClr val="FFFFFF"/>
              </a:solidFill>
              <a:sym typeface="Wingdings" pitchFamily="2" charset="2"/>
            </a:endParaRPr>
          </a:p>
        </p:txBody>
      </p:sp>
      <p:sp>
        <p:nvSpPr>
          <p:cNvPr id="1964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Project Strategy</a:t>
            </a:r>
            <a:endParaRPr lang="ja-JP" altLang="ja-JP" dirty="0"/>
          </a:p>
        </p:txBody>
      </p:sp>
    </p:spTree>
  </p:cSld>
  <p:clrMapOvr>
    <a:masterClrMapping/>
  </p:clrMapOvr>
  <p:transition advTm="1712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pl-PL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GWADW2010</a:t>
            </a:r>
            <a:r>
              <a:rPr lang="ja-JP" altLang="pl-PL" sz="1200" b="1" kern="1200" dirty="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　</a:t>
            </a:r>
            <a:r>
              <a:rPr lang="pl-PL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(May 17, 2010, Kyoto, Japan)</a:t>
            </a:r>
            <a:endParaRPr lang="en-US" altLang="ja-JP" sz="1200" b="1" kern="1200" dirty="0">
              <a:solidFill>
                <a:srgbClr val="EAEAEA"/>
              </a:solidFill>
              <a:latin typeface="Tahoma" pitchFamily="34" charset="0"/>
              <a:ea typeface="HGP創英角ｺﾞｼｯｸUB" pitchFamily="50" charset="-128"/>
              <a:cs typeface="+mn-cs"/>
            </a:endParaRPr>
          </a:p>
        </p:txBody>
      </p:sp>
      <p:sp>
        <p:nvSpPr>
          <p:cNvPr id="196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14480" y="1357298"/>
            <a:ext cx="6143668" cy="4286280"/>
          </a:xfrm>
        </p:spPr>
        <p:txBody>
          <a:bodyPr/>
          <a:lstStyle/>
          <a:p>
            <a:pPr>
              <a:lnSpc>
                <a:spcPct val="160000"/>
              </a:lnSpc>
              <a:spcBef>
                <a:spcPct val="0"/>
              </a:spcBef>
              <a:buClrTx/>
              <a:buNone/>
            </a:pPr>
            <a:r>
              <a:rPr lang="en-US" altLang="ja-JP" sz="3200" b="1" dirty="0" smtClean="0">
                <a:solidFill>
                  <a:srgbClr val="808080"/>
                </a:solidFill>
              </a:rPr>
              <a:t>Introduction</a:t>
            </a:r>
          </a:p>
          <a:p>
            <a:pPr>
              <a:lnSpc>
                <a:spcPct val="160000"/>
              </a:lnSpc>
              <a:spcBef>
                <a:spcPct val="0"/>
              </a:spcBef>
              <a:buClrTx/>
              <a:buNone/>
            </a:pPr>
            <a:r>
              <a:rPr lang="en-US" altLang="ja-JP" sz="3200" b="1" dirty="0" smtClean="0">
                <a:solidFill>
                  <a:srgbClr val="808080"/>
                </a:solidFill>
              </a:rPr>
              <a:t>Candidate configurations</a:t>
            </a:r>
          </a:p>
          <a:p>
            <a:pPr>
              <a:lnSpc>
                <a:spcPct val="160000"/>
              </a:lnSpc>
              <a:spcBef>
                <a:spcPct val="0"/>
              </a:spcBef>
              <a:buClrTx/>
              <a:buNone/>
            </a:pPr>
            <a:r>
              <a:rPr lang="en-US" altLang="ja-JP" sz="3200" b="1" dirty="0" smtClean="0">
                <a:solidFill>
                  <a:srgbClr val="808080"/>
                </a:solidFill>
              </a:rPr>
              <a:t>Science outcomes</a:t>
            </a:r>
          </a:p>
          <a:p>
            <a:pPr>
              <a:lnSpc>
                <a:spcPct val="160000"/>
              </a:lnSpc>
              <a:spcBef>
                <a:spcPct val="0"/>
              </a:spcBef>
              <a:buClrTx/>
              <a:buNone/>
            </a:pPr>
            <a:r>
              <a:rPr lang="en-US" altLang="ja-JP" sz="3200" b="1" dirty="0" smtClean="0">
                <a:solidFill>
                  <a:srgbClr val="808080"/>
                </a:solidFill>
              </a:rPr>
              <a:t>Technical Feasibility</a:t>
            </a:r>
          </a:p>
          <a:p>
            <a:pPr>
              <a:lnSpc>
                <a:spcPct val="160000"/>
              </a:lnSpc>
              <a:spcBef>
                <a:spcPct val="0"/>
              </a:spcBef>
              <a:buClrTx/>
              <a:buNone/>
            </a:pPr>
            <a:r>
              <a:rPr lang="en-US" altLang="ja-JP" sz="3200" b="1" dirty="0" smtClean="0">
                <a:solidFill>
                  <a:srgbClr val="808080"/>
                </a:solidFill>
              </a:rPr>
              <a:t>Project Strategy</a:t>
            </a:r>
          </a:p>
          <a:p>
            <a:pPr>
              <a:lnSpc>
                <a:spcPct val="160000"/>
              </a:lnSpc>
              <a:spcBef>
                <a:spcPct val="0"/>
              </a:spcBef>
              <a:buClrTx/>
              <a:buNone/>
            </a:pPr>
            <a:r>
              <a:rPr lang="en-US" altLang="ja-JP" sz="3200" b="1" dirty="0" smtClean="0">
                <a:solidFill>
                  <a:srgbClr val="FFFFFF"/>
                </a:solidFill>
              </a:rPr>
              <a:t>Conclusion</a:t>
            </a:r>
          </a:p>
          <a:p>
            <a:pPr>
              <a:lnSpc>
                <a:spcPct val="160000"/>
              </a:lnSpc>
              <a:spcBef>
                <a:spcPct val="0"/>
              </a:spcBef>
              <a:buClrTx/>
              <a:buNone/>
            </a:pPr>
            <a:endParaRPr lang="en-US" altLang="ja-JP" sz="3200" b="1" dirty="0" smtClean="0">
              <a:solidFill>
                <a:srgbClr val="808080"/>
              </a:solidFill>
            </a:endParaRPr>
          </a:p>
        </p:txBody>
      </p:sp>
      <p:sp>
        <p:nvSpPr>
          <p:cNvPr id="1964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Outline</a:t>
            </a:r>
            <a:endParaRPr lang="ja-JP" altLang="ja-JP" dirty="0"/>
          </a:p>
        </p:txBody>
      </p:sp>
      <p:sp>
        <p:nvSpPr>
          <p:cNvPr id="6" name="右矢印 5"/>
          <p:cNvSpPr/>
          <p:nvPr/>
        </p:nvSpPr>
        <p:spPr bwMode="auto">
          <a:xfrm>
            <a:off x="1214414" y="5500702"/>
            <a:ext cx="428628" cy="428628"/>
          </a:xfrm>
          <a:prstGeom prst="rightArrow">
            <a:avLst/>
          </a:prstGeom>
          <a:solidFill>
            <a:srgbClr val="FFFFFF">
              <a:alpha val="10000"/>
            </a:srgbClr>
          </a:solidFill>
          <a:ln w="158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</p:spTree>
  </p:cSld>
  <p:clrMapOvr>
    <a:masterClrMapping/>
  </p:clrMapOvr>
  <p:transition advTm="1712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円/楕円 18"/>
          <p:cNvSpPr/>
          <p:nvPr/>
        </p:nvSpPr>
        <p:spPr bwMode="auto">
          <a:xfrm>
            <a:off x="3786182" y="3571876"/>
            <a:ext cx="4929222" cy="2714644"/>
          </a:xfrm>
          <a:prstGeom prst="ellipse">
            <a:avLst/>
          </a:prstGeom>
          <a:solidFill>
            <a:srgbClr val="CCECFF">
              <a:alpha val="15000"/>
            </a:srgb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18" name="円/楕円 17"/>
          <p:cNvSpPr/>
          <p:nvPr/>
        </p:nvSpPr>
        <p:spPr bwMode="auto">
          <a:xfrm>
            <a:off x="785786" y="3643314"/>
            <a:ext cx="4929222" cy="2571768"/>
          </a:xfrm>
          <a:prstGeom prst="ellipse">
            <a:avLst/>
          </a:prstGeom>
          <a:solidFill>
            <a:srgbClr val="CCFFCC">
              <a:alpha val="15000"/>
            </a:srgb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17" name="円/楕円 16"/>
          <p:cNvSpPr/>
          <p:nvPr/>
        </p:nvSpPr>
        <p:spPr bwMode="auto">
          <a:xfrm>
            <a:off x="1928794" y="2357430"/>
            <a:ext cx="4929222" cy="2428892"/>
          </a:xfrm>
          <a:prstGeom prst="ellipse">
            <a:avLst/>
          </a:prstGeom>
          <a:solidFill>
            <a:srgbClr val="FFCCCC">
              <a:alpha val="15000"/>
            </a:srgb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5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pl-PL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GWADW2010</a:t>
            </a:r>
            <a:r>
              <a:rPr lang="ja-JP" altLang="pl-PL" sz="1200" b="1" kern="1200" dirty="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　</a:t>
            </a:r>
            <a:r>
              <a:rPr lang="pl-PL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(May 17, 2010, Kyoto, Japan)</a:t>
            </a:r>
            <a:endParaRPr lang="en-US" altLang="ja-JP" sz="1200" b="1" kern="1200" dirty="0">
              <a:solidFill>
                <a:srgbClr val="EAEAEA"/>
              </a:solidFill>
              <a:latin typeface="Tahoma" pitchFamily="34" charset="0"/>
              <a:ea typeface="HGP創英角ｺﾞｼｯｸUB" pitchFamily="50" charset="-128"/>
              <a:cs typeface="+mn-cs"/>
            </a:endParaRPr>
          </a:p>
        </p:txBody>
      </p:sp>
      <p:sp>
        <p:nvSpPr>
          <p:cNvPr id="1964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Summary</a:t>
            </a:r>
            <a:endParaRPr lang="ja-JP" altLang="ja-JP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643306" y="2143116"/>
            <a:ext cx="2714644" cy="571504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Tx/>
              <a:buNone/>
              <a:tabLst/>
              <a:defRPr/>
            </a:pPr>
            <a:r>
              <a:rPr lang="en-US" altLang="ja-JP" sz="2800" b="1" kern="0" dirty="0" smtClean="0">
                <a:solidFill>
                  <a:srgbClr val="FFCCCC"/>
                </a:solidFill>
                <a:latin typeface="+mn-lt"/>
                <a:ea typeface="+mn-ea"/>
              </a:rPr>
              <a:t>Science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786050" y="2714620"/>
            <a:ext cx="4929222" cy="1071570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Tx/>
              <a:buNone/>
              <a:tabLst/>
              <a:defRPr/>
            </a:pPr>
            <a:r>
              <a:rPr lang="en-US" altLang="ja-JP" sz="2000" b="1" kern="0" dirty="0" smtClean="0">
                <a:solidFill>
                  <a:srgbClr val="DDDDDD"/>
                </a:solidFill>
                <a:latin typeface="+mn-lt"/>
                <a:ea typeface="+mn-ea"/>
              </a:rPr>
              <a:t>Detection, Waveform, 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Tx/>
              <a:buNone/>
              <a:tabLst/>
              <a:defRPr/>
            </a:pPr>
            <a:r>
              <a:rPr lang="en-US" altLang="ja-JP" sz="2000" b="1" kern="0" dirty="0" smtClean="0">
                <a:solidFill>
                  <a:srgbClr val="DDDDDD"/>
                </a:solidFill>
                <a:latin typeface="+mn-lt"/>
                <a:ea typeface="+mn-ea"/>
              </a:rPr>
              <a:t>Astrophysical information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857224" y="5286388"/>
            <a:ext cx="2928958" cy="1143008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Tx/>
              <a:buNone/>
              <a:tabLst/>
              <a:defRPr/>
            </a:pPr>
            <a:r>
              <a:rPr lang="en-US" altLang="ja-JP" sz="2800" b="1" kern="0" dirty="0" smtClean="0">
                <a:solidFill>
                  <a:srgbClr val="CCFFCC"/>
                </a:solidFill>
                <a:latin typeface="+mn-lt"/>
                <a:ea typeface="+mn-ea"/>
              </a:rPr>
              <a:t>Technical  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Tx/>
              <a:buNone/>
              <a:tabLst/>
              <a:defRPr/>
            </a:pPr>
            <a:r>
              <a:rPr lang="en-US" altLang="ja-JP" sz="2800" b="1" kern="0" dirty="0" smtClean="0">
                <a:solidFill>
                  <a:srgbClr val="CCFFCC"/>
                </a:solidFill>
                <a:latin typeface="+mn-lt"/>
                <a:ea typeface="+mn-ea"/>
              </a:rPr>
              <a:t>   Feasibility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428728" y="4143380"/>
            <a:ext cx="2357454" cy="1071570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Tx/>
              <a:buNone/>
              <a:tabLst/>
              <a:defRPr/>
            </a:pPr>
            <a:r>
              <a:rPr lang="en-US" altLang="ja-JP" sz="2000" b="1" kern="0" dirty="0" smtClean="0">
                <a:solidFill>
                  <a:srgbClr val="DDDDDD"/>
                </a:solidFill>
                <a:latin typeface="+mn-lt"/>
                <a:ea typeface="+mn-ea"/>
              </a:rPr>
              <a:t>Sensitivity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Tx/>
              <a:buNone/>
              <a:tabLst/>
              <a:defRPr/>
            </a:pPr>
            <a:r>
              <a:rPr lang="en-US" altLang="ja-JP" sz="2000" b="1" kern="0" dirty="0" smtClean="0">
                <a:solidFill>
                  <a:srgbClr val="DDDDDD"/>
                </a:solidFill>
                <a:latin typeface="+mn-lt"/>
                <a:ea typeface="+mn-ea"/>
              </a:rPr>
              <a:t>Stability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Tx/>
              <a:buNone/>
              <a:tabLst/>
              <a:defRPr/>
            </a:pPr>
            <a:r>
              <a:rPr lang="en-US" altLang="ja-JP" sz="2000" b="1" kern="0" dirty="0" smtClean="0">
                <a:solidFill>
                  <a:srgbClr val="DDDDDD"/>
                </a:solidFill>
                <a:latin typeface="+mn-lt"/>
                <a:ea typeface="+mn-ea"/>
              </a:rPr>
              <a:t>Control scheme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6500826" y="5214950"/>
            <a:ext cx="2286016" cy="1143008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Tx/>
              <a:buNone/>
              <a:tabLst/>
              <a:defRPr/>
            </a:pPr>
            <a:r>
              <a:rPr lang="en-US" altLang="ja-JP" sz="2800" b="1" kern="0" dirty="0" smtClean="0">
                <a:solidFill>
                  <a:srgbClr val="CCECFF"/>
                </a:solidFill>
                <a:latin typeface="+mn-lt"/>
                <a:ea typeface="+mn-ea"/>
              </a:rPr>
              <a:t>Project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Tx/>
              <a:buNone/>
              <a:tabLst/>
              <a:defRPr/>
            </a:pPr>
            <a:r>
              <a:rPr lang="en-US" altLang="ja-JP" sz="2800" b="1" kern="0" dirty="0" smtClean="0">
                <a:solidFill>
                  <a:srgbClr val="CCECFF"/>
                </a:solidFill>
                <a:latin typeface="+mn-lt"/>
                <a:ea typeface="+mn-ea"/>
              </a:rPr>
              <a:t>Strategy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929190" y="4643446"/>
            <a:ext cx="2643206" cy="642942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Tx/>
              <a:buNone/>
              <a:tabLst/>
              <a:defRPr/>
            </a:pPr>
            <a:r>
              <a:rPr lang="en-US" altLang="ja-JP" sz="2000" b="1" kern="0" dirty="0" smtClean="0">
                <a:solidFill>
                  <a:srgbClr val="DDDDDD"/>
                </a:solidFill>
                <a:latin typeface="+mn-lt"/>
                <a:ea typeface="+mn-ea"/>
              </a:rPr>
              <a:t>Schedule, Cost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4357686" y="5286388"/>
            <a:ext cx="1143008" cy="500066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Tx/>
              <a:buNone/>
              <a:tabLst/>
              <a:defRPr/>
            </a:pPr>
            <a:r>
              <a:rPr lang="en-US" altLang="ja-JP" sz="2000" b="1" kern="0" dirty="0" smtClean="0">
                <a:solidFill>
                  <a:srgbClr val="DDDDDD"/>
                </a:solidFill>
                <a:latin typeface="+mn-lt"/>
                <a:ea typeface="+mn-ea"/>
              </a:rPr>
              <a:t>R&amp;D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928794" y="3786190"/>
            <a:ext cx="2857520" cy="1071570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Tx/>
              <a:buNone/>
              <a:tabLst/>
              <a:defRPr/>
            </a:pPr>
            <a:r>
              <a:rPr lang="en-US" altLang="ja-JP" sz="2000" b="1" kern="0" dirty="0" smtClean="0">
                <a:solidFill>
                  <a:srgbClr val="DDDDDD"/>
                </a:solidFill>
                <a:latin typeface="+mn-lt"/>
                <a:ea typeface="+mn-ea"/>
              </a:rPr>
              <a:t>Calibration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4572000" y="3929066"/>
            <a:ext cx="2643206" cy="642942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Tx/>
              <a:buNone/>
              <a:tabLst/>
              <a:defRPr/>
            </a:pPr>
            <a:r>
              <a:rPr lang="en-US" altLang="ja-JP" sz="2000" b="1" kern="0" dirty="0" smtClean="0">
                <a:solidFill>
                  <a:srgbClr val="DDDDDD"/>
                </a:solidFill>
                <a:latin typeface="+mn-lt"/>
                <a:ea typeface="+mn-ea"/>
              </a:rPr>
              <a:t>Target selection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4786314" y="3571876"/>
            <a:ext cx="2643206" cy="642942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Tx/>
              <a:buNone/>
              <a:tabLst/>
              <a:defRPr/>
            </a:pPr>
            <a:r>
              <a:rPr lang="en-US" altLang="ja-JP" sz="2000" b="1" kern="0" dirty="0" smtClean="0">
                <a:solidFill>
                  <a:srgbClr val="DDDDDD"/>
                </a:solidFill>
                <a:latin typeface="+mn-lt"/>
                <a:ea typeface="+mn-ea"/>
              </a:rPr>
              <a:t>Observation</a:t>
            </a: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714348" y="857232"/>
            <a:ext cx="7858180" cy="1071570"/>
          </a:xfrm>
          <a:prstGeom prst="rect">
            <a:avLst/>
          </a:prstGeom>
        </p:spPr>
        <p:txBody>
          <a:bodyPr/>
          <a:lstStyle/>
          <a:p>
            <a:pPr marL="193675" indent="-193675" algn="l" eaLnBrk="0" hangingPunct="0">
              <a:lnSpc>
                <a:spcPct val="110000"/>
              </a:lnSpc>
              <a:buSzPct val="70000"/>
              <a:buNone/>
              <a:defRPr/>
            </a:pPr>
            <a:r>
              <a:rPr lang="en-US" altLang="ja-JP" sz="2000" b="1" kern="0" dirty="0" smtClean="0">
                <a:solidFill>
                  <a:srgbClr val="FFFFFF"/>
                </a:solidFill>
              </a:rPr>
              <a:t>We compared 4 candidate configurations</a:t>
            </a:r>
          </a:p>
          <a:p>
            <a:pPr marL="193675" indent="-193675" algn="l" eaLnBrk="0" hangingPunct="0">
              <a:lnSpc>
                <a:spcPct val="110000"/>
              </a:lnSpc>
              <a:buSzPct val="70000"/>
              <a:buNone/>
              <a:defRPr/>
            </a:pPr>
            <a:r>
              <a:rPr lang="en-US" altLang="ja-JP" sz="2000" b="1" kern="0" dirty="0" smtClean="0">
                <a:solidFill>
                  <a:srgbClr val="FFCCCC"/>
                </a:solidFill>
              </a:rPr>
              <a:t>       Broadband RSE (BRSE)</a:t>
            </a:r>
            <a:r>
              <a:rPr lang="en-US" altLang="ja-JP" sz="2000" b="1" kern="0" dirty="0" smtClean="0">
                <a:solidFill>
                  <a:srgbClr val="FFFFFF"/>
                </a:solidFill>
              </a:rPr>
              <a:t>,  </a:t>
            </a:r>
            <a:r>
              <a:rPr lang="en-US" altLang="ja-JP" sz="2000" b="1" kern="0" dirty="0" smtClean="0">
                <a:solidFill>
                  <a:srgbClr val="CCFFCC"/>
                </a:solidFill>
              </a:rPr>
              <a:t>Detuned RSE (DRSE),</a:t>
            </a:r>
            <a:r>
              <a:rPr lang="en-US" altLang="ja-JP" sz="2000" b="1" kern="0" dirty="0" smtClean="0">
                <a:solidFill>
                  <a:srgbClr val="CCECFF"/>
                </a:solidFill>
              </a:rPr>
              <a:t> </a:t>
            </a:r>
          </a:p>
          <a:p>
            <a:pPr marL="193675" indent="-193675" algn="l" eaLnBrk="0" hangingPunct="0">
              <a:lnSpc>
                <a:spcPct val="110000"/>
              </a:lnSpc>
              <a:buSzPct val="70000"/>
              <a:buNone/>
              <a:defRPr/>
            </a:pPr>
            <a:r>
              <a:rPr lang="en-US" altLang="ja-JP" sz="2000" b="1" kern="0" dirty="0" smtClean="0">
                <a:solidFill>
                  <a:srgbClr val="CCECFF"/>
                </a:solidFill>
              </a:rPr>
              <a:t>       Variable RSE (VRSE-B, </a:t>
            </a:r>
            <a:r>
              <a:rPr lang="en-US" altLang="ja-JP" sz="2000" b="1" kern="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VRSE-D</a:t>
            </a:r>
            <a:r>
              <a:rPr lang="en-US" altLang="ja-JP" sz="2000" b="1" kern="0" dirty="0" smtClean="0">
                <a:solidFill>
                  <a:srgbClr val="CCECFF"/>
                </a:solidFill>
              </a:rPr>
              <a:t>)</a:t>
            </a:r>
          </a:p>
          <a:p>
            <a:pPr marL="193675" lvl="0" indent="-193675" algn="l" eaLnBrk="0" hangingPunct="0">
              <a:lnSpc>
                <a:spcPct val="110000"/>
              </a:lnSpc>
              <a:buSzPct val="70000"/>
              <a:buNone/>
              <a:defRPr/>
            </a:pPr>
            <a:r>
              <a:rPr lang="en-US" altLang="ja-JP" sz="2000" b="1" kern="0" dirty="0" smtClean="0">
                <a:solidFill>
                  <a:srgbClr val="CCFFCC"/>
                </a:solidFill>
              </a:rPr>
              <a:t> </a:t>
            </a:r>
          </a:p>
        </p:txBody>
      </p:sp>
    </p:spTree>
  </p:cSld>
  <p:clrMapOvr>
    <a:masterClrMapping/>
  </p:clrMapOvr>
  <p:transition advTm="1712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pl-PL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GWADW2010</a:t>
            </a:r>
            <a:r>
              <a:rPr lang="ja-JP" altLang="pl-PL" sz="1200" b="1" kern="1200" dirty="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　</a:t>
            </a:r>
            <a:r>
              <a:rPr lang="pl-PL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(May 17, 2010, Kyoto, Japan)</a:t>
            </a:r>
            <a:endParaRPr lang="en-US" altLang="ja-JP" sz="1200" b="1" kern="1200" dirty="0">
              <a:solidFill>
                <a:srgbClr val="EAEAEA"/>
              </a:solidFill>
              <a:latin typeface="Tahoma" pitchFamily="34" charset="0"/>
              <a:ea typeface="HGP創英角ｺﾞｼｯｸUB" pitchFamily="50" charset="-128"/>
              <a:cs typeface="+mn-cs"/>
            </a:endParaRPr>
          </a:p>
        </p:txBody>
      </p:sp>
      <p:sp>
        <p:nvSpPr>
          <p:cNvPr id="196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142984"/>
            <a:ext cx="8501123" cy="4500594"/>
          </a:xfrm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ja-JP" sz="2400" b="1" dirty="0" smtClean="0"/>
              <a:t>   1. LCGT should be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ja-JP" sz="2400" b="1" dirty="0" smtClean="0"/>
              <a:t>                Variable RSE</a:t>
            </a:r>
            <a:r>
              <a:rPr lang="ja-JP" altLang="en-US" sz="2400" b="1" dirty="0" smtClean="0"/>
              <a:t> </a:t>
            </a:r>
            <a:r>
              <a:rPr lang="en-US" altLang="ja-JP" sz="2400" b="1" dirty="0" smtClean="0"/>
              <a:t>configuration</a:t>
            </a:r>
            <a:r>
              <a:rPr lang="ja-JP" altLang="en-US" sz="2400" b="1" dirty="0" smtClean="0">
                <a:solidFill>
                  <a:schemeClr val="bg1"/>
                </a:solidFill>
              </a:rPr>
              <a:t> </a:t>
            </a:r>
            <a:r>
              <a:rPr lang="en-US" altLang="ja-JP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(VRSE)</a:t>
            </a:r>
            <a:r>
              <a:rPr lang="en-US" altLang="ja-JP" sz="2400" b="1" dirty="0" smtClean="0"/>
              <a:t>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ja-JP" sz="2400" b="1" dirty="0" smtClean="0"/>
              <a:t>   2.</a:t>
            </a:r>
            <a:r>
              <a:rPr lang="ja-JP" altLang="en-US" sz="2400" b="1" dirty="0" smtClean="0"/>
              <a:t> </a:t>
            </a:r>
            <a:r>
              <a:rPr lang="en-US" altLang="ja-JP" sz="2400" b="1" dirty="0" smtClean="0"/>
              <a:t>In the first stage, it should be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2400" b="1" dirty="0" smtClean="0"/>
              <a:t>　　 </a:t>
            </a:r>
            <a:r>
              <a:rPr lang="en-US" altLang="ja-JP" sz="2400" b="1" dirty="0" smtClean="0"/>
              <a:t> at the detuned operation point</a:t>
            </a:r>
            <a:r>
              <a:rPr lang="ja-JP" altLang="en-US" sz="2400" b="1" dirty="0" smtClean="0"/>
              <a:t> </a:t>
            </a:r>
            <a:r>
              <a:rPr lang="en-US" altLang="ja-JP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(VRSE-D)</a:t>
            </a:r>
            <a:r>
              <a:rPr lang="en-US" altLang="ja-JP" sz="2400" b="1" dirty="0" smtClean="0"/>
              <a:t>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ja-JP" b="1" dirty="0" smtClean="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b="1" dirty="0" smtClean="0"/>
              <a:t>    </a:t>
            </a:r>
            <a:r>
              <a:rPr lang="en-US" altLang="ja-JP" b="1" dirty="0" smtClean="0"/>
              <a:t>In 4 candidate configurations, …</a:t>
            </a:r>
            <a:r>
              <a:rPr lang="ja-JP" altLang="en-US" b="1" dirty="0" smtClean="0"/>
              <a:t>   </a:t>
            </a:r>
            <a:endParaRPr lang="en-US" altLang="ja-JP" b="1" dirty="0" smtClean="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b="1" dirty="0" smtClean="0"/>
              <a:t>      ・</a:t>
            </a:r>
            <a:r>
              <a:rPr lang="en-US" altLang="ja-JP" b="1" dirty="0" smtClean="0">
                <a:solidFill>
                  <a:srgbClr val="CCFFCC"/>
                </a:solidFill>
              </a:rPr>
              <a:t>No critical difference </a:t>
            </a:r>
            <a:r>
              <a:rPr lang="en-US" altLang="ja-JP" b="1" dirty="0" smtClean="0"/>
              <a:t>in detection probabilities.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b="1" dirty="0" smtClean="0"/>
              <a:t>      ・</a:t>
            </a:r>
            <a:r>
              <a:rPr lang="en-US" altLang="ja-JP" b="1" dirty="0" smtClean="0"/>
              <a:t> </a:t>
            </a:r>
            <a:r>
              <a:rPr lang="en-US" altLang="ja-JP" b="1" dirty="0" smtClean="0">
                <a:solidFill>
                  <a:srgbClr val="CCFFCC"/>
                </a:solidFill>
              </a:rPr>
              <a:t>No critical difference </a:t>
            </a:r>
            <a:r>
              <a:rPr lang="en-US" altLang="ja-JP" b="1" dirty="0" smtClean="0"/>
              <a:t>in technical feasibilities.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b="1" dirty="0" smtClean="0"/>
              <a:t>  </a:t>
            </a:r>
            <a:endParaRPr lang="en-US" altLang="ja-JP" b="1" dirty="0" smtClean="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ja-JP" b="1" dirty="0" smtClean="0"/>
              <a:t>      </a:t>
            </a:r>
            <a:r>
              <a:rPr lang="ja-JP" altLang="en-US" b="1" dirty="0" smtClean="0"/>
              <a:t>・</a:t>
            </a:r>
            <a:r>
              <a:rPr lang="en-US" altLang="ja-JP" b="1" dirty="0" smtClean="0">
                <a:solidFill>
                  <a:srgbClr val="CCFFCC"/>
                </a:solidFill>
              </a:rPr>
              <a:t>DRSE</a:t>
            </a:r>
            <a:r>
              <a:rPr lang="en-US" altLang="ja-JP" b="1" dirty="0" smtClean="0"/>
              <a:t> is tuned for detection of BNS event,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ja-JP" b="1" dirty="0" smtClean="0"/>
              <a:t>          but has less capabilities for the other targets.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ja-JP" b="1" dirty="0" smtClean="0"/>
              <a:t>      </a:t>
            </a:r>
            <a:r>
              <a:rPr lang="ja-JP" altLang="en-US" b="1" dirty="0" smtClean="0"/>
              <a:t>・ </a:t>
            </a:r>
            <a:r>
              <a:rPr lang="en-US" altLang="ja-JP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VRSE-D</a:t>
            </a:r>
            <a:r>
              <a:rPr lang="ja-JP" altLang="en-US" b="1" dirty="0" smtClean="0"/>
              <a:t>　</a:t>
            </a:r>
            <a:r>
              <a:rPr lang="en-US" altLang="ja-JP" b="1" dirty="0" smtClean="0"/>
              <a:t>is </a:t>
            </a:r>
            <a:r>
              <a:rPr lang="en-US" altLang="ja-JP" b="1" dirty="0" smtClean="0">
                <a:solidFill>
                  <a:srgbClr val="CCFFCC"/>
                </a:solidFill>
              </a:rPr>
              <a:t>slightly better sensitivity </a:t>
            </a:r>
            <a:r>
              <a:rPr lang="en-US" altLang="ja-JP" b="1" dirty="0" smtClean="0"/>
              <a:t>for BNS</a:t>
            </a:r>
            <a:r>
              <a:rPr lang="ja-JP" altLang="en-US" b="1" dirty="0" smtClean="0"/>
              <a:t> </a:t>
            </a:r>
            <a:r>
              <a:rPr lang="en-US" altLang="ja-JP" b="1" dirty="0" smtClean="0"/>
              <a:t>than </a:t>
            </a:r>
            <a:r>
              <a:rPr lang="en-US" altLang="ja-JP" b="1" dirty="0" smtClean="0">
                <a:solidFill>
                  <a:srgbClr val="CCECFF"/>
                </a:solidFill>
              </a:rPr>
              <a:t>VRSE-B</a:t>
            </a:r>
            <a:r>
              <a:rPr lang="en-US" altLang="ja-JP" b="1" dirty="0" smtClean="0"/>
              <a:t>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b="1" dirty="0" smtClean="0"/>
              <a:t>      ・</a:t>
            </a:r>
            <a:r>
              <a:rPr lang="en-US" altLang="ja-JP" b="1" dirty="0" smtClean="0"/>
              <a:t>We have an </a:t>
            </a:r>
            <a:r>
              <a:rPr lang="en-US" altLang="ja-JP" b="1" dirty="0" smtClean="0">
                <a:solidFill>
                  <a:srgbClr val="CCFFCC"/>
                </a:solidFill>
              </a:rPr>
              <a:t>option to be VRSE-B </a:t>
            </a:r>
            <a:r>
              <a:rPr lang="en-US" altLang="ja-JP" b="1" dirty="0" smtClean="0"/>
              <a:t>after first few detections,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ja-JP" b="1" dirty="0" smtClean="0"/>
              <a:t>          for wider scientific outcomes.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b="1" dirty="0" smtClean="0"/>
              <a:t>       </a:t>
            </a:r>
            <a:endParaRPr lang="en-US" altLang="ja-JP" b="1" dirty="0" smtClean="0"/>
          </a:p>
        </p:txBody>
      </p:sp>
      <p:sp>
        <p:nvSpPr>
          <p:cNvPr id="1964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Conclusion</a:t>
            </a:r>
            <a:endParaRPr lang="ja-JP" altLang="ja-JP" dirty="0"/>
          </a:p>
        </p:txBody>
      </p:sp>
    </p:spTree>
  </p:cSld>
  <p:clrMapOvr>
    <a:masterClrMapping/>
  </p:clrMapOvr>
  <p:transition advTm="1712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pl-PL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GWADW2010</a:t>
            </a:r>
            <a:r>
              <a:rPr lang="ja-JP" altLang="pl-PL" sz="1200" b="1" kern="1200" dirty="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　</a:t>
            </a:r>
            <a:r>
              <a:rPr lang="pl-PL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(May 17, 2010, Kyoto, Japan)</a:t>
            </a:r>
            <a:endParaRPr lang="en-US" altLang="ja-JP" sz="1200" b="1" kern="1200" dirty="0">
              <a:solidFill>
                <a:srgbClr val="EAEAEA"/>
              </a:solidFill>
              <a:latin typeface="Tahoma" pitchFamily="34" charset="0"/>
              <a:ea typeface="HGP創英角ｺﾞｼｯｸUB" pitchFamily="50" charset="-128"/>
              <a:cs typeface="+mn-cs"/>
            </a:endParaRPr>
          </a:p>
        </p:txBody>
      </p:sp>
      <p:sp>
        <p:nvSpPr>
          <p:cNvPr id="196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142984"/>
            <a:ext cx="8501123" cy="4500594"/>
          </a:xfrm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b="1" dirty="0" smtClean="0"/>
              <a:t>       </a:t>
            </a:r>
            <a:endParaRPr lang="en-US" altLang="ja-JP" b="1" dirty="0" smtClean="0"/>
          </a:p>
        </p:txBody>
      </p:sp>
      <p:sp>
        <p:nvSpPr>
          <p:cNvPr id="1964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Conclusion</a:t>
            </a:r>
            <a:endParaRPr lang="ja-JP" altLang="ja-JP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3631" y="1928802"/>
            <a:ext cx="8516087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929586" y="5786454"/>
            <a:ext cx="1285884" cy="285752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Tx/>
              <a:buNone/>
              <a:tabLst/>
              <a:defRPr/>
            </a:pPr>
            <a:r>
              <a:rPr lang="en-US" altLang="ja-JP" sz="1000" b="1" kern="0" dirty="0" smtClean="0">
                <a:solidFill>
                  <a:srgbClr val="DDDDDD"/>
                </a:solidFill>
                <a:latin typeface="+mn-lt"/>
                <a:ea typeface="+mn-ea"/>
              </a:rPr>
              <a:t>By K.Somiya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71471" y="1142984"/>
            <a:ext cx="8501123" cy="642942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Tx/>
              <a:buNone/>
              <a:tabLst/>
              <a:defRPr/>
            </a:pPr>
            <a:r>
              <a:rPr kumimoji="1" lang="en-US" altLang="ja-JP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Summary</a:t>
            </a:r>
            <a:r>
              <a:rPr kumimoji="1" lang="en-US" altLang="ja-JP" sz="2400" b="1" i="0" u="none" strike="noStrike" kern="0" cap="none" spc="0" normalizeH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LCGT interferometer parameters</a:t>
            </a:r>
            <a:endParaRPr kumimoji="1" lang="en-US" altLang="ja-JP" sz="2000" b="1" i="0" u="none" strike="noStrike" kern="0" cap="none" spc="0" normalizeH="0" baseline="0" noProof="0" dirty="0" smtClean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Tm="1712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pl-PL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GWADW2010</a:t>
            </a:r>
            <a:r>
              <a:rPr lang="ja-JP" altLang="pl-PL" sz="1200" b="1" kern="1200" dirty="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　</a:t>
            </a:r>
            <a:r>
              <a:rPr lang="pl-PL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(May 17, 2010, Kyoto, Japan)</a:t>
            </a:r>
            <a:endParaRPr lang="en-US" altLang="ja-JP" sz="1200" b="1" kern="1200" dirty="0">
              <a:solidFill>
                <a:srgbClr val="EAEAEA"/>
              </a:solidFill>
              <a:latin typeface="Tahoma" pitchFamily="34" charset="0"/>
              <a:ea typeface="HGP創英角ｺﾞｼｯｸUB" pitchFamily="50" charset="-128"/>
              <a:cs typeface="+mn-cs"/>
            </a:endParaRPr>
          </a:p>
        </p:txBody>
      </p:sp>
      <p:sp>
        <p:nvSpPr>
          <p:cNvPr id="1964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Acknowledgements</a:t>
            </a:r>
            <a:endParaRPr lang="ja-JP" altLang="ja-JP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00033" y="857232"/>
            <a:ext cx="7000925" cy="1571636"/>
          </a:xfrm>
          <a:prstGeom prst="rect">
            <a:avLst/>
          </a:prstGeom>
        </p:spPr>
        <p:txBody>
          <a:bodyPr/>
          <a:lstStyle/>
          <a:p>
            <a:pPr marL="193675" lvl="0" indent="-193675" algn="l" eaLnBrk="0" hangingPunct="0">
              <a:lnSpc>
                <a:spcPct val="110000"/>
              </a:lnSpc>
              <a:buSzPct val="70000"/>
              <a:buNone/>
            </a:pPr>
            <a:r>
              <a:rPr lang="en-US" altLang="ja-JP" sz="2000" b="1" kern="0" dirty="0" smtClean="0">
                <a:solidFill>
                  <a:srgbClr val="EAEAEA"/>
                </a:solidFill>
                <a:latin typeface="+mn-lt"/>
                <a:ea typeface="+mn-ea"/>
              </a:rPr>
              <a:t>Special Working Group members</a:t>
            </a:r>
          </a:p>
          <a:p>
            <a:pPr marL="193675" lvl="0" indent="-193675" algn="l" eaLnBrk="0" hangingPunct="0">
              <a:lnSpc>
                <a:spcPct val="140000"/>
              </a:lnSpc>
              <a:buSzPct val="70000"/>
              <a:buNone/>
            </a:pPr>
            <a:r>
              <a:rPr lang="en-US" altLang="ja-JP" sz="1600" b="1" kern="0" dirty="0" smtClean="0">
                <a:solidFill>
                  <a:srgbClr val="EAEAEA"/>
                </a:solidFill>
                <a:latin typeface="+mn-lt"/>
                <a:ea typeface="+mn-ea"/>
              </a:rPr>
              <a:t>   Coordinator</a:t>
            </a:r>
            <a:r>
              <a:rPr lang="en-US" altLang="ja-JP" sz="1600" b="1" kern="0" dirty="0" smtClean="0">
                <a:solidFill>
                  <a:srgbClr val="CCFFCC"/>
                </a:solidFill>
                <a:latin typeface="+mn-lt"/>
                <a:ea typeface="+mn-ea"/>
              </a:rPr>
              <a:t>: Seiji Kawamura </a:t>
            </a:r>
            <a:r>
              <a:rPr lang="en-US" altLang="ja-JP" sz="1600" b="1" kern="0" dirty="0" smtClean="0">
                <a:solidFill>
                  <a:srgbClr val="EAEAEA"/>
                </a:solidFill>
                <a:latin typeface="+mn-lt"/>
                <a:ea typeface="+mn-ea"/>
              </a:rPr>
              <a:t>(NAOJ)</a:t>
            </a:r>
          </a:p>
          <a:p>
            <a:pPr marL="193675" lvl="0" indent="-193675" algn="l" eaLnBrk="0" hangingPunct="0">
              <a:lnSpc>
                <a:spcPct val="110000"/>
              </a:lnSpc>
              <a:buSzPct val="70000"/>
              <a:buNone/>
            </a:pPr>
            <a:r>
              <a:rPr lang="en-US" altLang="ja-JP" sz="1600" b="1" kern="0" dirty="0" smtClean="0">
                <a:solidFill>
                  <a:srgbClr val="EAEAEA"/>
                </a:solidFill>
                <a:latin typeface="+mn-lt"/>
                <a:ea typeface="+mn-ea"/>
              </a:rPr>
              <a:t>   Chair:             </a:t>
            </a:r>
            <a:r>
              <a:rPr lang="en-US" altLang="ja-JP" sz="1600" b="1" kern="0" dirty="0" smtClean="0">
                <a:solidFill>
                  <a:srgbClr val="CCFFCC"/>
                </a:solidFill>
                <a:latin typeface="+mn-lt"/>
                <a:ea typeface="+mn-ea"/>
              </a:rPr>
              <a:t>Masaki Ando </a:t>
            </a:r>
            <a:r>
              <a:rPr lang="en-US" altLang="ja-JP" sz="1600" b="1" kern="0" dirty="0" smtClean="0">
                <a:solidFill>
                  <a:srgbClr val="EAEAEA"/>
                </a:solidFill>
                <a:latin typeface="+mn-lt"/>
                <a:ea typeface="+mn-ea"/>
              </a:rPr>
              <a:t>(Kyoto University)</a:t>
            </a:r>
          </a:p>
          <a:p>
            <a:pPr marL="193675" lvl="0" indent="-193675" algn="l" eaLnBrk="0" hangingPunct="0">
              <a:lnSpc>
                <a:spcPct val="110000"/>
              </a:lnSpc>
              <a:buSzPct val="70000"/>
              <a:buNone/>
            </a:pPr>
            <a:r>
              <a:rPr lang="en-US" altLang="ja-JP" sz="1600" b="1" kern="0" dirty="0" smtClean="0">
                <a:solidFill>
                  <a:srgbClr val="EAEAEA"/>
                </a:solidFill>
                <a:latin typeface="+mn-lt"/>
                <a:ea typeface="+mn-ea"/>
              </a:rPr>
              <a:t>   Members:</a:t>
            </a:r>
            <a:endParaRPr kumimoji="1" lang="en-US" altLang="ja-JP" sz="1600" b="1" i="0" u="none" strike="noStrike" kern="0" cap="none" spc="0" normalizeH="0" baseline="0" noProof="0" dirty="0" smtClean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898300" y="1816420"/>
            <a:ext cx="6858048" cy="3214710"/>
          </a:xfrm>
          <a:prstGeom prst="rect">
            <a:avLst/>
          </a:prstGeom>
        </p:spPr>
        <p:txBody>
          <a:bodyPr/>
          <a:lstStyle/>
          <a:p>
            <a:pPr marL="193675" lvl="0" indent="-193675" algn="l" eaLnBrk="0" hangingPunct="0">
              <a:lnSpc>
                <a:spcPct val="110000"/>
              </a:lnSpc>
              <a:buSzPct val="70000"/>
              <a:buNone/>
            </a:pPr>
            <a:r>
              <a:rPr lang="en-US" altLang="ja-JP" sz="1600" b="1" kern="0" dirty="0" smtClean="0">
                <a:solidFill>
                  <a:srgbClr val="EAEAEA"/>
                </a:solidFill>
                <a:latin typeface="+mn-lt"/>
                <a:ea typeface="+mn-ea"/>
              </a:rPr>
              <a:t>   </a:t>
            </a:r>
            <a:r>
              <a:rPr lang="en-US" altLang="ja-JP" sz="1600" b="1" kern="0" dirty="0" smtClean="0">
                <a:solidFill>
                  <a:srgbClr val="CCFFCC"/>
                </a:solidFill>
                <a:latin typeface="+mn-lt"/>
                <a:ea typeface="+mn-ea"/>
              </a:rPr>
              <a:t>Nobuyuki Kanda</a:t>
            </a:r>
            <a:r>
              <a:rPr lang="en-US" altLang="ja-JP" sz="1600" b="1" kern="0" dirty="0" smtClean="0">
                <a:solidFill>
                  <a:srgbClr val="EAEAEA"/>
                </a:solidFill>
                <a:latin typeface="+mn-lt"/>
                <a:ea typeface="+mn-ea"/>
              </a:rPr>
              <a:t> (Osaka City University), </a:t>
            </a:r>
            <a:r>
              <a:rPr lang="en-US" altLang="ja-JP" sz="1600" b="1" kern="0" dirty="0" smtClean="0">
                <a:solidFill>
                  <a:srgbClr val="CCFFCC"/>
                </a:solidFill>
                <a:latin typeface="+mn-lt"/>
                <a:ea typeface="+mn-ea"/>
              </a:rPr>
              <a:t>Yoichi Aso </a:t>
            </a:r>
            <a:r>
              <a:rPr lang="en-US" altLang="ja-JP" sz="1600" b="1" kern="0" dirty="0" smtClean="0">
                <a:solidFill>
                  <a:srgbClr val="EAEAEA"/>
                </a:solidFill>
                <a:latin typeface="+mn-lt"/>
                <a:ea typeface="+mn-ea"/>
              </a:rPr>
              <a:t>(University of Tokyo), </a:t>
            </a:r>
            <a:r>
              <a:rPr lang="en-US" altLang="ja-JP" sz="1600" b="1" kern="0" dirty="0" smtClean="0">
                <a:solidFill>
                  <a:srgbClr val="CCFFCC"/>
                </a:solidFill>
                <a:latin typeface="+mn-lt"/>
                <a:ea typeface="+mn-ea"/>
              </a:rPr>
              <a:t>Kentaro Somiya </a:t>
            </a:r>
            <a:r>
              <a:rPr lang="en-US" altLang="ja-JP" sz="1600" b="1" kern="0" dirty="0" smtClean="0">
                <a:solidFill>
                  <a:srgbClr val="EAEAEA"/>
                </a:solidFill>
                <a:latin typeface="+mn-lt"/>
                <a:ea typeface="+mn-ea"/>
              </a:rPr>
              <a:t>(Caltech), </a:t>
            </a:r>
            <a:r>
              <a:rPr lang="en-US" altLang="ja-JP" sz="1600" b="1" kern="0" dirty="0" smtClean="0">
                <a:solidFill>
                  <a:srgbClr val="CCFFCC"/>
                </a:solidFill>
                <a:latin typeface="+mn-lt"/>
                <a:ea typeface="+mn-ea"/>
              </a:rPr>
              <a:t>Osamu Miyakawa </a:t>
            </a:r>
            <a:r>
              <a:rPr lang="en-US" altLang="ja-JP" sz="1600" b="1" kern="0" dirty="0" smtClean="0">
                <a:solidFill>
                  <a:srgbClr val="EAEAEA"/>
                </a:solidFill>
                <a:latin typeface="+mn-lt"/>
                <a:ea typeface="+mn-ea"/>
              </a:rPr>
              <a:t>(ICRR), </a:t>
            </a:r>
            <a:r>
              <a:rPr lang="en-US" altLang="ja-JP" sz="1600" b="1" kern="0" dirty="0" smtClean="0">
                <a:solidFill>
                  <a:srgbClr val="CCFFCC"/>
                </a:solidFill>
                <a:latin typeface="+mn-lt"/>
                <a:ea typeface="+mn-ea"/>
              </a:rPr>
              <a:t>Hideyuki Tagoshi </a:t>
            </a:r>
            <a:r>
              <a:rPr lang="en-US" altLang="ja-JP" sz="1600" b="1" kern="0" dirty="0" smtClean="0">
                <a:solidFill>
                  <a:srgbClr val="EAEAEA"/>
                </a:solidFill>
                <a:latin typeface="+mn-lt"/>
                <a:ea typeface="+mn-ea"/>
              </a:rPr>
              <a:t>(Osaka University), </a:t>
            </a:r>
            <a:r>
              <a:rPr lang="en-US" altLang="ja-JP" sz="1600" b="1" kern="0" dirty="0" smtClean="0">
                <a:solidFill>
                  <a:srgbClr val="CCFFCC"/>
                </a:solidFill>
                <a:latin typeface="+mn-lt"/>
                <a:ea typeface="+mn-ea"/>
              </a:rPr>
              <a:t>Daisuke Tatsumi </a:t>
            </a:r>
            <a:r>
              <a:rPr lang="en-US" altLang="ja-JP" sz="1600" b="1" kern="0" dirty="0" smtClean="0">
                <a:solidFill>
                  <a:srgbClr val="EAEAEA"/>
                </a:solidFill>
                <a:latin typeface="+mn-lt"/>
                <a:ea typeface="+mn-ea"/>
              </a:rPr>
              <a:t>(NAOJ), </a:t>
            </a:r>
            <a:r>
              <a:rPr lang="en-US" altLang="ja-JP" sz="1600" b="1" kern="0" dirty="0" smtClean="0">
                <a:solidFill>
                  <a:srgbClr val="CCFFCC"/>
                </a:solidFill>
                <a:latin typeface="+mn-lt"/>
                <a:ea typeface="+mn-ea"/>
              </a:rPr>
              <a:t>Hirotaka Takahashi </a:t>
            </a:r>
            <a:r>
              <a:rPr lang="en-US" altLang="ja-JP" sz="1600" b="1" kern="0" dirty="0" smtClean="0">
                <a:solidFill>
                  <a:srgbClr val="EAEAEA"/>
                </a:solidFill>
                <a:latin typeface="+mn-lt"/>
                <a:ea typeface="+mn-ea"/>
              </a:rPr>
              <a:t>(Nagaoka University of Technology), </a:t>
            </a:r>
            <a:r>
              <a:rPr lang="en-US" altLang="ja-JP" sz="1600" b="1" kern="0" dirty="0" smtClean="0">
                <a:solidFill>
                  <a:srgbClr val="CCFFCC"/>
                </a:solidFill>
                <a:latin typeface="+mn-lt"/>
                <a:ea typeface="+mn-ea"/>
              </a:rPr>
              <a:t>Kazuhiro Hayama </a:t>
            </a:r>
            <a:r>
              <a:rPr lang="en-US" altLang="ja-JP" sz="1600" b="1" kern="0" dirty="0" smtClean="0">
                <a:solidFill>
                  <a:srgbClr val="EAEAEA"/>
                </a:solidFill>
                <a:latin typeface="+mn-lt"/>
                <a:ea typeface="+mn-ea"/>
              </a:rPr>
              <a:t>(AEI), </a:t>
            </a:r>
            <a:r>
              <a:rPr lang="en-US" altLang="ja-JP" sz="1600" b="1" kern="0" dirty="0" smtClean="0">
                <a:solidFill>
                  <a:srgbClr val="CCFFCC"/>
                </a:solidFill>
                <a:latin typeface="+mn-lt"/>
                <a:ea typeface="+mn-ea"/>
              </a:rPr>
              <a:t>Kazuhiro Agatsuma </a:t>
            </a:r>
            <a:r>
              <a:rPr lang="en-US" altLang="ja-JP" sz="1600" b="1" kern="0" dirty="0" smtClean="0">
                <a:solidFill>
                  <a:srgbClr val="EAEAEA"/>
                </a:solidFill>
                <a:latin typeface="+mn-lt"/>
                <a:ea typeface="+mn-ea"/>
              </a:rPr>
              <a:t>(NAOJ), </a:t>
            </a:r>
            <a:r>
              <a:rPr lang="en-US" altLang="ja-JP" sz="1600" b="1" kern="0" dirty="0" smtClean="0">
                <a:solidFill>
                  <a:srgbClr val="CCFFCC"/>
                </a:solidFill>
                <a:latin typeface="+mn-lt"/>
                <a:ea typeface="+mn-ea"/>
              </a:rPr>
              <a:t>Koji Arai </a:t>
            </a:r>
            <a:r>
              <a:rPr lang="en-US" altLang="ja-JP" sz="1600" b="1" kern="0" dirty="0" smtClean="0">
                <a:solidFill>
                  <a:srgbClr val="EAEAEA"/>
                </a:solidFill>
                <a:latin typeface="+mn-lt"/>
                <a:ea typeface="+mn-ea"/>
              </a:rPr>
              <a:t>(Caltech), </a:t>
            </a:r>
            <a:r>
              <a:rPr lang="en-US" altLang="ja-JP" sz="1600" b="1" kern="0" dirty="0" smtClean="0">
                <a:solidFill>
                  <a:srgbClr val="CCFFCC"/>
                </a:solidFill>
                <a:latin typeface="+mn-lt"/>
                <a:ea typeface="+mn-ea"/>
              </a:rPr>
              <a:t>Kiwamu Izumi </a:t>
            </a:r>
            <a:r>
              <a:rPr lang="en-US" altLang="ja-JP" sz="1600" b="1" kern="0" dirty="0" smtClean="0">
                <a:solidFill>
                  <a:srgbClr val="EAEAEA"/>
                </a:solidFill>
                <a:latin typeface="+mn-lt"/>
                <a:ea typeface="+mn-ea"/>
              </a:rPr>
              <a:t>(NAOJ), </a:t>
            </a:r>
            <a:r>
              <a:rPr lang="en-US" altLang="ja-JP" sz="1600" b="1" kern="0" dirty="0" smtClean="0">
                <a:solidFill>
                  <a:srgbClr val="CCFFCC"/>
                </a:solidFill>
                <a:latin typeface="+mn-lt"/>
                <a:ea typeface="+mn-ea"/>
              </a:rPr>
              <a:t>Yuji Miyamoto </a:t>
            </a:r>
            <a:r>
              <a:rPr lang="en-US" altLang="ja-JP" sz="1600" b="1" kern="0" dirty="0" smtClean="0">
                <a:solidFill>
                  <a:srgbClr val="EAEAEA"/>
                </a:solidFill>
                <a:latin typeface="+mn-lt"/>
                <a:ea typeface="+mn-ea"/>
              </a:rPr>
              <a:t>(Osaka City University), </a:t>
            </a:r>
            <a:r>
              <a:rPr lang="en-US" altLang="ja-JP" sz="1600" b="1" kern="0" dirty="0" smtClean="0">
                <a:solidFill>
                  <a:srgbClr val="CCFFCC"/>
                </a:solidFill>
                <a:latin typeface="+mn-lt"/>
                <a:ea typeface="+mn-ea"/>
              </a:rPr>
              <a:t>Shinji Miyoki </a:t>
            </a:r>
            <a:r>
              <a:rPr lang="en-US" altLang="ja-JP" sz="1600" b="1" kern="0" dirty="0" smtClean="0">
                <a:solidFill>
                  <a:srgbClr val="EAEAEA"/>
                </a:solidFill>
                <a:latin typeface="+mn-lt"/>
                <a:ea typeface="+mn-ea"/>
              </a:rPr>
              <a:t>(ICRR), </a:t>
            </a:r>
            <a:r>
              <a:rPr lang="en-US" altLang="ja-JP" sz="1600" b="1" kern="0" dirty="0" smtClean="0">
                <a:solidFill>
                  <a:srgbClr val="CCFFCC"/>
                </a:solidFill>
                <a:latin typeface="+mn-lt"/>
                <a:ea typeface="+mn-ea"/>
              </a:rPr>
              <a:t>Shigenori Moriwaki </a:t>
            </a:r>
            <a:r>
              <a:rPr lang="en-US" altLang="ja-JP" sz="1600" b="1" kern="0" dirty="0" smtClean="0">
                <a:solidFill>
                  <a:srgbClr val="EAEAEA"/>
                </a:solidFill>
                <a:latin typeface="+mn-lt"/>
                <a:ea typeface="+mn-ea"/>
              </a:rPr>
              <a:t>(University of Tokyo), </a:t>
            </a:r>
            <a:r>
              <a:rPr lang="en-US" altLang="ja-JP" sz="1600" b="1" kern="0" dirty="0" smtClean="0">
                <a:solidFill>
                  <a:srgbClr val="CCFFCC"/>
                </a:solidFill>
                <a:latin typeface="+mn-lt"/>
                <a:ea typeface="+mn-ea"/>
              </a:rPr>
              <a:t>Shigeo Nagano </a:t>
            </a:r>
            <a:r>
              <a:rPr lang="en-US" altLang="ja-JP" sz="1600" b="1" kern="0" dirty="0" smtClean="0">
                <a:solidFill>
                  <a:srgbClr val="EAEAEA"/>
                </a:solidFill>
                <a:latin typeface="+mn-lt"/>
                <a:ea typeface="+mn-ea"/>
              </a:rPr>
              <a:t>(NICT), </a:t>
            </a:r>
            <a:r>
              <a:rPr lang="en-US" altLang="ja-JP" sz="1600" b="1" kern="0" dirty="0" smtClean="0">
                <a:solidFill>
                  <a:srgbClr val="CCFFCC"/>
                </a:solidFill>
                <a:latin typeface="+mn-lt"/>
                <a:ea typeface="+mn-ea"/>
              </a:rPr>
              <a:t>Noriaki Ohmae </a:t>
            </a:r>
            <a:r>
              <a:rPr lang="en-US" altLang="ja-JP" sz="1600" b="1" kern="0" dirty="0" smtClean="0">
                <a:solidFill>
                  <a:srgbClr val="EAEAEA"/>
                </a:solidFill>
                <a:latin typeface="+mn-lt"/>
                <a:ea typeface="+mn-ea"/>
              </a:rPr>
              <a:t>(University of Tokyo</a:t>
            </a:r>
            <a:r>
              <a:rPr lang="en-US" altLang="ja-JP" sz="1600" b="1" kern="0" dirty="0" smtClean="0">
                <a:solidFill>
                  <a:srgbClr val="CCFFCC"/>
                </a:solidFill>
                <a:latin typeface="+mn-lt"/>
                <a:ea typeface="+mn-ea"/>
              </a:rPr>
              <a:t>), Shuichi Sato </a:t>
            </a:r>
            <a:r>
              <a:rPr lang="en-US" altLang="ja-JP" sz="1600" b="1" kern="0" dirty="0" smtClean="0">
                <a:solidFill>
                  <a:srgbClr val="EAEAEA"/>
                </a:solidFill>
                <a:latin typeface="+mn-lt"/>
                <a:ea typeface="+mn-ea"/>
              </a:rPr>
              <a:t>(Hosei University), </a:t>
            </a:r>
            <a:r>
              <a:rPr lang="en-US" altLang="ja-JP" sz="1600" b="1" kern="0" dirty="0" smtClean="0">
                <a:solidFill>
                  <a:srgbClr val="CCFFCC"/>
                </a:solidFill>
                <a:latin typeface="+mn-lt"/>
                <a:ea typeface="+mn-ea"/>
              </a:rPr>
              <a:t>Toshikazu Suzuki </a:t>
            </a:r>
            <a:r>
              <a:rPr lang="en-US" altLang="ja-JP" sz="1600" b="1" kern="0" dirty="0" smtClean="0">
                <a:solidFill>
                  <a:srgbClr val="EAEAEA"/>
                </a:solidFill>
                <a:latin typeface="+mn-lt"/>
                <a:ea typeface="+mn-ea"/>
              </a:rPr>
              <a:t>(KEK), </a:t>
            </a:r>
            <a:r>
              <a:rPr lang="en-US" altLang="ja-JP" sz="1600" b="1" kern="0" dirty="0" smtClean="0">
                <a:solidFill>
                  <a:srgbClr val="CCFFCC"/>
                </a:solidFill>
                <a:latin typeface="+mn-lt"/>
                <a:ea typeface="+mn-ea"/>
              </a:rPr>
              <a:t>Ryutaro Takahashi </a:t>
            </a:r>
            <a:r>
              <a:rPr lang="en-US" altLang="ja-JP" sz="1600" b="1" kern="0" dirty="0" smtClean="0">
                <a:solidFill>
                  <a:srgbClr val="EAEAEA"/>
                </a:solidFill>
                <a:latin typeface="+mn-lt"/>
                <a:ea typeface="+mn-ea"/>
              </a:rPr>
              <a:t>(NAOJ), </a:t>
            </a:r>
            <a:r>
              <a:rPr lang="en-US" altLang="ja-JP" sz="1600" b="1" kern="0" dirty="0" smtClean="0">
                <a:solidFill>
                  <a:srgbClr val="CCFFCC"/>
                </a:solidFill>
                <a:latin typeface="+mn-lt"/>
                <a:ea typeface="+mn-ea"/>
              </a:rPr>
              <a:t>Takashi Uchiyama </a:t>
            </a:r>
            <a:r>
              <a:rPr lang="en-US" altLang="ja-JP" sz="1600" b="1" kern="0" dirty="0" smtClean="0">
                <a:solidFill>
                  <a:srgbClr val="EAEAEA"/>
                </a:solidFill>
                <a:latin typeface="+mn-lt"/>
                <a:ea typeface="+mn-ea"/>
              </a:rPr>
              <a:t>(ICRR), </a:t>
            </a:r>
            <a:r>
              <a:rPr lang="en-US" altLang="ja-JP" sz="1600" b="1" kern="0" dirty="0" smtClean="0">
                <a:solidFill>
                  <a:srgbClr val="CCFFCC"/>
                </a:solidFill>
                <a:latin typeface="+mn-lt"/>
                <a:ea typeface="+mn-ea"/>
              </a:rPr>
              <a:t>Hiroaki Yamamoto </a:t>
            </a:r>
            <a:r>
              <a:rPr lang="en-US" altLang="ja-JP" sz="1600" b="1" kern="0" dirty="0" smtClean="0">
                <a:solidFill>
                  <a:srgbClr val="EAEAEA"/>
                </a:solidFill>
                <a:latin typeface="+mn-lt"/>
                <a:ea typeface="+mn-ea"/>
              </a:rPr>
              <a:t>(Caltech), </a:t>
            </a:r>
            <a:r>
              <a:rPr lang="en-US" altLang="ja-JP" sz="1600" b="1" kern="0" dirty="0" smtClean="0">
                <a:solidFill>
                  <a:srgbClr val="CCFFCC"/>
                </a:solidFill>
                <a:latin typeface="+mn-lt"/>
                <a:ea typeface="+mn-ea"/>
              </a:rPr>
              <a:t>Kazuhiro Yamamoto </a:t>
            </a:r>
            <a:r>
              <a:rPr lang="en-US" altLang="ja-JP" sz="1600" b="1" kern="0" dirty="0" smtClean="0">
                <a:solidFill>
                  <a:srgbClr val="EAEAEA"/>
                </a:solidFill>
                <a:latin typeface="+mn-lt"/>
                <a:ea typeface="+mn-ea"/>
              </a:rPr>
              <a:t>(AEI)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42910" y="5286388"/>
            <a:ext cx="8143932" cy="1143008"/>
          </a:xfrm>
          <a:prstGeom prst="rect">
            <a:avLst/>
          </a:prstGeom>
        </p:spPr>
        <p:txBody>
          <a:bodyPr/>
          <a:lstStyle/>
          <a:p>
            <a:pPr marL="193675" indent="-193675" algn="l" eaLnBrk="0" hangingPunct="0">
              <a:lnSpc>
                <a:spcPct val="110000"/>
              </a:lnSpc>
              <a:buSzPct val="70000"/>
              <a:buNone/>
            </a:pPr>
            <a:r>
              <a:rPr lang="en-US" altLang="ja-JP" sz="2000" b="1" kern="0" dirty="0" smtClean="0">
                <a:solidFill>
                  <a:srgbClr val="FFFFFF"/>
                </a:solidFill>
                <a:latin typeface="+mn-lt"/>
                <a:ea typeface="+mn-ea"/>
              </a:rPr>
              <a:t>Special thanks to the external evaluation committee : </a:t>
            </a:r>
          </a:p>
          <a:p>
            <a:pPr marL="193675" indent="-193675" algn="l" eaLnBrk="0" hangingPunct="0">
              <a:lnSpc>
                <a:spcPct val="110000"/>
              </a:lnSpc>
              <a:buSzPct val="70000"/>
              <a:buNone/>
            </a:pPr>
            <a:r>
              <a:rPr lang="en-US" altLang="ja-JP" sz="2000" b="1" kern="0" dirty="0" smtClean="0">
                <a:solidFill>
                  <a:srgbClr val="CCECFF"/>
                </a:solidFill>
                <a:latin typeface="+mn-lt"/>
                <a:ea typeface="+mn-ea"/>
              </a:rPr>
              <a:t>      Stan Whitcomb (Chair), Stefan Ballmer, Hartmut Grote,</a:t>
            </a:r>
          </a:p>
          <a:p>
            <a:pPr marL="193675" indent="-193675" algn="l" eaLnBrk="0" hangingPunct="0">
              <a:lnSpc>
                <a:spcPct val="110000"/>
              </a:lnSpc>
              <a:buSzPct val="70000"/>
              <a:buNone/>
            </a:pPr>
            <a:r>
              <a:rPr lang="en-US" altLang="ja-JP" sz="2000" b="1" kern="0" dirty="0" smtClean="0">
                <a:solidFill>
                  <a:srgbClr val="CCECFF"/>
                </a:solidFill>
                <a:latin typeface="+mn-lt"/>
                <a:ea typeface="+mn-ea"/>
              </a:rPr>
              <a:t>      Benoit Mours, Peter Shawhan</a:t>
            </a:r>
            <a:endParaRPr kumimoji="1" lang="en-US" altLang="ja-JP" sz="2000" b="1" i="0" u="none" strike="noStrike" kern="0" cap="none" spc="0" normalizeH="0" baseline="0" noProof="0" dirty="0" smtClean="0">
              <a:ln>
                <a:noFill/>
              </a:ln>
              <a:solidFill>
                <a:srgbClr val="CCEC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Tm="1712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円/楕円 18"/>
          <p:cNvSpPr/>
          <p:nvPr/>
        </p:nvSpPr>
        <p:spPr bwMode="auto">
          <a:xfrm>
            <a:off x="3786182" y="3571876"/>
            <a:ext cx="4929222" cy="2714644"/>
          </a:xfrm>
          <a:prstGeom prst="ellipse">
            <a:avLst/>
          </a:prstGeom>
          <a:solidFill>
            <a:srgbClr val="CCECFF">
              <a:alpha val="15000"/>
            </a:srgb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18" name="円/楕円 17"/>
          <p:cNvSpPr/>
          <p:nvPr/>
        </p:nvSpPr>
        <p:spPr bwMode="auto">
          <a:xfrm>
            <a:off x="785786" y="3643314"/>
            <a:ext cx="4929222" cy="2571768"/>
          </a:xfrm>
          <a:prstGeom prst="ellipse">
            <a:avLst/>
          </a:prstGeom>
          <a:solidFill>
            <a:srgbClr val="CCFFCC">
              <a:alpha val="15000"/>
            </a:srgb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17" name="円/楕円 16"/>
          <p:cNvSpPr/>
          <p:nvPr/>
        </p:nvSpPr>
        <p:spPr bwMode="auto">
          <a:xfrm>
            <a:off x="1928794" y="2357430"/>
            <a:ext cx="4929222" cy="2428892"/>
          </a:xfrm>
          <a:prstGeom prst="ellipse">
            <a:avLst/>
          </a:prstGeom>
          <a:solidFill>
            <a:srgbClr val="FFCCCC">
              <a:alpha val="15000"/>
            </a:srgb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5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pl-PL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GWADW2010</a:t>
            </a:r>
            <a:r>
              <a:rPr lang="ja-JP" altLang="pl-PL" sz="1200" b="1" kern="1200" dirty="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　</a:t>
            </a:r>
            <a:r>
              <a:rPr lang="pl-PL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(May 17, 2010, Kyoto, Japan)</a:t>
            </a:r>
            <a:endParaRPr lang="en-US" altLang="ja-JP" sz="1200" b="1" kern="1200" dirty="0">
              <a:solidFill>
                <a:srgbClr val="EAEAEA"/>
              </a:solidFill>
              <a:latin typeface="Tahoma" pitchFamily="34" charset="0"/>
              <a:ea typeface="HGP創英角ｺﾞｼｯｸUB" pitchFamily="50" charset="-128"/>
              <a:cs typeface="+mn-cs"/>
            </a:endParaRPr>
          </a:p>
        </p:txBody>
      </p:sp>
      <p:sp>
        <p:nvSpPr>
          <p:cNvPr id="1964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Scope</a:t>
            </a:r>
            <a:endParaRPr lang="ja-JP" altLang="ja-JP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643306" y="2143116"/>
            <a:ext cx="2714644" cy="571504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Tx/>
              <a:buNone/>
              <a:tabLst/>
              <a:defRPr/>
            </a:pPr>
            <a:r>
              <a:rPr lang="en-US" altLang="ja-JP" sz="2800" b="1" kern="0" dirty="0" smtClean="0">
                <a:solidFill>
                  <a:srgbClr val="FFCCCC"/>
                </a:solidFill>
                <a:latin typeface="+mn-lt"/>
                <a:ea typeface="+mn-ea"/>
              </a:rPr>
              <a:t>Science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786050" y="2714620"/>
            <a:ext cx="4929222" cy="1071570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Tx/>
              <a:buNone/>
              <a:tabLst/>
              <a:defRPr/>
            </a:pPr>
            <a:r>
              <a:rPr lang="en-US" altLang="ja-JP" sz="2000" b="1" kern="0" dirty="0" smtClean="0">
                <a:solidFill>
                  <a:srgbClr val="DDDDDD"/>
                </a:solidFill>
                <a:latin typeface="+mn-lt"/>
                <a:ea typeface="+mn-ea"/>
              </a:rPr>
              <a:t>Detection, Waveform, 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Tx/>
              <a:buNone/>
              <a:tabLst/>
              <a:defRPr/>
            </a:pPr>
            <a:r>
              <a:rPr lang="en-US" altLang="ja-JP" sz="2000" b="1" kern="0" dirty="0" smtClean="0">
                <a:solidFill>
                  <a:srgbClr val="DDDDDD"/>
                </a:solidFill>
                <a:latin typeface="+mn-lt"/>
                <a:ea typeface="+mn-ea"/>
              </a:rPr>
              <a:t>Astrophysical information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857224" y="5286388"/>
            <a:ext cx="2928958" cy="1143008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Tx/>
              <a:buNone/>
              <a:tabLst/>
              <a:defRPr/>
            </a:pPr>
            <a:r>
              <a:rPr lang="en-US" altLang="ja-JP" sz="2800" b="1" kern="0" dirty="0" smtClean="0">
                <a:solidFill>
                  <a:srgbClr val="CCFFCC"/>
                </a:solidFill>
                <a:latin typeface="+mn-lt"/>
                <a:ea typeface="+mn-ea"/>
              </a:rPr>
              <a:t>Technical  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Tx/>
              <a:buNone/>
              <a:tabLst/>
              <a:defRPr/>
            </a:pPr>
            <a:r>
              <a:rPr lang="en-US" altLang="ja-JP" sz="2800" b="1" kern="0" dirty="0" smtClean="0">
                <a:solidFill>
                  <a:srgbClr val="CCFFCC"/>
                </a:solidFill>
                <a:latin typeface="+mn-lt"/>
                <a:ea typeface="+mn-ea"/>
              </a:rPr>
              <a:t>   Feasibility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428728" y="4143380"/>
            <a:ext cx="2357454" cy="1071570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Tx/>
              <a:buNone/>
              <a:tabLst/>
              <a:defRPr/>
            </a:pPr>
            <a:r>
              <a:rPr lang="en-US" altLang="ja-JP" sz="2000" b="1" kern="0" dirty="0" smtClean="0">
                <a:solidFill>
                  <a:srgbClr val="DDDDDD"/>
                </a:solidFill>
                <a:latin typeface="+mn-lt"/>
                <a:ea typeface="+mn-ea"/>
              </a:rPr>
              <a:t>Sensitivity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Tx/>
              <a:buNone/>
              <a:tabLst/>
              <a:defRPr/>
            </a:pPr>
            <a:r>
              <a:rPr lang="en-US" altLang="ja-JP" sz="2000" b="1" kern="0" dirty="0" smtClean="0">
                <a:solidFill>
                  <a:srgbClr val="DDDDDD"/>
                </a:solidFill>
                <a:latin typeface="+mn-lt"/>
                <a:ea typeface="+mn-ea"/>
              </a:rPr>
              <a:t>Stability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Tx/>
              <a:buNone/>
              <a:tabLst/>
              <a:defRPr/>
            </a:pPr>
            <a:r>
              <a:rPr lang="en-US" altLang="ja-JP" sz="2000" b="1" kern="0" dirty="0" smtClean="0">
                <a:solidFill>
                  <a:srgbClr val="DDDDDD"/>
                </a:solidFill>
                <a:latin typeface="+mn-lt"/>
                <a:ea typeface="+mn-ea"/>
              </a:rPr>
              <a:t>Control scheme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6500826" y="5214950"/>
            <a:ext cx="2286016" cy="1143008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Tx/>
              <a:buNone/>
              <a:tabLst/>
              <a:defRPr/>
            </a:pPr>
            <a:r>
              <a:rPr lang="en-US" altLang="ja-JP" sz="2800" b="1" kern="0" dirty="0" smtClean="0">
                <a:solidFill>
                  <a:srgbClr val="CCECFF"/>
                </a:solidFill>
                <a:latin typeface="+mn-lt"/>
                <a:ea typeface="+mn-ea"/>
              </a:rPr>
              <a:t>Project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Tx/>
              <a:buNone/>
              <a:tabLst/>
              <a:defRPr/>
            </a:pPr>
            <a:r>
              <a:rPr lang="en-US" altLang="ja-JP" sz="2800" b="1" kern="0" dirty="0" smtClean="0">
                <a:solidFill>
                  <a:srgbClr val="CCECFF"/>
                </a:solidFill>
                <a:latin typeface="+mn-lt"/>
                <a:ea typeface="+mn-ea"/>
              </a:rPr>
              <a:t>Strategy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929190" y="4643446"/>
            <a:ext cx="2643206" cy="642942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Tx/>
              <a:buNone/>
              <a:tabLst/>
              <a:defRPr/>
            </a:pPr>
            <a:r>
              <a:rPr lang="en-US" altLang="ja-JP" sz="2000" b="1" kern="0" dirty="0" smtClean="0">
                <a:solidFill>
                  <a:srgbClr val="DDDDDD"/>
                </a:solidFill>
                <a:latin typeface="+mn-lt"/>
                <a:ea typeface="+mn-ea"/>
              </a:rPr>
              <a:t>Schedule, Cost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4357686" y="5286388"/>
            <a:ext cx="1143008" cy="500066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Tx/>
              <a:buNone/>
              <a:tabLst/>
              <a:defRPr/>
            </a:pPr>
            <a:r>
              <a:rPr lang="en-US" altLang="ja-JP" sz="2000" b="1" kern="0" dirty="0" smtClean="0">
                <a:solidFill>
                  <a:srgbClr val="DDDDDD"/>
                </a:solidFill>
                <a:latin typeface="+mn-lt"/>
                <a:ea typeface="+mn-ea"/>
              </a:rPr>
              <a:t>R&amp;D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928794" y="3786190"/>
            <a:ext cx="2857520" cy="1071570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Tx/>
              <a:buNone/>
              <a:tabLst/>
              <a:defRPr/>
            </a:pPr>
            <a:r>
              <a:rPr lang="en-US" altLang="ja-JP" sz="2000" b="1" kern="0" dirty="0" smtClean="0">
                <a:solidFill>
                  <a:srgbClr val="DDDDDD"/>
                </a:solidFill>
                <a:latin typeface="+mn-lt"/>
                <a:ea typeface="+mn-ea"/>
              </a:rPr>
              <a:t>Calibration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4572000" y="3929066"/>
            <a:ext cx="2643206" cy="642942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Tx/>
              <a:buNone/>
              <a:tabLst/>
              <a:defRPr/>
            </a:pPr>
            <a:r>
              <a:rPr lang="en-US" altLang="ja-JP" sz="2000" b="1" kern="0" dirty="0" smtClean="0">
                <a:solidFill>
                  <a:srgbClr val="DDDDDD"/>
                </a:solidFill>
                <a:latin typeface="+mn-lt"/>
                <a:ea typeface="+mn-ea"/>
              </a:rPr>
              <a:t>Target selection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4786314" y="3571876"/>
            <a:ext cx="2643206" cy="642942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Tx/>
              <a:buNone/>
              <a:tabLst/>
              <a:defRPr/>
            </a:pPr>
            <a:r>
              <a:rPr lang="en-US" altLang="ja-JP" sz="2000" b="1" kern="0" dirty="0" smtClean="0">
                <a:solidFill>
                  <a:srgbClr val="DDDDDD"/>
                </a:solidFill>
                <a:latin typeface="+mn-lt"/>
                <a:ea typeface="+mn-ea"/>
              </a:rPr>
              <a:t>Observation</a:t>
            </a: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714348" y="857232"/>
            <a:ext cx="7858180" cy="1071570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Tx/>
              <a:buNone/>
              <a:tabLst/>
              <a:defRPr/>
            </a:pPr>
            <a:r>
              <a:rPr lang="en-US" altLang="ja-JP" sz="2000" b="1" kern="0" dirty="0" smtClean="0">
                <a:solidFill>
                  <a:srgbClr val="FFFFFF"/>
                </a:solidFill>
                <a:latin typeface="+mn-lt"/>
                <a:ea typeface="+mn-ea"/>
              </a:rPr>
              <a:t>Interferometer observation band should be determined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Tx/>
              <a:buNone/>
              <a:tabLst/>
              <a:defRPr/>
            </a:pPr>
            <a:r>
              <a:rPr lang="en-US" altLang="ja-JP" sz="2000" b="1" kern="0" dirty="0" smtClean="0">
                <a:solidFill>
                  <a:srgbClr val="FFFFFF"/>
                </a:solidFill>
                <a:latin typeface="+mn-lt"/>
                <a:ea typeface="+mn-ea"/>
              </a:rPr>
              <a:t>                with investigations from various view point…</a:t>
            </a:r>
          </a:p>
        </p:txBody>
      </p:sp>
      <p:grpSp>
        <p:nvGrpSpPr>
          <p:cNvPr id="23" name="グループ化 22"/>
          <p:cNvGrpSpPr/>
          <p:nvPr/>
        </p:nvGrpSpPr>
        <p:grpSpPr>
          <a:xfrm>
            <a:off x="4357686" y="1571612"/>
            <a:ext cx="4500594" cy="428628"/>
            <a:chOff x="4357686" y="1571612"/>
            <a:chExt cx="4500594" cy="428628"/>
          </a:xfrm>
        </p:grpSpPr>
        <p:sp>
          <p:nvSpPr>
            <p:cNvPr id="21" name="右矢印 20"/>
            <p:cNvSpPr/>
            <p:nvPr/>
          </p:nvSpPr>
          <p:spPr bwMode="auto">
            <a:xfrm>
              <a:off x="4357686" y="1571612"/>
              <a:ext cx="285752" cy="357190"/>
            </a:xfrm>
            <a:prstGeom prst="rightArrow">
              <a:avLst/>
            </a:prstGeom>
            <a:solidFill>
              <a:srgbClr val="FFFFFF">
                <a:alpha val="10000"/>
              </a:srgbClr>
            </a:solidFill>
            <a:ln w="158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22" name="Rectangle 3"/>
            <p:cNvSpPr txBox="1">
              <a:spLocks noChangeArrowheads="1"/>
            </p:cNvSpPr>
            <p:nvPr/>
          </p:nvSpPr>
          <p:spPr>
            <a:xfrm>
              <a:off x="4786314" y="1571612"/>
              <a:ext cx="4071966" cy="428628"/>
            </a:xfrm>
            <a:prstGeom prst="rect">
              <a:avLst/>
            </a:prstGeom>
          </p:spPr>
          <p:txBody>
            <a:bodyPr/>
            <a:lstStyle/>
            <a:p>
              <a:pPr marL="193675" marR="0" lvl="0" indent="-193675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0000"/>
                <a:buFontTx/>
                <a:buNone/>
                <a:tabLst/>
                <a:defRPr/>
              </a:pPr>
              <a:r>
                <a:rPr lang="en-US" altLang="ja-JP" sz="2000" b="1" kern="0" dirty="0" smtClean="0">
                  <a:solidFill>
                    <a:srgbClr val="FFCCCC"/>
                  </a:solidFill>
                  <a:latin typeface="+mn-lt"/>
                  <a:ea typeface="+mn-ea"/>
                </a:rPr>
                <a:t>Special working group</a:t>
              </a:r>
            </a:p>
          </p:txBody>
        </p:sp>
      </p:grpSp>
    </p:spTree>
  </p:cSld>
  <p:clrMapOvr>
    <a:masterClrMapping/>
  </p:clrMapOvr>
  <p:transition advTm="171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pl-PL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GWADW2010</a:t>
            </a:r>
            <a:r>
              <a:rPr lang="ja-JP" altLang="pl-PL" sz="1200" b="1" kern="1200" dirty="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　</a:t>
            </a:r>
            <a:r>
              <a:rPr lang="pl-PL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(May 17, 2010, Kyoto, Japan)</a:t>
            </a:r>
            <a:endParaRPr lang="en-US" altLang="ja-JP" sz="1200" b="1" kern="1200" dirty="0">
              <a:solidFill>
                <a:srgbClr val="EAEAEA"/>
              </a:solidFill>
              <a:latin typeface="Tahoma" pitchFamily="34" charset="0"/>
              <a:ea typeface="HGP創英角ｺﾞｼｯｸUB" pitchFamily="50" charset="-128"/>
              <a:cs typeface="+mn-cs"/>
            </a:endParaRPr>
          </a:p>
        </p:txBody>
      </p:sp>
      <p:sp>
        <p:nvSpPr>
          <p:cNvPr id="1964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End</a:t>
            </a:r>
            <a:endParaRPr lang="ja-JP" altLang="ja-JP" dirty="0"/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1995" y="785795"/>
            <a:ext cx="7081905" cy="564360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712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pl-PL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GWADW2010</a:t>
            </a:r>
            <a:r>
              <a:rPr lang="ja-JP" altLang="pl-PL" sz="1200" b="1" kern="1200" dirty="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　</a:t>
            </a:r>
            <a:r>
              <a:rPr lang="pl-PL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(May 17, 2010, Kyoto, Japan)</a:t>
            </a:r>
            <a:endParaRPr lang="en-US" altLang="ja-JP" sz="1200" b="1" kern="1200" dirty="0">
              <a:solidFill>
                <a:srgbClr val="EAEAEA"/>
              </a:solidFill>
              <a:latin typeface="Tahoma" pitchFamily="34" charset="0"/>
              <a:ea typeface="HGP創英角ｺﾞｼｯｸUB" pitchFamily="50" charset="-128"/>
              <a:cs typeface="+mn-cs"/>
            </a:endParaRPr>
          </a:p>
        </p:txBody>
      </p:sp>
      <p:sp>
        <p:nvSpPr>
          <p:cNvPr id="196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0153" y="1000108"/>
            <a:ext cx="4100483" cy="428628"/>
          </a:xfrm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ja-JP" sz="1600" b="1" dirty="0" smtClean="0">
                <a:solidFill>
                  <a:srgbClr val="FFCCCC"/>
                </a:solidFill>
              </a:rPr>
              <a:t>BRSE</a:t>
            </a:r>
            <a:r>
              <a:rPr lang="en-US" altLang="ja-JP" sz="1600" b="1" dirty="0" smtClean="0"/>
              <a:t>  </a:t>
            </a:r>
            <a:r>
              <a:rPr lang="en-US" altLang="ja-JP" sz="1600" b="1" dirty="0" smtClean="0">
                <a:solidFill>
                  <a:srgbClr val="CCECFF"/>
                </a:solidFill>
              </a:rPr>
              <a:t>VRSE-B</a:t>
            </a:r>
            <a:r>
              <a:rPr lang="en-US" altLang="ja-JP" sz="1600" b="1" dirty="0" smtClean="0"/>
              <a:t>  </a:t>
            </a:r>
            <a:r>
              <a:rPr lang="en-US" altLang="ja-JP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VRSE-D</a:t>
            </a:r>
            <a:r>
              <a:rPr lang="en-US" altLang="ja-JP" sz="1600" b="1" dirty="0" smtClean="0"/>
              <a:t>  </a:t>
            </a:r>
            <a:r>
              <a:rPr lang="en-US" altLang="ja-JP" sz="1600" b="1" dirty="0" smtClean="0">
                <a:solidFill>
                  <a:srgbClr val="CCFFCC"/>
                </a:solidFill>
              </a:rPr>
              <a:t>DRSE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1600" b="1" dirty="0" smtClean="0"/>
              <a:t>　</a:t>
            </a:r>
            <a:endParaRPr lang="en-US" altLang="ja-JP" sz="1600" b="1" dirty="0" smtClean="0"/>
          </a:p>
        </p:txBody>
      </p:sp>
      <p:sp>
        <p:nvSpPr>
          <p:cNvPr id="1964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Scientific outcomes</a:t>
            </a:r>
            <a:endParaRPr lang="ja-JP" altLang="ja-JP" dirty="0"/>
          </a:p>
        </p:txBody>
      </p:sp>
      <p:pic>
        <p:nvPicPr>
          <p:cNvPr id="110387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30" y="1357298"/>
            <a:ext cx="8248650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712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pl-PL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GWADW2010</a:t>
            </a:r>
            <a:r>
              <a:rPr lang="ja-JP" altLang="pl-PL" sz="1200" b="1" kern="1200" dirty="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　</a:t>
            </a:r>
            <a:r>
              <a:rPr lang="pl-PL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(May 17, 2010, Kyoto, Japan)</a:t>
            </a:r>
            <a:endParaRPr lang="en-US" altLang="ja-JP" sz="1200" b="1" kern="1200" dirty="0">
              <a:solidFill>
                <a:srgbClr val="EAEAEA"/>
              </a:solidFill>
              <a:latin typeface="Tahoma" pitchFamily="34" charset="0"/>
              <a:ea typeface="HGP創英角ｺﾞｼｯｸUB" pitchFamily="50" charset="-128"/>
              <a:cs typeface="+mn-cs"/>
            </a:endParaRPr>
          </a:p>
        </p:txBody>
      </p:sp>
      <p:sp>
        <p:nvSpPr>
          <p:cNvPr id="196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45" y="1643050"/>
            <a:ext cx="7672383" cy="2857520"/>
          </a:xfrm>
        </p:spPr>
        <p:txBody>
          <a:bodyPr/>
          <a:lstStyle/>
          <a:p>
            <a:pPr>
              <a:spcBef>
                <a:spcPct val="0"/>
              </a:spcBef>
              <a:buClrTx/>
              <a:buNone/>
            </a:pPr>
            <a:r>
              <a:rPr lang="en-US" altLang="ja-JP" b="1" dirty="0" smtClean="0"/>
              <a:t>Scope:  To make recommendations on the interferometer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en-US" altLang="ja-JP" b="1" dirty="0" smtClean="0"/>
              <a:t>              optical configuration design of LCGT,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en-US" altLang="ja-JP" b="1" dirty="0" smtClean="0"/>
              <a:t>              and its observation band for gravitational waves.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ja-JP" b="1" dirty="0" smtClean="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ja-JP" b="1" dirty="0" smtClean="0"/>
              <a:t>Members:   22 members from LCGT collaborators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ja-JP" b="1" dirty="0" smtClean="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ja-JP" b="1" dirty="0" smtClean="0"/>
              <a:t>Reviewed by an external evaluation committee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b="1" dirty="0" smtClean="0"/>
              <a:t>　</a:t>
            </a:r>
            <a:endParaRPr lang="en-US" altLang="ja-JP" b="1" dirty="0" smtClean="0"/>
          </a:p>
        </p:txBody>
      </p:sp>
      <p:sp>
        <p:nvSpPr>
          <p:cNvPr id="1964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LCGT BW special working group</a:t>
            </a:r>
            <a:endParaRPr lang="ja-JP" altLang="ja-JP" dirty="0"/>
          </a:p>
        </p:txBody>
      </p:sp>
    </p:spTree>
  </p:cSld>
  <p:clrMapOvr>
    <a:masterClrMapping/>
  </p:clrMapOvr>
  <p:transition advTm="1712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pl-PL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GWADW2010</a:t>
            </a:r>
            <a:r>
              <a:rPr lang="ja-JP" altLang="pl-PL" sz="1200" b="1" kern="1200" dirty="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　</a:t>
            </a:r>
            <a:r>
              <a:rPr lang="pl-PL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(May 17, 2010, Kyoto, Japan)</a:t>
            </a:r>
            <a:endParaRPr lang="en-US" altLang="ja-JP" sz="1200" b="1" kern="1200" dirty="0">
              <a:solidFill>
                <a:srgbClr val="EAEAEA"/>
              </a:solidFill>
              <a:latin typeface="Tahoma" pitchFamily="34" charset="0"/>
              <a:ea typeface="HGP創英角ｺﾞｼｯｸUB" pitchFamily="50" charset="-128"/>
              <a:cs typeface="+mn-cs"/>
            </a:endParaRPr>
          </a:p>
        </p:txBody>
      </p:sp>
      <p:sp>
        <p:nvSpPr>
          <p:cNvPr id="196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14480" y="1357298"/>
            <a:ext cx="6143668" cy="4286280"/>
          </a:xfrm>
        </p:spPr>
        <p:txBody>
          <a:bodyPr/>
          <a:lstStyle/>
          <a:p>
            <a:pPr>
              <a:lnSpc>
                <a:spcPct val="160000"/>
              </a:lnSpc>
              <a:spcBef>
                <a:spcPct val="0"/>
              </a:spcBef>
              <a:buClrTx/>
              <a:buNone/>
            </a:pPr>
            <a:r>
              <a:rPr lang="en-US" altLang="ja-JP" sz="3200" b="1" dirty="0" smtClean="0"/>
              <a:t>Introduction</a:t>
            </a:r>
          </a:p>
          <a:p>
            <a:pPr>
              <a:lnSpc>
                <a:spcPct val="160000"/>
              </a:lnSpc>
              <a:spcBef>
                <a:spcPct val="0"/>
              </a:spcBef>
              <a:buClrTx/>
              <a:buNone/>
            </a:pPr>
            <a:r>
              <a:rPr lang="en-US" altLang="ja-JP" sz="3200" b="1" dirty="0" smtClean="0"/>
              <a:t>Candidate configurations</a:t>
            </a:r>
          </a:p>
          <a:p>
            <a:pPr>
              <a:lnSpc>
                <a:spcPct val="160000"/>
              </a:lnSpc>
              <a:spcBef>
                <a:spcPct val="0"/>
              </a:spcBef>
              <a:buClrTx/>
              <a:buNone/>
            </a:pPr>
            <a:r>
              <a:rPr lang="en-US" altLang="ja-JP" sz="3200" b="1" dirty="0" smtClean="0"/>
              <a:t>Science outcomes</a:t>
            </a:r>
          </a:p>
          <a:p>
            <a:pPr>
              <a:lnSpc>
                <a:spcPct val="160000"/>
              </a:lnSpc>
              <a:spcBef>
                <a:spcPct val="0"/>
              </a:spcBef>
              <a:buClrTx/>
              <a:buNone/>
            </a:pPr>
            <a:r>
              <a:rPr lang="en-US" altLang="ja-JP" sz="3200" b="1" dirty="0" smtClean="0"/>
              <a:t>Technical Feasibility</a:t>
            </a:r>
          </a:p>
          <a:p>
            <a:pPr>
              <a:lnSpc>
                <a:spcPct val="160000"/>
              </a:lnSpc>
              <a:spcBef>
                <a:spcPct val="0"/>
              </a:spcBef>
              <a:buClrTx/>
              <a:buNone/>
            </a:pPr>
            <a:r>
              <a:rPr lang="en-US" altLang="ja-JP" sz="3200" b="1" dirty="0" smtClean="0"/>
              <a:t>Project Strategy</a:t>
            </a:r>
          </a:p>
          <a:p>
            <a:pPr>
              <a:lnSpc>
                <a:spcPct val="160000"/>
              </a:lnSpc>
              <a:spcBef>
                <a:spcPct val="0"/>
              </a:spcBef>
              <a:buClrTx/>
              <a:buNone/>
            </a:pPr>
            <a:r>
              <a:rPr lang="en-US" altLang="ja-JP" sz="3200" b="1" dirty="0" smtClean="0"/>
              <a:t>Conclusion</a:t>
            </a:r>
          </a:p>
        </p:txBody>
      </p:sp>
      <p:sp>
        <p:nvSpPr>
          <p:cNvPr id="1964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Outline</a:t>
            </a:r>
            <a:endParaRPr lang="ja-JP" altLang="ja-JP" dirty="0"/>
          </a:p>
        </p:txBody>
      </p:sp>
    </p:spTree>
  </p:cSld>
  <p:clrMapOvr>
    <a:masterClrMapping/>
  </p:clrMapOvr>
  <p:transition advTm="1712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pl-PL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GWADW2010</a:t>
            </a:r>
            <a:r>
              <a:rPr lang="ja-JP" altLang="pl-PL" sz="1200" b="1" kern="1200" dirty="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　</a:t>
            </a:r>
            <a:r>
              <a:rPr lang="pl-PL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(May 17, 2010, Kyoto, Japan)</a:t>
            </a:r>
            <a:endParaRPr lang="en-US" altLang="ja-JP" sz="1200" b="1" kern="1200" dirty="0">
              <a:solidFill>
                <a:srgbClr val="EAEAEA"/>
              </a:solidFill>
              <a:latin typeface="Tahoma" pitchFamily="34" charset="0"/>
              <a:ea typeface="HGP創英角ｺﾞｼｯｸUB" pitchFamily="50" charset="-128"/>
              <a:cs typeface="+mn-cs"/>
            </a:endParaRPr>
          </a:p>
        </p:txBody>
      </p:sp>
      <p:sp>
        <p:nvSpPr>
          <p:cNvPr id="196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14480" y="1357298"/>
            <a:ext cx="6143668" cy="4286280"/>
          </a:xfrm>
        </p:spPr>
        <p:txBody>
          <a:bodyPr/>
          <a:lstStyle/>
          <a:p>
            <a:pPr>
              <a:lnSpc>
                <a:spcPct val="160000"/>
              </a:lnSpc>
              <a:spcBef>
                <a:spcPct val="0"/>
              </a:spcBef>
              <a:buClrTx/>
              <a:buNone/>
            </a:pPr>
            <a:r>
              <a:rPr lang="en-US" altLang="ja-JP" sz="3200" b="1" dirty="0" smtClean="0"/>
              <a:t>Introduction</a:t>
            </a:r>
          </a:p>
          <a:p>
            <a:pPr>
              <a:lnSpc>
                <a:spcPct val="160000"/>
              </a:lnSpc>
              <a:spcBef>
                <a:spcPct val="0"/>
              </a:spcBef>
              <a:buClrTx/>
              <a:buNone/>
            </a:pPr>
            <a:r>
              <a:rPr lang="en-US" altLang="ja-JP" sz="3200" b="1" dirty="0" smtClean="0">
                <a:solidFill>
                  <a:srgbClr val="808080"/>
                </a:solidFill>
              </a:rPr>
              <a:t>Candidate configurations</a:t>
            </a:r>
          </a:p>
          <a:p>
            <a:pPr>
              <a:lnSpc>
                <a:spcPct val="160000"/>
              </a:lnSpc>
              <a:spcBef>
                <a:spcPct val="0"/>
              </a:spcBef>
              <a:buClrTx/>
              <a:buNone/>
            </a:pPr>
            <a:r>
              <a:rPr lang="en-US" altLang="ja-JP" sz="3200" b="1" dirty="0" smtClean="0">
                <a:solidFill>
                  <a:srgbClr val="808080"/>
                </a:solidFill>
              </a:rPr>
              <a:t>Science outcomes</a:t>
            </a:r>
          </a:p>
          <a:p>
            <a:pPr>
              <a:lnSpc>
                <a:spcPct val="160000"/>
              </a:lnSpc>
              <a:spcBef>
                <a:spcPct val="0"/>
              </a:spcBef>
              <a:buClrTx/>
              <a:buNone/>
            </a:pPr>
            <a:r>
              <a:rPr lang="en-US" altLang="ja-JP" sz="3200" b="1" dirty="0" smtClean="0">
                <a:solidFill>
                  <a:srgbClr val="808080"/>
                </a:solidFill>
              </a:rPr>
              <a:t>Technical Feasibility</a:t>
            </a:r>
          </a:p>
          <a:p>
            <a:pPr>
              <a:lnSpc>
                <a:spcPct val="160000"/>
              </a:lnSpc>
              <a:spcBef>
                <a:spcPct val="0"/>
              </a:spcBef>
              <a:buClrTx/>
              <a:buNone/>
            </a:pPr>
            <a:r>
              <a:rPr lang="en-US" altLang="ja-JP" sz="3200" b="1" dirty="0" smtClean="0">
                <a:solidFill>
                  <a:srgbClr val="808080"/>
                </a:solidFill>
              </a:rPr>
              <a:t>Project Strategy</a:t>
            </a:r>
          </a:p>
          <a:p>
            <a:pPr>
              <a:lnSpc>
                <a:spcPct val="160000"/>
              </a:lnSpc>
              <a:spcBef>
                <a:spcPct val="0"/>
              </a:spcBef>
              <a:buClrTx/>
              <a:buNone/>
            </a:pPr>
            <a:r>
              <a:rPr lang="en-US" altLang="ja-JP" sz="3200" b="1" dirty="0" smtClean="0">
                <a:solidFill>
                  <a:srgbClr val="808080"/>
                </a:solidFill>
              </a:rPr>
              <a:t>Conclusion</a:t>
            </a:r>
          </a:p>
          <a:p>
            <a:pPr>
              <a:lnSpc>
                <a:spcPct val="160000"/>
              </a:lnSpc>
              <a:spcBef>
                <a:spcPct val="0"/>
              </a:spcBef>
              <a:buClrTx/>
              <a:buNone/>
            </a:pPr>
            <a:endParaRPr lang="en-US" altLang="ja-JP" sz="3200" b="1" dirty="0" smtClean="0">
              <a:solidFill>
                <a:srgbClr val="808080"/>
              </a:solidFill>
            </a:endParaRPr>
          </a:p>
        </p:txBody>
      </p:sp>
      <p:sp>
        <p:nvSpPr>
          <p:cNvPr id="1964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Outline</a:t>
            </a:r>
            <a:endParaRPr lang="ja-JP" altLang="ja-JP" dirty="0"/>
          </a:p>
        </p:txBody>
      </p:sp>
      <p:sp>
        <p:nvSpPr>
          <p:cNvPr id="6" name="右矢印 5"/>
          <p:cNvSpPr/>
          <p:nvPr/>
        </p:nvSpPr>
        <p:spPr bwMode="auto">
          <a:xfrm>
            <a:off x="1214414" y="1643050"/>
            <a:ext cx="428628" cy="428628"/>
          </a:xfrm>
          <a:prstGeom prst="rightArrow">
            <a:avLst/>
          </a:prstGeom>
          <a:solidFill>
            <a:srgbClr val="FFFFFF">
              <a:alpha val="10000"/>
            </a:srgbClr>
          </a:solidFill>
          <a:ln w="158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</p:spTree>
  </p:cSld>
  <p:clrMapOvr>
    <a:masterClrMapping/>
  </p:clrMapOvr>
  <p:transition advTm="1712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角丸四角形 10"/>
          <p:cNvSpPr/>
          <p:nvPr/>
        </p:nvSpPr>
        <p:spPr bwMode="auto">
          <a:xfrm>
            <a:off x="285720" y="2214554"/>
            <a:ext cx="8715436" cy="4143404"/>
          </a:xfrm>
          <a:prstGeom prst="roundRect">
            <a:avLst>
              <a:gd name="adj" fmla="val 4039"/>
            </a:avLst>
          </a:prstGeom>
          <a:solidFill>
            <a:srgbClr val="FFFFFF">
              <a:alpha val="10000"/>
            </a:srgb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5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pl-PL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GWADW2010</a:t>
            </a:r>
            <a:r>
              <a:rPr lang="ja-JP" altLang="pl-PL" sz="1200" b="1" kern="1200" dirty="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　</a:t>
            </a:r>
            <a:r>
              <a:rPr lang="pl-PL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(May 17, 2010, Kyoto, Japan)</a:t>
            </a:r>
            <a:endParaRPr lang="en-US" altLang="ja-JP" sz="1200" b="1" kern="1200" dirty="0">
              <a:solidFill>
                <a:srgbClr val="EAEAEA"/>
              </a:solidFill>
              <a:latin typeface="Tahoma" pitchFamily="34" charset="0"/>
              <a:ea typeface="HGP創英角ｺﾞｼｯｸUB" pitchFamily="50" charset="-128"/>
              <a:cs typeface="+mn-cs"/>
            </a:endParaRPr>
          </a:p>
        </p:txBody>
      </p:sp>
      <p:sp>
        <p:nvSpPr>
          <p:cNvPr id="1964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Interferometer setup</a:t>
            </a:r>
            <a:endParaRPr lang="ja-JP" altLang="ja-JP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928662" y="928670"/>
            <a:ext cx="7858180" cy="1357322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Tx/>
              <a:buNone/>
              <a:tabLst/>
              <a:defRPr/>
            </a:pPr>
            <a:r>
              <a:rPr lang="en-US" altLang="ja-JP" sz="2000" b="1" kern="0" dirty="0" smtClean="0">
                <a:solidFill>
                  <a:srgbClr val="FFFFFF"/>
                </a:solidFill>
                <a:latin typeface="+mn-lt"/>
                <a:ea typeface="+mn-ea"/>
              </a:rPr>
              <a:t>LCGT baseline design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Tx/>
              <a:buNone/>
              <a:tabLst/>
              <a:defRPr/>
            </a:pPr>
            <a:r>
              <a:rPr lang="ja-JP" altLang="en-US" sz="2000" b="1" kern="0" dirty="0" smtClean="0">
                <a:solidFill>
                  <a:srgbClr val="FFFFFF"/>
                </a:solidFill>
                <a:latin typeface="+mn-lt"/>
                <a:ea typeface="+mn-ea"/>
              </a:rPr>
              <a:t>　　</a:t>
            </a:r>
            <a:r>
              <a:rPr lang="en-US" altLang="ja-JP" sz="2000" b="1" kern="0" dirty="0" smtClean="0">
                <a:solidFill>
                  <a:srgbClr val="FFFFFF"/>
                </a:solidFill>
                <a:latin typeface="+mn-lt"/>
                <a:ea typeface="+mn-ea"/>
              </a:rPr>
              <a:t>Arm length of </a:t>
            </a:r>
            <a:r>
              <a:rPr lang="en-US" altLang="ja-JP" sz="2000" b="1" kern="0" dirty="0" smtClean="0">
                <a:solidFill>
                  <a:srgbClr val="CCECFF"/>
                </a:solidFill>
                <a:latin typeface="+mn-lt"/>
                <a:ea typeface="+mn-ea"/>
              </a:rPr>
              <a:t>3km</a:t>
            </a:r>
            <a:r>
              <a:rPr lang="en-US" altLang="ja-JP" sz="2000" b="1" kern="0" dirty="0" smtClean="0">
                <a:solidFill>
                  <a:srgbClr val="FFFFFF"/>
                </a:solidFill>
                <a:latin typeface="+mn-lt"/>
                <a:ea typeface="+mn-ea"/>
              </a:rPr>
              <a:t>, Underground site of </a:t>
            </a:r>
            <a:r>
              <a:rPr lang="en-US" altLang="ja-JP" sz="2000" b="1" kern="0" dirty="0" smtClean="0">
                <a:solidFill>
                  <a:srgbClr val="CCECFF"/>
                </a:solidFill>
                <a:latin typeface="+mn-lt"/>
                <a:ea typeface="+mn-ea"/>
              </a:rPr>
              <a:t>Kamioka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Tx/>
              <a:buNone/>
              <a:tabLst/>
              <a:defRPr/>
            </a:pPr>
            <a:r>
              <a:rPr lang="en-US" altLang="ja-JP" sz="2000" b="1" kern="0" dirty="0" smtClean="0">
                <a:solidFill>
                  <a:srgbClr val="FFFFFF"/>
                </a:solidFill>
                <a:latin typeface="+mn-lt"/>
                <a:ea typeface="+mn-ea"/>
              </a:rPr>
              <a:t>     </a:t>
            </a:r>
            <a:r>
              <a:rPr lang="en-US" altLang="ja-JP" sz="2000" b="1" kern="0" dirty="0" smtClean="0">
                <a:solidFill>
                  <a:srgbClr val="CCECFF"/>
                </a:solidFill>
                <a:latin typeface="+mn-lt"/>
                <a:ea typeface="+mn-ea"/>
              </a:rPr>
              <a:t>Cryogenic</a:t>
            </a:r>
            <a:r>
              <a:rPr lang="en-US" altLang="ja-JP" sz="2000" b="1" kern="0" dirty="0" smtClean="0">
                <a:solidFill>
                  <a:srgbClr val="FFFFFF"/>
                </a:solidFill>
                <a:latin typeface="+mn-lt"/>
                <a:ea typeface="+mn-ea"/>
              </a:rPr>
              <a:t> mirror and suspension  </a:t>
            </a:r>
          </a:p>
        </p:txBody>
      </p:sp>
      <p:pic>
        <p:nvPicPr>
          <p:cNvPr id="9" name="図 8" descr="RSE_if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4B4B4B"/>
              </a:clrFrom>
              <a:clrTo>
                <a:srgbClr val="4B4B4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4810" y="2357430"/>
            <a:ext cx="4857752" cy="3661076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28596" y="2643182"/>
            <a:ext cx="8429684" cy="4071966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Tx/>
              <a:buNone/>
              <a:tabLst/>
              <a:defRPr/>
            </a:pPr>
            <a:r>
              <a:rPr lang="en-US" altLang="ja-JP" sz="1800" b="1" kern="0" dirty="0" smtClean="0">
                <a:solidFill>
                  <a:srgbClr val="CCECFF"/>
                </a:solidFill>
                <a:latin typeface="+mn-lt"/>
                <a:ea typeface="+mn-ea"/>
              </a:rPr>
              <a:t>R</a:t>
            </a:r>
            <a:r>
              <a:rPr lang="en-US" altLang="ja-JP" sz="1800" b="1" kern="0" dirty="0" smtClean="0">
                <a:solidFill>
                  <a:srgbClr val="F8F8F8"/>
                </a:solidFill>
                <a:latin typeface="+mn-lt"/>
                <a:ea typeface="+mn-ea"/>
              </a:rPr>
              <a:t>esonant-</a:t>
            </a:r>
            <a:r>
              <a:rPr lang="en-US" altLang="ja-JP" sz="1800" b="1" kern="0" dirty="0" smtClean="0">
                <a:solidFill>
                  <a:srgbClr val="CCECFF"/>
                </a:solidFill>
                <a:latin typeface="+mn-lt"/>
                <a:ea typeface="+mn-ea"/>
              </a:rPr>
              <a:t>S</a:t>
            </a:r>
            <a:r>
              <a:rPr lang="en-US" altLang="ja-JP" sz="1800" b="1" kern="0" dirty="0" smtClean="0">
                <a:solidFill>
                  <a:srgbClr val="F8F8F8"/>
                </a:solidFill>
                <a:latin typeface="+mn-lt"/>
                <a:ea typeface="+mn-ea"/>
              </a:rPr>
              <a:t>ideband </a:t>
            </a:r>
            <a:r>
              <a:rPr lang="en-US" altLang="ja-JP" sz="1800" b="1" kern="0" dirty="0" smtClean="0">
                <a:solidFill>
                  <a:srgbClr val="CCECFF"/>
                </a:solidFill>
                <a:latin typeface="+mn-lt"/>
                <a:ea typeface="+mn-ea"/>
              </a:rPr>
              <a:t>E</a:t>
            </a:r>
            <a:r>
              <a:rPr lang="en-US" altLang="ja-JP" sz="1800" b="1" kern="0" dirty="0" smtClean="0">
                <a:solidFill>
                  <a:srgbClr val="F8F8F8"/>
                </a:solidFill>
                <a:latin typeface="+mn-lt"/>
                <a:ea typeface="+mn-ea"/>
              </a:rPr>
              <a:t>xtraction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Tx/>
              <a:buNone/>
              <a:tabLst/>
              <a:defRPr/>
            </a:pPr>
            <a:r>
              <a:rPr lang="en-US" altLang="ja-JP" sz="1800" b="1" kern="0" dirty="0" smtClean="0">
                <a:solidFill>
                  <a:srgbClr val="F8F8F8"/>
                </a:solidFill>
                <a:latin typeface="+mn-lt"/>
                <a:ea typeface="+mn-ea"/>
              </a:rPr>
              <a:t>   Input carrier power : </a:t>
            </a:r>
            <a:r>
              <a:rPr lang="en-US" altLang="ja-JP" sz="1800" b="1" kern="0" dirty="0" smtClean="0">
                <a:solidFill>
                  <a:srgbClr val="CCECFF"/>
                </a:solidFill>
                <a:latin typeface="+mn-lt"/>
                <a:ea typeface="+mn-ea"/>
              </a:rPr>
              <a:t>75W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Tx/>
              <a:buNone/>
              <a:tabLst/>
              <a:defRPr/>
            </a:pPr>
            <a:r>
              <a:rPr lang="en-US" altLang="ja-JP" sz="1800" b="1" kern="0" dirty="0" smtClean="0">
                <a:solidFill>
                  <a:srgbClr val="F8F8F8"/>
                </a:solidFill>
                <a:latin typeface="+mn-lt"/>
                <a:ea typeface="+mn-ea"/>
              </a:rPr>
              <a:t>   </a:t>
            </a:r>
            <a:r>
              <a:rPr lang="en-US" altLang="ja-JP" sz="1800" b="1" kern="0" dirty="0" smtClean="0">
                <a:solidFill>
                  <a:srgbClr val="CCECFF"/>
                </a:solidFill>
                <a:latin typeface="+mn-lt"/>
                <a:ea typeface="+mn-ea"/>
              </a:rPr>
              <a:t>DC readout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Tx/>
              <a:buNone/>
              <a:tabLst/>
              <a:defRPr/>
            </a:pPr>
            <a:r>
              <a:rPr lang="en-US" altLang="ja-JP" sz="1800" b="1" kern="0" dirty="0" smtClean="0">
                <a:solidFill>
                  <a:srgbClr val="F8F8F8"/>
                </a:solidFill>
                <a:latin typeface="+mn-lt"/>
                <a:ea typeface="+mn-ea"/>
              </a:rPr>
              <a:t>   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Tx/>
              <a:buNone/>
              <a:tabLst/>
              <a:defRPr/>
            </a:pPr>
            <a:r>
              <a:rPr lang="en-US" altLang="ja-JP" sz="1800" b="1" kern="0" dirty="0" smtClean="0">
                <a:solidFill>
                  <a:srgbClr val="F8F8F8"/>
                </a:solidFill>
                <a:latin typeface="+mn-lt"/>
                <a:ea typeface="+mn-ea"/>
              </a:rPr>
              <a:t>   Main IFO mirror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Tx/>
              <a:buNone/>
              <a:tabLst/>
              <a:defRPr/>
            </a:pPr>
            <a:r>
              <a:rPr lang="en-US" altLang="ja-JP" sz="1800" b="1" kern="0" dirty="0" smtClean="0">
                <a:solidFill>
                  <a:srgbClr val="F8F8F8"/>
                </a:solidFill>
                <a:latin typeface="+mn-lt"/>
                <a:ea typeface="+mn-ea"/>
              </a:rPr>
              <a:t>      </a:t>
            </a:r>
            <a:r>
              <a:rPr lang="en-US" altLang="ja-JP" sz="1800" b="1" kern="0" dirty="0" smtClean="0">
                <a:solidFill>
                  <a:srgbClr val="CCECFF"/>
                </a:solidFill>
                <a:latin typeface="+mn-lt"/>
                <a:ea typeface="+mn-ea"/>
              </a:rPr>
              <a:t>20K</a:t>
            </a:r>
            <a:r>
              <a:rPr lang="en-US" altLang="ja-JP" sz="1800" b="1" kern="0" dirty="0" smtClean="0">
                <a:solidFill>
                  <a:srgbClr val="F8F8F8"/>
                </a:solidFill>
                <a:latin typeface="+mn-lt"/>
                <a:ea typeface="+mn-ea"/>
              </a:rPr>
              <a:t>, 30kg </a:t>
            </a:r>
            <a:r>
              <a:rPr lang="en-US" altLang="ja-JP" sz="1400" b="1" kern="0" dirty="0" smtClean="0">
                <a:solidFill>
                  <a:srgbClr val="F8F8F8"/>
                </a:solidFill>
                <a:latin typeface="+mn-lt"/>
                <a:ea typeface="+mn-ea"/>
              </a:rPr>
              <a:t>(Φ250mm, t150mm)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Tx/>
              <a:buNone/>
              <a:tabLst/>
              <a:defRPr/>
            </a:pPr>
            <a:r>
              <a:rPr lang="en-US" altLang="ja-JP" sz="1800" b="1" kern="0" dirty="0" smtClean="0">
                <a:solidFill>
                  <a:srgbClr val="F8F8F8"/>
                </a:solidFill>
                <a:latin typeface="+mn-lt"/>
                <a:ea typeface="+mn-ea"/>
              </a:rPr>
              <a:t>      Mech. Loss :  10</a:t>
            </a:r>
            <a:r>
              <a:rPr lang="en-US" altLang="ja-JP" sz="1800" b="1" kern="0" baseline="30000" dirty="0" smtClean="0">
                <a:solidFill>
                  <a:srgbClr val="F8F8F8"/>
                </a:solidFill>
                <a:latin typeface="+mn-lt"/>
                <a:ea typeface="+mn-ea"/>
              </a:rPr>
              <a:t>-8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Tx/>
              <a:buNone/>
              <a:tabLst/>
              <a:defRPr/>
            </a:pPr>
            <a:r>
              <a:rPr lang="en-US" altLang="ja-JP" sz="1800" b="1" kern="0" dirty="0" smtClean="0">
                <a:solidFill>
                  <a:srgbClr val="F8F8F8"/>
                </a:solidFill>
                <a:latin typeface="+mn-lt"/>
                <a:ea typeface="+mn-ea"/>
              </a:rPr>
              <a:t>     </a:t>
            </a:r>
            <a:r>
              <a:rPr lang="ja-JP" altLang="en-US" sz="1800" b="1" kern="0" dirty="0" smtClean="0">
                <a:solidFill>
                  <a:srgbClr val="F8F8F8"/>
                </a:solidFill>
                <a:latin typeface="+mn-lt"/>
                <a:ea typeface="+mn-ea"/>
              </a:rPr>
              <a:t> </a:t>
            </a:r>
            <a:r>
              <a:rPr lang="en-US" altLang="ja-JP" sz="1800" b="1" kern="0" dirty="0" smtClean="0">
                <a:solidFill>
                  <a:srgbClr val="F8F8F8"/>
                </a:solidFill>
                <a:latin typeface="+mn-lt"/>
                <a:ea typeface="+mn-ea"/>
              </a:rPr>
              <a:t>Opt. Absorption  20ppm/cm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Tx/>
              <a:buNone/>
              <a:tabLst/>
              <a:defRPr/>
            </a:pPr>
            <a:endParaRPr lang="en-US" altLang="ja-JP" sz="1800" b="1" kern="0" dirty="0" smtClean="0">
              <a:solidFill>
                <a:srgbClr val="F8F8F8"/>
              </a:solidFill>
              <a:latin typeface="+mn-lt"/>
              <a:ea typeface="+mn-ea"/>
            </a:endParaRP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Tx/>
              <a:buNone/>
              <a:tabLst/>
              <a:defRPr/>
            </a:pPr>
            <a:r>
              <a:rPr lang="en-US" altLang="ja-JP" sz="1800" b="1" kern="0" dirty="0" smtClean="0">
                <a:solidFill>
                  <a:srgbClr val="F8F8F8"/>
                </a:solidFill>
                <a:latin typeface="+mn-lt"/>
                <a:ea typeface="+mn-ea"/>
              </a:rPr>
              <a:t>   Suspension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Tx/>
              <a:buNone/>
              <a:tabLst/>
              <a:defRPr/>
            </a:pPr>
            <a:r>
              <a:rPr lang="en-US" altLang="ja-JP" sz="1800" b="1" kern="0" dirty="0" smtClean="0">
                <a:solidFill>
                  <a:srgbClr val="F8F8F8"/>
                </a:solidFill>
                <a:latin typeface="+mn-lt"/>
                <a:ea typeface="+mn-ea"/>
              </a:rPr>
              <a:t>       Sapphire fiber </a:t>
            </a:r>
            <a:r>
              <a:rPr lang="en-US" altLang="ja-JP" sz="1800" b="1" kern="0" dirty="0" smtClean="0">
                <a:solidFill>
                  <a:srgbClr val="CCECFF"/>
                </a:solidFill>
                <a:latin typeface="+mn-lt"/>
                <a:ea typeface="+mn-ea"/>
              </a:rPr>
              <a:t>16K</a:t>
            </a:r>
          </a:p>
          <a:p>
            <a:pPr marL="193675" lvl="0" indent="-193675" algn="l" eaLnBrk="0" hangingPunct="0">
              <a:lnSpc>
                <a:spcPct val="110000"/>
              </a:lnSpc>
              <a:buSzPct val="70000"/>
              <a:buNone/>
              <a:defRPr/>
            </a:pPr>
            <a:r>
              <a:rPr lang="en-US" altLang="ja-JP" sz="1800" b="1" kern="0" dirty="0" smtClean="0">
                <a:solidFill>
                  <a:srgbClr val="F8F8F8"/>
                </a:solidFill>
              </a:rPr>
              <a:t>       Mech. Loss :  2x10</a:t>
            </a:r>
            <a:r>
              <a:rPr lang="en-US" altLang="ja-JP" sz="1800" b="1" kern="0" baseline="30000" dirty="0" smtClean="0">
                <a:solidFill>
                  <a:srgbClr val="F8F8F8"/>
                </a:solidFill>
              </a:rPr>
              <a:t>-8</a:t>
            </a:r>
            <a:endParaRPr lang="en-US" altLang="ja-JP" sz="1800" b="1" kern="0" dirty="0" smtClean="0">
              <a:solidFill>
                <a:srgbClr val="F8F8F8"/>
              </a:solidFill>
              <a:latin typeface="+mn-lt"/>
              <a:ea typeface="+mn-ea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71472" y="2214554"/>
            <a:ext cx="7858180" cy="500066"/>
          </a:xfrm>
          <a:prstGeom prst="rect">
            <a:avLst/>
          </a:prstGeom>
        </p:spPr>
        <p:txBody>
          <a:bodyPr/>
          <a:lstStyle/>
          <a:p>
            <a:pPr marL="193675" lvl="0" indent="-193675" algn="l" eaLnBrk="0" hangingPunct="0">
              <a:lnSpc>
                <a:spcPct val="110000"/>
              </a:lnSpc>
              <a:buSzPct val="70000"/>
              <a:buNone/>
              <a:defRPr/>
            </a:pPr>
            <a:r>
              <a:rPr lang="en-US" altLang="ja-JP" sz="2000" b="1" kern="0" dirty="0" smtClean="0">
                <a:solidFill>
                  <a:srgbClr val="99CCFF"/>
                </a:solidFill>
                <a:latin typeface="+mn-lt"/>
                <a:ea typeface="+mn-ea"/>
              </a:rPr>
              <a:t>High-power RSE </a:t>
            </a:r>
            <a:r>
              <a:rPr lang="en-US" altLang="ja-JP" sz="2000" b="1" kern="0" dirty="0" smtClean="0">
                <a:solidFill>
                  <a:srgbClr val="99CCFF"/>
                </a:solidFill>
              </a:rPr>
              <a:t>interferometer</a:t>
            </a:r>
            <a:r>
              <a:rPr lang="en-US" altLang="ja-JP" sz="2000" b="1" kern="0" dirty="0" smtClean="0">
                <a:solidFill>
                  <a:srgbClr val="99CCFF"/>
                </a:solidFill>
                <a:latin typeface="+mn-lt"/>
                <a:ea typeface="+mn-ea"/>
              </a:rPr>
              <a:t> with cryogenic mirrors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Tx/>
              <a:buNone/>
              <a:tabLst/>
              <a:defRPr/>
            </a:pPr>
            <a:r>
              <a:rPr lang="ja-JP" altLang="en-US" sz="2000" b="1" kern="0" dirty="0" smtClean="0">
                <a:solidFill>
                  <a:srgbClr val="F8F8F8"/>
                </a:solidFill>
                <a:latin typeface="+mn-lt"/>
                <a:ea typeface="+mn-ea"/>
              </a:rPr>
              <a:t>  </a:t>
            </a:r>
            <a:r>
              <a:rPr lang="en-US" altLang="ja-JP" sz="2000" b="1" kern="0" dirty="0" smtClean="0">
                <a:solidFill>
                  <a:srgbClr val="F8F8F8"/>
                </a:solidFill>
                <a:latin typeface="+mn-lt"/>
                <a:ea typeface="+mn-ea"/>
              </a:rPr>
              <a:t> </a:t>
            </a:r>
          </a:p>
        </p:txBody>
      </p:sp>
    </p:spTree>
  </p:cSld>
  <p:clrMapOvr>
    <a:masterClrMapping/>
  </p:clrMapOvr>
  <p:transition advTm="1712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pl-PL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GWADW2010</a:t>
            </a:r>
            <a:r>
              <a:rPr lang="ja-JP" altLang="pl-PL" sz="1200" b="1" kern="1200" dirty="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　</a:t>
            </a:r>
            <a:r>
              <a:rPr lang="pl-PL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(May 17, 2010, Kyoto, Japan)</a:t>
            </a:r>
            <a:endParaRPr lang="en-US" altLang="ja-JP" sz="1200" b="1" kern="1200" dirty="0">
              <a:solidFill>
                <a:srgbClr val="EAEAEA"/>
              </a:solidFill>
              <a:latin typeface="Tahoma" pitchFamily="34" charset="0"/>
              <a:ea typeface="HGP創英角ｺﾞｼｯｸUB" pitchFamily="50" charset="-128"/>
              <a:cs typeface="+mn-cs"/>
            </a:endParaRPr>
          </a:p>
        </p:txBody>
      </p:sp>
      <p:sp>
        <p:nvSpPr>
          <p:cNvPr id="1964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RSE and cryogenics</a:t>
            </a:r>
            <a:endParaRPr lang="ja-JP" altLang="ja-JP" dirty="0"/>
          </a:p>
        </p:txBody>
      </p:sp>
      <p:pic>
        <p:nvPicPr>
          <p:cNvPr id="11018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857628"/>
            <a:ext cx="8715404" cy="2402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グループ化 21"/>
          <p:cNvGrpSpPr/>
          <p:nvPr/>
        </p:nvGrpSpPr>
        <p:grpSpPr>
          <a:xfrm>
            <a:off x="642910" y="3071810"/>
            <a:ext cx="5357850" cy="500066"/>
            <a:chOff x="642910" y="3071810"/>
            <a:chExt cx="5357850" cy="500066"/>
          </a:xfrm>
        </p:grpSpPr>
        <p:sp>
          <p:nvSpPr>
            <p:cNvPr id="6" name="Rectangle 3"/>
            <p:cNvSpPr txBox="1">
              <a:spLocks noChangeArrowheads="1"/>
            </p:cNvSpPr>
            <p:nvPr/>
          </p:nvSpPr>
          <p:spPr>
            <a:xfrm>
              <a:off x="1000100" y="3071810"/>
              <a:ext cx="5000660" cy="500066"/>
            </a:xfrm>
            <a:prstGeom prst="rect">
              <a:avLst/>
            </a:prstGeom>
          </p:spPr>
          <p:txBody>
            <a:bodyPr/>
            <a:lstStyle/>
            <a:p>
              <a:pPr marL="193675" marR="0" lvl="0" indent="-193675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0000"/>
                <a:buFontTx/>
                <a:buNone/>
                <a:tabLst/>
                <a:defRPr/>
              </a:pPr>
              <a:r>
                <a:rPr lang="en-US" altLang="ja-JP" sz="2000" b="1" kern="0" dirty="0" smtClean="0">
                  <a:solidFill>
                    <a:srgbClr val="FFFFFF"/>
                  </a:solidFill>
                  <a:latin typeface="+mn-lt"/>
                  <a:ea typeface="+mn-ea"/>
                </a:rPr>
                <a:t> high power and cryogenics</a:t>
              </a:r>
            </a:p>
          </p:txBody>
        </p:sp>
        <p:sp>
          <p:nvSpPr>
            <p:cNvPr id="14" name="右矢印 13"/>
            <p:cNvSpPr/>
            <p:nvPr/>
          </p:nvSpPr>
          <p:spPr bwMode="auto">
            <a:xfrm>
              <a:off x="642910" y="3099106"/>
              <a:ext cx="285752" cy="357190"/>
            </a:xfrm>
            <a:prstGeom prst="rightArrow">
              <a:avLst/>
            </a:prstGeom>
            <a:solidFill>
              <a:srgbClr val="FFFFFF">
                <a:alpha val="10000"/>
              </a:srgbClr>
            </a:solidFill>
            <a:ln w="158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ｺﾞｼｯｸUB" pitchFamily="50" charset="-128"/>
              </a:endParaRPr>
            </a:p>
          </p:txBody>
        </p:sp>
      </p:grpSp>
      <p:grpSp>
        <p:nvGrpSpPr>
          <p:cNvPr id="21" name="グループ化 20"/>
          <p:cNvGrpSpPr/>
          <p:nvPr/>
        </p:nvGrpSpPr>
        <p:grpSpPr>
          <a:xfrm>
            <a:off x="4929190" y="1357298"/>
            <a:ext cx="3929090" cy="3714776"/>
            <a:chOff x="4929190" y="1357298"/>
            <a:chExt cx="3929090" cy="3714776"/>
          </a:xfrm>
        </p:grpSpPr>
        <p:grpSp>
          <p:nvGrpSpPr>
            <p:cNvPr id="19" name="グループ化 18"/>
            <p:cNvGrpSpPr/>
            <p:nvPr/>
          </p:nvGrpSpPr>
          <p:grpSpPr>
            <a:xfrm>
              <a:off x="4929190" y="1643050"/>
              <a:ext cx="3929090" cy="3429024"/>
              <a:chOff x="4929190" y="1643050"/>
              <a:chExt cx="3929090" cy="3429024"/>
            </a:xfrm>
          </p:grpSpPr>
          <p:pic>
            <p:nvPicPr>
              <p:cNvPr id="1101827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929190" y="1643050"/>
                <a:ext cx="3910015" cy="18554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" name="角丸四角形 14"/>
              <p:cNvSpPr/>
              <p:nvPr/>
            </p:nvSpPr>
            <p:spPr bwMode="auto">
              <a:xfrm>
                <a:off x="6000760" y="4714884"/>
                <a:ext cx="1143008" cy="357190"/>
              </a:xfrm>
              <a:prstGeom prst="roundRect">
                <a:avLst/>
              </a:prstGeom>
              <a:solidFill>
                <a:srgbClr val="FFFFFF">
                  <a:alpha val="10000"/>
                </a:srgbClr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cxnSp>
            <p:nvCxnSpPr>
              <p:cNvPr id="17" name="直線矢印コネクタ 16"/>
              <p:cNvCxnSpPr>
                <a:stCxn id="15" idx="0"/>
                <a:endCxn id="1101827" idx="2"/>
              </p:cNvCxnSpPr>
              <p:nvPr/>
            </p:nvCxnSpPr>
            <p:spPr bwMode="auto">
              <a:xfrm rot="5400000" flipH="1" flipV="1">
                <a:off x="6120025" y="3950711"/>
                <a:ext cx="1216412" cy="311934"/>
              </a:xfrm>
              <a:prstGeom prst="straightConnector1">
                <a:avLst/>
              </a:prstGeom>
              <a:solidFill>
                <a:srgbClr val="FAFFC9">
                  <a:alpha val="50000"/>
                </a:srgbClr>
              </a:solidFill>
              <a:ln w="635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18" name="角丸四角形 17"/>
              <p:cNvSpPr/>
              <p:nvPr/>
            </p:nvSpPr>
            <p:spPr bwMode="auto">
              <a:xfrm>
                <a:off x="4929190" y="1643050"/>
                <a:ext cx="3929090" cy="1857388"/>
              </a:xfrm>
              <a:prstGeom prst="roundRect">
                <a:avLst>
                  <a:gd name="adj" fmla="val 1971"/>
                </a:avLst>
              </a:prstGeom>
              <a:solidFill>
                <a:srgbClr val="FFFFFF">
                  <a:alpha val="10000"/>
                </a:srgbClr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</p:grpSp>
        <p:sp>
          <p:nvSpPr>
            <p:cNvPr id="20" name="Rectangle 3"/>
            <p:cNvSpPr txBox="1">
              <a:spLocks noChangeArrowheads="1"/>
            </p:cNvSpPr>
            <p:nvPr/>
          </p:nvSpPr>
          <p:spPr>
            <a:xfrm>
              <a:off x="7572396" y="1357298"/>
              <a:ext cx="1285884" cy="285752"/>
            </a:xfrm>
            <a:prstGeom prst="rect">
              <a:avLst/>
            </a:prstGeom>
          </p:spPr>
          <p:txBody>
            <a:bodyPr/>
            <a:lstStyle/>
            <a:p>
              <a:pPr marL="193675" marR="0" lvl="0" indent="-193675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0000"/>
                <a:buFontTx/>
                <a:buNone/>
                <a:tabLst/>
                <a:defRPr/>
              </a:pPr>
              <a:r>
                <a:rPr lang="en-US" altLang="ja-JP" sz="1000" b="1" kern="0" dirty="0" smtClean="0">
                  <a:solidFill>
                    <a:srgbClr val="FFFFFF"/>
                  </a:solidFill>
                  <a:latin typeface="+mn-lt"/>
                  <a:ea typeface="+mn-ea"/>
                </a:rPr>
                <a:t>Figure: K.Somiya</a:t>
              </a:r>
            </a:p>
          </p:txBody>
        </p:sp>
      </p:grp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357158" y="1071546"/>
            <a:ext cx="5000660" cy="2000264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Tx/>
              <a:buNone/>
              <a:tabLst/>
              <a:defRPr/>
            </a:pPr>
            <a:r>
              <a:rPr lang="en-US" altLang="ja-JP" sz="2000" b="1" kern="0" dirty="0" smtClean="0">
                <a:solidFill>
                  <a:srgbClr val="FFFFFF"/>
                </a:solidFill>
                <a:latin typeface="+mn-lt"/>
                <a:ea typeface="+mn-ea"/>
              </a:rPr>
              <a:t>RSE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Tx/>
              <a:buNone/>
              <a:tabLst/>
              <a:defRPr/>
            </a:pPr>
            <a:r>
              <a:rPr lang="en-US" altLang="ja-JP" sz="2000" b="1" kern="0" dirty="0" smtClean="0">
                <a:solidFill>
                  <a:srgbClr val="FFFFFF"/>
                </a:solidFill>
                <a:latin typeface="+mn-lt"/>
                <a:ea typeface="+mn-ea"/>
              </a:rPr>
              <a:t>   High arm-cavity finesse   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Tx/>
              <a:buNone/>
              <a:tabLst/>
              <a:defRPr/>
            </a:pPr>
            <a:r>
              <a:rPr lang="en-US" altLang="ja-JP" sz="2000" b="1" kern="0" dirty="0" smtClean="0">
                <a:solidFill>
                  <a:srgbClr val="FFFFFF"/>
                </a:solidFill>
                <a:latin typeface="+mn-lt"/>
                <a:ea typeface="+mn-ea"/>
              </a:rPr>
              <a:t>   moderate Power recycling gain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Tx/>
              <a:buNone/>
              <a:tabLst/>
              <a:defRPr/>
            </a:pPr>
            <a:r>
              <a:rPr lang="en-US" altLang="ja-JP" sz="2000" b="1" kern="0" dirty="0" smtClean="0">
                <a:solidFill>
                  <a:srgbClr val="FFFFFF"/>
                </a:solidFill>
                <a:latin typeface="+mn-lt"/>
                <a:ea typeface="+mn-ea"/>
              </a:rPr>
              <a:t>     </a:t>
            </a:r>
            <a:r>
              <a:rPr lang="en-US" altLang="ja-JP" sz="2000" b="1" kern="0" dirty="0" smtClean="0">
                <a:solidFill>
                  <a:srgbClr val="FFFFFF"/>
                </a:solidFill>
                <a:latin typeface="+mn-lt"/>
                <a:ea typeface="+mn-ea"/>
                <a:sym typeface="Wingdings" pitchFamily="2" charset="2"/>
              </a:rPr>
              <a:t> </a:t>
            </a:r>
            <a:r>
              <a:rPr lang="en-US" altLang="ja-JP" sz="2000" b="1" kern="0" dirty="0" smtClean="0">
                <a:solidFill>
                  <a:srgbClr val="FFCCCC"/>
                </a:solidFill>
                <a:latin typeface="+mn-lt"/>
                <a:ea typeface="+mn-ea"/>
                <a:sym typeface="Wingdings" pitchFamily="2" charset="2"/>
              </a:rPr>
              <a:t>Smaller optical loss and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Tx/>
              <a:buNone/>
              <a:tabLst/>
              <a:defRPr/>
            </a:pPr>
            <a:r>
              <a:rPr lang="en-US" altLang="ja-JP" sz="2000" b="1" kern="0" dirty="0" smtClean="0">
                <a:solidFill>
                  <a:srgbClr val="FFCCCC"/>
                </a:solidFill>
                <a:latin typeface="+mn-lt"/>
                <a:ea typeface="+mn-ea"/>
                <a:sym typeface="Wingdings" pitchFamily="2" charset="2"/>
              </a:rPr>
              <a:t>         absorption in ITM substrate</a:t>
            </a:r>
            <a:endParaRPr lang="en-US" altLang="ja-JP" sz="2000" b="1" kern="0" dirty="0" smtClean="0">
              <a:solidFill>
                <a:srgbClr val="FFCCCC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ransition advTm="1712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pl-PL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GWADW2010</a:t>
            </a:r>
            <a:r>
              <a:rPr lang="ja-JP" altLang="pl-PL" sz="1200" b="1" kern="1200" dirty="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　</a:t>
            </a:r>
            <a:r>
              <a:rPr lang="pl-PL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(May 17, 2010, Kyoto, Japan)</a:t>
            </a:r>
            <a:endParaRPr lang="en-US" altLang="ja-JP" sz="1200" b="1" kern="1200" dirty="0">
              <a:solidFill>
                <a:srgbClr val="EAEAEA"/>
              </a:solidFill>
              <a:latin typeface="Tahoma" pitchFamily="34" charset="0"/>
              <a:ea typeface="HGP創英角ｺﾞｼｯｸUB" pitchFamily="50" charset="-128"/>
              <a:cs typeface="+mn-cs"/>
            </a:endParaRPr>
          </a:p>
        </p:txBody>
      </p:sp>
      <p:sp>
        <p:nvSpPr>
          <p:cNvPr id="1964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Quantum and Classical noises</a:t>
            </a:r>
            <a:endParaRPr lang="ja-JP" altLang="ja-JP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28596" y="1071546"/>
            <a:ext cx="5357850" cy="928694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Tx/>
              <a:buNone/>
              <a:tabLst/>
              <a:defRPr/>
            </a:pPr>
            <a:r>
              <a:rPr lang="en-US" altLang="ja-JP" sz="2000" b="1" kern="0" dirty="0" smtClean="0">
                <a:solidFill>
                  <a:srgbClr val="FFCCCC"/>
                </a:solidFill>
                <a:latin typeface="+mn-lt"/>
                <a:ea typeface="+mn-ea"/>
              </a:rPr>
              <a:t>Quantum noise is dominant</a:t>
            </a:r>
          </a:p>
          <a:p>
            <a:pPr marL="193675" marR="0" lvl="0" indent="-193675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Tx/>
              <a:buNone/>
              <a:tabLst/>
              <a:defRPr/>
            </a:pPr>
            <a:r>
              <a:rPr lang="en-US" altLang="ja-JP" sz="2000" b="1" kern="0" dirty="0" smtClean="0">
                <a:solidFill>
                  <a:srgbClr val="FFFFFF"/>
                </a:solidFill>
                <a:latin typeface="+mn-lt"/>
                <a:ea typeface="+mn-ea"/>
              </a:rPr>
              <a:t>  </a:t>
            </a:r>
            <a:r>
              <a:rPr lang="en-US" altLang="ja-JP" sz="2000" b="1" kern="0" dirty="0" smtClean="0">
                <a:solidFill>
                  <a:srgbClr val="FFFFFF"/>
                </a:solidFill>
                <a:latin typeface="+mn-lt"/>
                <a:ea typeface="+mn-ea"/>
                <a:sym typeface="Wingdings" pitchFamily="2" charset="2"/>
              </a:rPr>
              <a:t> Optimization of RSE configuration</a:t>
            </a:r>
            <a:endParaRPr lang="en-US" altLang="ja-JP" sz="2000" b="1" kern="0" dirty="0" smtClean="0">
              <a:solidFill>
                <a:srgbClr val="FFFFFF"/>
              </a:solidFill>
              <a:latin typeface="+mn-lt"/>
              <a:ea typeface="+mn-ea"/>
            </a:endParaRPr>
          </a:p>
        </p:txBody>
      </p:sp>
      <p:pic>
        <p:nvPicPr>
          <p:cNvPr id="11028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071678"/>
            <a:ext cx="8277225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右矢印 15"/>
          <p:cNvSpPr/>
          <p:nvPr/>
        </p:nvSpPr>
        <p:spPr bwMode="auto">
          <a:xfrm>
            <a:off x="5500694" y="1285860"/>
            <a:ext cx="285752" cy="357190"/>
          </a:xfrm>
          <a:prstGeom prst="rightArrow">
            <a:avLst/>
          </a:prstGeom>
          <a:solidFill>
            <a:srgbClr val="FFFFFF">
              <a:alpha val="10000"/>
            </a:srgbClr>
          </a:solidFill>
          <a:ln w="158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5929322" y="1142984"/>
            <a:ext cx="3000396" cy="857256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Tx/>
              <a:buNone/>
              <a:tabLst/>
              <a:defRPr/>
            </a:pPr>
            <a:r>
              <a:rPr lang="en-US" altLang="ja-JP" sz="2000" b="1" kern="0" dirty="0" smtClean="0">
                <a:solidFill>
                  <a:srgbClr val="FFFFFF"/>
                </a:solidFill>
                <a:latin typeface="+mn-lt"/>
                <a:ea typeface="+mn-ea"/>
              </a:rPr>
              <a:t>Tuning of obs. band</a:t>
            </a:r>
          </a:p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Tx/>
              <a:buNone/>
              <a:tabLst/>
              <a:defRPr/>
            </a:pPr>
            <a:r>
              <a:rPr lang="en-US" altLang="ja-JP" sz="2000" b="1" kern="0" dirty="0" smtClean="0">
                <a:solidFill>
                  <a:srgbClr val="FFFFFF"/>
                </a:solidFill>
                <a:latin typeface="+mn-lt"/>
                <a:ea typeface="+mn-ea"/>
              </a:rPr>
              <a:t>DC readout</a:t>
            </a:r>
          </a:p>
        </p:txBody>
      </p:sp>
      <p:grpSp>
        <p:nvGrpSpPr>
          <p:cNvPr id="21" name="グループ化 20"/>
          <p:cNvGrpSpPr/>
          <p:nvPr/>
        </p:nvGrpSpPr>
        <p:grpSpPr>
          <a:xfrm>
            <a:off x="2279176" y="2142699"/>
            <a:ext cx="4708478" cy="2729552"/>
            <a:chOff x="2279176" y="2142699"/>
            <a:chExt cx="4708478" cy="2729552"/>
          </a:xfrm>
        </p:grpSpPr>
        <p:grpSp>
          <p:nvGrpSpPr>
            <p:cNvPr id="10" name="グループ化 9"/>
            <p:cNvGrpSpPr/>
            <p:nvPr/>
          </p:nvGrpSpPr>
          <p:grpSpPr>
            <a:xfrm>
              <a:off x="2279176" y="2142699"/>
              <a:ext cx="4708478" cy="2729552"/>
              <a:chOff x="2279176" y="2142699"/>
              <a:chExt cx="4708478" cy="2729552"/>
            </a:xfrm>
          </p:grpSpPr>
          <p:sp>
            <p:nvSpPr>
              <p:cNvPr id="8" name="フリーフォーム 7"/>
              <p:cNvSpPr/>
              <p:nvPr/>
            </p:nvSpPr>
            <p:spPr bwMode="auto">
              <a:xfrm>
                <a:off x="2279176" y="2142699"/>
                <a:ext cx="3343702" cy="2347414"/>
              </a:xfrm>
              <a:custGeom>
                <a:avLst/>
                <a:gdLst>
                  <a:gd name="connsiteX0" fmla="*/ 0 w 3343702"/>
                  <a:gd name="connsiteY0" fmla="*/ 13647 h 2347414"/>
                  <a:gd name="connsiteX1" fmla="*/ 1187355 w 3343702"/>
                  <a:gd name="connsiteY1" fmla="*/ 1419367 h 2347414"/>
                  <a:gd name="connsiteX2" fmla="*/ 1419367 w 3343702"/>
                  <a:gd name="connsiteY2" fmla="*/ 1610435 h 2347414"/>
                  <a:gd name="connsiteX3" fmla="*/ 1678675 w 3343702"/>
                  <a:gd name="connsiteY3" fmla="*/ 1869743 h 2347414"/>
                  <a:gd name="connsiteX4" fmla="*/ 1883391 w 3343702"/>
                  <a:gd name="connsiteY4" fmla="*/ 1992573 h 2347414"/>
                  <a:gd name="connsiteX5" fmla="*/ 2169994 w 3343702"/>
                  <a:gd name="connsiteY5" fmla="*/ 2142698 h 2347414"/>
                  <a:gd name="connsiteX6" fmla="*/ 2538484 w 3343702"/>
                  <a:gd name="connsiteY6" fmla="*/ 2279176 h 2347414"/>
                  <a:gd name="connsiteX7" fmla="*/ 2838734 w 3343702"/>
                  <a:gd name="connsiteY7" fmla="*/ 2333767 h 2347414"/>
                  <a:gd name="connsiteX8" fmla="*/ 3098042 w 3343702"/>
                  <a:gd name="connsiteY8" fmla="*/ 2347414 h 2347414"/>
                  <a:gd name="connsiteX9" fmla="*/ 3261815 w 3343702"/>
                  <a:gd name="connsiteY9" fmla="*/ 2238232 h 2347414"/>
                  <a:gd name="connsiteX10" fmla="*/ 3343702 w 3343702"/>
                  <a:gd name="connsiteY10" fmla="*/ 2088107 h 2347414"/>
                  <a:gd name="connsiteX11" fmla="*/ 3343702 w 3343702"/>
                  <a:gd name="connsiteY11" fmla="*/ 1910686 h 2347414"/>
                  <a:gd name="connsiteX12" fmla="*/ 2988860 w 3343702"/>
                  <a:gd name="connsiteY12" fmla="*/ 1924334 h 2347414"/>
                  <a:gd name="connsiteX13" fmla="*/ 2715905 w 3343702"/>
                  <a:gd name="connsiteY13" fmla="*/ 1883391 h 2347414"/>
                  <a:gd name="connsiteX14" fmla="*/ 2483893 w 3343702"/>
                  <a:gd name="connsiteY14" fmla="*/ 1828800 h 2347414"/>
                  <a:gd name="connsiteX15" fmla="*/ 2183642 w 3343702"/>
                  <a:gd name="connsiteY15" fmla="*/ 1733265 h 2347414"/>
                  <a:gd name="connsiteX16" fmla="*/ 1828800 w 3343702"/>
                  <a:gd name="connsiteY16" fmla="*/ 1487605 h 2347414"/>
                  <a:gd name="connsiteX17" fmla="*/ 1337481 w 3343702"/>
                  <a:gd name="connsiteY17" fmla="*/ 1091820 h 2347414"/>
                  <a:gd name="connsiteX18" fmla="*/ 204717 w 3343702"/>
                  <a:gd name="connsiteY18" fmla="*/ 0 h 2347414"/>
                  <a:gd name="connsiteX19" fmla="*/ 0 w 3343702"/>
                  <a:gd name="connsiteY19" fmla="*/ 13647 h 2347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43702" h="2347414">
                    <a:moveTo>
                      <a:pt x="0" y="13647"/>
                    </a:moveTo>
                    <a:lnTo>
                      <a:pt x="1187355" y="1419367"/>
                    </a:lnTo>
                    <a:lnTo>
                      <a:pt x="1419367" y="1610435"/>
                    </a:lnTo>
                    <a:lnTo>
                      <a:pt x="1678675" y="1869743"/>
                    </a:lnTo>
                    <a:lnTo>
                      <a:pt x="1883391" y="1992573"/>
                    </a:lnTo>
                    <a:lnTo>
                      <a:pt x="2169994" y="2142698"/>
                    </a:lnTo>
                    <a:lnTo>
                      <a:pt x="2538484" y="2279176"/>
                    </a:lnTo>
                    <a:lnTo>
                      <a:pt x="2838734" y="2333767"/>
                    </a:lnTo>
                    <a:lnTo>
                      <a:pt x="3098042" y="2347414"/>
                    </a:lnTo>
                    <a:lnTo>
                      <a:pt x="3261815" y="2238232"/>
                    </a:lnTo>
                    <a:lnTo>
                      <a:pt x="3343702" y="2088107"/>
                    </a:lnTo>
                    <a:lnTo>
                      <a:pt x="3343702" y="1910686"/>
                    </a:lnTo>
                    <a:lnTo>
                      <a:pt x="2988860" y="1924334"/>
                    </a:lnTo>
                    <a:lnTo>
                      <a:pt x="2715905" y="1883391"/>
                    </a:lnTo>
                    <a:lnTo>
                      <a:pt x="2483893" y="1828800"/>
                    </a:lnTo>
                    <a:lnTo>
                      <a:pt x="2183642" y="1733265"/>
                    </a:lnTo>
                    <a:lnTo>
                      <a:pt x="1828800" y="1487605"/>
                    </a:lnTo>
                    <a:lnTo>
                      <a:pt x="1337481" y="1091820"/>
                    </a:lnTo>
                    <a:lnTo>
                      <a:pt x="204717" y="0"/>
                    </a:lnTo>
                    <a:lnTo>
                      <a:pt x="0" y="13647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  <a:alpha val="50000"/>
                </a:schemeClr>
              </a:solidFill>
              <a:ln w="158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  <p:sp>
            <p:nvSpPr>
              <p:cNvPr id="9" name="フリーフォーム 8"/>
              <p:cNvSpPr/>
              <p:nvPr/>
            </p:nvSpPr>
            <p:spPr bwMode="auto">
              <a:xfrm>
                <a:off x="5800299" y="3875964"/>
                <a:ext cx="1187355" cy="996287"/>
              </a:xfrm>
              <a:custGeom>
                <a:avLst/>
                <a:gdLst>
                  <a:gd name="connsiteX0" fmla="*/ 0 w 1187355"/>
                  <a:gd name="connsiteY0" fmla="*/ 177421 h 996287"/>
                  <a:gd name="connsiteX1" fmla="*/ 68238 w 1187355"/>
                  <a:gd name="connsiteY1" fmla="*/ 518615 h 996287"/>
                  <a:gd name="connsiteX2" fmla="*/ 122829 w 1187355"/>
                  <a:gd name="connsiteY2" fmla="*/ 655093 h 996287"/>
                  <a:gd name="connsiteX3" fmla="*/ 286602 w 1187355"/>
                  <a:gd name="connsiteY3" fmla="*/ 818866 h 996287"/>
                  <a:gd name="connsiteX4" fmla="*/ 614149 w 1187355"/>
                  <a:gd name="connsiteY4" fmla="*/ 928048 h 996287"/>
                  <a:gd name="connsiteX5" fmla="*/ 955343 w 1187355"/>
                  <a:gd name="connsiteY5" fmla="*/ 996287 h 996287"/>
                  <a:gd name="connsiteX6" fmla="*/ 1037229 w 1187355"/>
                  <a:gd name="connsiteY6" fmla="*/ 996287 h 996287"/>
                  <a:gd name="connsiteX7" fmla="*/ 1119116 w 1187355"/>
                  <a:gd name="connsiteY7" fmla="*/ 873457 h 996287"/>
                  <a:gd name="connsiteX8" fmla="*/ 1160059 w 1187355"/>
                  <a:gd name="connsiteY8" fmla="*/ 504967 h 996287"/>
                  <a:gd name="connsiteX9" fmla="*/ 1187355 w 1187355"/>
                  <a:gd name="connsiteY9" fmla="*/ 0 h 996287"/>
                  <a:gd name="connsiteX10" fmla="*/ 805217 w 1187355"/>
                  <a:gd name="connsiteY10" fmla="*/ 81887 h 996287"/>
                  <a:gd name="connsiteX11" fmla="*/ 423080 w 1187355"/>
                  <a:gd name="connsiteY11" fmla="*/ 150126 h 996287"/>
                  <a:gd name="connsiteX12" fmla="*/ 163773 w 1187355"/>
                  <a:gd name="connsiteY12" fmla="*/ 163773 h 996287"/>
                  <a:gd name="connsiteX13" fmla="*/ 0 w 1187355"/>
                  <a:gd name="connsiteY13" fmla="*/ 177421 h 996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87355" h="996287">
                    <a:moveTo>
                      <a:pt x="0" y="177421"/>
                    </a:moveTo>
                    <a:lnTo>
                      <a:pt x="68238" y="518615"/>
                    </a:lnTo>
                    <a:lnTo>
                      <a:pt x="122829" y="655093"/>
                    </a:lnTo>
                    <a:lnTo>
                      <a:pt x="286602" y="818866"/>
                    </a:lnTo>
                    <a:lnTo>
                      <a:pt x="614149" y="928048"/>
                    </a:lnTo>
                    <a:lnTo>
                      <a:pt x="955343" y="996287"/>
                    </a:lnTo>
                    <a:lnTo>
                      <a:pt x="1037229" y="996287"/>
                    </a:lnTo>
                    <a:lnTo>
                      <a:pt x="1119116" y="873457"/>
                    </a:lnTo>
                    <a:lnTo>
                      <a:pt x="1160059" y="504967"/>
                    </a:lnTo>
                    <a:lnTo>
                      <a:pt x="1187355" y="0"/>
                    </a:lnTo>
                    <a:lnTo>
                      <a:pt x="805217" y="81887"/>
                    </a:lnTo>
                    <a:lnTo>
                      <a:pt x="423080" y="150126"/>
                    </a:lnTo>
                    <a:lnTo>
                      <a:pt x="163773" y="163773"/>
                    </a:lnTo>
                    <a:lnTo>
                      <a:pt x="0" y="177421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  <a:alpha val="50000"/>
                </a:schemeClr>
              </a:solidFill>
              <a:ln w="158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HGP創英角ｺﾞｼｯｸUB" pitchFamily="50" charset="-128"/>
                </a:endParaRPr>
              </a:p>
            </p:txBody>
          </p:sp>
        </p:grpSp>
        <p:sp>
          <p:nvSpPr>
            <p:cNvPr id="11" name="Rectangle 3"/>
            <p:cNvSpPr txBox="1">
              <a:spLocks noChangeArrowheads="1"/>
            </p:cNvSpPr>
            <p:nvPr/>
          </p:nvSpPr>
          <p:spPr>
            <a:xfrm>
              <a:off x="3929058" y="2357430"/>
              <a:ext cx="2071702" cy="785818"/>
            </a:xfrm>
            <a:prstGeom prst="rect">
              <a:avLst/>
            </a:prstGeom>
          </p:spPr>
          <p:txBody>
            <a:bodyPr/>
            <a:lstStyle/>
            <a:p>
              <a:pPr marL="193675" marR="0" lvl="0" indent="-193675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0000"/>
                <a:buFontTx/>
                <a:buNone/>
                <a:tabLst/>
                <a:defRPr/>
              </a:pPr>
              <a:r>
                <a:rPr lang="en-US" altLang="ja-JP" sz="1800" b="1" kern="0" dirty="0" smtClean="0">
                  <a:solidFill>
                    <a:srgbClr val="3366FF"/>
                  </a:solidFill>
                  <a:latin typeface="+mn-lt"/>
                  <a:ea typeface="+mn-ea"/>
                </a:rPr>
                <a:t>Rooms for</a:t>
              </a:r>
            </a:p>
            <a:p>
              <a:pPr marL="193675" marR="0" lvl="0" indent="-193675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0000"/>
                <a:buFontTx/>
                <a:buNone/>
                <a:tabLst/>
                <a:defRPr/>
              </a:pPr>
              <a:r>
                <a:rPr lang="en-US" altLang="ja-JP" sz="1800" b="1" kern="0" dirty="0" smtClean="0">
                  <a:solidFill>
                    <a:srgbClr val="3366FF"/>
                  </a:solidFill>
                  <a:latin typeface="+mn-lt"/>
                  <a:ea typeface="+mn-ea"/>
                </a:rPr>
                <a:t> improvement</a:t>
              </a:r>
            </a:p>
          </p:txBody>
        </p:sp>
        <p:cxnSp>
          <p:nvCxnSpPr>
            <p:cNvPr id="13" name="直線矢印コネクタ 12"/>
            <p:cNvCxnSpPr/>
            <p:nvPr/>
          </p:nvCxnSpPr>
          <p:spPr bwMode="auto">
            <a:xfrm rot="5400000">
              <a:off x="4143372" y="3357562"/>
              <a:ext cx="1143008" cy="428628"/>
            </a:xfrm>
            <a:prstGeom prst="straightConnector1">
              <a:avLst/>
            </a:prstGeom>
            <a:solidFill>
              <a:srgbClr val="FAFFC9">
                <a:alpha val="50000"/>
              </a:srgbClr>
            </a:solidFill>
            <a:ln w="63500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4" name="直線矢印コネクタ 13"/>
            <p:cNvCxnSpPr/>
            <p:nvPr/>
          </p:nvCxnSpPr>
          <p:spPr bwMode="auto">
            <a:xfrm rot="16200000" flipH="1">
              <a:off x="5143504" y="3143248"/>
              <a:ext cx="1214446" cy="928694"/>
            </a:xfrm>
            <a:prstGeom prst="straightConnector1">
              <a:avLst/>
            </a:prstGeom>
            <a:solidFill>
              <a:srgbClr val="FAFFC9">
                <a:alpha val="50000"/>
              </a:srgbClr>
            </a:solidFill>
            <a:ln w="63500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7429520" y="6143644"/>
            <a:ext cx="1285884" cy="285752"/>
          </a:xfrm>
          <a:prstGeom prst="rect">
            <a:avLst/>
          </a:prstGeom>
        </p:spPr>
        <p:txBody>
          <a:bodyPr/>
          <a:lstStyle/>
          <a:p>
            <a:pPr marL="193675" marR="0" lvl="0" indent="-1936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Tx/>
              <a:buNone/>
              <a:tabLst/>
              <a:defRPr/>
            </a:pPr>
            <a:r>
              <a:rPr lang="en-US" altLang="ja-JP" sz="1000" b="1" kern="0" dirty="0" smtClean="0">
                <a:solidFill>
                  <a:srgbClr val="3366FF"/>
                </a:solidFill>
                <a:latin typeface="+mn-lt"/>
                <a:ea typeface="+mn-ea"/>
              </a:rPr>
              <a:t>Figure: K.Somiya</a:t>
            </a:r>
          </a:p>
        </p:txBody>
      </p:sp>
    </p:spTree>
  </p:cSld>
  <p:clrMapOvr>
    <a:masterClrMapping/>
  </p:clrMapOvr>
  <p:transition advTm="171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pl-PL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GWADW2010</a:t>
            </a:r>
            <a:r>
              <a:rPr lang="ja-JP" altLang="pl-PL" sz="1200" b="1" kern="1200" dirty="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　</a:t>
            </a:r>
            <a:r>
              <a:rPr lang="pl-PL" altLang="ja-JP" sz="1200" b="1" kern="1200" smtClean="0">
                <a:solidFill>
                  <a:srgbClr val="EAEAEA"/>
                </a:solidFill>
                <a:latin typeface="Tahoma" pitchFamily="34" charset="0"/>
                <a:ea typeface="HGP創英角ｺﾞｼｯｸUB" pitchFamily="50" charset="-128"/>
                <a:cs typeface="+mn-cs"/>
              </a:rPr>
              <a:t>(May 17, 2010, Kyoto, Japan)</a:t>
            </a:r>
            <a:endParaRPr lang="en-US" altLang="ja-JP" sz="1200" b="1" kern="1200" dirty="0">
              <a:solidFill>
                <a:srgbClr val="EAEAEA"/>
              </a:solidFill>
              <a:latin typeface="Tahoma" pitchFamily="34" charset="0"/>
              <a:ea typeface="HGP創英角ｺﾞｼｯｸUB" pitchFamily="50" charset="-128"/>
              <a:cs typeface="+mn-cs"/>
            </a:endParaRPr>
          </a:p>
        </p:txBody>
      </p:sp>
      <p:sp>
        <p:nvSpPr>
          <p:cNvPr id="196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14480" y="1357298"/>
            <a:ext cx="6143668" cy="4286280"/>
          </a:xfrm>
        </p:spPr>
        <p:txBody>
          <a:bodyPr/>
          <a:lstStyle/>
          <a:p>
            <a:pPr>
              <a:lnSpc>
                <a:spcPct val="160000"/>
              </a:lnSpc>
              <a:spcBef>
                <a:spcPct val="0"/>
              </a:spcBef>
              <a:buClrTx/>
              <a:buNone/>
            </a:pPr>
            <a:r>
              <a:rPr lang="en-US" altLang="ja-JP" sz="3200" b="1" dirty="0" smtClean="0">
                <a:solidFill>
                  <a:srgbClr val="808080"/>
                </a:solidFill>
              </a:rPr>
              <a:t>Introduction</a:t>
            </a:r>
          </a:p>
          <a:p>
            <a:pPr>
              <a:lnSpc>
                <a:spcPct val="160000"/>
              </a:lnSpc>
              <a:spcBef>
                <a:spcPct val="0"/>
              </a:spcBef>
              <a:buClrTx/>
              <a:buNone/>
            </a:pPr>
            <a:r>
              <a:rPr lang="en-US" altLang="ja-JP" sz="3200" b="1" dirty="0" smtClean="0">
                <a:solidFill>
                  <a:srgbClr val="FFFFFF"/>
                </a:solidFill>
              </a:rPr>
              <a:t>Candidate configurations</a:t>
            </a:r>
          </a:p>
          <a:p>
            <a:pPr>
              <a:lnSpc>
                <a:spcPct val="160000"/>
              </a:lnSpc>
              <a:spcBef>
                <a:spcPct val="0"/>
              </a:spcBef>
              <a:buClrTx/>
              <a:buNone/>
            </a:pPr>
            <a:r>
              <a:rPr lang="en-US" altLang="ja-JP" sz="3200" b="1" dirty="0" smtClean="0">
                <a:solidFill>
                  <a:srgbClr val="808080"/>
                </a:solidFill>
              </a:rPr>
              <a:t>Science outcomes</a:t>
            </a:r>
          </a:p>
          <a:p>
            <a:pPr>
              <a:lnSpc>
                <a:spcPct val="160000"/>
              </a:lnSpc>
              <a:spcBef>
                <a:spcPct val="0"/>
              </a:spcBef>
              <a:buClrTx/>
              <a:buNone/>
            </a:pPr>
            <a:r>
              <a:rPr lang="en-US" altLang="ja-JP" sz="3200" b="1" dirty="0" smtClean="0">
                <a:solidFill>
                  <a:srgbClr val="808080"/>
                </a:solidFill>
              </a:rPr>
              <a:t>Technical Feasibility</a:t>
            </a:r>
          </a:p>
          <a:p>
            <a:pPr>
              <a:lnSpc>
                <a:spcPct val="160000"/>
              </a:lnSpc>
              <a:spcBef>
                <a:spcPct val="0"/>
              </a:spcBef>
              <a:buClrTx/>
              <a:buNone/>
            </a:pPr>
            <a:r>
              <a:rPr lang="en-US" altLang="ja-JP" sz="3200" b="1" dirty="0" smtClean="0">
                <a:solidFill>
                  <a:srgbClr val="808080"/>
                </a:solidFill>
              </a:rPr>
              <a:t>Project Strategy</a:t>
            </a:r>
          </a:p>
          <a:p>
            <a:pPr>
              <a:lnSpc>
                <a:spcPct val="160000"/>
              </a:lnSpc>
              <a:spcBef>
                <a:spcPct val="0"/>
              </a:spcBef>
              <a:buClrTx/>
              <a:buNone/>
            </a:pPr>
            <a:r>
              <a:rPr lang="en-US" altLang="ja-JP" sz="3200" b="1" dirty="0" smtClean="0">
                <a:solidFill>
                  <a:srgbClr val="808080"/>
                </a:solidFill>
              </a:rPr>
              <a:t>Conclusion</a:t>
            </a:r>
          </a:p>
          <a:p>
            <a:pPr>
              <a:lnSpc>
                <a:spcPct val="160000"/>
              </a:lnSpc>
              <a:spcBef>
                <a:spcPct val="0"/>
              </a:spcBef>
              <a:buClrTx/>
              <a:buNone/>
            </a:pPr>
            <a:endParaRPr lang="en-US" altLang="ja-JP" sz="3200" b="1" dirty="0" smtClean="0">
              <a:solidFill>
                <a:srgbClr val="808080"/>
              </a:solidFill>
            </a:endParaRPr>
          </a:p>
        </p:txBody>
      </p:sp>
      <p:sp>
        <p:nvSpPr>
          <p:cNvPr id="1964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Outline</a:t>
            </a:r>
            <a:endParaRPr lang="ja-JP" altLang="ja-JP" dirty="0"/>
          </a:p>
        </p:txBody>
      </p:sp>
      <p:sp>
        <p:nvSpPr>
          <p:cNvPr id="6" name="右矢印 5"/>
          <p:cNvSpPr/>
          <p:nvPr/>
        </p:nvSpPr>
        <p:spPr bwMode="auto">
          <a:xfrm>
            <a:off x="1214414" y="2428868"/>
            <a:ext cx="428628" cy="428628"/>
          </a:xfrm>
          <a:prstGeom prst="rightArrow">
            <a:avLst/>
          </a:prstGeom>
          <a:solidFill>
            <a:srgbClr val="FFFFFF">
              <a:alpha val="10000"/>
            </a:srgbClr>
          </a:solidFill>
          <a:ln w="158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</p:spTree>
  </p:cSld>
  <p:clrMapOvr>
    <a:masterClrMapping/>
  </p:clrMapOvr>
  <p:transition advTm="1712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 $$ \rho=1.2 \times 10^{-2}  \ \ \ {\rm [Mpc^{-3}]}$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252.9606"/>
  <p:tag name="PICTUREFILESIZE" val="1379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 $$ {\cal R}= 83.0 ^{+209.1}_{-66.1}  {\rm [events/Myr]}$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280.8005"/>
  <p:tag name="PICTUREFILESIZE" val="17230"/>
</p:tagLst>
</file>

<file path=ppt/theme/theme1.xml><?xml version="1.0" encoding="utf-8"?>
<a:theme xmlns:a="http://schemas.openxmlformats.org/drawingml/2006/main" name="2_Straight Edge">
  <a:themeElements>
    <a:clrScheme name="">
      <a:dk1>
        <a:srgbClr val="003366"/>
      </a:dk1>
      <a:lt1>
        <a:srgbClr val="CCFFCC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E2FFE2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2_Straight Edge">
      <a:majorFont>
        <a:latin typeface="Tahoma"/>
        <a:ea typeface="HGP創英角ｺﾞｼｯｸUB"/>
        <a:cs typeface=""/>
      </a:majorFont>
      <a:minorFont>
        <a:latin typeface="Tahoma"/>
        <a:ea typeface="HGP創英角ｺﾞｼｯｸUB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>
            <a:alpha val="10000"/>
          </a:srgbClr>
        </a:solidFill>
        <a:ln w="158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1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HGP創英角ｺﾞｼｯｸUB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AFFC9">
            <a:alpha val="50000"/>
          </a:srgbClr>
        </a:solidFill>
        <a:ln w="15875" cap="flat" cmpd="sng" algn="ctr">
          <a:solidFill>
            <a:srgbClr val="9696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1" lang="ja-JP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HGP創英角ｺﾞｼｯｸUB" pitchFamily="50" charset="-128"/>
          </a:defRPr>
        </a:defPPr>
      </a:lstStyle>
    </a:lnDef>
  </a:objectDefaults>
  <a:extraClrSchemeLst>
    <a:extraClrScheme>
      <a:clrScheme name="2_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44568</TotalTime>
  <Words>2059</Words>
  <Application>Microsoft Office PowerPoint</Application>
  <PresentationFormat>画面に合わせる (4:3)</PresentationFormat>
  <Paragraphs>462</Paragraphs>
  <Slides>32</Slides>
  <Notes>32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32</vt:i4>
      </vt:variant>
    </vt:vector>
  </HeadingPairs>
  <TitlesOfParts>
    <vt:vector size="33" baseType="lpstr">
      <vt:lpstr>2_Straight Edge</vt:lpstr>
      <vt:lpstr>Design of the LCGT interferometer observation band </vt:lpstr>
      <vt:lpstr>Abstract</vt:lpstr>
      <vt:lpstr>Scope</vt:lpstr>
      <vt:lpstr>Outline</vt:lpstr>
      <vt:lpstr>Outline</vt:lpstr>
      <vt:lpstr>Interferometer setup</vt:lpstr>
      <vt:lpstr>RSE and cryogenics</vt:lpstr>
      <vt:lpstr>Quantum and Classical noises</vt:lpstr>
      <vt:lpstr>Outline</vt:lpstr>
      <vt:lpstr>Tuning of observation band</vt:lpstr>
      <vt:lpstr>Candidate configurations</vt:lpstr>
      <vt:lpstr>Outline</vt:lpstr>
      <vt:lpstr>Neutron-star binaries</vt:lpstr>
      <vt:lpstr>Detection probability</vt:lpstr>
      <vt:lpstr>Parameter Estimation</vt:lpstr>
      <vt:lpstr>Other Targets</vt:lpstr>
      <vt:lpstr>Outline</vt:lpstr>
      <vt:lpstr>Technical feasibility</vt:lpstr>
      <vt:lpstr>Control scheme</vt:lpstr>
      <vt:lpstr>SEM control and VRSE</vt:lpstr>
      <vt:lpstr>Control loop noise</vt:lpstr>
      <vt:lpstr>Control loop noise</vt:lpstr>
      <vt:lpstr>Outline</vt:lpstr>
      <vt:lpstr>Project Strategy</vt:lpstr>
      <vt:lpstr>Outline</vt:lpstr>
      <vt:lpstr>Summary</vt:lpstr>
      <vt:lpstr>Conclusion</vt:lpstr>
      <vt:lpstr>Conclusion</vt:lpstr>
      <vt:lpstr>Acknowledgements</vt:lpstr>
      <vt:lpstr>End</vt:lpstr>
      <vt:lpstr>Scientific outcomes</vt:lpstr>
      <vt:lpstr>LCGT BW special working group</vt:lpstr>
    </vt:vector>
  </TitlesOfParts>
  <Company>東京大学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安東 正樹</dc:creator>
  <cp:lastModifiedBy>ando</cp:lastModifiedBy>
  <cp:revision>2866</cp:revision>
  <dcterms:created xsi:type="dcterms:W3CDTF">2002-03-19T09:15:24Z</dcterms:created>
  <dcterms:modified xsi:type="dcterms:W3CDTF">2010-06-15T03:20:55Z</dcterms:modified>
</cp:coreProperties>
</file>