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1013" r:id="rId2"/>
    <p:sldId id="1015" r:id="rId3"/>
    <p:sldId id="1016" r:id="rId4"/>
    <p:sldId id="1017" r:id="rId5"/>
    <p:sldId id="1018" r:id="rId6"/>
    <p:sldId id="1020" r:id="rId7"/>
    <p:sldId id="1019" r:id="rId8"/>
  </p:sldIdLst>
  <p:sldSz cx="9144000" cy="6858000" type="screen4x3"/>
  <p:notesSz cx="6731000" cy="9856788"/>
  <p:custDataLst>
    <p:tags r:id="rId11"/>
  </p:custDataLst>
  <p:defaultTextStyle>
    <a:defPPr>
      <a:defRPr lang="ja-JP"/>
    </a:defPPr>
    <a:lvl1pPr algn="ctr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  <a:srgbClr val="FFCCCC"/>
    <a:srgbClr val="F8F8F8"/>
    <a:srgbClr val="B2B2B2"/>
    <a:srgbClr val="000000"/>
    <a:srgbClr val="99FF99"/>
    <a:srgbClr val="DDDDDD"/>
    <a:srgbClr val="1C1C1C"/>
    <a:srgbClr val="CC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4" autoAdjust="0"/>
    <p:restoredTop sz="99316" autoAdjust="0"/>
  </p:normalViewPr>
  <p:slideViewPr>
    <p:cSldViewPr>
      <p:cViewPr>
        <p:scale>
          <a:sx n="60" d="100"/>
          <a:sy n="60" d="100"/>
        </p:scale>
        <p:origin x="-1008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064" y="-96"/>
      </p:cViewPr>
      <p:guideLst>
        <p:guide orient="horz" pos="310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E96BC14-1615-4251-8D4B-8C86F65DDF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4663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smtClean="0"/>
            </a:lvl1pPr>
          </a:lstStyle>
          <a:p>
            <a:pPr>
              <a:defRPr/>
            </a:pPr>
            <a:fld id="{CB493AE6-ACB0-48C0-A300-869348BAECA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fld id="{C90705A1-4E2D-4662-94DE-4ED7A9BA525B}" type="slidenum">
              <a:rPr kumimoji="1" lang="en-US" altLang="ja-JP" sz="1200" kern="1200">
                <a:solidFill>
                  <a:prstClr val="black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t>1</a:t>
            </a:fld>
            <a:endParaRPr kumimoji="1" lang="en-US" altLang="ja-JP" sz="1200" kern="1200" dirty="0">
              <a:solidFill>
                <a:prstClr val="black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fld id="{C90705A1-4E2D-4662-94DE-4ED7A9BA525B}" type="slidenum">
              <a:rPr kumimoji="1" lang="en-US" altLang="ja-JP" sz="1200" kern="1200">
                <a:solidFill>
                  <a:prstClr val="black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t>2</a:t>
            </a:fld>
            <a:endParaRPr kumimoji="1" lang="en-US" altLang="ja-JP" sz="1200" kern="1200" dirty="0">
              <a:solidFill>
                <a:prstClr val="black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fld id="{C90705A1-4E2D-4662-94DE-4ED7A9BA525B}" type="slidenum">
              <a:rPr kumimoji="1" lang="en-US" altLang="ja-JP" sz="1200" kern="1200">
                <a:solidFill>
                  <a:prstClr val="black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t>3</a:t>
            </a:fld>
            <a:endParaRPr kumimoji="1" lang="en-US" altLang="ja-JP" sz="1200" kern="1200" dirty="0">
              <a:solidFill>
                <a:prstClr val="black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fld id="{C90705A1-4E2D-4662-94DE-4ED7A9BA525B}" type="slidenum">
              <a:rPr kumimoji="1" lang="en-US" altLang="ja-JP" sz="1200" kern="1200">
                <a:solidFill>
                  <a:prstClr val="black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t>4</a:t>
            </a:fld>
            <a:endParaRPr kumimoji="1" lang="en-US" altLang="ja-JP" sz="1200" kern="1200" dirty="0">
              <a:solidFill>
                <a:prstClr val="black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fld id="{C90705A1-4E2D-4662-94DE-4ED7A9BA525B}" type="slidenum">
              <a:rPr kumimoji="1" lang="en-US" altLang="ja-JP" sz="1200" kern="1200">
                <a:solidFill>
                  <a:prstClr val="black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t>5</a:t>
            </a:fld>
            <a:endParaRPr kumimoji="1" lang="en-US" altLang="ja-JP" sz="1200" kern="1200" dirty="0">
              <a:solidFill>
                <a:prstClr val="black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fld id="{C90705A1-4E2D-4662-94DE-4ED7A9BA525B}" type="slidenum">
              <a:rPr kumimoji="1" lang="en-US" altLang="ja-JP" sz="1200" kern="1200">
                <a:solidFill>
                  <a:prstClr val="black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t>6</a:t>
            </a:fld>
            <a:endParaRPr kumimoji="1" lang="en-US" altLang="ja-JP" sz="1200" kern="1200" dirty="0">
              <a:solidFill>
                <a:prstClr val="black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fld id="{C90705A1-4E2D-4662-94DE-4ED7A9BA525B}" type="slidenum">
              <a:rPr kumimoji="1" lang="en-US" altLang="ja-JP" sz="1200" kern="1200">
                <a:solidFill>
                  <a:prstClr val="black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t>7</a:t>
            </a:fld>
            <a:endParaRPr kumimoji="1" lang="en-US" altLang="ja-JP" sz="1200" kern="1200" dirty="0">
              <a:solidFill>
                <a:prstClr val="black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 Collaboration Meeting</a:t>
            </a:r>
            <a:r>
              <a:rPr lang="ja-JP" altLang="en-US" smtClean="0"/>
              <a:t>　</a:t>
            </a:r>
            <a:r>
              <a:rPr lang="en-US" altLang="ja-JP" smtClean="0"/>
              <a:t>(2010</a:t>
            </a:r>
            <a:r>
              <a:rPr lang="ja-JP" altLang="en-US" smtClean="0"/>
              <a:t>年</a:t>
            </a:r>
            <a:r>
              <a:rPr lang="en-US" altLang="ja-JP" smtClean="0"/>
              <a:t>2</a:t>
            </a:r>
            <a:r>
              <a:rPr lang="ja-JP" altLang="en-US" smtClean="0"/>
              <a:t>月</a:t>
            </a:r>
            <a:r>
              <a:rPr lang="en-US" altLang="ja-JP" smtClean="0"/>
              <a:t>15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5637-E8AC-4181-927C-9D85E9A3AA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LCGT Collaboration Meeting</a:t>
            </a:r>
            <a:r>
              <a:rPr lang="ja-JP" altLang="en-US" smtClean="0"/>
              <a:t>　</a:t>
            </a:r>
            <a:r>
              <a:rPr lang="en-US" altLang="ja-JP" smtClean="0"/>
              <a:t>(2010</a:t>
            </a:r>
            <a:r>
              <a:rPr lang="ja-JP" altLang="en-US" smtClean="0"/>
              <a:t>年</a:t>
            </a:r>
            <a:r>
              <a:rPr lang="en-US" altLang="ja-JP" smtClean="0"/>
              <a:t>2</a:t>
            </a:r>
            <a:r>
              <a:rPr lang="ja-JP" altLang="en-US" smtClean="0"/>
              <a:t>月</a:t>
            </a:r>
            <a:r>
              <a:rPr lang="en-US" altLang="ja-JP" smtClean="0"/>
              <a:t>15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A227-DAEA-464B-B549-974AF7486E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9906" name="Picture 2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</p:pic>
      <p:sp>
        <p:nvSpPr>
          <p:cNvPr id="10199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1713" y="523875"/>
            <a:ext cx="7380287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199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895600"/>
            <a:ext cx="6662737" cy="2994025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19909" name="Rectangle 5" descr="デニム"/>
          <p:cNvSpPr>
            <a:spLocks noChangeArrowheads="1"/>
          </p:cNvSpPr>
          <p:nvPr/>
        </p:nvSpPr>
        <p:spPr bwMode="auto">
          <a:xfrm>
            <a:off x="2667000" y="1190625"/>
            <a:ext cx="5662613" cy="777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endParaRPr lang="ja-JP" altLang="ja-JP" sz="2400">
              <a:solidFill>
                <a:schemeClr val="tx1"/>
              </a:solidFill>
            </a:endParaRPr>
          </a:p>
        </p:txBody>
      </p:sp>
      <p:sp>
        <p:nvSpPr>
          <p:cNvPr id="1019910" name="Rectangle 6" descr="デニム"/>
          <p:cNvSpPr>
            <a:spLocks noChangeArrowheads="1"/>
          </p:cNvSpPr>
          <p:nvPr/>
        </p:nvSpPr>
        <p:spPr bwMode="auto">
          <a:xfrm>
            <a:off x="914400" y="327025"/>
            <a:ext cx="5662613" cy="777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None/>
            </a:pPr>
            <a:endParaRPr lang="ja-JP" altLang="ja-JP" sz="2400">
              <a:solidFill>
                <a:schemeClr val="tx1"/>
              </a:solidFill>
            </a:endParaRPr>
          </a:p>
        </p:txBody>
      </p:sp>
      <p:sp>
        <p:nvSpPr>
          <p:cNvPr id="1019911" name="Rectangle 7" descr="デニム"/>
          <p:cNvSpPr>
            <a:spLocks noChangeArrowheads="1"/>
          </p:cNvSpPr>
          <p:nvPr userDrawn="1"/>
        </p:nvSpPr>
        <p:spPr bwMode="auto">
          <a:xfrm>
            <a:off x="685800" y="6400800"/>
            <a:ext cx="8077200" cy="76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58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101991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6577013"/>
            <a:ext cx="8382000" cy="20478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LCGT Collaboration Meeting</a:t>
            </a:r>
            <a:r>
              <a:rPr lang="ja-JP" altLang="en-US" smtClean="0"/>
              <a:t>　</a:t>
            </a:r>
            <a:r>
              <a:rPr lang="en-US" altLang="ja-JP" smtClean="0"/>
              <a:t>(2010</a:t>
            </a:r>
            <a:r>
              <a:rPr lang="ja-JP" altLang="en-US" smtClean="0"/>
              <a:t>年</a:t>
            </a:r>
            <a:r>
              <a:rPr lang="en-US" altLang="ja-JP" smtClean="0"/>
              <a:t>2</a:t>
            </a:r>
            <a:r>
              <a:rPr lang="ja-JP" altLang="en-US" smtClean="0"/>
              <a:t>月</a:t>
            </a:r>
            <a:r>
              <a:rPr lang="en-US" altLang="ja-JP" smtClean="0"/>
              <a:t>15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1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1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9909" grpId="0" animBg="1" autoUpdateAnimBg="0"/>
      <p:bldP spid="1019910" grpId="0" animBg="1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65175"/>
            <a:ext cx="8386763" cy="5711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LCGT Collaboration Meeting</a:t>
            </a:r>
            <a:r>
              <a:rPr lang="ja-JP" altLang="en-US" smtClean="0"/>
              <a:t>　</a:t>
            </a:r>
            <a:r>
              <a:rPr lang="en-US" altLang="ja-JP" smtClean="0"/>
              <a:t>(2010</a:t>
            </a:r>
            <a:r>
              <a:rPr lang="ja-JP" altLang="en-US" smtClean="0"/>
              <a:t>年</a:t>
            </a:r>
            <a:r>
              <a:rPr lang="en-US" altLang="ja-JP" smtClean="0"/>
              <a:t>2</a:t>
            </a:r>
            <a:r>
              <a:rPr lang="ja-JP" altLang="en-US" smtClean="0"/>
              <a:t>月</a:t>
            </a:r>
            <a:r>
              <a:rPr lang="en-US" altLang="ja-JP" smtClean="0"/>
              <a:t>15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060A6-9F2D-4B2F-AA5E-080FECEE08E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9056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1346563" name="Rectangle 3" descr="デニム"/>
          <p:cNvSpPr>
            <a:spLocks noChangeArrowheads="1"/>
          </p:cNvSpPr>
          <p:nvPr userDrawn="1"/>
        </p:nvSpPr>
        <p:spPr bwMode="auto">
          <a:xfrm>
            <a:off x="685800" y="6477000"/>
            <a:ext cx="8077200" cy="7620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158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46564" name="Rectangle 4" descr="デニム"/>
          <p:cNvSpPr>
            <a:spLocks noChangeArrowheads="1"/>
          </p:cNvSpPr>
          <p:nvPr userDrawn="1"/>
        </p:nvSpPr>
        <p:spPr bwMode="auto">
          <a:xfrm>
            <a:off x="685800" y="615950"/>
            <a:ext cx="8077200" cy="7620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158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13465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629400"/>
            <a:ext cx="83820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 b="1" smtClean="0"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LCGT Collaboration Meeting</a:t>
            </a:r>
            <a:r>
              <a:rPr lang="ja-JP" altLang="en-US" smtClean="0"/>
              <a:t>　</a:t>
            </a:r>
            <a:r>
              <a:rPr lang="en-US" altLang="ja-JP" smtClean="0"/>
              <a:t>(2010</a:t>
            </a:r>
            <a:r>
              <a:rPr lang="ja-JP" altLang="en-US" smtClean="0"/>
              <a:t>年</a:t>
            </a:r>
            <a:r>
              <a:rPr lang="en-US" altLang="ja-JP" smtClean="0"/>
              <a:t>2</a:t>
            </a:r>
            <a:r>
              <a:rPr lang="ja-JP" altLang="en-US" smtClean="0"/>
              <a:t>月</a:t>
            </a:r>
            <a:r>
              <a:rPr lang="en-US" altLang="ja-JP" smtClean="0"/>
              <a:t>15</a:t>
            </a:r>
            <a:r>
              <a:rPr lang="ja-JP" altLang="en-US" smtClean="0"/>
              <a:t>日</a:t>
            </a:r>
            <a:r>
              <a:rPr lang="en-US" altLang="ja-JP" smtClean="0"/>
              <a:t>)</a:t>
            </a:r>
            <a:endParaRPr lang="en-US" altLang="ja-JP"/>
          </a:p>
        </p:txBody>
      </p:sp>
      <p:sp>
        <p:nvSpPr>
          <p:cNvPr id="13465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9765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400" b="1" smtClean="0"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fld id="{715F68F9-44F6-4E6F-8F84-EB7A3601EA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34656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66294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701" r:id="rId3"/>
    <p:sldLayoutId id="214748370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2pPr>
      <a:lvl3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3pPr>
      <a:lvl4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4pPr>
      <a:lvl5pPr algn="ctr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5pPr>
      <a:lvl6pPr marL="4572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6pPr>
      <a:lvl7pPr marL="9144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7pPr>
      <a:lvl8pPr marL="13716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8pPr>
      <a:lvl9pPr marL="1828800" algn="ctr" rtl="0" fontAlgn="base">
        <a:lnSpc>
          <a:spcPct val="120000"/>
        </a:lnSpc>
        <a:spcBef>
          <a:spcPct val="0"/>
        </a:spcBef>
        <a:spcAft>
          <a:spcPct val="0"/>
        </a:spcAft>
        <a:defRPr kumimoji="1" sz="2800" b="1">
          <a:solidFill>
            <a:srgbClr val="EAEAEA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HGP創英角ｺﾞｼｯｸUB" pitchFamily="50" charset="-128"/>
        </a:defRPr>
      </a:lvl9pPr>
    </p:titleStyle>
    <p:bodyStyle>
      <a:lvl1pPr marL="193675" indent="-19367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  <a:cs typeface="+mn-cs"/>
        </a:defRPr>
      </a:lvl1pPr>
      <a:lvl2pPr marL="566738" indent="-1825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2pPr>
      <a:lvl3pPr marL="952500" indent="-195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3pPr>
      <a:lvl4pPr marL="1338263" indent="-195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4pPr>
      <a:lvl5pPr marL="1711325" indent="-1825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5pPr>
      <a:lvl6pPr marL="21685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6pPr>
      <a:lvl7pPr marL="26257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7pPr>
      <a:lvl8pPr marL="30829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8pPr>
      <a:lvl9pPr marL="3540125" indent="-18256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8"/>
        </a:buBlip>
        <a:defRPr kumimoji="1" sz="2000">
          <a:solidFill>
            <a:srgbClr val="EAEAE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LCGT Collaboration Meeting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　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(2010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年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2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月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15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日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)</a:t>
            </a:r>
            <a:endParaRPr lang="en-US" altLang="ja-JP" sz="1200" b="1" kern="1200" dirty="0">
              <a:solidFill>
                <a:srgbClr val="EAEAEA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45" y="857232"/>
            <a:ext cx="7672383" cy="5572164"/>
          </a:xfrm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目的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　  </a:t>
            </a:r>
            <a:r>
              <a:rPr lang="en-US" altLang="ja-JP" b="1" dirty="0" smtClean="0"/>
              <a:t>LCGT</a:t>
            </a:r>
            <a:r>
              <a:rPr lang="ja-JP" altLang="en-US" b="1" dirty="0" smtClean="0"/>
              <a:t>の観測周波数帯域 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   (</a:t>
            </a:r>
            <a:r>
              <a:rPr lang="ja-JP" altLang="en-US" b="1" dirty="0" smtClean="0"/>
              <a:t>干渉計の基本パラメータ</a:t>
            </a:r>
            <a:r>
              <a:rPr lang="en-US" altLang="ja-JP" b="1" dirty="0" smtClean="0"/>
              <a:t>)</a:t>
            </a:r>
            <a:r>
              <a:rPr lang="ja-JP" altLang="en-US" b="1" dirty="0" smtClean="0"/>
              <a:t> の検討を行い</a:t>
            </a:r>
            <a:r>
              <a:rPr lang="en-US" altLang="ja-JP" b="1" dirty="0" smtClean="0"/>
              <a:t>, </a:t>
            </a:r>
            <a:r>
              <a:rPr lang="ja-JP" altLang="en-US" b="1" dirty="0" smtClean="0"/>
              <a:t>提案をまとめる</a:t>
            </a:r>
            <a:r>
              <a:rPr lang="en-US" altLang="ja-JP" b="1" dirty="0" smtClean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検討内容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 4</a:t>
            </a:r>
            <a:r>
              <a:rPr lang="ja-JP" altLang="en-US" b="1" dirty="0" smtClean="0"/>
              <a:t>種類の干渉計方式を候補として選定</a:t>
            </a:r>
            <a:r>
              <a:rPr lang="en-US" altLang="ja-JP" b="1" dirty="0" smtClean="0"/>
              <a:t>.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 </a:t>
            </a:r>
            <a:r>
              <a:rPr lang="ja-JP" altLang="en-US" b="1" dirty="0" smtClean="0"/>
              <a:t>観測対象 </a:t>
            </a:r>
            <a:r>
              <a:rPr lang="en-US" altLang="ja-JP" b="1" dirty="0" smtClean="0"/>
              <a:t>(</a:t>
            </a:r>
            <a:r>
              <a:rPr lang="ja-JP" altLang="en-US" b="1" dirty="0" smtClean="0"/>
              <a:t>重力波源</a:t>
            </a:r>
            <a:r>
              <a:rPr lang="en-US" altLang="ja-JP" b="1" dirty="0" smtClean="0"/>
              <a:t>), </a:t>
            </a:r>
            <a:r>
              <a:rPr lang="ja-JP" altLang="en-US" b="1" dirty="0" smtClean="0"/>
              <a:t>技術的実現性</a:t>
            </a:r>
            <a:r>
              <a:rPr lang="en-US" altLang="ja-JP" b="1" dirty="0" smtClean="0"/>
              <a:t>, </a:t>
            </a:r>
            <a:r>
              <a:rPr lang="ja-JP" altLang="en-US" b="1" dirty="0" smtClean="0"/>
              <a:t>観測戦略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　　　                                       　の観点からサーベイ</a:t>
            </a:r>
            <a:r>
              <a:rPr lang="en-US" altLang="ja-JP" b="1" dirty="0" smtClean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検討体制と経緯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　　  </a:t>
            </a:r>
            <a:r>
              <a:rPr lang="en-US" altLang="ja-JP" b="1" dirty="0" smtClean="0"/>
              <a:t>LCGT Collab.</a:t>
            </a:r>
            <a:r>
              <a:rPr lang="ja-JP" altLang="en-US" b="1" dirty="0" smtClean="0"/>
              <a:t>に呼びかけ  </a:t>
            </a:r>
            <a:r>
              <a:rPr lang="en-US" altLang="ja-JP" b="1" dirty="0" smtClean="0">
                <a:sym typeface="Wingdings" pitchFamily="2" charset="2"/>
              </a:rPr>
              <a:t> 24</a:t>
            </a:r>
            <a:r>
              <a:rPr lang="ja-JP" altLang="en-US" b="1" dirty="0" smtClean="0">
                <a:sym typeface="Wingdings" pitchFamily="2" charset="2"/>
              </a:rPr>
              <a:t>名の検討メンバー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  2009</a:t>
            </a:r>
            <a:r>
              <a:rPr lang="ja-JP" altLang="en-US" b="1" dirty="0" smtClean="0"/>
              <a:t>年</a:t>
            </a:r>
            <a:r>
              <a:rPr lang="en-US" altLang="ja-JP" b="1" dirty="0" smtClean="0"/>
              <a:t>5</a:t>
            </a:r>
            <a:r>
              <a:rPr lang="ja-JP" altLang="en-US" b="1" dirty="0" smtClean="0"/>
              <a:t>月</a:t>
            </a:r>
            <a:r>
              <a:rPr lang="en-US" altLang="ja-JP" b="1" dirty="0" smtClean="0"/>
              <a:t>-9</a:t>
            </a:r>
            <a:r>
              <a:rPr lang="ja-JP" altLang="en-US" b="1" dirty="0" smtClean="0"/>
              <a:t>月の間、 ほぼ隔週で検討会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  2009</a:t>
            </a:r>
            <a:r>
              <a:rPr lang="ja-JP" altLang="en-US" b="1" dirty="0" smtClean="0"/>
              <a:t>年</a:t>
            </a:r>
            <a:r>
              <a:rPr lang="en-US" altLang="ja-JP" b="1" dirty="0" smtClean="0"/>
              <a:t>9</a:t>
            </a:r>
            <a:r>
              <a:rPr lang="ja-JP" altLang="en-US" b="1" dirty="0" smtClean="0"/>
              <a:t>月末 取りまとめ 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>
                <a:sym typeface="Wingdings" pitchFamily="2" charset="2"/>
              </a:rPr>
              <a:t>           </a:t>
            </a:r>
            <a:r>
              <a:rPr lang="ja-JP" altLang="en-US" b="1" dirty="0" smtClean="0">
                <a:sym typeface="Wingdings" pitchFamily="2" charset="2"/>
              </a:rPr>
              <a:t>国外の評価委員会にレビューを依頼</a:t>
            </a:r>
            <a:endParaRPr lang="en-US" altLang="ja-JP" b="1" dirty="0" smtClean="0">
              <a:sym typeface="Wingdings" pitchFamily="2" charset="2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　　</a:t>
            </a:r>
            <a:r>
              <a:rPr lang="en-US" altLang="ja-JP" b="1" dirty="0" smtClean="0"/>
              <a:t> 2009</a:t>
            </a:r>
            <a:r>
              <a:rPr lang="ja-JP" altLang="en-US" b="1" dirty="0" smtClean="0"/>
              <a:t>年</a:t>
            </a:r>
            <a:r>
              <a:rPr lang="en-US" altLang="ja-JP" b="1" dirty="0" smtClean="0"/>
              <a:t>11</a:t>
            </a:r>
            <a:r>
              <a:rPr lang="ja-JP" altLang="en-US" b="1" dirty="0" smtClean="0"/>
              <a:t>月 レビュー結果の受け取り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</a:t>
            </a:r>
            <a:r>
              <a:rPr lang="ja-JP" altLang="en-US" b="1" dirty="0" smtClean="0"/>
              <a:t>　　</a:t>
            </a:r>
            <a:r>
              <a:rPr lang="en-US" altLang="ja-JP" b="1" dirty="0" smtClean="0"/>
              <a:t>2010</a:t>
            </a:r>
            <a:r>
              <a:rPr lang="ja-JP" altLang="en-US" b="1" dirty="0" smtClean="0"/>
              <a:t>年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月    修正と、</a:t>
            </a:r>
            <a:r>
              <a:rPr lang="en-US" altLang="ja-JP" b="1" dirty="0" smtClean="0"/>
              <a:t>LCGT</a:t>
            </a:r>
            <a:r>
              <a:rPr lang="ja-JP" altLang="en-US" b="1" dirty="0" smtClean="0"/>
              <a:t>会議への提案提出</a:t>
            </a:r>
            <a:endParaRPr lang="en-US" altLang="ja-JP" b="1" dirty="0" smtClean="0"/>
          </a:p>
        </p:txBody>
      </p:sp>
      <p:sp>
        <p:nvSpPr>
          <p:cNvPr id="196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LCGT</a:t>
            </a:r>
            <a:r>
              <a:rPr lang="ja-JP" altLang="en-US" dirty="0" smtClean="0"/>
              <a:t>観測帯域特別作業班　報告</a:t>
            </a:r>
            <a:endParaRPr lang="ja-JP" altLang="ja-JP" dirty="0"/>
          </a:p>
        </p:txBody>
      </p:sp>
    </p:spTree>
  </p:cSld>
  <p:clrMapOvr>
    <a:masterClrMapping/>
  </p:clrMapOvr>
  <p:transition advTm="1712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LCGT Collaboration Meeting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　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(2010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年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2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月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15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日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)</a:t>
            </a:r>
            <a:endParaRPr lang="en-US" altLang="ja-JP" sz="1200" b="1" kern="1200" dirty="0">
              <a:solidFill>
                <a:srgbClr val="EAEAEA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45" y="1000108"/>
            <a:ext cx="7672383" cy="5357850"/>
          </a:xfrm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2400" b="1" dirty="0" smtClean="0"/>
              <a:t>1. </a:t>
            </a:r>
            <a:r>
              <a:rPr lang="ja-JP" altLang="en-US" sz="2400" b="1" dirty="0" smtClean="0"/>
              <a:t>早期の重力波検出を目指し</a:t>
            </a:r>
            <a:r>
              <a:rPr lang="en-US" altLang="ja-JP" sz="2400" b="1" dirty="0" smtClean="0"/>
              <a:t>, LCGT</a:t>
            </a:r>
            <a:r>
              <a:rPr lang="ja-JP" altLang="en-US" sz="2400" b="1" dirty="0" smtClean="0"/>
              <a:t>の観測帯域、</a:t>
            </a:r>
            <a:endParaRPr lang="en-US" altLang="ja-JP" sz="2400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sz="2400" b="1" dirty="0" smtClean="0"/>
              <a:t>    干渉計方式として</a:t>
            </a:r>
            <a:r>
              <a:rPr lang="en-US" altLang="ja-JP" sz="2400" b="1" dirty="0" smtClean="0"/>
              <a:t>, 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帯域可変方式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(VRSE) </a:t>
            </a:r>
            <a:r>
              <a:rPr lang="ja-JP" altLang="en-US" sz="2400" b="1" dirty="0" smtClean="0"/>
              <a:t>を提案する</a:t>
            </a:r>
            <a:r>
              <a:rPr lang="en-US" altLang="ja-JP" sz="2400" b="1" dirty="0" smtClean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2400" b="1" dirty="0" smtClean="0"/>
              <a:t>2.</a:t>
            </a:r>
            <a:r>
              <a:rPr lang="ja-JP" altLang="en-US" sz="2400" b="1" dirty="0" smtClean="0"/>
              <a:t> 帯域可変方式の中で、狭帯域寄りのパラメータ</a:t>
            </a:r>
            <a:endParaRPr lang="en-US" altLang="ja-JP" sz="2400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sz="2400" b="1" dirty="0" smtClean="0"/>
              <a:t>　　　設定 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(VRSE-D) </a:t>
            </a:r>
            <a:r>
              <a:rPr lang="ja-JP" altLang="en-US" sz="2400" b="1" dirty="0" smtClean="0"/>
              <a:t>で進めることを提案する</a:t>
            </a:r>
            <a:r>
              <a:rPr lang="en-US" altLang="ja-JP" sz="2400" b="1" dirty="0" smtClean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   4</a:t>
            </a:r>
            <a:r>
              <a:rPr lang="ja-JP" altLang="en-US" b="1" dirty="0" err="1" smtClean="0"/>
              <a:t>つの</a:t>
            </a:r>
            <a:r>
              <a:rPr lang="ja-JP" altLang="en-US" b="1" dirty="0" smtClean="0"/>
              <a:t>観測帯域 候補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　　     帯域固定  </a:t>
            </a:r>
            <a:r>
              <a:rPr lang="ja-JP" altLang="en-US" b="1" dirty="0" smtClean="0">
                <a:solidFill>
                  <a:srgbClr val="FFCCCC"/>
                </a:solidFill>
              </a:rPr>
              <a:t>広帯域  </a:t>
            </a:r>
            <a:r>
              <a:rPr lang="en-US" altLang="ja-JP" b="1" dirty="0" smtClean="0"/>
              <a:t>(</a:t>
            </a:r>
            <a:r>
              <a:rPr lang="en-US" altLang="ja-JP" b="1" dirty="0" smtClean="0">
                <a:solidFill>
                  <a:srgbClr val="FFCCCC"/>
                </a:solidFill>
              </a:rPr>
              <a:t>B</a:t>
            </a:r>
            <a:r>
              <a:rPr lang="en-US" altLang="ja-JP" b="1" dirty="0" smtClean="0"/>
              <a:t>RSE) , </a:t>
            </a:r>
            <a:r>
              <a:rPr lang="ja-JP" altLang="en-US" b="1" dirty="0" smtClean="0">
                <a:solidFill>
                  <a:schemeClr val="accent4">
                    <a:lumMod val="10000"/>
                    <a:lumOff val="90000"/>
                  </a:schemeClr>
                </a:solidFill>
              </a:rPr>
              <a:t>帯域可変  </a:t>
            </a:r>
            <a:r>
              <a:rPr lang="ja-JP" altLang="en-US" b="1" dirty="0" smtClean="0">
                <a:solidFill>
                  <a:srgbClr val="FFCCCC"/>
                </a:solidFill>
              </a:rPr>
              <a:t>広帯域  </a:t>
            </a:r>
            <a:r>
              <a:rPr lang="en-US" altLang="ja-JP" b="1" dirty="0" smtClean="0"/>
              <a:t>(</a:t>
            </a:r>
            <a:r>
              <a:rPr lang="en-US" altLang="ja-JP" b="1" dirty="0" smtClean="0">
                <a:solidFill>
                  <a:schemeClr val="accent4">
                    <a:lumMod val="10000"/>
                    <a:lumOff val="90000"/>
                  </a:schemeClr>
                </a:solidFill>
              </a:rPr>
              <a:t>V</a:t>
            </a:r>
            <a:r>
              <a:rPr lang="en-US" altLang="ja-JP" b="1" dirty="0" smtClean="0"/>
              <a:t>RSE-</a:t>
            </a:r>
            <a:r>
              <a:rPr lang="en-US" altLang="ja-JP" b="1" dirty="0" smtClean="0">
                <a:solidFill>
                  <a:srgbClr val="FFCCCC"/>
                </a:solidFill>
              </a:rPr>
              <a:t>B</a:t>
            </a:r>
            <a:r>
              <a:rPr lang="en-US" altLang="ja-JP" b="1" dirty="0" smtClean="0"/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          帯域固定  </a:t>
            </a:r>
            <a:r>
              <a:rPr lang="ja-JP" altLang="en-US" b="1" dirty="0" smtClean="0">
                <a:solidFill>
                  <a:schemeClr val="bg1"/>
                </a:solidFill>
              </a:rPr>
              <a:t>狭帯域  </a:t>
            </a:r>
            <a:r>
              <a:rPr lang="en-US" altLang="ja-JP" b="1" dirty="0" smtClean="0"/>
              <a:t>(</a:t>
            </a:r>
            <a:r>
              <a:rPr lang="en-US" altLang="ja-JP" b="1" dirty="0" smtClean="0">
                <a:solidFill>
                  <a:schemeClr val="bg1"/>
                </a:solidFill>
              </a:rPr>
              <a:t>D</a:t>
            </a:r>
            <a:r>
              <a:rPr lang="en-US" altLang="ja-JP" b="1" dirty="0" smtClean="0"/>
              <a:t>RSE), </a:t>
            </a:r>
            <a:r>
              <a:rPr lang="ja-JP" altLang="en-US" b="1" dirty="0" smtClean="0">
                <a:solidFill>
                  <a:schemeClr val="accent4">
                    <a:lumMod val="10000"/>
                    <a:lumOff val="90000"/>
                  </a:schemeClr>
                </a:solidFill>
              </a:rPr>
              <a:t>帯域可変  </a:t>
            </a:r>
            <a:r>
              <a:rPr lang="ja-JP" altLang="en-US" b="1" dirty="0" smtClean="0">
                <a:solidFill>
                  <a:schemeClr val="bg1"/>
                </a:solidFill>
              </a:rPr>
              <a:t>狭帯域</a:t>
            </a:r>
            <a:r>
              <a:rPr lang="ja-JP" altLang="en-US" b="1" dirty="0" smtClean="0"/>
              <a:t>　 </a:t>
            </a:r>
            <a:r>
              <a:rPr lang="en-US" altLang="ja-JP" b="1" dirty="0" smtClean="0"/>
              <a:t>(</a:t>
            </a:r>
            <a:r>
              <a:rPr lang="en-US" altLang="ja-JP" b="1" dirty="0" smtClean="0">
                <a:solidFill>
                  <a:schemeClr val="accent4">
                    <a:lumMod val="10000"/>
                    <a:lumOff val="90000"/>
                  </a:schemeClr>
                </a:solidFill>
              </a:rPr>
              <a:t>V</a:t>
            </a:r>
            <a:r>
              <a:rPr lang="en-US" altLang="ja-JP" b="1" dirty="0" smtClean="0"/>
              <a:t>RSE-</a:t>
            </a:r>
            <a:r>
              <a:rPr lang="en-US" altLang="ja-JP" b="1" dirty="0" smtClean="0">
                <a:solidFill>
                  <a:schemeClr val="bg1"/>
                </a:solidFill>
              </a:rPr>
              <a:t>D</a:t>
            </a:r>
            <a:r>
              <a:rPr lang="en-US" altLang="ja-JP" b="1" dirty="0" smtClean="0"/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     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・連星中性子星合体に対する 観測可能距離</a:t>
            </a:r>
            <a:r>
              <a:rPr lang="en-US" altLang="ja-JP" b="1" dirty="0" smtClean="0"/>
              <a:t>, </a:t>
            </a:r>
            <a:r>
              <a:rPr lang="ja-JP" altLang="en-US" b="1" dirty="0" smtClean="0"/>
              <a:t>検出確率で大差はない</a:t>
            </a:r>
            <a:r>
              <a:rPr lang="en-US" altLang="ja-JP" b="1" dirty="0" smtClean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・技術的実現性・困難さ</a:t>
            </a:r>
            <a:r>
              <a:rPr lang="en-US" altLang="ja-JP" b="1" dirty="0" smtClean="0"/>
              <a:t>, </a:t>
            </a:r>
            <a:r>
              <a:rPr lang="ja-JP" altLang="en-US" b="1" dirty="0" smtClean="0"/>
              <a:t>コミッショニング期間に関しても大差はない</a:t>
            </a:r>
            <a:r>
              <a:rPr lang="en-US" altLang="ja-JP" b="1" dirty="0" smtClean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・できるだけ早期の重力波観測を目指して </a:t>
            </a:r>
            <a:r>
              <a:rPr lang="en-US" altLang="ja-JP" b="1" dirty="0" smtClean="0"/>
              <a:t>VRSE-D</a:t>
            </a:r>
            <a:r>
              <a:rPr lang="ja-JP" altLang="en-US" b="1" dirty="0" smtClean="0"/>
              <a:t>　</a:t>
            </a:r>
            <a:r>
              <a:rPr lang="ja-JP" altLang="en-US" b="1" dirty="0" err="1" smtClean="0"/>
              <a:t>での</a:t>
            </a:r>
            <a:r>
              <a:rPr lang="ja-JP" altLang="en-US" b="1" dirty="0" smtClean="0"/>
              <a:t>観測を行う</a:t>
            </a:r>
            <a:endParaRPr lang="en-US" altLang="ja-JP" b="1" dirty="0" smtClean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・初期観測後、</a:t>
            </a:r>
            <a:r>
              <a:rPr lang="en-US" altLang="ja-JP" b="1" dirty="0" smtClean="0"/>
              <a:t>VRSE-B</a:t>
            </a:r>
            <a:r>
              <a:rPr lang="ja-JP" altLang="en-US" b="1" dirty="0" smtClean="0"/>
              <a:t>に切り替えることでより多様な波源探査を行う</a:t>
            </a:r>
            <a:r>
              <a:rPr lang="en-US" altLang="ja-JP" b="1" dirty="0" smtClean="0"/>
              <a:t>, </a:t>
            </a:r>
            <a:r>
              <a:rPr lang="ja-JP" altLang="en-US" b="1" dirty="0" smtClean="0"/>
              <a:t>というオプションを持つ</a:t>
            </a:r>
            <a:r>
              <a:rPr lang="en-US" altLang="ja-JP" b="1" dirty="0" smtClean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       </a:t>
            </a:r>
            <a:endParaRPr lang="en-US" altLang="ja-JP" b="1" dirty="0" smtClean="0"/>
          </a:p>
        </p:txBody>
      </p:sp>
      <p:sp>
        <p:nvSpPr>
          <p:cNvPr id="196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結論</a:t>
            </a:r>
            <a:endParaRPr lang="ja-JP" altLang="ja-JP" dirty="0"/>
          </a:p>
        </p:txBody>
      </p:sp>
    </p:spTree>
  </p:cSld>
  <p:clrMapOvr>
    <a:masterClrMapping/>
  </p:clrMapOvr>
  <p:transition advTm="1712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LCGT Collaboration Meeting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　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(2010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年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2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月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15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日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)</a:t>
            </a:r>
            <a:endParaRPr lang="en-US" altLang="ja-JP" sz="1200" b="1" kern="1200" dirty="0">
              <a:solidFill>
                <a:srgbClr val="EAEAEA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3071810"/>
            <a:ext cx="4643470" cy="3071834"/>
          </a:xfrm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観測帯域として </a:t>
            </a:r>
            <a:r>
              <a:rPr lang="en-US" altLang="ja-JP" b="1" dirty="0" smtClean="0"/>
              <a:t>4</a:t>
            </a:r>
            <a:r>
              <a:rPr lang="ja-JP" altLang="en-US" b="1" dirty="0" err="1" smtClean="0"/>
              <a:t>つの</a:t>
            </a:r>
            <a:r>
              <a:rPr lang="ja-JP" altLang="en-US" b="1" dirty="0" smtClean="0"/>
              <a:t>候補を策定</a:t>
            </a:r>
            <a:endParaRPr lang="en-US" altLang="ja-JP" b="1" dirty="0" smtClean="0"/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　　</a:t>
            </a:r>
            <a:r>
              <a:rPr lang="ja-JP" altLang="en-US" b="1" dirty="0" smtClean="0">
                <a:solidFill>
                  <a:srgbClr val="F8F8F8"/>
                </a:solidFill>
              </a:rPr>
              <a:t>帯域固定  広帯域  </a:t>
            </a:r>
            <a:r>
              <a:rPr lang="en-US" altLang="ja-JP" b="1" dirty="0" smtClean="0">
                <a:solidFill>
                  <a:srgbClr val="F8F8F8"/>
                </a:solidFill>
              </a:rPr>
              <a:t>(</a:t>
            </a:r>
            <a:r>
              <a:rPr lang="en-US" altLang="ja-JP" b="1" dirty="0" smtClean="0">
                <a:solidFill>
                  <a:srgbClr val="FFCCCC"/>
                </a:solidFill>
              </a:rPr>
              <a:t>BRSE</a:t>
            </a:r>
            <a:r>
              <a:rPr lang="en-US" altLang="ja-JP" b="1" dirty="0" smtClean="0">
                <a:solidFill>
                  <a:srgbClr val="F8F8F8"/>
                </a:solidFill>
              </a:rPr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>
                <a:solidFill>
                  <a:srgbClr val="F8F8F8"/>
                </a:solidFill>
              </a:rPr>
              <a:t>     </a:t>
            </a:r>
            <a:r>
              <a:rPr lang="ja-JP" altLang="en-US" b="1" dirty="0" smtClean="0">
                <a:solidFill>
                  <a:srgbClr val="F8F8F8"/>
                </a:solidFill>
              </a:rPr>
              <a:t>帯域可変  広帯域  </a:t>
            </a:r>
            <a:r>
              <a:rPr lang="en-US" altLang="ja-JP" b="1" dirty="0" smtClean="0">
                <a:solidFill>
                  <a:srgbClr val="F8F8F8"/>
                </a:solidFill>
              </a:rPr>
              <a:t>(</a:t>
            </a:r>
            <a:r>
              <a:rPr lang="en-US" altLang="ja-JP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VRSE-B</a:t>
            </a:r>
            <a:r>
              <a:rPr lang="en-US" altLang="ja-JP" b="1" dirty="0" smtClean="0">
                <a:solidFill>
                  <a:srgbClr val="F8F8F8"/>
                </a:solidFill>
              </a:rPr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>
                <a:solidFill>
                  <a:srgbClr val="F8F8F8"/>
                </a:solidFill>
              </a:rPr>
              <a:t>     </a:t>
            </a:r>
            <a:r>
              <a:rPr lang="ja-JP" altLang="en-US" b="1" dirty="0" smtClean="0">
                <a:solidFill>
                  <a:srgbClr val="F8F8F8"/>
                </a:solidFill>
              </a:rPr>
              <a:t>帯域可変  狭帯域  </a:t>
            </a:r>
            <a:r>
              <a:rPr lang="en-US" altLang="ja-JP" b="1" dirty="0" smtClean="0">
                <a:solidFill>
                  <a:srgbClr val="F8F8F8"/>
                </a:solidFill>
              </a:rPr>
              <a:t>(</a:t>
            </a:r>
            <a:r>
              <a:rPr lang="en-US" altLang="ja-JP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VRSE-D</a:t>
            </a:r>
            <a:r>
              <a:rPr lang="en-US" altLang="ja-JP" b="1" dirty="0" smtClean="0">
                <a:solidFill>
                  <a:srgbClr val="F8F8F8"/>
                </a:solidFill>
              </a:rPr>
              <a:t>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>
                <a:solidFill>
                  <a:srgbClr val="F8F8F8"/>
                </a:solidFill>
              </a:rPr>
              <a:t>     帯域固定  狭帯域  </a:t>
            </a:r>
            <a:r>
              <a:rPr lang="en-US" altLang="ja-JP" b="1" dirty="0" smtClean="0">
                <a:solidFill>
                  <a:srgbClr val="F8F8F8"/>
                </a:solidFill>
              </a:rPr>
              <a:t>(</a:t>
            </a:r>
            <a:r>
              <a:rPr lang="en-US" altLang="ja-JP" b="1" dirty="0" smtClean="0">
                <a:solidFill>
                  <a:schemeClr val="bg1"/>
                </a:solidFill>
              </a:rPr>
              <a:t>DRSE</a:t>
            </a:r>
            <a:r>
              <a:rPr lang="en-US" altLang="ja-JP" b="1" dirty="0" smtClean="0">
                <a:solidFill>
                  <a:srgbClr val="F8F8F8"/>
                </a:solidFill>
              </a:rPr>
              <a:t>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/>
              <a:t>主要観測対象として 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　　連星中性子星合体</a:t>
            </a:r>
            <a:r>
              <a:rPr lang="ja-JP" altLang="en-US" b="1" dirty="0" smtClean="0"/>
              <a:t> を設定　　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/>
              <a:t>    </a:t>
            </a:r>
            <a:r>
              <a:rPr lang="en-US" altLang="ja-JP" b="1" dirty="0" smtClean="0">
                <a:sym typeface="Wingdings" pitchFamily="2" charset="2"/>
              </a:rPr>
              <a:t> </a:t>
            </a: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  <a:sym typeface="Wingdings" pitchFamily="2" charset="2"/>
              </a:rPr>
              <a:t>干渉計パラメータを最適化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し</a:t>
            </a: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　　　　　           　感度曲線を設定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  <a:sym typeface="Wingdings" pitchFamily="2" charset="2"/>
              </a:rPr>
              <a:t>　　　　</a:t>
            </a:r>
            <a:endParaRPr lang="en-US" altLang="ja-JP" b="1" dirty="0" smtClean="0">
              <a:solidFill>
                <a:schemeClr val="accent6">
                  <a:lumMod val="10000"/>
                  <a:lumOff val="90000"/>
                </a:schemeClr>
              </a:solidFill>
              <a:sym typeface="Wingdings" pitchFamily="2" charset="2"/>
            </a:endParaRPr>
          </a:p>
        </p:txBody>
      </p:sp>
      <p:sp>
        <p:nvSpPr>
          <p:cNvPr id="196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候補方式</a:t>
            </a:r>
            <a:endParaRPr lang="ja-JP" altLang="ja-JP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629" y="3143248"/>
            <a:ext cx="457308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85786" y="857232"/>
            <a:ext cx="7858180" cy="2286016"/>
          </a:xfrm>
          <a:prstGeom prst="rect">
            <a:avLst/>
          </a:prstGeom>
        </p:spPr>
        <p:txBody>
          <a:bodyPr/>
          <a:lstStyle/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これまでのデフォルトデザインに基づいて境界条件を設定</a:t>
            </a:r>
            <a:endParaRPr lang="en-US" altLang="ja-JP" sz="2000" b="1" kern="0" dirty="0" smtClean="0">
              <a:solidFill>
                <a:srgbClr val="EAEAEA"/>
              </a:solidFill>
              <a:latin typeface="+mn-lt"/>
              <a:ea typeface="+mn-ea"/>
            </a:endParaRP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　　</a:t>
            </a:r>
            <a:r>
              <a:rPr lang="ja-JP" altLang="en-US" sz="2000" b="1" kern="0" dirty="0" smtClean="0">
                <a:solidFill>
                  <a:schemeClr val="accent6">
                    <a:lumMod val="10000"/>
                    <a:lumOff val="90000"/>
                  </a:schemeClr>
                </a:solidFill>
                <a:latin typeface="+mn-lt"/>
                <a:ea typeface="+mn-ea"/>
              </a:rPr>
              <a:t>干渉計方式 </a:t>
            </a:r>
            <a:r>
              <a:rPr lang="en-US" altLang="ja-JP" sz="2000" b="1" kern="0" dirty="0" smtClean="0">
                <a:solidFill>
                  <a:schemeClr val="accent6">
                    <a:lumMod val="10000"/>
                    <a:lumOff val="90000"/>
                  </a:schemeClr>
                </a:solidFill>
                <a:latin typeface="+mn-lt"/>
                <a:ea typeface="+mn-ea"/>
              </a:rPr>
              <a:t>: RSE 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(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鏡の低温化と干渉計内光量の両立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)</a:t>
            </a: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    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干渉信号読み取り方式として </a:t>
            </a:r>
            <a:r>
              <a:rPr lang="en-US" altLang="ja-JP" sz="2000" b="1" kern="0" dirty="0" smtClean="0">
                <a:solidFill>
                  <a:schemeClr val="accent6">
                    <a:lumMod val="10000"/>
                    <a:lumOff val="90000"/>
                  </a:schemeClr>
                </a:solidFill>
                <a:latin typeface="+mn-lt"/>
                <a:ea typeface="+mn-ea"/>
              </a:rPr>
              <a:t>DC readout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を使用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 </a:t>
            </a: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    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基線長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3km,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低温干渉計  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(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鏡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20K,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サスペンション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16K)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 </a:t>
            </a:r>
            <a:endParaRPr lang="en-US" altLang="ja-JP" sz="2000" b="1" kern="0" dirty="0" smtClean="0">
              <a:solidFill>
                <a:srgbClr val="EAEAEA"/>
              </a:solidFill>
              <a:latin typeface="+mn-lt"/>
              <a:ea typeface="+mn-ea"/>
            </a:endParaRP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    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鏡の光損失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45ppm,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光吸収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20ppm/cm</a:t>
            </a: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　　入射キャリアー光量 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75W, 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鏡の取り換えによる変更は範疇の外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.</a:t>
            </a:r>
          </a:p>
        </p:txBody>
      </p:sp>
    </p:spTree>
  </p:cSld>
  <p:clrMapOvr>
    <a:masterClrMapping/>
  </p:clrMapOvr>
  <p:transition advTm="1712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 bwMode="auto">
          <a:xfrm>
            <a:off x="3428992" y="3357562"/>
            <a:ext cx="1071570" cy="1428760"/>
          </a:xfrm>
          <a:prstGeom prst="roundRect">
            <a:avLst>
              <a:gd name="adj" fmla="val 6368"/>
            </a:avLst>
          </a:prstGeom>
          <a:solidFill>
            <a:schemeClr val="accent3">
              <a:alpha val="2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HGP創英角ｺﾞｼｯｸUB" pitchFamily="50" charset="-128"/>
            </a:endParaRPr>
          </a:p>
        </p:txBody>
      </p:sp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LCGT Collaboration Meeting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　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(2010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年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2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月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15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日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)</a:t>
            </a:r>
            <a:endParaRPr lang="en-US" altLang="ja-JP" sz="1200" b="1" kern="1200" dirty="0">
              <a:solidFill>
                <a:srgbClr val="EAEAEA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214554"/>
            <a:ext cx="4643470" cy="2643206"/>
          </a:xfrm>
        </p:spPr>
        <p:txBody>
          <a:bodyPr/>
          <a:lstStyle/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連星中性子星合体</a:t>
            </a:r>
            <a:r>
              <a:rPr lang="ja-JP" altLang="en-US" b="1" dirty="0" smtClean="0"/>
              <a:t> に対する</a:t>
            </a:r>
            <a:endParaRPr lang="en-US" altLang="ja-JP" b="1" dirty="0" smtClean="0"/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/>
              <a:t>   </a:t>
            </a:r>
            <a:r>
              <a:rPr lang="ja-JP" altLang="en-US" b="1" dirty="0" smtClean="0"/>
              <a:t>観測可能距離 </a:t>
            </a:r>
            <a:r>
              <a:rPr lang="en-US" altLang="ja-JP" b="1" dirty="0" smtClean="0"/>
              <a:t> (</a:t>
            </a:r>
            <a:r>
              <a:rPr lang="en-US" altLang="ja-JP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I</a:t>
            </a:r>
            <a:r>
              <a:rPr lang="en-US" altLang="ja-JP" b="1" dirty="0" smtClean="0"/>
              <a:t>nspiral </a:t>
            </a:r>
            <a:r>
              <a:rPr lang="en-US" altLang="ja-JP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R</a:t>
            </a:r>
            <a:r>
              <a:rPr lang="en-US" altLang="ja-JP" b="1" dirty="0" smtClean="0"/>
              <a:t>ange) </a:t>
            </a:r>
            <a:endParaRPr lang="ja-JP" altLang="en-US" b="1" dirty="0" smtClean="0"/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chemeClr val="accent6">
                    <a:lumMod val="10000"/>
                    <a:lumOff val="90000"/>
                  </a:schemeClr>
                </a:solidFill>
                <a:sym typeface="Wingdings" pitchFamily="2" charset="2"/>
              </a:rPr>
              <a:t>                      </a:t>
            </a:r>
            <a:r>
              <a:rPr lang="en-US" altLang="ja-JP" sz="1600" b="1" dirty="0" smtClean="0">
                <a:solidFill>
                  <a:srgbClr val="F8F8F8"/>
                </a:solidFill>
                <a:sym typeface="Wingdings" pitchFamily="2" charset="2"/>
              </a:rPr>
              <a:t> (SNR 8, Sky averaged)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ja-JP" altLang="en-US" b="1" dirty="0" smtClean="0"/>
              <a:t>　 </a:t>
            </a:r>
            <a:r>
              <a:rPr lang="en-US" altLang="ja-JP" b="1" dirty="0" smtClean="0"/>
              <a:t>BRSE       114 Mpc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VRSE-B   112 Mpc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VRSE-D   123 Mpc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b="1" dirty="0" smtClean="0"/>
              <a:t>    DRSE       132 Mpc</a:t>
            </a:r>
          </a:p>
        </p:txBody>
      </p:sp>
      <p:sp>
        <p:nvSpPr>
          <p:cNvPr id="196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科学的成果の検討</a:t>
            </a:r>
            <a:endParaRPr lang="ja-JP" altLang="ja-JP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928671"/>
            <a:ext cx="4000528" cy="262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7425" y="3714752"/>
            <a:ext cx="3989417" cy="245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596" y="1214422"/>
            <a:ext cx="4143404" cy="1000132"/>
          </a:xfrm>
          <a:prstGeom prst="rect">
            <a:avLst/>
          </a:prstGeom>
        </p:spPr>
        <p:txBody>
          <a:bodyPr/>
          <a:lstStyle/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LCGT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の第一目標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: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重力波の観測</a:t>
            </a:r>
            <a:endParaRPr lang="en-US" altLang="ja-JP" sz="2000" b="1" kern="0" dirty="0" smtClean="0">
              <a:solidFill>
                <a:srgbClr val="EAEAEA"/>
              </a:solidFill>
              <a:latin typeface="+mn-lt"/>
              <a:ea typeface="+mn-ea"/>
            </a:endParaRP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   </a:t>
            </a: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  <a:sym typeface="Wingdings" pitchFamily="2" charset="2"/>
              </a:rPr>
              <a:t>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  <a:sym typeface="Wingdings" pitchFamily="2" charset="2"/>
              </a:rPr>
              <a:t>連星中性子星合体が第一候補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009624" y="5143512"/>
            <a:ext cx="3705252" cy="1000132"/>
          </a:xfrm>
          <a:prstGeom prst="rect">
            <a:avLst/>
          </a:prstGeom>
        </p:spPr>
        <p:txBody>
          <a:bodyPr/>
          <a:lstStyle/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1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年間の観測運転で</a:t>
            </a:r>
            <a:endParaRPr lang="en-US" altLang="ja-JP" sz="2000" b="1" kern="0" dirty="0" smtClean="0">
              <a:solidFill>
                <a:srgbClr val="EAEAEA"/>
              </a:solidFill>
              <a:latin typeface="+mn-lt"/>
              <a:ea typeface="+mn-ea"/>
            </a:endParaRP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en-US" altLang="ja-JP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   </a:t>
            </a: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重力波信号を検出する確率</a:t>
            </a:r>
            <a:endParaRPr lang="en-US" altLang="ja-JP" sz="2000" b="1" kern="0" dirty="0" smtClean="0">
              <a:solidFill>
                <a:srgbClr val="EAEAEA"/>
              </a:solidFill>
              <a:latin typeface="+mn-lt"/>
              <a:ea typeface="+mn-ea"/>
            </a:endParaRP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(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10000"/>
                    <a:lumOff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LCGT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10000"/>
                    <a:lumOff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の成功確率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EAEAE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428992" y="3357562"/>
            <a:ext cx="1643074" cy="1643074"/>
          </a:xfrm>
          <a:prstGeom prst="rect">
            <a:avLst/>
          </a:prstGeom>
        </p:spPr>
        <p:txBody>
          <a:bodyPr/>
          <a:lstStyle/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en-US" altLang="ja-JP" sz="2000" b="1" kern="0" dirty="0" smtClean="0">
                <a:solidFill>
                  <a:schemeClr val="accent6">
                    <a:lumMod val="10000"/>
                    <a:lumOff val="90000"/>
                  </a:schemeClr>
                </a:solidFill>
                <a:latin typeface="+mn-lt"/>
                <a:ea typeface="+mn-ea"/>
              </a:rPr>
              <a:t>99.6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10000"/>
                    <a:lumOff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</a:t>
            </a: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en-US" altLang="ja-JP" sz="2000" b="1" kern="0" dirty="0" smtClean="0">
                <a:solidFill>
                  <a:schemeClr val="accent6">
                    <a:lumMod val="10000"/>
                    <a:lumOff val="90000"/>
                  </a:schemeClr>
                </a:solidFill>
                <a:latin typeface="+mn-lt"/>
                <a:ea typeface="+mn-ea"/>
              </a:rPr>
              <a:t>99.4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10000"/>
                    <a:lumOff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</a:t>
            </a: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en-US" altLang="ja-JP" sz="2000" b="1" kern="0" dirty="0" smtClean="0">
                <a:solidFill>
                  <a:schemeClr val="accent6">
                    <a:lumMod val="10000"/>
                    <a:lumOff val="90000"/>
                  </a:schemeClr>
                </a:solidFill>
                <a:latin typeface="+mn-lt"/>
                <a:ea typeface="+mn-ea"/>
              </a:rPr>
              <a:t>99.9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10000"/>
                    <a:lumOff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</a:t>
            </a:r>
          </a:p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Tx/>
              <a:buNone/>
              <a:tabLst/>
              <a:defRPr/>
            </a:pPr>
            <a:r>
              <a:rPr lang="en-US" altLang="ja-JP" sz="2000" b="1" kern="0" dirty="0" smtClean="0">
                <a:solidFill>
                  <a:schemeClr val="accent6">
                    <a:lumMod val="10000"/>
                    <a:lumOff val="90000"/>
                  </a:schemeClr>
                </a:solidFill>
                <a:latin typeface="+mn-lt"/>
                <a:ea typeface="+mn-ea"/>
              </a:rPr>
              <a:t>99.9</a:t>
            </a:r>
            <a:r>
              <a:rPr kumimoji="1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10000"/>
                    <a:lumOff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</a:t>
            </a:r>
          </a:p>
        </p:txBody>
      </p:sp>
      <p:cxnSp>
        <p:nvCxnSpPr>
          <p:cNvPr id="13" name="直線矢印コネクタ 12"/>
          <p:cNvCxnSpPr/>
          <p:nvPr/>
        </p:nvCxnSpPr>
        <p:spPr bwMode="auto">
          <a:xfrm rot="5400000" flipH="1" flipV="1">
            <a:off x="3286116" y="4857760"/>
            <a:ext cx="285752" cy="285752"/>
          </a:xfrm>
          <a:prstGeom prst="straightConnector1">
            <a:avLst/>
          </a:prstGeom>
          <a:solidFill>
            <a:srgbClr val="FAFFC9">
              <a:alpha val="50000"/>
            </a:srgbClr>
          </a:solidFill>
          <a:ln w="63500" cap="flat" cmpd="sng" algn="ctr">
            <a:solidFill>
              <a:srgbClr val="F8F8F8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</p:cSld>
  <p:clrMapOvr>
    <a:masterClrMapping/>
  </p:clrMapOvr>
  <p:transition advTm="1712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LCGT Collaboration Meeting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　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(2010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年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2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月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15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日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)</a:t>
            </a:r>
            <a:endParaRPr lang="en-US" altLang="ja-JP" sz="1200" b="1" kern="1200" dirty="0">
              <a:solidFill>
                <a:srgbClr val="EAEAEA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928802"/>
            <a:ext cx="4643470" cy="2643206"/>
          </a:xfrm>
        </p:spPr>
        <p:txBody>
          <a:bodyPr/>
          <a:lstStyle/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連星ブラックホール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　　観測可能距離　　</a:t>
            </a:r>
            <a:r>
              <a:rPr lang="en-US" altLang="ja-JP" b="1" dirty="0" smtClean="0">
                <a:solidFill>
                  <a:srgbClr val="FFFFFF"/>
                </a:solidFill>
              </a:rPr>
              <a:t>570-670 Mpc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ブラックホール　準固有振動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　　観測可能距離　　</a:t>
            </a:r>
            <a:r>
              <a:rPr lang="en-US" altLang="ja-JP" b="1" dirty="0" smtClean="0">
                <a:solidFill>
                  <a:srgbClr val="FFFFFF"/>
                </a:solidFill>
              </a:rPr>
              <a:t>2-3 Gpc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重力崩壊型 超新星爆発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　　銀河系内イベントを観測可能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    DRSE</a:t>
            </a:r>
            <a:r>
              <a:rPr lang="ja-JP" altLang="en-US" b="1" dirty="0" smtClean="0">
                <a:solidFill>
                  <a:srgbClr val="FFFFFF"/>
                </a:solidFill>
              </a:rPr>
              <a:t>では帯域外になる可能性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パルサーからの連続波 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    25-38 </a:t>
            </a:r>
            <a:r>
              <a:rPr lang="ja-JP" altLang="en-US" b="1" dirty="0" smtClean="0">
                <a:solidFill>
                  <a:srgbClr val="FFFFFF"/>
                </a:solidFill>
              </a:rPr>
              <a:t>個のパルサーの観測可能性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        (</a:t>
            </a:r>
            <a:r>
              <a:rPr lang="ja-JP" altLang="en-US" b="1" dirty="0" smtClean="0">
                <a:solidFill>
                  <a:srgbClr val="FFFFFF"/>
                </a:solidFill>
              </a:rPr>
              <a:t>理論上限を超える観測が可能</a:t>
            </a:r>
            <a:r>
              <a:rPr lang="en-US" altLang="ja-JP" b="1" dirty="0" smtClean="0">
                <a:solidFill>
                  <a:srgbClr val="FFFFFF"/>
                </a:solidFill>
              </a:rPr>
              <a:t>)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     DRSE </a:t>
            </a:r>
            <a:r>
              <a:rPr lang="ja-JP" altLang="en-US" b="1" dirty="0" smtClean="0">
                <a:solidFill>
                  <a:srgbClr val="FFFFFF"/>
                </a:solidFill>
              </a:rPr>
              <a:t>はやや不利</a:t>
            </a:r>
            <a:r>
              <a:rPr lang="en-US" altLang="ja-JP" b="1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96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科学的成果の検討 </a:t>
            </a:r>
            <a:r>
              <a:rPr lang="en-US" altLang="ja-JP" dirty="0" smtClean="0"/>
              <a:t>(</a:t>
            </a:r>
            <a:r>
              <a:rPr lang="ja-JP" altLang="en-US" dirty="0" smtClean="0"/>
              <a:t>続</a:t>
            </a:r>
            <a:r>
              <a:rPr lang="en-US" altLang="ja-JP" dirty="0" smtClean="0"/>
              <a:t>)</a:t>
            </a:r>
            <a:endParaRPr lang="ja-JP" altLang="ja-JP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447334"/>
            <a:ext cx="4000528" cy="262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7158" y="1285860"/>
            <a:ext cx="4143404" cy="642942"/>
          </a:xfrm>
          <a:prstGeom prst="rect">
            <a:avLst/>
          </a:prstGeom>
        </p:spPr>
        <p:txBody>
          <a:bodyPr/>
          <a:lstStyle/>
          <a:p>
            <a:pPr marL="193675" marR="0" lvl="0" indent="-193675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Pct val="70000"/>
              <a:buFont typeface="Wingdings" pitchFamily="2" charset="2"/>
              <a:buNone/>
              <a:tabLst/>
              <a:defRPr/>
            </a:pPr>
            <a:r>
              <a:rPr lang="ja-JP" altLang="en-US" sz="2000" b="1" kern="0" dirty="0" smtClean="0">
                <a:solidFill>
                  <a:srgbClr val="EAEAEA"/>
                </a:solidFill>
                <a:latin typeface="+mn-lt"/>
                <a:ea typeface="+mn-ea"/>
              </a:rPr>
              <a:t>その他の重力波源観測の検討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712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LCGT Collaboration Meeting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　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(2010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年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2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月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15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日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)</a:t>
            </a:r>
            <a:endParaRPr lang="en-US" altLang="ja-JP" sz="1200" b="1" kern="1200" dirty="0">
              <a:solidFill>
                <a:srgbClr val="EAEAEA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928670"/>
            <a:ext cx="7786742" cy="5286412"/>
          </a:xfrm>
        </p:spPr>
        <p:txBody>
          <a:bodyPr/>
          <a:lstStyle/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・</a:t>
            </a:r>
            <a:r>
              <a:rPr lang="en-US" altLang="ja-JP" b="1" dirty="0" smtClean="0">
                <a:solidFill>
                  <a:srgbClr val="FFFFFF"/>
                </a:solidFill>
              </a:rPr>
              <a:t>LCGT</a:t>
            </a:r>
            <a:r>
              <a:rPr lang="ja-JP" altLang="en-US" b="1" dirty="0" smtClean="0">
                <a:solidFill>
                  <a:srgbClr val="FFFFFF"/>
                </a:solidFill>
              </a:rPr>
              <a:t>感度の実現のためには、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   </a:t>
            </a:r>
            <a:r>
              <a:rPr lang="en-US" altLang="ja-JP" b="1" dirty="0" smtClean="0">
                <a:solidFill>
                  <a:srgbClr val="FFFFFF"/>
                </a:solidFill>
              </a:rPr>
              <a:t>   </a:t>
            </a:r>
            <a:r>
              <a:rPr lang="ja-JP" altLang="en-US" b="1" dirty="0" smtClean="0">
                <a:solidFill>
                  <a:srgbClr val="FFFFFF"/>
                </a:solidFill>
              </a:rPr>
              <a:t>多様な雑音の影響を除去する必要がある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       (</a:t>
            </a:r>
            <a:r>
              <a:rPr lang="ja-JP" altLang="en-US" b="1" dirty="0" smtClean="0">
                <a:solidFill>
                  <a:srgbClr val="FFFFFF"/>
                </a:solidFill>
              </a:rPr>
              <a:t>低周波数雑音</a:t>
            </a:r>
            <a:r>
              <a:rPr lang="en-US" altLang="ja-JP" b="1" dirty="0" smtClean="0">
                <a:solidFill>
                  <a:srgbClr val="FFFFFF"/>
                </a:solidFill>
              </a:rPr>
              <a:t>, </a:t>
            </a:r>
            <a:r>
              <a:rPr lang="ja-JP" altLang="en-US" b="1" dirty="0" smtClean="0">
                <a:solidFill>
                  <a:srgbClr val="FFFFFF"/>
                </a:solidFill>
              </a:rPr>
              <a:t>光路長・アラインメント制御雑音</a:t>
            </a:r>
            <a:r>
              <a:rPr lang="en-US" altLang="ja-JP" b="1" dirty="0" smtClean="0">
                <a:solidFill>
                  <a:srgbClr val="FFFFFF"/>
                </a:solidFill>
              </a:rPr>
              <a:t>, RF</a:t>
            </a:r>
            <a:r>
              <a:rPr lang="ja-JP" altLang="en-US" b="1" dirty="0" smtClean="0">
                <a:solidFill>
                  <a:srgbClr val="FFFFFF"/>
                </a:solidFill>
              </a:rPr>
              <a:t>雑音</a:t>
            </a:r>
            <a:r>
              <a:rPr lang="en-US" altLang="ja-JP" b="1" dirty="0" smtClean="0">
                <a:solidFill>
                  <a:srgbClr val="FFFFFF"/>
                </a:solidFill>
              </a:rPr>
              <a:t>, …)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　　　　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今回の作業班では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  <a:sym typeface="Wingdings" pitchFamily="2" charset="2"/>
              </a:rPr>
              <a:t>方式による差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の部分を中心に検討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・観測帯域の違いによる差異</a:t>
            </a:r>
            <a:r>
              <a:rPr lang="en-US" altLang="ja-JP" b="1" dirty="0" smtClean="0">
                <a:solidFill>
                  <a:srgbClr val="FFFFFF"/>
                </a:solidFill>
              </a:rPr>
              <a:t> 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制御法の差異が主要　</a:t>
            </a: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B2B2B2"/>
                </a:solidFill>
                <a:sym typeface="Wingdings" pitchFamily="2" charset="2"/>
              </a:rPr>
              <a:t>         (</a:t>
            </a:r>
            <a:r>
              <a:rPr lang="ja-JP" altLang="en-US" b="1" dirty="0" smtClean="0">
                <a:solidFill>
                  <a:srgbClr val="B2B2B2"/>
                </a:solidFill>
                <a:sym typeface="Wingdings" pitchFamily="2" charset="2"/>
              </a:rPr>
              <a:t>信号取得法</a:t>
            </a:r>
            <a:r>
              <a:rPr lang="en-US" altLang="ja-JP" b="1" dirty="0" smtClean="0">
                <a:solidFill>
                  <a:srgbClr val="B2B2B2"/>
                </a:solidFill>
                <a:sym typeface="Wingdings" pitchFamily="2" charset="2"/>
              </a:rPr>
              <a:t>,  </a:t>
            </a:r>
            <a:r>
              <a:rPr lang="ja-JP" altLang="en-US" b="1" dirty="0" smtClean="0">
                <a:solidFill>
                  <a:srgbClr val="B2B2B2"/>
                </a:solidFill>
                <a:sym typeface="Wingdings" pitchFamily="2" charset="2"/>
              </a:rPr>
              <a:t>信号の</a:t>
            </a:r>
            <a:r>
              <a:rPr lang="en-US" altLang="ja-JP" b="1" dirty="0" smtClean="0">
                <a:solidFill>
                  <a:srgbClr val="B2B2B2"/>
                </a:solidFill>
                <a:sym typeface="Wingdings" pitchFamily="2" charset="2"/>
              </a:rPr>
              <a:t>SNR, </a:t>
            </a:r>
            <a:r>
              <a:rPr lang="ja-JP" altLang="en-US" b="1" dirty="0" smtClean="0">
                <a:solidFill>
                  <a:srgbClr val="B2B2B2"/>
                </a:solidFill>
                <a:sym typeface="Wingdings" pitchFamily="2" charset="2"/>
              </a:rPr>
              <a:t>制御カップリング雑音</a:t>
            </a:r>
            <a:r>
              <a:rPr lang="en-US" altLang="ja-JP" b="1" dirty="0" smtClean="0">
                <a:solidFill>
                  <a:srgbClr val="B2B2B2"/>
                </a:solidFill>
                <a:sym typeface="Wingdings" pitchFamily="2" charset="2"/>
              </a:rPr>
              <a:t>)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方式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検討実績などで一長一短はあるが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　</a:t>
            </a: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           技術的な困難さにおいて致命的な違いは無い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8F8F8"/>
                </a:solidFill>
                <a:sym typeface="Wingdings" pitchFamily="2" charset="2"/>
              </a:rPr>
              <a:t>                  (</a:t>
            </a:r>
            <a:r>
              <a:rPr lang="ja-JP" altLang="en-US" b="1" dirty="0" smtClean="0">
                <a:solidFill>
                  <a:srgbClr val="F8F8F8"/>
                </a:solidFill>
                <a:sym typeface="Wingdings" pitchFamily="2" charset="2"/>
              </a:rPr>
              <a:t>例</a:t>
            </a:r>
            <a:r>
              <a:rPr lang="en-US" altLang="ja-JP" b="1" dirty="0" smtClean="0">
                <a:solidFill>
                  <a:srgbClr val="F8F8F8"/>
                </a:solidFill>
                <a:sym typeface="Wingdings" pitchFamily="2" charset="2"/>
              </a:rPr>
              <a:t>) VRSE  </a:t>
            </a:r>
            <a:r>
              <a:rPr lang="ja-JP" altLang="en-US" b="1" dirty="0" smtClean="0">
                <a:solidFill>
                  <a:srgbClr val="F8F8F8"/>
                </a:solidFill>
                <a:sym typeface="Wingdings" pitchFamily="2" charset="2"/>
              </a:rPr>
              <a:t>制御信号に電気的なオフセットを</a:t>
            </a:r>
            <a:endParaRPr lang="en-US" altLang="ja-JP" b="1" dirty="0" smtClean="0">
              <a:solidFill>
                <a:srgbClr val="F8F8F8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8F8F8"/>
                </a:solidFill>
                <a:sym typeface="Wingdings" pitchFamily="2" charset="2"/>
              </a:rPr>
              <a:t>　　　            　　　加えることで実現可能</a:t>
            </a:r>
            <a:r>
              <a:rPr lang="en-US" altLang="ja-JP" b="1" dirty="0" smtClean="0">
                <a:solidFill>
                  <a:srgbClr val="F8F8F8"/>
                </a:solidFill>
                <a:sym typeface="Wingdings" pitchFamily="2" charset="2"/>
              </a:rPr>
              <a:t>.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・鏡に対する要求の違い</a:t>
            </a: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 BRSE, VRSE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では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腕共振器のフィネスがやや高い 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(1550)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     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鏡の光損失に対する要求がやや高い</a:t>
            </a: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         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入射光量の増加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干渉計方式のチューニングで対処可能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</a:p>
        </p:txBody>
      </p:sp>
      <p:sp>
        <p:nvSpPr>
          <p:cNvPr id="196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技術実現性の検討</a:t>
            </a:r>
            <a:endParaRPr lang="ja-JP" altLang="ja-JP" dirty="0"/>
          </a:p>
        </p:txBody>
      </p:sp>
    </p:spTree>
  </p:cSld>
  <p:clrMapOvr>
    <a:masterClrMapping/>
  </p:clrMapOvr>
  <p:transition advTm="1712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LCGT Collaboration Meeting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　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(2010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年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2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月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15</a:t>
            </a:r>
            <a:r>
              <a:rPr lang="ja-JP" altLang="en-US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日</a:t>
            </a:r>
            <a:r>
              <a:rPr lang="en-US" altLang="ja-JP" sz="1200" b="1" kern="1200" smtClean="0">
                <a:solidFill>
                  <a:srgbClr val="EAEAEA"/>
                </a:solidFill>
                <a:latin typeface="Tahoma" pitchFamily="34" charset="0"/>
                <a:ea typeface="HGP創英角ｺﾞｼｯｸUB" pitchFamily="50" charset="-128"/>
                <a:cs typeface="+mn-cs"/>
              </a:rPr>
              <a:t>)</a:t>
            </a:r>
            <a:endParaRPr lang="en-US" altLang="ja-JP" sz="1200" b="1" kern="1200" dirty="0">
              <a:solidFill>
                <a:srgbClr val="EAEAEA"/>
              </a:solidFill>
              <a:latin typeface="Tahoma" pitchFamily="34" charset="0"/>
              <a:ea typeface="HGP創英角ｺﾞｼｯｸUB" pitchFamily="50" charset="-128"/>
              <a:cs typeface="+mn-cs"/>
            </a:endParaRP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928670"/>
            <a:ext cx="7786742" cy="4429156"/>
          </a:xfrm>
        </p:spPr>
        <p:txBody>
          <a:bodyPr/>
          <a:lstStyle/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・</a:t>
            </a:r>
            <a:r>
              <a:rPr lang="en-US" altLang="ja-JP" b="1" dirty="0" smtClean="0">
                <a:solidFill>
                  <a:srgbClr val="FFFFFF"/>
                </a:solidFill>
              </a:rPr>
              <a:t>LCGT</a:t>
            </a:r>
            <a:r>
              <a:rPr lang="ja-JP" altLang="en-US" b="1" dirty="0" smtClean="0">
                <a:solidFill>
                  <a:srgbClr val="FFFFFF"/>
                </a:solidFill>
              </a:rPr>
              <a:t>では</a:t>
            </a:r>
            <a:r>
              <a:rPr lang="en-US" altLang="ja-JP" b="1" dirty="0" smtClean="0">
                <a:solidFill>
                  <a:srgbClr val="FFFFFF"/>
                </a:solidFill>
              </a:rPr>
              <a:t>, </a:t>
            </a:r>
            <a:r>
              <a:rPr lang="ja-JP" altLang="en-US" b="1" dirty="0" smtClean="0">
                <a:solidFill>
                  <a:srgbClr val="FFFFFF"/>
                </a:solidFill>
              </a:rPr>
              <a:t>最初の重力波観測を目指す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 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できるだけ早期の観測開始が望ましい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             </a:t>
            </a: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コミッショニング期間 </a:t>
            </a:r>
            <a:r>
              <a:rPr lang="en-US" altLang="ja-JP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+ </a:t>
            </a: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</a:rPr>
              <a:t>最初の観測までに要する観測期間</a:t>
            </a:r>
            <a:endParaRPr lang="en-US" altLang="ja-JP" b="1" dirty="0" smtClean="0">
              <a:solidFill>
                <a:schemeClr val="accent6">
                  <a:lumMod val="10000"/>
                  <a:lumOff val="90000"/>
                </a:schemeClr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　　　                                     　を総合して考慮する必要がある</a:t>
            </a:r>
            <a:r>
              <a:rPr lang="en-US" altLang="ja-JP" b="1" dirty="0" smtClean="0">
                <a:solidFill>
                  <a:srgbClr val="FFFFFF"/>
                </a:solidFill>
              </a:rPr>
              <a:t>.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・コミッショニング期間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</a:t>
            </a:r>
            <a:r>
              <a:rPr lang="ja-JP" altLang="en-US" b="1" dirty="0" smtClean="0">
                <a:solidFill>
                  <a:srgbClr val="FFFFFF"/>
                </a:solidFill>
              </a:rPr>
              <a:t>　　不確定要素は多く</a:t>
            </a:r>
            <a:r>
              <a:rPr lang="en-US" altLang="ja-JP" b="1" dirty="0" smtClean="0">
                <a:solidFill>
                  <a:srgbClr val="FFFFFF"/>
                </a:solidFill>
              </a:rPr>
              <a:t>, 1</a:t>
            </a:r>
            <a:r>
              <a:rPr lang="ja-JP" altLang="en-US" b="1" dirty="0" smtClean="0">
                <a:solidFill>
                  <a:srgbClr val="FFFFFF"/>
                </a:solidFill>
              </a:rPr>
              <a:t>か月程度の範囲での正確な見積もりは困難</a:t>
            </a:r>
            <a:r>
              <a:rPr lang="en-US" altLang="ja-JP" b="1" dirty="0" smtClean="0">
                <a:solidFill>
                  <a:srgbClr val="FFFFFF"/>
                </a:solidFill>
              </a:rPr>
              <a:t>.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</a:rPr>
              <a:t>        だが、現状持っている経験と知識の範囲で</a:t>
            </a:r>
            <a:r>
              <a:rPr lang="en-US" altLang="ja-JP" b="1" dirty="0" smtClean="0">
                <a:solidFill>
                  <a:srgbClr val="FFFFFF"/>
                </a:solidFill>
              </a:rPr>
              <a:t>, 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       </a:t>
            </a:r>
            <a:r>
              <a:rPr lang="ja-JP" altLang="en-US" b="1" dirty="0" smtClean="0">
                <a:solidFill>
                  <a:srgbClr val="FFFFFF"/>
                </a:solidFill>
              </a:rPr>
              <a:t>困難さとコミッショニング期間の評価を行う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</a:rPr>
              <a:t>           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  <a:sym typeface="Wingdings" pitchFamily="2" charset="2"/>
              </a:rPr>
              <a:t>大きな差異はない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            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これまでのデフォルトであった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BRSE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と比較して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             VRSE, DRSE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で付加される要素は大きくなく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                   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国内外でのプロトタイプ干渉計による実証や</a:t>
            </a: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　　　  　　　　　シミュレーション検討も進んでいる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</a:p>
          <a:p>
            <a:pPr lvl="0">
              <a:spcBef>
                <a:spcPct val="0"/>
              </a:spcBef>
              <a:buClrTx/>
              <a:buNone/>
              <a:defRPr/>
            </a:pP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・コスト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雑音リスク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, </a:t>
            </a: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将来のアップグレードの可能性</a:t>
            </a: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sym typeface="Wingdings" pitchFamily="2" charset="2"/>
              </a:rPr>
              <a:t>　　　</a:t>
            </a:r>
            <a:r>
              <a:rPr lang="ja-JP" altLang="en-US" b="1" dirty="0" smtClean="0">
                <a:solidFill>
                  <a:schemeClr val="accent6">
                    <a:lumMod val="10000"/>
                    <a:lumOff val="90000"/>
                  </a:schemeClr>
                </a:solidFill>
                <a:sym typeface="Wingdings" pitchFamily="2" charset="2"/>
              </a:rPr>
              <a:t>大きな差異は無い</a:t>
            </a:r>
            <a:r>
              <a:rPr lang="en-US" altLang="ja-JP" b="1" dirty="0" smtClean="0">
                <a:solidFill>
                  <a:srgbClr val="FFFFFF"/>
                </a:solidFill>
                <a:sym typeface="Wingdings" pitchFamily="2" charset="2"/>
              </a:rPr>
              <a:t>.</a:t>
            </a:r>
            <a:endParaRPr lang="en-US" altLang="ja-JP" b="1" dirty="0" smtClean="0">
              <a:solidFill>
                <a:srgbClr val="FFFFFF"/>
              </a:solidFill>
            </a:endParaRPr>
          </a:p>
          <a:p>
            <a:pPr lvl="0">
              <a:spcBef>
                <a:spcPct val="0"/>
              </a:spcBef>
              <a:buClrTx/>
              <a:buNone/>
              <a:defRPr/>
            </a:pPr>
            <a:endParaRPr lang="en-US" altLang="ja-JP" b="1" dirty="0" smtClean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196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観測戦略の検討</a:t>
            </a:r>
            <a:endParaRPr lang="ja-JP" altLang="ja-JP" dirty="0"/>
          </a:p>
        </p:txBody>
      </p:sp>
    </p:spTree>
  </p:cSld>
  <p:clrMapOvr>
    <a:masterClrMapping/>
  </p:clrMapOvr>
  <p:transition advTm="1712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heme/theme1.xml><?xml version="1.0" encoding="utf-8"?>
<a:theme xmlns:a="http://schemas.openxmlformats.org/drawingml/2006/main" name="2_Straight Edge">
  <a:themeElements>
    <a:clrScheme name="">
      <a:dk1>
        <a:srgbClr val="003366"/>
      </a:dk1>
      <a:lt1>
        <a:srgbClr val="CCFFCC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E2FFE2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2_Straight Edge">
      <a:majorFont>
        <a:latin typeface="Tahoma"/>
        <a:ea typeface="HGP創英角ｺﾞｼｯｸUB"/>
        <a:cs typeface=""/>
      </a:majorFont>
      <a:minorFont>
        <a:latin typeface="Tahoma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AFFC9">
            <a:alpha val="50000"/>
          </a:srgbClr>
        </a:solidFill>
        <a:ln w="15875" cap="flat" cmpd="sng" algn="ctr">
          <a:solidFill>
            <a:srgbClr val="969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AFFC9">
            <a:alpha val="50000"/>
          </a:srgbClr>
        </a:solidFill>
        <a:ln w="15875" cap="flat" cmpd="sng" algn="ctr">
          <a:solidFill>
            <a:srgbClr val="969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41444</TotalTime>
  <Words>265</Words>
  <Application>Microsoft Office PowerPoint</Application>
  <PresentationFormat>画面に合わせる (4:3)</PresentationFormat>
  <Paragraphs>127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2_Straight Edge</vt:lpstr>
      <vt:lpstr>LCGT観測帯域特別作業班　報告</vt:lpstr>
      <vt:lpstr>結論</vt:lpstr>
      <vt:lpstr>候補方式</vt:lpstr>
      <vt:lpstr>科学的成果の検討</vt:lpstr>
      <vt:lpstr>科学的成果の検討 (続)</vt:lpstr>
      <vt:lpstr>技術実現性の検討</vt:lpstr>
      <vt:lpstr>観測戦略の検討</vt:lpstr>
    </vt:vector>
  </TitlesOfParts>
  <Company>東京大学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安東 正樹</dc:creator>
  <cp:lastModifiedBy>ando</cp:lastModifiedBy>
  <cp:revision>2657</cp:revision>
  <dcterms:created xsi:type="dcterms:W3CDTF">2002-03-19T09:15:24Z</dcterms:created>
  <dcterms:modified xsi:type="dcterms:W3CDTF">2010-06-15T03:20:36Z</dcterms:modified>
</cp:coreProperties>
</file>