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79" r:id="rId2"/>
    <p:sldMasterId id="2147483692" r:id="rId3"/>
    <p:sldMasterId id="2147483704" r:id="rId4"/>
  </p:sldMasterIdLst>
  <p:notesMasterIdLst>
    <p:notesMasterId r:id="rId40"/>
  </p:notesMasterIdLst>
  <p:handoutMasterIdLst>
    <p:handoutMasterId r:id="rId41"/>
  </p:handoutMasterIdLst>
  <p:sldIdLst>
    <p:sldId id="1002" r:id="rId5"/>
    <p:sldId id="990" r:id="rId6"/>
    <p:sldId id="999" r:id="rId7"/>
    <p:sldId id="1006" r:id="rId8"/>
    <p:sldId id="986" r:id="rId9"/>
    <p:sldId id="995" r:id="rId10"/>
    <p:sldId id="1004" r:id="rId11"/>
    <p:sldId id="971" r:id="rId12"/>
    <p:sldId id="972" r:id="rId13"/>
    <p:sldId id="973" r:id="rId14"/>
    <p:sldId id="994" r:id="rId15"/>
    <p:sldId id="1000" r:id="rId16"/>
    <p:sldId id="987" r:id="rId17"/>
    <p:sldId id="993" r:id="rId18"/>
    <p:sldId id="988" r:id="rId19"/>
    <p:sldId id="989" r:id="rId20"/>
    <p:sldId id="998" r:id="rId21"/>
    <p:sldId id="997" r:id="rId22"/>
    <p:sldId id="1001" r:id="rId23"/>
    <p:sldId id="953" r:id="rId24"/>
    <p:sldId id="954" r:id="rId25"/>
    <p:sldId id="955" r:id="rId26"/>
    <p:sldId id="977" r:id="rId27"/>
    <p:sldId id="958" r:id="rId28"/>
    <p:sldId id="981" r:id="rId29"/>
    <p:sldId id="956" r:id="rId30"/>
    <p:sldId id="957" r:id="rId31"/>
    <p:sldId id="960" r:id="rId32"/>
    <p:sldId id="983" r:id="rId33"/>
    <p:sldId id="964" r:id="rId34"/>
    <p:sldId id="1005" r:id="rId35"/>
    <p:sldId id="984" r:id="rId36"/>
    <p:sldId id="985" r:id="rId37"/>
    <p:sldId id="1003" r:id="rId38"/>
    <p:sldId id="970" r:id="rId39"/>
  </p:sldIdLst>
  <p:sldSz cx="9144000" cy="6858000" type="screen4x3"/>
  <p:notesSz cx="6731000" cy="9856788"/>
  <p:custDataLst>
    <p:tags r:id="rId42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EAEAEA"/>
    <a:srgbClr val="CCFFCC"/>
    <a:srgbClr val="080808"/>
    <a:srgbClr val="CCECFF"/>
    <a:srgbClr val="B2B2B2"/>
    <a:srgbClr val="FFFFFF"/>
    <a:srgbClr val="DDDDDD"/>
    <a:srgbClr val="FFFFCC"/>
    <a:srgbClr val="3333FF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73" autoAdjust="0"/>
    <p:restoredTop sz="99316" autoAdjust="0"/>
  </p:normalViewPr>
  <p:slideViewPr>
    <p:cSldViewPr>
      <p:cViewPr>
        <p:scale>
          <a:sx n="70" d="100"/>
          <a:sy n="70" d="100"/>
        </p:scale>
        <p:origin x="-1542" y="-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566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image" Target="../media/image7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9295471E-F917-497D-9C66-D2F06EB66B9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/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b="0"/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/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b="0"/>
            </a:lvl1pPr>
          </a:lstStyle>
          <a:p>
            <a:fld id="{68EB6E1A-34E8-48B7-A34D-158C18D3181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80F486E-B39A-4EE5-B226-6E285A490E68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682B99F-BF4E-4FC2-830B-AEDD9F51F1B5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2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2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19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99D3C-5CC3-436D-8C35-C64CE90E6420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63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6DB0C1-BE4E-4502-988C-4130E4CE9315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63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70ADCBD-3A02-46D5-A743-7AEF531CF0C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98A87B-B30C-4D11-9697-8723950F984F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64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4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26C5E69-2C68-47CC-B3F9-6EDCA624B820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25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4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4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14D43-949D-4FA4-AB36-AF02EBB3568A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163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6C267-ACF5-4E55-99D4-98EF0A3EEE34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164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4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F13AD-2DDF-4C89-8266-60A3DFD1638A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64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4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6F8D1BE-F39C-4826-A95D-F51B936980A7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4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C7E72-C4F8-4E3D-B0BE-F98BA4295C9F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516BC-24AE-4DAE-9F81-30B9E4F03B57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6F8D1BE-F39C-4826-A95D-F51B936980A7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32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4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06BD20B-9489-46F5-93F4-BB1306DBC5AC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33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35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06BD20B-9489-46F5-93F4-BB1306DBC5AC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516BC-24AE-4DAE-9F81-30B9E4F03B57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54A03C8-216D-4CE2-8B3E-94D30CB87345}" type="slidenum">
              <a:rPr kumimoji="1" lang="en-US" altLang="ja-JP" sz="1200" b="1" i="1" kern="12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b="1" i="1" kern="1200">
              <a:solidFill>
                <a:prstClr val="black"/>
              </a:solidFill>
              <a:latin typeface="Times New Roman" pitchFamily="18" charset="0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BF291E8-1B4E-48DB-8E0C-E1BF80915176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546" name="Picture 2"/>
          <p:cNvPicPr preferRelativeResize="0"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165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5165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51654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b="0"/>
          </a:p>
        </p:txBody>
      </p:sp>
      <p:sp>
        <p:nvSpPr>
          <p:cNvPr id="151655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b="0"/>
          </a:p>
        </p:txBody>
      </p:sp>
      <p:sp>
        <p:nvSpPr>
          <p:cNvPr id="151655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655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51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51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6549" grpId="0" animBg="1" autoUpdateAnimBg="0"/>
      <p:bldP spid="1516550" grpId="0" animBg="1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3B68928-C506-441B-8CEE-C75DF22CC0CB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8E950E7-712A-4E2C-A24D-9FE90412CEF6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AFD999F-86B9-4C23-B1E5-C2BF2EAF998F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F3FA488-5A07-4B30-8B8D-559F01FEFEE5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42202BE-E28D-458D-BC58-BF0615CC9611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FC99BD9-8DA6-44C1-ABBB-603CD8FB0CCB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23E4BFC-8BE2-427A-8DE3-DB72D4F416C2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08DD747-F23B-453F-9714-6C588CD2EE2A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6A4DD5C-C08A-4C5C-B4EA-B6FC5878CFBD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8963C5B9-2DBD-488F-9475-1BE4567058AD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A6F3E9-3C77-40E4-B973-561D166940B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586" name="Picture 2"/>
          <p:cNvPicPr preferRelativeResize="0"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475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3475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34758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759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759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759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4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34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89" grpId="0" animBg="1" autoUpdateAnimBg="0"/>
      <p:bldP spid="1347590" grpId="0" animBg="1" autoUpdateAnimBg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B036705-DA85-4A5D-A493-3FFED520A821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116388" cy="5711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5988" y="765175"/>
            <a:ext cx="4117975" cy="5711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F6CF907-9207-4AFA-8F6B-B8ABF2C234F2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D968B4-F443-4FD4-BD72-3D504A24AB7D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5969F0-4DF8-4D54-B6EC-4F8F28FBDD8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41B30D-D9AF-48C8-AAC6-CE660EF8E99C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F78260-D267-4F33-A5A9-037DCBF2AE48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AD8B3F-6B9E-455E-9F45-628C6427864B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1277A1-B9CB-41A9-B087-FFA07AEBAC6D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0"/>
            <a:ext cx="2095500" cy="6477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38863" cy="6477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3497BF-6BC9-4C1E-8E75-66EABF777F45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586" name="Picture 2"/>
          <p:cNvPicPr preferRelativeResize="0"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475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3475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34758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759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759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759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4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34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89" grpId="0" animBg="1" autoUpdateAnimBg="0"/>
      <p:bldP spid="1347590" grpId="0" animBg="1" autoUpdateAnimBg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B036705-DA85-4A5D-A493-3FFED520A821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5969F0-4DF8-4D54-B6EC-4F8F28FBDD8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116388" cy="5711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5988" y="765175"/>
            <a:ext cx="4117975" cy="5711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889D32-12F8-43D3-86F0-C2989571979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C7DCD5-2155-4284-AC7E-55DDC16D3C0D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CCC8FA-9C34-41C8-92A1-A43B07CE8A6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F22778-31FF-4F5B-B216-7B2BB94AD1C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98733CA-2997-47C9-A850-E28D7C67C726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sz="1400" kern="1200">
              <a:solidFill>
                <a:srgbClr val="114FFB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i="1" kern="120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i="1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D35DBEA-1ADF-419C-831F-50ABE9551CAC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22" name="Picture 2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15523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5524" name="Rectangle 4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552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155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>
                <a:solidFill>
                  <a:srgbClr val="EAEAEA"/>
                </a:solidFill>
              </a:defRPr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5155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>
                <a:solidFill>
                  <a:srgbClr val="EAEAEA"/>
                </a:solidFill>
              </a:defRPr>
            </a:lvl1pPr>
          </a:lstStyle>
          <a:p>
            <a:fld id="{CA83E52B-43D3-484B-BD9F-0D071BA02571}" type="slidenum">
              <a:rPr lang="en-US" altLang="ja-JP"/>
              <a:pPr/>
              <a:t>&lt;#&gt;</a:t>
            </a:fld>
            <a:endParaRPr lang="en-US" altLang="ja-JP"/>
          </a:p>
        </p:txBody>
      </p:sp>
      <p:sp>
        <p:nvSpPr>
          <p:cNvPr id="15155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 i="0">
                <a:ea typeface="ＭＳ Ｐゴシック" charset="-128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altLang="ja-JP" kern="1200">
              <a:solidFill>
                <a:srgbClr val="114FFB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b="1" i="1" kern="1200" smtClean="0">
                <a:solidFill>
                  <a:srgbClr val="114FFB"/>
                </a:solidFill>
                <a:latin typeface="Helvetica"/>
                <a:cs typeface="+mn-cs"/>
              </a:rPr>
              <a:t>特別講義　</a:t>
            </a:r>
            <a:r>
              <a:rPr kumimoji="1" lang="en-US" altLang="zh-TW" b="1" i="1" kern="1200" smtClean="0">
                <a:solidFill>
                  <a:srgbClr val="114FFB"/>
                </a:solidFill>
                <a:latin typeface="Helvetica"/>
                <a:cs typeface="+mn-cs"/>
              </a:rPr>
              <a:t>(2009</a:t>
            </a:r>
            <a:r>
              <a:rPr kumimoji="1" lang="zh-TW" altLang="en-US" b="1" i="1" kern="1200" smtClean="0">
                <a:solidFill>
                  <a:srgbClr val="114FFB"/>
                </a:solidFill>
                <a:latin typeface="Helvetica"/>
                <a:cs typeface="+mn-cs"/>
              </a:rPr>
              <a:t>年</a:t>
            </a:r>
            <a:r>
              <a:rPr kumimoji="1" lang="en-US" altLang="zh-TW" b="1" i="1" kern="1200" smtClean="0">
                <a:solidFill>
                  <a:srgbClr val="114FFB"/>
                </a:solidFill>
                <a:latin typeface="Helvetica"/>
                <a:cs typeface="+mn-cs"/>
              </a:rPr>
              <a:t>9</a:t>
            </a:r>
            <a:r>
              <a:rPr kumimoji="1" lang="zh-TW" altLang="en-US" b="1" i="1" kern="1200" smtClean="0">
                <a:solidFill>
                  <a:srgbClr val="114FFB"/>
                </a:solidFill>
                <a:latin typeface="Helvetica"/>
                <a:cs typeface="+mn-cs"/>
              </a:rPr>
              <a:t>月</a:t>
            </a:r>
            <a:r>
              <a:rPr kumimoji="1" lang="en-US" altLang="zh-TW" b="1" i="1" kern="1200" smtClean="0">
                <a:solidFill>
                  <a:srgbClr val="114FFB"/>
                </a:solidFill>
                <a:latin typeface="Helvetica"/>
                <a:cs typeface="+mn-cs"/>
              </a:rPr>
              <a:t>29</a:t>
            </a:r>
            <a:r>
              <a:rPr kumimoji="1" lang="zh-TW" altLang="en-US" b="1" i="1" kern="1200" smtClean="0">
                <a:solidFill>
                  <a:srgbClr val="114FFB"/>
                </a:solidFill>
                <a:latin typeface="Helvetica"/>
                <a:cs typeface="+mn-cs"/>
              </a:rPr>
              <a:t>日</a:t>
            </a:r>
            <a:r>
              <a:rPr kumimoji="1" lang="en-US" altLang="zh-TW" b="1" i="1" kern="1200" smtClean="0">
                <a:solidFill>
                  <a:srgbClr val="114FFB"/>
                </a:solidFill>
                <a:latin typeface="Helvetica"/>
                <a:cs typeface="+mn-cs"/>
              </a:rPr>
              <a:t>, </a:t>
            </a:r>
            <a:r>
              <a:rPr kumimoji="1" lang="zh-TW" altLang="en-US" b="1" i="1" kern="1200" smtClean="0">
                <a:solidFill>
                  <a:srgbClr val="114FFB"/>
                </a:solidFill>
                <a:latin typeface="Helvetica"/>
                <a:cs typeface="+mn-cs"/>
              </a:rPr>
              <a:t>京都大学</a:t>
            </a:r>
            <a:r>
              <a:rPr kumimoji="1" lang="en-US" altLang="zh-TW" b="1" i="1" kern="1200" smtClean="0">
                <a:solidFill>
                  <a:srgbClr val="114FFB"/>
                </a:solidFill>
                <a:latin typeface="Helvetica"/>
                <a:cs typeface="+mn-cs"/>
              </a:rPr>
              <a:t>)</a:t>
            </a:r>
            <a:endParaRPr kumimoji="1" lang="en-US" altLang="ja-JP" b="1" i="1" kern="1200">
              <a:solidFill>
                <a:srgbClr val="114FFB"/>
              </a:solidFill>
              <a:latin typeface="Helvetic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+mn-lt"/>
                <a:ea typeface="ＭＳ Ｐゴシック" charset="-128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8925CE98-E511-4F76-8F41-3FDC2D9A1054}" type="slidenum">
              <a:rPr kumimoji="1" lang="en-US" altLang="ja-JP" kern="1200">
                <a:solidFill>
                  <a:srgbClr val="114FFB"/>
                </a:solidFill>
                <a:latin typeface="Helvetic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&lt;#&gt;</a:t>
            </a:fld>
            <a:endParaRPr kumimoji="1" lang="en-US" altLang="ja-JP" kern="1200">
              <a:solidFill>
                <a:srgbClr val="114FFB"/>
              </a:solidFill>
              <a:latin typeface="Helvetica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62000" y="63246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ja-JP" sz="14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G080441-00-D 			 				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652738" name="Photo Editor Photo" r:id="rId15" imgW="4409524" imgH="3219899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q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Ø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v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ü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562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46563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EAEAEA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kern="120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20D00B2D-2A67-4290-A774-236ED8A38FA2}" type="slidenum">
              <a:rPr lang="en-US" altLang="ja-JP" kern="1200">
                <a:latin typeface="Tahoma" pitchFamily="34" charset="0"/>
                <a:ea typeface="HGP創英角ｺﾞｼｯｸUB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562" name="Picture 2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46563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EAEAEA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kern="120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20D00B2D-2A67-4290-A774-236ED8A38FA2}" type="slidenum">
              <a:rPr lang="en-US" altLang="ja-JP" kern="1200">
                <a:latin typeface="Tahoma" pitchFamily="34" charset="0"/>
                <a:ea typeface="HGP創英角ｺﾞｼｯｸUB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0.png"/><Relationship Id="rId5" Type="http://schemas.openxmlformats.org/officeDocument/2006/relationships/tags" Target="../tags/tag6.xml"/><Relationship Id="rId10" Type="http://schemas.openxmlformats.org/officeDocument/2006/relationships/image" Target="../media/image19.png"/><Relationship Id="rId4" Type="http://schemas.openxmlformats.org/officeDocument/2006/relationships/tags" Target="../tags/tag5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tags" Target="../tags/tag9.xml"/><Relationship Id="rId21" Type="http://schemas.openxmlformats.org/officeDocument/2006/relationships/image" Target="../media/image18.png"/><Relationship Id="rId7" Type="http://schemas.openxmlformats.org/officeDocument/2006/relationships/tags" Target="../tags/tag13.xml"/><Relationship Id="rId12" Type="http://schemas.openxmlformats.org/officeDocument/2006/relationships/notesSlide" Target="../notesSlides/notesSlide14.xml"/><Relationship Id="rId17" Type="http://schemas.openxmlformats.org/officeDocument/2006/relationships/image" Target="../media/image26.png"/><Relationship Id="rId2" Type="http://schemas.openxmlformats.org/officeDocument/2006/relationships/tags" Target="../tags/tag8.xml"/><Relationship Id="rId16" Type="http://schemas.openxmlformats.org/officeDocument/2006/relationships/image" Target="../media/image25.png"/><Relationship Id="rId20" Type="http://schemas.openxmlformats.org/officeDocument/2006/relationships/image" Target="../media/image17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1.xml"/><Relationship Id="rId15" Type="http://schemas.openxmlformats.org/officeDocument/2006/relationships/image" Target="../media/image24.png"/><Relationship Id="rId10" Type="http://schemas.openxmlformats.org/officeDocument/2006/relationships/tags" Target="../tags/tag16.xml"/><Relationship Id="rId19" Type="http://schemas.openxmlformats.org/officeDocument/2006/relationships/image" Target="../media/image28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33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32.png"/><Relationship Id="rId2" Type="http://schemas.openxmlformats.org/officeDocument/2006/relationships/tags" Target="../tags/tag18.xml"/><Relationship Id="rId16" Type="http://schemas.openxmlformats.org/officeDocument/2006/relationships/image" Target="../media/image36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31.png"/><Relationship Id="rId5" Type="http://schemas.openxmlformats.org/officeDocument/2006/relationships/tags" Target="../tags/tag21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tags" Target="../tags/tag20.xml"/><Relationship Id="rId9" Type="http://schemas.openxmlformats.org/officeDocument/2006/relationships/notesSlide" Target="../notesSlides/notesSlide15.xml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hyperlink" Target="SGR_amaldi09.pptx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3" Type="http://schemas.openxmlformats.org/officeDocument/2006/relationships/tags" Target="../tags/tag30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4.jpeg"/><Relationship Id="rId4" Type="http://schemas.openxmlformats.org/officeDocument/2006/relationships/tags" Target="../tags/tag31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nature08278.pdf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1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28662" y="542908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b="0" dirty="0" smtClean="0">
                <a:effectLst/>
              </a:rPr>
              <a:t>重力・</a:t>
            </a:r>
            <a:r>
              <a:rPr lang="ja-JP" altLang="ja-JP" sz="4000" b="0" dirty="0" smtClean="0">
                <a:effectLst/>
              </a:rPr>
              <a:t>重力波</a:t>
            </a:r>
            <a:r>
              <a:rPr lang="ja-JP" altLang="en-US" sz="4000" b="0" dirty="0" smtClean="0">
                <a:effectLst/>
              </a:rPr>
              <a:t>物理学</a:t>
            </a:r>
            <a:endParaRPr lang="en-US" altLang="ja-JP" sz="4000" b="0" dirty="0">
              <a:effectLst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3598863" y="5853134"/>
            <a:ext cx="50768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4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安東 正樹 </a:t>
            </a:r>
            <a:r>
              <a:rPr kumimoji="1" lang="en-US" altLang="ja-JP" sz="2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 理学系研究科</a:t>
            </a:r>
            <a:r>
              <a:rPr kumimoji="1" lang="en-US" altLang="ja-JP" sz="2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en-US" altLang="ja-JP" sz="2400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5661" r="7548" b="2255"/>
          <a:stretch>
            <a:fillRect/>
          </a:stretch>
        </p:blipFill>
        <p:spPr bwMode="auto">
          <a:xfrm>
            <a:off x="1843094" y="1415816"/>
            <a:ext cx="5072098" cy="437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5772184" y="1428736"/>
            <a:ext cx="1428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100" kern="1200" dirty="0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イラスト</a:t>
            </a:r>
            <a:endParaRPr kumimoji="1" lang="en-US" altLang="ja-JP" sz="1100" kern="1200" dirty="0">
              <a:solidFill>
                <a:srgbClr val="FFFFFF"/>
              </a:solidFill>
              <a:latin typeface="Tahoma" pitchFamily="34" charset="0"/>
              <a:ea typeface="HGP創英角ｺﾞｼｯｸUB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kern="1200" dirty="0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Tom </a:t>
            </a:r>
            <a:r>
              <a:rPr kumimoji="1" lang="en-US" altLang="ja-JP" sz="1100" kern="1200" dirty="0" err="1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Haruyama</a:t>
            </a:r>
            <a:endParaRPr kumimoji="1" lang="ja-JP" altLang="en-US" sz="1100" kern="1200" dirty="0">
              <a:solidFill>
                <a:srgbClr val="FFFFFF"/>
              </a:solidFill>
              <a:latin typeface="Tahoma" pitchFamily="34" charset="0"/>
              <a:ea typeface="HGP創英角ｺﾞｼｯｸUB"/>
              <a:cs typeface="+mn-cs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観測時の感度</a:t>
            </a:r>
            <a:endParaRPr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28162" name="AutoShape 2"/>
          <p:cNvSpPr>
            <a:spLocks noChangeArrowheads="1"/>
          </p:cNvSpPr>
          <p:nvPr/>
        </p:nvSpPr>
        <p:spPr bwMode="auto">
          <a:xfrm>
            <a:off x="827088" y="928670"/>
            <a:ext cx="7602564" cy="5429288"/>
          </a:xfrm>
          <a:prstGeom prst="roundRect">
            <a:avLst>
              <a:gd name="adj" fmla="val 4139"/>
            </a:avLst>
          </a:prstGeom>
          <a:solidFill>
            <a:srgbClr val="F8F8F8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281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8" y="935320"/>
            <a:ext cx="7648602" cy="5373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角丸四角形 54"/>
          <p:cNvSpPr/>
          <p:nvPr/>
        </p:nvSpPr>
        <p:spPr bwMode="auto">
          <a:xfrm>
            <a:off x="5000628" y="3429000"/>
            <a:ext cx="3643338" cy="2428892"/>
          </a:xfrm>
          <a:prstGeom prst="roundRect">
            <a:avLst>
              <a:gd name="adj" fmla="val 6217"/>
            </a:avLst>
          </a:prstGeom>
          <a:solidFill>
            <a:srgbClr val="FFFFFF">
              <a:alpha val="1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パワースペクトル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96" name="AutoShape 24"/>
          <p:cNvSpPr>
            <a:spLocks noChangeArrowheads="1"/>
          </p:cNvSpPr>
          <p:nvPr/>
        </p:nvSpPr>
        <p:spPr bwMode="auto">
          <a:xfrm>
            <a:off x="3438517" y="3826907"/>
            <a:ext cx="714380" cy="428627"/>
          </a:xfrm>
          <a:prstGeom prst="roundRect">
            <a:avLst>
              <a:gd name="adj" fmla="val 1666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84" name="Rectangle 37"/>
          <p:cNvSpPr>
            <a:spLocks noChangeArrowheads="1"/>
          </p:cNvSpPr>
          <p:nvPr/>
        </p:nvSpPr>
        <p:spPr bwMode="auto">
          <a:xfrm>
            <a:off x="1485899" y="5022039"/>
            <a:ext cx="3086101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CCECFF"/>
                </a:solidFill>
              </a:rPr>
              <a:t>パワースペクトル</a:t>
            </a:r>
            <a:endParaRPr lang="en-US" altLang="ja-JP" sz="16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ランダム</a:t>
            </a:r>
            <a:r>
              <a:rPr lang="ja-JP" altLang="en-US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変動の平均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パワー</a:t>
            </a:r>
            <a:endParaRPr lang="en-US" altLang="ja-JP" sz="16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 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に対する各周波数</a:t>
            </a:r>
            <a:r>
              <a:rPr lang="ja-JP" altLang="en-US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成分の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寄与</a:t>
            </a:r>
            <a:endParaRPr lang="ja-JP" altLang="en-US" sz="16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2" name="Rectangle 51"/>
          <p:cNvSpPr>
            <a:spLocks noChangeArrowheads="1"/>
          </p:cNvSpPr>
          <p:nvPr/>
        </p:nvSpPr>
        <p:spPr bwMode="auto">
          <a:xfrm>
            <a:off x="7250427" y="3714752"/>
            <a:ext cx="12506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ja-JP" altLang="en-US" sz="14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Symbol" pitchFamily="18" charset="2"/>
                <a:ea typeface="HGP創英角ｺﾞｼｯｸUB" pitchFamily="50" charset="-128"/>
              </a:rPr>
              <a:t>変動が大きい</a:t>
            </a:r>
          </a:p>
          <a:p>
            <a:pPr algn="l">
              <a:buNone/>
            </a:pPr>
            <a:r>
              <a:rPr lang="ja-JP" altLang="en-US" sz="14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Symbol" pitchFamily="18" charset="2"/>
                <a:ea typeface="HGP創英角ｺﾞｼｯｸUB" pitchFamily="50" charset="-128"/>
              </a:rPr>
              <a:t>　　周波数帯</a:t>
            </a:r>
          </a:p>
        </p:txBody>
      </p:sp>
      <p:grpSp>
        <p:nvGrpSpPr>
          <p:cNvPr id="3" name="グループ化 93"/>
          <p:cNvGrpSpPr/>
          <p:nvPr/>
        </p:nvGrpSpPr>
        <p:grpSpPr>
          <a:xfrm>
            <a:off x="5072066" y="3643314"/>
            <a:ext cx="3286149" cy="2214578"/>
            <a:chOff x="5872163" y="4586310"/>
            <a:chExt cx="2814637" cy="1793673"/>
          </a:xfrm>
        </p:grpSpPr>
        <p:sp>
          <p:nvSpPr>
            <p:cNvPr id="83" name="Freeform 50"/>
            <p:cNvSpPr>
              <a:spLocks/>
            </p:cNvSpPr>
            <p:nvPr/>
          </p:nvSpPr>
          <p:spPr bwMode="auto">
            <a:xfrm>
              <a:off x="7239000" y="4624410"/>
              <a:ext cx="171450" cy="1504950"/>
            </a:xfrm>
            <a:custGeom>
              <a:avLst/>
              <a:gdLst/>
              <a:ahLst/>
              <a:cxnLst>
                <a:cxn ang="0">
                  <a:pos x="0" y="936"/>
                </a:cxn>
                <a:cxn ang="0">
                  <a:pos x="0" y="456"/>
                </a:cxn>
                <a:cxn ang="0">
                  <a:pos x="12" y="276"/>
                </a:cxn>
                <a:cxn ang="0">
                  <a:pos x="24" y="204"/>
                </a:cxn>
                <a:cxn ang="0">
                  <a:pos x="42" y="126"/>
                </a:cxn>
                <a:cxn ang="0">
                  <a:pos x="54" y="54"/>
                </a:cxn>
                <a:cxn ang="0">
                  <a:pos x="66" y="0"/>
                </a:cxn>
                <a:cxn ang="0">
                  <a:pos x="78" y="36"/>
                </a:cxn>
                <a:cxn ang="0">
                  <a:pos x="84" y="174"/>
                </a:cxn>
                <a:cxn ang="0">
                  <a:pos x="90" y="252"/>
                </a:cxn>
                <a:cxn ang="0">
                  <a:pos x="108" y="342"/>
                </a:cxn>
                <a:cxn ang="0">
                  <a:pos x="108" y="948"/>
                </a:cxn>
              </a:cxnLst>
              <a:rect l="0" t="0" r="r" b="b"/>
              <a:pathLst>
                <a:path w="108" h="948">
                  <a:moveTo>
                    <a:pt x="0" y="936"/>
                  </a:moveTo>
                  <a:lnTo>
                    <a:pt x="0" y="456"/>
                  </a:lnTo>
                  <a:lnTo>
                    <a:pt x="12" y="276"/>
                  </a:lnTo>
                  <a:lnTo>
                    <a:pt x="24" y="204"/>
                  </a:lnTo>
                  <a:lnTo>
                    <a:pt x="42" y="126"/>
                  </a:lnTo>
                  <a:lnTo>
                    <a:pt x="54" y="54"/>
                  </a:lnTo>
                  <a:lnTo>
                    <a:pt x="66" y="0"/>
                  </a:lnTo>
                  <a:lnTo>
                    <a:pt x="78" y="36"/>
                  </a:lnTo>
                  <a:lnTo>
                    <a:pt x="84" y="174"/>
                  </a:lnTo>
                  <a:lnTo>
                    <a:pt x="90" y="252"/>
                  </a:lnTo>
                  <a:lnTo>
                    <a:pt x="108" y="342"/>
                  </a:lnTo>
                  <a:lnTo>
                    <a:pt x="108" y="948"/>
                  </a:lnTo>
                </a:path>
              </a:pathLst>
            </a:custGeom>
            <a:solidFill>
              <a:schemeClr val="tx1">
                <a:lumMod val="20000"/>
                <a:lumOff val="80000"/>
                <a:alpha val="3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85" name="Line 40"/>
            <p:cNvSpPr>
              <a:spLocks noChangeShapeType="1"/>
            </p:cNvSpPr>
            <p:nvPr/>
          </p:nvSpPr>
          <p:spPr bwMode="auto">
            <a:xfrm flipH="1" flipV="1">
              <a:off x="6248400" y="4656160"/>
              <a:ext cx="0" cy="144780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87" name="Rectangle 42"/>
            <p:cNvSpPr>
              <a:spLocks noChangeArrowheads="1"/>
            </p:cNvSpPr>
            <p:nvPr/>
          </p:nvSpPr>
          <p:spPr bwMode="auto">
            <a:xfrm>
              <a:off x="5872163" y="4586310"/>
              <a:ext cx="2968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ja-JP" sz="1400" b="1" i="1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S</a:t>
              </a:r>
            </a:p>
          </p:txBody>
        </p:sp>
        <p:sp>
          <p:nvSpPr>
            <p:cNvPr id="88" name="Line 44"/>
            <p:cNvSpPr>
              <a:spLocks noChangeShapeType="1"/>
            </p:cNvSpPr>
            <p:nvPr/>
          </p:nvSpPr>
          <p:spPr bwMode="auto">
            <a:xfrm flipV="1">
              <a:off x="6248400" y="6110310"/>
              <a:ext cx="24384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89" name="Freeform 47"/>
            <p:cNvSpPr>
              <a:spLocks/>
            </p:cNvSpPr>
            <p:nvPr/>
          </p:nvSpPr>
          <p:spPr bwMode="auto">
            <a:xfrm>
              <a:off x="6296025" y="4595835"/>
              <a:ext cx="2190750" cy="1400175"/>
            </a:xfrm>
            <a:custGeom>
              <a:avLst/>
              <a:gdLst/>
              <a:ahLst/>
              <a:cxnLst>
                <a:cxn ang="0">
                  <a:pos x="0" y="630"/>
                </a:cxn>
                <a:cxn ang="0">
                  <a:pos x="78" y="546"/>
                </a:cxn>
                <a:cxn ang="0">
                  <a:pos x="132" y="570"/>
                </a:cxn>
                <a:cxn ang="0">
                  <a:pos x="144" y="606"/>
                </a:cxn>
                <a:cxn ang="0">
                  <a:pos x="198" y="552"/>
                </a:cxn>
                <a:cxn ang="0">
                  <a:pos x="252" y="606"/>
                </a:cxn>
                <a:cxn ang="0">
                  <a:pos x="288" y="600"/>
                </a:cxn>
                <a:cxn ang="0">
                  <a:pos x="312" y="594"/>
                </a:cxn>
                <a:cxn ang="0">
                  <a:pos x="330" y="630"/>
                </a:cxn>
                <a:cxn ang="0">
                  <a:pos x="384" y="738"/>
                </a:cxn>
                <a:cxn ang="0">
                  <a:pos x="426" y="726"/>
                </a:cxn>
                <a:cxn ang="0">
                  <a:pos x="450" y="690"/>
                </a:cxn>
                <a:cxn ang="0">
                  <a:pos x="492" y="732"/>
                </a:cxn>
                <a:cxn ang="0">
                  <a:pos x="540" y="672"/>
                </a:cxn>
                <a:cxn ang="0">
                  <a:pos x="552" y="654"/>
                </a:cxn>
                <a:cxn ang="0">
                  <a:pos x="564" y="612"/>
                </a:cxn>
                <a:cxn ang="0">
                  <a:pos x="606" y="468"/>
                </a:cxn>
                <a:cxn ang="0">
                  <a:pos x="612" y="252"/>
                </a:cxn>
                <a:cxn ang="0">
                  <a:pos x="624" y="210"/>
                </a:cxn>
                <a:cxn ang="0">
                  <a:pos x="654" y="0"/>
                </a:cxn>
                <a:cxn ang="0">
                  <a:pos x="690" y="288"/>
                </a:cxn>
                <a:cxn ang="0">
                  <a:pos x="714" y="396"/>
                </a:cxn>
                <a:cxn ang="0">
                  <a:pos x="732" y="402"/>
                </a:cxn>
                <a:cxn ang="0">
                  <a:pos x="744" y="438"/>
                </a:cxn>
                <a:cxn ang="0">
                  <a:pos x="756" y="456"/>
                </a:cxn>
                <a:cxn ang="0">
                  <a:pos x="804" y="606"/>
                </a:cxn>
                <a:cxn ang="0">
                  <a:pos x="834" y="678"/>
                </a:cxn>
                <a:cxn ang="0">
                  <a:pos x="954" y="666"/>
                </a:cxn>
                <a:cxn ang="0">
                  <a:pos x="1020" y="744"/>
                </a:cxn>
                <a:cxn ang="0">
                  <a:pos x="1110" y="750"/>
                </a:cxn>
                <a:cxn ang="0">
                  <a:pos x="1200" y="816"/>
                </a:cxn>
                <a:cxn ang="0">
                  <a:pos x="1278" y="828"/>
                </a:cxn>
                <a:cxn ang="0">
                  <a:pos x="1332" y="864"/>
                </a:cxn>
                <a:cxn ang="0">
                  <a:pos x="1380" y="882"/>
                </a:cxn>
              </a:cxnLst>
              <a:rect l="0" t="0" r="r" b="b"/>
              <a:pathLst>
                <a:path w="1380" h="882">
                  <a:moveTo>
                    <a:pt x="0" y="630"/>
                  </a:moveTo>
                  <a:cubicBezTo>
                    <a:pt x="31" y="610"/>
                    <a:pt x="57" y="577"/>
                    <a:pt x="78" y="546"/>
                  </a:cubicBezTo>
                  <a:cubicBezTo>
                    <a:pt x="84" y="548"/>
                    <a:pt x="124" y="558"/>
                    <a:pt x="132" y="570"/>
                  </a:cubicBezTo>
                  <a:cubicBezTo>
                    <a:pt x="139" y="581"/>
                    <a:pt x="144" y="606"/>
                    <a:pt x="144" y="606"/>
                  </a:cubicBezTo>
                  <a:cubicBezTo>
                    <a:pt x="183" y="593"/>
                    <a:pt x="177" y="583"/>
                    <a:pt x="198" y="552"/>
                  </a:cubicBezTo>
                  <a:cubicBezTo>
                    <a:pt x="229" y="562"/>
                    <a:pt x="226" y="589"/>
                    <a:pt x="252" y="606"/>
                  </a:cubicBezTo>
                  <a:cubicBezTo>
                    <a:pt x="264" y="604"/>
                    <a:pt x="276" y="602"/>
                    <a:pt x="288" y="600"/>
                  </a:cubicBezTo>
                  <a:cubicBezTo>
                    <a:pt x="296" y="598"/>
                    <a:pt x="304" y="591"/>
                    <a:pt x="312" y="594"/>
                  </a:cubicBezTo>
                  <a:cubicBezTo>
                    <a:pt x="322" y="597"/>
                    <a:pt x="326" y="623"/>
                    <a:pt x="330" y="630"/>
                  </a:cubicBezTo>
                  <a:cubicBezTo>
                    <a:pt x="346" y="662"/>
                    <a:pt x="373" y="705"/>
                    <a:pt x="384" y="738"/>
                  </a:cubicBezTo>
                  <a:cubicBezTo>
                    <a:pt x="384" y="738"/>
                    <a:pt x="423" y="729"/>
                    <a:pt x="426" y="726"/>
                  </a:cubicBezTo>
                  <a:cubicBezTo>
                    <a:pt x="436" y="716"/>
                    <a:pt x="450" y="690"/>
                    <a:pt x="450" y="690"/>
                  </a:cubicBezTo>
                  <a:cubicBezTo>
                    <a:pt x="474" y="698"/>
                    <a:pt x="473" y="713"/>
                    <a:pt x="492" y="732"/>
                  </a:cubicBezTo>
                  <a:cubicBezTo>
                    <a:pt x="526" y="721"/>
                    <a:pt x="529" y="706"/>
                    <a:pt x="540" y="672"/>
                  </a:cubicBezTo>
                  <a:cubicBezTo>
                    <a:pt x="542" y="665"/>
                    <a:pt x="549" y="660"/>
                    <a:pt x="552" y="654"/>
                  </a:cubicBezTo>
                  <a:cubicBezTo>
                    <a:pt x="557" y="644"/>
                    <a:pt x="561" y="622"/>
                    <a:pt x="564" y="612"/>
                  </a:cubicBezTo>
                  <a:cubicBezTo>
                    <a:pt x="578" y="564"/>
                    <a:pt x="594" y="517"/>
                    <a:pt x="606" y="468"/>
                  </a:cubicBezTo>
                  <a:cubicBezTo>
                    <a:pt x="608" y="396"/>
                    <a:pt x="608" y="324"/>
                    <a:pt x="612" y="252"/>
                  </a:cubicBezTo>
                  <a:cubicBezTo>
                    <a:pt x="613" y="237"/>
                    <a:pt x="621" y="224"/>
                    <a:pt x="624" y="210"/>
                  </a:cubicBezTo>
                  <a:cubicBezTo>
                    <a:pt x="637" y="141"/>
                    <a:pt x="642" y="70"/>
                    <a:pt x="654" y="0"/>
                  </a:cubicBezTo>
                  <a:cubicBezTo>
                    <a:pt x="703" y="74"/>
                    <a:pt x="660" y="198"/>
                    <a:pt x="690" y="288"/>
                  </a:cubicBezTo>
                  <a:cubicBezTo>
                    <a:pt x="691" y="299"/>
                    <a:pt x="702" y="384"/>
                    <a:pt x="714" y="396"/>
                  </a:cubicBezTo>
                  <a:cubicBezTo>
                    <a:pt x="718" y="400"/>
                    <a:pt x="726" y="400"/>
                    <a:pt x="732" y="402"/>
                  </a:cubicBezTo>
                  <a:cubicBezTo>
                    <a:pt x="736" y="414"/>
                    <a:pt x="737" y="427"/>
                    <a:pt x="744" y="438"/>
                  </a:cubicBezTo>
                  <a:cubicBezTo>
                    <a:pt x="748" y="444"/>
                    <a:pt x="753" y="449"/>
                    <a:pt x="756" y="456"/>
                  </a:cubicBezTo>
                  <a:cubicBezTo>
                    <a:pt x="777" y="503"/>
                    <a:pt x="788" y="557"/>
                    <a:pt x="804" y="606"/>
                  </a:cubicBezTo>
                  <a:cubicBezTo>
                    <a:pt x="814" y="636"/>
                    <a:pt x="806" y="659"/>
                    <a:pt x="834" y="678"/>
                  </a:cubicBezTo>
                  <a:cubicBezTo>
                    <a:pt x="874" y="675"/>
                    <a:pt x="918" y="659"/>
                    <a:pt x="954" y="666"/>
                  </a:cubicBezTo>
                  <a:cubicBezTo>
                    <a:pt x="966" y="685"/>
                    <a:pt x="1000" y="742"/>
                    <a:pt x="1020" y="744"/>
                  </a:cubicBezTo>
                  <a:cubicBezTo>
                    <a:pt x="1050" y="747"/>
                    <a:pt x="1080" y="748"/>
                    <a:pt x="1110" y="750"/>
                  </a:cubicBezTo>
                  <a:cubicBezTo>
                    <a:pt x="1144" y="761"/>
                    <a:pt x="1163" y="811"/>
                    <a:pt x="1200" y="816"/>
                  </a:cubicBezTo>
                  <a:cubicBezTo>
                    <a:pt x="1254" y="824"/>
                    <a:pt x="1228" y="820"/>
                    <a:pt x="1278" y="828"/>
                  </a:cubicBezTo>
                  <a:cubicBezTo>
                    <a:pt x="1296" y="840"/>
                    <a:pt x="1311" y="857"/>
                    <a:pt x="1332" y="864"/>
                  </a:cubicBezTo>
                  <a:cubicBezTo>
                    <a:pt x="1372" y="877"/>
                    <a:pt x="1357" y="870"/>
                    <a:pt x="1380" y="882"/>
                  </a:cubicBezTo>
                </a:path>
              </a:pathLst>
            </a:custGeom>
            <a:noFill/>
            <a:ln w="25400" cap="flat" cmpd="sng">
              <a:solidFill>
                <a:srgbClr val="B2B2B2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0" name="Line 48"/>
            <p:cNvSpPr>
              <a:spLocks noChangeShapeType="1"/>
            </p:cNvSpPr>
            <p:nvPr/>
          </p:nvSpPr>
          <p:spPr bwMode="auto">
            <a:xfrm flipH="1">
              <a:off x="7258050" y="5272110"/>
              <a:ext cx="0" cy="838200"/>
            </a:xfrm>
            <a:prstGeom prst="line">
              <a:avLst/>
            </a:prstGeom>
            <a:noFill/>
            <a:ln w="25400">
              <a:solidFill>
                <a:schemeClr val="tx1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1" name="Line 49"/>
            <p:cNvSpPr>
              <a:spLocks noChangeShapeType="1"/>
            </p:cNvSpPr>
            <p:nvPr/>
          </p:nvSpPr>
          <p:spPr bwMode="auto">
            <a:xfrm>
              <a:off x="7391400" y="5205435"/>
              <a:ext cx="0" cy="914400"/>
            </a:xfrm>
            <a:prstGeom prst="line">
              <a:avLst/>
            </a:prstGeom>
            <a:noFill/>
            <a:ln w="25400">
              <a:solidFill>
                <a:schemeClr val="tx1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3" name="Rectangle 42"/>
            <p:cNvSpPr>
              <a:spLocks noChangeArrowheads="1"/>
            </p:cNvSpPr>
            <p:nvPr/>
          </p:nvSpPr>
          <p:spPr bwMode="auto">
            <a:xfrm>
              <a:off x="8429652" y="6072206"/>
              <a:ext cx="2535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altLang="ja-JP" sz="1400" b="1" i="1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f</a:t>
              </a:r>
              <a:endParaRPr lang="en-US" altLang="ja-JP" sz="1400" b="1" i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pic>
        <p:nvPicPr>
          <p:cNvPr id="40" name="図 3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285852" y="2320233"/>
            <a:ext cx="2862609" cy="465825"/>
          </a:xfrm>
          <a:prstGeom prst="rect">
            <a:avLst/>
          </a:prstGeom>
          <a:noFill/>
        </p:spPr>
      </p:pic>
      <p:pic>
        <p:nvPicPr>
          <p:cNvPr id="41" name="図 40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357289" y="1643050"/>
            <a:ext cx="2756247" cy="500066"/>
          </a:xfrm>
          <a:prstGeom prst="rect">
            <a:avLst/>
          </a:prstGeom>
          <a:noFill/>
        </p:spPr>
      </p:pic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714348" y="1142984"/>
            <a:ext cx="371477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DDDDDD"/>
                </a:solidFill>
                <a:sym typeface="Wingdings" pitchFamily="2" charset="2"/>
              </a:rPr>
              <a:t>フーリエ変換と逆フーリエ変換</a:t>
            </a:r>
            <a:endParaRPr lang="en-US" altLang="ja-JP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pic>
        <p:nvPicPr>
          <p:cNvPr id="46" name="図 45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5336680" y="1726630"/>
            <a:ext cx="3021534" cy="630800"/>
          </a:xfrm>
          <a:prstGeom prst="rect">
            <a:avLst/>
          </a:prstGeom>
          <a:noFill/>
        </p:spPr>
      </p:pic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5072066" y="1202280"/>
            <a:ext cx="371477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DDDDDD"/>
                </a:solidFill>
                <a:sym typeface="Wingdings" pitchFamily="2" charset="2"/>
              </a:rPr>
              <a:t>パワースペクトル</a:t>
            </a:r>
            <a:endParaRPr lang="en-US" altLang="ja-JP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48" name="下矢印 47"/>
          <p:cNvSpPr/>
          <p:nvPr/>
        </p:nvSpPr>
        <p:spPr bwMode="auto">
          <a:xfrm rot="-5400000">
            <a:off x="4758312" y="1972237"/>
            <a:ext cx="270318" cy="214314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50" name="図 49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357290" y="3798332"/>
            <a:ext cx="3046935" cy="571504"/>
          </a:xfrm>
          <a:prstGeom prst="rect">
            <a:avLst/>
          </a:prstGeom>
          <a:noFill/>
        </p:spPr>
      </p:pic>
      <p:sp>
        <p:nvSpPr>
          <p:cNvPr id="51" name="Rectangle 70"/>
          <p:cNvSpPr>
            <a:spLocks noChangeArrowheads="1"/>
          </p:cNvSpPr>
          <p:nvPr/>
        </p:nvSpPr>
        <p:spPr bwMode="auto">
          <a:xfrm>
            <a:off x="928662" y="3286124"/>
            <a:ext cx="371477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DDDDDD"/>
                </a:solidFill>
                <a:sym typeface="Wingdings" pitchFamily="2" charset="2"/>
              </a:rPr>
              <a:t>パワースペクトルの持つ意味</a:t>
            </a:r>
            <a:endParaRPr lang="en-US" altLang="ja-JP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54" name="Line 73"/>
          <p:cNvSpPr>
            <a:spLocks noChangeShapeType="1"/>
          </p:cNvSpPr>
          <p:nvPr/>
        </p:nvSpPr>
        <p:spPr bwMode="auto">
          <a:xfrm flipH="1">
            <a:off x="6858016" y="4000504"/>
            <a:ext cx="428628" cy="214314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56" name="Line 73"/>
          <p:cNvSpPr>
            <a:spLocks noChangeShapeType="1"/>
          </p:cNvSpPr>
          <p:nvPr/>
        </p:nvSpPr>
        <p:spPr bwMode="auto">
          <a:xfrm flipH="1" flipV="1">
            <a:off x="2071670" y="4298398"/>
            <a:ext cx="357190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59" name="Rectangle 37"/>
          <p:cNvSpPr>
            <a:spLocks noChangeArrowheads="1"/>
          </p:cNvSpPr>
          <p:nvPr/>
        </p:nvSpPr>
        <p:spPr bwMode="auto">
          <a:xfrm>
            <a:off x="2872032" y="4503187"/>
            <a:ext cx="1883849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変動</a:t>
            </a:r>
            <a:r>
              <a:rPr lang="ja-JP" altLang="en-US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の平均</a:t>
            </a:r>
            <a:r>
              <a:rPr lang="ja-JP" altLang="en-US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パワー</a:t>
            </a:r>
            <a:endParaRPr lang="en-US" altLang="ja-JP" sz="1600" b="1" dirty="0" smtClean="0">
              <a:solidFill>
                <a:schemeClr val="tx1">
                  <a:lumMod val="20000"/>
                  <a:lumOff val="80000"/>
                </a:schemeClr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60" name="図 59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0000" contrast="20000"/>
          </a:blip>
          <a:stretch>
            <a:fillRect/>
          </a:stretch>
        </p:blipFill>
        <p:spPr>
          <a:xfrm>
            <a:off x="2475438" y="4534984"/>
            <a:ext cx="453488" cy="263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12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7815263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観測とデータ解析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uLnTx/>
                <a:uFillTx/>
                <a:latin typeface="+mn-lt"/>
                <a:ea typeface="+mn-ea"/>
              </a:rPr>
              <a:t>重力波</a:t>
            </a:r>
            <a:r>
              <a:rPr lang="ja-JP" altLang="en-US" sz="3200" kern="0" dirty="0" smtClean="0">
                <a:solidFill>
                  <a:srgbClr val="EAEAEA"/>
                </a:solidFill>
                <a:latin typeface="+mn-lt"/>
                <a:ea typeface="+mn-ea"/>
              </a:rPr>
              <a:t>検出器</a:t>
            </a: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uLnTx/>
                <a:uFillTx/>
                <a:latin typeface="+mn-lt"/>
                <a:ea typeface="+mn-ea"/>
              </a:rPr>
              <a:t>による観測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観測データの解析と解釈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kern="0" dirty="0" smtClean="0">
                <a:solidFill>
                  <a:srgbClr val="EAEAEA"/>
                </a:solidFill>
                <a:latin typeface="+mn-lt"/>
                <a:ea typeface="+mn-ea"/>
              </a:rPr>
              <a:t>観測により得られた結果</a:t>
            </a:r>
            <a:endParaRPr kumimoji="1" lang="ja-JP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2143108" y="3714752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データ解析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1071538" y="1142984"/>
            <a:ext cx="5500726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取得した時系列データから　</a:t>
            </a:r>
            <a:r>
              <a:rPr lang="ja-JP" altLang="en-US" sz="2000" dirty="0" smtClean="0">
                <a:solidFill>
                  <a:srgbClr val="CCFFCC"/>
                </a:solidFill>
                <a:sym typeface="Wingdings" pitchFamily="2" charset="2"/>
              </a:rPr>
              <a:t>重力波信号を探査</a:t>
            </a:r>
            <a:endParaRPr lang="en-US" altLang="ja-JP" sz="200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1785918" y="2285992"/>
            <a:ext cx="5500726" cy="39149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解析の流れ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1.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データの前処理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　　　　信号のキャリブレーション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ホワイトニングなど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動作が不安定だった時間帯のデータを棄却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フィルタパラメータ・閾値の決定   など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2.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フィルタリングと信号候補の取り出し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対象とする信号に応じてデータをフィルタリング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         偽イベントの棄却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イベント候補の取り出し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など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3.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統計的解釈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イベントの有意性の検定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上限値の見積もり　       など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7" name="下矢印 6"/>
          <p:cNvSpPr/>
          <p:nvPr/>
        </p:nvSpPr>
        <p:spPr bwMode="auto">
          <a:xfrm rot="-5400000">
            <a:off x="1972230" y="1757923"/>
            <a:ext cx="270318" cy="214314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2214546" y="1643050"/>
            <a:ext cx="4786346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雑音に埋もれた微小信号を探す</a:t>
            </a:r>
            <a:endParaRPr lang="en-US" altLang="ja-JP" sz="200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utoShape 24"/>
          <p:cNvSpPr>
            <a:spLocks noChangeArrowheads="1"/>
          </p:cNvSpPr>
          <p:nvPr/>
        </p:nvSpPr>
        <p:spPr bwMode="auto">
          <a:xfrm>
            <a:off x="2500298" y="4777752"/>
            <a:ext cx="785818" cy="408623"/>
          </a:xfrm>
          <a:prstGeom prst="roundRect">
            <a:avLst>
              <a:gd name="adj" fmla="val 1666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54" name="AutoShape 24"/>
          <p:cNvSpPr>
            <a:spLocks noChangeArrowheads="1"/>
          </p:cNvSpPr>
          <p:nvPr/>
        </p:nvSpPr>
        <p:spPr bwMode="auto">
          <a:xfrm>
            <a:off x="2928926" y="3286124"/>
            <a:ext cx="785818" cy="408623"/>
          </a:xfrm>
          <a:prstGeom prst="roundRect">
            <a:avLst>
              <a:gd name="adj" fmla="val 1666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071934" y="1285860"/>
            <a:ext cx="4714908" cy="1500198"/>
          </a:xfrm>
          <a:prstGeom prst="roundRect">
            <a:avLst>
              <a:gd name="adj" fmla="val 7968"/>
            </a:avLst>
          </a:prstGeom>
          <a:solidFill>
            <a:srgbClr val="FFFFCC">
              <a:alpha val="1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1" name="正方形/長方形 20"/>
          <p:cNvSpPr/>
          <p:nvPr/>
        </p:nvSpPr>
        <p:spPr bwMode="auto">
          <a:xfrm>
            <a:off x="5948418" y="1785926"/>
            <a:ext cx="1143008" cy="857256"/>
          </a:xfrm>
          <a:prstGeom prst="rect">
            <a:avLst/>
          </a:prstGeom>
          <a:solidFill>
            <a:srgbClr val="FFFFFF">
              <a:alpha val="2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信号のフィルタリング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571472" y="1071546"/>
            <a:ext cx="5286412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線形フィルタ　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　  入力と出力に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      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線形の関係があるフィルタ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285852" y="4812596"/>
            <a:ext cx="3000055" cy="330916"/>
          </a:xfrm>
          <a:prstGeom prst="rect">
            <a:avLst/>
          </a:prstGeom>
          <a:noFill/>
        </p:spPr>
      </p:pic>
      <p:pic>
        <p:nvPicPr>
          <p:cNvPr id="28" name="図 27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8020120" y="2311709"/>
            <a:ext cx="571504" cy="260035"/>
          </a:xfrm>
          <a:prstGeom prst="rect">
            <a:avLst/>
          </a:prstGeom>
          <a:noFill/>
        </p:spPr>
      </p:pic>
      <p:pic>
        <p:nvPicPr>
          <p:cNvPr id="30" name="図 29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366578" y="2285992"/>
            <a:ext cx="653146" cy="285752"/>
          </a:xfrm>
          <a:prstGeom prst="rect">
            <a:avLst/>
          </a:prstGeom>
          <a:noFill/>
        </p:spPr>
      </p:pic>
      <p:pic>
        <p:nvPicPr>
          <p:cNvPr id="32" name="図 31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418098" y="1857364"/>
            <a:ext cx="530188" cy="285752"/>
          </a:xfrm>
          <a:prstGeom prst="rect">
            <a:avLst/>
          </a:prstGeom>
          <a:noFill/>
        </p:spPr>
      </p:pic>
      <p:pic>
        <p:nvPicPr>
          <p:cNvPr id="34" name="図 33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8020120" y="1834504"/>
            <a:ext cx="428628" cy="237174"/>
          </a:xfrm>
          <a:prstGeom prst="rect">
            <a:avLst/>
          </a:prstGeom>
          <a:noFill/>
        </p:spPr>
      </p:pic>
      <p:pic>
        <p:nvPicPr>
          <p:cNvPr id="37" name="図 36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265156" y="1857364"/>
            <a:ext cx="397642" cy="214314"/>
          </a:xfrm>
          <a:prstGeom prst="rect">
            <a:avLst/>
          </a:prstGeom>
          <a:noFill/>
        </p:spPr>
      </p:pic>
      <p:pic>
        <p:nvPicPr>
          <p:cNvPr id="38" name="図 37" descr="txp_fig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218855" y="2261550"/>
            <a:ext cx="586819" cy="238756"/>
          </a:xfrm>
          <a:prstGeom prst="rect">
            <a:avLst/>
          </a:prstGeom>
          <a:noFill/>
        </p:spPr>
      </p:pic>
      <p:sp>
        <p:nvSpPr>
          <p:cNvPr id="39" name="右矢印 38"/>
          <p:cNvSpPr/>
          <p:nvPr/>
        </p:nvSpPr>
        <p:spPr bwMode="auto">
          <a:xfrm>
            <a:off x="5162600" y="2071678"/>
            <a:ext cx="428628" cy="285752"/>
          </a:xfrm>
          <a:prstGeom prst="rightArrow">
            <a:avLst>
              <a:gd name="adj1" fmla="val 57862"/>
              <a:gd name="adj2" fmla="val 50000"/>
            </a:avLst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0" name="右矢印 39"/>
          <p:cNvSpPr/>
          <p:nvPr/>
        </p:nvSpPr>
        <p:spPr bwMode="auto">
          <a:xfrm>
            <a:off x="7377178" y="2071678"/>
            <a:ext cx="428628" cy="285752"/>
          </a:xfrm>
          <a:prstGeom prst="rightArrow">
            <a:avLst>
              <a:gd name="adj1" fmla="val 57862"/>
              <a:gd name="adj2" fmla="val 50000"/>
            </a:avLst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70"/>
          <p:cNvSpPr>
            <a:spLocks noChangeArrowheads="1"/>
          </p:cNvSpPr>
          <p:nvPr/>
        </p:nvSpPr>
        <p:spPr bwMode="auto">
          <a:xfrm>
            <a:off x="789641" y="2857496"/>
            <a:ext cx="200026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FFFFCC"/>
                </a:solidFill>
                <a:sym typeface="Wingdings" pitchFamily="2" charset="2"/>
              </a:rPr>
              <a:t>時間領域</a:t>
            </a:r>
            <a:endParaRPr lang="ja-JP" altLang="en-US" b="1" dirty="0">
              <a:solidFill>
                <a:srgbClr val="FFFFCC"/>
              </a:solidFill>
              <a:sym typeface="Wingdings" pitchFamily="2" charset="2"/>
            </a:endParaRPr>
          </a:p>
        </p:txBody>
      </p:sp>
      <p:sp>
        <p:nvSpPr>
          <p:cNvPr id="44" name="Rectangle 70"/>
          <p:cNvSpPr>
            <a:spLocks noChangeArrowheads="1"/>
          </p:cNvSpPr>
          <p:nvPr/>
        </p:nvSpPr>
        <p:spPr bwMode="auto">
          <a:xfrm>
            <a:off x="3143240" y="5407239"/>
            <a:ext cx="278608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システム応答関数</a:t>
            </a: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   (</a:t>
            </a: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伝達関数</a:t>
            </a: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4286248" y="1357298"/>
            <a:ext cx="71438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入力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48" name="Rectangle 70"/>
          <p:cNvSpPr>
            <a:spLocks noChangeArrowheads="1"/>
          </p:cNvSpPr>
          <p:nvPr/>
        </p:nvSpPr>
        <p:spPr bwMode="auto">
          <a:xfrm>
            <a:off x="7929586" y="1357298"/>
            <a:ext cx="71438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出力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50" name="Rectangle 70"/>
          <p:cNvSpPr>
            <a:spLocks noChangeArrowheads="1"/>
          </p:cNvSpPr>
          <p:nvPr/>
        </p:nvSpPr>
        <p:spPr bwMode="auto">
          <a:xfrm>
            <a:off x="6072198" y="1357298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フィルタ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51" name="Rectangle 70"/>
          <p:cNvSpPr>
            <a:spLocks noChangeArrowheads="1"/>
          </p:cNvSpPr>
          <p:nvPr/>
        </p:nvSpPr>
        <p:spPr bwMode="auto">
          <a:xfrm>
            <a:off x="785786" y="4286256"/>
            <a:ext cx="200026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FFFFCC"/>
                </a:solidFill>
                <a:sym typeface="Wingdings" pitchFamily="2" charset="2"/>
              </a:rPr>
              <a:t>周波数領域</a:t>
            </a:r>
            <a:endParaRPr lang="ja-JP" altLang="en-US" b="1" dirty="0">
              <a:solidFill>
                <a:srgbClr val="FFFFCC"/>
              </a:solidFill>
              <a:sym typeface="Wingdings" pitchFamily="2" charset="2"/>
            </a:endParaRPr>
          </a:p>
        </p:txBody>
      </p:sp>
      <p:sp>
        <p:nvSpPr>
          <p:cNvPr id="52" name="Rectangle 70"/>
          <p:cNvSpPr>
            <a:spLocks noChangeArrowheads="1"/>
          </p:cNvSpPr>
          <p:nvPr/>
        </p:nvSpPr>
        <p:spPr bwMode="auto">
          <a:xfrm>
            <a:off x="3643306" y="4000504"/>
            <a:ext cx="250033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インパルス応答関数</a:t>
            </a:r>
            <a:endParaRPr lang="en-US" altLang="ja-JP" sz="140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53" name="Line 73"/>
          <p:cNvSpPr>
            <a:spLocks noChangeShapeType="1"/>
          </p:cNvSpPr>
          <p:nvPr/>
        </p:nvSpPr>
        <p:spPr bwMode="auto">
          <a:xfrm flipH="1" flipV="1">
            <a:off x="3428991" y="3714752"/>
            <a:ext cx="285752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56" name="Line 73"/>
          <p:cNvSpPr>
            <a:spLocks noChangeShapeType="1"/>
          </p:cNvSpPr>
          <p:nvPr/>
        </p:nvSpPr>
        <p:spPr bwMode="auto">
          <a:xfrm flipH="1" flipV="1">
            <a:off x="2928926" y="5214950"/>
            <a:ext cx="285752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59" name="図 58" descr="txp_fig.bm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118473" y="4944576"/>
            <a:ext cx="2539525" cy="413250"/>
          </a:xfrm>
          <a:prstGeom prst="rect">
            <a:avLst/>
          </a:prstGeom>
          <a:noFill/>
        </p:spPr>
      </p:pic>
      <p:pic>
        <p:nvPicPr>
          <p:cNvPr id="61" name="図 60" descr="txp_fig.bm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123562" y="4327402"/>
            <a:ext cx="2163214" cy="392472"/>
          </a:xfrm>
          <a:prstGeom prst="rect">
            <a:avLst/>
          </a:prstGeom>
          <a:noFill/>
        </p:spPr>
      </p:pic>
      <p:sp>
        <p:nvSpPr>
          <p:cNvPr id="62" name="Rectangle 70"/>
          <p:cNvSpPr>
            <a:spLocks noChangeArrowheads="1"/>
          </p:cNvSpPr>
          <p:nvPr/>
        </p:nvSpPr>
        <p:spPr bwMode="auto">
          <a:xfrm>
            <a:off x="6000760" y="3857628"/>
            <a:ext cx="250033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フーリエ変換と逆フーリエ変換</a:t>
            </a:r>
            <a:endParaRPr lang="en-US" altLang="ja-JP" sz="140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63" name="AutoShape 4"/>
          <p:cNvSpPr>
            <a:spLocks noChangeArrowheads="1"/>
          </p:cNvSpPr>
          <p:nvPr/>
        </p:nvSpPr>
        <p:spPr bwMode="auto">
          <a:xfrm>
            <a:off x="6000760" y="3714752"/>
            <a:ext cx="2857520" cy="1785950"/>
          </a:xfrm>
          <a:prstGeom prst="roundRect">
            <a:avLst>
              <a:gd name="adj" fmla="val 7968"/>
            </a:avLst>
          </a:prstGeom>
          <a:solidFill>
            <a:srgbClr val="FFFFCC">
              <a:alpha val="1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1357290" y="5929330"/>
            <a:ext cx="642942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CC"/>
                </a:solidFill>
                <a:sym typeface="Wingdings" pitchFamily="2" charset="2"/>
              </a:rPr>
              <a:t>インパルス応答関数 </a:t>
            </a:r>
            <a:r>
              <a:rPr lang="en-US" altLang="ja-JP" dirty="0" smtClean="0">
                <a:solidFill>
                  <a:srgbClr val="FFFFCC"/>
                </a:solidFill>
                <a:sym typeface="Wingdings" pitchFamily="2" charset="2"/>
              </a:rPr>
              <a:t>– </a:t>
            </a:r>
            <a:r>
              <a:rPr lang="ja-JP" altLang="en-US" dirty="0" smtClean="0">
                <a:solidFill>
                  <a:srgbClr val="FFFFCC"/>
                </a:solidFill>
                <a:sym typeface="Wingdings" pitchFamily="2" charset="2"/>
              </a:rPr>
              <a:t>伝達関数 </a:t>
            </a:r>
            <a:r>
              <a:rPr lang="en-US" altLang="ja-JP" dirty="0" smtClean="0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ja-JP" altLang="en-US" dirty="0" smtClean="0">
                <a:solidFill>
                  <a:srgbClr val="FFFFCC"/>
                </a:solidFill>
                <a:sym typeface="Wingdings" pitchFamily="2" charset="2"/>
              </a:rPr>
              <a:t> フーリエ変換の関係にある</a:t>
            </a:r>
            <a:endParaRPr lang="en-US" altLang="ja-JP" dirty="0" smtClean="0">
              <a:solidFill>
                <a:srgbClr val="FFFFCC"/>
              </a:solidFill>
              <a:sym typeface="Wingdings" pitchFamily="2" charset="2"/>
            </a:endParaRPr>
          </a:p>
        </p:txBody>
      </p:sp>
      <p:pic>
        <p:nvPicPr>
          <p:cNvPr id="35" name="図 34" descr="txp_fig.bmp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337869" y="3210389"/>
            <a:ext cx="4120076" cy="618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AutoShape 52"/>
          <p:cNvSpPr>
            <a:spLocks noChangeArrowheads="1"/>
          </p:cNvSpPr>
          <p:nvPr/>
        </p:nvSpPr>
        <p:spPr bwMode="auto">
          <a:xfrm>
            <a:off x="928662" y="2817948"/>
            <a:ext cx="4429156" cy="1253993"/>
          </a:xfrm>
          <a:prstGeom prst="roundRect">
            <a:avLst>
              <a:gd name="adj" fmla="val 4722"/>
            </a:avLst>
          </a:prstGeom>
          <a:solidFill>
            <a:schemeClr val="bg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19" name="AutoShape 24"/>
          <p:cNvSpPr>
            <a:spLocks noChangeArrowheads="1"/>
          </p:cNvSpPr>
          <p:nvPr/>
        </p:nvSpPr>
        <p:spPr bwMode="auto">
          <a:xfrm>
            <a:off x="1714480" y="2857496"/>
            <a:ext cx="785818" cy="408623"/>
          </a:xfrm>
          <a:prstGeom prst="roundRect">
            <a:avLst>
              <a:gd name="adj" fmla="val 1666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微小信号の取り出し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857192" y="1000108"/>
            <a:ext cx="4143404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信号を効率良く取りだすフィルタ？  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</a:p>
        </p:txBody>
      </p:sp>
      <p:sp>
        <p:nvSpPr>
          <p:cNvPr id="64" name="Rectangle 69"/>
          <p:cNvSpPr>
            <a:spLocks noChangeArrowheads="1"/>
          </p:cNvSpPr>
          <p:nvPr/>
        </p:nvSpPr>
        <p:spPr bwMode="auto">
          <a:xfrm>
            <a:off x="1000100" y="1755446"/>
            <a:ext cx="5286412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sym typeface="Wingdings" pitchFamily="2" charset="2"/>
              </a:rPr>
              <a:t>干渉計の出力</a:t>
            </a:r>
            <a:endParaRPr lang="en-US" altLang="ja-JP" sz="16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67" name="図 66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571737" y="1870064"/>
            <a:ext cx="2286015" cy="263527"/>
          </a:xfrm>
          <a:prstGeom prst="rect">
            <a:avLst/>
          </a:prstGeom>
          <a:noFill/>
        </p:spPr>
      </p:pic>
      <p:sp>
        <p:nvSpPr>
          <p:cNvPr id="68" name="Rectangle 69"/>
          <p:cNvSpPr>
            <a:spLocks noChangeArrowheads="1"/>
          </p:cNvSpPr>
          <p:nvPr/>
        </p:nvSpPr>
        <p:spPr bwMode="auto">
          <a:xfrm>
            <a:off x="4643406" y="1000108"/>
            <a:ext cx="4071998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SN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比 </a:t>
            </a: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(SNR, Signal-to-noise ratio)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        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を最大にするフィルタ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69" name="Rectangle 69"/>
          <p:cNvSpPr>
            <a:spLocks noChangeArrowheads="1"/>
          </p:cNvSpPr>
          <p:nvPr/>
        </p:nvSpPr>
        <p:spPr bwMode="auto">
          <a:xfrm>
            <a:off x="1285852" y="2112636"/>
            <a:ext cx="2643206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sym typeface="Wingdings" pitchFamily="2" charset="2"/>
              </a:rPr>
              <a:t>フィルタ </a:t>
            </a:r>
            <a:endParaRPr lang="en-US" altLang="ja-JP" sz="16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71" name="図 70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643174" y="2208828"/>
            <a:ext cx="384406" cy="220040"/>
          </a:xfrm>
          <a:prstGeom prst="rect">
            <a:avLst/>
          </a:prstGeom>
          <a:noFill/>
        </p:spPr>
      </p:pic>
      <p:grpSp>
        <p:nvGrpSpPr>
          <p:cNvPr id="121" name="グループ化 120"/>
          <p:cNvGrpSpPr/>
          <p:nvPr/>
        </p:nvGrpSpPr>
        <p:grpSpPr>
          <a:xfrm>
            <a:off x="5572132" y="2357430"/>
            <a:ext cx="3357586" cy="3571900"/>
            <a:chOff x="5572132" y="2357430"/>
            <a:chExt cx="3357586" cy="3571900"/>
          </a:xfrm>
        </p:grpSpPr>
        <p:sp>
          <p:nvSpPr>
            <p:cNvPr id="82" name="AutoShape 52"/>
            <p:cNvSpPr>
              <a:spLocks noChangeArrowheads="1"/>
            </p:cNvSpPr>
            <p:nvPr/>
          </p:nvSpPr>
          <p:spPr bwMode="auto">
            <a:xfrm>
              <a:off x="5572132" y="2357430"/>
              <a:ext cx="3357586" cy="3571900"/>
            </a:xfrm>
            <a:prstGeom prst="roundRect">
              <a:avLst>
                <a:gd name="adj" fmla="val 4722"/>
              </a:avLst>
            </a:prstGeom>
            <a:solidFill>
              <a:srgbClr val="FFFFFF">
                <a:alpha val="1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95" name="AutoShape 24"/>
            <p:cNvSpPr>
              <a:spLocks noChangeArrowheads="1"/>
            </p:cNvSpPr>
            <p:nvPr/>
          </p:nvSpPr>
          <p:spPr bwMode="auto">
            <a:xfrm>
              <a:off x="7572396" y="3357563"/>
              <a:ext cx="428628" cy="285751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96" name="AutoShape 24"/>
            <p:cNvSpPr>
              <a:spLocks noChangeArrowheads="1"/>
            </p:cNvSpPr>
            <p:nvPr/>
          </p:nvSpPr>
          <p:spPr bwMode="auto">
            <a:xfrm>
              <a:off x="7643834" y="3857629"/>
              <a:ext cx="571504" cy="285751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pic>
          <p:nvPicPr>
            <p:cNvPr id="78" name="図 77" descr="txp_fig.bmp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5929322" y="3286124"/>
              <a:ext cx="2822060" cy="365256"/>
            </a:xfrm>
            <a:prstGeom prst="rect">
              <a:avLst/>
            </a:prstGeom>
            <a:noFill/>
          </p:spPr>
        </p:pic>
        <p:pic>
          <p:nvPicPr>
            <p:cNvPr id="81" name="図 80" descr="txp_fig.bmp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6027412" y="3786190"/>
              <a:ext cx="2402240" cy="429410"/>
            </a:xfrm>
            <a:prstGeom prst="rect">
              <a:avLst/>
            </a:prstGeom>
            <a:noFill/>
          </p:spPr>
        </p:pic>
        <p:sp>
          <p:nvSpPr>
            <p:cNvPr id="84" name="Rectangle 37"/>
            <p:cNvSpPr>
              <a:spLocks noChangeArrowheads="1"/>
            </p:cNvSpPr>
            <p:nvPr/>
          </p:nvSpPr>
          <p:spPr bwMode="auto">
            <a:xfrm>
              <a:off x="5643570" y="2357430"/>
              <a:ext cx="2760692" cy="867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400" b="1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パワースペクトル  </a:t>
              </a:r>
              <a:r>
                <a:rPr lang="en-US" altLang="ja-JP" sz="1400" b="1" dirty="0" err="1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S</a:t>
              </a:r>
              <a:r>
                <a:rPr lang="en-US" altLang="ja-JP" sz="900" b="1" dirty="0" err="1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h</a:t>
              </a:r>
              <a:r>
                <a:rPr lang="en-US" altLang="ja-JP" sz="1400" b="1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(f)</a:t>
              </a:r>
              <a:endParaRPr lang="ja-JP" altLang="en-US" sz="14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400" b="1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     ランダム</a:t>
              </a:r>
              <a:r>
                <a:rPr lang="ja-JP" altLang="en-US" sz="1400" b="1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変動の平均</a:t>
              </a:r>
              <a:r>
                <a:rPr lang="ja-JP" altLang="en-US" sz="1400" b="1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パワー</a:t>
              </a:r>
              <a:endParaRPr lang="en-US" altLang="ja-JP" sz="14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      </a:t>
              </a:r>
              <a:r>
                <a:rPr lang="ja-JP" altLang="en-US" sz="1400" b="1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に対する各周波数</a:t>
              </a:r>
              <a:r>
                <a:rPr lang="ja-JP" altLang="en-US" sz="1400" b="1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成分の</a:t>
              </a:r>
              <a:r>
                <a:rPr lang="ja-JP" altLang="en-US" sz="1400" b="1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寄与</a:t>
              </a:r>
              <a:endParaRPr lang="ja-JP" altLang="en-US" sz="14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92" name="Rectangle 51"/>
            <p:cNvSpPr>
              <a:spLocks noChangeArrowheads="1"/>
            </p:cNvSpPr>
            <p:nvPr/>
          </p:nvSpPr>
          <p:spPr bwMode="auto">
            <a:xfrm>
              <a:off x="7572396" y="4500570"/>
              <a:ext cx="12506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None/>
              </a:pPr>
              <a:r>
                <a:rPr lang="ja-JP" altLang="en-US" sz="1400" b="1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Symbol" pitchFamily="18" charset="2"/>
                  <a:ea typeface="HGP創英角ｺﾞｼｯｸUB" pitchFamily="50" charset="-128"/>
                </a:rPr>
                <a:t>変動が大きい</a:t>
              </a:r>
            </a:p>
            <a:p>
              <a:pPr algn="l">
                <a:buNone/>
              </a:pPr>
              <a:r>
                <a:rPr lang="ja-JP" altLang="en-US" sz="1400" b="1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Symbol" pitchFamily="18" charset="2"/>
                  <a:ea typeface="HGP創英角ｺﾞｼｯｸUB" pitchFamily="50" charset="-128"/>
                </a:rPr>
                <a:t>　　周波数帯</a:t>
              </a:r>
            </a:p>
          </p:txBody>
        </p:sp>
        <p:grpSp>
          <p:nvGrpSpPr>
            <p:cNvPr id="94" name="グループ化 93"/>
            <p:cNvGrpSpPr/>
            <p:nvPr/>
          </p:nvGrpSpPr>
          <p:grpSpPr>
            <a:xfrm>
              <a:off x="6157915" y="4657748"/>
              <a:ext cx="2200299" cy="1128706"/>
              <a:chOff x="5872163" y="4586310"/>
              <a:chExt cx="2814637" cy="1793673"/>
            </a:xfrm>
          </p:grpSpPr>
          <p:sp>
            <p:nvSpPr>
              <p:cNvPr id="83" name="Freeform 50"/>
              <p:cNvSpPr>
                <a:spLocks/>
              </p:cNvSpPr>
              <p:nvPr/>
            </p:nvSpPr>
            <p:spPr bwMode="auto">
              <a:xfrm>
                <a:off x="7239000" y="4624410"/>
                <a:ext cx="171450" cy="1504950"/>
              </a:xfrm>
              <a:custGeom>
                <a:avLst/>
                <a:gdLst/>
                <a:ahLst/>
                <a:cxnLst>
                  <a:cxn ang="0">
                    <a:pos x="0" y="936"/>
                  </a:cxn>
                  <a:cxn ang="0">
                    <a:pos x="0" y="456"/>
                  </a:cxn>
                  <a:cxn ang="0">
                    <a:pos x="12" y="276"/>
                  </a:cxn>
                  <a:cxn ang="0">
                    <a:pos x="24" y="204"/>
                  </a:cxn>
                  <a:cxn ang="0">
                    <a:pos x="42" y="126"/>
                  </a:cxn>
                  <a:cxn ang="0">
                    <a:pos x="54" y="54"/>
                  </a:cxn>
                  <a:cxn ang="0">
                    <a:pos x="66" y="0"/>
                  </a:cxn>
                  <a:cxn ang="0">
                    <a:pos x="78" y="36"/>
                  </a:cxn>
                  <a:cxn ang="0">
                    <a:pos x="84" y="174"/>
                  </a:cxn>
                  <a:cxn ang="0">
                    <a:pos x="90" y="252"/>
                  </a:cxn>
                  <a:cxn ang="0">
                    <a:pos x="108" y="342"/>
                  </a:cxn>
                  <a:cxn ang="0">
                    <a:pos x="108" y="948"/>
                  </a:cxn>
                </a:cxnLst>
                <a:rect l="0" t="0" r="r" b="b"/>
                <a:pathLst>
                  <a:path w="108" h="948">
                    <a:moveTo>
                      <a:pt x="0" y="936"/>
                    </a:moveTo>
                    <a:lnTo>
                      <a:pt x="0" y="456"/>
                    </a:lnTo>
                    <a:lnTo>
                      <a:pt x="12" y="276"/>
                    </a:lnTo>
                    <a:lnTo>
                      <a:pt x="24" y="204"/>
                    </a:lnTo>
                    <a:lnTo>
                      <a:pt x="42" y="126"/>
                    </a:lnTo>
                    <a:lnTo>
                      <a:pt x="54" y="54"/>
                    </a:lnTo>
                    <a:lnTo>
                      <a:pt x="66" y="0"/>
                    </a:lnTo>
                    <a:lnTo>
                      <a:pt x="78" y="36"/>
                    </a:lnTo>
                    <a:lnTo>
                      <a:pt x="84" y="174"/>
                    </a:lnTo>
                    <a:lnTo>
                      <a:pt x="90" y="252"/>
                    </a:lnTo>
                    <a:lnTo>
                      <a:pt x="108" y="342"/>
                    </a:lnTo>
                    <a:lnTo>
                      <a:pt x="108" y="948"/>
                    </a:lnTo>
                  </a:path>
                </a:pathLst>
              </a:custGeom>
              <a:solidFill>
                <a:schemeClr val="tx1">
                  <a:lumMod val="20000"/>
                  <a:lumOff val="80000"/>
                  <a:alpha val="30000"/>
                </a:schemeClr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5" name="Line 40"/>
              <p:cNvSpPr>
                <a:spLocks noChangeShapeType="1"/>
              </p:cNvSpPr>
              <p:nvPr/>
            </p:nvSpPr>
            <p:spPr bwMode="auto">
              <a:xfrm flipH="1" flipV="1">
                <a:off x="6248400" y="4656160"/>
                <a:ext cx="0" cy="1447800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 type="stealth" w="med" len="lg"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7" name="Rectangle 42"/>
              <p:cNvSpPr>
                <a:spLocks noChangeArrowheads="1"/>
              </p:cNvSpPr>
              <p:nvPr/>
            </p:nvSpPr>
            <p:spPr bwMode="auto">
              <a:xfrm>
                <a:off x="5872163" y="4586310"/>
                <a:ext cx="296862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altLang="ja-JP" sz="1400" b="1" i="1" dirty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S</a:t>
                </a:r>
              </a:p>
            </p:txBody>
          </p:sp>
          <p:sp>
            <p:nvSpPr>
              <p:cNvPr id="88" name="Line 44"/>
              <p:cNvSpPr>
                <a:spLocks noChangeShapeType="1"/>
              </p:cNvSpPr>
              <p:nvPr/>
            </p:nvSpPr>
            <p:spPr bwMode="auto">
              <a:xfrm flipV="1">
                <a:off x="6248400" y="6110310"/>
                <a:ext cx="2438400" cy="0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 type="stealth" w="med" len="lg"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9" name="Freeform 47"/>
              <p:cNvSpPr>
                <a:spLocks/>
              </p:cNvSpPr>
              <p:nvPr/>
            </p:nvSpPr>
            <p:spPr bwMode="auto">
              <a:xfrm>
                <a:off x="6296025" y="4595835"/>
                <a:ext cx="2190750" cy="1400175"/>
              </a:xfrm>
              <a:custGeom>
                <a:avLst/>
                <a:gdLst/>
                <a:ahLst/>
                <a:cxnLst>
                  <a:cxn ang="0">
                    <a:pos x="0" y="630"/>
                  </a:cxn>
                  <a:cxn ang="0">
                    <a:pos x="78" y="546"/>
                  </a:cxn>
                  <a:cxn ang="0">
                    <a:pos x="132" y="570"/>
                  </a:cxn>
                  <a:cxn ang="0">
                    <a:pos x="144" y="606"/>
                  </a:cxn>
                  <a:cxn ang="0">
                    <a:pos x="198" y="552"/>
                  </a:cxn>
                  <a:cxn ang="0">
                    <a:pos x="252" y="606"/>
                  </a:cxn>
                  <a:cxn ang="0">
                    <a:pos x="288" y="600"/>
                  </a:cxn>
                  <a:cxn ang="0">
                    <a:pos x="312" y="594"/>
                  </a:cxn>
                  <a:cxn ang="0">
                    <a:pos x="330" y="630"/>
                  </a:cxn>
                  <a:cxn ang="0">
                    <a:pos x="384" y="738"/>
                  </a:cxn>
                  <a:cxn ang="0">
                    <a:pos x="426" y="726"/>
                  </a:cxn>
                  <a:cxn ang="0">
                    <a:pos x="450" y="690"/>
                  </a:cxn>
                  <a:cxn ang="0">
                    <a:pos x="492" y="732"/>
                  </a:cxn>
                  <a:cxn ang="0">
                    <a:pos x="540" y="672"/>
                  </a:cxn>
                  <a:cxn ang="0">
                    <a:pos x="552" y="654"/>
                  </a:cxn>
                  <a:cxn ang="0">
                    <a:pos x="564" y="612"/>
                  </a:cxn>
                  <a:cxn ang="0">
                    <a:pos x="606" y="468"/>
                  </a:cxn>
                  <a:cxn ang="0">
                    <a:pos x="612" y="252"/>
                  </a:cxn>
                  <a:cxn ang="0">
                    <a:pos x="624" y="210"/>
                  </a:cxn>
                  <a:cxn ang="0">
                    <a:pos x="654" y="0"/>
                  </a:cxn>
                  <a:cxn ang="0">
                    <a:pos x="690" y="288"/>
                  </a:cxn>
                  <a:cxn ang="0">
                    <a:pos x="714" y="396"/>
                  </a:cxn>
                  <a:cxn ang="0">
                    <a:pos x="732" y="402"/>
                  </a:cxn>
                  <a:cxn ang="0">
                    <a:pos x="744" y="438"/>
                  </a:cxn>
                  <a:cxn ang="0">
                    <a:pos x="756" y="456"/>
                  </a:cxn>
                  <a:cxn ang="0">
                    <a:pos x="804" y="606"/>
                  </a:cxn>
                  <a:cxn ang="0">
                    <a:pos x="834" y="678"/>
                  </a:cxn>
                  <a:cxn ang="0">
                    <a:pos x="954" y="666"/>
                  </a:cxn>
                  <a:cxn ang="0">
                    <a:pos x="1020" y="744"/>
                  </a:cxn>
                  <a:cxn ang="0">
                    <a:pos x="1110" y="750"/>
                  </a:cxn>
                  <a:cxn ang="0">
                    <a:pos x="1200" y="816"/>
                  </a:cxn>
                  <a:cxn ang="0">
                    <a:pos x="1278" y="828"/>
                  </a:cxn>
                  <a:cxn ang="0">
                    <a:pos x="1332" y="864"/>
                  </a:cxn>
                  <a:cxn ang="0">
                    <a:pos x="1380" y="882"/>
                  </a:cxn>
                </a:cxnLst>
                <a:rect l="0" t="0" r="r" b="b"/>
                <a:pathLst>
                  <a:path w="1380" h="882">
                    <a:moveTo>
                      <a:pt x="0" y="630"/>
                    </a:moveTo>
                    <a:cubicBezTo>
                      <a:pt x="31" y="610"/>
                      <a:pt x="57" y="577"/>
                      <a:pt x="78" y="546"/>
                    </a:cubicBezTo>
                    <a:cubicBezTo>
                      <a:pt x="84" y="548"/>
                      <a:pt x="124" y="558"/>
                      <a:pt x="132" y="570"/>
                    </a:cubicBezTo>
                    <a:cubicBezTo>
                      <a:pt x="139" y="581"/>
                      <a:pt x="144" y="606"/>
                      <a:pt x="144" y="606"/>
                    </a:cubicBezTo>
                    <a:cubicBezTo>
                      <a:pt x="183" y="593"/>
                      <a:pt x="177" y="583"/>
                      <a:pt x="198" y="552"/>
                    </a:cubicBezTo>
                    <a:cubicBezTo>
                      <a:pt x="229" y="562"/>
                      <a:pt x="226" y="589"/>
                      <a:pt x="252" y="606"/>
                    </a:cubicBezTo>
                    <a:cubicBezTo>
                      <a:pt x="264" y="604"/>
                      <a:pt x="276" y="602"/>
                      <a:pt x="288" y="600"/>
                    </a:cubicBezTo>
                    <a:cubicBezTo>
                      <a:pt x="296" y="598"/>
                      <a:pt x="304" y="591"/>
                      <a:pt x="312" y="594"/>
                    </a:cubicBezTo>
                    <a:cubicBezTo>
                      <a:pt x="322" y="597"/>
                      <a:pt x="326" y="623"/>
                      <a:pt x="330" y="630"/>
                    </a:cubicBezTo>
                    <a:cubicBezTo>
                      <a:pt x="346" y="662"/>
                      <a:pt x="373" y="705"/>
                      <a:pt x="384" y="738"/>
                    </a:cubicBezTo>
                    <a:cubicBezTo>
                      <a:pt x="384" y="738"/>
                      <a:pt x="423" y="729"/>
                      <a:pt x="426" y="726"/>
                    </a:cubicBezTo>
                    <a:cubicBezTo>
                      <a:pt x="436" y="716"/>
                      <a:pt x="450" y="690"/>
                      <a:pt x="450" y="690"/>
                    </a:cubicBezTo>
                    <a:cubicBezTo>
                      <a:pt x="474" y="698"/>
                      <a:pt x="473" y="713"/>
                      <a:pt x="492" y="732"/>
                    </a:cubicBezTo>
                    <a:cubicBezTo>
                      <a:pt x="526" y="721"/>
                      <a:pt x="529" y="706"/>
                      <a:pt x="540" y="672"/>
                    </a:cubicBezTo>
                    <a:cubicBezTo>
                      <a:pt x="542" y="665"/>
                      <a:pt x="549" y="660"/>
                      <a:pt x="552" y="654"/>
                    </a:cubicBezTo>
                    <a:cubicBezTo>
                      <a:pt x="557" y="644"/>
                      <a:pt x="561" y="622"/>
                      <a:pt x="564" y="612"/>
                    </a:cubicBezTo>
                    <a:cubicBezTo>
                      <a:pt x="578" y="564"/>
                      <a:pt x="594" y="517"/>
                      <a:pt x="606" y="468"/>
                    </a:cubicBezTo>
                    <a:cubicBezTo>
                      <a:pt x="608" y="396"/>
                      <a:pt x="608" y="324"/>
                      <a:pt x="612" y="252"/>
                    </a:cubicBezTo>
                    <a:cubicBezTo>
                      <a:pt x="613" y="237"/>
                      <a:pt x="621" y="224"/>
                      <a:pt x="624" y="210"/>
                    </a:cubicBezTo>
                    <a:cubicBezTo>
                      <a:pt x="637" y="141"/>
                      <a:pt x="642" y="70"/>
                      <a:pt x="654" y="0"/>
                    </a:cubicBezTo>
                    <a:cubicBezTo>
                      <a:pt x="703" y="74"/>
                      <a:pt x="660" y="198"/>
                      <a:pt x="690" y="288"/>
                    </a:cubicBezTo>
                    <a:cubicBezTo>
                      <a:pt x="691" y="299"/>
                      <a:pt x="702" y="384"/>
                      <a:pt x="714" y="396"/>
                    </a:cubicBezTo>
                    <a:cubicBezTo>
                      <a:pt x="718" y="400"/>
                      <a:pt x="726" y="400"/>
                      <a:pt x="732" y="402"/>
                    </a:cubicBezTo>
                    <a:cubicBezTo>
                      <a:pt x="736" y="414"/>
                      <a:pt x="737" y="427"/>
                      <a:pt x="744" y="438"/>
                    </a:cubicBezTo>
                    <a:cubicBezTo>
                      <a:pt x="748" y="444"/>
                      <a:pt x="753" y="449"/>
                      <a:pt x="756" y="456"/>
                    </a:cubicBezTo>
                    <a:cubicBezTo>
                      <a:pt x="777" y="503"/>
                      <a:pt x="788" y="557"/>
                      <a:pt x="804" y="606"/>
                    </a:cubicBezTo>
                    <a:cubicBezTo>
                      <a:pt x="814" y="636"/>
                      <a:pt x="806" y="659"/>
                      <a:pt x="834" y="678"/>
                    </a:cubicBezTo>
                    <a:cubicBezTo>
                      <a:pt x="874" y="675"/>
                      <a:pt x="918" y="659"/>
                      <a:pt x="954" y="666"/>
                    </a:cubicBezTo>
                    <a:cubicBezTo>
                      <a:pt x="966" y="685"/>
                      <a:pt x="1000" y="742"/>
                      <a:pt x="1020" y="744"/>
                    </a:cubicBezTo>
                    <a:cubicBezTo>
                      <a:pt x="1050" y="747"/>
                      <a:pt x="1080" y="748"/>
                      <a:pt x="1110" y="750"/>
                    </a:cubicBezTo>
                    <a:cubicBezTo>
                      <a:pt x="1144" y="761"/>
                      <a:pt x="1163" y="811"/>
                      <a:pt x="1200" y="816"/>
                    </a:cubicBezTo>
                    <a:cubicBezTo>
                      <a:pt x="1254" y="824"/>
                      <a:pt x="1228" y="820"/>
                      <a:pt x="1278" y="828"/>
                    </a:cubicBezTo>
                    <a:cubicBezTo>
                      <a:pt x="1296" y="840"/>
                      <a:pt x="1311" y="857"/>
                      <a:pt x="1332" y="864"/>
                    </a:cubicBezTo>
                    <a:cubicBezTo>
                      <a:pt x="1372" y="877"/>
                      <a:pt x="1357" y="870"/>
                      <a:pt x="1380" y="882"/>
                    </a:cubicBezTo>
                  </a:path>
                </a:pathLst>
              </a:custGeom>
              <a:noFill/>
              <a:ln w="25400" cap="flat" cmpd="sng">
                <a:solidFill>
                  <a:srgbClr val="B2B2B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90" name="Line 48"/>
              <p:cNvSpPr>
                <a:spLocks noChangeShapeType="1"/>
              </p:cNvSpPr>
              <p:nvPr/>
            </p:nvSpPr>
            <p:spPr bwMode="auto">
              <a:xfrm flipH="1">
                <a:off x="7258050" y="5272110"/>
                <a:ext cx="0" cy="83820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40000"/>
                    <a:lumOff val="60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91" name="Line 49"/>
              <p:cNvSpPr>
                <a:spLocks noChangeShapeType="1"/>
              </p:cNvSpPr>
              <p:nvPr/>
            </p:nvSpPr>
            <p:spPr bwMode="auto">
              <a:xfrm>
                <a:off x="7391400" y="5205435"/>
                <a:ext cx="0" cy="91440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40000"/>
                    <a:lumOff val="60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93" name="Rectangle 42"/>
              <p:cNvSpPr>
                <a:spLocks noChangeArrowheads="1"/>
              </p:cNvSpPr>
              <p:nvPr/>
            </p:nvSpPr>
            <p:spPr bwMode="auto">
              <a:xfrm>
                <a:off x="8429652" y="6072206"/>
                <a:ext cx="25359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altLang="ja-JP" sz="1400" b="1" i="1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f</a:t>
                </a:r>
                <a:endParaRPr lang="en-US" altLang="ja-JP" sz="1400" b="1" i="1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</p:grpSp>
      <p:sp>
        <p:nvSpPr>
          <p:cNvPr id="98" name="Rectangle 69"/>
          <p:cNvSpPr>
            <a:spLocks noChangeArrowheads="1"/>
          </p:cNvSpPr>
          <p:nvPr/>
        </p:nvSpPr>
        <p:spPr bwMode="auto">
          <a:xfrm>
            <a:off x="1516447" y="5790350"/>
            <a:ext cx="142876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ただし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01" name="図 100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516579" y="5693358"/>
            <a:ext cx="2555487" cy="521724"/>
          </a:xfrm>
          <a:prstGeom prst="rect">
            <a:avLst/>
          </a:prstGeom>
          <a:noFill/>
        </p:spPr>
      </p:pic>
      <p:sp>
        <p:nvSpPr>
          <p:cNvPr id="106" name="下矢印 105"/>
          <p:cNvSpPr/>
          <p:nvPr/>
        </p:nvSpPr>
        <p:spPr bwMode="auto">
          <a:xfrm>
            <a:off x="2301418" y="2500306"/>
            <a:ext cx="413194" cy="285752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9" name="図 108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776259" y="4760460"/>
            <a:ext cx="3152931" cy="668804"/>
          </a:xfrm>
          <a:prstGeom prst="rect">
            <a:avLst/>
          </a:prstGeom>
          <a:noFill/>
        </p:spPr>
      </p:pic>
      <p:sp>
        <p:nvSpPr>
          <p:cNvPr id="113" name="Rectangle 69"/>
          <p:cNvSpPr>
            <a:spLocks noChangeArrowheads="1"/>
          </p:cNvSpPr>
          <p:nvPr/>
        </p:nvSpPr>
        <p:spPr bwMode="auto">
          <a:xfrm>
            <a:off x="857224" y="2861392"/>
            <a:ext cx="3000396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SNR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は、 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14" name="Rectangle 69"/>
          <p:cNvSpPr>
            <a:spLocks noChangeArrowheads="1"/>
          </p:cNvSpPr>
          <p:nvPr/>
        </p:nvSpPr>
        <p:spPr bwMode="auto">
          <a:xfrm>
            <a:off x="4214810" y="2861392"/>
            <a:ext cx="1285884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の時最大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15" name="図 114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857356" y="2932830"/>
            <a:ext cx="2294160" cy="311284"/>
          </a:xfrm>
          <a:prstGeom prst="rect">
            <a:avLst/>
          </a:prstGeom>
          <a:noFill/>
        </p:spPr>
      </p:pic>
      <p:sp>
        <p:nvSpPr>
          <p:cNvPr id="117" name="Rectangle 69"/>
          <p:cNvSpPr>
            <a:spLocks noChangeArrowheads="1"/>
          </p:cNvSpPr>
          <p:nvPr/>
        </p:nvSpPr>
        <p:spPr bwMode="auto">
          <a:xfrm>
            <a:off x="1214414" y="4429132"/>
            <a:ext cx="3000396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このとき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18" name="Rectangle 69"/>
          <p:cNvSpPr>
            <a:spLocks noChangeArrowheads="1"/>
          </p:cNvSpPr>
          <p:nvPr/>
        </p:nvSpPr>
        <p:spPr bwMode="auto">
          <a:xfrm>
            <a:off x="3081326" y="3391106"/>
            <a:ext cx="2705120" cy="6093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400" dirty="0" smtClean="0">
                <a:solidFill>
                  <a:srgbClr val="FFFFFF"/>
                </a:solidFill>
                <a:sym typeface="Wingdings" pitchFamily="2" charset="2"/>
              </a:rPr>
              <a:t>ウィナーの最適化フィルタ</a:t>
            </a:r>
            <a:endParaRPr lang="en-US" altLang="ja-JP" sz="14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400" dirty="0" smtClean="0">
                <a:solidFill>
                  <a:srgbClr val="FFFFFF"/>
                </a:solidFill>
                <a:sym typeface="Wingdings" pitchFamily="2" charset="2"/>
              </a:rPr>
              <a:t>マッチト フィルタ</a:t>
            </a:r>
            <a:endParaRPr lang="en-US" altLang="ja-JP" sz="14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20" name="Line 73"/>
          <p:cNvSpPr>
            <a:spLocks noChangeShapeType="1"/>
          </p:cNvSpPr>
          <p:nvPr/>
        </p:nvSpPr>
        <p:spPr bwMode="auto">
          <a:xfrm flipH="1" flipV="1">
            <a:off x="2285984" y="3357562"/>
            <a:ext cx="785818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最適フィルタ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277708" y="1611159"/>
            <a:ext cx="3000396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最適フィルタ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9" name="図 8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849344" y="1657065"/>
            <a:ext cx="2294160" cy="311284"/>
          </a:xfrm>
          <a:prstGeom prst="rect">
            <a:avLst/>
          </a:prstGeom>
          <a:noFill/>
        </p:spPr>
      </p:pic>
      <p:sp>
        <p:nvSpPr>
          <p:cNvPr id="11" name="下矢印 10"/>
          <p:cNvSpPr/>
          <p:nvPr/>
        </p:nvSpPr>
        <p:spPr bwMode="auto">
          <a:xfrm rot="-5400000">
            <a:off x="1972230" y="2186552"/>
            <a:ext cx="270318" cy="214314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2285984" y="2095491"/>
            <a:ext cx="4786346" cy="7214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探している重力波の波形との相関をとる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 　</a:t>
            </a:r>
            <a:r>
              <a:rPr lang="en-US" altLang="ja-JP" dirty="0" smtClean="0">
                <a:solidFill>
                  <a:srgbClr val="DDDDDD"/>
                </a:solidFill>
                <a:sym typeface="Wingdings" pitchFamily="2" charset="2"/>
              </a:rPr>
              <a:t>(</a:t>
            </a:r>
            <a:r>
              <a:rPr lang="ja-JP" altLang="en-US" dirty="0" smtClean="0">
                <a:solidFill>
                  <a:srgbClr val="DDDDDD"/>
                </a:solidFill>
                <a:sym typeface="Wingdings" pitchFamily="2" charset="2"/>
              </a:rPr>
              <a:t>干渉計の雑音スペクトルで規格化</a:t>
            </a:r>
            <a:r>
              <a:rPr lang="en-US" altLang="ja-JP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13" name="Rectangle 69"/>
          <p:cNvSpPr>
            <a:spLocks noChangeArrowheads="1"/>
          </p:cNvSpPr>
          <p:nvPr/>
        </p:nvSpPr>
        <p:spPr bwMode="auto">
          <a:xfrm>
            <a:off x="1571604" y="3286124"/>
            <a:ext cx="5357850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ターゲットの正確な予想波形を知っていることが重要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1643042" y="3768231"/>
            <a:ext cx="5357850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実際は、いくつかのパラメータで予想波形が表わされる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　  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パラメータ領域での</a:t>
            </a:r>
            <a:r>
              <a:rPr lang="ja-JP" altLang="en-US" dirty="0" smtClean="0">
                <a:solidFill>
                  <a:schemeClr val="bg1"/>
                </a:solidFill>
                <a:sym typeface="Wingdings" pitchFamily="2" charset="2"/>
              </a:rPr>
              <a:t>フィルタ </a:t>
            </a:r>
            <a:r>
              <a:rPr lang="en-US" altLang="ja-JP" dirty="0" smtClean="0">
                <a:solidFill>
                  <a:schemeClr val="bg1"/>
                </a:solidFill>
                <a:sym typeface="Wingdings" pitchFamily="2" charset="2"/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  <a:sym typeface="Wingdings" pitchFamily="2" charset="2"/>
              </a:rPr>
              <a:t>テンプレート</a:t>
            </a:r>
            <a:r>
              <a:rPr lang="en-US" altLang="ja-JP" dirty="0" smtClean="0">
                <a:solidFill>
                  <a:schemeClr val="bg1"/>
                </a:solidFill>
                <a:sym typeface="Wingdings" pitchFamily="2" charset="2"/>
              </a:rPr>
              <a:t>)</a:t>
            </a:r>
            <a:r>
              <a:rPr lang="ja-JP" altLang="en-US" dirty="0" smtClean="0">
                <a:solidFill>
                  <a:schemeClr val="bg1"/>
                </a:solidFill>
                <a:sym typeface="Wingdings" pitchFamily="2" charset="2"/>
              </a:rPr>
              <a:t>　群</a:t>
            </a:r>
            <a:endParaRPr lang="en-US" altLang="ja-JP" dirty="0" smtClean="0">
              <a:solidFill>
                <a:schemeClr val="bg1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　　　　　　　　を準備し、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SNR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を最大にするものを探す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データ解析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1071538" y="1142984"/>
            <a:ext cx="5500726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取得した時系列データから　</a:t>
            </a:r>
            <a:r>
              <a:rPr lang="ja-JP" altLang="en-US" sz="2000" dirty="0" smtClean="0">
                <a:solidFill>
                  <a:srgbClr val="CCFFCC"/>
                </a:solidFill>
                <a:sym typeface="Wingdings" pitchFamily="2" charset="2"/>
              </a:rPr>
              <a:t>重力波信号を探査</a:t>
            </a:r>
            <a:endParaRPr lang="en-US" altLang="ja-JP" sz="200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1785918" y="2285992"/>
            <a:ext cx="5500726" cy="39149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解析の流れ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1.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データの前処理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　　　　信号のキャリブレーション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ホワイトニングなど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動作が不安定だった時間帯のデータを棄却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フィルタパラメータ・閾値の決定   など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2.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フィルタリングと信号候補の取り出し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対象とする信号に応じてデータをフィルタリング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         偽イベントの棄却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イベント候補の取り出し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など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3.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統計的解釈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イベントの有意性の検定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上限値の見積もり　       など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7" name="下矢印 6"/>
          <p:cNvSpPr/>
          <p:nvPr/>
        </p:nvSpPr>
        <p:spPr bwMode="auto">
          <a:xfrm rot="-5400000">
            <a:off x="1972230" y="1757923"/>
            <a:ext cx="270318" cy="214314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2214546" y="1643050"/>
            <a:ext cx="4786346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雑音に埋もれた微小信号を探す</a:t>
            </a:r>
            <a:endParaRPr lang="en-US" altLang="ja-JP" sz="200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統計的解釈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18</a:t>
            </a:fld>
            <a:endParaRPr lang="en-US" altLang="ja-JP"/>
          </a:p>
        </p:txBody>
      </p:sp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1285852" y="1142984"/>
            <a:ext cx="5500726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信号が見つかった場合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25" name="Rectangle 69"/>
          <p:cNvSpPr>
            <a:spLocks noChangeArrowheads="1"/>
          </p:cNvSpPr>
          <p:nvPr/>
        </p:nvSpPr>
        <p:spPr bwMode="auto">
          <a:xfrm>
            <a:off x="1357290" y="3286124"/>
            <a:ext cx="550072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信号が見つからなかった場合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714480" y="3865820"/>
            <a:ext cx="5500726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物理的解釈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上限値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統計解析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埋め込みシミュレーション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1643042" y="1643050"/>
            <a:ext cx="5500726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恣意性が入らないように細心の注意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  (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閾値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フィルタパラメータ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, fake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除去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19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7815263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観測とデータ解析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uLnTx/>
                <a:uFillTx/>
                <a:latin typeface="+mn-lt"/>
                <a:ea typeface="+mn-ea"/>
              </a:rPr>
              <a:t>重力波</a:t>
            </a:r>
            <a:r>
              <a:rPr lang="ja-JP" altLang="en-US" sz="3200" kern="0" dirty="0" smtClean="0">
                <a:solidFill>
                  <a:srgbClr val="EAEAEA"/>
                </a:solidFill>
                <a:latin typeface="+mn-lt"/>
                <a:ea typeface="+mn-ea"/>
              </a:rPr>
              <a:t>検出器</a:t>
            </a: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uLnTx/>
                <a:uFillTx/>
                <a:latin typeface="+mn-lt"/>
                <a:ea typeface="+mn-ea"/>
              </a:rPr>
              <a:t>による観測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uLnTx/>
                <a:uFillTx/>
                <a:latin typeface="+mn-lt"/>
                <a:ea typeface="+mn-ea"/>
              </a:rPr>
              <a:t>観測データの解析と解釈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kern="0" dirty="0" smtClean="0">
                <a:solidFill>
                  <a:schemeClr val="bg1"/>
                </a:solidFill>
                <a:latin typeface="+mn-lt"/>
                <a:ea typeface="+mn-ea"/>
              </a:rPr>
              <a:t>観測により得られた結果</a:t>
            </a:r>
            <a:endParaRPr kumimoji="1" lang="ja-JP" alt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2143108" y="4286256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8610" y="1000108"/>
            <a:ext cx="7815290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観測とデータ解析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重力波</a:t>
            </a:r>
            <a:r>
              <a:rPr lang="ja-JP" altLang="en-US" sz="3200" kern="0" dirty="0" smtClean="0">
                <a:solidFill>
                  <a:srgbClr val="CCFFCC"/>
                </a:solidFill>
                <a:latin typeface="+mn-lt"/>
                <a:ea typeface="+mn-ea"/>
              </a:rPr>
              <a:t>検出器</a:t>
            </a: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による観測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観測データの解析と解釈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kern="0" dirty="0" smtClean="0">
                <a:solidFill>
                  <a:srgbClr val="CCFFCC"/>
                </a:solidFill>
                <a:latin typeface="+mn-lt"/>
                <a:ea typeface="+mn-ea"/>
              </a:rPr>
              <a:t>観測により得られた結果</a:t>
            </a:r>
            <a:endParaRPr kumimoji="1" lang="ja-JP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観測対象と解析方法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20</a:t>
            </a:fld>
            <a:endParaRPr lang="en-US" altLang="ja-JP"/>
          </a:p>
        </p:txBody>
      </p:sp>
      <p:pic>
        <p:nvPicPr>
          <p:cNvPr id="1632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4221163"/>
            <a:ext cx="1511300" cy="1028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3225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4292600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32261" name="Picture 5" descr="supernova_zoo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D010F"/>
              </a:clrFrom>
              <a:clrTo>
                <a:srgbClr val="0D01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9200" y="4364038"/>
            <a:ext cx="1506538" cy="1060450"/>
          </a:xfrm>
          <a:prstGeom prst="rect">
            <a:avLst/>
          </a:prstGeom>
          <a:noFill/>
        </p:spPr>
      </p:pic>
      <p:pic>
        <p:nvPicPr>
          <p:cNvPr id="1632262" name="Picture 6" descr="crabpurplemedrez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2144713"/>
            <a:ext cx="1512888" cy="1511300"/>
          </a:xfrm>
          <a:prstGeom prst="rect">
            <a:avLst/>
          </a:prstGeom>
          <a:noFill/>
        </p:spPr>
      </p:pic>
      <p:sp>
        <p:nvSpPr>
          <p:cNvPr id="1632263" name="Rectangle 7"/>
          <p:cNvSpPr>
            <a:spLocks noChangeArrowheads="1"/>
          </p:cNvSpPr>
          <p:nvPr/>
        </p:nvSpPr>
        <p:spPr bwMode="auto">
          <a:xfrm>
            <a:off x="2989263" y="1195388"/>
            <a:ext cx="19446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短時間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>
                <a:solidFill>
                  <a:srgbClr val="EAEAEA"/>
                </a:solidFill>
              </a:rPr>
              <a:t>(</a:t>
            </a:r>
            <a:r>
              <a:rPr lang="ja-JP" altLang="en-US">
                <a:solidFill>
                  <a:srgbClr val="EAEAEA"/>
                </a:solidFill>
              </a:rPr>
              <a:t>重力波イベント</a:t>
            </a:r>
            <a:r>
              <a:rPr lang="en-US" altLang="ja-JP">
                <a:solidFill>
                  <a:srgbClr val="EAEAEA"/>
                </a:solidFill>
              </a:rPr>
              <a:t>)</a:t>
            </a:r>
          </a:p>
        </p:txBody>
      </p:sp>
      <p:sp>
        <p:nvSpPr>
          <p:cNvPr id="1632264" name="Rectangle 8"/>
          <p:cNvSpPr>
            <a:spLocks noChangeArrowheads="1"/>
          </p:cNvSpPr>
          <p:nvPr/>
        </p:nvSpPr>
        <p:spPr bwMode="auto">
          <a:xfrm>
            <a:off x="6227763" y="1195388"/>
            <a:ext cx="19446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長時間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>
                <a:solidFill>
                  <a:srgbClr val="EAEAEA"/>
                </a:solidFill>
              </a:rPr>
              <a:t>(</a:t>
            </a:r>
            <a:r>
              <a:rPr lang="ja-JP" altLang="en-US">
                <a:solidFill>
                  <a:srgbClr val="EAEAEA"/>
                </a:solidFill>
              </a:rPr>
              <a:t>定常重力波</a:t>
            </a:r>
            <a:r>
              <a:rPr lang="en-US" altLang="ja-JP">
                <a:solidFill>
                  <a:srgbClr val="EAEAEA"/>
                </a:solidFill>
              </a:rPr>
              <a:t>)</a:t>
            </a:r>
          </a:p>
        </p:txBody>
      </p:sp>
      <p:sp>
        <p:nvSpPr>
          <p:cNvPr id="1632265" name="Rectangle 9"/>
          <p:cNvSpPr>
            <a:spLocks noChangeArrowheads="1"/>
          </p:cNvSpPr>
          <p:nvPr/>
        </p:nvSpPr>
        <p:spPr bwMode="auto">
          <a:xfrm>
            <a:off x="1116013" y="2635250"/>
            <a:ext cx="13684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波形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予測可能</a:t>
            </a:r>
          </a:p>
        </p:txBody>
      </p:sp>
      <p:sp>
        <p:nvSpPr>
          <p:cNvPr id="1632266" name="Rectangle 10"/>
          <p:cNvSpPr>
            <a:spLocks noChangeArrowheads="1"/>
          </p:cNvSpPr>
          <p:nvPr/>
        </p:nvSpPr>
        <p:spPr bwMode="auto">
          <a:xfrm>
            <a:off x="971550" y="4649788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波形が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 予測できない</a:t>
            </a:r>
          </a:p>
        </p:txBody>
      </p:sp>
      <p:pic>
        <p:nvPicPr>
          <p:cNvPr id="163226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2212975"/>
            <a:ext cx="1800225" cy="1287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2268" name="Rectangle 12"/>
          <p:cNvSpPr>
            <a:spLocks noChangeArrowheads="1"/>
          </p:cNvSpPr>
          <p:nvPr/>
        </p:nvSpPr>
        <p:spPr bwMode="auto">
          <a:xfrm>
            <a:off x="2698750" y="3498850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連星の合体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 チャープ波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32269" name="Rectangle 13"/>
          <p:cNvSpPr>
            <a:spLocks noChangeArrowheads="1"/>
          </p:cNvSpPr>
          <p:nvPr/>
        </p:nvSpPr>
        <p:spPr bwMode="auto">
          <a:xfrm>
            <a:off x="6372225" y="3498850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パルサー</a:t>
            </a:r>
            <a:r>
              <a:rPr lang="en-US" altLang="ja-JP" sz="1600">
                <a:solidFill>
                  <a:srgbClr val="EAEAEA"/>
                </a:solidFill>
              </a:rPr>
              <a:t>, LMXB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EAEAEA"/>
                </a:solidFill>
              </a:rPr>
              <a:t>  </a:t>
            </a:r>
            <a:r>
              <a:rPr lang="en-US" altLang="ja-JP" sz="160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連続波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32270" name="Rectangle 14"/>
          <p:cNvSpPr>
            <a:spLocks noChangeArrowheads="1"/>
          </p:cNvSpPr>
          <p:nvPr/>
        </p:nvSpPr>
        <p:spPr bwMode="auto">
          <a:xfrm>
            <a:off x="6372225" y="5514975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背景重力波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 定常ランダム波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32271" name="Rectangle 15"/>
          <p:cNvSpPr>
            <a:spLocks noChangeArrowheads="1"/>
          </p:cNvSpPr>
          <p:nvPr/>
        </p:nvSpPr>
        <p:spPr bwMode="auto">
          <a:xfrm>
            <a:off x="2628900" y="5443538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超新星爆発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 バースト波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32272" name="Line 16"/>
          <p:cNvSpPr>
            <a:spLocks noChangeShapeType="1"/>
          </p:cNvSpPr>
          <p:nvPr/>
        </p:nvSpPr>
        <p:spPr bwMode="auto">
          <a:xfrm>
            <a:off x="1116013" y="4219575"/>
            <a:ext cx="7200900" cy="0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32273" name="Line 17"/>
          <p:cNvSpPr>
            <a:spLocks noChangeShapeType="1"/>
          </p:cNvSpPr>
          <p:nvPr/>
        </p:nvSpPr>
        <p:spPr bwMode="auto">
          <a:xfrm>
            <a:off x="1116013" y="2058988"/>
            <a:ext cx="7200900" cy="0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32274" name="Line 18"/>
          <p:cNvSpPr>
            <a:spLocks noChangeShapeType="1"/>
          </p:cNvSpPr>
          <p:nvPr/>
        </p:nvSpPr>
        <p:spPr bwMode="auto">
          <a:xfrm flipV="1">
            <a:off x="5653088" y="1195388"/>
            <a:ext cx="0" cy="4897437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32275" name="Line 19"/>
          <p:cNvSpPr>
            <a:spLocks noChangeShapeType="1"/>
          </p:cNvSpPr>
          <p:nvPr/>
        </p:nvSpPr>
        <p:spPr bwMode="auto">
          <a:xfrm flipV="1">
            <a:off x="2484438" y="1195388"/>
            <a:ext cx="0" cy="4897437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32276" name="Rectangle 20"/>
          <p:cNvSpPr>
            <a:spLocks noChangeArrowheads="1"/>
          </p:cNvSpPr>
          <p:nvPr/>
        </p:nvSpPr>
        <p:spPr bwMode="auto">
          <a:xfrm>
            <a:off x="4714875" y="3498850"/>
            <a:ext cx="12969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ガンマ線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バースト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32277" name="Rectangle 21"/>
          <p:cNvSpPr>
            <a:spLocks noChangeArrowheads="1"/>
          </p:cNvSpPr>
          <p:nvPr/>
        </p:nvSpPr>
        <p:spPr bwMode="auto">
          <a:xfrm>
            <a:off x="4211638" y="5372100"/>
            <a:ext cx="1512887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ソフトガンマ線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　　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リピータ</a:t>
            </a:r>
            <a:endParaRPr lang="ja-JP" altLang="en-US" sz="1600">
              <a:solidFill>
                <a:srgbClr val="EAEA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連星の合体 </a:t>
            </a:r>
            <a:r>
              <a:rPr lang="en-US" altLang="ja-JP" sz="2000"/>
              <a:t>(</a:t>
            </a:r>
            <a:r>
              <a:rPr lang="ja-JP" altLang="en-US" sz="2000"/>
              <a:t>チャープ波</a:t>
            </a:r>
            <a:r>
              <a:rPr lang="en-US" altLang="ja-JP" sz="2000"/>
              <a:t>)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95D11-61EC-4C62-B848-01FC06DA00CF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63430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28596" y="836613"/>
            <a:ext cx="4173538" cy="863600"/>
          </a:xfrm>
          <a:noFill/>
          <a:ln/>
        </p:spPr>
        <p:txBody>
          <a:bodyPr lIns="92075" tIns="46038" rIns="92075" bIns="46038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1" dirty="0"/>
              <a:t>コンパクト連星の合体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1" dirty="0"/>
              <a:t>      </a:t>
            </a:r>
            <a:r>
              <a:rPr lang="en-US" altLang="ja-JP" sz="1800" b="1" dirty="0"/>
              <a:t>(</a:t>
            </a:r>
            <a:r>
              <a:rPr lang="ja-JP" altLang="en-US" sz="1800" b="1" dirty="0"/>
              <a:t>中性子星連星</a:t>
            </a:r>
            <a:r>
              <a:rPr lang="en-US" altLang="ja-JP" sz="1800" b="1" dirty="0"/>
              <a:t>, BH</a:t>
            </a:r>
            <a:r>
              <a:rPr lang="ja-JP" altLang="en-US" sz="1800" b="1" dirty="0"/>
              <a:t>連星</a:t>
            </a:r>
            <a:r>
              <a:rPr lang="en-US" altLang="ja-JP" sz="1800" b="1" dirty="0"/>
              <a:t>)</a:t>
            </a:r>
          </a:p>
        </p:txBody>
      </p:sp>
      <p:pic>
        <p:nvPicPr>
          <p:cNvPr id="16343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1052513"/>
            <a:ext cx="3241675" cy="231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4309" name="Rectangle 5"/>
          <p:cNvSpPr>
            <a:spLocks noChangeArrowheads="1"/>
          </p:cNvSpPr>
          <p:nvPr/>
        </p:nvSpPr>
        <p:spPr bwMode="auto">
          <a:xfrm>
            <a:off x="827088" y="1557338"/>
            <a:ext cx="41735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チャープ波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    時間と共に周波数・振幅が増大 </a:t>
            </a:r>
          </a:p>
          <a:p>
            <a:pPr marL="566738" lvl="1" indent="-182563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ポストニュートニアン近似によって、</a:t>
            </a:r>
          </a:p>
          <a:p>
            <a:pPr marL="566738" lvl="1" indent="-182563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　　　　正確な波形が予測できる</a:t>
            </a:r>
          </a:p>
        </p:txBody>
      </p:sp>
      <p:grpSp>
        <p:nvGrpSpPr>
          <p:cNvPr id="1634310" name="Group 6"/>
          <p:cNvGrpSpPr>
            <a:grpSpLocks/>
          </p:cNvGrpSpPr>
          <p:nvPr/>
        </p:nvGrpSpPr>
        <p:grpSpPr bwMode="auto">
          <a:xfrm>
            <a:off x="1073150" y="2924175"/>
            <a:ext cx="7675563" cy="3529013"/>
            <a:chOff x="676" y="1842"/>
            <a:chExt cx="4835" cy="2223"/>
          </a:xfrm>
        </p:grpSpPr>
        <p:sp>
          <p:nvSpPr>
            <p:cNvPr id="1634311" name="AutoShape 7"/>
            <p:cNvSpPr>
              <a:spLocks noChangeArrowheads="1"/>
            </p:cNvSpPr>
            <p:nvPr/>
          </p:nvSpPr>
          <p:spPr bwMode="auto">
            <a:xfrm>
              <a:off x="3560" y="2205"/>
              <a:ext cx="1951" cy="1819"/>
            </a:xfrm>
            <a:prstGeom prst="roundRect">
              <a:avLst>
                <a:gd name="adj" fmla="val 4875"/>
              </a:avLst>
            </a:prstGeom>
            <a:solidFill>
              <a:srgbClr val="FFFFFF">
                <a:alpha val="80000"/>
              </a:srgbClr>
            </a:solidFill>
            <a:ln w="635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34312" name="AutoShape 8"/>
            <p:cNvSpPr>
              <a:spLocks noChangeArrowheads="1"/>
            </p:cNvSpPr>
            <p:nvPr/>
          </p:nvSpPr>
          <p:spPr bwMode="auto">
            <a:xfrm>
              <a:off x="676" y="2095"/>
              <a:ext cx="2522" cy="1108"/>
            </a:xfrm>
            <a:prstGeom prst="roundRect">
              <a:avLst>
                <a:gd name="adj" fmla="val 5296"/>
              </a:avLst>
            </a:prstGeom>
            <a:solidFill>
              <a:srgbClr val="CCFFCC">
                <a:alpha val="10000"/>
              </a:srgbClr>
            </a:solidFill>
            <a:ln w="1905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34313" name="AutoShape 9"/>
            <p:cNvSpPr>
              <a:spLocks noChangeAspect="1" noChangeArrowheads="1"/>
            </p:cNvSpPr>
            <p:nvPr/>
          </p:nvSpPr>
          <p:spPr bwMode="auto">
            <a:xfrm rot="5400000">
              <a:off x="1507" y="1779"/>
              <a:ext cx="222" cy="347"/>
            </a:xfrm>
            <a:custGeom>
              <a:avLst/>
              <a:gdLst>
                <a:gd name="G0" fmla="+- 10360 0 0"/>
                <a:gd name="G1" fmla="+- 3768 0 0"/>
                <a:gd name="G2" fmla="+- 21600 0 3768"/>
                <a:gd name="G3" fmla="+- 10800 0 3768"/>
                <a:gd name="G4" fmla="+- 21600 0 10360"/>
                <a:gd name="G5" fmla="*/ G4 G3 10800"/>
                <a:gd name="G6" fmla="+- 21600 0 G5"/>
                <a:gd name="T0" fmla="*/ 10360 w 21600"/>
                <a:gd name="T1" fmla="*/ 0 h 21600"/>
                <a:gd name="T2" fmla="*/ 0 w 21600"/>
                <a:gd name="T3" fmla="*/ 10800 h 21600"/>
                <a:gd name="T4" fmla="*/ 1036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360" y="0"/>
                  </a:moveTo>
                  <a:lnTo>
                    <a:pt x="10360" y="3768"/>
                  </a:lnTo>
                  <a:lnTo>
                    <a:pt x="3375" y="3768"/>
                  </a:lnTo>
                  <a:lnTo>
                    <a:pt x="3375" y="17832"/>
                  </a:lnTo>
                  <a:lnTo>
                    <a:pt x="10360" y="17832"/>
                  </a:lnTo>
                  <a:lnTo>
                    <a:pt x="1036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768"/>
                  </a:moveTo>
                  <a:lnTo>
                    <a:pt x="1350" y="17832"/>
                  </a:lnTo>
                  <a:lnTo>
                    <a:pt x="2700" y="17832"/>
                  </a:lnTo>
                  <a:lnTo>
                    <a:pt x="2700" y="3768"/>
                  </a:lnTo>
                  <a:close/>
                </a:path>
                <a:path w="21600" h="21600">
                  <a:moveTo>
                    <a:pt x="0" y="3768"/>
                  </a:moveTo>
                  <a:lnTo>
                    <a:pt x="0" y="17832"/>
                  </a:lnTo>
                  <a:lnTo>
                    <a:pt x="675" y="17832"/>
                  </a:lnTo>
                  <a:lnTo>
                    <a:pt x="675" y="3768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1634314" name="Picture 10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" y="2251"/>
              <a:ext cx="1769" cy="1730"/>
            </a:xfrm>
            <a:prstGeom prst="rect">
              <a:avLst/>
            </a:prstGeom>
            <a:noFill/>
          </p:spPr>
        </p:pic>
        <p:sp>
          <p:nvSpPr>
            <p:cNvPr id="1634315" name="Rectangle 11"/>
            <p:cNvSpPr>
              <a:spLocks noChangeArrowheads="1"/>
            </p:cNvSpPr>
            <p:nvPr/>
          </p:nvSpPr>
          <p:spPr bwMode="auto">
            <a:xfrm>
              <a:off x="705" y="3294"/>
              <a:ext cx="2629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テンプレート群を準備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予想波形との相関　</a:t>
              </a:r>
              <a:r>
                <a:rPr lang="ja-JP" altLang="en-US">
                  <a:solidFill>
                    <a:srgbClr val="EAEAEA"/>
                  </a:solidFill>
                  <a:sym typeface="Wingdings" pitchFamily="2" charset="2"/>
                </a:rPr>
                <a:t> </a:t>
              </a:r>
              <a:r>
                <a:rPr lang="en-US" altLang="ja-JP">
                  <a:solidFill>
                    <a:srgbClr val="EAEAEA"/>
                  </a:solidFill>
                </a:rPr>
                <a:t>SNR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波形から非定常雑音の除去 </a:t>
              </a:r>
              <a:r>
                <a:rPr lang="en-US" altLang="ja-JP">
                  <a:solidFill>
                    <a:srgbClr val="EAEAEA"/>
                  </a:solidFill>
                </a:rPr>
                <a:t>(</a:t>
              </a:r>
              <a:r>
                <a:rPr lang="en-US" altLang="ja-JP">
                  <a:solidFill>
                    <a:srgbClr val="EAEAEA"/>
                  </a:solidFill>
                  <a:latin typeface="Symbol" pitchFamily="18" charset="2"/>
                </a:rPr>
                <a:t>c</a:t>
              </a:r>
              <a:r>
                <a:rPr lang="en-US" altLang="ja-JP" baseline="30000">
                  <a:solidFill>
                    <a:srgbClr val="EAEAEA"/>
                  </a:solidFill>
                </a:rPr>
                <a:t>2</a:t>
              </a:r>
              <a:r>
                <a:rPr lang="en-US" altLang="ja-JP">
                  <a:solidFill>
                    <a:srgbClr val="EAEAEA"/>
                  </a:solidFill>
                </a:rPr>
                <a:t>-test)</a:t>
              </a:r>
            </a:p>
          </p:txBody>
        </p:sp>
        <p:sp>
          <p:nvSpPr>
            <p:cNvPr id="1634316" name="Rectangle 12"/>
            <p:cNvSpPr>
              <a:spLocks noChangeArrowheads="1"/>
            </p:cNvSpPr>
            <p:nvPr/>
          </p:nvSpPr>
          <p:spPr bwMode="auto">
            <a:xfrm>
              <a:off x="703" y="2087"/>
              <a:ext cx="2086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マッチド・フィルター解析 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　　</a:t>
              </a:r>
              <a:r>
                <a:rPr lang="en-US" altLang="ja-JP">
                  <a:solidFill>
                    <a:srgbClr val="EAEAEA"/>
                  </a:solidFill>
                </a:rPr>
                <a:t>(Winner optimal filter)</a:t>
              </a:r>
            </a:p>
          </p:txBody>
        </p:sp>
        <p:pic>
          <p:nvPicPr>
            <p:cNvPr id="1634317" name="Picture 1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884" y="2721"/>
              <a:ext cx="2223" cy="3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チャープ波探査</a:t>
            </a:r>
            <a:endParaRPr lang="ja-JP" altLang="en-US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B4F4F6-0777-4237-83B3-48AA07197082}" type="slidenum">
              <a:rPr lang="en-US" altLang="ja-JP"/>
              <a:pPr/>
              <a:t>22</a:t>
            </a:fld>
            <a:endParaRPr lang="en-US" altLang="ja-JP"/>
          </a:p>
        </p:txBody>
      </p:sp>
      <p:grpSp>
        <p:nvGrpSpPr>
          <p:cNvPr id="1636355" name="Group 3"/>
          <p:cNvGrpSpPr>
            <a:grpSpLocks/>
          </p:cNvGrpSpPr>
          <p:nvPr/>
        </p:nvGrpSpPr>
        <p:grpSpPr bwMode="auto">
          <a:xfrm>
            <a:off x="4859338" y="836613"/>
            <a:ext cx="4321175" cy="5472112"/>
            <a:chOff x="3061" y="527"/>
            <a:chExt cx="2722" cy="3447"/>
          </a:xfrm>
        </p:grpSpPr>
        <p:sp>
          <p:nvSpPr>
            <p:cNvPr id="1636356" name="Rectangle 4"/>
            <p:cNvSpPr>
              <a:spLocks noChangeArrowheads="1"/>
            </p:cNvSpPr>
            <p:nvPr/>
          </p:nvSpPr>
          <p:spPr bwMode="auto">
            <a:xfrm>
              <a:off x="3107" y="1071"/>
              <a:ext cx="2495" cy="13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>
                  <a:solidFill>
                    <a:srgbClr val="EAEAEA"/>
                  </a:solidFill>
                </a:rPr>
                <a:t>2007</a:t>
              </a:r>
              <a:r>
                <a:rPr lang="ja-JP" altLang="en-US" sz="1600">
                  <a:solidFill>
                    <a:srgbClr val="EAEAEA"/>
                  </a:solidFill>
                </a:rPr>
                <a:t>年に観測された</a:t>
              </a:r>
              <a:r>
                <a:rPr lang="en-US" altLang="ja-JP" sz="1600">
                  <a:solidFill>
                    <a:srgbClr val="EAEAEA"/>
                  </a:solidFill>
                </a:rPr>
                <a:t>GRB070201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>
                  <a:solidFill>
                    <a:srgbClr val="FFFF99"/>
                  </a:solidFill>
                </a:rPr>
                <a:t>  (Konus-Wind, INTEGRAL, MESSENGER)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>
                  <a:solidFill>
                    <a:srgbClr val="EAEAEA"/>
                  </a:solidFill>
                </a:rPr>
                <a:t> </a:t>
              </a:r>
              <a:r>
                <a:rPr lang="en-US" altLang="ja-JP" sz="1600">
                  <a:solidFill>
                    <a:srgbClr val="EAEAEA"/>
                  </a:solidFill>
                  <a:sym typeface="Wingdings" pitchFamily="2" charset="2"/>
                </a:rPr>
                <a:t> </a:t>
              </a:r>
              <a:r>
                <a:rPr lang="en-US" altLang="ja-JP" sz="1600">
                  <a:solidFill>
                    <a:srgbClr val="EAEAEA"/>
                  </a:solidFill>
                </a:rPr>
                <a:t>M31 (</a:t>
              </a:r>
              <a:r>
                <a:rPr lang="ja-JP" altLang="en-US" sz="1600">
                  <a:solidFill>
                    <a:srgbClr val="EAEAEA"/>
                  </a:solidFill>
                </a:rPr>
                <a:t>アンドロメダ</a:t>
              </a:r>
              <a:r>
                <a:rPr lang="en-US" altLang="ja-JP" sz="1600">
                  <a:solidFill>
                    <a:srgbClr val="EAEAEA"/>
                  </a:solidFill>
                </a:rPr>
                <a:t>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>
                  <a:solidFill>
                    <a:srgbClr val="EAEAEA"/>
                  </a:solidFill>
                </a:rPr>
                <a:t>     </a:t>
              </a:r>
              <a:r>
                <a:rPr lang="ja-JP" altLang="en-US" sz="1600">
                  <a:solidFill>
                    <a:srgbClr val="EAEAEA"/>
                  </a:solidFill>
                </a:rPr>
                <a:t>銀河方向で発生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EAEAEA"/>
                  </a:solidFill>
                </a:rPr>
                <a:t>継続時間の短いガンマ線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EAEAEA"/>
                  </a:solidFill>
                </a:rPr>
                <a:t>バーストは</a:t>
              </a:r>
              <a:r>
                <a:rPr lang="en-US" altLang="ja-JP" sz="1600">
                  <a:solidFill>
                    <a:srgbClr val="EAEAEA"/>
                  </a:solidFill>
                </a:rPr>
                <a:t>, </a:t>
              </a:r>
              <a:r>
                <a:rPr lang="ja-JP" altLang="en-US" sz="1600">
                  <a:solidFill>
                    <a:srgbClr val="EAEAEA"/>
                  </a:solidFill>
                </a:rPr>
                <a:t>連星中性子星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EAEAEA"/>
                  </a:solidFill>
                </a:rPr>
                <a:t>の合体に起因していると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EAEAEA"/>
                  </a:solidFill>
                </a:rPr>
                <a:t>考えられている．</a:t>
              </a:r>
            </a:p>
          </p:txBody>
        </p:sp>
        <p:sp>
          <p:nvSpPr>
            <p:cNvPr id="1636357" name="Rectangle 5"/>
            <p:cNvSpPr>
              <a:spLocks noChangeArrowheads="1"/>
            </p:cNvSpPr>
            <p:nvPr/>
          </p:nvSpPr>
          <p:spPr bwMode="auto">
            <a:xfrm>
              <a:off x="3197" y="844"/>
              <a:ext cx="1089" cy="22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99CCFF"/>
                  </a:solidFill>
                </a:rPr>
                <a:t>ガンマ線バースト</a:t>
              </a:r>
            </a:p>
          </p:txBody>
        </p:sp>
        <p:sp>
          <p:nvSpPr>
            <p:cNvPr id="1636358" name="Rectangle 6"/>
            <p:cNvSpPr>
              <a:spLocks noChangeArrowheads="1"/>
            </p:cNvSpPr>
            <p:nvPr/>
          </p:nvSpPr>
          <p:spPr bwMode="auto">
            <a:xfrm>
              <a:off x="3062" y="2733"/>
              <a:ext cx="2721" cy="12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EAEAEA"/>
                  </a:solidFill>
                </a:rPr>
                <a:t>米国の地上重力波検出器</a:t>
              </a:r>
              <a:r>
                <a:rPr lang="en-US" altLang="ja-JP" sz="1600">
                  <a:solidFill>
                    <a:srgbClr val="EAEAEA"/>
                  </a:solidFill>
                </a:rPr>
                <a:t>LIGO</a:t>
              </a:r>
              <a:r>
                <a:rPr lang="ja-JP" altLang="en-US" sz="1600">
                  <a:solidFill>
                    <a:srgbClr val="EAEAEA"/>
                  </a:solidFill>
                </a:rPr>
                <a:t>が、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EAEAEA"/>
                  </a:solidFill>
                </a:rPr>
                <a:t>　十分な感度で観測を行っていた．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EAEAEA"/>
                  </a:solidFill>
                </a:rPr>
                <a:t>  </a:t>
              </a:r>
              <a:r>
                <a:rPr lang="ja-JP" altLang="en-US" sz="1600">
                  <a:solidFill>
                    <a:srgbClr val="EAEAEA"/>
                  </a:solidFill>
                  <a:sym typeface="Wingdings" pitchFamily="2" charset="2"/>
                </a:rPr>
                <a:t> </a:t>
              </a:r>
              <a:r>
                <a:rPr lang="ja-JP" altLang="en-US" sz="1600">
                  <a:solidFill>
                    <a:srgbClr val="EAEAEA"/>
                  </a:solidFill>
                </a:rPr>
                <a:t>データ解析の結果，信号はなかった</a:t>
              </a:r>
              <a:r>
                <a:rPr lang="en-US" altLang="ja-JP" sz="1600">
                  <a:solidFill>
                    <a:srgbClr val="EAEAEA"/>
                  </a:solidFill>
                </a:rPr>
                <a:t>.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>
                  <a:solidFill>
                    <a:srgbClr val="EAEAEA"/>
                  </a:solidFill>
                </a:rPr>
                <a:t>      </a:t>
              </a:r>
              <a:r>
                <a:rPr lang="ja-JP" altLang="en-US" sz="1600">
                  <a:solidFill>
                    <a:srgbClr val="EAEAEA"/>
                  </a:solidFill>
                </a:rPr>
                <a:t>この</a:t>
              </a:r>
              <a:r>
                <a:rPr lang="en-US" altLang="ja-JP" sz="1600">
                  <a:solidFill>
                    <a:srgbClr val="EAEAEA"/>
                  </a:solidFill>
                </a:rPr>
                <a:t>Short GRB</a:t>
              </a:r>
              <a:r>
                <a:rPr lang="ja-JP" altLang="en-US" sz="1600">
                  <a:solidFill>
                    <a:srgbClr val="EAEAEA"/>
                  </a:solidFill>
                </a:rPr>
                <a:t>は</a:t>
              </a:r>
              <a:r>
                <a:rPr lang="en-US" altLang="ja-JP" sz="1600">
                  <a:solidFill>
                    <a:srgbClr val="EAEAEA"/>
                  </a:solidFill>
                </a:rPr>
                <a:t>M31</a:t>
              </a:r>
              <a:r>
                <a:rPr lang="ja-JP" altLang="en-US" sz="1600">
                  <a:solidFill>
                    <a:srgbClr val="EAEAEA"/>
                  </a:solidFill>
                </a:rPr>
                <a:t>で発生した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EAEAEA"/>
                  </a:solidFill>
                </a:rPr>
                <a:t>      連星中性子星合体に起因するものでは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EAEAEA"/>
                  </a:solidFill>
                </a:rPr>
                <a:t>      ない，と結論付けられた</a:t>
              </a:r>
              <a:r>
                <a:rPr lang="en-US" altLang="ja-JP" sz="1600">
                  <a:solidFill>
                    <a:srgbClr val="EAEAEA"/>
                  </a:solidFill>
                </a:rPr>
                <a:t>.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>
                  <a:solidFill>
                    <a:srgbClr val="EAEAEA"/>
                  </a:solidFill>
                </a:rPr>
                <a:t>    </a:t>
              </a:r>
              <a:r>
                <a:rPr lang="en-US" altLang="ja-JP" sz="1400">
                  <a:solidFill>
                    <a:srgbClr val="CCECFF"/>
                  </a:solidFill>
                </a:rPr>
                <a:t>Abbott et al, axiv:0711.1163</a:t>
              </a:r>
              <a:r>
                <a:rPr lang="ja-JP" altLang="en-US" sz="1600">
                  <a:solidFill>
                    <a:srgbClr val="EAEAEA"/>
                  </a:solidFill>
                </a:rPr>
                <a:t>．</a:t>
              </a:r>
            </a:p>
          </p:txBody>
        </p:sp>
        <p:sp>
          <p:nvSpPr>
            <p:cNvPr id="1636359" name="AutoShape 7"/>
            <p:cNvSpPr>
              <a:spLocks noChangeArrowheads="1"/>
            </p:cNvSpPr>
            <p:nvPr/>
          </p:nvSpPr>
          <p:spPr bwMode="auto">
            <a:xfrm>
              <a:off x="3061" y="844"/>
              <a:ext cx="2586" cy="3130"/>
            </a:xfrm>
            <a:prstGeom prst="roundRect">
              <a:avLst>
                <a:gd name="adj" fmla="val 4060"/>
              </a:avLst>
            </a:prstGeom>
            <a:noFill/>
            <a:ln w="6350">
              <a:solidFill>
                <a:srgbClr val="CCCC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36360" name="AutoShape 8"/>
            <p:cNvSpPr>
              <a:spLocks noChangeArrowheads="1"/>
            </p:cNvSpPr>
            <p:nvPr/>
          </p:nvSpPr>
          <p:spPr bwMode="auto">
            <a:xfrm rot="5400000">
              <a:off x="3656" y="2528"/>
              <a:ext cx="141" cy="212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rot="10800000" vert="eaVert" anchor="ctr">
              <a:spAutoFit/>
            </a:bodyPr>
            <a:lstStyle/>
            <a:p>
              <a:endParaRPr lang="ja-JP" altLang="ja-JP" sz="100" b="0"/>
            </a:p>
          </p:txBody>
        </p:sp>
        <p:pic>
          <p:nvPicPr>
            <p:cNvPr id="1636361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10" y="1479"/>
              <a:ext cx="992" cy="12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636362" name="Rectangle 10"/>
            <p:cNvSpPr>
              <a:spLocks noChangeArrowheads="1"/>
            </p:cNvSpPr>
            <p:nvPr/>
          </p:nvSpPr>
          <p:spPr bwMode="auto">
            <a:xfrm>
              <a:off x="3288" y="527"/>
              <a:ext cx="1134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トリガード・サーチ</a:t>
              </a:r>
            </a:p>
          </p:txBody>
        </p:sp>
      </p:grpSp>
      <p:sp>
        <p:nvSpPr>
          <p:cNvPr id="1636363" name="Rectangle 11"/>
          <p:cNvSpPr>
            <a:spLocks noChangeArrowheads="1"/>
          </p:cNvSpPr>
          <p:nvPr/>
        </p:nvSpPr>
        <p:spPr bwMode="auto">
          <a:xfrm>
            <a:off x="754063" y="836613"/>
            <a:ext cx="28813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信号探査 </a:t>
            </a:r>
            <a:r>
              <a:rPr lang="ja-JP" altLang="en-US">
                <a:solidFill>
                  <a:srgbClr val="EAEAEA"/>
                </a:solidFill>
                <a:sym typeface="Wingdings" pitchFamily="2" charset="2"/>
              </a:rPr>
              <a:t> 上限値</a:t>
            </a:r>
            <a:endParaRPr lang="ja-JP" altLang="en-US">
              <a:solidFill>
                <a:srgbClr val="EAEAEA"/>
              </a:solidFill>
            </a:endParaRPr>
          </a:p>
        </p:txBody>
      </p:sp>
      <p:pic>
        <p:nvPicPr>
          <p:cNvPr id="163636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525" y="1992313"/>
            <a:ext cx="3241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6365" name="Rectangle 13"/>
          <p:cNvSpPr>
            <a:spLocks noChangeArrowheads="1"/>
          </p:cNvSpPr>
          <p:nvPr/>
        </p:nvSpPr>
        <p:spPr bwMode="auto">
          <a:xfrm>
            <a:off x="1042988" y="1484313"/>
            <a:ext cx="28082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観測レンジ </a:t>
            </a:r>
            <a:r>
              <a:rPr lang="en-US" altLang="ja-JP">
                <a:solidFill>
                  <a:srgbClr val="EAEAEA"/>
                </a:solidFill>
              </a:rPr>
              <a:t>~ 15Mpc</a:t>
            </a:r>
          </a:p>
        </p:txBody>
      </p:sp>
      <p:sp>
        <p:nvSpPr>
          <p:cNvPr id="1636366" name="Rectangle 14"/>
          <p:cNvSpPr>
            <a:spLocks noChangeArrowheads="1"/>
          </p:cNvSpPr>
          <p:nvPr/>
        </p:nvSpPr>
        <p:spPr bwMode="auto">
          <a:xfrm>
            <a:off x="900113" y="4292600"/>
            <a:ext cx="38163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>
                <a:solidFill>
                  <a:srgbClr val="F8F8F8"/>
                </a:solidFill>
              </a:rPr>
              <a:t>Inspiral Upper Limits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F8F8F8"/>
                </a:solidFill>
              </a:rPr>
              <a:t>   Neutron stars rate </a:t>
            </a:r>
          </a:p>
          <a:p>
            <a:pPr marL="566738" lvl="1" indent="-182563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F8F8F8"/>
                </a:solidFill>
                <a:sym typeface="Symbol" pitchFamily="18" charset="2"/>
              </a:rPr>
              <a:t>&lt; 2/yr/Milky Way-like Galaxy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F8F8F8"/>
                </a:solidFill>
                <a:sym typeface="Symbol" pitchFamily="18" charset="2"/>
              </a:rPr>
              <a:t>   Black hole rate</a:t>
            </a:r>
          </a:p>
          <a:p>
            <a:pPr marL="566738" lvl="1" indent="-182563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F8F8F8"/>
                </a:solidFill>
                <a:sym typeface="Symbol" pitchFamily="18" charset="2"/>
              </a:rPr>
              <a:t>&lt; 1/yr/Milky Way-like Galaxy</a:t>
            </a:r>
          </a:p>
          <a:p>
            <a:pPr marL="566738" lvl="1" indent="-182563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F8F8F8"/>
                </a:solidFill>
                <a:sym typeface="Symbol" pitchFamily="18" charset="2"/>
              </a:rPr>
              <a:t> (90% CL)</a:t>
            </a:r>
          </a:p>
        </p:txBody>
      </p:sp>
      <p:sp>
        <p:nvSpPr>
          <p:cNvPr id="1636367" name="AutoShape 15"/>
          <p:cNvSpPr>
            <a:spLocks noChangeArrowheads="1"/>
          </p:cNvSpPr>
          <p:nvPr/>
        </p:nvSpPr>
        <p:spPr bwMode="auto">
          <a:xfrm>
            <a:off x="539750" y="1341438"/>
            <a:ext cx="4105275" cy="4968875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重力波観測による成果の例</a:t>
            </a:r>
          </a:p>
        </p:txBody>
      </p:sp>
      <p:sp>
        <p:nvSpPr>
          <p:cNvPr id="1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23</a:t>
            </a:fld>
            <a:endParaRPr lang="en-US" altLang="ja-JP"/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484313"/>
            <a:ext cx="4319587" cy="1431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2007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年に観測された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GRB070201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1" kern="120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Konus-Wind, INTEGRAL, MESSENGER)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M31 (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アンドロメダ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銀河方向で発生</a:t>
            </a: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827088" y="1052513"/>
            <a:ext cx="2376487" cy="427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ガンマ線バースト</a:t>
            </a:r>
          </a:p>
        </p:txBody>
      </p:sp>
      <p:sp>
        <p:nvSpPr>
          <p:cNvPr id="1043466" name="AutoShape 10"/>
          <p:cNvSpPr>
            <a:spLocks noChangeArrowheads="1"/>
          </p:cNvSpPr>
          <p:nvPr/>
        </p:nvSpPr>
        <p:spPr bwMode="auto">
          <a:xfrm>
            <a:off x="755650" y="1052513"/>
            <a:ext cx="6911975" cy="3024187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4347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2250" y="1204913"/>
            <a:ext cx="2195513" cy="2800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43471" name="Rectangle 15"/>
          <p:cNvSpPr>
            <a:spLocks noChangeArrowheads="1"/>
          </p:cNvSpPr>
          <p:nvPr/>
        </p:nvSpPr>
        <p:spPr bwMode="auto">
          <a:xfrm>
            <a:off x="1116013" y="2924175"/>
            <a:ext cx="4319587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継続時間の短いガンマ線バーストは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連星中性子星の合体に起因している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可能性がある．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827088" y="4221163"/>
            <a:ext cx="7561262" cy="2160587"/>
            <a:chOff x="521" y="2659"/>
            <a:chExt cx="4763" cy="1361"/>
          </a:xfrm>
        </p:grpSpPr>
        <p:sp>
          <p:nvSpPr>
            <p:cNvPr id="1043465" name="Rectangle 9"/>
            <p:cNvSpPr>
              <a:spLocks noChangeArrowheads="1"/>
            </p:cNvSpPr>
            <p:nvPr/>
          </p:nvSpPr>
          <p:spPr bwMode="auto">
            <a:xfrm>
              <a:off x="521" y="2907"/>
              <a:ext cx="4763" cy="1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米国の地上重力波検出器</a:t>
              </a: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LIGO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が、十分な感度で観測を行っていた．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データ解析の結果，信号はなかった</a:t>
              </a: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.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この</a:t>
              </a: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Short GRB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は</a:t>
              </a:r>
              <a:r>
                <a:rPr kumimoji="1" lang="en-US" altLang="ja-JP" sz="20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M31</a:t>
              </a:r>
              <a:r>
                <a:rPr kumimoji="1" lang="ja-JP" altLang="en-US" sz="20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で発生した 連星中性子星合体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に起因するものでは ない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，と結論付けられた</a:t>
              </a: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.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                                  </a:t>
              </a:r>
              <a:r>
                <a:rPr kumimoji="1" lang="en-US" altLang="ja-JP" sz="1400" b="1" kern="1200">
                  <a:solidFill>
                    <a:srgbClr val="80808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Abbott et al, axiv:0711.1163</a:t>
              </a:r>
              <a:r>
                <a:rPr kumimoji="1" lang="ja-JP" altLang="en-US" sz="2000" b="1" kern="1200">
                  <a:solidFill>
                    <a:srgbClr val="80808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．</a:t>
              </a:r>
            </a:p>
          </p:txBody>
        </p:sp>
        <p:sp>
          <p:nvSpPr>
            <p:cNvPr id="1043472" name="AutoShape 16"/>
            <p:cNvSpPr>
              <a:spLocks noChangeArrowheads="1"/>
            </p:cNvSpPr>
            <p:nvPr/>
          </p:nvSpPr>
          <p:spPr bwMode="auto">
            <a:xfrm rot="5400000">
              <a:off x="1846" y="2650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99CCFF">
                <a:alpha val="50000"/>
              </a:srgbClr>
            </a:solidFill>
            <a:ln w="317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高速回転星</a:t>
            </a:r>
            <a:r>
              <a:rPr lang="ja-JP" altLang="en-US"/>
              <a:t> </a:t>
            </a:r>
            <a:r>
              <a:rPr lang="en-US" altLang="ja-JP" sz="2000"/>
              <a:t>(</a:t>
            </a:r>
            <a:r>
              <a:rPr lang="ja-JP" altLang="en-US" sz="2000"/>
              <a:t>連続波</a:t>
            </a:r>
            <a:r>
              <a:rPr lang="en-US" altLang="ja-JP" sz="2000"/>
              <a:t>)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631F26-4CB8-4B26-91D9-9CFDE737C069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64250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90530" y="836613"/>
            <a:ext cx="4967288" cy="792162"/>
          </a:xfrm>
          <a:noFill/>
          <a:ln/>
        </p:spPr>
        <p:txBody>
          <a:bodyPr lIns="92075" tIns="46038" rIns="92075" bIns="46038"/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1" dirty="0"/>
              <a:t>高速回転する中性子星</a:t>
            </a:r>
            <a:endParaRPr lang="ja-JP" altLang="en-US" sz="1600" b="1" dirty="0"/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1" dirty="0"/>
              <a:t>    非軸対称性 </a:t>
            </a:r>
            <a:r>
              <a:rPr lang="ja-JP" altLang="en-US" sz="1800" b="1" dirty="0">
                <a:sym typeface="Wingdings" pitchFamily="2" charset="2"/>
              </a:rPr>
              <a:t> 重力波</a:t>
            </a:r>
            <a:endParaRPr lang="ja-JP" altLang="en-US" sz="1800" b="1" dirty="0"/>
          </a:p>
        </p:txBody>
      </p:sp>
      <p:pic>
        <p:nvPicPr>
          <p:cNvPr id="1642498" name="Picture 2" descr="crabpurplemedre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5388" y="1055688"/>
            <a:ext cx="1511300" cy="1509712"/>
          </a:xfrm>
          <a:prstGeom prst="rect">
            <a:avLst/>
          </a:prstGeom>
          <a:noFill/>
        </p:spPr>
      </p:pic>
      <p:pic>
        <p:nvPicPr>
          <p:cNvPr id="1642501" name="Picture 5" descr="The image “http://www.jb.man.ac.uk/news/neutronstar/neutronlarge.gif” cannot be displayed, because it contains error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981075"/>
            <a:ext cx="2074863" cy="1557338"/>
          </a:xfrm>
          <a:prstGeom prst="rect">
            <a:avLst/>
          </a:prstGeom>
          <a:noFill/>
        </p:spPr>
      </p:pic>
      <p:sp>
        <p:nvSpPr>
          <p:cNvPr id="1642502" name="Text Box 6"/>
          <p:cNvSpPr txBox="1">
            <a:spLocks noChangeArrowheads="1"/>
          </p:cNvSpPr>
          <p:nvPr/>
        </p:nvSpPr>
        <p:spPr bwMode="auto">
          <a:xfrm>
            <a:off x="7613650" y="979488"/>
            <a:ext cx="779463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900">
                <a:solidFill>
                  <a:srgbClr val="F8F8F8"/>
                </a:solidFill>
              </a:rPr>
              <a:t>M. Kramer</a:t>
            </a:r>
          </a:p>
        </p:txBody>
      </p:sp>
      <p:sp>
        <p:nvSpPr>
          <p:cNvPr id="1642503" name="Rectangle 7"/>
          <p:cNvSpPr>
            <a:spLocks noChangeArrowheads="1"/>
          </p:cNvSpPr>
          <p:nvPr/>
        </p:nvSpPr>
        <p:spPr bwMode="auto">
          <a:xfrm>
            <a:off x="684213" y="1600200"/>
            <a:ext cx="49672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連続波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     定常的・周期的な重力波     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     振幅は比較的小さい</a:t>
            </a:r>
          </a:p>
        </p:txBody>
      </p:sp>
      <p:sp>
        <p:nvSpPr>
          <p:cNvPr id="1642504" name="AutoShape 8"/>
          <p:cNvSpPr>
            <a:spLocks noChangeArrowheads="1"/>
          </p:cNvSpPr>
          <p:nvPr/>
        </p:nvSpPr>
        <p:spPr bwMode="auto">
          <a:xfrm>
            <a:off x="1724025" y="2779713"/>
            <a:ext cx="4648200" cy="1081087"/>
          </a:xfrm>
          <a:prstGeom prst="roundRect">
            <a:avLst>
              <a:gd name="adj" fmla="val 5296"/>
            </a:avLst>
          </a:prstGeom>
          <a:solidFill>
            <a:srgbClr val="CCFFCC">
              <a:alpha val="2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42505" name="AutoShape 9"/>
          <p:cNvSpPr>
            <a:spLocks noChangeArrowheads="1"/>
          </p:cNvSpPr>
          <p:nvPr/>
        </p:nvSpPr>
        <p:spPr bwMode="auto">
          <a:xfrm>
            <a:off x="1331913" y="2784475"/>
            <a:ext cx="320675" cy="355600"/>
          </a:xfrm>
          <a:custGeom>
            <a:avLst/>
            <a:gdLst>
              <a:gd name="G0" fmla="+- 10321 0 0"/>
              <a:gd name="G1" fmla="+- 5420 0 0"/>
              <a:gd name="G2" fmla="+- 21600 0 5420"/>
              <a:gd name="G3" fmla="+- 10800 0 5420"/>
              <a:gd name="G4" fmla="+- 21600 0 10321"/>
              <a:gd name="G5" fmla="*/ G4 G3 10800"/>
              <a:gd name="G6" fmla="+- 21600 0 G5"/>
              <a:gd name="T0" fmla="*/ 10321 w 21600"/>
              <a:gd name="T1" fmla="*/ 0 h 21600"/>
              <a:gd name="T2" fmla="*/ 0 w 21600"/>
              <a:gd name="T3" fmla="*/ 10800 h 21600"/>
              <a:gd name="T4" fmla="*/ 1032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321" y="0"/>
                </a:moveTo>
                <a:lnTo>
                  <a:pt x="10321" y="5420"/>
                </a:lnTo>
                <a:lnTo>
                  <a:pt x="3375" y="5420"/>
                </a:lnTo>
                <a:lnTo>
                  <a:pt x="3375" y="16180"/>
                </a:lnTo>
                <a:lnTo>
                  <a:pt x="10321" y="16180"/>
                </a:lnTo>
                <a:lnTo>
                  <a:pt x="1032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20"/>
                </a:moveTo>
                <a:lnTo>
                  <a:pt x="1350" y="16180"/>
                </a:lnTo>
                <a:lnTo>
                  <a:pt x="2700" y="16180"/>
                </a:lnTo>
                <a:lnTo>
                  <a:pt x="2700" y="5420"/>
                </a:lnTo>
                <a:close/>
              </a:path>
              <a:path w="21600" h="21600">
                <a:moveTo>
                  <a:pt x="0" y="5420"/>
                </a:moveTo>
                <a:lnTo>
                  <a:pt x="0" y="16180"/>
                </a:lnTo>
                <a:lnTo>
                  <a:pt x="675" y="16180"/>
                </a:lnTo>
                <a:lnTo>
                  <a:pt x="675" y="5420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42506" name="Rectangle 10"/>
          <p:cNvSpPr>
            <a:spLocks noChangeArrowheads="1"/>
          </p:cNvSpPr>
          <p:nvPr/>
        </p:nvSpPr>
        <p:spPr bwMode="auto">
          <a:xfrm>
            <a:off x="1717675" y="2708275"/>
            <a:ext cx="4903788" cy="752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CCFFCC"/>
                </a:solidFill>
              </a:rPr>
              <a:t>長時間積分 </a:t>
            </a:r>
            <a:r>
              <a:rPr lang="ja-JP" altLang="en-US">
                <a:solidFill>
                  <a:srgbClr val="CCFFCC"/>
                </a:solidFill>
                <a:sym typeface="Wingdings" pitchFamily="2" charset="2"/>
              </a:rPr>
              <a:t></a:t>
            </a:r>
            <a:r>
              <a:rPr lang="ja-JP" altLang="en-US">
                <a:solidFill>
                  <a:srgbClr val="CCFFCC"/>
                </a:solidFill>
              </a:rPr>
              <a:t> 信号を増幅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>
              <a:solidFill>
                <a:srgbClr val="CCFFCC"/>
              </a:solidFill>
            </a:endParaRPr>
          </a:p>
        </p:txBody>
      </p:sp>
      <p:grpSp>
        <p:nvGrpSpPr>
          <p:cNvPr id="1642507" name="Group 11"/>
          <p:cNvGrpSpPr>
            <a:grpSpLocks/>
          </p:cNvGrpSpPr>
          <p:nvPr/>
        </p:nvGrpSpPr>
        <p:grpSpPr bwMode="auto">
          <a:xfrm>
            <a:off x="971550" y="3860800"/>
            <a:ext cx="7561263" cy="2592388"/>
            <a:chOff x="612" y="2432"/>
            <a:chExt cx="4763" cy="1633"/>
          </a:xfrm>
        </p:grpSpPr>
        <p:sp>
          <p:nvSpPr>
            <p:cNvPr id="1642508" name="Rectangle 12"/>
            <p:cNvSpPr>
              <a:spLocks noChangeArrowheads="1"/>
            </p:cNvSpPr>
            <p:nvPr/>
          </p:nvSpPr>
          <p:spPr bwMode="auto">
            <a:xfrm>
              <a:off x="612" y="2432"/>
              <a:ext cx="3129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CCFFCC"/>
                  </a:solidFill>
                </a:rPr>
                <a:t>既知のパルサー</a:t>
              </a:r>
              <a:r>
                <a:rPr lang="ja-JP" altLang="en-US">
                  <a:solidFill>
                    <a:srgbClr val="EAEAEA"/>
                  </a:solidFill>
                </a:rPr>
                <a:t> </a:t>
              </a:r>
              <a:r>
                <a:rPr lang="en-US" altLang="ja-JP" sz="1600">
                  <a:solidFill>
                    <a:srgbClr val="EAEAEA"/>
                  </a:solidFill>
                </a:rPr>
                <a:t>(</a:t>
              </a:r>
              <a:r>
                <a:rPr lang="ja-JP" altLang="en-US" sz="1600">
                  <a:solidFill>
                    <a:srgbClr val="EAEAEA"/>
                  </a:solidFill>
                </a:rPr>
                <a:t>電波</a:t>
              </a:r>
              <a:r>
                <a:rPr lang="en-US" altLang="ja-JP" sz="1600">
                  <a:solidFill>
                    <a:srgbClr val="EAEAEA"/>
                  </a:solidFill>
                </a:rPr>
                <a:t>, X</a:t>
              </a:r>
              <a:r>
                <a:rPr lang="ja-JP" altLang="en-US" sz="1600">
                  <a:solidFill>
                    <a:srgbClr val="EAEAEA"/>
                  </a:solidFill>
                </a:rPr>
                <a:t>線などでの観測</a:t>
              </a:r>
              <a:r>
                <a:rPr lang="en-US" altLang="ja-JP" sz="1600">
                  <a:solidFill>
                    <a:srgbClr val="EAEAEA"/>
                  </a:solidFill>
                </a:rPr>
                <a:t>)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>
                  <a:solidFill>
                    <a:srgbClr val="EAEAEA"/>
                  </a:solidFill>
                </a:rPr>
                <a:t>      </a:t>
              </a:r>
              <a:r>
                <a:rPr lang="ja-JP" altLang="en-US">
                  <a:solidFill>
                    <a:srgbClr val="EAEAEA"/>
                  </a:solidFill>
                </a:rPr>
                <a:t>ターゲットの位置</a:t>
              </a:r>
              <a:r>
                <a:rPr lang="en-US" altLang="ja-JP">
                  <a:solidFill>
                    <a:srgbClr val="EAEAEA"/>
                  </a:solidFill>
                </a:rPr>
                <a:t>, </a:t>
              </a:r>
              <a:r>
                <a:rPr lang="ja-JP" altLang="en-US">
                  <a:solidFill>
                    <a:srgbClr val="EAEAEA"/>
                  </a:solidFill>
                </a:rPr>
                <a:t>周波数などの情報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       </a:t>
              </a:r>
              <a:r>
                <a:rPr lang="ja-JP" altLang="en-US">
                  <a:solidFill>
                    <a:srgbClr val="EAEAEA"/>
                  </a:solidFill>
                  <a:sym typeface="Wingdings" pitchFamily="2" charset="2"/>
                </a:rPr>
                <a:t> 地球運動の影響 </a:t>
              </a:r>
              <a:r>
                <a:rPr lang="en-US" altLang="ja-JP" sz="1600">
                  <a:solidFill>
                    <a:srgbClr val="EAEAEA"/>
                  </a:solidFill>
                  <a:sym typeface="Wingdings" pitchFamily="2" charset="2"/>
                </a:rPr>
                <a:t>(</a:t>
              </a:r>
              <a:r>
                <a:rPr lang="ja-JP" altLang="en-US" sz="1600">
                  <a:solidFill>
                    <a:srgbClr val="EAEAEA"/>
                  </a:solidFill>
                  <a:sym typeface="Wingdings" pitchFamily="2" charset="2"/>
                </a:rPr>
                <a:t>ドップラー効果</a:t>
              </a:r>
              <a:r>
                <a:rPr lang="en-US" altLang="ja-JP" sz="1600">
                  <a:solidFill>
                    <a:srgbClr val="EAEAEA"/>
                  </a:solidFill>
                  <a:sym typeface="Wingdings" pitchFamily="2" charset="2"/>
                </a:rPr>
                <a:t>)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>
                  <a:solidFill>
                    <a:srgbClr val="EAEAEA"/>
                  </a:solidFill>
                  <a:sym typeface="Wingdings" pitchFamily="2" charset="2"/>
                </a:rPr>
                <a:t>            </a:t>
              </a:r>
              <a:r>
                <a:rPr lang="ja-JP" altLang="en-US">
                  <a:solidFill>
                    <a:srgbClr val="EAEAEA"/>
                  </a:solidFill>
                  <a:sym typeface="Wingdings" pitchFamily="2" charset="2"/>
                </a:rPr>
                <a:t>を補正して観測データを長時間積分</a:t>
              </a:r>
              <a:endParaRPr lang="ja-JP" altLang="en-US">
                <a:solidFill>
                  <a:srgbClr val="EAEAEA"/>
                </a:solidFill>
              </a:endParaRPr>
            </a:p>
          </p:txBody>
        </p:sp>
        <p:sp>
          <p:nvSpPr>
            <p:cNvPr id="1642509" name="Rectangle 13"/>
            <p:cNvSpPr>
              <a:spLocks noChangeArrowheads="1"/>
            </p:cNvSpPr>
            <p:nvPr/>
          </p:nvSpPr>
          <p:spPr bwMode="auto">
            <a:xfrm>
              <a:off x="658" y="3385"/>
              <a:ext cx="3129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CCFFCC"/>
                  </a:solidFill>
                </a:rPr>
                <a:t>未知のパルサー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      全天探査 </a:t>
              </a:r>
              <a:r>
                <a:rPr lang="ja-JP" altLang="en-US">
                  <a:solidFill>
                    <a:srgbClr val="EAEAEA"/>
                  </a:solidFill>
                  <a:sym typeface="Wingdings" pitchFamily="2" charset="2"/>
                </a:rPr>
                <a:t> 膨大な計算コストを要する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  <a:sym typeface="Wingdings" pitchFamily="2" charset="2"/>
                </a:rPr>
                <a:t>      </a:t>
              </a:r>
              <a:r>
                <a:rPr lang="en-US" altLang="ja-JP">
                  <a:solidFill>
                    <a:srgbClr val="EAEAEA"/>
                  </a:solidFill>
                  <a:sym typeface="Wingdings" pitchFamily="2" charset="2"/>
                </a:rPr>
                <a:t>Einstein@Home </a:t>
              </a:r>
              <a:r>
                <a:rPr lang="ja-JP" altLang="en-US">
                  <a:solidFill>
                    <a:srgbClr val="EAEAEA"/>
                  </a:solidFill>
                  <a:sym typeface="Wingdings" pitchFamily="2" charset="2"/>
                </a:rPr>
                <a:t>など</a:t>
              </a:r>
              <a:endParaRPr lang="ja-JP" altLang="en-US">
                <a:solidFill>
                  <a:srgbClr val="EAEAEA"/>
                </a:solidFill>
              </a:endParaRPr>
            </a:p>
          </p:txBody>
        </p:sp>
        <p:sp>
          <p:nvSpPr>
            <p:cNvPr id="1642510" name="Rectangle 14"/>
            <p:cNvSpPr>
              <a:spLocks noChangeArrowheads="1"/>
            </p:cNvSpPr>
            <p:nvPr/>
          </p:nvSpPr>
          <p:spPr bwMode="auto">
            <a:xfrm>
              <a:off x="4034" y="3783"/>
              <a:ext cx="1341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lnSpc>
                  <a:spcPct val="130000"/>
                </a:lnSpc>
                <a:buFontTx/>
                <a:buNone/>
              </a:pPr>
              <a:r>
                <a:rPr kumimoji="0" lang="en-US" altLang="ja-JP" sz="900">
                  <a:solidFill>
                    <a:srgbClr val="F8F8F8"/>
                  </a:solidFill>
                </a:rPr>
                <a:t>http://www.einsteinathome.org/</a:t>
              </a:r>
            </a:p>
            <a:p>
              <a:pPr algn="l" eaLnBrk="0" hangingPunct="0">
                <a:lnSpc>
                  <a:spcPct val="130000"/>
                </a:lnSpc>
                <a:buFontTx/>
                <a:buNone/>
              </a:pPr>
              <a:r>
                <a:rPr kumimoji="0" lang="ja-JP" altLang="en-US" sz="900">
                  <a:solidFill>
                    <a:srgbClr val="F8F8F8"/>
                  </a:solidFill>
                </a:rPr>
                <a:t>　　　　　　　　　　　　　</a:t>
              </a:r>
              <a:r>
                <a:rPr kumimoji="0" lang="en-US" altLang="ja-JP" sz="900">
                  <a:solidFill>
                    <a:srgbClr val="F8F8F8"/>
                  </a:solidFill>
                </a:rPr>
                <a:t>~180,000 users</a:t>
              </a:r>
            </a:p>
          </p:txBody>
        </p:sp>
        <p:pic>
          <p:nvPicPr>
            <p:cNvPr id="1642511" name="Picture 1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26"/>
                </a:clrFrom>
                <a:clrTo>
                  <a:srgbClr val="000026">
                    <a:alpha val="0"/>
                  </a:srgbClr>
                </a:clrTo>
              </a:clrChange>
            </a:blip>
            <a:srcRect t="2997"/>
            <a:stretch>
              <a:fillRect/>
            </a:stretch>
          </p:blipFill>
          <p:spPr bwMode="auto">
            <a:xfrm>
              <a:off x="3606" y="2564"/>
              <a:ext cx="1743" cy="1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1642512" name="Picture 1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2084388" y="3213100"/>
            <a:ext cx="2614612" cy="5762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642513" name="Rectangle 17"/>
          <p:cNvSpPr>
            <a:spLocks noChangeArrowheads="1"/>
          </p:cNvSpPr>
          <p:nvPr/>
        </p:nvSpPr>
        <p:spPr bwMode="auto">
          <a:xfrm>
            <a:off x="4851400" y="3222625"/>
            <a:ext cx="1727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130000"/>
              </a:lnSpc>
              <a:buFontTx/>
              <a:buNone/>
            </a:pPr>
            <a:r>
              <a:rPr kumimoji="0" lang="en-US" altLang="ja-JP" sz="160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600">
                <a:solidFill>
                  <a:srgbClr val="F8F8F8"/>
                </a:solidFill>
                <a:sym typeface="Wingdings" pitchFamily="2" charset="2"/>
              </a:rPr>
              <a:t>フーリエ変換</a:t>
            </a:r>
            <a:endParaRPr kumimoji="0" lang="ja-JP" altLang="en-US" sz="1600">
              <a:solidFill>
                <a:srgbClr val="F8F8F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連続波探査</a:t>
            </a:r>
            <a:endParaRPr lang="ja-JP" altLang="en-US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25</a:t>
            </a:fld>
            <a:endParaRPr lang="en-US" altLang="ja-JP"/>
          </a:p>
        </p:txBody>
      </p:sp>
      <p:sp>
        <p:nvSpPr>
          <p:cNvPr id="1644546" name="Rectangle 2"/>
          <p:cNvSpPr>
            <a:spLocks noChangeArrowheads="1"/>
          </p:cNvSpPr>
          <p:nvPr/>
        </p:nvSpPr>
        <p:spPr bwMode="auto">
          <a:xfrm>
            <a:off x="611188" y="908050"/>
            <a:ext cx="49672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既知のパルサー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44548" name="Rectangle 4"/>
          <p:cNvSpPr>
            <a:spLocks noChangeArrowheads="1"/>
          </p:cNvSpPr>
          <p:nvPr/>
        </p:nvSpPr>
        <p:spPr bwMode="auto">
          <a:xfrm>
            <a:off x="755650" y="1341438"/>
            <a:ext cx="49672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かにパルサー</a:t>
            </a: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LIGO S5 (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始めの</a:t>
            </a:r>
            <a:r>
              <a:rPr kumimoji="1"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ヶ月</a:t>
            </a:r>
            <a:r>
              <a:rPr kumimoji="1"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b="1" i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h</a:t>
            </a:r>
            <a:r>
              <a:rPr kumimoji="1"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~ 2.7×10</a:t>
            </a:r>
            <a:r>
              <a:rPr kumimoji="1" lang="en-US" altLang="ja-JP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–25</a:t>
            </a: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スピンダウンエネルギーの </a:t>
            </a:r>
            <a:r>
              <a:rPr kumimoji="1"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4%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に相当</a:t>
            </a:r>
          </a:p>
        </p:txBody>
      </p:sp>
      <p:pic>
        <p:nvPicPr>
          <p:cNvPr id="1644549" name="Picture 5" descr="pdf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1101725"/>
            <a:ext cx="2260600" cy="1785938"/>
          </a:xfrm>
          <a:prstGeom prst="rect">
            <a:avLst/>
          </a:prstGeom>
          <a:noFill/>
        </p:spPr>
      </p:pic>
      <p:sp>
        <p:nvSpPr>
          <p:cNvPr id="1644550" name="Rectangle 6"/>
          <p:cNvSpPr>
            <a:spLocks noChangeArrowheads="1"/>
          </p:cNvSpPr>
          <p:nvPr/>
        </p:nvSpPr>
        <p:spPr bwMode="auto">
          <a:xfrm>
            <a:off x="5795963" y="2924175"/>
            <a:ext cx="3168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F8F8F8"/>
                </a:solidFill>
                <a:latin typeface="Tahoma" pitchFamily="34" charset="0"/>
                <a:ea typeface="ＭＳ Ｐゴシック" pitchFamily="50" charset="-128"/>
                <a:cs typeface="Tahoma" pitchFamily="34" charset="0"/>
              </a:rPr>
              <a:t>From Presentation by Peter Shawhan (2008) 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F8F8F8"/>
                </a:solidFill>
                <a:latin typeface="Tahoma" pitchFamily="34" charset="0"/>
                <a:ea typeface="ＭＳ Ｐゴシック" pitchFamily="50" charset="-128"/>
                <a:cs typeface="Tahoma" pitchFamily="34" charset="0"/>
              </a:rPr>
              <a:t>[arXiv:0805.4758 ; ApJL in press ]</a:t>
            </a:r>
          </a:p>
        </p:txBody>
      </p:sp>
      <p:pic>
        <p:nvPicPr>
          <p:cNvPr id="1644551" name="Picture 7"/>
          <p:cNvPicPr>
            <a:picLocks noChangeAspect="1" noChangeArrowheads="1"/>
          </p:cNvPicPr>
          <p:nvPr/>
        </p:nvPicPr>
        <p:blipFill>
          <a:blip r:embed="rId5"/>
          <a:srcRect l="9230" t="9225" r="47913" b="67458"/>
          <a:stretch>
            <a:fillRect/>
          </a:stretch>
        </p:blipFill>
        <p:spPr bwMode="auto">
          <a:xfrm>
            <a:off x="5580063" y="1198563"/>
            <a:ext cx="1008062" cy="1003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644552" name="AutoShape 8"/>
          <p:cNvSpPr>
            <a:spLocks noChangeArrowheads="1"/>
          </p:cNvSpPr>
          <p:nvPr/>
        </p:nvSpPr>
        <p:spPr bwMode="auto">
          <a:xfrm>
            <a:off x="1258888" y="2566988"/>
            <a:ext cx="3673475" cy="1728787"/>
          </a:xfrm>
          <a:prstGeom prst="roundRect">
            <a:avLst>
              <a:gd name="adj" fmla="val 5296"/>
            </a:avLst>
          </a:prstGeom>
          <a:solidFill>
            <a:srgbClr val="CCFFCC">
              <a:alpha val="1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44553" name="Rectangle 9"/>
          <p:cNvSpPr>
            <a:spLocks noChangeArrowheads="1"/>
          </p:cNvSpPr>
          <p:nvPr/>
        </p:nvSpPr>
        <p:spPr bwMode="auto">
          <a:xfrm>
            <a:off x="1252538" y="2565400"/>
            <a:ext cx="3679825" cy="1009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スピンダウンからの上限値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スピンダウンが重力波放射による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エネルギー損失に起因するとしたもの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pic>
        <p:nvPicPr>
          <p:cNvPr id="1644554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1604963" y="3590925"/>
            <a:ext cx="2841625" cy="6334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85813" y="3429000"/>
            <a:ext cx="8178800" cy="2952750"/>
            <a:chOff x="495" y="2160"/>
            <a:chExt cx="5152" cy="186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495" y="2160"/>
              <a:ext cx="5152" cy="1860"/>
              <a:chOff x="521" y="2205"/>
              <a:chExt cx="5152" cy="1860"/>
            </a:xfrm>
          </p:grpSpPr>
          <p:sp>
            <p:nvSpPr>
              <p:cNvPr id="1644557" name="Rectangle 13"/>
              <p:cNvSpPr>
                <a:spLocks noChangeArrowheads="1"/>
              </p:cNvSpPr>
              <p:nvPr/>
            </p:nvSpPr>
            <p:spPr bwMode="auto">
              <a:xfrm>
                <a:off x="521" y="2834"/>
                <a:ext cx="2928" cy="1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193675" indent="-193675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ja-JP" altLang="en-US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既知の</a:t>
                </a:r>
                <a:r>
                  <a:rPr kumimoji="1" lang="en-US" altLang="ja-JP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97</a:t>
                </a:r>
                <a:r>
                  <a:rPr kumimoji="1" lang="ja-JP" altLang="en-US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個のパルサー </a:t>
                </a:r>
                <a:r>
                  <a:rPr kumimoji="1" lang="en-US" altLang="ja-JP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(radio and x-ray) </a:t>
                </a:r>
                <a:r>
                  <a:rPr kumimoji="1" lang="ja-JP" altLang="en-US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　　　　　</a:t>
                </a:r>
              </a:p>
              <a:p>
                <a:pPr marL="193675" indent="-193675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ja-JP" altLang="en-US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　　　</a:t>
                </a:r>
                <a:r>
                  <a:rPr kumimoji="1" lang="en-US" altLang="ja-JP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isolated pulsars, binary systems,</a:t>
                </a:r>
              </a:p>
              <a:p>
                <a:pPr marL="193675" indent="-193675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ja-JP" altLang="en-US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　　  </a:t>
                </a:r>
                <a:r>
                  <a:rPr kumimoji="1" lang="en-US" altLang="ja-JP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pulsars in globular clusters…</a:t>
                </a:r>
              </a:p>
              <a:p>
                <a:pPr marL="193675" indent="-193675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  → </a:t>
                </a:r>
                <a:r>
                  <a:rPr kumimoji="1" lang="ja-JP" altLang="en-US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パルサーの非対称性 </a:t>
                </a:r>
                <a:r>
                  <a:rPr kumimoji="1" lang="en-US" altLang="ja-JP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(</a:t>
                </a:r>
                <a:r>
                  <a:rPr kumimoji="1" lang="en-US" altLang="ja-JP" b="1" kern="1200" dirty="0" err="1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ellipticities</a:t>
                </a:r>
                <a:r>
                  <a:rPr kumimoji="1" lang="en-US" altLang="ja-JP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)</a:t>
                </a:r>
              </a:p>
              <a:p>
                <a:pPr marL="193675" indent="-193675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             </a:t>
                </a:r>
                <a:r>
                  <a:rPr kumimoji="1" lang="ja-JP" altLang="en-US" b="1" kern="1200" dirty="0">
                    <a:solidFill>
                      <a:srgbClr val="CCFFCC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上限値  </a:t>
                </a:r>
                <a:r>
                  <a:rPr kumimoji="1" lang="en-US" altLang="ja-JP" b="1" kern="1200" dirty="0">
                    <a:solidFill>
                      <a:srgbClr val="CCFFCC"/>
                    </a:solidFill>
                    <a:latin typeface="Symbol" pitchFamily="18" charset="2"/>
                    <a:ea typeface="HGP創英角ｺﾞｼｯｸUB" pitchFamily="50" charset="-128"/>
                    <a:cs typeface="+mn-cs"/>
                  </a:rPr>
                  <a:t>e</a:t>
                </a:r>
                <a:r>
                  <a:rPr kumimoji="1" lang="en-US" altLang="ja-JP" b="1" kern="1200" dirty="0">
                    <a:solidFill>
                      <a:srgbClr val="CCFFCC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 ~ 10</a:t>
                </a:r>
                <a:r>
                  <a:rPr kumimoji="1" lang="en-US" altLang="ja-JP" b="1" kern="1200" baseline="30000" dirty="0">
                    <a:solidFill>
                      <a:srgbClr val="CCFFCC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-7</a:t>
                </a:r>
                <a:r>
                  <a:rPr kumimoji="1" lang="en-US" altLang="ja-JP" b="1" kern="1200" dirty="0">
                    <a:solidFill>
                      <a:srgbClr val="F8F8F8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 </a:t>
                </a:r>
              </a:p>
            </p:txBody>
          </p:sp>
          <p:pic>
            <p:nvPicPr>
              <p:cNvPr id="1644558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379" y="2205"/>
                <a:ext cx="2294" cy="1807"/>
              </a:xfrm>
              <a:prstGeom prst="rect">
                <a:avLst/>
              </a:prstGeom>
              <a:noFill/>
            </p:spPr>
          </p:pic>
        </p:grpSp>
        <p:sp>
          <p:nvSpPr>
            <p:cNvPr id="1644559" name="Text Box 15"/>
            <p:cNvSpPr txBox="1">
              <a:spLocks noChangeArrowheads="1"/>
            </p:cNvSpPr>
            <p:nvPr/>
          </p:nvSpPr>
          <p:spPr bwMode="auto">
            <a:xfrm>
              <a:off x="4513" y="2795"/>
              <a:ext cx="998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en-GB" sz="900" b="1" kern="1200">
                  <a:solidFill>
                    <a:srgbClr val="3333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upper limits from </a:t>
              </a:r>
              <a:endParaRPr kumimoji="1" lang="en-GB" altLang="ja-JP" sz="900" b="1" kern="12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en-GB" sz="900" b="1" kern="1200">
                  <a:solidFill>
                    <a:srgbClr val="3333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first ~13 months of S5</a:t>
              </a:r>
              <a:endParaRPr kumimoji="1" lang="en-GB" altLang="ja-JP" sz="900" b="1" kern="12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en-GB" altLang="ja-JP" sz="900" b="1" kern="1200">
                  <a:solidFill>
                    <a:srgbClr val="3333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(Preliminary)</a:t>
              </a:r>
              <a:endParaRPr kumimoji="1" lang="en-US" altLang="ja-JP" sz="900" b="1" kern="12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超新星爆発</a:t>
            </a:r>
            <a:r>
              <a:rPr lang="ja-JP" altLang="en-US"/>
              <a:t> </a:t>
            </a:r>
            <a:r>
              <a:rPr lang="en-US" altLang="ja-JP" sz="2000"/>
              <a:t>(</a:t>
            </a:r>
            <a:r>
              <a:rPr lang="ja-JP" altLang="en-US" sz="2000"/>
              <a:t>バースト波</a:t>
            </a:r>
            <a:r>
              <a:rPr lang="en-US" altLang="ja-JP" sz="2000"/>
              <a:t>)</a:t>
            </a:r>
          </a:p>
        </p:txBody>
      </p:sp>
      <p:sp>
        <p:nvSpPr>
          <p:cNvPr id="1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8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0A7562-4085-4103-9751-168ED1C62CF9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163840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836613"/>
            <a:ext cx="4967288" cy="792162"/>
          </a:xfrm>
          <a:noFill/>
          <a:ln/>
        </p:spPr>
        <p:txBody>
          <a:bodyPr lIns="92075" tIns="46038" rIns="92075" bIns="46038"/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1" dirty="0"/>
              <a:t>星の重力崩壊</a:t>
            </a:r>
            <a:r>
              <a:rPr lang="ja-JP" altLang="en-US" sz="1600" b="1" dirty="0"/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1" dirty="0"/>
              <a:t>     重力崩壊型 超新星爆発</a:t>
            </a:r>
          </a:p>
        </p:txBody>
      </p:sp>
      <p:sp>
        <p:nvSpPr>
          <p:cNvPr id="1638403" name="AutoShape 3"/>
          <p:cNvSpPr>
            <a:spLocks noChangeArrowheads="1"/>
          </p:cNvSpPr>
          <p:nvPr/>
        </p:nvSpPr>
        <p:spPr bwMode="auto">
          <a:xfrm>
            <a:off x="1835150" y="2779713"/>
            <a:ext cx="3168650" cy="1009650"/>
          </a:xfrm>
          <a:prstGeom prst="roundRect">
            <a:avLst>
              <a:gd name="adj" fmla="val 5296"/>
            </a:avLst>
          </a:prstGeom>
          <a:solidFill>
            <a:srgbClr val="CCFFCC">
              <a:alpha val="2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638404" name="Picture 4" descr="no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981075"/>
            <a:ext cx="29083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06" name="AutoShape 6"/>
          <p:cNvSpPr>
            <a:spLocks noChangeArrowheads="1"/>
          </p:cNvSpPr>
          <p:nvPr/>
        </p:nvSpPr>
        <p:spPr bwMode="auto">
          <a:xfrm>
            <a:off x="1443038" y="2784475"/>
            <a:ext cx="320675" cy="355600"/>
          </a:xfrm>
          <a:custGeom>
            <a:avLst/>
            <a:gdLst>
              <a:gd name="G0" fmla="+- 10321 0 0"/>
              <a:gd name="G1" fmla="+- 5420 0 0"/>
              <a:gd name="G2" fmla="+- 21600 0 5420"/>
              <a:gd name="G3" fmla="+- 10800 0 5420"/>
              <a:gd name="G4" fmla="+- 21600 0 10321"/>
              <a:gd name="G5" fmla="*/ G4 G3 10800"/>
              <a:gd name="G6" fmla="+- 21600 0 G5"/>
              <a:gd name="T0" fmla="*/ 10321 w 21600"/>
              <a:gd name="T1" fmla="*/ 0 h 21600"/>
              <a:gd name="T2" fmla="*/ 0 w 21600"/>
              <a:gd name="T3" fmla="*/ 10800 h 21600"/>
              <a:gd name="T4" fmla="*/ 1032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321" y="0"/>
                </a:moveTo>
                <a:lnTo>
                  <a:pt x="10321" y="5420"/>
                </a:lnTo>
                <a:lnTo>
                  <a:pt x="3375" y="5420"/>
                </a:lnTo>
                <a:lnTo>
                  <a:pt x="3375" y="16180"/>
                </a:lnTo>
                <a:lnTo>
                  <a:pt x="10321" y="16180"/>
                </a:lnTo>
                <a:lnTo>
                  <a:pt x="1032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20"/>
                </a:moveTo>
                <a:lnTo>
                  <a:pt x="1350" y="16180"/>
                </a:lnTo>
                <a:lnTo>
                  <a:pt x="2700" y="16180"/>
                </a:lnTo>
                <a:lnTo>
                  <a:pt x="2700" y="5420"/>
                </a:lnTo>
                <a:close/>
              </a:path>
              <a:path w="21600" h="21600">
                <a:moveTo>
                  <a:pt x="0" y="5420"/>
                </a:moveTo>
                <a:lnTo>
                  <a:pt x="0" y="16180"/>
                </a:lnTo>
                <a:lnTo>
                  <a:pt x="675" y="16180"/>
                </a:lnTo>
                <a:lnTo>
                  <a:pt x="675" y="5420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38407" name="Rectangle 7"/>
          <p:cNvSpPr>
            <a:spLocks noChangeArrowheads="1"/>
          </p:cNvSpPr>
          <p:nvPr/>
        </p:nvSpPr>
        <p:spPr bwMode="auto">
          <a:xfrm>
            <a:off x="1828800" y="2708275"/>
            <a:ext cx="3248025" cy="1082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CCFFCC"/>
                </a:solidFill>
              </a:rPr>
              <a:t>マッチド・フィルタは使えない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>
                <a:solidFill>
                  <a:srgbClr val="CCFFCC"/>
                </a:solidFill>
              </a:rPr>
              <a:t>信号パワーを効率的に取り出す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>
                <a:solidFill>
                  <a:srgbClr val="CCFFCC"/>
                </a:solidFill>
              </a:rPr>
              <a:t>  ‘バーストフィルター’を用いる</a:t>
            </a:r>
          </a:p>
        </p:txBody>
      </p:sp>
      <p:sp>
        <p:nvSpPr>
          <p:cNvPr id="1638408" name="Rectangle 8"/>
          <p:cNvSpPr>
            <a:spLocks noChangeArrowheads="1"/>
          </p:cNvSpPr>
          <p:nvPr/>
        </p:nvSpPr>
        <p:spPr bwMode="auto">
          <a:xfrm>
            <a:off x="684213" y="1600200"/>
            <a:ext cx="49672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バースト波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      短時間にパワーが集中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      詳細な波形が予測</a:t>
            </a:r>
            <a:r>
              <a:rPr lang="en-US" altLang="ja-JP" sz="1600">
                <a:solidFill>
                  <a:srgbClr val="EAEAEA"/>
                </a:solidFill>
              </a:rPr>
              <a:t>(</a:t>
            </a:r>
            <a:r>
              <a:rPr lang="ja-JP" altLang="en-US" sz="1600">
                <a:solidFill>
                  <a:srgbClr val="EAEAEA"/>
                </a:solidFill>
              </a:rPr>
              <a:t>モデル化</a:t>
            </a:r>
            <a:r>
              <a:rPr lang="en-US" altLang="ja-JP" sz="1600">
                <a:solidFill>
                  <a:srgbClr val="EAEAEA"/>
                </a:solidFill>
              </a:rPr>
              <a:t>)</a:t>
            </a:r>
            <a:r>
              <a:rPr lang="ja-JP" altLang="en-US">
                <a:solidFill>
                  <a:srgbClr val="EAEAEA"/>
                </a:solidFill>
              </a:rPr>
              <a:t>できない</a:t>
            </a:r>
          </a:p>
        </p:txBody>
      </p:sp>
      <p:grpSp>
        <p:nvGrpSpPr>
          <p:cNvPr id="1638409" name="Group 9"/>
          <p:cNvGrpSpPr>
            <a:grpSpLocks/>
          </p:cNvGrpSpPr>
          <p:nvPr/>
        </p:nvGrpSpPr>
        <p:grpSpPr bwMode="auto">
          <a:xfrm>
            <a:off x="468313" y="3976688"/>
            <a:ext cx="8278812" cy="2441575"/>
            <a:chOff x="295" y="2505"/>
            <a:chExt cx="5215" cy="1538"/>
          </a:xfrm>
        </p:grpSpPr>
        <p:sp>
          <p:nvSpPr>
            <p:cNvPr id="1638410" name="Text Box 10"/>
            <p:cNvSpPr txBox="1">
              <a:spLocks noChangeArrowheads="1"/>
            </p:cNvSpPr>
            <p:nvPr/>
          </p:nvSpPr>
          <p:spPr bwMode="auto">
            <a:xfrm>
              <a:off x="3776" y="3793"/>
              <a:ext cx="15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000">
                  <a:solidFill>
                    <a:srgbClr val="F8F8F8"/>
                  </a:solidFill>
                </a:rPr>
                <a:t>H.Dimmelmeier et al, </a:t>
              </a:r>
            </a:p>
            <a:p>
              <a:pPr algn="l">
                <a:buFontTx/>
                <a:buNone/>
              </a:pPr>
              <a:r>
                <a:rPr lang="en-US" altLang="ja-JP" sz="1000">
                  <a:solidFill>
                    <a:srgbClr val="F8F8F8"/>
                  </a:solidFill>
                </a:rPr>
                <a:t>Astron. Astrophys. 393 (2002) 523. </a:t>
              </a:r>
            </a:p>
          </p:txBody>
        </p:sp>
        <p:pic>
          <p:nvPicPr>
            <p:cNvPr id="1638411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5" y="2505"/>
              <a:ext cx="2358" cy="1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38412" name="Rectangle 12"/>
            <p:cNvSpPr>
              <a:spLocks noChangeArrowheads="1"/>
            </p:cNvSpPr>
            <p:nvPr/>
          </p:nvSpPr>
          <p:spPr bwMode="auto">
            <a:xfrm>
              <a:off x="2925" y="3203"/>
              <a:ext cx="2400" cy="60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F8F8F8"/>
                  </a:solidFill>
                </a:rPr>
                <a:t>共通の特徴 </a:t>
              </a:r>
              <a:r>
                <a:rPr lang="en-US" altLang="ja-JP">
                  <a:solidFill>
                    <a:srgbClr val="F8F8F8"/>
                  </a:solidFill>
                </a:rPr>
                <a:t>: </a:t>
              </a:r>
              <a:r>
                <a:rPr lang="ja-JP" altLang="en-US">
                  <a:solidFill>
                    <a:srgbClr val="F8F8F8"/>
                  </a:solidFill>
                </a:rPr>
                <a:t>短いバースト信号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000000"/>
                  </a:solidFill>
                </a:rPr>
                <a:t>     </a:t>
              </a:r>
              <a:r>
                <a:rPr lang="ja-JP" altLang="en-US">
                  <a:solidFill>
                    <a:srgbClr val="808000"/>
                  </a:solidFill>
                </a:rPr>
                <a:t> </a:t>
              </a:r>
              <a:r>
                <a:rPr lang="en-US" altLang="ja-JP" sz="1600">
                  <a:solidFill>
                    <a:srgbClr val="CCFFCC"/>
                  </a:solidFill>
                </a:rPr>
                <a:t>Spike wave ~1msec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>
                  <a:solidFill>
                    <a:srgbClr val="CCFFCC"/>
                  </a:solidFill>
                </a:rPr>
                <a:t>       Duration time &lt;30msec</a:t>
              </a:r>
            </a:p>
          </p:txBody>
        </p:sp>
        <p:sp>
          <p:nvSpPr>
            <p:cNvPr id="1638413" name="Rectangle 13"/>
            <p:cNvSpPr>
              <a:spLocks noChangeArrowheads="1"/>
            </p:cNvSpPr>
            <p:nvPr/>
          </p:nvSpPr>
          <p:spPr bwMode="auto">
            <a:xfrm>
              <a:off x="2744" y="2568"/>
              <a:ext cx="2766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数値シミュレーション </a:t>
              </a:r>
              <a:r>
                <a:rPr lang="en-US" altLang="ja-JP">
                  <a:solidFill>
                    <a:srgbClr val="EAEAEA"/>
                  </a:solidFill>
                </a:rPr>
                <a:t>…</a:t>
              </a:r>
            </a:p>
            <a:p>
              <a:pPr marL="193675" indent="-193675"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>
                  <a:solidFill>
                    <a:srgbClr val="EAEAEA"/>
                  </a:solidFill>
                </a:rPr>
                <a:t>     100</a:t>
              </a:r>
              <a:r>
                <a:rPr lang="ja-JP" altLang="en-US">
                  <a:solidFill>
                    <a:srgbClr val="EAEAEA"/>
                  </a:solidFill>
                </a:rPr>
                <a:t>通り程度の波形が予測されている </a:t>
              </a:r>
            </a:p>
            <a:p>
              <a:pPr marL="193675" indent="-193675"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     全ての条件は網羅されていない</a:t>
              </a:r>
            </a:p>
          </p:txBody>
        </p:sp>
      </p:grpSp>
      <p:pic>
        <p:nvPicPr>
          <p:cNvPr id="1638414" name="Picture 14" descr="nova2_10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90"/>
              </a:clrFrom>
              <a:clrTo>
                <a:srgbClr val="00009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2286000"/>
            <a:ext cx="1584325" cy="1584325"/>
          </a:xfrm>
          <a:prstGeom prst="rect">
            <a:avLst/>
          </a:prstGeom>
          <a:noFill/>
        </p:spPr>
      </p:pic>
      <p:sp>
        <p:nvSpPr>
          <p:cNvPr id="1638415" name="Text Box 15"/>
          <p:cNvSpPr txBox="1">
            <a:spLocks noChangeArrowheads="1"/>
          </p:cNvSpPr>
          <p:nvPr/>
        </p:nvSpPr>
        <p:spPr bwMode="auto">
          <a:xfrm rot="21600000">
            <a:off x="6227763" y="3213100"/>
            <a:ext cx="1944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000">
                <a:solidFill>
                  <a:srgbClr val="F8F8F8"/>
                </a:solidFill>
              </a:rPr>
              <a:t>Tony Mezzacappa  </a:t>
            </a:r>
          </a:p>
          <a:p>
            <a:pPr algn="l">
              <a:buFontTx/>
              <a:buNone/>
            </a:pPr>
            <a:r>
              <a:rPr kumimoji="0" lang="en-US" altLang="ja-JP" sz="1000">
                <a:solidFill>
                  <a:srgbClr val="F8F8F8"/>
                </a:solidFill>
              </a:rPr>
              <a:t>Oak Ridge National Lab.</a:t>
            </a:r>
          </a:p>
        </p:txBody>
      </p:sp>
      <p:pic>
        <p:nvPicPr>
          <p:cNvPr id="1638416" name="Picture 16" descr="F12-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981075"/>
            <a:ext cx="1404937" cy="1176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バースト波探査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348632-E71B-453E-92C4-82F6E7C22CFC}" type="slidenum">
              <a:rPr lang="en-US" altLang="ja-JP"/>
              <a:pPr/>
              <a:t>27</a:t>
            </a:fld>
            <a:endParaRPr lang="en-US" altLang="ja-JP"/>
          </a:p>
        </p:txBody>
      </p:sp>
      <p:pic>
        <p:nvPicPr>
          <p:cNvPr id="16404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365625"/>
            <a:ext cx="3024188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52" name="Picture 4" descr="rangeSG8d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9825" y="3271838"/>
            <a:ext cx="2378075" cy="1597025"/>
          </a:xfrm>
          <a:prstGeom prst="rect">
            <a:avLst/>
          </a:prstGeom>
          <a:noFill/>
        </p:spPr>
      </p:pic>
      <p:sp>
        <p:nvSpPr>
          <p:cNvPr id="1640453" name="Text Box 5"/>
          <p:cNvSpPr txBox="1">
            <a:spLocks noChangeArrowheads="1"/>
          </p:cNvSpPr>
          <p:nvPr/>
        </p:nvSpPr>
        <p:spPr bwMode="auto">
          <a:xfrm>
            <a:off x="900113" y="2022475"/>
            <a:ext cx="3382962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  <a:tabLst>
                <a:tab pos="457200" algn="l"/>
                <a:tab pos="2520950" algn="l"/>
              </a:tabLst>
            </a:pPr>
            <a:r>
              <a:rPr kumimoji="0" lang="en-US" altLang="ja-JP" sz="1600">
                <a:solidFill>
                  <a:srgbClr val="C0C0C0"/>
                </a:solidFill>
              </a:rPr>
              <a:t>S5 search (50% probability)</a:t>
            </a:r>
          </a:p>
          <a:p>
            <a:pPr algn="l">
              <a:lnSpc>
                <a:spcPct val="110000"/>
              </a:lnSpc>
              <a:buFontTx/>
              <a:buNone/>
              <a:tabLst>
                <a:tab pos="457200" algn="l"/>
                <a:tab pos="2520950" algn="l"/>
              </a:tabLst>
            </a:pPr>
            <a:r>
              <a:rPr kumimoji="0" lang="en-US" altLang="ja-JP" sz="1600">
                <a:solidFill>
                  <a:srgbClr val="C0C0C0"/>
                </a:solidFill>
              </a:rPr>
              <a:t>  153 Hz, </a:t>
            </a:r>
            <a:r>
              <a:rPr kumimoji="0" lang="en-US" altLang="ja-JP" sz="1600" i="1">
                <a:solidFill>
                  <a:srgbClr val="C0C0C0"/>
                </a:solidFill>
              </a:rPr>
              <a:t>Q</a:t>
            </a:r>
            <a:r>
              <a:rPr kumimoji="0" lang="en-US" altLang="ja-JP" sz="1600">
                <a:solidFill>
                  <a:srgbClr val="C0C0C0"/>
                </a:solidFill>
              </a:rPr>
              <a:t> =8.9 sine-Gaussian</a:t>
            </a:r>
            <a:endParaRPr kumimoji="0" lang="en-US" altLang="ja-JP" sz="1600">
              <a:solidFill>
                <a:srgbClr val="CCFFCC"/>
              </a:solidFill>
            </a:endParaRPr>
          </a:p>
          <a:p>
            <a:pPr algn="l">
              <a:lnSpc>
                <a:spcPct val="110000"/>
              </a:lnSpc>
              <a:buFontTx/>
              <a:buNone/>
              <a:tabLst>
                <a:tab pos="457200" algn="l"/>
                <a:tab pos="2520950" algn="l"/>
              </a:tabLst>
            </a:pPr>
            <a:r>
              <a:rPr kumimoji="0" lang="en-US" altLang="ja-JP" sz="1600">
                <a:solidFill>
                  <a:srgbClr val="CCFFCC"/>
                </a:solidFill>
                <a:sym typeface="Symbol" pitchFamily="18" charset="2"/>
              </a:rPr>
              <a:t>      </a:t>
            </a:r>
            <a:r>
              <a:rPr kumimoji="0" lang="en-US" altLang="ja-JP" sz="1600">
                <a:solidFill>
                  <a:srgbClr val="CCFFCC"/>
                </a:solidFill>
              </a:rPr>
              <a:t>2 </a:t>
            </a:r>
            <a:r>
              <a:rPr kumimoji="0" lang="en-US" altLang="ja-JP" sz="1600">
                <a:solidFill>
                  <a:srgbClr val="CCFFCC"/>
                </a:solidFill>
                <a:cs typeface="Tahoma" pitchFamily="34" charset="0"/>
              </a:rPr>
              <a:t>×</a:t>
            </a:r>
            <a:r>
              <a:rPr kumimoji="0" lang="en-US" altLang="ja-JP" sz="1600">
                <a:solidFill>
                  <a:srgbClr val="CCFFCC"/>
                </a:solidFill>
              </a:rPr>
              <a:t> 10</a:t>
            </a:r>
            <a:r>
              <a:rPr kumimoji="0" lang="en-US" altLang="ja-JP" sz="1600" baseline="30000">
                <a:solidFill>
                  <a:srgbClr val="CCFFCC"/>
                </a:solidFill>
                <a:cs typeface="Tahoma" pitchFamily="34" charset="0"/>
              </a:rPr>
              <a:t>–</a:t>
            </a:r>
            <a:r>
              <a:rPr kumimoji="0" lang="en-US" altLang="ja-JP" sz="1600" baseline="30000">
                <a:solidFill>
                  <a:srgbClr val="CCFFCC"/>
                </a:solidFill>
              </a:rPr>
              <a:t>8 </a:t>
            </a:r>
            <a:r>
              <a:rPr kumimoji="0" lang="en-US" altLang="ja-JP" sz="1600">
                <a:solidFill>
                  <a:srgbClr val="CCFFCC"/>
                </a:solidFill>
              </a:rPr>
              <a:t> M</a:t>
            </a:r>
            <a:r>
              <a:rPr kumimoji="0" lang="en-US" altLang="ja-JP" sz="1600" baseline="-25000">
                <a:solidFill>
                  <a:srgbClr val="CCFFCC"/>
                </a:solidFill>
                <a:sym typeface="Wingdings" pitchFamily="2" charset="2"/>
              </a:rPr>
              <a:t> </a:t>
            </a:r>
            <a:r>
              <a:rPr kumimoji="0" lang="en-US" altLang="ja-JP" sz="1600">
                <a:solidFill>
                  <a:srgbClr val="CCFFCC"/>
                </a:solidFill>
              </a:rPr>
              <a:t>c</a:t>
            </a:r>
            <a:r>
              <a:rPr kumimoji="0" lang="en-US" altLang="ja-JP" sz="1600" baseline="30000">
                <a:solidFill>
                  <a:srgbClr val="CCFFCC"/>
                </a:solidFill>
              </a:rPr>
              <a:t>2</a:t>
            </a:r>
            <a:r>
              <a:rPr kumimoji="0" lang="en-US" altLang="ja-JP" sz="1600">
                <a:solidFill>
                  <a:srgbClr val="CCFFCC"/>
                </a:solidFill>
              </a:rPr>
              <a:t>  at 10 kpc</a:t>
            </a:r>
          </a:p>
          <a:p>
            <a:pPr algn="l">
              <a:lnSpc>
                <a:spcPct val="110000"/>
              </a:lnSpc>
              <a:buFontTx/>
              <a:buNone/>
              <a:tabLst>
                <a:tab pos="457200" algn="l"/>
                <a:tab pos="2520950" algn="l"/>
              </a:tabLst>
            </a:pPr>
            <a:r>
              <a:rPr kumimoji="0" lang="en-US" altLang="ja-JP" sz="1600">
                <a:solidFill>
                  <a:srgbClr val="CCFFCC"/>
                </a:solidFill>
                <a:sym typeface="Symbol" pitchFamily="18" charset="2"/>
              </a:rPr>
              <a:t>     </a:t>
            </a:r>
            <a:r>
              <a:rPr kumimoji="0" lang="en-US" altLang="ja-JP" sz="1600">
                <a:solidFill>
                  <a:srgbClr val="CCFFCC"/>
                </a:solidFill>
              </a:rPr>
              <a:t> 0.05 M</a:t>
            </a:r>
            <a:r>
              <a:rPr kumimoji="0" lang="en-US" altLang="ja-JP" sz="1600" baseline="-25000">
                <a:solidFill>
                  <a:srgbClr val="CCFFCC"/>
                </a:solidFill>
                <a:sym typeface="Wingdings" pitchFamily="2" charset="2"/>
              </a:rPr>
              <a:t> </a:t>
            </a:r>
            <a:r>
              <a:rPr kumimoji="0" lang="en-US" altLang="ja-JP" sz="1600">
                <a:solidFill>
                  <a:srgbClr val="CCFFCC"/>
                </a:solidFill>
              </a:rPr>
              <a:t>c</a:t>
            </a:r>
            <a:r>
              <a:rPr kumimoji="0" lang="en-US" altLang="ja-JP" sz="1600" baseline="30000">
                <a:solidFill>
                  <a:srgbClr val="CCFFCC"/>
                </a:solidFill>
              </a:rPr>
              <a:t>2</a:t>
            </a:r>
            <a:r>
              <a:rPr kumimoji="0" lang="en-US" altLang="ja-JP" sz="1600">
                <a:solidFill>
                  <a:srgbClr val="CCFFCC"/>
                </a:solidFill>
              </a:rPr>
              <a:t>          at 16 Mpc</a:t>
            </a:r>
          </a:p>
        </p:txBody>
      </p:sp>
      <p:sp>
        <p:nvSpPr>
          <p:cNvPr id="1640454" name="Text Box 6"/>
          <p:cNvSpPr txBox="1">
            <a:spLocks noChangeArrowheads="1"/>
          </p:cNvSpPr>
          <p:nvPr/>
        </p:nvSpPr>
        <p:spPr bwMode="auto">
          <a:xfrm>
            <a:off x="1066800" y="4437063"/>
            <a:ext cx="1057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400" b="0">
                <a:solidFill>
                  <a:srgbClr val="333333"/>
                </a:solidFill>
              </a:rPr>
              <a:t>preliminary</a:t>
            </a:r>
          </a:p>
        </p:txBody>
      </p:sp>
      <p:sp>
        <p:nvSpPr>
          <p:cNvPr id="1640455" name="Rectangle 7"/>
          <p:cNvSpPr>
            <a:spLocks noChangeArrowheads="1"/>
          </p:cNvSpPr>
          <p:nvPr/>
        </p:nvSpPr>
        <p:spPr bwMode="auto">
          <a:xfrm>
            <a:off x="468313" y="1341438"/>
            <a:ext cx="41910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CCFFCC"/>
                </a:solidFill>
              </a:rPr>
              <a:t>超新星爆発</a:t>
            </a:r>
            <a:r>
              <a:rPr lang="ja-JP" altLang="en-US" sz="1600">
                <a:solidFill>
                  <a:srgbClr val="F8F8F8"/>
                </a:solidFill>
              </a:rPr>
              <a:t>　</a:t>
            </a:r>
            <a:r>
              <a:rPr lang="en-US" altLang="ja-JP" sz="1600">
                <a:solidFill>
                  <a:srgbClr val="F8F8F8"/>
                </a:solidFill>
              </a:rPr>
              <a:t>~ 10kpc</a:t>
            </a:r>
            <a:r>
              <a:rPr lang="ja-JP" altLang="en-US" sz="1600">
                <a:solidFill>
                  <a:srgbClr val="F8F8F8"/>
                </a:solidFill>
              </a:rPr>
              <a:t>まで感度がある</a:t>
            </a:r>
          </a:p>
          <a:p>
            <a:pPr marL="566738" lvl="1" indent="-182563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>
                <a:solidFill>
                  <a:srgbClr val="F8F8F8"/>
                </a:solidFill>
              </a:rPr>
              <a:t>(</a:t>
            </a:r>
            <a:r>
              <a:rPr kumimoji="0" lang="ja-JP" altLang="en-US" sz="1600">
                <a:solidFill>
                  <a:srgbClr val="F8F8F8"/>
                </a:solidFill>
              </a:rPr>
              <a:t>モデル依存性は大きい</a:t>
            </a:r>
            <a:r>
              <a:rPr kumimoji="0" lang="en-US" altLang="ja-JP" sz="1600">
                <a:solidFill>
                  <a:srgbClr val="F8F8F8"/>
                </a:solidFill>
              </a:rPr>
              <a:t>)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i="1">
                <a:solidFill>
                  <a:srgbClr val="F8F8F8"/>
                </a:solidFill>
              </a:rPr>
              <a:t>  </a:t>
            </a:r>
            <a:endParaRPr lang="en-US" altLang="ja-JP" sz="1600">
              <a:solidFill>
                <a:srgbClr val="F8F8F8"/>
              </a:solidFill>
            </a:endParaRPr>
          </a:p>
        </p:txBody>
      </p:sp>
      <p:sp>
        <p:nvSpPr>
          <p:cNvPr id="1640456" name="Rectangle 8"/>
          <p:cNvSpPr>
            <a:spLocks noChangeArrowheads="1"/>
          </p:cNvSpPr>
          <p:nvPr/>
        </p:nvSpPr>
        <p:spPr bwMode="auto">
          <a:xfrm>
            <a:off x="754063" y="836613"/>
            <a:ext cx="28813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信号探査 </a:t>
            </a:r>
            <a:r>
              <a:rPr lang="ja-JP" altLang="en-US">
                <a:solidFill>
                  <a:srgbClr val="EAEAEA"/>
                </a:solidFill>
                <a:sym typeface="Wingdings" pitchFamily="2" charset="2"/>
              </a:rPr>
              <a:t> 上限値</a:t>
            </a:r>
            <a:endParaRPr lang="ja-JP" altLang="en-US">
              <a:solidFill>
                <a:srgbClr val="EAEAEA"/>
              </a:solidFill>
            </a:endParaRPr>
          </a:p>
        </p:txBody>
      </p:sp>
      <p:sp>
        <p:nvSpPr>
          <p:cNvPr id="1640457" name="Rectangle 9"/>
          <p:cNvSpPr>
            <a:spLocks noChangeArrowheads="1"/>
          </p:cNvSpPr>
          <p:nvPr/>
        </p:nvSpPr>
        <p:spPr bwMode="auto">
          <a:xfrm>
            <a:off x="395288" y="3359150"/>
            <a:ext cx="280828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600">
                <a:solidFill>
                  <a:srgbClr val="F8F8F8"/>
                </a:solidFill>
                <a:sym typeface="Wingdings" pitchFamily="2" charset="2"/>
              </a:rPr>
              <a:t>上限値</a:t>
            </a:r>
            <a:r>
              <a:rPr lang="ja-JP" altLang="en-US" sz="1600">
                <a:solidFill>
                  <a:srgbClr val="F8F8F8"/>
                </a:solidFill>
              </a:rPr>
              <a:t> </a:t>
            </a:r>
            <a:r>
              <a:rPr lang="en-US" altLang="ja-JP" sz="1600">
                <a:solidFill>
                  <a:srgbClr val="F8F8F8"/>
                </a:solidFill>
              </a:rPr>
              <a:t>0.15/day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F8F8F8"/>
                </a:solidFill>
              </a:rPr>
              <a:t>　</a:t>
            </a:r>
            <a:r>
              <a:rPr lang="en-US" altLang="ja-JP" sz="1600">
                <a:solidFill>
                  <a:srgbClr val="F8F8F8"/>
                </a:solidFill>
              </a:rPr>
              <a:t>(</a:t>
            </a:r>
            <a:r>
              <a:rPr lang="ja-JP" altLang="en-US" sz="1600">
                <a:solidFill>
                  <a:srgbClr val="F8F8F8"/>
                </a:solidFill>
              </a:rPr>
              <a:t>理論予測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F8F8F8"/>
                </a:solidFill>
              </a:rPr>
              <a:t>      </a:t>
            </a:r>
            <a:r>
              <a:rPr lang="en-US" altLang="ja-JP" sz="1600">
                <a:solidFill>
                  <a:srgbClr val="F8F8F8"/>
                </a:solidFill>
              </a:rPr>
              <a:t>~ 1/50 years)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</a:pPr>
            <a:endParaRPr lang="en-US" altLang="ja-JP" sz="1600">
              <a:solidFill>
                <a:srgbClr val="F8F8F8"/>
              </a:solidFill>
            </a:endParaRPr>
          </a:p>
        </p:txBody>
      </p:sp>
      <p:sp>
        <p:nvSpPr>
          <p:cNvPr id="1640458" name="AutoShape 10"/>
          <p:cNvSpPr>
            <a:spLocks noChangeArrowheads="1"/>
          </p:cNvSpPr>
          <p:nvPr/>
        </p:nvSpPr>
        <p:spPr bwMode="auto">
          <a:xfrm>
            <a:off x="395288" y="1341438"/>
            <a:ext cx="4464050" cy="4968875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grpSp>
        <p:nvGrpSpPr>
          <p:cNvPr id="1640459" name="Group 11"/>
          <p:cNvGrpSpPr>
            <a:grpSpLocks/>
          </p:cNvGrpSpPr>
          <p:nvPr/>
        </p:nvGrpSpPr>
        <p:grpSpPr bwMode="auto">
          <a:xfrm>
            <a:off x="4932363" y="836613"/>
            <a:ext cx="4032250" cy="5518150"/>
            <a:chOff x="3107" y="527"/>
            <a:chExt cx="2540" cy="3476"/>
          </a:xfrm>
        </p:grpSpPr>
        <p:sp>
          <p:nvSpPr>
            <p:cNvPr id="1640460" name="Rectangle 12"/>
            <p:cNvSpPr>
              <a:spLocks noChangeArrowheads="1"/>
            </p:cNvSpPr>
            <p:nvPr/>
          </p:nvSpPr>
          <p:spPr bwMode="auto">
            <a:xfrm>
              <a:off x="3107" y="864"/>
              <a:ext cx="2313" cy="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193675" indent="-193675"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CCFFCC"/>
                  </a:solidFill>
                </a:rPr>
                <a:t>ソフトガンマ線リピーター</a:t>
              </a:r>
            </a:p>
            <a:p>
              <a:pPr marL="193675" indent="-193675"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F8F8F8"/>
                  </a:solidFill>
                </a:rPr>
                <a:t> </a:t>
              </a:r>
              <a:r>
                <a:rPr lang="en-US" altLang="ja-JP" sz="1600">
                  <a:solidFill>
                    <a:srgbClr val="F8F8F8"/>
                  </a:solidFill>
                </a:rPr>
                <a:t>Hyperflare in SGR 1806-20</a:t>
              </a:r>
            </a:p>
            <a:p>
              <a:pPr marL="193675" indent="-193675"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400">
                  <a:solidFill>
                    <a:srgbClr val="FFFF99"/>
                  </a:solidFill>
                </a:rPr>
                <a:t>　　</a:t>
              </a:r>
              <a:r>
                <a:rPr lang="en-US" altLang="ja-JP" sz="1400">
                  <a:solidFill>
                    <a:srgbClr val="FFFF99"/>
                  </a:solidFill>
                </a:rPr>
                <a:t>(RHESSE, RXTE x-ray data)</a:t>
              </a:r>
              <a:endParaRPr lang="en-US" altLang="ja-JP" sz="1600">
                <a:solidFill>
                  <a:srgbClr val="F8F8F8"/>
                </a:solidFill>
              </a:endParaRPr>
            </a:p>
            <a:p>
              <a:pPr marL="566738" lvl="1" indent="-182563"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F8F8F8"/>
                  </a:solidFill>
                </a:rPr>
                <a:t>強い磁場を持った中性子星</a:t>
              </a:r>
            </a:p>
            <a:p>
              <a:pPr marL="566738" lvl="1" indent="-182563"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>
                  <a:solidFill>
                    <a:srgbClr val="F8F8F8"/>
                  </a:solidFill>
                </a:rPr>
                <a:t>　 距離 </a:t>
              </a:r>
              <a:r>
                <a:rPr lang="en-US" altLang="ja-JP" sz="1600">
                  <a:solidFill>
                    <a:srgbClr val="F8F8F8"/>
                  </a:solidFill>
                </a:rPr>
                <a:t>~ 6 - 15 kPc </a:t>
              </a:r>
            </a:p>
            <a:p>
              <a:pPr marL="566738" lvl="1" indent="-182563"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>
                  <a:solidFill>
                    <a:srgbClr val="F8F8F8"/>
                  </a:solidFill>
                </a:rPr>
                <a:t>   (December 27, 2004).</a:t>
              </a:r>
            </a:p>
          </p:txBody>
        </p:sp>
        <p:sp>
          <p:nvSpPr>
            <p:cNvPr id="1640461" name="Rectangle 13"/>
            <p:cNvSpPr>
              <a:spLocks noChangeArrowheads="1"/>
            </p:cNvSpPr>
            <p:nvPr/>
          </p:nvSpPr>
          <p:spPr bwMode="auto">
            <a:xfrm>
              <a:off x="3288" y="527"/>
              <a:ext cx="1134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トリガード・サーチ</a:t>
              </a:r>
            </a:p>
          </p:txBody>
        </p:sp>
        <p:sp>
          <p:nvSpPr>
            <p:cNvPr id="1640462" name="AutoShape 14"/>
            <p:cNvSpPr>
              <a:spLocks noChangeArrowheads="1"/>
            </p:cNvSpPr>
            <p:nvPr/>
          </p:nvSpPr>
          <p:spPr bwMode="auto">
            <a:xfrm>
              <a:off x="3107" y="845"/>
              <a:ext cx="2540" cy="3130"/>
            </a:xfrm>
            <a:prstGeom prst="roundRect">
              <a:avLst>
                <a:gd name="adj" fmla="val 4060"/>
              </a:avLst>
            </a:prstGeom>
            <a:noFill/>
            <a:ln w="6350">
              <a:solidFill>
                <a:srgbClr val="CCCC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40463" name="Rectangle 15"/>
            <p:cNvSpPr>
              <a:spLocks/>
            </p:cNvSpPr>
            <p:nvPr/>
          </p:nvSpPr>
          <p:spPr bwMode="auto">
            <a:xfrm>
              <a:off x="3317" y="2795"/>
              <a:ext cx="2239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8" bIns="0" anchor="ctr"/>
            <a:lstStyle/>
            <a:p>
              <a:pPr algn="l" defTabSz="642938">
                <a:lnSpc>
                  <a:spcPct val="110000"/>
                </a:lnSpc>
                <a:buSzPct val="125000"/>
                <a:buFont typeface="Tahoma" pitchFamily="34" charset="0"/>
                <a:buNone/>
              </a:pPr>
              <a:r>
                <a:rPr kumimoji="0" lang="en-US" altLang="ja-JP">
                  <a:solidFill>
                    <a:srgbClr val="F8F8F8"/>
                  </a:solidFill>
                  <a:sym typeface="Tahoma" pitchFamily="34" charset="0"/>
                </a:rPr>
                <a:t>1</a:t>
              </a:r>
              <a:r>
                <a:rPr kumimoji="0" lang="ja-JP" altLang="en-US">
                  <a:solidFill>
                    <a:srgbClr val="F8F8F8"/>
                  </a:solidFill>
                  <a:sym typeface="Tahoma" pitchFamily="34" charset="0"/>
                </a:rPr>
                <a:t>台の</a:t>
              </a:r>
              <a:r>
                <a:rPr kumimoji="0" lang="en-US" altLang="ja-JP">
                  <a:solidFill>
                    <a:srgbClr val="F8F8F8"/>
                  </a:solidFill>
                  <a:sym typeface="Tahoma" pitchFamily="34" charset="0"/>
                </a:rPr>
                <a:t>LIGO</a:t>
              </a:r>
              <a:r>
                <a:rPr kumimoji="0" lang="ja-JP" altLang="en-US">
                  <a:solidFill>
                    <a:srgbClr val="F8F8F8"/>
                  </a:solidFill>
                  <a:sym typeface="Tahoma" pitchFamily="34" charset="0"/>
                </a:rPr>
                <a:t>検出器 </a:t>
              </a:r>
              <a:r>
                <a:rPr kumimoji="0" lang="en-US" altLang="ja-JP">
                  <a:solidFill>
                    <a:srgbClr val="F8F8F8"/>
                  </a:solidFill>
                  <a:sym typeface="Tahoma" pitchFamily="34" charset="0"/>
                </a:rPr>
                <a:t>(H1) </a:t>
              </a:r>
              <a:r>
                <a:rPr kumimoji="0" lang="ja-JP" altLang="en-US">
                  <a:solidFill>
                    <a:srgbClr val="F8F8F8"/>
                  </a:solidFill>
                  <a:sym typeface="Tahoma" pitchFamily="34" charset="0"/>
                </a:rPr>
                <a:t>のみ稼動</a:t>
              </a:r>
            </a:p>
            <a:p>
              <a:pPr algn="l" defTabSz="642938">
                <a:lnSpc>
                  <a:spcPct val="110000"/>
                </a:lnSpc>
                <a:buSzPct val="125000"/>
                <a:buFont typeface="Tahoma" pitchFamily="34" charset="0"/>
                <a:buNone/>
              </a:pPr>
              <a:r>
                <a:rPr kumimoji="0" lang="ja-JP" altLang="en-US">
                  <a:solidFill>
                    <a:srgbClr val="CCFFCC"/>
                  </a:solidFill>
                  <a:sym typeface="Tahoma" pitchFamily="34" charset="0"/>
                </a:rPr>
                <a:t>信号は見つからず</a:t>
              </a:r>
            </a:p>
            <a:p>
              <a:pPr algn="l" defTabSz="642938">
                <a:lnSpc>
                  <a:spcPct val="110000"/>
                </a:lnSpc>
                <a:buClr>
                  <a:srgbClr val="FF0000"/>
                </a:buClr>
                <a:buSzPct val="125000"/>
                <a:buFont typeface="Tahoma" pitchFamily="34" charset="0"/>
                <a:buNone/>
              </a:pPr>
              <a:r>
                <a:rPr kumimoji="0" lang="ja-JP" altLang="en-US" sz="1600">
                  <a:solidFill>
                    <a:srgbClr val="F8F8F8"/>
                  </a:solidFill>
                  <a:sym typeface="Tahoma" pitchFamily="34" charset="0"/>
                </a:rPr>
                <a:t>感度  </a:t>
              </a:r>
              <a:r>
                <a:rPr kumimoji="0" lang="en-US" altLang="ja-JP" sz="1600">
                  <a:solidFill>
                    <a:srgbClr val="F8F8F8"/>
                  </a:solidFill>
                  <a:sym typeface="Tahoma" pitchFamily="34" charset="0"/>
                </a:rPr>
                <a:t>E</a:t>
              </a:r>
              <a:r>
                <a:rPr kumimoji="0" lang="en-US" altLang="ja-JP" sz="1600" baseline="-15000">
                  <a:solidFill>
                    <a:srgbClr val="F8F8F8"/>
                  </a:solidFill>
                  <a:sym typeface="Tahoma" pitchFamily="34" charset="0"/>
                </a:rPr>
                <a:t>GW</a:t>
              </a:r>
              <a:r>
                <a:rPr kumimoji="0" lang="en-US" altLang="ja-JP" sz="1600">
                  <a:solidFill>
                    <a:srgbClr val="F8F8F8"/>
                  </a:solidFill>
                  <a:sym typeface="Tahoma" pitchFamily="34" charset="0"/>
                </a:rPr>
                <a:t> ~ 10</a:t>
              </a:r>
              <a:r>
                <a:rPr kumimoji="0" lang="en-US" altLang="ja-JP" sz="1600" baseline="32000">
                  <a:solidFill>
                    <a:srgbClr val="F8F8F8"/>
                  </a:solidFill>
                  <a:sym typeface="Tahoma" pitchFamily="34" charset="0"/>
                </a:rPr>
                <a:t>–7</a:t>
              </a:r>
              <a:r>
                <a:rPr kumimoji="0" lang="en-US" altLang="ja-JP" sz="1600">
                  <a:solidFill>
                    <a:srgbClr val="F8F8F8"/>
                  </a:solidFill>
                  <a:sym typeface="Tahoma" pitchFamily="34" charset="0"/>
                </a:rPr>
                <a:t> to 10</a:t>
              </a:r>
              <a:r>
                <a:rPr kumimoji="0" lang="en-US" altLang="ja-JP" sz="1600" baseline="32000">
                  <a:solidFill>
                    <a:srgbClr val="F8F8F8"/>
                  </a:solidFill>
                  <a:sym typeface="Tahoma" pitchFamily="34" charset="0"/>
                </a:rPr>
                <a:t>–8</a:t>
              </a:r>
              <a:r>
                <a:rPr kumimoji="0" lang="en-US" altLang="ja-JP" sz="1600">
                  <a:solidFill>
                    <a:srgbClr val="F8F8F8"/>
                  </a:solidFill>
                  <a:sym typeface="Tahoma" pitchFamily="34" charset="0"/>
                </a:rPr>
                <a:t> M</a:t>
              </a:r>
              <a:r>
                <a:rPr kumimoji="0" lang="en-US" altLang="ja-JP" sz="1600" baseline="-8000">
                  <a:solidFill>
                    <a:srgbClr val="F8F8F8"/>
                  </a:solidFill>
                  <a:sym typeface="Tahoma" pitchFamily="34" charset="0"/>
                </a:rPr>
                <a:t>SUN</a:t>
              </a:r>
              <a:r>
                <a:rPr kumimoji="0" lang="en-US" altLang="ja-JP" sz="1600">
                  <a:solidFill>
                    <a:srgbClr val="F8F8F8"/>
                  </a:solidFill>
                  <a:sym typeface="Tahoma" pitchFamily="34" charset="0"/>
                </a:rPr>
                <a:t> </a:t>
              </a:r>
            </a:p>
            <a:p>
              <a:pPr algn="l" defTabSz="642938">
                <a:lnSpc>
                  <a:spcPct val="110000"/>
                </a:lnSpc>
                <a:buClr>
                  <a:srgbClr val="FF0000"/>
                </a:buClr>
                <a:buSzPct val="125000"/>
                <a:buFont typeface="Tahoma" pitchFamily="34" charset="0"/>
                <a:buNone/>
              </a:pPr>
              <a:r>
                <a:rPr kumimoji="0" lang="en-US" altLang="ja-JP" sz="1600">
                  <a:solidFill>
                    <a:srgbClr val="F8F8F8"/>
                  </a:solidFill>
                  <a:sym typeface="Tahoma" pitchFamily="34" charset="0"/>
                </a:rPr>
                <a:t>                                  at 5-10 kpc</a:t>
              </a:r>
            </a:p>
            <a:p>
              <a:pPr algn="l" defTabSz="642938">
                <a:lnSpc>
                  <a:spcPct val="110000"/>
                </a:lnSpc>
                <a:buFontTx/>
                <a:buNone/>
              </a:pPr>
              <a:r>
                <a:rPr kumimoji="0" lang="ja-JP" altLang="en-US" sz="1600">
                  <a:solidFill>
                    <a:srgbClr val="F8F8F8"/>
                  </a:solidFill>
                  <a:sym typeface="Tahoma" pitchFamily="34" charset="0"/>
                </a:rPr>
                <a:t>　　   </a:t>
              </a:r>
              <a:r>
                <a:rPr kumimoji="0" lang="en-US" altLang="ja-JP" sz="1600">
                  <a:solidFill>
                    <a:srgbClr val="F8F8F8"/>
                  </a:solidFill>
                  <a:sym typeface="Tahoma" pitchFamily="34" charset="0"/>
                </a:rPr>
                <a:t>(</a:t>
              </a:r>
              <a:r>
                <a:rPr kumimoji="0" lang="ja-JP" altLang="en-US" sz="1600">
                  <a:solidFill>
                    <a:srgbClr val="F8F8F8"/>
                  </a:solidFill>
                  <a:sym typeface="Tahoma" pitchFamily="34" charset="0"/>
                </a:rPr>
                <a:t>フレアの電磁エネルギーと同等</a:t>
              </a:r>
              <a:r>
                <a:rPr kumimoji="0" lang="en-US" altLang="ja-JP" sz="1600">
                  <a:solidFill>
                    <a:srgbClr val="F8F8F8"/>
                  </a:solidFill>
                  <a:sym typeface="Tahoma" pitchFamily="34" charset="0"/>
                </a:rPr>
                <a:t>)</a:t>
              </a:r>
            </a:p>
          </p:txBody>
        </p:sp>
        <p:sp>
          <p:nvSpPr>
            <p:cNvPr id="1640464" name="Rectangle 16">
              <a:hlinkClick r:id="rId6" action="ppaction://hlinkpres?slideindex=1&amp;slidetitle="/>
            </p:cNvPr>
            <p:cNvSpPr>
              <a:spLocks noChangeArrowheads="1"/>
            </p:cNvSpPr>
            <p:nvPr/>
          </p:nvSpPr>
          <p:spPr bwMode="auto">
            <a:xfrm>
              <a:off x="3924" y="3793"/>
              <a:ext cx="1678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566738" lvl="1" indent="-182563" algn="l">
                <a:lnSpc>
                  <a:spcPct val="11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dirty="0">
                  <a:solidFill>
                    <a:srgbClr val="F8F8F8"/>
                  </a:solidFill>
                </a:rPr>
                <a:t>Phys Rev D 76 (2007) 062003.</a:t>
              </a:r>
            </a:p>
          </p:txBody>
        </p:sp>
        <p:pic>
          <p:nvPicPr>
            <p:cNvPr id="1640465" name="Picture 1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58" y="1904"/>
              <a:ext cx="2353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5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背景重力波 </a:t>
            </a:r>
            <a:r>
              <a:rPr lang="en-US" altLang="ja-JP" sz="2000"/>
              <a:t>(</a:t>
            </a:r>
            <a:r>
              <a:rPr lang="ja-JP" altLang="en-US" sz="2000"/>
              <a:t>定常ランダム波</a:t>
            </a:r>
            <a:r>
              <a:rPr lang="en-US" altLang="ja-JP" sz="2000"/>
              <a:t>)</a:t>
            </a:r>
          </a:p>
        </p:txBody>
      </p:sp>
      <p:sp>
        <p:nvSpPr>
          <p:cNvPr id="3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7175CC-1ACE-464A-BF65-5F77E3D27B73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646599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676282" y="850888"/>
            <a:ext cx="4967288" cy="792162"/>
          </a:xfrm>
          <a:noFill/>
          <a:ln/>
        </p:spPr>
        <p:txBody>
          <a:bodyPr lIns="92075" tIns="46038" rIns="92075" bIns="46038"/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1" dirty="0"/>
              <a:t>初期宇宙での密度揺らぎ</a:t>
            </a:r>
            <a:endParaRPr lang="ja-JP" altLang="en-US" sz="1600" b="1" dirty="0"/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1" dirty="0"/>
              <a:t>多くの星の重力崩壊の重ね合わせ</a:t>
            </a:r>
          </a:p>
        </p:txBody>
      </p:sp>
      <p:pic>
        <p:nvPicPr>
          <p:cNvPr id="164659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20000"/>
          </a:blip>
          <a:srcRect/>
          <a:stretch>
            <a:fillRect/>
          </a:stretch>
        </p:blipFill>
        <p:spPr bwMode="auto">
          <a:xfrm>
            <a:off x="4787900" y="908050"/>
            <a:ext cx="1873250" cy="962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46595" name="Picture 3" descr="300px-WMAP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588" y="765175"/>
            <a:ext cx="2160587" cy="1252538"/>
          </a:xfrm>
          <a:prstGeom prst="rect">
            <a:avLst/>
          </a:prstGeom>
          <a:noFill/>
        </p:spPr>
      </p:pic>
      <p:sp>
        <p:nvSpPr>
          <p:cNvPr id="1646596" name="AutoShape 4"/>
          <p:cNvSpPr>
            <a:spLocks noChangeArrowheads="1"/>
          </p:cNvSpPr>
          <p:nvPr/>
        </p:nvSpPr>
        <p:spPr bwMode="auto">
          <a:xfrm>
            <a:off x="5392738" y="2347913"/>
            <a:ext cx="3662362" cy="1944687"/>
          </a:xfrm>
          <a:prstGeom prst="roundRect">
            <a:avLst>
              <a:gd name="adj" fmla="val 4875"/>
            </a:avLst>
          </a:prstGeom>
          <a:solidFill>
            <a:srgbClr val="FFFFFF">
              <a:alpha val="8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646597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5600" y="2400300"/>
            <a:ext cx="3568700" cy="184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646600" name="Rectangle 8"/>
          <p:cNvSpPr>
            <a:spLocks noChangeArrowheads="1"/>
          </p:cNvSpPr>
          <p:nvPr/>
        </p:nvSpPr>
        <p:spPr bwMode="auto">
          <a:xfrm>
            <a:off x="684213" y="1700213"/>
            <a:ext cx="496728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定常ランダム波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     定常的に存在するランダム波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     全天から放射されている      </a:t>
            </a:r>
          </a:p>
        </p:txBody>
      </p:sp>
      <p:pic>
        <p:nvPicPr>
          <p:cNvPr id="1646601" name="Picture 9" descr="rando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19863" y="3695700"/>
            <a:ext cx="108108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6602" name="Text Box 10"/>
          <p:cNvSpPr txBox="1">
            <a:spLocks noChangeArrowheads="1"/>
          </p:cNvSpPr>
          <p:nvPr/>
        </p:nvSpPr>
        <p:spPr bwMode="auto">
          <a:xfrm>
            <a:off x="7524750" y="1844675"/>
            <a:ext cx="15113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buFontTx/>
              <a:buNone/>
            </a:pPr>
            <a:r>
              <a:rPr kumimoji="0" lang="en-US" altLang="ja-JP" sz="1400">
                <a:solidFill>
                  <a:srgbClr val="CCFFCC"/>
                </a:solidFill>
              </a:rPr>
              <a:t>CMB (10</a:t>
            </a:r>
            <a:r>
              <a:rPr kumimoji="0" lang="en-US" altLang="ja-JP" sz="1400" baseline="30000">
                <a:solidFill>
                  <a:srgbClr val="CCFFCC"/>
                </a:solidFill>
              </a:rPr>
              <a:t>+12 </a:t>
            </a:r>
            <a:r>
              <a:rPr kumimoji="0" lang="en-US" altLang="ja-JP" sz="1400">
                <a:solidFill>
                  <a:srgbClr val="CCFFCC"/>
                </a:solidFill>
              </a:rPr>
              <a:t>s)</a:t>
            </a:r>
          </a:p>
        </p:txBody>
      </p:sp>
      <p:sp>
        <p:nvSpPr>
          <p:cNvPr id="1646603" name="AutoShape 11"/>
          <p:cNvSpPr>
            <a:spLocks noChangeArrowheads="1"/>
          </p:cNvSpPr>
          <p:nvPr/>
        </p:nvSpPr>
        <p:spPr bwMode="auto">
          <a:xfrm rot="5400000">
            <a:off x="5689600" y="2025650"/>
            <a:ext cx="358775" cy="288925"/>
          </a:xfrm>
          <a:prstGeom prst="rightArrow">
            <a:avLst>
              <a:gd name="adj1" fmla="val 49454"/>
              <a:gd name="adj2" fmla="val 41214"/>
            </a:avLst>
          </a:prstGeom>
          <a:solidFill>
            <a:srgbClr val="99CCFF">
              <a:alpha val="50000"/>
            </a:srgbClr>
          </a:solidFill>
          <a:ln w="317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6604" name="AutoShape 12"/>
          <p:cNvSpPr>
            <a:spLocks noChangeArrowheads="1"/>
          </p:cNvSpPr>
          <p:nvPr/>
        </p:nvSpPr>
        <p:spPr bwMode="auto">
          <a:xfrm rot="5400000">
            <a:off x="7618412" y="2227263"/>
            <a:ext cx="506413" cy="312738"/>
          </a:xfrm>
          <a:prstGeom prst="rightArrow">
            <a:avLst>
              <a:gd name="adj1" fmla="val 51278"/>
              <a:gd name="adj2" fmla="val 64472"/>
            </a:avLst>
          </a:prstGeom>
          <a:solidFill>
            <a:srgbClr val="CCFFCC">
              <a:alpha val="60001"/>
            </a:srgbClr>
          </a:solidFill>
          <a:ln w="317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6605" name="Text Box 13"/>
          <p:cNvSpPr txBox="1">
            <a:spLocks noChangeArrowheads="1"/>
          </p:cNvSpPr>
          <p:nvPr/>
        </p:nvSpPr>
        <p:spPr bwMode="auto">
          <a:xfrm>
            <a:off x="4572000" y="1700213"/>
            <a:ext cx="1295400" cy="730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400">
                <a:solidFill>
                  <a:srgbClr val="CCECFF"/>
                </a:solidFill>
              </a:rPr>
              <a:t>Cosmic GW </a:t>
            </a:r>
          </a:p>
          <a:p>
            <a:pPr algn="l" eaLnBrk="0" hangingPunct="0">
              <a:buFontTx/>
              <a:buNone/>
            </a:pPr>
            <a:r>
              <a:rPr kumimoji="0" lang="en-US" altLang="ja-JP" sz="1400">
                <a:solidFill>
                  <a:srgbClr val="CCECFF"/>
                </a:solidFill>
              </a:rPr>
              <a:t>Background</a:t>
            </a:r>
          </a:p>
          <a:p>
            <a:pPr algn="l" eaLnBrk="0" hangingPunct="0">
              <a:buFontTx/>
              <a:buNone/>
            </a:pPr>
            <a:r>
              <a:rPr kumimoji="0" lang="en-US" altLang="ja-JP" sz="1400">
                <a:solidFill>
                  <a:srgbClr val="CCECFF"/>
                </a:solidFill>
              </a:rPr>
              <a:t>  (10</a:t>
            </a:r>
            <a:r>
              <a:rPr kumimoji="0" lang="en-US" altLang="ja-JP" sz="1400" baseline="30000">
                <a:solidFill>
                  <a:srgbClr val="CCECFF"/>
                </a:solidFill>
              </a:rPr>
              <a:t>-22</a:t>
            </a:r>
            <a:r>
              <a:rPr kumimoji="0" lang="en-US" altLang="ja-JP" sz="1400">
                <a:solidFill>
                  <a:srgbClr val="CCECFF"/>
                </a:solidFill>
              </a:rPr>
              <a:t> s)</a:t>
            </a:r>
          </a:p>
        </p:txBody>
      </p:sp>
      <p:grpSp>
        <p:nvGrpSpPr>
          <p:cNvPr id="1646606" name="Group 14"/>
          <p:cNvGrpSpPr>
            <a:grpSpLocks/>
          </p:cNvGrpSpPr>
          <p:nvPr/>
        </p:nvGrpSpPr>
        <p:grpSpPr bwMode="auto">
          <a:xfrm>
            <a:off x="900113" y="2997200"/>
            <a:ext cx="3960812" cy="3168650"/>
            <a:chOff x="567" y="1888"/>
            <a:chExt cx="2495" cy="1996"/>
          </a:xfrm>
        </p:grpSpPr>
        <p:sp>
          <p:nvSpPr>
            <p:cNvPr id="1646607" name="AutoShape 15"/>
            <p:cNvSpPr>
              <a:spLocks noChangeArrowheads="1"/>
            </p:cNvSpPr>
            <p:nvPr/>
          </p:nvSpPr>
          <p:spPr bwMode="auto">
            <a:xfrm>
              <a:off x="567" y="1888"/>
              <a:ext cx="2450" cy="1996"/>
            </a:xfrm>
            <a:prstGeom prst="roundRect">
              <a:avLst>
                <a:gd name="adj" fmla="val 5296"/>
              </a:avLst>
            </a:prstGeom>
            <a:solidFill>
              <a:srgbClr val="CCFFCC">
                <a:alpha val="10001"/>
              </a:srgbClr>
            </a:solidFill>
            <a:ln w="1905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46608" name="AutoShape 16"/>
            <p:cNvSpPr>
              <a:spLocks noChangeArrowheads="1"/>
            </p:cNvSpPr>
            <p:nvPr/>
          </p:nvSpPr>
          <p:spPr bwMode="auto">
            <a:xfrm>
              <a:off x="1655" y="3476"/>
              <a:ext cx="227" cy="181"/>
            </a:xfrm>
            <a:prstGeom prst="roundRect">
              <a:avLst>
                <a:gd name="adj" fmla="val 5296"/>
              </a:avLst>
            </a:prstGeom>
            <a:solidFill>
              <a:srgbClr val="CCFFCC">
                <a:alpha val="20000"/>
              </a:srgbClr>
            </a:solidFill>
            <a:ln w="1905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46609" name="AutoShape 17"/>
            <p:cNvSpPr>
              <a:spLocks noChangeArrowheads="1"/>
            </p:cNvSpPr>
            <p:nvPr/>
          </p:nvSpPr>
          <p:spPr bwMode="auto">
            <a:xfrm>
              <a:off x="1910" y="2233"/>
              <a:ext cx="596" cy="181"/>
            </a:xfrm>
            <a:prstGeom prst="roundRect">
              <a:avLst>
                <a:gd name="adj" fmla="val 5296"/>
              </a:avLst>
            </a:prstGeom>
            <a:solidFill>
              <a:srgbClr val="CCFFCC">
                <a:alpha val="20000"/>
              </a:srgbClr>
            </a:solidFill>
            <a:ln w="1905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46610" name="AutoShape 18"/>
            <p:cNvSpPr>
              <a:spLocks noChangeArrowheads="1"/>
            </p:cNvSpPr>
            <p:nvPr/>
          </p:nvSpPr>
          <p:spPr bwMode="auto">
            <a:xfrm>
              <a:off x="1610" y="2478"/>
              <a:ext cx="227" cy="181"/>
            </a:xfrm>
            <a:prstGeom prst="roundRect">
              <a:avLst>
                <a:gd name="adj" fmla="val 5296"/>
              </a:avLst>
            </a:prstGeom>
            <a:solidFill>
              <a:srgbClr val="CCFFCC">
                <a:alpha val="20000"/>
              </a:srgbClr>
            </a:solidFill>
            <a:ln w="1905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1646611" name="Picture 19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794" y="2251"/>
              <a:ext cx="1693" cy="37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646612" name="Rectangle 20"/>
            <p:cNvSpPr>
              <a:spLocks noChangeArrowheads="1"/>
            </p:cNvSpPr>
            <p:nvPr/>
          </p:nvSpPr>
          <p:spPr bwMode="auto">
            <a:xfrm>
              <a:off x="567" y="1888"/>
              <a:ext cx="2041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重力波のエネルギー密度で評価</a:t>
              </a:r>
            </a:p>
          </p:txBody>
        </p:sp>
        <p:sp>
          <p:nvSpPr>
            <p:cNvPr id="1646613" name="Rectangle 21"/>
            <p:cNvSpPr>
              <a:spLocks noChangeArrowheads="1"/>
            </p:cNvSpPr>
            <p:nvPr/>
          </p:nvSpPr>
          <p:spPr bwMode="auto">
            <a:xfrm>
              <a:off x="839" y="2569"/>
              <a:ext cx="72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>
                  <a:solidFill>
                    <a:srgbClr val="EAEAEA"/>
                  </a:solidFill>
                </a:rPr>
                <a:t>宇宙の</a:t>
              </a:r>
            </a:p>
            <a:p>
              <a:pPr marL="193675" indent="-193675"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>
                  <a:solidFill>
                    <a:srgbClr val="EAEAEA"/>
                  </a:solidFill>
                </a:rPr>
                <a:t>臨界密度</a:t>
              </a:r>
            </a:p>
          </p:txBody>
        </p:sp>
        <p:sp>
          <p:nvSpPr>
            <p:cNvPr id="1646614" name="Line 22"/>
            <p:cNvSpPr>
              <a:spLocks noChangeShapeType="1"/>
            </p:cNvSpPr>
            <p:nvPr/>
          </p:nvSpPr>
          <p:spPr bwMode="auto">
            <a:xfrm flipV="1">
              <a:off x="1339" y="2568"/>
              <a:ext cx="272" cy="91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46615" name="Line 23"/>
            <p:cNvSpPr>
              <a:spLocks noChangeShapeType="1"/>
            </p:cNvSpPr>
            <p:nvPr/>
          </p:nvSpPr>
          <p:spPr bwMode="auto">
            <a:xfrm flipH="1" flipV="1">
              <a:off x="2472" y="2387"/>
              <a:ext cx="137" cy="227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46616" name="Rectangle 24"/>
            <p:cNvSpPr>
              <a:spLocks noChangeArrowheads="1"/>
            </p:cNvSpPr>
            <p:nvPr/>
          </p:nvSpPr>
          <p:spPr bwMode="auto">
            <a:xfrm>
              <a:off x="2563" y="2569"/>
              <a:ext cx="499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>
                  <a:solidFill>
                    <a:srgbClr val="EAEAEA"/>
                  </a:solidFill>
                </a:rPr>
                <a:t>重力波</a:t>
              </a:r>
            </a:p>
            <a:p>
              <a:pPr marL="193675" indent="-193675"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>
                  <a:solidFill>
                    <a:srgbClr val="EAEAEA"/>
                  </a:solidFill>
                </a:rPr>
                <a:t>の密度</a:t>
              </a:r>
            </a:p>
          </p:txBody>
        </p:sp>
        <p:pic>
          <p:nvPicPr>
            <p:cNvPr id="1646617" name="Picture 2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703" y="3476"/>
              <a:ext cx="2154" cy="3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646618" name="Rectangle 26"/>
            <p:cNvSpPr>
              <a:spLocks noChangeArrowheads="1"/>
            </p:cNvSpPr>
            <p:nvPr/>
          </p:nvSpPr>
          <p:spPr bwMode="auto">
            <a:xfrm>
              <a:off x="567" y="3022"/>
              <a:ext cx="2041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EAEAEA"/>
                  </a:solidFill>
                </a:rPr>
                <a:t>等価な重力波スペクトル</a:t>
              </a:r>
            </a:p>
          </p:txBody>
        </p:sp>
        <p:sp>
          <p:nvSpPr>
            <p:cNvPr id="1646619" name="Rectangle 27"/>
            <p:cNvSpPr>
              <a:spLocks noChangeArrowheads="1"/>
            </p:cNvSpPr>
            <p:nvPr/>
          </p:nvSpPr>
          <p:spPr bwMode="auto">
            <a:xfrm>
              <a:off x="2064" y="3340"/>
              <a:ext cx="771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>
                  <a:solidFill>
                    <a:srgbClr val="EAEAEA"/>
                  </a:solidFill>
                </a:rPr>
                <a:t>ハッブル定数</a:t>
              </a:r>
            </a:p>
          </p:txBody>
        </p:sp>
        <p:sp>
          <p:nvSpPr>
            <p:cNvPr id="1646620" name="Line 28"/>
            <p:cNvSpPr>
              <a:spLocks noChangeShapeType="1"/>
            </p:cNvSpPr>
            <p:nvPr/>
          </p:nvSpPr>
          <p:spPr bwMode="auto">
            <a:xfrm flipH="1">
              <a:off x="1883" y="3431"/>
              <a:ext cx="227" cy="91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1646621" name="Group 29"/>
          <p:cNvGrpSpPr>
            <a:grpSpLocks/>
          </p:cNvGrpSpPr>
          <p:nvPr/>
        </p:nvGrpSpPr>
        <p:grpSpPr bwMode="auto">
          <a:xfrm>
            <a:off x="5045075" y="4652963"/>
            <a:ext cx="3854450" cy="1584325"/>
            <a:chOff x="3178" y="2931"/>
            <a:chExt cx="2428" cy="998"/>
          </a:xfrm>
        </p:grpSpPr>
        <p:sp>
          <p:nvSpPr>
            <p:cNvPr id="1646622" name="AutoShape 30"/>
            <p:cNvSpPr>
              <a:spLocks noChangeArrowheads="1"/>
            </p:cNvSpPr>
            <p:nvPr/>
          </p:nvSpPr>
          <p:spPr bwMode="auto">
            <a:xfrm>
              <a:off x="3519" y="2962"/>
              <a:ext cx="1992" cy="967"/>
            </a:xfrm>
            <a:prstGeom prst="roundRect">
              <a:avLst>
                <a:gd name="adj" fmla="val 5296"/>
              </a:avLst>
            </a:prstGeom>
            <a:solidFill>
              <a:srgbClr val="CCFFCC">
                <a:alpha val="20000"/>
              </a:srgbClr>
            </a:solidFill>
            <a:ln w="1905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46623" name="Rectangle 31"/>
            <p:cNvSpPr>
              <a:spLocks noChangeArrowheads="1"/>
            </p:cNvSpPr>
            <p:nvPr/>
          </p:nvSpPr>
          <p:spPr bwMode="auto">
            <a:xfrm>
              <a:off x="3515" y="2931"/>
              <a:ext cx="2091" cy="2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>
                  <a:solidFill>
                    <a:srgbClr val="CCFFCC"/>
                  </a:solidFill>
                </a:rPr>
                <a:t>複数の観測器による相関解析</a:t>
              </a:r>
            </a:p>
          </p:txBody>
        </p:sp>
        <p:sp>
          <p:nvSpPr>
            <p:cNvPr id="1646624" name="AutoShape 32"/>
            <p:cNvSpPr>
              <a:spLocks noChangeArrowheads="1"/>
            </p:cNvSpPr>
            <p:nvPr/>
          </p:nvSpPr>
          <p:spPr bwMode="auto">
            <a:xfrm>
              <a:off x="3178" y="3476"/>
              <a:ext cx="202" cy="224"/>
            </a:xfrm>
            <a:custGeom>
              <a:avLst/>
              <a:gdLst>
                <a:gd name="G0" fmla="+- 10321 0 0"/>
                <a:gd name="G1" fmla="+- 5420 0 0"/>
                <a:gd name="G2" fmla="+- 21600 0 5420"/>
                <a:gd name="G3" fmla="+- 10800 0 5420"/>
                <a:gd name="G4" fmla="+- 21600 0 10321"/>
                <a:gd name="G5" fmla="*/ G4 G3 10800"/>
                <a:gd name="G6" fmla="+- 21600 0 G5"/>
                <a:gd name="T0" fmla="*/ 10321 w 21600"/>
                <a:gd name="T1" fmla="*/ 0 h 21600"/>
                <a:gd name="T2" fmla="*/ 0 w 21600"/>
                <a:gd name="T3" fmla="*/ 10800 h 21600"/>
                <a:gd name="T4" fmla="*/ 10321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321" y="0"/>
                  </a:moveTo>
                  <a:lnTo>
                    <a:pt x="10321" y="5420"/>
                  </a:lnTo>
                  <a:lnTo>
                    <a:pt x="3375" y="5420"/>
                  </a:lnTo>
                  <a:lnTo>
                    <a:pt x="3375" y="16180"/>
                  </a:lnTo>
                  <a:lnTo>
                    <a:pt x="10321" y="16180"/>
                  </a:lnTo>
                  <a:lnTo>
                    <a:pt x="10321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0"/>
                  </a:moveTo>
                  <a:lnTo>
                    <a:pt x="1350" y="16180"/>
                  </a:lnTo>
                  <a:lnTo>
                    <a:pt x="2700" y="16180"/>
                  </a:lnTo>
                  <a:lnTo>
                    <a:pt x="2700" y="5420"/>
                  </a:lnTo>
                  <a:close/>
                </a:path>
                <a:path w="21600" h="21600">
                  <a:moveTo>
                    <a:pt x="0" y="5420"/>
                  </a:moveTo>
                  <a:lnTo>
                    <a:pt x="0" y="16180"/>
                  </a:lnTo>
                  <a:lnTo>
                    <a:pt x="675" y="16180"/>
                  </a:lnTo>
                  <a:lnTo>
                    <a:pt x="675" y="5420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1646625" name="Picture 3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3550" y="3240"/>
              <a:ext cx="1877" cy="26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pic>
          <p:nvPicPr>
            <p:cNvPr id="1646626" name="Picture 3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3788" y="3558"/>
              <a:ext cx="1445" cy="3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背景重力波探査</a:t>
            </a:r>
            <a:endParaRPr lang="ja-JP" altLang="en-US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29</a:t>
            </a:fld>
            <a:endParaRPr lang="en-US" altLang="ja-JP"/>
          </a:p>
        </p:txBody>
      </p:sp>
      <p:sp>
        <p:nvSpPr>
          <p:cNvPr id="1648642" name="AutoShape 2"/>
          <p:cNvSpPr>
            <a:spLocks noChangeArrowheads="1"/>
          </p:cNvSpPr>
          <p:nvPr/>
        </p:nvSpPr>
        <p:spPr bwMode="auto">
          <a:xfrm>
            <a:off x="1908175" y="2025247"/>
            <a:ext cx="4378337" cy="475059"/>
          </a:xfrm>
          <a:prstGeom prst="roundRect">
            <a:avLst>
              <a:gd name="adj" fmla="val 5296"/>
            </a:avLst>
          </a:prstGeom>
          <a:solidFill>
            <a:srgbClr val="CCFFCC">
              <a:alpha val="1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48644" name="Picture 4"/>
          <p:cNvPicPr>
            <a:picLocks noChangeAspect="1" noChangeArrowheads="1"/>
          </p:cNvPicPr>
          <p:nvPr/>
        </p:nvPicPr>
        <p:blipFill>
          <a:blip r:embed="rId5"/>
          <a:srcRect t="26395"/>
          <a:stretch>
            <a:fillRect/>
          </a:stretch>
        </p:blipFill>
        <p:spPr bwMode="auto">
          <a:xfrm>
            <a:off x="1547813" y="2708275"/>
            <a:ext cx="647700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8645" name="Text Box 5"/>
          <p:cNvSpPr txBox="1">
            <a:spLocks noChangeArrowheads="1"/>
          </p:cNvSpPr>
          <p:nvPr/>
        </p:nvSpPr>
        <p:spPr bwMode="auto">
          <a:xfrm rot="-5400000">
            <a:off x="6642101" y="4346575"/>
            <a:ext cx="338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000" b="1" kern="1200" dirty="0">
                <a:solidFill>
                  <a:srgbClr val="E3E2C7"/>
                </a:solidFill>
                <a:latin typeface="Tahoma" pitchFamily="34" charset="0"/>
                <a:ea typeface="ＭＳ Ｐゴシック" pitchFamily="50" charset="-128"/>
                <a:cs typeface="+mn-cs"/>
              </a:rPr>
              <a:t>John T. Whelan for the LSC, AAS Meeting, Jan 2008</a:t>
            </a:r>
          </a:p>
        </p:txBody>
      </p:sp>
      <p:sp>
        <p:nvSpPr>
          <p:cNvPr id="1648646" name="Rectangle 6"/>
          <p:cNvSpPr>
            <a:spLocks noChangeArrowheads="1"/>
          </p:cNvSpPr>
          <p:nvPr/>
        </p:nvSpPr>
        <p:spPr bwMode="auto">
          <a:xfrm>
            <a:off x="827088" y="836613"/>
            <a:ext cx="496728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LIGO </a:t>
            </a: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S5</a:t>
            </a:r>
            <a:endParaRPr kumimoji="1" lang="en-US" altLang="ja-JP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感度の良い </a:t>
            </a:r>
            <a:r>
              <a:rPr kumimoji="1"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41.5-177.5Hz 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のデータを使用</a:t>
            </a: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BBN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より良い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上限値</a:t>
            </a:r>
            <a:endParaRPr kumimoji="1" lang="ja-JP" altLang="en-US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48649" name="Rectangle 9"/>
          <p:cNvSpPr>
            <a:spLocks noChangeArrowheads="1"/>
          </p:cNvSpPr>
          <p:nvPr/>
        </p:nvSpPr>
        <p:spPr bwMode="auto">
          <a:xfrm>
            <a:off x="4767281" y="2139944"/>
            <a:ext cx="2447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95% CL)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3" name="図 1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052632" y="2123158"/>
            <a:ext cx="2538417" cy="340640"/>
          </a:xfrm>
          <a:prstGeom prst="rect">
            <a:avLst/>
          </a:prstGeom>
          <a:noFill/>
        </p:spPr>
      </p:pic>
      <p:pic>
        <p:nvPicPr>
          <p:cNvPr id="16" name="図 1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0000" contrast="50000"/>
          </a:blip>
          <a:stretch>
            <a:fillRect/>
          </a:stretch>
        </p:blipFill>
        <p:spPr>
          <a:xfrm>
            <a:off x="3931807" y="2995169"/>
            <a:ext cx="2280501" cy="264406"/>
          </a:xfrm>
          <a:prstGeom prst="rect">
            <a:avLst/>
          </a:prstGeom>
          <a:noFill/>
        </p:spPr>
      </p:pic>
      <p:sp>
        <p:nvSpPr>
          <p:cNvPr id="12" name="Rectangle 16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6480207" y="2024055"/>
            <a:ext cx="209232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09538" indent="-182563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dirty="0" smtClean="0">
                <a:solidFill>
                  <a:srgbClr val="F8F8F8"/>
                </a:solidFill>
              </a:rPr>
              <a:t>LIGO and VIRGO </a:t>
            </a:r>
            <a:r>
              <a:rPr lang="en-US" altLang="ja-JP" sz="1000" dirty="0" err="1" smtClean="0">
                <a:solidFill>
                  <a:srgbClr val="F8F8F8"/>
                </a:solidFill>
              </a:rPr>
              <a:t>collab</a:t>
            </a:r>
            <a:r>
              <a:rPr lang="en-US" altLang="ja-JP" sz="1000" dirty="0" smtClean="0">
                <a:solidFill>
                  <a:srgbClr val="F8F8F8"/>
                </a:solidFill>
              </a:rPr>
              <a:t>.,</a:t>
            </a:r>
          </a:p>
          <a:p>
            <a:pPr marL="109538" indent="-182563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dirty="0" smtClean="0">
                <a:solidFill>
                  <a:srgbClr val="F8F8F8"/>
                </a:solidFill>
              </a:rPr>
              <a:t> Nature 460 (2009) 08278.</a:t>
            </a:r>
            <a:endParaRPr lang="en-US" altLang="ja-JP" sz="1000" dirty="0">
              <a:solidFill>
                <a:srgbClr val="F8F8F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8610" y="1000108"/>
            <a:ext cx="7815290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観測とデータ解析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重力波</a:t>
            </a:r>
            <a:r>
              <a:rPr lang="ja-JP" altLang="en-US" sz="3200" kern="0" dirty="0" smtClean="0">
                <a:solidFill>
                  <a:srgbClr val="CCFFCC"/>
                </a:solidFill>
                <a:latin typeface="+mn-lt"/>
                <a:ea typeface="+mn-ea"/>
              </a:rPr>
              <a:t>検出器</a:t>
            </a: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による観測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uLnTx/>
                <a:uFillTx/>
                <a:latin typeface="+mn-lt"/>
                <a:ea typeface="+mn-ea"/>
              </a:rPr>
              <a:t>観測データの解析と解釈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kern="0" dirty="0" smtClean="0">
                <a:solidFill>
                  <a:srgbClr val="EAEAEA"/>
                </a:solidFill>
                <a:latin typeface="+mn-lt"/>
                <a:ea typeface="+mn-ea"/>
              </a:rPr>
              <a:t>観測により得られた結果</a:t>
            </a:r>
            <a:endParaRPr kumimoji="1" lang="ja-JP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2143108" y="3090860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観測対象と解析方法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5A13F4-83A1-4C20-81F6-1364D0C8CCFF}" type="slidenum">
              <a:rPr lang="en-US" altLang="ja-JP"/>
              <a:pPr/>
              <a:t>30</a:t>
            </a:fld>
            <a:endParaRPr lang="en-US" altLang="ja-JP"/>
          </a:p>
        </p:txBody>
      </p:sp>
      <p:pic>
        <p:nvPicPr>
          <p:cNvPr id="16578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4221163"/>
            <a:ext cx="1511300" cy="1028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5785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4292600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57861" name="Picture 5" descr="supernova_zoo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D010F"/>
              </a:clrFrom>
              <a:clrTo>
                <a:srgbClr val="0D01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9200" y="4364038"/>
            <a:ext cx="1506538" cy="1060450"/>
          </a:xfrm>
          <a:prstGeom prst="rect">
            <a:avLst/>
          </a:prstGeom>
          <a:noFill/>
        </p:spPr>
      </p:pic>
      <p:pic>
        <p:nvPicPr>
          <p:cNvPr id="1657862" name="Picture 6" descr="crabpurplemedrez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2144713"/>
            <a:ext cx="1512888" cy="1511300"/>
          </a:xfrm>
          <a:prstGeom prst="rect">
            <a:avLst/>
          </a:prstGeom>
          <a:noFill/>
        </p:spPr>
      </p:pic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2989263" y="1195388"/>
            <a:ext cx="19446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短時間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>
                <a:solidFill>
                  <a:srgbClr val="EAEAEA"/>
                </a:solidFill>
              </a:rPr>
              <a:t>(</a:t>
            </a:r>
            <a:r>
              <a:rPr lang="ja-JP" altLang="en-US">
                <a:solidFill>
                  <a:srgbClr val="EAEAEA"/>
                </a:solidFill>
              </a:rPr>
              <a:t>重力波イベント</a:t>
            </a:r>
            <a:r>
              <a:rPr lang="en-US" altLang="ja-JP">
                <a:solidFill>
                  <a:srgbClr val="EAEAEA"/>
                </a:solidFill>
              </a:rPr>
              <a:t>)</a:t>
            </a:r>
          </a:p>
        </p:txBody>
      </p:sp>
      <p:sp>
        <p:nvSpPr>
          <p:cNvPr id="1657864" name="Rectangle 8"/>
          <p:cNvSpPr>
            <a:spLocks noChangeArrowheads="1"/>
          </p:cNvSpPr>
          <p:nvPr/>
        </p:nvSpPr>
        <p:spPr bwMode="auto">
          <a:xfrm>
            <a:off x="6227763" y="1195388"/>
            <a:ext cx="19446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長時間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>
                <a:solidFill>
                  <a:srgbClr val="EAEAEA"/>
                </a:solidFill>
              </a:rPr>
              <a:t>(</a:t>
            </a:r>
            <a:r>
              <a:rPr lang="ja-JP" altLang="en-US">
                <a:solidFill>
                  <a:srgbClr val="EAEAEA"/>
                </a:solidFill>
              </a:rPr>
              <a:t>定常重力波</a:t>
            </a:r>
            <a:r>
              <a:rPr lang="en-US" altLang="ja-JP">
                <a:solidFill>
                  <a:srgbClr val="EAEAEA"/>
                </a:solidFill>
              </a:rPr>
              <a:t>)</a:t>
            </a:r>
          </a:p>
        </p:txBody>
      </p:sp>
      <p:sp>
        <p:nvSpPr>
          <p:cNvPr id="1657865" name="Rectangle 9"/>
          <p:cNvSpPr>
            <a:spLocks noChangeArrowheads="1"/>
          </p:cNvSpPr>
          <p:nvPr/>
        </p:nvSpPr>
        <p:spPr bwMode="auto">
          <a:xfrm>
            <a:off x="1116013" y="2635250"/>
            <a:ext cx="13684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波形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予測可能</a:t>
            </a: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971550" y="4649788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波形が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>
                <a:solidFill>
                  <a:srgbClr val="EAEAEA"/>
                </a:solidFill>
              </a:rPr>
              <a:t> 予測できない</a:t>
            </a:r>
          </a:p>
        </p:txBody>
      </p:sp>
      <p:pic>
        <p:nvPicPr>
          <p:cNvPr id="165786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2212975"/>
            <a:ext cx="1800225" cy="1287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2698750" y="3498850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連星の合体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 チャープ波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>
            <a:off x="6372225" y="3498850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パルサー</a:t>
            </a:r>
            <a:r>
              <a:rPr lang="en-US" altLang="ja-JP" sz="1600">
                <a:solidFill>
                  <a:srgbClr val="EAEAEA"/>
                </a:solidFill>
              </a:rPr>
              <a:t>, LMXB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EAEAEA"/>
                </a:solidFill>
              </a:rPr>
              <a:t>  </a:t>
            </a:r>
            <a:r>
              <a:rPr lang="en-US" altLang="ja-JP" sz="160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連続波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>
            <a:off x="6372225" y="5514975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背景重力波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 定常ランダム波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57871" name="Rectangle 15"/>
          <p:cNvSpPr>
            <a:spLocks noChangeArrowheads="1"/>
          </p:cNvSpPr>
          <p:nvPr/>
        </p:nvSpPr>
        <p:spPr bwMode="auto">
          <a:xfrm>
            <a:off x="2628900" y="5443538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超新星爆発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 バースト波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57872" name="Line 16"/>
          <p:cNvSpPr>
            <a:spLocks noChangeShapeType="1"/>
          </p:cNvSpPr>
          <p:nvPr/>
        </p:nvSpPr>
        <p:spPr bwMode="auto">
          <a:xfrm>
            <a:off x="1116013" y="4219575"/>
            <a:ext cx="7200900" cy="0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57873" name="Line 17"/>
          <p:cNvSpPr>
            <a:spLocks noChangeShapeType="1"/>
          </p:cNvSpPr>
          <p:nvPr/>
        </p:nvSpPr>
        <p:spPr bwMode="auto">
          <a:xfrm>
            <a:off x="1116013" y="2058988"/>
            <a:ext cx="7200900" cy="0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 flipV="1">
            <a:off x="5653088" y="1195388"/>
            <a:ext cx="0" cy="4897437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57875" name="Line 19"/>
          <p:cNvSpPr>
            <a:spLocks noChangeShapeType="1"/>
          </p:cNvSpPr>
          <p:nvPr/>
        </p:nvSpPr>
        <p:spPr bwMode="auto">
          <a:xfrm flipV="1">
            <a:off x="2484438" y="1195388"/>
            <a:ext cx="0" cy="4897437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57876" name="Rectangle 20"/>
          <p:cNvSpPr>
            <a:spLocks noChangeArrowheads="1"/>
          </p:cNvSpPr>
          <p:nvPr/>
        </p:nvSpPr>
        <p:spPr bwMode="auto">
          <a:xfrm>
            <a:off x="4714875" y="3498850"/>
            <a:ext cx="12969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ガンマ線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バースト</a:t>
            </a:r>
            <a:endParaRPr lang="ja-JP" altLang="en-US" sz="1600">
              <a:solidFill>
                <a:srgbClr val="EAEAEA"/>
              </a:solidFill>
            </a:endParaRPr>
          </a:p>
        </p:txBody>
      </p:sp>
      <p:sp>
        <p:nvSpPr>
          <p:cNvPr id="1657877" name="Rectangle 21"/>
          <p:cNvSpPr>
            <a:spLocks noChangeArrowheads="1"/>
          </p:cNvSpPr>
          <p:nvPr/>
        </p:nvSpPr>
        <p:spPr bwMode="auto">
          <a:xfrm>
            <a:off x="4211638" y="5372100"/>
            <a:ext cx="1512887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ソフトガンマ線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 　　</a:t>
            </a:r>
            <a:r>
              <a:rPr lang="ja-JP" altLang="en-US" sz="1600">
                <a:solidFill>
                  <a:srgbClr val="EAEAEA"/>
                </a:solidFill>
                <a:sym typeface="Wingdings" pitchFamily="2" charset="2"/>
              </a:rPr>
              <a:t>リピータ</a:t>
            </a:r>
            <a:endParaRPr lang="ja-JP" altLang="en-US" sz="1600">
              <a:solidFill>
                <a:srgbClr val="EAEA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>
                <a:solidFill>
                  <a:srgbClr val="F8F8F8"/>
                </a:solidFill>
              </a:rPr>
              <a:t>観測結果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3481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4824" name="AutoShape 7"/>
          <p:cNvSpPr>
            <a:spLocks noChangeArrowheads="1"/>
          </p:cNvSpPr>
          <p:nvPr/>
        </p:nvSpPr>
        <p:spPr bwMode="auto">
          <a:xfrm>
            <a:off x="612775" y="1142984"/>
            <a:ext cx="4887919" cy="4786346"/>
          </a:xfrm>
          <a:prstGeom prst="roundRect">
            <a:avLst>
              <a:gd name="adj" fmla="val 5884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3482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3508393"/>
            <a:ext cx="3267075" cy="25638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4826" name="Rectangle 9"/>
          <p:cNvSpPr>
            <a:spLocks noChangeArrowheads="1"/>
          </p:cNvSpPr>
          <p:nvPr/>
        </p:nvSpPr>
        <p:spPr bwMode="auto">
          <a:xfrm>
            <a:off x="638184" y="1214422"/>
            <a:ext cx="5219700" cy="4696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  <a:sym typeface="Wingdings" pitchFamily="2" charset="2"/>
              </a:rPr>
              <a:t>連星中性子星探査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  <a:sym typeface="Wingdings" pitchFamily="2" charset="2"/>
              </a:rPr>
              <a:t>      イベントレート上限値 </a:t>
            </a:r>
            <a:r>
              <a:rPr lang="en-US" altLang="ja-JP" sz="1600" b="1" dirty="0">
                <a:solidFill>
                  <a:srgbClr val="DDDDDD"/>
                </a:solidFill>
                <a:sym typeface="Wingdings" pitchFamily="2" charset="2"/>
              </a:rPr>
              <a:t>: 2.5 events/yr/gal (S4)</a:t>
            </a:r>
            <a:endParaRPr lang="en-US" altLang="ja-JP" sz="1600" b="1" dirty="0">
              <a:solidFill>
                <a:srgbClr val="DDDDDD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kumimoji="0" lang="en-US" altLang="ja-JP" sz="1600" b="1" dirty="0" smtClean="0">
              <a:solidFill>
                <a:srgbClr val="F8F8F8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 smtClean="0">
                <a:solidFill>
                  <a:srgbClr val="F8F8F8"/>
                </a:solidFill>
              </a:rPr>
              <a:t>バースト波</a:t>
            </a:r>
            <a:r>
              <a:rPr kumimoji="0" lang="ja-JP" altLang="en-US" sz="1600" b="1" dirty="0">
                <a:solidFill>
                  <a:srgbClr val="F8F8F8"/>
                </a:solidFill>
              </a:rPr>
              <a:t>探査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000000"/>
                </a:solidFill>
              </a:rPr>
              <a:t>      </a:t>
            </a:r>
            <a:r>
              <a:rPr kumimoji="0" lang="ja-JP" altLang="en-US" sz="1600" b="1" dirty="0">
                <a:solidFill>
                  <a:srgbClr val="DDDDDD"/>
                </a:solidFill>
              </a:rPr>
              <a:t>銀河中心付近の超新星爆発に</a:t>
            </a:r>
            <a:r>
              <a:rPr kumimoji="0" lang="en-US" altLang="ja-JP" sz="1600" b="1" dirty="0">
                <a:solidFill>
                  <a:srgbClr val="DDDDDD"/>
                </a:solidFill>
              </a:rPr>
              <a:t>, </a:t>
            </a:r>
            <a:r>
              <a:rPr kumimoji="0" lang="ja-JP" altLang="en-US" sz="1600" b="1" dirty="0">
                <a:solidFill>
                  <a:srgbClr val="DDDDDD"/>
                </a:solidFill>
              </a:rPr>
              <a:t>なんとか届く</a:t>
            </a:r>
            <a:r>
              <a:rPr kumimoji="0" lang="ja-JP" altLang="en-US" sz="1600" b="1" dirty="0" smtClean="0">
                <a:solidFill>
                  <a:srgbClr val="DDDDDD"/>
                </a:solidFill>
              </a:rPr>
              <a:t>感度</a:t>
            </a:r>
            <a:endParaRPr kumimoji="0" lang="en-US" altLang="ja-JP" sz="1600" b="1" dirty="0" smtClean="0">
              <a:solidFill>
                <a:srgbClr val="DDDDDD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 smtClean="0">
                <a:solidFill>
                  <a:srgbClr val="DDDDDD"/>
                </a:solidFill>
              </a:rPr>
              <a:t>      </a:t>
            </a:r>
            <a:r>
              <a:rPr kumimoji="0" lang="ja-JP" altLang="en-US" sz="1600" b="1" dirty="0" smtClean="0">
                <a:solidFill>
                  <a:srgbClr val="DDDDDD"/>
                </a:solidFill>
              </a:rPr>
              <a:t>アンドロメダ付近で発生した</a:t>
            </a:r>
            <a:endParaRPr kumimoji="0" lang="en-US" altLang="ja-JP" sz="1600" b="1" dirty="0" smtClean="0">
              <a:solidFill>
                <a:srgbClr val="DDDDDD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dirty="0" smtClean="0">
                <a:solidFill>
                  <a:srgbClr val="DDDDDD"/>
                </a:solidFill>
              </a:rPr>
              <a:t>           </a:t>
            </a:r>
            <a:r>
              <a:rPr kumimoji="0" lang="ja-JP" altLang="en-US" sz="1600" b="1" dirty="0" smtClean="0">
                <a:solidFill>
                  <a:srgbClr val="DDDDDD"/>
                </a:solidFill>
              </a:rPr>
              <a:t>ガンマ線バーストに対する知見</a:t>
            </a:r>
            <a:endParaRPr kumimoji="0" lang="en-US" altLang="ja-JP" sz="1600" b="1" dirty="0" smtClean="0">
              <a:solidFill>
                <a:srgbClr val="DDDDDD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kumimoji="0" lang="ja-JP" altLang="en-US" sz="1600" b="1" dirty="0">
              <a:solidFill>
                <a:srgbClr val="DDDDDD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F8F8F8"/>
                </a:solidFill>
              </a:rPr>
              <a:t>パルサー探査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DDDDDD"/>
                </a:solidFill>
              </a:rPr>
              <a:t>    既知のパルサー</a:t>
            </a:r>
            <a:r>
              <a:rPr kumimoji="0" lang="en-US" altLang="ja-JP" sz="1600" b="1" dirty="0">
                <a:solidFill>
                  <a:srgbClr val="DDDDDD"/>
                </a:solidFill>
              </a:rPr>
              <a:t>: h&lt;3x10</a:t>
            </a:r>
            <a:r>
              <a:rPr kumimoji="0" lang="en-US" altLang="ja-JP" sz="1600" b="1" baseline="30000" dirty="0">
                <a:solidFill>
                  <a:srgbClr val="DDDDDD"/>
                </a:solidFill>
              </a:rPr>
              <a:t>-25</a:t>
            </a:r>
            <a:r>
              <a:rPr kumimoji="0" lang="en-US" altLang="ja-JP" sz="1600" b="1" dirty="0">
                <a:solidFill>
                  <a:srgbClr val="DDDDDD"/>
                </a:solidFill>
              </a:rPr>
              <a:t> (PSR J1605-7202)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DDDDDD"/>
                </a:solidFill>
              </a:rPr>
              <a:t>         (Crab</a:t>
            </a:r>
            <a:r>
              <a:rPr kumimoji="0" lang="ja-JP" altLang="en-US" sz="1600" b="1" dirty="0">
                <a:solidFill>
                  <a:srgbClr val="DDDDDD"/>
                </a:solidFill>
              </a:rPr>
              <a:t>パルサー</a:t>
            </a:r>
            <a:r>
              <a:rPr kumimoji="0" lang="en-US" altLang="ja-JP" sz="1600" b="1" dirty="0">
                <a:solidFill>
                  <a:srgbClr val="DDDDDD"/>
                </a:solidFill>
              </a:rPr>
              <a:t>: </a:t>
            </a:r>
            <a:r>
              <a:rPr kumimoji="0" lang="ja-JP" altLang="en-US" sz="1600" b="1" dirty="0">
                <a:solidFill>
                  <a:srgbClr val="DDDDDD"/>
                </a:solidFill>
              </a:rPr>
              <a:t>理論的上限値より厳しい制限</a:t>
            </a:r>
            <a:r>
              <a:rPr kumimoji="0" lang="en-US" altLang="ja-JP" sz="1600" b="1" dirty="0">
                <a:solidFill>
                  <a:srgbClr val="DDDDDD"/>
                </a:solidFill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DDDDDD"/>
                </a:solidFill>
              </a:rPr>
              <a:t>    </a:t>
            </a:r>
            <a:r>
              <a:rPr kumimoji="0" lang="ja-JP" altLang="en-US" sz="1600" b="1" dirty="0">
                <a:solidFill>
                  <a:srgbClr val="DDDDDD"/>
                </a:solidFill>
              </a:rPr>
              <a:t>全天探査</a:t>
            </a:r>
            <a:r>
              <a:rPr kumimoji="0" lang="en-US" altLang="ja-JP" sz="1600" b="1" dirty="0">
                <a:solidFill>
                  <a:srgbClr val="DDDDDD"/>
                </a:solidFill>
              </a:rPr>
              <a:t>: h&lt; 2x10</a:t>
            </a:r>
            <a:r>
              <a:rPr kumimoji="0" lang="en-US" altLang="ja-JP" sz="1600" b="1" baseline="30000" dirty="0">
                <a:solidFill>
                  <a:srgbClr val="DDDDDD"/>
                </a:solidFill>
              </a:rPr>
              <a:t>-24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DDDDDD"/>
                </a:solidFill>
              </a:rPr>
              <a:t>    </a:t>
            </a:r>
            <a:r>
              <a:rPr kumimoji="0" lang="ja-JP" altLang="en-US" sz="1600" b="1" dirty="0">
                <a:solidFill>
                  <a:srgbClr val="DDDDDD"/>
                </a:solidFill>
              </a:rPr>
              <a:t>その他 </a:t>
            </a:r>
            <a:r>
              <a:rPr kumimoji="0" lang="en-US" altLang="ja-JP" sz="1600" b="1" dirty="0">
                <a:solidFill>
                  <a:srgbClr val="DDDDDD"/>
                </a:solidFill>
              </a:rPr>
              <a:t>: LMXB, </a:t>
            </a:r>
            <a:r>
              <a:rPr kumimoji="0" lang="ja-JP" altLang="en-US" sz="1600" b="1" dirty="0">
                <a:solidFill>
                  <a:srgbClr val="DDDDDD"/>
                </a:solidFill>
              </a:rPr>
              <a:t>パルスの無い中性子星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kumimoji="0" lang="en-US" altLang="ja-JP" sz="1600" b="1" dirty="0" smtClean="0">
              <a:solidFill>
                <a:srgbClr val="F8F8F8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 smtClean="0">
                <a:solidFill>
                  <a:srgbClr val="F8F8F8"/>
                </a:solidFill>
              </a:rPr>
              <a:t>バックグラウンド</a:t>
            </a:r>
            <a:r>
              <a:rPr kumimoji="0" lang="ja-JP" altLang="en-US" sz="1600" b="1" dirty="0">
                <a:solidFill>
                  <a:srgbClr val="F8F8F8"/>
                </a:solidFill>
              </a:rPr>
              <a:t>重力波探査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000000"/>
                </a:solidFill>
              </a:rPr>
              <a:t>       </a:t>
            </a:r>
            <a:r>
              <a:rPr kumimoji="0" lang="en-US" altLang="ja-JP" sz="1600" b="1" dirty="0" smtClean="0">
                <a:solidFill>
                  <a:srgbClr val="DDDDDD"/>
                </a:solidFill>
              </a:rPr>
              <a:t>Ω</a:t>
            </a:r>
            <a:r>
              <a:rPr kumimoji="0" lang="en-US" altLang="ja-JP" sz="1600" b="1" baseline="-20000" dirty="0" smtClean="0">
                <a:solidFill>
                  <a:srgbClr val="DDDDDD"/>
                </a:solidFill>
              </a:rPr>
              <a:t>GW</a:t>
            </a:r>
            <a:r>
              <a:rPr kumimoji="0" lang="en-US" altLang="ja-JP" sz="1600" b="1" dirty="0" smtClean="0">
                <a:solidFill>
                  <a:srgbClr val="DDDDDD"/>
                </a:solidFill>
              </a:rPr>
              <a:t>&lt;1.9x10</a:t>
            </a:r>
            <a:r>
              <a:rPr kumimoji="0" lang="en-US" altLang="ja-JP" sz="1600" b="1" baseline="30000" dirty="0" smtClean="0">
                <a:solidFill>
                  <a:srgbClr val="DDDDDD"/>
                </a:solidFill>
              </a:rPr>
              <a:t>-6</a:t>
            </a:r>
            <a:r>
              <a:rPr kumimoji="0" lang="en-US" altLang="ja-JP" sz="1600" b="1" dirty="0" smtClean="0">
                <a:solidFill>
                  <a:srgbClr val="DDDDDD"/>
                </a:solidFill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dirty="0" smtClean="0">
                <a:solidFill>
                  <a:srgbClr val="DDDDDD"/>
                </a:solidFill>
              </a:rPr>
              <a:t>　　　　　</a:t>
            </a:r>
            <a:r>
              <a:rPr kumimoji="0" lang="en-US" altLang="ja-JP" sz="1600" b="1" dirty="0" smtClean="0">
                <a:solidFill>
                  <a:srgbClr val="DDDDDD"/>
                </a:solidFill>
              </a:rPr>
              <a:t>(</a:t>
            </a:r>
            <a:r>
              <a:rPr kumimoji="0" lang="ja-JP" altLang="en-US" sz="1600" b="1" dirty="0">
                <a:solidFill>
                  <a:srgbClr val="DDDDDD"/>
                </a:solidFill>
              </a:rPr>
              <a:t>ビックバン元素合成</a:t>
            </a:r>
            <a:r>
              <a:rPr kumimoji="0" lang="ja-JP" altLang="en-US" sz="1600" b="1" dirty="0" smtClean="0">
                <a:solidFill>
                  <a:srgbClr val="DDDDDD"/>
                </a:solidFill>
              </a:rPr>
              <a:t>上限</a:t>
            </a:r>
            <a:r>
              <a:rPr kumimoji="0" lang="ja-JP" altLang="en-US" sz="1600" dirty="0" smtClean="0">
                <a:solidFill>
                  <a:srgbClr val="DDDDDD"/>
                </a:solidFill>
              </a:rPr>
              <a:t>より良い上限値</a:t>
            </a:r>
            <a:r>
              <a:rPr kumimoji="0" lang="en-US" altLang="ja-JP" sz="1600" b="1" dirty="0" smtClean="0">
                <a:solidFill>
                  <a:srgbClr val="DDDDDD"/>
                </a:solidFill>
              </a:rPr>
              <a:t>)</a:t>
            </a:r>
            <a:endParaRPr kumimoji="0" lang="en-US" altLang="ja-JP" sz="1600" b="1" dirty="0">
              <a:solidFill>
                <a:srgbClr val="DDDDDD"/>
              </a:solidFill>
            </a:endParaRPr>
          </a:p>
        </p:txBody>
      </p:sp>
      <p:sp>
        <p:nvSpPr>
          <p:cNvPr id="34827" name="Rectangle 10"/>
          <p:cNvSpPr>
            <a:spLocks noChangeArrowheads="1"/>
          </p:cNvSpPr>
          <p:nvPr/>
        </p:nvSpPr>
        <p:spPr bwMode="auto">
          <a:xfrm>
            <a:off x="6088082" y="3429000"/>
            <a:ext cx="1198562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000" b="1" dirty="0" err="1">
                <a:solidFill>
                  <a:srgbClr val="5F5F5F"/>
                </a:solidFill>
              </a:rPr>
              <a:t>Vuk</a:t>
            </a:r>
            <a:r>
              <a:rPr lang="en-US" altLang="ja-JP" sz="1000" b="1" dirty="0">
                <a:solidFill>
                  <a:srgbClr val="5F5F5F"/>
                </a:solidFill>
              </a:rPr>
              <a:t> </a:t>
            </a:r>
            <a:r>
              <a:rPr lang="en-US" altLang="ja-JP" sz="1000" b="1" dirty="0" err="1">
                <a:solidFill>
                  <a:srgbClr val="5F5F5F"/>
                </a:solidFill>
              </a:rPr>
              <a:t>Mandic</a:t>
            </a:r>
            <a:r>
              <a:rPr lang="en-US" altLang="ja-JP" sz="1000" b="1" dirty="0">
                <a:solidFill>
                  <a:srgbClr val="5F5F5F"/>
                </a:solidFill>
              </a:rPr>
              <a:t> </a:t>
            </a:r>
          </a:p>
          <a:p>
            <a:pPr>
              <a:buFontTx/>
              <a:buNone/>
            </a:pPr>
            <a:r>
              <a:rPr lang="en-US" altLang="ja-JP" sz="1000" b="1" dirty="0">
                <a:solidFill>
                  <a:srgbClr val="5F5F5F"/>
                </a:solidFill>
              </a:rPr>
              <a:t>(GWDAW 2007)</a:t>
            </a: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1604" y="1000109"/>
            <a:ext cx="1848276" cy="23574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31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LIGO-S5</a:t>
            </a:r>
            <a:r>
              <a:rPr lang="ja-JP" altLang="en-US" dirty="0" smtClean="0"/>
              <a:t>のデータ解析</a:t>
            </a:r>
            <a:endParaRPr lang="ja-JP" altLang="en-US" dirty="0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32</a:t>
            </a:fld>
            <a:endParaRPr lang="en-US" altLang="ja-JP"/>
          </a:p>
        </p:txBody>
      </p:sp>
      <p:graphicFrame>
        <p:nvGraphicFramePr>
          <p:cNvPr id="198657" name="Object 1"/>
          <p:cNvGraphicFramePr>
            <a:graphicFrameLocks noChangeAspect="1"/>
          </p:cNvGraphicFramePr>
          <p:nvPr/>
        </p:nvGraphicFramePr>
        <p:xfrm>
          <a:off x="804889" y="785794"/>
          <a:ext cx="7553325" cy="5667375"/>
        </p:xfrm>
        <a:graphic>
          <a:graphicData uri="http://schemas.openxmlformats.org/presentationml/2006/ole">
            <p:oleObj spid="_x0000_s1653762" name="Acrobat Document" r:id="rId4" imgW="7552944" imgH="5666994" progId="AcroExch.Document.7">
              <p:embed/>
            </p:oleObj>
          </a:graphicData>
        </a:graphic>
      </p:graphicFrame>
      <p:graphicFrame>
        <p:nvGraphicFramePr>
          <p:cNvPr id="198658" name="Object 2"/>
          <p:cNvGraphicFramePr>
            <a:graphicFrameLocks noChangeAspect="1"/>
          </p:cNvGraphicFramePr>
          <p:nvPr/>
        </p:nvGraphicFramePr>
        <p:xfrm>
          <a:off x="1019203" y="785794"/>
          <a:ext cx="7553325" cy="5667375"/>
        </p:xfrm>
        <a:graphic>
          <a:graphicData uri="http://schemas.openxmlformats.org/presentationml/2006/ole">
            <p:oleObj spid="_x0000_s1653763" name="Acrobat Document" r:id="rId5" imgW="7552944" imgH="5666994" progId="AcroExch.Document.7">
              <p:embed/>
            </p:oleObj>
          </a:graphicData>
        </a:graphic>
      </p:graphicFrame>
      <p:graphicFrame>
        <p:nvGraphicFramePr>
          <p:cNvPr id="198659" name="Object 3"/>
          <p:cNvGraphicFramePr>
            <a:graphicFrameLocks noChangeAspect="1"/>
          </p:cNvGraphicFramePr>
          <p:nvPr/>
        </p:nvGraphicFramePr>
        <p:xfrm>
          <a:off x="1071538" y="785794"/>
          <a:ext cx="7553325" cy="5667375"/>
        </p:xfrm>
        <a:graphic>
          <a:graphicData uri="http://schemas.openxmlformats.org/presentationml/2006/ole">
            <p:oleObj spid="_x0000_s1653764" name="Acrobat Document" r:id="rId6" imgW="7552944" imgH="5666994" progId="AcroExch.Document.7">
              <p:embed/>
            </p:oleObj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7143768" y="885750"/>
            <a:ext cx="1357322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kern="1200" dirty="0" err="1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M.A.Papa</a:t>
            </a:r>
            <a:r>
              <a:rPr kumimoji="1" lang="ja-JP" altLang="en-US" sz="1000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endParaRPr kumimoji="1" lang="en-US" altLang="ja-JP" sz="1000" kern="1200" dirty="0">
              <a:solidFill>
                <a:srgbClr val="1C1C1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March 9, 2009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Virgo-LSC MEETING</a:t>
            </a:r>
            <a:endParaRPr kumimoji="1" lang="ja-JP" altLang="en-US" sz="1000" kern="1200" dirty="0">
              <a:solidFill>
                <a:srgbClr val="1C1C1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>
                <a:solidFill>
                  <a:srgbClr val="DDDDDD"/>
                </a:solidFill>
              </a:rPr>
              <a:t>重力波観測の現状</a:t>
            </a:r>
            <a:endParaRPr lang="ja-JP" altLang="en-US">
              <a:solidFill>
                <a:srgbClr val="DDDDDD"/>
              </a:solidFill>
            </a:endParaRPr>
          </a:p>
        </p:txBody>
      </p:sp>
      <p:sp>
        <p:nvSpPr>
          <p:cNvPr id="1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33</a:t>
            </a:fld>
            <a:endParaRPr lang="en-US" altLang="ja-JP"/>
          </a:p>
        </p:txBody>
      </p:sp>
      <p:sp>
        <p:nvSpPr>
          <p:cNvPr id="727044" name="Rectangle 4"/>
          <p:cNvSpPr>
            <a:spLocks noChangeArrowheads="1"/>
          </p:cNvSpPr>
          <p:nvPr/>
        </p:nvSpPr>
        <p:spPr bwMode="auto">
          <a:xfrm>
            <a:off x="504825" y="5013341"/>
            <a:ext cx="7162800" cy="701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50kpc~14Mpc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727053" name="Rectangle 13"/>
          <p:cNvSpPr>
            <a:spLocks noChangeArrowheads="1"/>
          </p:cNvSpPr>
          <p:nvPr/>
        </p:nvSpPr>
        <p:spPr bwMode="auto">
          <a:xfrm>
            <a:off x="468313" y="765175"/>
            <a:ext cx="8023225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</a:t>
            </a:r>
            <a:r>
              <a:rPr kumimoji="1" lang="en-US" altLang="ja-JP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大型検出器が稼働中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5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2" name="Group 1034"/>
          <p:cNvGrpSpPr>
            <a:grpSpLocks/>
          </p:cNvGrpSpPr>
          <p:nvPr/>
        </p:nvGrpSpPr>
        <p:grpSpPr bwMode="auto">
          <a:xfrm>
            <a:off x="971550" y="3859216"/>
            <a:ext cx="7416800" cy="1096962"/>
            <a:chOff x="612" y="2603"/>
            <a:chExt cx="4672" cy="691"/>
          </a:xfrm>
        </p:grpSpPr>
        <p:sp>
          <p:nvSpPr>
            <p:cNvPr id="728069" name="Rectangle 1029"/>
            <p:cNvSpPr>
              <a:spLocks noChangeArrowheads="1"/>
            </p:cNvSpPr>
            <p:nvPr/>
          </p:nvSpPr>
          <p:spPr bwMode="auto">
            <a:xfrm>
              <a:off x="819" y="2603"/>
              <a:ext cx="4465" cy="6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検出の信頼度向上</a:t>
              </a:r>
              <a:r>
                <a:rPr kumimoji="1" lang="en-US" altLang="ja-JP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波源の方向特定</a:t>
              </a:r>
              <a:r>
                <a:rPr kumimoji="1" lang="en-US" altLang="ja-JP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重力波偏波の分離</a:t>
              </a:r>
              <a:endParaRPr kumimoji="1" lang="ja-JP" altLang="en-US" sz="2000" b="1" kern="120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年を超える観測データが取得されている</a:t>
              </a:r>
            </a:p>
          </p:txBody>
        </p:sp>
        <p:sp>
          <p:nvSpPr>
            <p:cNvPr id="728071" name="AutoShape 1031"/>
            <p:cNvSpPr>
              <a:spLocks noChangeArrowheads="1"/>
            </p:cNvSpPr>
            <p:nvPr/>
          </p:nvSpPr>
          <p:spPr bwMode="auto">
            <a:xfrm>
              <a:off x="612" y="2659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033"/>
          <p:cNvGrpSpPr>
            <a:grpSpLocks/>
          </p:cNvGrpSpPr>
          <p:nvPr/>
        </p:nvGrpSpPr>
        <p:grpSpPr bwMode="auto">
          <a:xfrm>
            <a:off x="250825" y="1989138"/>
            <a:ext cx="8642350" cy="1733550"/>
            <a:chOff x="158" y="2111"/>
            <a:chExt cx="5444" cy="1092"/>
          </a:xfrm>
        </p:grpSpPr>
        <p:graphicFrame>
          <p:nvGraphicFramePr>
            <p:cNvPr id="727050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p:oleObj spid="_x0000_s1654786" name="Drawing" r:id="rId4" imgW="2590560" imgH="1733400" progId="">
                <p:embed/>
              </p:oleObj>
            </a:graphicData>
          </a:graphic>
        </p:graphicFrame>
        <p:graphicFrame>
          <p:nvGraphicFramePr>
            <p:cNvPr id="727051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p:oleObj spid="_x0000_s1654787" name="Drawing" r:id="rId5" imgW="2581200" imgH="1761840" progId="">
                <p:embed/>
              </p:oleObj>
            </a:graphicData>
          </a:graphic>
        </p:graphicFrame>
        <p:graphicFrame>
          <p:nvGraphicFramePr>
            <p:cNvPr id="727052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p:oleObj spid="_x0000_s1654788" r:id="rId6" imgW="5248147" imgH="3812213" progId="">
                <p:embed/>
              </p:oleObj>
            </a:graphicData>
          </a:graphic>
        </p:graphicFrame>
        <p:sp>
          <p:nvSpPr>
            <p:cNvPr id="727055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727056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727057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728068" name="Picture 102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72705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err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  <a:endParaRPr kumimoji="1" lang="en-US" altLang="ja-JP" sz="1400" b="1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00034" y="5929330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ja-JP" altLang="en-US" sz="2000" dirty="0" smtClean="0">
                <a:solidFill>
                  <a:srgbClr val="EAEAEA"/>
                </a:solidFill>
              </a:rPr>
              <a:t>天文的に意味のある結果が得られつつある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4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終わり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34</a:t>
            </a:fld>
            <a:endParaRPr lang="en-US" altLang="ja-JP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D060A6-9F2D-4B2F-AA5E-080FECEE08E7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観測とデータ解析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578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714356"/>
            <a:ext cx="31813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>
            <a:off x="4572000" y="60007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chemeClr val="bg1"/>
                </a:solidFill>
              </a:rPr>
              <a:t>“Table of Optics” from the Cyclopedia published 1728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地上</a:t>
            </a:r>
            <a:r>
              <a:rPr lang="ja-JP" altLang="ja-JP" dirty="0" smtClean="0">
                <a:solidFill>
                  <a:srgbClr val="DDDDDD"/>
                </a:solidFill>
              </a:rPr>
              <a:t>重力波</a:t>
            </a:r>
            <a:r>
              <a:rPr lang="ja-JP" altLang="en-US" dirty="0" smtClean="0">
                <a:solidFill>
                  <a:srgbClr val="DDDDDD"/>
                </a:solidFill>
              </a:rPr>
              <a:t>検出器</a:t>
            </a:r>
            <a:r>
              <a:rPr lang="ja-JP" altLang="ja-JP" dirty="0" smtClean="0">
                <a:solidFill>
                  <a:srgbClr val="DDDDDD"/>
                </a:solidFill>
              </a:rPr>
              <a:t>の</a:t>
            </a:r>
            <a:r>
              <a:rPr lang="ja-JP" altLang="ja-JP" dirty="0">
                <a:solidFill>
                  <a:srgbClr val="DDDDDD"/>
                </a:solidFill>
              </a:rPr>
              <a:t>現状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1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7044" name="Rectangle 4"/>
          <p:cNvSpPr>
            <a:spLocks noChangeArrowheads="1"/>
          </p:cNvSpPr>
          <p:nvPr/>
        </p:nvSpPr>
        <p:spPr bwMode="auto">
          <a:xfrm>
            <a:off x="504825" y="5516563"/>
            <a:ext cx="7162800" cy="701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50kpc~14Mpc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727053" name="Rectangle 13"/>
          <p:cNvSpPr>
            <a:spLocks noChangeArrowheads="1"/>
          </p:cNvSpPr>
          <p:nvPr/>
        </p:nvSpPr>
        <p:spPr bwMode="auto">
          <a:xfrm>
            <a:off x="468313" y="765175"/>
            <a:ext cx="8023225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</a:t>
            </a:r>
            <a:r>
              <a:rPr kumimoji="1" lang="en-US" altLang="ja-JP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大型検出器が稼働中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5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2" name="Group 1034"/>
          <p:cNvGrpSpPr>
            <a:grpSpLocks/>
          </p:cNvGrpSpPr>
          <p:nvPr/>
        </p:nvGrpSpPr>
        <p:grpSpPr bwMode="auto">
          <a:xfrm>
            <a:off x="971550" y="4132263"/>
            <a:ext cx="7416800" cy="1096962"/>
            <a:chOff x="612" y="2603"/>
            <a:chExt cx="4672" cy="691"/>
          </a:xfrm>
        </p:grpSpPr>
        <p:sp>
          <p:nvSpPr>
            <p:cNvPr id="728069" name="Rectangle 1029"/>
            <p:cNvSpPr>
              <a:spLocks noChangeArrowheads="1"/>
            </p:cNvSpPr>
            <p:nvPr/>
          </p:nvSpPr>
          <p:spPr bwMode="auto">
            <a:xfrm>
              <a:off x="819" y="2603"/>
              <a:ext cx="4465" cy="6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検出の信頼度向上</a:t>
              </a:r>
              <a:r>
                <a:rPr kumimoji="1" lang="en-US" altLang="ja-JP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波源の方向特定</a:t>
              </a:r>
              <a:r>
                <a:rPr kumimoji="1" lang="en-US" altLang="ja-JP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重力波偏波の分離</a:t>
              </a:r>
              <a:endParaRPr kumimoji="1" lang="ja-JP" altLang="en-US" sz="2000" b="1" kern="120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年を超える観測データが取得されている</a:t>
              </a:r>
            </a:p>
          </p:txBody>
        </p:sp>
        <p:sp>
          <p:nvSpPr>
            <p:cNvPr id="728071" name="AutoShape 1031"/>
            <p:cNvSpPr>
              <a:spLocks noChangeArrowheads="1"/>
            </p:cNvSpPr>
            <p:nvPr/>
          </p:nvSpPr>
          <p:spPr bwMode="auto">
            <a:xfrm>
              <a:off x="612" y="2659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033"/>
          <p:cNvGrpSpPr>
            <a:grpSpLocks/>
          </p:cNvGrpSpPr>
          <p:nvPr/>
        </p:nvGrpSpPr>
        <p:grpSpPr bwMode="auto">
          <a:xfrm>
            <a:off x="250825" y="1989138"/>
            <a:ext cx="8642350" cy="1733550"/>
            <a:chOff x="158" y="2111"/>
            <a:chExt cx="5444" cy="1092"/>
          </a:xfrm>
        </p:grpSpPr>
        <p:graphicFrame>
          <p:nvGraphicFramePr>
            <p:cNvPr id="727050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p:oleObj spid="_x0000_s1878018" name="Drawing" r:id="rId4" imgW="2590560" imgH="1733400" progId="">
                <p:embed/>
              </p:oleObj>
            </a:graphicData>
          </a:graphic>
        </p:graphicFrame>
        <p:graphicFrame>
          <p:nvGraphicFramePr>
            <p:cNvPr id="727051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p:oleObj spid="_x0000_s1878019" name="Drawing" r:id="rId5" imgW="2581200" imgH="1761840" progId="">
                <p:embed/>
              </p:oleObj>
            </a:graphicData>
          </a:graphic>
        </p:graphicFrame>
        <p:graphicFrame>
          <p:nvGraphicFramePr>
            <p:cNvPr id="727052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p:oleObj spid="_x0000_s1878020" r:id="rId6" imgW="5248147" imgH="3812213" progId="">
                <p:embed/>
              </p:oleObj>
            </a:graphicData>
          </a:graphic>
        </p:graphicFrame>
        <p:sp>
          <p:nvSpPr>
            <p:cNvPr id="727055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727056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727057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728068" name="Picture 102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72705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err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  <a:endParaRPr kumimoji="1" lang="en-US" altLang="ja-JP" sz="1400" b="1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重力波の観測運転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1071538" y="1097805"/>
            <a:ext cx="642942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重力波の観測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干渉計を動作させ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時系列データを取得し続ける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28" name="Rectangle 69"/>
          <p:cNvSpPr>
            <a:spLocks noChangeArrowheads="1"/>
          </p:cNvSpPr>
          <p:nvPr/>
        </p:nvSpPr>
        <p:spPr bwMode="auto">
          <a:xfrm>
            <a:off x="1357290" y="3214686"/>
            <a:ext cx="5500726" cy="17543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現実の観測中の障害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突発的な外乱　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(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地面振動など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)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　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　　　  　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干渉計が非動作状態になる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,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非定常雑音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      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環境ドリフト 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(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温度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気圧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地面の傾斜・歪み　など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　　　     </a:t>
            </a:r>
            <a:r>
              <a:rPr lang="en-US" altLang="ja-JP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EAEAEA"/>
                </a:solidFill>
                <a:sym typeface="Wingdings" pitchFamily="2" charset="2"/>
              </a:rPr>
              <a:t>干渉計感度の悪化など</a:t>
            </a:r>
            <a:endParaRPr lang="en-US" altLang="ja-JP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29" name="下矢印 28"/>
          <p:cNvSpPr/>
          <p:nvPr/>
        </p:nvSpPr>
        <p:spPr bwMode="auto">
          <a:xfrm rot="-5400000">
            <a:off x="2043668" y="5263261"/>
            <a:ext cx="270318" cy="214314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2357422" y="5172200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各種環境モニタ信号 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(~100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チャンネル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 干渉計の自動動作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動作復帰システム</a:t>
            </a:r>
            <a:endParaRPr lang="en-US" altLang="ja-JP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2000232" y="1994551"/>
            <a:ext cx="5500726" cy="7200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CCFFCC"/>
                </a:solidFill>
                <a:sym typeface="Wingdings" pitchFamily="2" charset="2"/>
              </a:rPr>
              <a:t>TAMA : 2</a:t>
            </a:r>
            <a:r>
              <a:rPr lang="ja-JP" altLang="en-US" dirty="0" smtClean="0">
                <a:solidFill>
                  <a:srgbClr val="CCFFCC"/>
                </a:solidFill>
                <a:sym typeface="Wingdings" pitchFamily="2" charset="2"/>
              </a:rPr>
              <a:t>か月 </a:t>
            </a:r>
            <a:r>
              <a:rPr lang="en-US" altLang="ja-JP" dirty="0" smtClean="0">
                <a:solidFill>
                  <a:srgbClr val="CCFFCC"/>
                </a:solidFill>
                <a:sym typeface="Wingdings" pitchFamily="2" charset="2"/>
              </a:rPr>
              <a:t>x </a:t>
            </a:r>
            <a:r>
              <a:rPr lang="ja-JP" altLang="en-US" dirty="0" smtClean="0">
                <a:solidFill>
                  <a:srgbClr val="CCFFCC"/>
                </a:solidFill>
                <a:sym typeface="Wingdings" pitchFamily="2" charset="2"/>
              </a:rPr>
              <a:t>数回</a:t>
            </a:r>
            <a:endParaRPr lang="en-US" altLang="ja-JP" dirty="0" smtClean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CCFFCC"/>
                </a:solidFill>
                <a:sym typeface="Wingdings" pitchFamily="2" charset="2"/>
              </a:rPr>
              <a:t>LIGO  :  2</a:t>
            </a:r>
            <a:r>
              <a:rPr lang="ja-JP" altLang="en-US" dirty="0" smtClean="0">
                <a:solidFill>
                  <a:srgbClr val="CCFFCC"/>
                </a:solidFill>
                <a:sym typeface="Wingdings" pitchFamily="2" charset="2"/>
              </a:rPr>
              <a:t>年弱</a:t>
            </a:r>
            <a:r>
              <a:rPr lang="en-US" altLang="ja-JP" dirty="0" smtClean="0">
                <a:solidFill>
                  <a:srgbClr val="CCFFCC"/>
                </a:solidFill>
                <a:sym typeface="Wingdings" pitchFamily="2" charset="2"/>
              </a:rPr>
              <a:t>, 3</a:t>
            </a:r>
            <a:r>
              <a:rPr lang="ja-JP" altLang="en-US" dirty="0" smtClean="0">
                <a:solidFill>
                  <a:srgbClr val="CCFFCC"/>
                </a:solidFill>
                <a:sym typeface="Wingdings" pitchFamily="2" charset="2"/>
              </a:rPr>
              <a:t>台の同時動作</a:t>
            </a:r>
            <a:endParaRPr lang="en-US" altLang="ja-JP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複数台での同時観測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 sz="1100"/>
              <a:pPr/>
              <a:t>6</a:t>
            </a:fld>
            <a:endParaRPr lang="en-US" altLang="ja-JP" sz="1100"/>
          </a:p>
        </p:txBody>
      </p:sp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714348" y="3478130"/>
            <a:ext cx="6429420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実際上の意義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複数台での同時検出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検出の信頼度の向上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偽イベントの除去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1357290" y="4078322"/>
            <a:ext cx="464347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CCFFCC"/>
                </a:solidFill>
                <a:sym typeface="Wingdings" pitchFamily="2" charset="2"/>
              </a:rPr>
              <a:t>重力波信号は微弱　</a:t>
            </a:r>
            <a:endParaRPr lang="en-US" altLang="ja-JP" dirty="0" smtClean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CCFFCC"/>
                </a:solidFill>
                <a:sym typeface="Wingdings" pitchFamily="2" charset="2"/>
              </a:rPr>
              <a:t>   </a:t>
            </a:r>
            <a:r>
              <a:rPr lang="ja-JP" altLang="en-US" dirty="0" smtClean="0">
                <a:solidFill>
                  <a:srgbClr val="CCFFCC"/>
                </a:solidFill>
                <a:sym typeface="Wingdings" pitchFamily="2" charset="2"/>
              </a:rPr>
              <a:t>多くの </a:t>
            </a:r>
            <a:r>
              <a:rPr lang="en-US" altLang="ja-JP" dirty="0" smtClean="0">
                <a:solidFill>
                  <a:srgbClr val="CCFFCC"/>
                </a:solidFill>
                <a:sym typeface="Wingdings" pitchFamily="2" charset="2"/>
              </a:rPr>
              <a:t>Fake event </a:t>
            </a:r>
            <a:r>
              <a:rPr lang="ja-JP" altLang="en-US" dirty="0" smtClean="0">
                <a:solidFill>
                  <a:srgbClr val="CCFFCC"/>
                </a:solidFill>
                <a:sym typeface="Wingdings" pitchFamily="2" charset="2"/>
              </a:rPr>
              <a:t>が現れる</a:t>
            </a:r>
            <a:endParaRPr lang="en-US" altLang="ja-JP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auto">
          <a:xfrm>
            <a:off x="642910" y="1132818"/>
            <a:ext cx="7215238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天文的な意義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天球のカバー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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干渉計は 弱い指向性を持つ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   検出された場合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---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天文的情報の取得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　　   　波源の位置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偏波　の情報の取得  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   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最低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3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台が必要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指向性を考慮するとより多く 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grpSp>
        <p:nvGrpSpPr>
          <p:cNvPr id="12" name="Group 16"/>
          <p:cNvGrpSpPr>
            <a:grpSpLocks noChangeAspect="1"/>
          </p:cNvGrpSpPr>
          <p:nvPr/>
        </p:nvGrpSpPr>
        <p:grpSpPr bwMode="auto">
          <a:xfrm>
            <a:off x="7215206" y="1229990"/>
            <a:ext cx="1479296" cy="1484630"/>
            <a:chOff x="0" y="0"/>
            <a:chExt cx="1664" cy="1670"/>
          </a:xfrm>
        </p:grpSpPr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64" cy="1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Rectangle 18"/>
            <p:cNvSpPr>
              <a:spLocks/>
            </p:cNvSpPr>
            <p:nvPr/>
          </p:nvSpPr>
          <p:spPr bwMode="auto">
            <a:xfrm>
              <a:off x="860" y="1480"/>
              <a:ext cx="705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None/>
              </a:pPr>
              <a:r>
                <a:rPr lang="en-US" altLang="ja-JP" sz="1100" dirty="0">
                  <a:solidFill>
                    <a:srgbClr val="080808"/>
                  </a:solidFill>
                </a:rPr>
                <a:t>L/H+L/L</a:t>
              </a:r>
            </a:p>
          </p:txBody>
        </p:sp>
      </p:grpSp>
      <p:grpSp>
        <p:nvGrpSpPr>
          <p:cNvPr id="15" name="Group 19"/>
          <p:cNvGrpSpPr>
            <a:grpSpLocks noChangeAspect="1"/>
          </p:cNvGrpSpPr>
          <p:nvPr/>
        </p:nvGrpSpPr>
        <p:grpSpPr bwMode="auto">
          <a:xfrm>
            <a:off x="7223474" y="2857496"/>
            <a:ext cx="1479296" cy="1479296"/>
            <a:chOff x="0" y="0"/>
            <a:chExt cx="1664" cy="1664"/>
          </a:xfrm>
        </p:grpSpPr>
        <p:pic>
          <p:nvPicPr>
            <p:cNvPr id="16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664" cy="1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Rectangle 21"/>
            <p:cNvSpPr>
              <a:spLocks/>
            </p:cNvSpPr>
            <p:nvPr/>
          </p:nvSpPr>
          <p:spPr bwMode="auto">
            <a:xfrm>
              <a:off x="622" y="1472"/>
              <a:ext cx="941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None/>
              </a:pPr>
              <a:r>
                <a:rPr lang="en-US" altLang="ja-JP" sz="1100">
                  <a:solidFill>
                    <a:srgbClr val="080808"/>
                  </a:solidFill>
                </a:rPr>
                <a:t>L/H+L/L+V</a:t>
              </a:r>
            </a:p>
          </p:txBody>
        </p:sp>
      </p:grpSp>
      <p:grpSp>
        <p:nvGrpSpPr>
          <p:cNvPr id="18" name="Group 22"/>
          <p:cNvGrpSpPr>
            <a:grpSpLocks noChangeAspect="1"/>
          </p:cNvGrpSpPr>
          <p:nvPr/>
        </p:nvGrpSpPr>
        <p:grpSpPr bwMode="auto">
          <a:xfrm>
            <a:off x="7250142" y="4500570"/>
            <a:ext cx="1479296" cy="1479296"/>
            <a:chOff x="0" y="0"/>
            <a:chExt cx="1664" cy="1664"/>
          </a:xfrm>
        </p:grpSpPr>
        <p:pic>
          <p:nvPicPr>
            <p:cNvPr id="19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664" cy="1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Rectangle 24"/>
            <p:cNvSpPr>
              <a:spLocks/>
            </p:cNvSpPr>
            <p:nvPr/>
          </p:nvSpPr>
          <p:spPr bwMode="auto">
            <a:xfrm>
              <a:off x="6" y="1472"/>
              <a:ext cx="1484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None/>
              </a:pPr>
              <a:r>
                <a:rPr lang="en-US" altLang="ja-JP" sz="1100">
                  <a:solidFill>
                    <a:srgbClr val="080808"/>
                  </a:solidFill>
                </a:rPr>
                <a:t>L/H+L/L+V+LCGT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LIGO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3481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643438" y="857232"/>
            <a:ext cx="4025900" cy="1701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2002</a:t>
            </a:r>
            <a:r>
              <a:rPr lang="ja-JP" altLang="en-US" sz="1600" b="1" dirty="0">
                <a:solidFill>
                  <a:srgbClr val="F8F8F8"/>
                </a:solidFill>
              </a:rPr>
              <a:t>年観測開始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計画通りの感度を実現 </a:t>
            </a:r>
            <a:r>
              <a:rPr lang="en-US" altLang="ja-JP" sz="1600" b="1" dirty="0">
                <a:solidFill>
                  <a:srgbClr val="F8F8F8"/>
                </a:solidFill>
              </a:rPr>
              <a:t>(</a:t>
            </a:r>
            <a:r>
              <a:rPr lang="ja-JP" altLang="en-US" sz="1600" b="1" dirty="0">
                <a:solidFill>
                  <a:srgbClr val="F8F8F8"/>
                </a:solidFill>
              </a:rPr>
              <a:t>世界最高感度</a:t>
            </a:r>
            <a:r>
              <a:rPr lang="en-US" altLang="ja-JP" sz="1600" b="1" dirty="0">
                <a:solidFill>
                  <a:srgbClr val="F8F8F8"/>
                </a:solidFill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 </a:t>
            </a: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連星中性子星 </a:t>
            </a:r>
            <a:r>
              <a:rPr lang="en-US" altLang="ja-JP" sz="1600" b="1" dirty="0">
                <a:solidFill>
                  <a:srgbClr val="CCECFF"/>
                </a:solidFill>
                <a:sym typeface="Wingdings" pitchFamily="2" charset="2"/>
              </a:rPr>
              <a:t>14Mpc </a:t>
            </a:r>
            <a:r>
              <a:rPr lang="ja-JP" altLang="en-US" sz="1600" b="1" dirty="0" err="1">
                <a:solidFill>
                  <a:srgbClr val="CCECFF"/>
                </a:solidFill>
                <a:sym typeface="Wingdings" pitchFamily="2" charset="2"/>
              </a:rPr>
              <a:t>まで</a:t>
            </a: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観測可能</a:t>
            </a:r>
            <a:endParaRPr lang="ja-JP" altLang="en-US" sz="1600" b="1" dirty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F8F8F8"/>
                </a:solidFill>
              </a:rPr>
              <a:t>長期連続観測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000000"/>
                </a:solidFill>
              </a:rPr>
              <a:t>    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kumimoji="0" lang="ja-JP" altLang="en-US" sz="1600" b="1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kumimoji="0" lang="en-US" altLang="ja-JP" sz="1600" b="1" dirty="0">
                <a:solidFill>
                  <a:srgbClr val="CCECFF"/>
                </a:solidFill>
                <a:sym typeface="Wingdings" pitchFamily="2" charset="2"/>
              </a:rPr>
              <a:t>1</a:t>
            </a:r>
            <a:r>
              <a:rPr kumimoji="0" lang="ja-JP" altLang="en-US" sz="1600" b="1" dirty="0">
                <a:solidFill>
                  <a:srgbClr val="CCECFF"/>
                </a:solidFill>
                <a:sym typeface="Wingdings" pitchFamily="2" charset="2"/>
              </a:rPr>
              <a:t>年以上の</a:t>
            </a:r>
            <a:r>
              <a:rPr kumimoji="0" lang="en-US" altLang="ja-JP" sz="1600" b="1" dirty="0">
                <a:solidFill>
                  <a:srgbClr val="CCECFF"/>
                </a:solidFill>
                <a:sym typeface="Wingdings" pitchFamily="2" charset="2"/>
              </a:rPr>
              <a:t>3</a:t>
            </a:r>
            <a:r>
              <a:rPr kumimoji="0" lang="ja-JP" altLang="en-US" sz="1600" b="1" dirty="0">
                <a:solidFill>
                  <a:srgbClr val="CCECFF"/>
                </a:solidFill>
                <a:sym typeface="Wingdings" pitchFamily="2" charset="2"/>
              </a:rPr>
              <a:t>台同時観測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データ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         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(S5: 2005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11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月 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- 2007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10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月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)</a:t>
            </a:r>
            <a:endParaRPr kumimoji="0" lang="en-US" altLang="ja-JP" sz="1600" b="1" dirty="0">
              <a:solidFill>
                <a:srgbClr val="F8F8F8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57158" y="1285860"/>
            <a:ext cx="4025900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CCECFF"/>
                </a:solidFill>
              </a:rPr>
              <a:t>基線長</a:t>
            </a:r>
            <a:r>
              <a:rPr lang="en-US" altLang="ja-JP" sz="1800" b="1" dirty="0">
                <a:solidFill>
                  <a:srgbClr val="CCECFF"/>
                </a:solidFill>
              </a:rPr>
              <a:t>4km 2</a:t>
            </a:r>
            <a:r>
              <a:rPr lang="ja-JP" altLang="en-US" sz="1800" b="1" dirty="0">
                <a:solidFill>
                  <a:srgbClr val="CCECFF"/>
                </a:solidFill>
              </a:rPr>
              <a:t>台</a:t>
            </a:r>
            <a:r>
              <a:rPr lang="en-US" altLang="ja-JP" sz="1800" b="1" dirty="0">
                <a:solidFill>
                  <a:srgbClr val="CCECFF"/>
                </a:solidFill>
              </a:rPr>
              <a:t>, 2km 1</a:t>
            </a:r>
            <a:r>
              <a:rPr lang="ja-JP" altLang="en-US" sz="1800" b="1" dirty="0">
                <a:solidFill>
                  <a:srgbClr val="CCECFF"/>
                </a:solidFill>
              </a:rPr>
              <a:t>台の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CCECFF"/>
                </a:solidFill>
              </a:rPr>
              <a:t>　      レーザー干渉計重力波検出器</a:t>
            </a:r>
          </a:p>
        </p:txBody>
      </p:sp>
      <p:pic>
        <p:nvPicPr>
          <p:cNvPr id="3482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3247" y="2643182"/>
            <a:ext cx="5425455" cy="378621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fld id="{7CB512C4-CE13-449B-9D13-30673182EA5D}" type="slidenum">
              <a:rPr kumimoji="1" lang="en-US" altLang="ja-JP" sz="1400" kern="120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t>8</a:t>
            </a:fld>
            <a:endParaRPr kumimoji="1" lang="en-US" altLang="ja-JP" sz="1400" kern="120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100602" name="Rectangle 250"/>
          <p:cNvSpPr>
            <a:spLocks noChangeArrowheads="1"/>
          </p:cNvSpPr>
          <p:nvPr/>
        </p:nvSpPr>
        <p:spPr bwMode="auto">
          <a:xfrm>
            <a:off x="6858016" y="0"/>
            <a:ext cx="2285984" cy="6858000"/>
          </a:xfrm>
          <a:prstGeom prst="rect">
            <a:avLst/>
          </a:prstGeom>
          <a:solidFill>
            <a:srgbClr val="FF99CC">
              <a:alpha val="50000"/>
            </a:srgb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5791200" cy="1143000"/>
          </a:xfrm>
        </p:spPr>
        <p:txBody>
          <a:bodyPr/>
          <a:lstStyle/>
          <a:p>
            <a:r>
              <a:rPr lang="en-US" altLang="ja-JP">
                <a:ea typeface="ＭＳ Ｐゴシック" charset="-128"/>
              </a:rPr>
              <a:t>Time Line</a:t>
            </a: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554038" y="2527300"/>
            <a:ext cx="0" cy="381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0" y="2851150"/>
            <a:ext cx="11715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022892"/>
                </a:solidFill>
                <a:latin typeface="Helvetica" pitchFamily="34" charset="0"/>
                <a:ea typeface="ＭＳ Ｐゴシック" charset="-128"/>
                <a:cs typeface="+mn-cs"/>
              </a:rPr>
              <a:t>Inauguration</a:t>
            </a:r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 flipV="1">
            <a:off x="206375" y="2465388"/>
            <a:ext cx="87852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>
            <a:off x="635000" y="2316163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73" name="Line 21"/>
          <p:cNvSpPr>
            <a:spLocks noChangeShapeType="1"/>
          </p:cNvSpPr>
          <p:nvPr/>
        </p:nvSpPr>
        <p:spPr bwMode="auto">
          <a:xfrm>
            <a:off x="1316038" y="23145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83" name="Line 31"/>
          <p:cNvSpPr>
            <a:spLocks noChangeShapeType="1"/>
          </p:cNvSpPr>
          <p:nvPr/>
        </p:nvSpPr>
        <p:spPr bwMode="auto">
          <a:xfrm>
            <a:off x="1997075" y="23145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93" name="Line 41"/>
          <p:cNvSpPr>
            <a:spLocks noChangeShapeType="1"/>
          </p:cNvSpPr>
          <p:nvPr/>
        </p:nvSpPr>
        <p:spPr bwMode="auto">
          <a:xfrm>
            <a:off x="2679700" y="2316163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03" name="Line 51"/>
          <p:cNvSpPr>
            <a:spLocks noChangeShapeType="1"/>
          </p:cNvSpPr>
          <p:nvPr/>
        </p:nvSpPr>
        <p:spPr bwMode="auto">
          <a:xfrm>
            <a:off x="3357563" y="2316163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45" name="Line 93"/>
          <p:cNvSpPr>
            <a:spLocks noChangeShapeType="1"/>
          </p:cNvSpPr>
          <p:nvPr/>
        </p:nvSpPr>
        <p:spPr bwMode="auto">
          <a:xfrm>
            <a:off x="1201738" y="2527300"/>
            <a:ext cx="0" cy="381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46" name="Text Box 94"/>
          <p:cNvSpPr txBox="1">
            <a:spLocks noChangeArrowheads="1"/>
          </p:cNvSpPr>
          <p:nvPr/>
        </p:nvSpPr>
        <p:spPr bwMode="auto">
          <a:xfrm>
            <a:off x="903288" y="2851150"/>
            <a:ext cx="120491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022892"/>
                </a:solidFill>
                <a:latin typeface="Helvetica" pitchFamily="34" charset="0"/>
                <a:ea typeface="ＭＳ Ｐゴシック" charset="-128"/>
                <a:cs typeface="+mn-cs"/>
              </a:rPr>
              <a:t>First Lock</a:t>
            </a:r>
          </a:p>
        </p:txBody>
      </p:sp>
      <p:sp>
        <p:nvSpPr>
          <p:cNvPr id="100448" name="Line 96"/>
          <p:cNvSpPr>
            <a:spLocks noChangeShapeType="1"/>
          </p:cNvSpPr>
          <p:nvPr/>
        </p:nvSpPr>
        <p:spPr bwMode="auto">
          <a:xfrm>
            <a:off x="2165350" y="2524125"/>
            <a:ext cx="0" cy="381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49" name="Text Box 97"/>
          <p:cNvSpPr txBox="1">
            <a:spLocks noChangeArrowheads="1"/>
          </p:cNvSpPr>
          <p:nvPr/>
        </p:nvSpPr>
        <p:spPr bwMode="auto">
          <a:xfrm>
            <a:off x="1909763" y="2851150"/>
            <a:ext cx="160496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022892"/>
                </a:solidFill>
                <a:latin typeface="Helvetica" pitchFamily="34" charset="0"/>
                <a:ea typeface="ＭＳ Ｐゴシック" charset="-128"/>
                <a:cs typeface="+mn-cs"/>
              </a:rPr>
              <a:t>Full Lock all IFO </a:t>
            </a:r>
          </a:p>
        </p:txBody>
      </p:sp>
      <p:sp>
        <p:nvSpPr>
          <p:cNvPr id="100450" name="Rectangle 98"/>
          <p:cNvSpPr>
            <a:spLocks noChangeArrowheads="1"/>
          </p:cNvSpPr>
          <p:nvPr/>
        </p:nvSpPr>
        <p:spPr bwMode="auto">
          <a:xfrm>
            <a:off x="0" y="3284538"/>
            <a:ext cx="9144000" cy="5334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ja-JP" sz="2400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51" name="Text Box 99"/>
          <p:cNvSpPr txBox="1">
            <a:spLocks noChangeArrowheads="1"/>
          </p:cNvSpPr>
          <p:nvPr/>
        </p:nvSpPr>
        <p:spPr bwMode="auto">
          <a:xfrm>
            <a:off x="1392238" y="3581400"/>
            <a:ext cx="50006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-17</a:t>
            </a:r>
            <a:endParaRPr kumimoji="1" lang="en-US" altLang="ja-JP" sz="1200" b="1" kern="1200">
              <a:solidFill>
                <a:srgbClr val="114FFB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0452" name="Text Box 100"/>
          <p:cNvSpPr txBox="1">
            <a:spLocks noChangeArrowheads="1"/>
          </p:cNvSpPr>
          <p:nvPr/>
        </p:nvSpPr>
        <p:spPr bwMode="auto">
          <a:xfrm>
            <a:off x="1757363" y="3581400"/>
            <a:ext cx="50006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-18</a:t>
            </a:r>
            <a:endParaRPr kumimoji="1" lang="en-US" altLang="ja-JP" sz="1200" b="1" kern="1200">
              <a:solidFill>
                <a:srgbClr val="114FFB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0454" name="Text Box 102"/>
          <p:cNvSpPr txBox="1">
            <a:spLocks noChangeArrowheads="1"/>
          </p:cNvSpPr>
          <p:nvPr/>
        </p:nvSpPr>
        <p:spPr bwMode="auto">
          <a:xfrm>
            <a:off x="2197100" y="3581400"/>
            <a:ext cx="547688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-20</a:t>
            </a:r>
            <a:endParaRPr kumimoji="1" lang="en-US" altLang="ja-JP" sz="1200" b="1" kern="1200">
              <a:solidFill>
                <a:srgbClr val="114FFB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0456" name="Text Box 104"/>
          <p:cNvSpPr txBox="1">
            <a:spLocks noChangeArrowheads="1"/>
          </p:cNvSpPr>
          <p:nvPr/>
        </p:nvSpPr>
        <p:spPr bwMode="auto">
          <a:xfrm>
            <a:off x="2563813" y="3581400"/>
            <a:ext cx="54292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 10</a:t>
            </a:r>
            <a:r>
              <a:rPr kumimoji="1" lang="en-US" altLang="ja-JP" sz="1200" b="1" kern="1200" baseline="300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-21</a:t>
            </a:r>
            <a:endParaRPr kumimoji="1" lang="en-US" altLang="ja-JP" sz="1200" b="1" kern="1200">
              <a:solidFill>
                <a:srgbClr val="114FFB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0457" name="AutoShape 105"/>
          <p:cNvSpPr>
            <a:spLocks noChangeArrowheads="1"/>
          </p:cNvSpPr>
          <p:nvPr/>
        </p:nvSpPr>
        <p:spPr bwMode="auto">
          <a:xfrm rot="10800000" flipV="1">
            <a:off x="2697163" y="3352800"/>
            <a:ext cx="28575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58" name="AutoShape 106"/>
          <p:cNvSpPr>
            <a:spLocks noChangeArrowheads="1"/>
          </p:cNvSpPr>
          <p:nvPr/>
        </p:nvSpPr>
        <p:spPr bwMode="auto">
          <a:xfrm rot="10800000" flipV="1">
            <a:off x="2462213" y="3373438"/>
            <a:ext cx="30162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59" name="AutoShape 107"/>
          <p:cNvSpPr>
            <a:spLocks noChangeArrowheads="1"/>
          </p:cNvSpPr>
          <p:nvPr/>
        </p:nvSpPr>
        <p:spPr bwMode="auto">
          <a:xfrm rot="10800000" flipV="1">
            <a:off x="2247900" y="3367088"/>
            <a:ext cx="28575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60" name="AutoShape 108"/>
          <p:cNvSpPr>
            <a:spLocks noChangeArrowheads="1"/>
          </p:cNvSpPr>
          <p:nvPr/>
        </p:nvSpPr>
        <p:spPr bwMode="auto">
          <a:xfrm rot="10800000" flipV="1">
            <a:off x="1963738" y="3373438"/>
            <a:ext cx="26987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61" name="AutoShape 109"/>
          <p:cNvSpPr>
            <a:spLocks noChangeArrowheads="1"/>
          </p:cNvSpPr>
          <p:nvPr/>
        </p:nvSpPr>
        <p:spPr bwMode="auto">
          <a:xfrm rot="10800000" flipV="1">
            <a:off x="1560513" y="3367088"/>
            <a:ext cx="28575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75" name="Line 223"/>
          <p:cNvSpPr>
            <a:spLocks noChangeShapeType="1"/>
          </p:cNvSpPr>
          <p:nvPr/>
        </p:nvSpPr>
        <p:spPr bwMode="auto">
          <a:xfrm>
            <a:off x="4037013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84" name="Line 232"/>
          <p:cNvSpPr>
            <a:spLocks noChangeShapeType="1"/>
          </p:cNvSpPr>
          <p:nvPr/>
        </p:nvSpPr>
        <p:spPr bwMode="auto">
          <a:xfrm>
            <a:off x="4718050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93" name="Line 241"/>
          <p:cNvSpPr>
            <a:spLocks noChangeShapeType="1"/>
          </p:cNvSpPr>
          <p:nvPr/>
        </p:nvSpPr>
        <p:spPr bwMode="auto">
          <a:xfrm>
            <a:off x="5399088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629" name="Text Box 277"/>
          <p:cNvSpPr txBox="1">
            <a:spLocks noChangeArrowheads="1"/>
          </p:cNvSpPr>
          <p:nvPr/>
        </p:nvSpPr>
        <p:spPr bwMode="auto">
          <a:xfrm>
            <a:off x="3514725" y="3581400"/>
            <a:ext cx="5000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-22</a:t>
            </a:r>
            <a:endParaRPr kumimoji="1" lang="en-US" altLang="ja-JP" sz="1200" b="1" kern="1200">
              <a:solidFill>
                <a:srgbClr val="114FFB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0630" name="AutoShape 278"/>
          <p:cNvSpPr>
            <a:spLocks noChangeArrowheads="1"/>
          </p:cNvSpPr>
          <p:nvPr/>
        </p:nvSpPr>
        <p:spPr bwMode="auto">
          <a:xfrm rot="10800000" flipV="1">
            <a:off x="3713163" y="3352800"/>
            <a:ext cx="26987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634" name="Text Box 282"/>
          <p:cNvSpPr txBox="1">
            <a:spLocks noChangeArrowheads="1"/>
          </p:cNvSpPr>
          <p:nvPr/>
        </p:nvSpPr>
        <p:spPr bwMode="auto">
          <a:xfrm>
            <a:off x="98425" y="3429000"/>
            <a:ext cx="13573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4K strain noise</a:t>
            </a:r>
          </a:p>
        </p:txBody>
      </p:sp>
      <p:sp>
        <p:nvSpPr>
          <p:cNvPr id="100455" name="Text Box 103"/>
          <p:cNvSpPr txBox="1">
            <a:spLocks noChangeArrowheads="1"/>
          </p:cNvSpPr>
          <p:nvPr/>
        </p:nvSpPr>
        <p:spPr bwMode="auto">
          <a:xfrm>
            <a:off x="7312025" y="3429000"/>
            <a:ext cx="14890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at 150 Hz [Hz</a:t>
            </a:r>
            <a:r>
              <a:rPr kumimoji="1" lang="en-US" altLang="ja-JP" sz="1200" b="1" kern="1200" baseline="300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-1/2</a:t>
            </a:r>
            <a:r>
              <a:rPr kumimoji="1" lang="en-US" altLang="ja-JP" sz="1200" b="1" kern="12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]</a:t>
            </a:r>
          </a:p>
        </p:txBody>
      </p:sp>
      <p:sp>
        <p:nvSpPr>
          <p:cNvPr id="100367" name="Line 15"/>
          <p:cNvSpPr>
            <a:spLocks noChangeShapeType="1"/>
          </p:cNvSpPr>
          <p:nvPr/>
        </p:nvSpPr>
        <p:spPr bwMode="auto">
          <a:xfrm>
            <a:off x="29051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71" name="Line 19"/>
          <p:cNvSpPr>
            <a:spLocks noChangeShapeType="1"/>
          </p:cNvSpPr>
          <p:nvPr/>
        </p:nvSpPr>
        <p:spPr bwMode="auto">
          <a:xfrm>
            <a:off x="460375" y="238918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74" name="Line 22"/>
          <p:cNvSpPr>
            <a:spLocks noChangeShapeType="1"/>
          </p:cNvSpPr>
          <p:nvPr/>
        </p:nvSpPr>
        <p:spPr bwMode="auto">
          <a:xfrm>
            <a:off x="969963" y="239077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80" name="Line 28"/>
          <p:cNvSpPr>
            <a:spLocks noChangeShapeType="1"/>
          </p:cNvSpPr>
          <p:nvPr/>
        </p:nvSpPr>
        <p:spPr bwMode="auto">
          <a:xfrm>
            <a:off x="1141413" y="2387600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81" name="Line 29"/>
          <p:cNvSpPr>
            <a:spLocks noChangeShapeType="1"/>
          </p:cNvSpPr>
          <p:nvPr/>
        </p:nvSpPr>
        <p:spPr bwMode="auto">
          <a:xfrm>
            <a:off x="804863" y="239077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84" name="Line 32"/>
          <p:cNvSpPr>
            <a:spLocks noChangeShapeType="1"/>
          </p:cNvSpPr>
          <p:nvPr/>
        </p:nvSpPr>
        <p:spPr bwMode="auto">
          <a:xfrm>
            <a:off x="1652588" y="239077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90" name="Line 38"/>
          <p:cNvSpPr>
            <a:spLocks noChangeShapeType="1"/>
          </p:cNvSpPr>
          <p:nvPr/>
        </p:nvSpPr>
        <p:spPr bwMode="auto">
          <a:xfrm>
            <a:off x="1824038" y="2387600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91" name="Line 39"/>
          <p:cNvSpPr>
            <a:spLocks noChangeShapeType="1"/>
          </p:cNvSpPr>
          <p:nvPr/>
        </p:nvSpPr>
        <p:spPr bwMode="auto">
          <a:xfrm>
            <a:off x="1485900" y="239077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94" name="Line 42"/>
          <p:cNvSpPr>
            <a:spLocks noChangeShapeType="1"/>
          </p:cNvSpPr>
          <p:nvPr/>
        </p:nvSpPr>
        <p:spPr bwMode="auto">
          <a:xfrm>
            <a:off x="233521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00" name="Line 48"/>
          <p:cNvSpPr>
            <a:spLocks noChangeShapeType="1"/>
          </p:cNvSpPr>
          <p:nvPr/>
        </p:nvSpPr>
        <p:spPr bwMode="auto">
          <a:xfrm>
            <a:off x="2505075" y="238918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01" name="Line 49"/>
          <p:cNvSpPr>
            <a:spLocks noChangeShapeType="1"/>
          </p:cNvSpPr>
          <p:nvPr/>
        </p:nvSpPr>
        <p:spPr bwMode="auto">
          <a:xfrm>
            <a:off x="217011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04" name="Line 52"/>
          <p:cNvSpPr>
            <a:spLocks noChangeShapeType="1"/>
          </p:cNvSpPr>
          <p:nvPr/>
        </p:nvSpPr>
        <p:spPr bwMode="auto">
          <a:xfrm>
            <a:off x="301307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10" name="Line 58"/>
          <p:cNvSpPr>
            <a:spLocks noChangeShapeType="1"/>
          </p:cNvSpPr>
          <p:nvPr/>
        </p:nvSpPr>
        <p:spPr bwMode="auto">
          <a:xfrm>
            <a:off x="3184525" y="238918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11" name="Line 59"/>
          <p:cNvSpPr>
            <a:spLocks noChangeShapeType="1"/>
          </p:cNvSpPr>
          <p:nvPr/>
        </p:nvSpPr>
        <p:spPr bwMode="auto">
          <a:xfrm>
            <a:off x="2846388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76" name="Line 224"/>
          <p:cNvSpPr>
            <a:spLocks noChangeShapeType="1"/>
          </p:cNvSpPr>
          <p:nvPr/>
        </p:nvSpPr>
        <p:spPr bwMode="auto">
          <a:xfrm>
            <a:off x="3692525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81" name="Line 229"/>
          <p:cNvSpPr>
            <a:spLocks noChangeShapeType="1"/>
          </p:cNvSpPr>
          <p:nvPr/>
        </p:nvSpPr>
        <p:spPr bwMode="auto">
          <a:xfrm>
            <a:off x="386397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82" name="Line 230"/>
          <p:cNvSpPr>
            <a:spLocks noChangeShapeType="1"/>
          </p:cNvSpPr>
          <p:nvPr/>
        </p:nvSpPr>
        <p:spPr bwMode="auto">
          <a:xfrm>
            <a:off x="3525838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85" name="Line 233"/>
          <p:cNvSpPr>
            <a:spLocks noChangeShapeType="1"/>
          </p:cNvSpPr>
          <p:nvPr/>
        </p:nvSpPr>
        <p:spPr bwMode="auto">
          <a:xfrm>
            <a:off x="437356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90" name="Line 238"/>
          <p:cNvSpPr>
            <a:spLocks noChangeShapeType="1"/>
          </p:cNvSpPr>
          <p:nvPr/>
        </p:nvSpPr>
        <p:spPr bwMode="auto">
          <a:xfrm>
            <a:off x="454342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91" name="Line 239"/>
          <p:cNvSpPr>
            <a:spLocks noChangeShapeType="1"/>
          </p:cNvSpPr>
          <p:nvPr/>
        </p:nvSpPr>
        <p:spPr bwMode="auto">
          <a:xfrm>
            <a:off x="4206875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94" name="Line 242"/>
          <p:cNvSpPr>
            <a:spLocks noChangeShapeType="1"/>
          </p:cNvSpPr>
          <p:nvPr/>
        </p:nvSpPr>
        <p:spPr bwMode="auto">
          <a:xfrm>
            <a:off x="505301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599" name="Line 247"/>
          <p:cNvSpPr>
            <a:spLocks noChangeShapeType="1"/>
          </p:cNvSpPr>
          <p:nvPr/>
        </p:nvSpPr>
        <p:spPr bwMode="auto">
          <a:xfrm>
            <a:off x="522446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600" name="Line 248"/>
          <p:cNvSpPr>
            <a:spLocks noChangeShapeType="1"/>
          </p:cNvSpPr>
          <p:nvPr/>
        </p:nvSpPr>
        <p:spPr bwMode="auto">
          <a:xfrm>
            <a:off x="488791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69" name="Text Box 17"/>
          <p:cNvSpPr txBox="1">
            <a:spLocks noChangeArrowheads="1"/>
          </p:cNvSpPr>
          <p:nvPr/>
        </p:nvSpPr>
        <p:spPr bwMode="auto">
          <a:xfrm>
            <a:off x="246063" y="2163763"/>
            <a:ext cx="2111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370" name="Text Box 18"/>
          <p:cNvSpPr txBox="1">
            <a:spLocks noChangeArrowheads="1"/>
          </p:cNvSpPr>
          <p:nvPr/>
        </p:nvSpPr>
        <p:spPr bwMode="auto">
          <a:xfrm>
            <a:off x="415925" y="2162175"/>
            <a:ext cx="2698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376" name="Text Box 24"/>
          <p:cNvSpPr txBox="1">
            <a:spLocks noChangeArrowheads="1"/>
          </p:cNvSpPr>
          <p:nvPr/>
        </p:nvSpPr>
        <p:spPr bwMode="auto">
          <a:xfrm>
            <a:off x="587375" y="2162175"/>
            <a:ext cx="25082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377" name="Text Box 25"/>
          <p:cNvSpPr txBox="1">
            <a:spLocks noChangeArrowheads="1"/>
          </p:cNvSpPr>
          <p:nvPr/>
        </p:nvSpPr>
        <p:spPr bwMode="auto">
          <a:xfrm>
            <a:off x="765175" y="2160588"/>
            <a:ext cx="22542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378" name="Text Box 26"/>
          <p:cNvSpPr txBox="1">
            <a:spLocks noChangeArrowheads="1"/>
          </p:cNvSpPr>
          <p:nvPr/>
        </p:nvSpPr>
        <p:spPr bwMode="auto">
          <a:xfrm>
            <a:off x="925513" y="2162175"/>
            <a:ext cx="21748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379" name="Text Box 27"/>
          <p:cNvSpPr txBox="1">
            <a:spLocks noChangeArrowheads="1"/>
          </p:cNvSpPr>
          <p:nvPr/>
        </p:nvSpPr>
        <p:spPr bwMode="auto">
          <a:xfrm>
            <a:off x="1096963" y="2160588"/>
            <a:ext cx="2746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386" name="Text Box 34"/>
          <p:cNvSpPr txBox="1">
            <a:spLocks noChangeArrowheads="1"/>
          </p:cNvSpPr>
          <p:nvPr/>
        </p:nvSpPr>
        <p:spPr bwMode="auto">
          <a:xfrm>
            <a:off x="1270000" y="2162175"/>
            <a:ext cx="25400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387" name="Text Box 35"/>
          <p:cNvSpPr txBox="1">
            <a:spLocks noChangeArrowheads="1"/>
          </p:cNvSpPr>
          <p:nvPr/>
        </p:nvSpPr>
        <p:spPr bwMode="auto">
          <a:xfrm>
            <a:off x="1446213" y="2160588"/>
            <a:ext cx="23018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388" name="Text Box 36"/>
          <p:cNvSpPr txBox="1">
            <a:spLocks noChangeArrowheads="1"/>
          </p:cNvSpPr>
          <p:nvPr/>
        </p:nvSpPr>
        <p:spPr bwMode="auto">
          <a:xfrm>
            <a:off x="1608138" y="2162175"/>
            <a:ext cx="22066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389" name="Text Box 37"/>
          <p:cNvSpPr txBox="1">
            <a:spLocks noChangeArrowheads="1"/>
          </p:cNvSpPr>
          <p:nvPr/>
        </p:nvSpPr>
        <p:spPr bwMode="auto">
          <a:xfrm>
            <a:off x="1779588" y="2160588"/>
            <a:ext cx="20161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396" name="Text Box 44"/>
          <p:cNvSpPr txBox="1">
            <a:spLocks noChangeArrowheads="1"/>
          </p:cNvSpPr>
          <p:nvPr/>
        </p:nvSpPr>
        <p:spPr bwMode="auto">
          <a:xfrm>
            <a:off x="1951038" y="2163763"/>
            <a:ext cx="25876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397" name="Text Box 45"/>
          <p:cNvSpPr txBox="1">
            <a:spLocks noChangeArrowheads="1"/>
          </p:cNvSpPr>
          <p:nvPr/>
        </p:nvSpPr>
        <p:spPr bwMode="auto">
          <a:xfrm>
            <a:off x="2128838" y="2162175"/>
            <a:ext cx="23336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398" name="Text Box 46"/>
          <p:cNvSpPr txBox="1">
            <a:spLocks noChangeArrowheads="1"/>
          </p:cNvSpPr>
          <p:nvPr/>
        </p:nvSpPr>
        <p:spPr bwMode="auto">
          <a:xfrm>
            <a:off x="2290763" y="2163763"/>
            <a:ext cx="2238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399" name="Text Box 47"/>
          <p:cNvSpPr txBox="1">
            <a:spLocks noChangeArrowheads="1"/>
          </p:cNvSpPr>
          <p:nvPr/>
        </p:nvSpPr>
        <p:spPr bwMode="auto">
          <a:xfrm>
            <a:off x="2460625" y="2162175"/>
            <a:ext cx="2825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406" name="Text Box 54"/>
          <p:cNvSpPr txBox="1">
            <a:spLocks noChangeArrowheads="1"/>
          </p:cNvSpPr>
          <p:nvPr/>
        </p:nvSpPr>
        <p:spPr bwMode="auto">
          <a:xfrm>
            <a:off x="2630488" y="2163763"/>
            <a:ext cx="26511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407" name="Text Box 55"/>
          <p:cNvSpPr txBox="1">
            <a:spLocks noChangeArrowheads="1"/>
          </p:cNvSpPr>
          <p:nvPr/>
        </p:nvSpPr>
        <p:spPr bwMode="auto">
          <a:xfrm>
            <a:off x="2806700" y="2162175"/>
            <a:ext cx="24130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408" name="Text Box 56"/>
          <p:cNvSpPr txBox="1">
            <a:spLocks noChangeArrowheads="1"/>
          </p:cNvSpPr>
          <p:nvPr/>
        </p:nvSpPr>
        <p:spPr bwMode="auto">
          <a:xfrm>
            <a:off x="2968625" y="2163763"/>
            <a:ext cx="23177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409" name="Text Box 57"/>
          <p:cNvSpPr txBox="1">
            <a:spLocks noChangeArrowheads="1"/>
          </p:cNvSpPr>
          <p:nvPr/>
        </p:nvSpPr>
        <p:spPr bwMode="auto">
          <a:xfrm>
            <a:off x="3140075" y="2162175"/>
            <a:ext cx="28892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577" name="Text Box 225"/>
          <p:cNvSpPr txBox="1">
            <a:spLocks noChangeArrowheads="1"/>
          </p:cNvSpPr>
          <p:nvPr/>
        </p:nvSpPr>
        <p:spPr bwMode="auto">
          <a:xfrm>
            <a:off x="3309938" y="2166938"/>
            <a:ext cx="19526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578" name="Text Box 226"/>
          <p:cNvSpPr txBox="1">
            <a:spLocks noChangeArrowheads="1"/>
          </p:cNvSpPr>
          <p:nvPr/>
        </p:nvSpPr>
        <p:spPr bwMode="auto">
          <a:xfrm>
            <a:off x="3486150" y="2165350"/>
            <a:ext cx="24765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579" name="Text Box 227"/>
          <p:cNvSpPr txBox="1">
            <a:spLocks noChangeArrowheads="1"/>
          </p:cNvSpPr>
          <p:nvPr/>
        </p:nvSpPr>
        <p:spPr bwMode="auto">
          <a:xfrm>
            <a:off x="3648075" y="2166938"/>
            <a:ext cx="23812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580" name="Text Box 228"/>
          <p:cNvSpPr txBox="1">
            <a:spLocks noChangeArrowheads="1"/>
          </p:cNvSpPr>
          <p:nvPr/>
        </p:nvSpPr>
        <p:spPr bwMode="auto">
          <a:xfrm>
            <a:off x="3819525" y="2165350"/>
            <a:ext cx="2190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586" name="Text Box 234"/>
          <p:cNvSpPr txBox="1">
            <a:spLocks noChangeArrowheads="1"/>
          </p:cNvSpPr>
          <p:nvPr/>
        </p:nvSpPr>
        <p:spPr bwMode="auto">
          <a:xfrm>
            <a:off x="3989388" y="2166938"/>
            <a:ext cx="20161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587" name="Text Box 235"/>
          <p:cNvSpPr txBox="1">
            <a:spLocks noChangeArrowheads="1"/>
          </p:cNvSpPr>
          <p:nvPr/>
        </p:nvSpPr>
        <p:spPr bwMode="auto">
          <a:xfrm>
            <a:off x="4167188" y="2165350"/>
            <a:ext cx="25241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588" name="Text Box 236"/>
          <p:cNvSpPr txBox="1">
            <a:spLocks noChangeArrowheads="1"/>
          </p:cNvSpPr>
          <p:nvPr/>
        </p:nvSpPr>
        <p:spPr bwMode="auto">
          <a:xfrm>
            <a:off x="4329113" y="2166938"/>
            <a:ext cx="1857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589" name="Text Box 237"/>
          <p:cNvSpPr txBox="1">
            <a:spLocks noChangeArrowheads="1"/>
          </p:cNvSpPr>
          <p:nvPr/>
        </p:nvSpPr>
        <p:spPr bwMode="auto">
          <a:xfrm>
            <a:off x="4498975" y="2165350"/>
            <a:ext cx="22542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595" name="Text Box 243"/>
          <p:cNvSpPr txBox="1">
            <a:spLocks noChangeArrowheads="1"/>
          </p:cNvSpPr>
          <p:nvPr/>
        </p:nvSpPr>
        <p:spPr bwMode="auto">
          <a:xfrm>
            <a:off x="4670425" y="2166938"/>
            <a:ext cx="20637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596" name="Text Box 244"/>
          <p:cNvSpPr txBox="1">
            <a:spLocks noChangeArrowheads="1"/>
          </p:cNvSpPr>
          <p:nvPr/>
        </p:nvSpPr>
        <p:spPr bwMode="auto">
          <a:xfrm>
            <a:off x="4848225" y="2165350"/>
            <a:ext cx="2571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597" name="Text Box 245"/>
          <p:cNvSpPr txBox="1">
            <a:spLocks noChangeArrowheads="1"/>
          </p:cNvSpPr>
          <p:nvPr/>
        </p:nvSpPr>
        <p:spPr bwMode="auto">
          <a:xfrm>
            <a:off x="5008563" y="2166938"/>
            <a:ext cx="18732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598" name="Text Box 246"/>
          <p:cNvSpPr txBox="1">
            <a:spLocks noChangeArrowheads="1"/>
          </p:cNvSpPr>
          <p:nvPr/>
        </p:nvSpPr>
        <p:spPr bwMode="auto">
          <a:xfrm>
            <a:off x="5180013" y="2165350"/>
            <a:ext cx="23018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0" y="1828800"/>
            <a:ext cx="6096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1999</a:t>
            </a:r>
          </a:p>
        </p:txBody>
      </p:sp>
      <p:sp>
        <p:nvSpPr>
          <p:cNvPr id="100375" name="Text Box 23"/>
          <p:cNvSpPr txBox="1">
            <a:spLocks noChangeArrowheads="1"/>
          </p:cNvSpPr>
          <p:nvPr/>
        </p:nvSpPr>
        <p:spPr bwMode="auto">
          <a:xfrm>
            <a:off x="609600" y="1828800"/>
            <a:ext cx="6873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2000</a:t>
            </a:r>
          </a:p>
        </p:txBody>
      </p:sp>
      <p:sp>
        <p:nvSpPr>
          <p:cNvPr id="100385" name="Text Box 33"/>
          <p:cNvSpPr txBox="1">
            <a:spLocks noChangeArrowheads="1"/>
          </p:cNvSpPr>
          <p:nvPr/>
        </p:nvSpPr>
        <p:spPr bwMode="auto">
          <a:xfrm>
            <a:off x="12954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2001</a:t>
            </a:r>
          </a:p>
        </p:txBody>
      </p:sp>
      <p:sp>
        <p:nvSpPr>
          <p:cNvPr id="100395" name="Text Box 43"/>
          <p:cNvSpPr txBox="1">
            <a:spLocks noChangeArrowheads="1"/>
          </p:cNvSpPr>
          <p:nvPr/>
        </p:nvSpPr>
        <p:spPr bwMode="auto">
          <a:xfrm>
            <a:off x="1981200" y="1828800"/>
            <a:ext cx="6699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2002</a:t>
            </a:r>
          </a:p>
        </p:txBody>
      </p:sp>
      <p:sp>
        <p:nvSpPr>
          <p:cNvPr id="100405" name="Text Box 53"/>
          <p:cNvSpPr txBox="1">
            <a:spLocks noChangeArrowheads="1"/>
          </p:cNvSpPr>
          <p:nvPr/>
        </p:nvSpPr>
        <p:spPr bwMode="auto">
          <a:xfrm>
            <a:off x="26670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2003</a:t>
            </a:r>
          </a:p>
        </p:txBody>
      </p:sp>
      <p:sp>
        <p:nvSpPr>
          <p:cNvPr id="100571" name="Text Box 219"/>
          <p:cNvSpPr txBox="1">
            <a:spLocks noChangeArrowheads="1"/>
          </p:cNvSpPr>
          <p:nvPr/>
        </p:nvSpPr>
        <p:spPr bwMode="auto">
          <a:xfrm>
            <a:off x="3352800" y="1828800"/>
            <a:ext cx="65246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2004</a:t>
            </a:r>
          </a:p>
        </p:txBody>
      </p:sp>
      <p:sp>
        <p:nvSpPr>
          <p:cNvPr id="100572" name="Text Box 220"/>
          <p:cNvSpPr txBox="1">
            <a:spLocks noChangeArrowheads="1"/>
          </p:cNvSpPr>
          <p:nvPr/>
        </p:nvSpPr>
        <p:spPr bwMode="auto">
          <a:xfrm>
            <a:off x="40386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2005</a:t>
            </a:r>
          </a:p>
        </p:txBody>
      </p:sp>
      <p:sp>
        <p:nvSpPr>
          <p:cNvPr id="100601" name="Text Box 249"/>
          <p:cNvSpPr txBox="1">
            <a:spLocks noChangeArrowheads="1"/>
          </p:cNvSpPr>
          <p:nvPr/>
        </p:nvSpPr>
        <p:spPr bwMode="auto">
          <a:xfrm>
            <a:off x="47244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2006</a:t>
            </a:r>
          </a:p>
        </p:txBody>
      </p:sp>
      <p:sp>
        <p:nvSpPr>
          <p:cNvPr id="100638" name="Text Box 286"/>
          <p:cNvSpPr txBox="1">
            <a:spLocks noChangeArrowheads="1"/>
          </p:cNvSpPr>
          <p:nvPr/>
        </p:nvSpPr>
        <p:spPr bwMode="auto">
          <a:xfrm>
            <a:off x="5346700" y="2166938"/>
            <a:ext cx="215900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636" name="Line 284"/>
          <p:cNvSpPr>
            <a:spLocks noChangeShapeType="1"/>
          </p:cNvSpPr>
          <p:nvPr/>
        </p:nvSpPr>
        <p:spPr bwMode="auto">
          <a:xfrm>
            <a:off x="6072188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637" name="Line 285"/>
          <p:cNvSpPr>
            <a:spLocks noChangeShapeType="1"/>
          </p:cNvSpPr>
          <p:nvPr/>
        </p:nvSpPr>
        <p:spPr bwMode="auto">
          <a:xfrm>
            <a:off x="5729288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639" name="Text Box 287"/>
          <p:cNvSpPr txBox="1">
            <a:spLocks noChangeArrowheads="1"/>
          </p:cNvSpPr>
          <p:nvPr/>
        </p:nvSpPr>
        <p:spPr bwMode="auto">
          <a:xfrm>
            <a:off x="5522913" y="2165350"/>
            <a:ext cx="26828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640" name="Text Box 288"/>
          <p:cNvSpPr txBox="1">
            <a:spLocks noChangeArrowheads="1"/>
          </p:cNvSpPr>
          <p:nvPr/>
        </p:nvSpPr>
        <p:spPr bwMode="auto">
          <a:xfrm>
            <a:off x="5684838" y="2166938"/>
            <a:ext cx="25876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641" name="Text Box 289"/>
          <p:cNvSpPr txBox="1">
            <a:spLocks noChangeArrowheads="1"/>
          </p:cNvSpPr>
          <p:nvPr/>
        </p:nvSpPr>
        <p:spPr bwMode="auto">
          <a:xfrm>
            <a:off x="5854700" y="2165350"/>
            <a:ext cx="24130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642" name="Line 290"/>
          <p:cNvSpPr>
            <a:spLocks noChangeShapeType="1"/>
          </p:cNvSpPr>
          <p:nvPr/>
        </p:nvSpPr>
        <p:spPr bwMode="auto">
          <a:xfrm>
            <a:off x="589756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643" name="Line 291"/>
          <p:cNvSpPr>
            <a:spLocks noChangeShapeType="1"/>
          </p:cNvSpPr>
          <p:nvPr/>
        </p:nvSpPr>
        <p:spPr bwMode="auto">
          <a:xfrm>
            <a:off x="5562600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651" name="Text Box 299"/>
          <p:cNvSpPr txBox="1">
            <a:spLocks noChangeArrowheads="1"/>
          </p:cNvSpPr>
          <p:nvPr/>
        </p:nvSpPr>
        <p:spPr bwMode="auto">
          <a:xfrm>
            <a:off x="54102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2007</a:t>
            </a:r>
          </a:p>
        </p:txBody>
      </p:sp>
      <p:sp>
        <p:nvSpPr>
          <p:cNvPr id="100696" name="Text Box 344"/>
          <p:cNvSpPr txBox="1">
            <a:spLocks noChangeArrowheads="1"/>
          </p:cNvSpPr>
          <p:nvPr/>
        </p:nvSpPr>
        <p:spPr bwMode="auto">
          <a:xfrm>
            <a:off x="6027738" y="2166938"/>
            <a:ext cx="22066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698" name="Line 346"/>
          <p:cNvSpPr>
            <a:spLocks noChangeShapeType="1"/>
          </p:cNvSpPr>
          <p:nvPr/>
        </p:nvSpPr>
        <p:spPr bwMode="auto">
          <a:xfrm>
            <a:off x="6753225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699" name="Line 347"/>
          <p:cNvSpPr>
            <a:spLocks noChangeShapeType="1"/>
          </p:cNvSpPr>
          <p:nvPr/>
        </p:nvSpPr>
        <p:spPr bwMode="auto">
          <a:xfrm>
            <a:off x="6410325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00" name="Text Box 348"/>
          <p:cNvSpPr txBox="1">
            <a:spLocks noChangeArrowheads="1"/>
          </p:cNvSpPr>
          <p:nvPr/>
        </p:nvSpPr>
        <p:spPr bwMode="auto">
          <a:xfrm>
            <a:off x="6203950" y="2165350"/>
            <a:ext cx="27305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701" name="Text Box 349"/>
          <p:cNvSpPr txBox="1">
            <a:spLocks noChangeArrowheads="1"/>
          </p:cNvSpPr>
          <p:nvPr/>
        </p:nvSpPr>
        <p:spPr bwMode="auto">
          <a:xfrm>
            <a:off x="6365875" y="2166938"/>
            <a:ext cx="26352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702" name="Text Box 350"/>
          <p:cNvSpPr txBox="1">
            <a:spLocks noChangeArrowheads="1"/>
          </p:cNvSpPr>
          <p:nvPr/>
        </p:nvSpPr>
        <p:spPr bwMode="auto">
          <a:xfrm>
            <a:off x="6535738" y="2165350"/>
            <a:ext cx="24606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703" name="Line 351"/>
          <p:cNvSpPr>
            <a:spLocks noChangeShapeType="1"/>
          </p:cNvSpPr>
          <p:nvPr/>
        </p:nvSpPr>
        <p:spPr bwMode="auto">
          <a:xfrm>
            <a:off x="6578600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04" name="Line 352"/>
          <p:cNvSpPr>
            <a:spLocks noChangeShapeType="1"/>
          </p:cNvSpPr>
          <p:nvPr/>
        </p:nvSpPr>
        <p:spPr bwMode="auto">
          <a:xfrm>
            <a:off x="6243638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05" name="Text Box 353"/>
          <p:cNvSpPr txBox="1">
            <a:spLocks noChangeArrowheads="1"/>
          </p:cNvSpPr>
          <p:nvPr/>
        </p:nvSpPr>
        <p:spPr bwMode="auto">
          <a:xfrm>
            <a:off x="6019800" y="1828800"/>
            <a:ext cx="7620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2008</a:t>
            </a:r>
          </a:p>
        </p:txBody>
      </p:sp>
      <p:sp>
        <p:nvSpPr>
          <p:cNvPr id="100707" name="Text Box 355"/>
          <p:cNvSpPr txBox="1">
            <a:spLocks noChangeArrowheads="1"/>
          </p:cNvSpPr>
          <p:nvPr/>
        </p:nvSpPr>
        <p:spPr bwMode="auto">
          <a:xfrm>
            <a:off x="6702425" y="2166938"/>
            <a:ext cx="23177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709" name="Line 357"/>
          <p:cNvSpPr>
            <a:spLocks noChangeShapeType="1"/>
          </p:cNvSpPr>
          <p:nvPr/>
        </p:nvSpPr>
        <p:spPr bwMode="auto">
          <a:xfrm>
            <a:off x="7429500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10" name="Line 358"/>
          <p:cNvSpPr>
            <a:spLocks noChangeShapeType="1"/>
          </p:cNvSpPr>
          <p:nvPr/>
        </p:nvSpPr>
        <p:spPr bwMode="auto">
          <a:xfrm>
            <a:off x="7086600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11" name="Text Box 359"/>
          <p:cNvSpPr txBox="1">
            <a:spLocks noChangeArrowheads="1"/>
          </p:cNvSpPr>
          <p:nvPr/>
        </p:nvSpPr>
        <p:spPr bwMode="auto">
          <a:xfrm>
            <a:off x="6880225" y="2165350"/>
            <a:ext cx="2825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712" name="Text Box 360"/>
          <p:cNvSpPr txBox="1">
            <a:spLocks noChangeArrowheads="1"/>
          </p:cNvSpPr>
          <p:nvPr/>
        </p:nvSpPr>
        <p:spPr bwMode="auto">
          <a:xfrm>
            <a:off x="7042150" y="2166938"/>
            <a:ext cx="273050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713" name="Text Box 361"/>
          <p:cNvSpPr txBox="1">
            <a:spLocks noChangeArrowheads="1"/>
          </p:cNvSpPr>
          <p:nvPr/>
        </p:nvSpPr>
        <p:spPr bwMode="auto">
          <a:xfrm>
            <a:off x="7212013" y="2165350"/>
            <a:ext cx="25558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714" name="Line 362"/>
          <p:cNvSpPr>
            <a:spLocks noChangeShapeType="1"/>
          </p:cNvSpPr>
          <p:nvPr/>
        </p:nvSpPr>
        <p:spPr bwMode="auto">
          <a:xfrm>
            <a:off x="725487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15" name="Line 363"/>
          <p:cNvSpPr>
            <a:spLocks noChangeShapeType="1"/>
          </p:cNvSpPr>
          <p:nvPr/>
        </p:nvSpPr>
        <p:spPr bwMode="auto">
          <a:xfrm>
            <a:off x="691991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16" name="Text Box 364"/>
          <p:cNvSpPr txBox="1">
            <a:spLocks noChangeArrowheads="1"/>
          </p:cNvSpPr>
          <p:nvPr/>
        </p:nvSpPr>
        <p:spPr bwMode="auto">
          <a:xfrm>
            <a:off x="6705600" y="1828800"/>
            <a:ext cx="7620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2009</a:t>
            </a:r>
          </a:p>
        </p:txBody>
      </p:sp>
      <p:sp>
        <p:nvSpPr>
          <p:cNvPr id="100718" name="Text Box 366"/>
          <p:cNvSpPr txBox="1">
            <a:spLocks noChangeArrowheads="1"/>
          </p:cNvSpPr>
          <p:nvPr/>
        </p:nvSpPr>
        <p:spPr bwMode="auto">
          <a:xfrm>
            <a:off x="7378700" y="2166938"/>
            <a:ext cx="241300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720" name="Line 368"/>
          <p:cNvSpPr>
            <a:spLocks noChangeShapeType="1"/>
          </p:cNvSpPr>
          <p:nvPr/>
        </p:nvSpPr>
        <p:spPr bwMode="auto">
          <a:xfrm>
            <a:off x="8105775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21" name="Line 369"/>
          <p:cNvSpPr>
            <a:spLocks noChangeShapeType="1"/>
          </p:cNvSpPr>
          <p:nvPr/>
        </p:nvSpPr>
        <p:spPr bwMode="auto">
          <a:xfrm>
            <a:off x="7762875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22" name="Text Box 370"/>
          <p:cNvSpPr txBox="1">
            <a:spLocks noChangeArrowheads="1"/>
          </p:cNvSpPr>
          <p:nvPr/>
        </p:nvSpPr>
        <p:spPr bwMode="auto">
          <a:xfrm>
            <a:off x="7556500" y="2165350"/>
            <a:ext cx="29210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723" name="Text Box 371"/>
          <p:cNvSpPr txBox="1">
            <a:spLocks noChangeArrowheads="1"/>
          </p:cNvSpPr>
          <p:nvPr/>
        </p:nvSpPr>
        <p:spPr bwMode="auto">
          <a:xfrm>
            <a:off x="7718425" y="2166938"/>
            <a:ext cx="28257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724" name="Text Box 372"/>
          <p:cNvSpPr txBox="1">
            <a:spLocks noChangeArrowheads="1"/>
          </p:cNvSpPr>
          <p:nvPr/>
        </p:nvSpPr>
        <p:spPr bwMode="auto">
          <a:xfrm>
            <a:off x="7888288" y="2165350"/>
            <a:ext cx="26511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725" name="Line 373"/>
          <p:cNvSpPr>
            <a:spLocks noChangeShapeType="1"/>
          </p:cNvSpPr>
          <p:nvPr/>
        </p:nvSpPr>
        <p:spPr bwMode="auto">
          <a:xfrm>
            <a:off x="7931150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26" name="Line 374"/>
          <p:cNvSpPr>
            <a:spLocks noChangeShapeType="1"/>
          </p:cNvSpPr>
          <p:nvPr/>
        </p:nvSpPr>
        <p:spPr bwMode="auto">
          <a:xfrm>
            <a:off x="7596188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27" name="Text Box 375"/>
          <p:cNvSpPr txBox="1">
            <a:spLocks noChangeArrowheads="1"/>
          </p:cNvSpPr>
          <p:nvPr/>
        </p:nvSpPr>
        <p:spPr bwMode="auto">
          <a:xfrm>
            <a:off x="73914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2010</a:t>
            </a:r>
          </a:p>
        </p:txBody>
      </p:sp>
      <p:sp>
        <p:nvSpPr>
          <p:cNvPr id="100729" name="Text Box 377"/>
          <p:cNvSpPr txBox="1">
            <a:spLocks noChangeArrowheads="1"/>
          </p:cNvSpPr>
          <p:nvPr/>
        </p:nvSpPr>
        <p:spPr bwMode="auto">
          <a:xfrm>
            <a:off x="8056563" y="2166938"/>
            <a:ext cx="2492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100731" name="Line 379"/>
          <p:cNvSpPr>
            <a:spLocks noChangeShapeType="1"/>
          </p:cNvSpPr>
          <p:nvPr/>
        </p:nvSpPr>
        <p:spPr bwMode="auto">
          <a:xfrm>
            <a:off x="8782050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32" name="Line 380"/>
          <p:cNvSpPr>
            <a:spLocks noChangeShapeType="1"/>
          </p:cNvSpPr>
          <p:nvPr/>
        </p:nvSpPr>
        <p:spPr bwMode="auto">
          <a:xfrm>
            <a:off x="8439150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33" name="Text Box 381"/>
          <p:cNvSpPr txBox="1">
            <a:spLocks noChangeArrowheads="1"/>
          </p:cNvSpPr>
          <p:nvPr/>
        </p:nvSpPr>
        <p:spPr bwMode="auto">
          <a:xfrm>
            <a:off x="8232775" y="2165350"/>
            <a:ext cx="22542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100734" name="Text Box 382"/>
          <p:cNvSpPr txBox="1">
            <a:spLocks noChangeArrowheads="1"/>
          </p:cNvSpPr>
          <p:nvPr/>
        </p:nvSpPr>
        <p:spPr bwMode="auto">
          <a:xfrm>
            <a:off x="8394700" y="2166938"/>
            <a:ext cx="215900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100735" name="Text Box 383"/>
          <p:cNvSpPr txBox="1">
            <a:spLocks noChangeArrowheads="1"/>
          </p:cNvSpPr>
          <p:nvPr/>
        </p:nvSpPr>
        <p:spPr bwMode="auto">
          <a:xfrm>
            <a:off x="8564563" y="2165350"/>
            <a:ext cx="27463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>
                <a:solidFill>
                  <a:srgbClr val="000000"/>
                </a:solidFill>
                <a:latin typeface="Helvetica" pitchFamily="34" charset="0"/>
                <a:ea typeface="ＭＳ Ｐゴシック" charset="-128"/>
                <a:cs typeface="+mn-cs"/>
              </a:rPr>
              <a:t>4</a:t>
            </a:r>
          </a:p>
        </p:txBody>
      </p:sp>
      <p:sp>
        <p:nvSpPr>
          <p:cNvPr id="100736" name="Line 384"/>
          <p:cNvSpPr>
            <a:spLocks noChangeShapeType="1"/>
          </p:cNvSpPr>
          <p:nvPr/>
        </p:nvSpPr>
        <p:spPr bwMode="auto">
          <a:xfrm>
            <a:off x="860742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37" name="Line 385"/>
          <p:cNvSpPr>
            <a:spLocks noChangeShapeType="1"/>
          </p:cNvSpPr>
          <p:nvPr/>
        </p:nvSpPr>
        <p:spPr bwMode="auto">
          <a:xfrm>
            <a:off x="827246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38" name="Text Box 386"/>
          <p:cNvSpPr txBox="1">
            <a:spLocks noChangeArrowheads="1"/>
          </p:cNvSpPr>
          <p:nvPr/>
        </p:nvSpPr>
        <p:spPr bwMode="auto">
          <a:xfrm>
            <a:off x="80772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2011</a:t>
            </a:r>
          </a:p>
        </p:txBody>
      </p:sp>
      <p:sp>
        <p:nvSpPr>
          <p:cNvPr id="100746" name="Line 394"/>
          <p:cNvSpPr>
            <a:spLocks noChangeShapeType="1"/>
          </p:cNvSpPr>
          <p:nvPr/>
        </p:nvSpPr>
        <p:spPr bwMode="auto">
          <a:xfrm>
            <a:off x="4495800" y="2514600"/>
            <a:ext cx="0" cy="381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49" name="Text Box 397"/>
          <p:cNvSpPr txBox="1">
            <a:spLocks noChangeArrowheads="1"/>
          </p:cNvSpPr>
          <p:nvPr/>
        </p:nvSpPr>
        <p:spPr bwMode="auto">
          <a:xfrm>
            <a:off x="3657600" y="2851150"/>
            <a:ext cx="17526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022892"/>
                </a:solidFill>
                <a:latin typeface="Helvetica" pitchFamily="34" charset="0"/>
                <a:ea typeface="ＭＳ Ｐゴシック" charset="-128"/>
                <a:cs typeface="+mn-cs"/>
              </a:rPr>
              <a:t>Design Sensitivity</a:t>
            </a:r>
          </a:p>
        </p:txBody>
      </p:sp>
      <p:sp>
        <p:nvSpPr>
          <p:cNvPr id="100750" name="AutoShape 398"/>
          <p:cNvSpPr>
            <a:spLocks noChangeArrowheads="1"/>
          </p:cNvSpPr>
          <p:nvPr/>
        </p:nvSpPr>
        <p:spPr bwMode="auto">
          <a:xfrm rot="10800000" flipV="1">
            <a:off x="4843463" y="3354388"/>
            <a:ext cx="26987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51" name="Text Box 399"/>
          <p:cNvSpPr txBox="1">
            <a:spLocks noChangeArrowheads="1"/>
          </p:cNvSpPr>
          <p:nvPr/>
        </p:nvSpPr>
        <p:spPr bwMode="auto">
          <a:xfrm>
            <a:off x="4572000" y="3581400"/>
            <a:ext cx="668338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3x10</a:t>
            </a:r>
            <a:r>
              <a:rPr kumimoji="1" lang="en-US" altLang="ja-JP" sz="1200" b="1" kern="1200" baseline="30000">
                <a:solidFill>
                  <a:srgbClr val="114FFB"/>
                </a:solidFill>
                <a:latin typeface="Helvetica" pitchFamily="34" charset="0"/>
                <a:ea typeface="ＭＳ Ｐゴシック" charset="-128"/>
                <a:cs typeface="+mn-cs"/>
              </a:rPr>
              <a:t>-23</a:t>
            </a:r>
            <a:endParaRPr kumimoji="1" lang="en-US" altLang="ja-JP" sz="1200" b="1" kern="1200">
              <a:solidFill>
                <a:srgbClr val="114FFB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0437" name="Line 85"/>
          <p:cNvSpPr>
            <a:spLocks noChangeShapeType="1"/>
          </p:cNvSpPr>
          <p:nvPr/>
        </p:nvSpPr>
        <p:spPr bwMode="auto">
          <a:xfrm>
            <a:off x="1423988" y="4311650"/>
            <a:ext cx="73802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2320925" y="4414838"/>
            <a:ext cx="11938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First Science Data</a:t>
            </a:r>
          </a:p>
        </p:txBody>
      </p:sp>
      <p:sp>
        <p:nvSpPr>
          <p:cNvPr id="100436" name="Text Box 84"/>
          <p:cNvSpPr txBox="1">
            <a:spLocks noChangeArrowheads="1"/>
          </p:cNvSpPr>
          <p:nvPr/>
        </p:nvSpPr>
        <p:spPr bwMode="auto">
          <a:xfrm>
            <a:off x="2197100" y="3975100"/>
            <a:ext cx="51276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FF0000"/>
                </a:solidFill>
                <a:latin typeface="Helvetica" pitchFamily="34" charset="0"/>
                <a:ea typeface="ＭＳ Ｐゴシック" charset="-128"/>
                <a:cs typeface="+mn-cs"/>
              </a:rPr>
              <a:t>S1</a:t>
            </a:r>
          </a:p>
        </p:txBody>
      </p:sp>
      <p:sp>
        <p:nvSpPr>
          <p:cNvPr id="100438" name="Line 86"/>
          <p:cNvSpPr>
            <a:spLocks noChangeShapeType="1"/>
          </p:cNvSpPr>
          <p:nvPr/>
        </p:nvSpPr>
        <p:spPr bwMode="auto">
          <a:xfrm>
            <a:off x="2395538" y="4310063"/>
            <a:ext cx="53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43" name="Text Box 91"/>
          <p:cNvSpPr txBox="1">
            <a:spLocks noChangeArrowheads="1"/>
          </p:cNvSpPr>
          <p:nvPr/>
        </p:nvSpPr>
        <p:spPr bwMode="auto">
          <a:xfrm>
            <a:off x="3881438" y="3979863"/>
            <a:ext cx="585787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FF0000"/>
                </a:solidFill>
                <a:latin typeface="Helvetica" pitchFamily="34" charset="0"/>
                <a:ea typeface="ＭＳ Ｐゴシック" charset="-128"/>
                <a:cs typeface="+mn-cs"/>
              </a:rPr>
              <a:t>S4</a:t>
            </a:r>
          </a:p>
        </p:txBody>
      </p:sp>
      <p:sp>
        <p:nvSpPr>
          <p:cNvPr id="100440" name="Line 88"/>
          <p:cNvSpPr>
            <a:spLocks noChangeShapeType="1"/>
          </p:cNvSpPr>
          <p:nvPr/>
        </p:nvSpPr>
        <p:spPr bwMode="auto">
          <a:xfrm>
            <a:off x="4129088" y="4310063"/>
            <a:ext cx="85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41" name="Text Box 89"/>
          <p:cNvSpPr txBox="1">
            <a:spLocks noChangeArrowheads="1"/>
          </p:cNvSpPr>
          <p:nvPr/>
        </p:nvSpPr>
        <p:spPr bwMode="auto">
          <a:xfrm>
            <a:off x="512763" y="4103688"/>
            <a:ext cx="9906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0000"/>
                </a:solidFill>
                <a:latin typeface="Helvetica" pitchFamily="34" charset="0"/>
                <a:ea typeface="ＭＳ Ｐゴシック" charset="-128"/>
                <a:cs typeface="+mn-cs"/>
              </a:rPr>
              <a:t>Science</a:t>
            </a:r>
          </a:p>
        </p:txBody>
      </p:sp>
      <p:sp>
        <p:nvSpPr>
          <p:cNvPr id="100442" name="Text Box 90"/>
          <p:cNvSpPr txBox="1">
            <a:spLocks noChangeArrowheads="1"/>
          </p:cNvSpPr>
          <p:nvPr/>
        </p:nvSpPr>
        <p:spPr bwMode="auto">
          <a:xfrm>
            <a:off x="2563813" y="3979863"/>
            <a:ext cx="512762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FF0000"/>
                </a:solidFill>
                <a:latin typeface="Helvetica" pitchFamily="34" charset="0"/>
                <a:ea typeface="ＭＳ Ｐゴシック" charset="-128"/>
                <a:cs typeface="+mn-cs"/>
              </a:rPr>
              <a:t>S2</a:t>
            </a:r>
          </a:p>
        </p:txBody>
      </p:sp>
      <p:sp>
        <p:nvSpPr>
          <p:cNvPr id="100439" name="Line 87"/>
          <p:cNvSpPr>
            <a:spLocks noChangeShapeType="1"/>
          </p:cNvSpPr>
          <p:nvPr/>
        </p:nvSpPr>
        <p:spPr bwMode="auto">
          <a:xfrm>
            <a:off x="2755900" y="4316413"/>
            <a:ext cx="1095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462" name="Text Box 110"/>
          <p:cNvSpPr txBox="1">
            <a:spLocks noChangeArrowheads="1"/>
          </p:cNvSpPr>
          <p:nvPr/>
        </p:nvSpPr>
        <p:spPr bwMode="auto">
          <a:xfrm>
            <a:off x="7616825" y="4452938"/>
            <a:ext cx="8080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Runs</a:t>
            </a:r>
          </a:p>
        </p:txBody>
      </p:sp>
      <p:sp>
        <p:nvSpPr>
          <p:cNvPr id="100617" name="Text Box 265"/>
          <p:cNvSpPr txBox="1">
            <a:spLocks noChangeArrowheads="1"/>
          </p:cNvSpPr>
          <p:nvPr/>
        </p:nvSpPr>
        <p:spPr bwMode="auto">
          <a:xfrm>
            <a:off x="3003550" y="3979863"/>
            <a:ext cx="5857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FF0000"/>
                </a:solidFill>
                <a:latin typeface="Helvetica" pitchFamily="34" charset="0"/>
                <a:ea typeface="ＭＳ Ｐゴシック" charset="-128"/>
                <a:cs typeface="+mn-cs"/>
              </a:rPr>
              <a:t>S3</a:t>
            </a:r>
          </a:p>
        </p:txBody>
      </p:sp>
      <p:sp>
        <p:nvSpPr>
          <p:cNvPr id="100618" name="Line 266"/>
          <p:cNvSpPr>
            <a:spLocks noChangeShapeType="1"/>
          </p:cNvSpPr>
          <p:nvPr/>
        </p:nvSpPr>
        <p:spPr bwMode="auto">
          <a:xfrm>
            <a:off x="3230563" y="4310063"/>
            <a:ext cx="1095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622" name="Text Box 270"/>
          <p:cNvSpPr txBox="1">
            <a:spLocks noChangeArrowheads="1"/>
          </p:cNvSpPr>
          <p:nvPr/>
        </p:nvSpPr>
        <p:spPr bwMode="auto">
          <a:xfrm>
            <a:off x="4979988" y="3979863"/>
            <a:ext cx="493712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FF0000"/>
                </a:solidFill>
                <a:latin typeface="Helvetica" pitchFamily="34" charset="0"/>
                <a:ea typeface="ＭＳ Ｐゴシック" charset="-128"/>
                <a:cs typeface="+mn-cs"/>
              </a:rPr>
              <a:t>S5</a:t>
            </a:r>
          </a:p>
        </p:txBody>
      </p:sp>
      <p:sp>
        <p:nvSpPr>
          <p:cNvPr id="100623" name="Line 271"/>
          <p:cNvSpPr>
            <a:spLocks noChangeShapeType="1"/>
          </p:cNvSpPr>
          <p:nvPr/>
        </p:nvSpPr>
        <p:spPr bwMode="auto">
          <a:xfrm>
            <a:off x="4733925" y="4310063"/>
            <a:ext cx="1133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40" name="Line 388"/>
          <p:cNvSpPr>
            <a:spLocks noChangeShapeType="1"/>
          </p:cNvSpPr>
          <p:nvPr/>
        </p:nvSpPr>
        <p:spPr bwMode="auto">
          <a:xfrm>
            <a:off x="7250113" y="4306888"/>
            <a:ext cx="1177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triangle" w="med" len="lg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42" name="Text Box 390"/>
          <p:cNvSpPr txBox="1">
            <a:spLocks noChangeArrowheads="1"/>
          </p:cNvSpPr>
          <p:nvPr/>
        </p:nvSpPr>
        <p:spPr bwMode="auto">
          <a:xfrm>
            <a:off x="7543800" y="3978275"/>
            <a:ext cx="4921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FF0000"/>
                </a:solidFill>
                <a:latin typeface="Helvetica" pitchFamily="34" charset="0"/>
                <a:ea typeface="ＭＳ Ｐゴシック" charset="-128"/>
                <a:cs typeface="+mn-cs"/>
              </a:rPr>
              <a:t>S6</a:t>
            </a:r>
          </a:p>
        </p:txBody>
      </p:sp>
      <p:sp>
        <p:nvSpPr>
          <p:cNvPr id="100743" name="Text Box 391"/>
          <p:cNvSpPr txBox="1">
            <a:spLocks noChangeArrowheads="1"/>
          </p:cNvSpPr>
          <p:nvPr/>
        </p:nvSpPr>
        <p:spPr bwMode="auto">
          <a:xfrm>
            <a:off x="4687888" y="4416425"/>
            <a:ext cx="1712912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b="1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1 year of</a:t>
            </a:r>
            <a:br>
              <a:rPr kumimoji="1" lang="en-US" altLang="ja-JP" b="1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</a:br>
            <a:r>
              <a:rPr kumimoji="1" lang="en-US" altLang="ja-JP" b="1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Coincidence</a:t>
            </a:r>
            <a:br>
              <a:rPr kumimoji="1" lang="en-US" altLang="ja-JP" b="1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</a:br>
            <a:r>
              <a:rPr kumimoji="1" lang="en-US" altLang="ja-JP" b="1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Data</a:t>
            </a:r>
          </a:p>
        </p:txBody>
      </p:sp>
      <p:sp>
        <p:nvSpPr>
          <p:cNvPr id="100752" name="Line 400"/>
          <p:cNvSpPr>
            <a:spLocks noChangeShapeType="1"/>
          </p:cNvSpPr>
          <p:nvPr/>
        </p:nvSpPr>
        <p:spPr bwMode="auto">
          <a:xfrm>
            <a:off x="5867400" y="5291138"/>
            <a:ext cx="13716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oval" w="sm" len="sm"/>
            <a:tailEnd type="triangle" w="med" len="lg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53" name="Line 401"/>
          <p:cNvSpPr>
            <a:spLocks noChangeShapeType="1"/>
          </p:cNvSpPr>
          <p:nvPr/>
        </p:nvSpPr>
        <p:spPr bwMode="auto">
          <a:xfrm>
            <a:off x="8305800" y="5291138"/>
            <a:ext cx="5334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oval" w="sm" len="sm"/>
            <a:tailEnd type="triangle" w="med" len="lg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>
              <a:solidFill>
                <a:srgbClr val="114FFB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754" name="Text Box 402"/>
          <p:cNvSpPr txBox="1">
            <a:spLocks noChangeArrowheads="1"/>
          </p:cNvSpPr>
          <p:nvPr/>
        </p:nvSpPr>
        <p:spPr bwMode="auto">
          <a:xfrm>
            <a:off x="5791200" y="5367338"/>
            <a:ext cx="14478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b="1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Enhanced LIGO</a:t>
            </a:r>
          </a:p>
        </p:txBody>
      </p:sp>
      <p:sp>
        <p:nvSpPr>
          <p:cNvPr id="100755" name="Text Box 403"/>
          <p:cNvSpPr txBox="1">
            <a:spLocks noChangeArrowheads="1"/>
          </p:cNvSpPr>
          <p:nvPr/>
        </p:nvSpPr>
        <p:spPr bwMode="auto">
          <a:xfrm>
            <a:off x="7620000" y="5367338"/>
            <a:ext cx="12954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b="1" kern="1200">
                <a:solidFill>
                  <a:srgbClr val="CC0000"/>
                </a:solidFill>
                <a:latin typeface="Helvetica" pitchFamily="34" charset="0"/>
                <a:ea typeface="ＭＳ Ｐゴシック" charset="-128"/>
                <a:cs typeface="+mn-cs"/>
              </a:rPr>
              <a:t>Advanced LIGO</a:t>
            </a:r>
          </a:p>
        </p:txBody>
      </p:sp>
      <p:sp>
        <p:nvSpPr>
          <p:cNvPr id="100757" name="Text Box 405"/>
          <p:cNvSpPr txBox="1">
            <a:spLocks noChangeArrowheads="1"/>
          </p:cNvSpPr>
          <p:nvPr/>
        </p:nvSpPr>
        <p:spPr bwMode="auto">
          <a:xfrm>
            <a:off x="533400" y="5410200"/>
            <a:ext cx="31242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0000"/>
                </a:solidFill>
                <a:latin typeface="Helvetica" pitchFamily="34" charset="0"/>
                <a:ea typeface="ＭＳ Ｐゴシック" charset="-128"/>
                <a:cs typeface="+mn-cs"/>
              </a:rPr>
              <a:t>Installation and Commissioning</a:t>
            </a:r>
          </a:p>
        </p:txBody>
      </p:sp>
      <p:sp>
        <p:nvSpPr>
          <p:cNvPr id="169" name="正方形/長方形 168"/>
          <p:cNvSpPr/>
          <p:nvPr/>
        </p:nvSpPr>
        <p:spPr>
          <a:xfrm>
            <a:off x="7500958" y="0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October 2008 </a:t>
            </a:r>
            <a:br>
              <a:rPr kumimoji="1" lang="en-US" altLang="ja-JP" sz="12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</a:br>
            <a:r>
              <a:rPr kumimoji="1" lang="en-US" altLang="ja-JP" sz="12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Daniel </a:t>
            </a:r>
            <a:r>
              <a:rPr kumimoji="1" lang="en-US" altLang="ja-JP" sz="1200" b="1" kern="1200" dirty="0" err="1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Sigg</a:t>
            </a:r>
            <a:endParaRPr kumimoji="1" lang="ja-JP" altLang="en-US" sz="12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0" name="フッター プレースホルダ 16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特別講義　</a:t>
            </a:r>
            <a:r>
              <a:rPr kumimoji="1" lang="en-US" altLang="zh-TW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(2009</a:t>
            </a:r>
            <a:r>
              <a:rPr kumimoji="1" lang="zh-TW" altLang="en-US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年</a:t>
            </a:r>
            <a:r>
              <a:rPr kumimoji="1" lang="en-US" altLang="zh-TW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9</a:t>
            </a:r>
            <a:r>
              <a:rPr kumimoji="1" lang="zh-TW" altLang="en-US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月</a:t>
            </a:r>
            <a:r>
              <a:rPr kumimoji="1" lang="en-US" altLang="zh-TW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29</a:t>
            </a:r>
            <a:r>
              <a:rPr kumimoji="1" lang="zh-TW" altLang="en-US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日</a:t>
            </a:r>
            <a:r>
              <a:rPr kumimoji="1" lang="en-US" altLang="zh-TW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, </a:t>
            </a:r>
            <a:r>
              <a:rPr kumimoji="1" lang="zh-TW" altLang="en-US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京都大学</a:t>
            </a:r>
            <a:r>
              <a:rPr kumimoji="1" lang="en-US" altLang="zh-TW" sz="1400" b="1" kern="1200" dirty="0" smtClean="0">
                <a:solidFill>
                  <a:srgbClr val="114FFB"/>
                </a:solidFill>
                <a:latin typeface="Helvetica"/>
                <a:ea typeface="ＭＳ Ｐゴシック" charset="-128"/>
                <a:cs typeface="+mn-cs"/>
              </a:rPr>
              <a:t>)</a:t>
            </a:r>
            <a:endParaRPr kumimoji="1" lang="en-US" altLang="ja-JP" sz="1400" b="1" kern="1200" dirty="0">
              <a:solidFill>
                <a:srgbClr val="114FFB"/>
              </a:solidFill>
              <a:latin typeface="Helvetica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LIGO S5 </a:t>
            </a:r>
            <a:r>
              <a:rPr lang="ja-JP" altLang="en-US"/>
              <a:t>観測運転</a:t>
            </a:r>
          </a:p>
        </p:txBody>
      </p:sp>
      <p:sp>
        <p:nvSpPr>
          <p:cNvPr id="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9</a:t>
            </a:fld>
            <a:endParaRPr lang="en-US" altLang="ja-JP"/>
          </a:p>
        </p:txBody>
      </p:sp>
      <p:pic>
        <p:nvPicPr>
          <p:cNvPr id="16302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46" y="2285992"/>
            <a:ext cx="54737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0212" name="Text Box 4"/>
          <p:cNvSpPr txBox="1">
            <a:spLocks noChangeArrowheads="1"/>
          </p:cNvSpPr>
          <p:nvPr/>
        </p:nvSpPr>
        <p:spPr bwMode="auto">
          <a:xfrm>
            <a:off x="912833" y="1142984"/>
            <a:ext cx="6588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LIGO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台の同時観測データ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年分を取得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 Nov 2005 –  Sep 30, 2007 )</a:t>
            </a:r>
          </a:p>
        </p:txBody>
      </p:sp>
      <p:sp>
        <p:nvSpPr>
          <p:cNvPr id="1630213" name="Text Box 5"/>
          <p:cNvSpPr txBox="1">
            <a:spLocks noChangeArrowheads="1"/>
          </p:cNvSpPr>
          <p:nvPr/>
        </p:nvSpPr>
        <p:spPr bwMode="auto">
          <a:xfrm>
            <a:off x="5857884" y="2525152"/>
            <a:ext cx="31654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S5 duty cycles: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52.8 % in triple coincidence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57.0 % in H1L1 coincidence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Total for H1: 77.7 %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Total for H2: 78.2 %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Total for L1: 65.7 %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endParaRPr kumimoji="1" lang="en-US" altLang="ja-JP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H1H2L1V1: 11.3 %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x}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.96008"/>
  <p:tag name="PICTUREFILESIZE" val="1402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y}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.00008"/>
  <p:tag name="PICTUREFILESIZE" val="136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h}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.96008"/>
  <p:tag name="PICTUREFILESIZE" val="140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H}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8.96008"/>
  <p:tag name="PICTUREFILESIZE" val="180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X}(\omega) = {1\over 2\pi} \int_\infty^\infty &#10;     x(t)\, {\rm e}^{-{\rm i}\omega t}\,  dt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4.0005"/>
  <p:tag name="PICTUREFILESIZE" val="1979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x(t) =  \int_\infty^\infty &#10;     \tilde{X}(\omega)\, {\rm e}^{{\rm i}\omega t}\,  d\omega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4.8805"/>
  <p:tag name="PICTUREFILESIZE" val="1608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y(t) = \int_\infty^\infty h(t^\prime) \cdot&#10; x(t- t^\prime)\,  dt^\prime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71.9206"/>
  <p:tag name="PICTUREFILESIZE" val="1941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s(t)= h(t) + n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2.8003"/>
  <p:tag name="PICTUREFILESIZE" val="608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q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4.80008"/>
  <p:tag name="PICTUREFILESIZE" val="133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(\tilde{a}|\tilde{b}) \equiv 2\int_{-\infty}^\infty &#10;   {\tilde{a}(f)\,\tilde{b}^*(f) \over S_h(f) } \, df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53.9205"/>
  <p:tag name="PICTUREFILESIZE" val="2300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X}(\omega) = {1\over 2\pi} \int_\infty^\infty &#10;     x(t)\, {\rm e}^{-{\rm i}\omega t}\,  dt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4.0005"/>
  <p:tag name="PICTUREFILESIZE" val="19797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\left( {S \over N} \right)^2 = {&lt;S&gt;^2 \over &lt;N^2&gt;} &#10;  = 2 {   \left( {\tilde{h} / S_h|\tilde{q} }\right)^2 &#10;            \over (\tilde{q}|\tilde{q}) 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0.9606"/>
  <p:tag name="PICTUREFILESIZE" val="3351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\tilde{q}(f) \propto \tilde{h}(f)/ S_h(f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6.8804"/>
  <p:tag name="PICTUREFILESIZE" val="750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&lt;{\tilde{n}(f)\,\tilde{n}^*(f^\prime)&gt;&#10;   ={1\over 2} S_h(f) }\, \delta (f-f^\prime)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1.9207"/>
  <p:tag name="PICTUREFILESIZE" val="2488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&lt;n^2(t)&gt; = \int_0^\infty  S_h(f) \, df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4.9605"/>
  <p:tag name="PICTUREFILESIZE" val="1725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\tilde{q}(f) \propto \tilde{h}(f)/ S_h(f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6.8804"/>
  <p:tag name="PICTUREFILESIZE" val="750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c(\tau)= \int_{f_1}^{f_2}{\tilde{h}^*(f)\cdot \tilde{s}(f)&#10;    \over \tilde{S_{\rm h}}(f)  }\, {\rm e}^{-{\rm i}\omega \tau} df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94"/>
  <p:tag name="PICTUREFILESIZE" val="26632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\tilde{s}(f)= \int_{t_1}^{t_2}  &#10;     s(t)\, {\rm e}^{-{\rm i}\omega t}\, dt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7.875"/>
  <p:tag name="PICTUREFILESIZE" val="1826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 h_{\rm spin-down} =\left({&#10;    {5 \over 2} {GI_{zz} \over c^3 r^2} {\dot{P}\over P}&#10;  }\right)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6.875"/>
  <p:tag name="PICTUREFILESIZE" val="21843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\hat{\Omega}_{\rm GW}&#10;   = \int df\, \tilde{s}_1^*(f)\, \tilde{Q}(f)\, \tilde{s}_2(f)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83"/>
  <p:tag name="PICTUREFILESIZE" val="19695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\tilde{Q}(f)\propto {\gamma(f) \over f^3\, S_1(f)\,S_2(f)}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7.875"/>
  <p:tag name="PICTUREFILESIZE" val="1863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x(t) =  \int_\infty^\infty &#10;     \tilde{X}(\omega)\, {\rm e}^{{\rm i}\omega t}\,  d\omega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4.8805"/>
  <p:tag name="PICTUREFILESIZE" val="16087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\Omega_{\rm GW}(f) ={1\over \rho_{\rm c}}&#10;  {d\rho_{\rm GW}(f)  \over d\, {\rm ln} f }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3.875"/>
  <p:tag name="PICTUREFILESIZE" val="1920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S_{\rm GW}(f) ={3 H_0^2 \over 10 \pi^2}\, f^{-3}\, &#10;  \Omega_{\rm GW}(f)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84.875"/>
  <p:tag name="PICTUREFILESIZE" val="23867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\hat{\Omega}_{\rm GW} = 6.9 \times 10^{-6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6.0004"/>
  <p:tag name="PICTUREFILESIZE" val="8178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  \hat{\Omega}_{\rm GW, BBN} = 1.5 \times 10^{-5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1.8405"/>
  <p:tag name="PICTUREFILESIZE" val="1094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S(\omega) = \lim_{T\rightarrow \infty} &#10;     {2 \pi |\tilde{X}(\omega)|^2 \over T}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9.9205"/>
  <p:tag name="PICTUREFILESIZE" val="1930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&lt;x^2(t)&gt; = \int_0^\infty  S(f) \, df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3.9205"/>
  <p:tag name="PICTUREFILESIZE" val="1648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x_{\rm rms}^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2.96008"/>
  <p:tag name="PICTUREFILESIZE" val="197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Y}(\omega) =  &#10;  H(\omega) \cdot \tilde{X}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98.0004"/>
  <p:tag name="PICTUREFILESIZE" val="764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Y}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8.00008"/>
  <p:tag name="PICTUREFILESIZE" val="1927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X}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9.92008"/>
  <p:tag name="PICTUREFILESIZE" val="20006"/>
</p:tagLst>
</file>

<file path=ppt/theme/theme1.xml><?xml version="1.0" encoding="utf-8"?>
<a:theme xmlns:a="http://schemas.openxmlformats.org/drawingml/2006/main" name="2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5875">
          <a:noFill/>
          <a:miter lim="800000"/>
          <a:headEnd/>
          <a:tailEnd/>
        </a:ln>
        <a:effectLst/>
      </a:spPr>
      <a:bodyPr wrap="square">
        <a:spAutoFit/>
      </a:bodyPr>
      <a:lstStyle>
        <a:defPPr algn="l">
          <a:lnSpc>
            <a:spcPct val="120000"/>
          </a:lnSpc>
          <a:buFontTx/>
          <a:buNone/>
          <a:defRPr sz="1800" b="1" dirty="0" smtClean="0">
            <a:solidFill>
              <a:srgbClr val="F8F8F8"/>
            </a:solidFill>
            <a:sym typeface="Wingdings" pitchFamily="2" charset="2"/>
          </a:defRPr>
        </a:defPPr>
      </a:lstStyle>
    </a:spDef>
    <a:lnDef>
      <a:spPr bwMode="auto">
        <a:solidFill>
          <a:srgbClr val="FAFFC9">
            <a:alpha val="50000"/>
          </a:srgbClr>
        </a:solidFill>
        <a:ln w="38100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  <a:effectLst/>
      </a:spPr>
      <a:bodyPr>
        <a:spAutoFit/>
      </a:bodyPr>
      <a:lstStyle>
        <a:defPPr algn="l">
          <a:lnSpc>
            <a:spcPct val="120000"/>
          </a:lnSpc>
          <a:buFontTx/>
          <a:buNone/>
          <a:defRPr sz="1600" b="1" dirty="0">
            <a:solidFill>
              <a:srgbClr val="CCFFCC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000"/>
          </a:srgbClr>
        </a:solidFill>
        <a:ln w="19050">
          <a:solidFill>
            <a:srgbClr val="FFFFFF"/>
          </a:solidFill>
        </a:ln>
      </a:spPr>
      <a:bodyPr wrap="square" rtlCol="0" anchor="ctr">
        <a:noAutofit/>
      </a:bodyPr>
      <a:lstStyle>
        <a:defPPr algn="l">
          <a:lnSpc>
            <a:spcPct val="120000"/>
          </a:lnSpc>
          <a:buNone/>
          <a:defRPr kumimoji="1" sz="1400" b="1" dirty="0" err="1" smtClean="0">
            <a:solidFill>
              <a:srgbClr val="DDDDDD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buNone/>
          <a:defRPr kumimoji="1" sz="1800" b="1" dirty="0" err="1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39712</TotalTime>
  <Words>1862</Words>
  <Application>Microsoft Office PowerPoint</Application>
  <PresentationFormat>画面に合わせる (4:3)</PresentationFormat>
  <Paragraphs>641</Paragraphs>
  <Slides>35</Slides>
  <Notes>35</Notes>
  <HiddenSlides>0</HiddenSlides>
  <MMClips>0</MMClips>
  <ScaleCrop>false</ScaleCrop>
  <HeadingPairs>
    <vt:vector size="6" baseType="variant"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2_Straight Edge</vt:lpstr>
      <vt:lpstr>LIGO_II</vt:lpstr>
      <vt:lpstr>3_Straight Edge</vt:lpstr>
      <vt:lpstr>4_Straight Edge</vt:lpstr>
      <vt:lpstr>Photo Editor Photo</vt:lpstr>
      <vt:lpstr>Drawing</vt:lpstr>
      <vt:lpstr>Acrobat Document</vt:lpstr>
      <vt:lpstr>重力・重力波物理学</vt:lpstr>
      <vt:lpstr>スライド 2</vt:lpstr>
      <vt:lpstr>スライド 3</vt:lpstr>
      <vt:lpstr>地上重力波検出器の現状</vt:lpstr>
      <vt:lpstr>重力波の観測運転</vt:lpstr>
      <vt:lpstr>複数台での同時観測</vt:lpstr>
      <vt:lpstr>LIGO</vt:lpstr>
      <vt:lpstr>Time Line</vt:lpstr>
      <vt:lpstr>LIGO S5 観測運転</vt:lpstr>
      <vt:lpstr>観測時の感度</vt:lpstr>
      <vt:lpstr>パワースペクトル</vt:lpstr>
      <vt:lpstr>スライド 12</vt:lpstr>
      <vt:lpstr>データ解析</vt:lpstr>
      <vt:lpstr>信号のフィルタリング</vt:lpstr>
      <vt:lpstr>微小信号の取り出し</vt:lpstr>
      <vt:lpstr>最適フィルタ</vt:lpstr>
      <vt:lpstr>データ解析</vt:lpstr>
      <vt:lpstr>統計的解釈</vt:lpstr>
      <vt:lpstr>スライド 19</vt:lpstr>
      <vt:lpstr>観測対象と解析方法</vt:lpstr>
      <vt:lpstr>連星の合体 (チャープ波)</vt:lpstr>
      <vt:lpstr>チャープ波探査</vt:lpstr>
      <vt:lpstr>重力波観測による成果の例</vt:lpstr>
      <vt:lpstr>高速回転星 (連続波)</vt:lpstr>
      <vt:lpstr>連続波探査</vt:lpstr>
      <vt:lpstr>超新星爆発 (バースト波)</vt:lpstr>
      <vt:lpstr>バースト波探査</vt:lpstr>
      <vt:lpstr>背景重力波 (定常ランダム波)</vt:lpstr>
      <vt:lpstr>背景重力波探査</vt:lpstr>
      <vt:lpstr>観測対象と解析方法</vt:lpstr>
      <vt:lpstr>観測結果</vt:lpstr>
      <vt:lpstr>LIGO-S5のデータ解析</vt:lpstr>
      <vt:lpstr>重力波観測の現状</vt:lpstr>
      <vt:lpstr>スライド 34</vt:lpstr>
      <vt:lpstr>スライド 35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2584</cp:revision>
  <dcterms:created xsi:type="dcterms:W3CDTF">2002-03-19T09:15:24Z</dcterms:created>
  <dcterms:modified xsi:type="dcterms:W3CDTF">2009-10-14T03:30:28Z</dcterms:modified>
</cp:coreProperties>
</file>