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8" r:id="rId3"/>
    <p:sldMasterId id="2147483701" r:id="rId4"/>
  </p:sldMasterIdLst>
  <p:notesMasterIdLst>
    <p:notesMasterId r:id="rId48"/>
  </p:notesMasterIdLst>
  <p:handoutMasterIdLst>
    <p:handoutMasterId r:id="rId49"/>
  </p:handoutMasterIdLst>
  <p:sldIdLst>
    <p:sldId id="933" r:id="rId5"/>
    <p:sldId id="934" r:id="rId6"/>
    <p:sldId id="923" r:id="rId7"/>
    <p:sldId id="945" r:id="rId8"/>
    <p:sldId id="925" r:id="rId9"/>
    <p:sldId id="918" r:id="rId10"/>
    <p:sldId id="919" r:id="rId11"/>
    <p:sldId id="944" r:id="rId12"/>
    <p:sldId id="946" r:id="rId13"/>
    <p:sldId id="947" r:id="rId14"/>
    <p:sldId id="912" r:id="rId15"/>
    <p:sldId id="927" r:id="rId16"/>
    <p:sldId id="937" r:id="rId17"/>
    <p:sldId id="928" r:id="rId18"/>
    <p:sldId id="948" r:id="rId19"/>
    <p:sldId id="929" r:id="rId20"/>
    <p:sldId id="920" r:id="rId21"/>
    <p:sldId id="930" r:id="rId22"/>
    <p:sldId id="931" r:id="rId23"/>
    <p:sldId id="787" r:id="rId24"/>
    <p:sldId id="788" r:id="rId25"/>
    <p:sldId id="932" r:id="rId26"/>
    <p:sldId id="956" r:id="rId27"/>
    <p:sldId id="957" r:id="rId28"/>
    <p:sldId id="958" r:id="rId29"/>
    <p:sldId id="959" r:id="rId30"/>
    <p:sldId id="960" r:id="rId31"/>
    <p:sldId id="961" r:id="rId32"/>
    <p:sldId id="953" r:id="rId33"/>
    <p:sldId id="949" r:id="rId34"/>
    <p:sldId id="914" r:id="rId35"/>
    <p:sldId id="938" r:id="rId36"/>
    <p:sldId id="950" r:id="rId37"/>
    <p:sldId id="915" r:id="rId38"/>
    <p:sldId id="939" r:id="rId39"/>
    <p:sldId id="940" r:id="rId40"/>
    <p:sldId id="917" r:id="rId41"/>
    <p:sldId id="942" r:id="rId42"/>
    <p:sldId id="952" r:id="rId43"/>
    <p:sldId id="916" r:id="rId44"/>
    <p:sldId id="954" r:id="rId45"/>
    <p:sldId id="955" r:id="rId46"/>
    <p:sldId id="943" r:id="rId47"/>
  </p:sldIdLst>
  <p:sldSz cx="9144000" cy="6858000" type="screen4x3"/>
  <p:notesSz cx="6731000" cy="9856788"/>
  <p:custDataLst>
    <p:tags r:id="rId50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CC"/>
    <a:srgbClr val="CCFFCC"/>
    <a:srgbClr val="FFFFFF"/>
    <a:srgbClr val="CCECFF"/>
    <a:srgbClr val="EAEAEA"/>
    <a:srgbClr val="B2B2B2"/>
    <a:srgbClr val="DDDDDD"/>
    <a:srgbClr val="000000"/>
    <a:srgbClr val="FFCC99"/>
    <a:srgbClr val="FF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9" autoAdjust="0"/>
    <p:restoredTop sz="99316" autoAdjust="0"/>
  </p:normalViewPr>
  <p:slideViewPr>
    <p:cSldViewPr>
      <p:cViewPr>
        <p:scale>
          <a:sx n="70" d="100"/>
          <a:sy n="70" d="100"/>
        </p:scale>
        <p:origin x="-588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958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5.xml"/><Relationship Id="rId1" Type="http://schemas.openxmlformats.org/officeDocument/2006/relationships/slide" Target="slides/slide1.xml"/><Relationship Id="rId4" Type="http://schemas.openxmlformats.org/officeDocument/2006/relationships/slide" Target="slides/slide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13.wmf"/><Relationship Id="rId1" Type="http://schemas.openxmlformats.org/officeDocument/2006/relationships/image" Target="../media/image50.emf"/><Relationship Id="rId5" Type="http://schemas.openxmlformats.org/officeDocument/2006/relationships/image" Target="../media/image14.png"/><Relationship Id="rId4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B4CDDC-E77B-4751-A95B-E729A872CAF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fld id="{3407EBED-B075-469E-80EC-802FDAA3C0E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80F486E-B39A-4EE5-B226-6E285A490E68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43C86-7B07-4513-883E-D6530FD0C2F9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0C11A2-7BF2-4E83-AFBE-7FD8FF1617F8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481DD7F-C437-416B-BA29-6E2ECE261BDB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D2FF0-AA39-466E-82C9-3D48576803DD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55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5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C6864-0193-4229-AC0C-775B0016A3DA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CE5C31-3DC1-4BA4-9142-1F032B8BE456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DAB40D-44A4-42FD-BB01-3E23E55E62D5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16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E1AAF-5C6C-4C75-A7E2-360327EC1502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16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516BC-24AE-4DAE-9F81-30B9E4F03B57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80BC72C-ACC7-486C-B988-94D81999F456}" type="slidenum">
              <a:rPr lang="en-US" altLang="ja-JP" sz="1200" kern="1200">
                <a:solidFill>
                  <a:prstClr val="black"/>
                </a:solidFill>
                <a:latin typeface="Helvetica" pitchFamily="34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ja-JP" sz="1200" kern="1200">
              <a:solidFill>
                <a:prstClr val="black"/>
              </a:solidFill>
              <a:latin typeface="Helvetica" pitchFamily="34" charset="0"/>
              <a:ea typeface="ＭＳ Ｐゴシック"/>
              <a:cs typeface="+mn-cs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883" y="4682301"/>
            <a:ext cx="4937235" cy="4434576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6570F84-9ADE-4636-84AE-A9A1236BE658}" type="slidenum">
              <a:rPr lang="en-US" altLang="ja-JP" sz="1200" kern="1200">
                <a:solidFill>
                  <a:prstClr val="black"/>
                </a:solidFill>
                <a:latin typeface="Helvetica" pitchFamily="34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ja-JP" sz="1200" kern="1200">
              <a:solidFill>
                <a:prstClr val="black"/>
              </a:solidFill>
              <a:latin typeface="Helvetic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6570F84-9ADE-4636-84AE-A9A1236BE658}" type="slidenum">
              <a:rPr lang="en-US" altLang="ja-JP" sz="1200" kern="1200">
                <a:solidFill>
                  <a:prstClr val="black"/>
                </a:solidFill>
                <a:latin typeface="Helvetica" pitchFamily="34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ja-JP" sz="1200" kern="1200">
              <a:solidFill>
                <a:prstClr val="black"/>
              </a:solidFill>
              <a:latin typeface="Helvetic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6570F84-9ADE-4636-84AE-A9A1236BE658}" type="slidenum">
              <a:rPr lang="en-US" altLang="ja-JP" sz="1200" kern="1200">
                <a:solidFill>
                  <a:prstClr val="black"/>
                </a:solidFill>
                <a:latin typeface="Helvetica" pitchFamily="34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ja-JP" sz="1200" kern="1200">
              <a:solidFill>
                <a:prstClr val="black"/>
              </a:solidFill>
              <a:latin typeface="Helvetic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6570F84-9ADE-4636-84AE-A9A1236BE658}" type="slidenum">
              <a:rPr lang="en-US" altLang="ja-JP" sz="1200" kern="1200">
                <a:solidFill>
                  <a:prstClr val="black"/>
                </a:solidFill>
                <a:latin typeface="Helvetica" pitchFamily="34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ja-JP" sz="1200" kern="1200">
              <a:solidFill>
                <a:prstClr val="black"/>
              </a:solidFill>
              <a:latin typeface="Helvetic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06570F84-9ADE-4636-84AE-A9A1236BE658}" type="slidenum">
              <a:rPr lang="en-US" altLang="ja-JP" sz="1200" kern="1200">
                <a:solidFill>
                  <a:prstClr val="black"/>
                </a:solidFill>
                <a:latin typeface="Helvetica" pitchFamily="34" charset="0"/>
                <a:ea typeface="ＭＳ Ｐゴシック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ja-JP" sz="1200" kern="1200">
              <a:solidFill>
                <a:prstClr val="black"/>
              </a:solidFill>
              <a:latin typeface="Helvetica" pitchFamily="34" charset="0"/>
              <a:ea typeface="ＭＳ Ｐゴシック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06BD20B-9489-46F5-93F4-BB1306DBC5AC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29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F5232-B753-444D-A587-CA19FCE7C044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CD2A26E-50C9-43E4-AC39-78BB02834BB8}" type="slidenum">
              <a:rPr lang="en-AU" altLang="ja-JP" sz="1200" kern="1200">
                <a:solidFill>
                  <a:prstClr val="black"/>
                </a:solidFill>
                <a:latin typeface="Arial" pitchFamily="34" charset="0"/>
                <a:ea typeface="ＭＳ Ｐゴシック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AU" altLang="ja-JP" sz="1200" kern="1200">
              <a:solidFill>
                <a:prstClr val="black"/>
              </a:solidFill>
              <a:latin typeface="Arial" pitchFamily="34" charset="0"/>
              <a:ea typeface="ＭＳ Ｐゴシック"/>
              <a:cs typeface="+mn-cs"/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6C79BDE-D589-4A53-9F9E-7196F77BBBF5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FD28E-8CE9-4E47-999F-77408AF67B2B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51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1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BC92D7-D2E1-429E-8F24-7DD4FB0C4015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56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56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407EBED-B075-469E-80EC-802FDAA3C0E1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5" name="Picture 13" descr="nova"/>
          <p:cNvPicPr>
            <a:picLocks noChangeAspect="1" noChangeArrowheads="1"/>
          </p:cNvPicPr>
          <p:nvPr userDrawn="1"/>
        </p:nvPicPr>
        <p:blipFill>
          <a:blip r:embed="rId2">
            <a:lum bright="80000" contrast="-8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3366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/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/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43576E-4E7A-4886-9518-D735E52152E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8463" y="0"/>
            <a:ext cx="2095500" cy="6477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138863" cy="6477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886E63-59A4-4501-88E7-022E47041C75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6629400" cy="692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765175"/>
            <a:ext cx="4116388" cy="57118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7118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>
          <a:xfrm>
            <a:off x="457200" y="6629400"/>
            <a:ext cx="8382000" cy="20478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>
          <a:xfrm>
            <a:off x="8305800" y="6597650"/>
            <a:ext cx="685800" cy="228600"/>
          </a:xfrm>
        </p:spPr>
        <p:txBody>
          <a:bodyPr/>
          <a:lstStyle>
            <a:lvl1pPr>
              <a:defRPr/>
            </a:lvl1pPr>
          </a:lstStyle>
          <a:p>
            <a:fld id="{5DD336C3-ED26-4A69-9D82-04BAFD2F219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6629400" cy="692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765175"/>
            <a:ext cx="8386763" cy="57118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>
          <a:xfrm>
            <a:off x="457200" y="6629400"/>
            <a:ext cx="8382000" cy="20478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>
          <a:xfrm>
            <a:off x="8305800" y="6597650"/>
            <a:ext cx="685800" cy="228600"/>
          </a:xfrm>
        </p:spPr>
        <p:txBody>
          <a:bodyPr/>
          <a:lstStyle>
            <a:lvl1pPr>
              <a:defRPr/>
            </a:lvl1pPr>
          </a:lstStyle>
          <a:p>
            <a:fld id="{E313351F-A1E6-497D-9B59-3ABC6E6E8CA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6" name="Picture 2"/>
          <p:cNvPicPr preferRelativeResize="0"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75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3475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34758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/>
          </a:p>
        </p:txBody>
      </p:sp>
      <p:sp>
        <p:nvSpPr>
          <p:cNvPr id="134759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/>
          </a:p>
        </p:txBody>
      </p:sp>
      <p:sp>
        <p:nvSpPr>
          <p:cNvPr id="134759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4759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4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34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7589" grpId="0" animBg="1" autoUpdateAnimBg="0"/>
      <p:bldP spid="1347590" grpId="0" animBg="1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85C01B-0D72-48EE-B390-C868EDD98FD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036705-DA85-4A5D-A493-3FFED520A82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3A497-A321-47AA-8455-7E73E3ADC5A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5969F0-4DF8-4D54-B6EC-4F8F28FBDD8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3" name="Group 4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148485" name="AutoShape 5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86" name="Rectangle 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8487" name="Line 7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48488" name="Picture 8" descr="20070618_csiro7024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</p:spPr>
        </p:pic>
        <p:pic>
          <p:nvPicPr>
            <p:cNvPr id="148489" name="Picture 9" descr="title_slide_nolineslrg"/>
            <p:cNvPicPr>
              <a:picLocks noChangeAspect="1" noChangeArrowheads="1"/>
            </p:cNvPicPr>
            <p:nvPr userDrawn="1"/>
          </p:nvPicPr>
          <p:blipFill>
            <a:blip r:embed="rId3"/>
            <a:srcRect t="8672" r="139"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</p:spPr>
        </p:pic>
        <p:sp>
          <p:nvSpPr>
            <p:cNvPr id="148490" name="Line 10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1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148492" name="Line 12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93" name="Line 13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94" name="Line 14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95" name="Line 15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96" name="Line 16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97" name="Line 17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8498" name="Line 18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849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AU" altLang="ja-JP"/>
              <a:t>Click to edit Master title style</a:t>
            </a:r>
          </a:p>
        </p:txBody>
      </p:sp>
      <p:sp>
        <p:nvSpPr>
          <p:cNvPr id="14850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AU" altLang="ja-JP"/>
              <a:t>Click to edit Master subtitle style</a:t>
            </a:r>
          </a:p>
        </p:txBody>
      </p:sp>
      <p:pic>
        <p:nvPicPr>
          <p:cNvPr id="14850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6613" y="-3175"/>
            <a:ext cx="5389562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8502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9700" y="0"/>
            <a:ext cx="25415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EC20F6-99E1-4F5E-85DE-31A57D682DA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10F992-C860-46E7-B11D-60A38FF2B7A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03313" y="80963"/>
            <a:ext cx="7343775" cy="900112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103313" y="1385888"/>
            <a:ext cx="3595687" cy="23844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851400" y="1385888"/>
            <a:ext cx="3595688" cy="23844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1103313" y="3922713"/>
            <a:ext cx="3595687" cy="238601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851400" y="3922713"/>
            <a:ext cx="3595688" cy="2386012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>
          <a:xfrm>
            <a:off x="1103313" y="6588125"/>
            <a:ext cx="7343775" cy="257175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A292CB8-C20B-425C-BBD1-9A63DDD60DD7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26C71FA-6E28-4043-8F67-095D41539F27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6DFC75B-E73F-4CE2-B737-5C2E7BC00C8F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70C3EC7-A35A-453F-A209-B42CF22B04F7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F15F688-3A11-4B3C-A39A-B8F60B728502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8E0C78D-AF0E-427F-9448-B9671BE01129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3279A48-223F-4053-AE74-41E0B98BB2A8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A828C1A-C9A3-499B-A0F7-32298CD6BFDC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8BF81C8-17FD-4462-A51A-1BF12A667860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765175"/>
            <a:ext cx="4116388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5988" y="765175"/>
            <a:ext cx="4117975" cy="5711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367253-556E-41B1-A7A8-E681A06D253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C8ED2BB-DB62-4A6E-914D-926F5B106F21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3700" y="266700"/>
            <a:ext cx="2019300" cy="58293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266700"/>
            <a:ext cx="5905500" cy="58293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34DECE9-2F2F-496F-8273-498318F05851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sz="1400" kern="1200">
              <a:solidFill>
                <a:srgbClr val="022996"/>
              </a:solidFill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BD3AE6-9116-411C-AEA7-F04CF96C27BB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1A9ABD-8F99-46CE-AF5A-5420CB9B648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1B7F24-DE1F-4A00-9AA9-8732F800C6D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86E34F-7D34-4FEC-8B3C-A26C1C6B406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20156B-4278-4434-A1D5-D241BDC2143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68C327-677F-472A-89D7-6509F1AFECD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8" name="Picture 10" descr="nova"/>
          <p:cNvPicPr>
            <a:picLocks noChangeAspect="1" noChangeArrowheads="1"/>
          </p:cNvPicPr>
          <p:nvPr userDrawn="1"/>
        </p:nvPicPr>
        <p:blipFill>
          <a:blip r:embed="rId15">
            <a:lum bright="80000" contrast="-8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16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12775"/>
            <a:ext cx="8077200" cy="76200"/>
          </a:xfrm>
          <a:prstGeom prst="rect">
            <a:avLst/>
          </a:prstGeom>
          <a:blipFill dpi="0" rotWithShape="0">
            <a:blip r:embed="rId16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808080"/>
                </a:solidFill>
              </a:defRPr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808080"/>
                </a:solidFill>
              </a:defRPr>
            </a:lvl1pPr>
          </a:lstStyle>
          <a:p>
            <a:fld id="{49903928-2D3F-49EB-B209-EE59E36DB811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1C1C1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17"/>
        </a:buBlip>
        <a:defRPr kumimoji="1" sz="2000">
          <a:solidFill>
            <a:srgbClr val="1C1C1C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46563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46564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34656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</a:defRPr>
            </a:lvl1pPr>
          </a:lstStyle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</a:defRPr>
            </a:lvl1pPr>
          </a:lstStyle>
          <a:p>
            <a:fld id="{20D00B2D-2A67-4290-A774-236ED8A38FA2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4" r:id="rId2"/>
    <p:sldLayoutId id="2147483665" r:id="rId3"/>
    <p:sldLayoutId id="2147483668" r:id="rId4"/>
    <p:sldLayoutId id="2147483669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text_slide_nolines_070618"/>
          <p:cNvPicPr>
            <a:picLocks noChangeAspect="1" noChangeArrowheads="1"/>
          </p:cNvPicPr>
          <p:nvPr/>
        </p:nvPicPr>
        <p:blipFill>
          <a:blip r:embed="rId14"/>
          <a:srcRect t="11275" r="476"/>
          <a:stretch>
            <a:fillRect/>
          </a:stretch>
        </p:blipFill>
        <p:spPr bwMode="auto">
          <a:xfrm>
            <a:off x="0" y="0"/>
            <a:ext cx="9144000" cy="114935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3350" y="-19050"/>
            <a:ext cx="411163" cy="6889750"/>
            <a:chOff x="409" y="-1"/>
            <a:chExt cx="259" cy="4331"/>
          </a:xfrm>
        </p:grpSpPr>
        <p:sp>
          <p:nvSpPr>
            <p:cNvPr id="147460" name="Line 4"/>
            <p:cNvSpPr>
              <a:spLocks noChangeShapeType="1"/>
            </p:cNvSpPr>
            <p:nvPr/>
          </p:nvSpPr>
          <p:spPr bwMode="auto">
            <a:xfrm rot="286749" flipH="1">
              <a:off x="651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7461" name="Line 5"/>
            <p:cNvSpPr>
              <a:spLocks noChangeShapeType="1"/>
            </p:cNvSpPr>
            <p:nvPr/>
          </p:nvSpPr>
          <p:spPr bwMode="auto">
            <a:xfrm rot="286749" flipH="1">
              <a:off x="56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7462" name="Line 6"/>
            <p:cNvSpPr>
              <a:spLocks noChangeShapeType="1"/>
            </p:cNvSpPr>
            <p:nvPr/>
          </p:nvSpPr>
          <p:spPr bwMode="auto">
            <a:xfrm rot="286749" flipH="1">
              <a:off x="60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7463" name="Line 7"/>
            <p:cNvSpPr>
              <a:spLocks noChangeShapeType="1"/>
            </p:cNvSpPr>
            <p:nvPr/>
          </p:nvSpPr>
          <p:spPr bwMode="auto">
            <a:xfrm rot="286749" flipH="1">
              <a:off x="529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7464" name="Line 8"/>
            <p:cNvSpPr>
              <a:spLocks noChangeShapeType="1"/>
            </p:cNvSpPr>
            <p:nvPr/>
          </p:nvSpPr>
          <p:spPr bwMode="auto">
            <a:xfrm rot="286749" flipH="1">
              <a:off x="447" y="0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7465" name="Line 9"/>
            <p:cNvSpPr>
              <a:spLocks noChangeShapeType="1"/>
            </p:cNvSpPr>
            <p:nvPr/>
          </p:nvSpPr>
          <p:spPr bwMode="auto">
            <a:xfrm rot="286749" flipH="1">
              <a:off x="487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7466" name="Line 10"/>
            <p:cNvSpPr>
              <a:spLocks noChangeShapeType="1"/>
            </p:cNvSpPr>
            <p:nvPr/>
          </p:nvSpPr>
          <p:spPr bwMode="auto">
            <a:xfrm rot="286749" flipH="1">
              <a:off x="409" y="-1"/>
              <a:ext cx="17" cy="433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7467" name="Picture 11" descr="20070618_csiro702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78838" y="6332538"/>
            <a:ext cx="323850" cy="388937"/>
          </a:xfrm>
          <a:prstGeom prst="rect">
            <a:avLst/>
          </a:prstGeom>
          <a:noFill/>
        </p:spPr>
      </p:pic>
      <p:sp>
        <p:nvSpPr>
          <p:cNvPr id="14746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ja-JP" smtClean="0"/>
              <a:t>Click to edit Master title style</a:t>
            </a:r>
          </a:p>
        </p:txBody>
      </p:sp>
      <p:sp>
        <p:nvSpPr>
          <p:cNvPr id="147469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ja-JP" smtClean="0"/>
              <a:t>Click to edit Master text styles</a:t>
            </a:r>
          </a:p>
          <a:p>
            <a:pPr lvl="1"/>
            <a:r>
              <a:rPr lang="en-AU" altLang="ja-JP" smtClean="0"/>
              <a:t>Second level</a:t>
            </a:r>
          </a:p>
          <a:p>
            <a:pPr lvl="2"/>
            <a:r>
              <a:rPr lang="en-AU" altLang="ja-JP" smtClean="0"/>
              <a:t>Third level</a:t>
            </a:r>
          </a:p>
          <a:p>
            <a:pPr lvl="3"/>
            <a:r>
              <a:rPr lang="en-AU" altLang="ja-JP" smtClean="0"/>
              <a:t>Fourth level</a:t>
            </a:r>
          </a:p>
          <a:p>
            <a:pPr lvl="4"/>
            <a:r>
              <a:rPr lang="en-AU" altLang="ja-JP" smtClean="0"/>
              <a:t>Fifth level</a:t>
            </a:r>
          </a:p>
        </p:txBody>
      </p:sp>
      <p:sp>
        <p:nvSpPr>
          <p:cNvPr id="14747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accent1"/>
                </a:solidFill>
                <a:ea typeface="ＭＳ Ｐゴシック" pitchFamily="50" charset="-128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特別講義　</a:t>
            </a:r>
            <a:r>
              <a:rPr lang="en-US" altLang="zh-TW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(2009</a:t>
            </a:r>
            <a:r>
              <a:rPr lang="zh-TW" altLang="en-US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年</a:t>
            </a:r>
            <a:r>
              <a:rPr lang="en-US" altLang="zh-TW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9</a:t>
            </a:r>
            <a:r>
              <a:rPr lang="zh-TW" altLang="en-US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月</a:t>
            </a:r>
            <a:r>
              <a:rPr lang="en-US" altLang="zh-TW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29</a:t>
            </a:r>
            <a:r>
              <a:rPr lang="zh-TW" altLang="en-US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日</a:t>
            </a:r>
            <a:r>
              <a:rPr lang="en-US" altLang="zh-TW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, </a:t>
            </a:r>
            <a:r>
              <a:rPr lang="zh-TW" altLang="en-US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京都大学</a:t>
            </a:r>
            <a:r>
              <a:rPr lang="en-US" altLang="zh-TW" kern="1200" smtClean="0">
                <a:solidFill>
                  <a:srgbClr val="0099CC"/>
                </a:solidFill>
                <a:latin typeface="Arial" pitchFamily="34" charset="0"/>
                <a:cs typeface="+mn-cs"/>
              </a:rPr>
              <a:t>)</a:t>
            </a:r>
            <a:endParaRPr lang="en-AU" altLang="ja-JP" kern="1200">
              <a:solidFill>
                <a:srgbClr val="0099CC"/>
              </a:solidFill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34" charset="0"/>
        </a:defRPr>
      </a:lvl9pPr>
    </p:titleStyle>
    <p:bodyStyle>
      <a:lvl1pPr marL="180975" indent="-180975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ＭＳ Ｐゴシック" charset="-128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ja-JP" kern="1200">
              <a:solidFill>
                <a:srgbClr val="022996"/>
              </a:solidFill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solidFill>
                  <a:srgbClr val="743199"/>
                </a:solidFill>
                <a:ea typeface="ＭＳ Ｐゴシック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kern="1200">
                <a:latin typeface="Helvetica" pitchFamily="34" charset="0"/>
                <a:cs typeface="+mn-cs"/>
              </a:rPr>
              <a:t>Fujihara Seminar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ea typeface="ＭＳ Ｐゴシック" charset="-128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</a:pPr>
            <a:fld id="{4109C58E-7ACD-486F-81B1-A61BACBA74D1}" type="slidenum">
              <a:rPr lang="en-US" altLang="ja-JP" kern="1200">
                <a:solidFill>
                  <a:srgbClr val="022996"/>
                </a:solidFill>
                <a:latin typeface="Helvetica" pitchFamily="34" charset="0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solidFill>
                <a:srgbClr val="022996"/>
              </a:solidFill>
              <a:latin typeface="Helvetica" pitchFamily="34" charset="0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667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62000" y="6369050"/>
            <a:ext cx="1676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800" kern="1200">
                <a:solidFill>
                  <a:srgbClr val="000000"/>
                </a:solidFill>
                <a:latin typeface="Verdana" pitchFamily="34" charset="0"/>
                <a:ea typeface="ＭＳ Ｐゴシック" charset="-128"/>
                <a:cs typeface="+mn-cs"/>
              </a:rPr>
              <a:t>LIGO-G0900405-v2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graphicFrame>
        <p:nvGraphicFramePr>
          <p:cNvPr id="3086" name="Object 14"/>
          <p:cNvGraphicFramePr>
            <a:graphicFrameLocks noChangeAspect="1"/>
          </p:cNvGraphicFramePr>
          <p:nvPr/>
        </p:nvGraphicFramePr>
        <p:xfrm>
          <a:off x="-1588" y="0"/>
          <a:ext cx="1368426" cy="998538"/>
        </p:xfrm>
        <a:graphic>
          <a:graphicData uri="http://schemas.openxmlformats.org/presentationml/2006/ole">
            <p:oleObj spid="_x0000_s1716226" name="Photo Editor Photo" r:id="rId15" imgW="4409524" imgH="3219899" progId="">
              <p:embed/>
            </p:oleObj>
          </a:graphicData>
        </a:graphic>
      </p:graphicFrame>
      <p:sp>
        <p:nvSpPr>
          <p:cNvPr id="3091" name="Rectangle 19"/>
          <p:cNvSpPr>
            <a:spLocks noChangeArrowheads="1"/>
          </p:cNvSpPr>
          <p:nvPr userDrawn="1"/>
        </p:nvSpPr>
        <p:spPr bwMode="auto">
          <a:xfrm>
            <a:off x="0" y="1095375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33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2"/>
        <a:buChar char="l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2.xml"/><Relationship Id="rId7" Type="http://schemas.openxmlformats.org/officeDocument/2006/relationships/image" Target="../media/image3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7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6.png"/><Relationship Id="rId4" Type="http://schemas.openxmlformats.org/officeDocument/2006/relationships/tags" Target="../tags/tag13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5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jpeg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7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jpe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5" Type="http://schemas.openxmlformats.org/officeDocument/2006/relationships/image" Target="../media/image84.jpe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87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tags" Target="../tags/tag23.xml"/><Relationship Id="rId7" Type="http://schemas.openxmlformats.org/officeDocument/2006/relationships/hyperlink" Target="http://upload.wikimedia.org/wikipedia/commons/3/3e/Pulsar_schematic.svg" TargetMode="External"/><Relationship Id="rId12" Type="http://schemas.openxmlformats.org/officeDocument/2006/relationships/image" Target="../media/image9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94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93.png"/><Relationship Id="rId4" Type="http://schemas.openxmlformats.org/officeDocument/2006/relationships/tags" Target="../tags/tag24.xml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hyperlink" Target="PulsGravDetWEB.mpg" TargetMode="External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wmf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Fujihara2009-Kramer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skatelescope.org/photo/material/S22-Abb1.jpg" TargetMode="Externa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Fujihara2009-Hazumi.ppt" TargetMode="External"/><Relationship Id="rId5" Type="http://schemas.openxmlformats.org/officeDocument/2006/relationships/hyperlink" Target="Fujihara2009-Meyer.pdf" TargetMode="Externa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7.png"/><Relationship Id="rId4" Type="http://schemas.openxmlformats.org/officeDocument/2006/relationships/tags" Target="../tags/tag5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8.xml"/><Relationship Id="rId7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1.emf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0.png"/><Relationship Id="rId4" Type="http://schemas.openxmlformats.org/officeDocument/2006/relationships/tags" Target="../tags/tag9.xml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28662" y="542908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b="0" dirty="0" smtClean="0">
                <a:effectLst/>
              </a:rPr>
              <a:t>重力・</a:t>
            </a:r>
            <a:r>
              <a:rPr lang="ja-JP" altLang="ja-JP" sz="4000" b="0" dirty="0" smtClean="0">
                <a:effectLst/>
              </a:rPr>
              <a:t>重力波</a:t>
            </a:r>
            <a:r>
              <a:rPr lang="ja-JP" altLang="en-US" sz="4000" b="0" dirty="0" smtClean="0">
                <a:effectLst/>
              </a:rPr>
              <a:t>物理学</a:t>
            </a:r>
            <a:endParaRPr lang="en-US" altLang="ja-JP" sz="4000" b="0" dirty="0">
              <a:effectLst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98863" y="5853134"/>
            <a:ext cx="50768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 正樹 </a:t>
            </a:r>
            <a:r>
              <a:rPr kumimoji="1" lang="en-US" altLang="ja-JP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 理学系研究科</a:t>
            </a:r>
            <a:r>
              <a:rPr kumimoji="1" lang="en-US" altLang="ja-JP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en-US" altLang="ja-JP" sz="2400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1843094" y="1415816"/>
            <a:ext cx="5072098" cy="437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5772184" y="1428736"/>
            <a:ext cx="142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イラスト</a:t>
            </a:r>
            <a:endParaRPr kumimoji="1" lang="en-US" altLang="ja-JP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Tom </a:t>
            </a:r>
            <a:r>
              <a:rPr kumimoji="1" lang="en-US" altLang="ja-JP" sz="1100" kern="1200" dirty="0" err="1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Haruyama</a:t>
            </a:r>
            <a:endParaRPr kumimoji="1" lang="ja-JP" altLang="en-US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FFFF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FFFF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4320760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共振型アンテナ</a:t>
            </a:r>
            <a:endParaRPr kumimoji="1" lang="en-US" altLang="ja-JP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レーザー干渉計</a:t>
            </a:r>
            <a:endParaRPr lang="en-US" altLang="ja-JP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ドップラートラッキング</a:t>
            </a:r>
            <a:endParaRPr kumimoji="1" lang="en-US" altLang="ja-JP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パルサータイミング</a:t>
            </a:r>
            <a:endParaRPr lang="en-US" altLang="ja-JP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1714480" y="1785926"/>
            <a:ext cx="6786610" cy="1285884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1214414" y="3929066"/>
            <a:ext cx="3571900" cy="1357322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共振型検出器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885750"/>
            <a:ext cx="6858048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重力波による潮汐効果を弾性体の振動を利用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1714480" y="1857364"/>
            <a:ext cx="264320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重力波による潮汐力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1000100" y="1432632"/>
            <a:ext cx="6858048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弾性体の振動モードに注目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17" name="図 16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771699" y="2428868"/>
            <a:ext cx="3676728" cy="578060"/>
          </a:xfrm>
          <a:prstGeom prst="rect">
            <a:avLst/>
          </a:prstGeom>
          <a:noFill/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4590775" y="2143116"/>
            <a:ext cx="314327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弾性体の動的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4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重極モーメント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19" name="Line 73"/>
          <p:cNvSpPr>
            <a:spLocks noChangeShapeType="1"/>
          </p:cNvSpPr>
          <p:nvPr/>
        </p:nvSpPr>
        <p:spPr bwMode="auto">
          <a:xfrm flipH="1">
            <a:off x="4233583" y="2357431"/>
            <a:ext cx="357191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20" name="図 19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857356" y="2347815"/>
            <a:ext cx="2298149" cy="509120"/>
          </a:xfrm>
          <a:prstGeom prst="rect">
            <a:avLst/>
          </a:prstGeom>
          <a:noFill/>
        </p:spPr>
      </p:pic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928662" y="3429000"/>
            <a:ext cx="335758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調和振動子の運動方程式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auto">
          <a:xfrm flipH="1" flipV="1">
            <a:off x="1643041" y="4407107"/>
            <a:ext cx="142877" cy="64294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1357290" y="4978611"/>
            <a:ext cx="314327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換算質量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8" name="Rectangle 70"/>
          <p:cNvSpPr>
            <a:spLocks noChangeArrowheads="1"/>
          </p:cNvSpPr>
          <p:nvPr/>
        </p:nvSpPr>
        <p:spPr bwMode="auto">
          <a:xfrm>
            <a:off x="2000232" y="4692859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減衰係数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2857488" y="4670834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ばね定数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0" name="Line 73"/>
          <p:cNvSpPr>
            <a:spLocks noChangeShapeType="1"/>
          </p:cNvSpPr>
          <p:nvPr/>
        </p:nvSpPr>
        <p:spPr bwMode="auto">
          <a:xfrm flipH="1" flipV="1">
            <a:off x="2357421" y="4407107"/>
            <a:ext cx="45719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1" name="Line 73"/>
          <p:cNvSpPr>
            <a:spLocks noChangeShapeType="1"/>
          </p:cNvSpPr>
          <p:nvPr/>
        </p:nvSpPr>
        <p:spPr bwMode="auto">
          <a:xfrm flipH="1" flipV="1">
            <a:off x="3000364" y="4407107"/>
            <a:ext cx="71438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32" name="図 3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86785" y="3998039"/>
            <a:ext cx="3110341" cy="309730"/>
          </a:xfrm>
          <a:prstGeom prst="rect">
            <a:avLst/>
          </a:prstGeom>
          <a:noFill/>
        </p:spPr>
      </p:pic>
      <p:sp>
        <p:nvSpPr>
          <p:cNvPr id="33" name="右矢印 32"/>
          <p:cNvSpPr/>
          <p:nvPr/>
        </p:nvSpPr>
        <p:spPr bwMode="auto">
          <a:xfrm>
            <a:off x="1428728" y="1928802"/>
            <a:ext cx="285752" cy="285751"/>
          </a:xfrm>
          <a:prstGeom prst="rightArrow">
            <a:avLst/>
          </a:prstGeom>
          <a:solidFill>
            <a:srgbClr val="FFFFFF">
              <a:alpha val="9804"/>
            </a:srgbClr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1071538" y="5715016"/>
            <a:ext cx="2919434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共振周波数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9" name="図 38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2500298" y="5643578"/>
            <a:ext cx="1200157" cy="571503"/>
          </a:xfrm>
          <a:prstGeom prst="rect">
            <a:avLst/>
          </a:prstGeom>
          <a:noFill/>
        </p:spPr>
      </p:pic>
      <p:sp>
        <p:nvSpPr>
          <p:cNvPr id="40" name="Rectangle 69"/>
          <p:cNvSpPr>
            <a:spLocks noChangeArrowheads="1"/>
          </p:cNvSpPr>
          <p:nvPr/>
        </p:nvSpPr>
        <p:spPr bwMode="auto">
          <a:xfrm>
            <a:off x="3867144" y="5715016"/>
            <a:ext cx="2919434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で高い感度をもつ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48" name="グループ化 47"/>
          <p:cNvGrpSpPr/>
          <p:nvPr/>
        </p:nvGrpSpPr>
        <p:grpSpPr>
          <a:xfrm>
            <a:off x="5429256" y="3714752"/>
            <a:ext cx="3500462" cy="2071702"/>
            <a:chOff x="5830898" y="3991479"/>
            <a:chExt cx="2741630" cy="1580661"/>
          </a:xfrm>
        </p:grpSpPr>
        <p:pic>
          <p:nvPicPr>
            <p:cNvPr id="41" name="Picture 19" descr="particles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0898" y="3991479"/>
              <a:ext cx="2741630" cy="1580661"/>
            </a:xfrm>
            <a:prstGeom prst="rect">
              <a:avLst/>
            </a:prstGeom>
            <a:noFill/>
          </p:spPr>
        </p:pic>
        <p:sp>
          <p:nvSpPr>
            <p:cNvPr id="43" name="正方形/長方形 42"/>
            <p:cNvSpPr/>
            <p:nvPr/>
          </p:nvSpPr>
          <p:spPr bwMode="auto">
            <a:xfrm rot="1044421">
              <a:off x="6505915" y="4648652"/>
              <a:ext cx="1505096" cy="245023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4" name="円/楕円 43"/>
            <p:cNvSpPr/>
            <p:nvPr/>
          </p:nvSpPr>
          <p:spPr bwMode="auto">
            <a:xfrm rot="770995">
              <a:off x="6459096" y="4423469"/>
              <a:ext cx="164426" cy="242830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5" name="円/楕円 44"/>
            <p:cNvSpPr/>
            <p:nvPr/>
          </p:nvSpPr>
          <p:spPr bwMode="auto">
            <a:xfrm rot="1023902">
              <a:off x="7906893" y="4880675"/>
              <a:ext cx="164426" cy="242830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 w="15875">
              <a:noFill/>
              <a:miter lim="800000"/>
              <a:headEnd/>
              <a:tailEnd/>
            </a:ln>
            <a:effectLst/>
          </p:spPr>
          <p:txBody>
            <a:bodyPr wrap="square" rtlCol="0" anchor="ctr">
              <a:noAutofit/>
            </a:bodyPr>
            <a:lstStyle/>
            <a:p>
              <a:pPr algn="l">
                <a:lnSpc>
                  <a:spcPct val="120000"/>
                </a:lnSpc>
                <a:buNone/>
              </a:pPr>
              <a:endParaRPr kumimoji="1" lang="ja-JP" altLang="en-US" sz="1800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46" name="Line 73"/>
            <p:cNvSpPr>
              <a:spLocks noChangeShapeType="1"/>
            </p:cNvSpPr>
            <p:nvPr/>
          </p:nvSpPr>
          <p:spPr bwMode="auto">
            <a:xfrm>
              <a:off x="7258060" y="5029211"/>
              <a:ext cx="323847" cy="9524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47" name="Line 73"/>
            <p:cNvSpPr>
              <a:spLocks noChangeShapeType="1"/>
            </p:cNvSpPr>
            <p:nvPr/>
          </p:nvSpPr>
          <p:spPr bwMode="auto">
            <a:xfrm flipH="1" flipV="1">
              <a:off x="6572264" y="4800611"/>
              <a:ext cx="290528" cy="100019"/>
            </a:xfrm>
            <a:prstGeom prst="line">
              <a:avLst/>
            </a:prstGeom>
            <a:noFill/>
            <a:ln w="38100">
              <a:solidFill>
                <a:srgbClr val="CCECFF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重力波検出の最初の試み</a:t>
            </a:r>
          </a:p>
        </p:txBody>
      </p:sp>
      <p:sp>
        <p:nvSpPr>
          <p:cNvPr id="30722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12</a:t>
            </a:fld>
            <a:endParaRPr lang="en-US" altLang="ja-JP"/>
          </a:p>
        </p:txBody>
      </p:sp>
      <p:sp>
        <p:nvSpPr>
          <p:cNvPr id="30724" name="AutoShape 31"/>
          <p:cNvSpPr>
            <a:spLocks noChangeArrowheads="1"/>
          </p:cNvSpPr>
          <p:nvPr/>
        </p:nvSpPr>
        <p:spPr bwMode="auto">
          <a:xfrm>
            <a:off x="4427538" y="1052513"/>
            <a:ext cx="2376487" cy="1584325"/>
          </a:xfrm>
          <a:prstGeom prst="roundRect">
            <a:avLst>
              <a:gd name="adj" fmla="val 8106"/>
            </a:avLst>
          </a:prstGeom>
          <a:solidFill>
            <a:srgbClr val="FFFFCC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30725" name="Picture 32" descr="Weber with gravity wave det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0075" y="836613"/>
            <a:ext cx="17907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33"/>
          <p:cNvSpPr>
            <a:spLocks noChangeArrowheads="1"/>
          </p:cNvSpPr>
          <p:nvPr/>
        </p:nvSpPr>
        <p:spPr bwMode="auto">
          <a:xfrm>
            <a:off x="468313" y="981075"/>
            <a:ext cx="3182937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110000"/>
              </a:lnSpc>
              <a:buFontTx/>
              <a:buNone/>
            </a:pPr>
            <a:r>
              <a:rPr kumimoji="0" lang="ja-JP" altLang="en-US" sz="1800" b="1">
                <a:solidFill>
                  <a:srgbClr val="F8F8F8"/>
                </a:solidFill>
              </a:rPr>
              <a:t>共振型重力波検出器</a:t>
            </a:r>
          </a:p>
          <a:p>
            <a:pPr algn="l">
              <a:lnSpc>
                <a:spcPct val="110000"/>
              </a:lnSpc>
              <a:buFontTx/>
              <a:buNone/>
            </a:pPr>
            <a:r>
              <a:rPr lang="ja-JP" altLang="en-US" sz="1800" b="1">
                <a:solidFill>
                  <a:srgbClr val="F8F8F8"/>
                </a:solidFill>
              </a:rPr>
              <a:t>     </a:t>
            </a:r>
            <a:r>
              <a:rPr lang="en-US" altLang="ja-JP" sz="1600" b="1">
                <a:solidFill>
                  <a:srgbClr val="F8F8F8"/>
                </a:solidFill>
              </a:rPr>
              <a:t>(1960</a:t>
            </a:r>
            <a:r>
              <a:rPr lang="ja-JP" altLang="en-US" sz="1600" b="1">
                <a:solidFill>
                  <a:srgbClr val="F8F8F8"/>
                </a:solidFill>
              </a:rPr>
              <a:t>年</a:t>
            </a:r>
            <a:r>
              <a:rPr lang="en-US" altLang="ja-JP" sz="1600" b="1">
                <a:solidFill>
                  <a:srgbClr val="F8F8F8"/>
                </a:solidFill>
              </a:rPr>
              <a:t>- </a:t>
            </a:r>
            <a:r>
              <a:rPr lang="ja-JP" altLang="en-US" sz="1600" b="1">
                <a:solidFill>
                  <a:srgbClr val="F8F8F8"/>
                </a:solidFill>
              </a:rPr>
              <a:t>ジョセフ</a:t>
            </a:r>
            <a:r>
              <a:rPr lang="en-US" altLang="ja-JP" sz="1600" b="1">
                <a:solidFill>
                  <a:srgbClr val="F8F8F8"/>
                </a:solidFill>
              </a:rPr>
              <a:t>-</a:t>
            </a:r>
            <a:r>
              <a:rPr lang="ja-JP" altLang="en-US" sz="1600" b="1">
                <a:solidFill>
                  <a:srgbClr val="F8F8F8"/>
                </a:solidFill>
              </a:rPr>
              <a:t>ウェーバー</a:t>
            </a:r>
            <a:r>
              <a:rPr lang="en-US" altLang="ja-JP" sz="1600" b="1">
                <a:solidFill>
                  <a:srgbClr val="F8F8F8"/>
                </a:solidFill>
              </a:rPr>
              <a:t>)</a:t>
            </a:r>
          </a:p>
        </p:txBody>
      </p:sp>
      <p:sp>
        <p:nvSpPr>
          <p:cNvPr id="30727" name="Rectangle 34"/>
          <p:cNvSpPr>
            <a:spLocks noChangeArrowheads="1"/>
          </p:cNvSpPr>
          <p:nvPr/>
        </p:nvSpPr>
        <p:spPr bwMode="auto">
          <a:xfrm>
            <a:off x="898525" y="1916113"/>
            <a:ext cx="33131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F8F8F8"/>
                </a:solidFill>
                <a:latin typeface="HGP創英角ｺﾞｼｯｸUB" pitchFamily="50" charset="-128"/>
              </a:rPr>
              <a:t>重力波による潮汐力変動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F8F8F8"/>
                </a:solidFill>
                <a:latin typeface="HGP創英角ｺﾞｼｯｸUB" pitchFamily="50" charset="-128"/>
              </a:rPr>
              <a:t>　　    </a:t>
            </a:r>
            <a:r>
              <a:rPr lang="ja-JP" altLang="en-US" sz="1600" b="1">
                <a:solidFill>
                  <a:srgbClr val="F8F8F8"/>
                </a:solidFill>
                <a:latin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F8F8F8"/>
                </a:solidFill>
                <a:latin typeface="HGP創英角ｺﾞｼｯｸUB" pitchFamily="50" charset="-128"/>
              </a:rPr>
              <a:t>弾性体振動として検出</a:t>
            </a:r>
            <a:endParaRPr lang="ja-JP" altLang="en-US" sz="1400" b="1">
              <a:solidFill>
                <a:srgbClr val="F8F8F8"/>
              </a:solidFill>
              <a:latin typeface="HGP創英角ｺﾞｼｯｸUB" pitchFamily="50" charset="-128"/>
            </a:endParaRPr>
          </a:p>
        </p:txBody>
      </p:sp>
      <p:grpSp>
        <p:nvGrpSpPr>
          <p:cNvPr id="2" name="グループ化 17"/>
          <p:cNvGrpSpPr/>
          <p:nvPr/>
        </p:nvGrpSpPr>
        <p:grpSpPr>
          <a:xfrm>
            <a:off x="755650" y="4478338"/>
            <a:ext cx="5184775" cy="1908175"/>
            <a:chOff x="755650" y="4478338"/>
            <a:chExt cx="5184775" cy="1908175"/>
          </a:xfrm>
        </p:grpSpPr>
        <p:sp>
          <p:nvSpPr>
            <p:cNvPr id="30731" name="AutoShape 41"/>
            <p:cNvSpPr>
              <a:spLocks noChangeArrowheads="1"/>
            </p:cNvSpPr>
            <p:nvPr/>
          </p:nvSpPr>
          <p:spPr bwMode="auto">
            <a:xfrm rot="5400000">
              <a:off x="2109788" y="4421188"/>
              <a:ext cx="317500" cy="431800"/>
            </a:xfrm>
            <a:custGeom>
              <a:avLst/>
              <a:gdLst>
                <a:gd name="T0" fmla="*/ 165100 w 21600"/>
                <a:gd name="T1" fmla="*/ 0 h 21600"/>
                <a:gd name="T2" fmla="*/ 0 w 21600"/>
                <a:gd name="T3" fmla="*/ 215900 h 21600"/>
                <a:gd name="T4" fmla="*/ 165100 w 21600"/>
                <a:gd name="T5" fmla="*/ 431800 h 21600"/>
                <a:gd name="T6" fmla="*/ 317500 w 21600"/>
                <a:gd name="T7" fmla="*/ 2159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3255 h 21600"/>
                <a:gd name="T14" fmla="*/ 14357 w 21600"/>
                <a:gd name="T15" fmla="*/ 183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FFFF99">
                <a:alpha val="50195"/>
              </a:srgbClr>
            </a:solidFill>
            <a:ln w="12700">
              <a:solidFill>
                <a:srgbClr val="996633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0732" name="Text Box 42"/>
            <p:cNvSpPr txBox="1">
              <a:spLocks noChangeArrowheads="1"/>
            </p:cNvSpPr>
            <p:nvPr/>
          </p:nvSpPr>
          <p:spPr bwMode="auto">
            <a:xfrm>
              <a:off x="900113" y="4795838"/>
              <a:ext cx="5040312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600" b="1">
                  <a:solidFill>
                    <a:srgbClr val="F8F8F8"/>
                  </a:solidFill>
                </a:rPr>
                <a:t>否定的な結論</a:t>
              </a:r>
            </a:p>
            <a:p>
              <a:pPr algn="l">
                <a:buFontTx/>
                <a:buNone/>
              </a:pPr>
              <a:r>
                <a:rPr lang="ja-JP" altLang="en-US" sz="1600" b="1">
                  <a:solidFill>
                    <a:srgbClr val="000000"/>
                  </a:solidFill>
                </a:rPr>
                <a:t>     </a:t>
              </a:r>
              <a:r>
                <a:rPr lang="ja-JP" altLang="en-US" sz="1600" b="1">
                  <a:solidFill>
                    <a:srgbClr val="FFFFCC"/>
                  </a:solidFill>
                </a:rPr>
                <a:t>頻度・振幅が大きすぎる</a:t>
              </a:r>
              <a:r>
                <a:rPr lang="ja-JP" altLang="en-US" sz="1600" b="1">
                  <a:solidFill>
                    <a:srgbClr val="000000"/>
                  </a:solidFill>
                </a:rPr>
                <a:t> </a:t>
              </a:r>
              <a:r>
                <a:rPr lang="en-US" altLang="ja-JP" sz="1600" b="1">
                  <a:solidFill>
                    <a:srgbClr val="F8F8F8"/>
                  </a:solidFill>
                </a:rPr>
                <a:t>: </a:t>
              </a:r>
              <a:r>
                <a:rPr lang="ja-JP" altLang="en-US" sz="1600" b="1">
                  <a:solidFill>
                    <a:srgbClr val="F8F8F8"/>
                  </a:solidFill>
                </a:rPr>
                <a:t>エネルギー放出レートが </a:t>
              </a:r>
            </a:p>
            <a:p>
              <a:pPr algn="l">
                <a:buFontTx/>
                <a:buNone/>
              </a:pPr>
              <a:r>
                <a:rPr lang="ja-JP" altLang="en-US" sz="1600" b="1">
                  <a:solidFill>
                    <a:srgbClr val="F8F8F8"/>
                  </a:solidFill>
                </a:rPr>
                <a:t>  　　　　　</a:t>
              </a:r>
              <a:r>
                <a:rPr lang="en-US" altLang="ja-JP" sz="1600" b="1">
                  <a:solidFill>
                    <a:srgbClr val="F8F8F8"/>
                  </a:solidFill>
                </a:rPr>
                <a:t>1000</a:t>
              </a:r>
              <a:r>
                <a:rPr lang="ja-JP" altLang="en-US" sz="1600" b="1">
                  <a:solidFill>
                    <a:srgbClr val="F8F8F8"/>
                  </a:solidFill>
                </a:rPr>
                <a:t>万年で銀河が消滅する程度に相当</a:t>
              </a:r>
            </a:p>
            <a:p>
              <a:pPr algn="l">
                <a:buFontTx/>
                <a:buNone/>
              </a:pPr>
              <a:r>
                <a:rPr lang="ja-JP" altLang="en-US" sz="1600" b="1">
                  <a:solidFill>
                    <a:srgbClr val="F8F8F8"/>
                  </a:solidFill>
                </a:rPr>
                <a:t>     追試</a:t>
              </a:r>
              <a:r>
                <a:rPr lang="en-US" altLang="ja-JP" sz="1600" b="1">
                  <a:solidFill>
                    <a:srgbClr val="F8F8F8"/>
                  </a:solidFill>
                </a:rPr>
                <a:t>(~19</a:t>
              </a:r>
              <a:r>
                <a:rPr lang="ja-JP" altLang="en-US" sz="1600" b="1">
                  <a:solidFill>
                    <a:srgbClr val="F8F8F8"/>
                  </a:solidFill>
                </a:rPr>
                <a:t>台</a:t>
              </a:r>
              <a:r>
                <a:rPr lang="en-US" altLang="ja-JP" sz="1600" b="1">
                  <a:solidFill>
                    <a:srgbClr val="F8F8F8"/>
                  </a:solidFill>
                </a:rPr>
                <a:t>)</a:t>
              </a:r>
              <a:r>
                <a:rPr lang="ja-JP" altLang="en-US" sz="1600" b="1">
                  <a:solidFill>
                    <a:srgbClr val="F8F8F8"/>
                  </a:solidFill>
                </a:rPr>
                <a:t>では検出されなかった</a:t>
              </a:r>
            </a:p>
          </p:txBody>
        </p:sp>
        <p:sp>
          <p:nvSpPr>
            <p:cNvPr id="30733" name="Text Box 43"/>
            <p:cNvSpPr txBox="1">
              <a:spLocks noChangeArrowheads="1"/>
            </p:cNvSpPr>
            <p:nvPr/>
          </p:nvSpPr>
          <p:spPr bwMode="auto">
            <a:xfrm>
              <a:off x="755650" y="6019800"/>
              <a:ext cx="50403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800" b="1">
                  <a:solidFill>
                    <a:srgbClr val="FFFF00"/>
                  </a:solidFill>
                </a:rPr>
                <a:t>重力波検出実験が始まる契機となった</a:t>
              </a:r>
            </a:p>
          </p:txBody>
        </p:sp>
      </p:grpSp>
      <p:sp>
        <p:nvSpPr>
          <p:cNvPr id="30734" name="Text Box 44"/>
          <p:cNvSpPr txBox="1">
            <a:spLocks noChangeAspect="1" noChangeArrowheads="1"/>
          </p:cNvSpPr>
          <p:nvPr/>
        </p:nvSpPr>
        <p:spPr bwMode="auto">
          <a:xfrm>
            <a:off x="7308850" y="6237288"/>
            <a:ext cx="172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None/>
            </a:pPr>
            <a:r>
              <a:rPr kumimoji="0" lang="ja-JP" altLang="en-US" sz="900" b="1">
                <a:solidFill>
                  <a:srgbClr val="DDDDDD"/>
                </a:solidFill>
              </a:rPr>
              <a:t>坪野公夫 「時空のさざ波」より</a:t>
            </a:r>
            <a:r>
              <a:rPr kumimoji="0" lang="ja-JP" altLang="en-US" sz="900">
                <a:solidFill>
                  <a:srgbClr val="DDDDDD"/>
                </a:solidFill>
              </a:rPr>
              <a:t> </a:t>
            </a:r>
          </a:p>
        </p:txBody>
      </p:sp>
      <p:sp>
        <p:nvSpPr>
          <p:cNvPr id="30735" name="Rectangle 45"/>
          <p:cNvSpPr>
            <a:spLocks noChangeArrowheads="1"/>
          </p:cNvSpPr>
          <p:nvPr/>
        </p:nvSpPr>
        <p:spPr bwMode="auto">
          <a:xfrm>
            <a:off x="4427538" y="1123950"/>
            <a:ext cx="29527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FFFFCC"/>
                </a:solidFill>
              </a:rPr>
              <a:t>質量：  </a:t>
            </a:r>
            <a:r>
              <a:rPr lang="en-US" altLang="ja-JP" sz="1400" b="1">
                <a:solidFill>
                  <a:srgbClr val="FFFFCC"/>
                </a:solidFill>
              </a:rPr>
              <a:t>1.4 ton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FFFFCC"/>
                </a:solidFill>
              </a:rPr>
              <a:t>共振周波数</a:t>
            </a:r>
            <a:r>
              <a:rPr lang="en-US" altLang="ja-JP" sz="1400" b="1">
                <a:solidFill>
                  <a:srgbClr val="FFFFCC"/>
                </a:solidFill>
              </a:rPr>
              <a:t>: 1.66 kHz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FFFFCC"/>
                </a:solidFill>
              </a:rPr>
              <a:t>PZT</a:t>
            </a:r>
            <a:r>
              <a:rPr lang="ja-JP" altLang="en-US" sz="1400" b="1">
                <a:solidFill>
                  <a:srgbClr val="FFFFCC"/>
                </a:solidFill>
              </a:rPr>
              <a:t>トランスデューサ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FFFFCC"/>
                </a:solidFill>
              </a:rPr>
              <a:t>常温に設置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FFFFCC"/>
                </a:solidFill>
              </a:rPr>
              <a:t>メリーランド大学</a:t>
            </a:r>
            <a:r>
              <a:rPr lang="en-US" altLang="ja-JP" sz="1400" b="1">
                <a:solidFill>
                  <a:srgbClr val="FFFFCC"/>
                </a:solidFill>
              </a:rPr>
              <a:t>, </a:t>
            </a:r>
            <a:r>
              <a:rPr lang="ja-JP" altLang="en-US" sz="1400" b="1">
                <a:solidFill>
                  <a:srgbClr val="FFFFCC"/>
                </a:solidFill>
              </a:rPr>
              <a:t>アルゴンヌ</a:t>
            </a:r>
          </a:p>
          <a:p>
            <a:pPr marL="193675" indent="-193675" algn="l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FFFFCC"/>
                </a:solidFill>
              </a:rPr>
              <a:t>   国立研究所の</a:t>
            </a:r>
            <a:r>
              <a:rPr lang="en-US" altLang="ja-JP" sz="1400" b="1">
                <a:solidFill>
                  <a:srgbClr val="FFFFCC"/>
                </a:solidFill>
              </a:rPr>
              <a:t>2</a:t>
            </a:r>
            <a:r>
              <a:rPr lang="ja-JP" altLang="en-US" sz="1400" b="1">
                <a:solidFill>
                  <a:srgbClr val="FFFFCC"/>
                </a:solidFill>
              </a:rPr>
              <a:t>台での観測</a:t>
            </a:r>
          </a:p>
        </p:txBody>
      </p:sp>
      <p:grpSp>
        <p:nvGrpSpPr>
          <p:cNvPr id="3" name="グループ化 16"/>
          <p:cNvGrpSpPr/>
          <p:nvPr/>
        </p:nvGrpSpPr>
        <p:grpSpPr>
          <a:xfrm>
            <a:off x="611188" y="2924175"/>
            <a:ext cx="8208962" cy="3313113"/>
            <a:chOff x="611188" y="2924175"/>
            <a:chExt cx="8208962" cy="3313113"/>
          </a:xfrm>
        </p:grpSpPr>
        <p:sp>
          <p:nvSpPr>
            <p:cNvPr id="30728" name="AutoShape 36"/>
            <p:cNvSpPr>
              <a:spLocks noChangeArrowheads="1"/>
            </p:cNvSpPr>
            <p:nvPr/>
          </p:nvSpPr>
          <p:spPr bwMode="auto">
            <a:xfrm>
              <a:off x="611188" y="2924175"/>
              <a:ext cx="4681537" cy="1441450"/>
            </a:xfrm>
            <a:prstGeom prst="roundRect">
              <a:avLst>
                <a:gd name="adj" fmla="val 8106"/>
              </a:avLst>
            </a:prstGeom>
            <a:solidFill>
              <a:srgbClr val="FFFF99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0729" name="Rectangle 38"/>
            <p:cNvSpPr>
              <a:spLocks noChangeArrowheads="1"/>
            </p:cNvSpPr>
            <p:nvPr/>
          </p:nvSpPr>
          <p:spPr bwMode="auto">
            <a:xfrm>
              <a:off x="611188" y="2925763"/>
              <a:ext cx="3168650" cy="3937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kumimoji="0" lang="ja-JP" altLang="en-US" sz="1800" b="1">
                  <a:solidFill>
                    <a:srgbClr val="FFFFCC"/>
                  </a:solidFill>
                </a:rPr>
                <a:t>「ウェーバーイベント」</a:t>
              </a:r>
              <a:r>
                <a:rPr kumimoji="0" lang="ja-JP" altLang="en-US" sz="1800" b="1">
                  <a:solidFill>
                    <a:srgbClr val="DDDDDD"/>
                  </a:solidFill>
                </a:rPr>
                <a:t>  </a:t>
              </a:r>
              <a:r>
                <a:rPr lang="en-US" altLang="ja-JP" sz="1600" b="1">
                  <a:solidFill>
                    <a:srgbClr val="DDDDDD"/>
                  </a:solidFill>
                </a:rPr>
                <a:t>(1969</a:t>
              </a:r>
              <a:r>
                <a:rPr lang="ja-JP" altLang="en-US" sz="1600" b="1">
                  <a:solidFill>
                    <a:srgbClr val="DDDDDD"/>
                  </a:solidFill>
                </a:rPr>
                <a:t>年</a:t>
              </a:r>
              <a:r>
                <a:rPr lang="en-US" altLang="ja-JP" sz="1600" b="1">
                  <a:solidFill>
                    <a:srgbClr val="DDDDDD"/>
                  </a:solidFill>
                </a:rPr>
                <a:t>)</a:t>
              </a:r>
            </a:p>
          </p:txBody>
        </p:sp>
        <p:sp>
          <p:nvSpPr>
            <p:cNvPr id="30730" name="Text Box 39"/>
            <p:cNvSpPr txBox="1">
              <a:spLocks noChangeArrowheads="1"/>
            </p:cNvSpPr>
            <p:nvPr/>
          </p:nvSpPr>
          <p:spPr bwMode="auto">
            <a:xfrm>
              <a:off x="971550" y="3211513"/>
              <a:ext cx="4392613" cy="116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>
                  <a:solidFill>
                    <a:srgbClr val="F8F8F8"/>
                  </a:solidFill>
                </a:rPr>
                <a:t>ウェーバーによる重力波検出の報告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>
                  <a:solidFill>
                    <a:srgbClr val="000000"/>
                  </a:solidFill>
                </a:rPr>
                <a:t>     </a:t>
              </a:r>
              <a:r>
                <a:rPr lang="en-US" altLang="ja-JP" sz="1600" b="1">
                  <a:solidFill>
                    <a:srgbClr val="FFFFCC"/>
                  </a:solidFill>
                </a:rPr>
                <a:t>1000km</a:t>
              </a:r>
              <a:r>
                <a:rPr lang="ja-JP" altLang="en-US" sz="1600" b="1">
                  <a:solidFill>
                    <a:srgbClr val="FFFFCC"/>
                  </a:solidFill>
                </a:rPr>
                <a:t>離れた </a:t>
              </a:r>
              <a:r>
                <a:rPr lang="en-US" altLang="ja-JP" sz="1600" b="1">
                  <a:solidFill>
                    <a:srgbClr val="FFFFCC"/>
                  </a:solidFill>
                </a:rPr>
                <a:t>2</a:t>
              </a:r>
              <a:r>
                <a:rPr lang="ja-JP" altLang="en-US" sz="1600" b="1">
                  <a:solidFill>
                    <a:srgbClr val="FFFFCC"/>
                  </a:solidFill>
                </a:rPr>
                <a:t>台の検出器での同時信号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>
                  <a:solidFill>
                    <a:srgbClr val="000000"/>
                  </a:solidFill>
                </a:rPr>
                <a:t>     </a:t>
              </a:r>
              <a:r>
                <a:rPr lang="en-US" altLang="ja-JP" sz="1600" b="1">
                  <a:solidFill>
                    <a:srgbClr val="F8F8F8"/>
                  </a:solidFill>
                </a:rPr>
                <a:t>1</a:t>
              </a:r>
              <a:r>
                <a:rPr lang="ja-JP" altLang="en-US" sz="1600" b="1">
                  <a:solidFill>
                    <a:srgbClr val="F8F8F8"/>
                  </a:solidFill>
                </a:rPr>
                <a:t>日に数回のイベント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600" b="1">
                  <a:solidFill>
                    <a:srgbClr val="F8F8F8"/>
                  </a:solidFill>
                </a:rPr>
                <a:t>     銀河中心方向から多くのイベント</a:t>
              </a:r>
              <a:endParaRPr kumimoji="0" lang="ja-JP" altLang="en-US" sz="1600" b="1">
                <a:solidFill>
                  <a:srgbClr val="F8F8F8"/>
                </a:solidFill>
              </a:endParaRPr>
            </a:p>
          </p:txBody>
        </p:sp>
        <p:pic>
          <p:nvPicPr>
            <p:cNvPr id="30736" name="Picture 4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07075" y="3373438"/>
              <a:ext cx="3013075" cy="28638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2"/>
          <p:cNvSpPr>
            <a:spLocks noChangeArrowheads="1"/>
          </p:cNvSpPr>
          <p:nvPr/>
        </p:nvSpPr>
        <p:spPr bwMode="auto">
          <a:xfrm>
            <a:off x="1857356" y="3135056"/>
            <a:ext cx="3714776" cy="928694"/>
          </a:xfrm>
          <a:prstGeom prst="roundRect">
            <a:avLst>
              <a:gd name="adj" fmla="val 8106"/>
            </a:avLst>
          </a:prstGeom>
          <a:solidFill>
            <a:schemeClr val="bg1">
              <a:alpha val="10000"/>
            </a:scheme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共振型検出器の雑音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1357298"/>
            <a:ext cx="457203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感度を制限する要因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857224" y="1920610"/>
            <a:ext cx="13573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熱雑音 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000100" y="4278064"/>
            <a:ext cx="457203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トランスデューサの雑音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6000760" y="3714752"/>
            <a:ext cx="3143272" cy="1214446"/>
            <a:chOff x="5786446" y="1000108"/>
            <a:chExt cx="3143272" cy="1214446"/>
          </a:xfrm>
        </p:grpSpPr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>
              <a:off x="5786446" y="1000108"/>
              <a:ext cx="2928958" cy="1214446"/>
            </a:xfrm>
            <a:prstGeom prst="roundRect">
              <a:avLst>
                <a:gd name="adj" fmla="val 8106"/>
              </a:avLst>
            </a:prstGeom>
            <a:solidFill>
              <a:schemeClr val="bg1">
                <a:alpha val="1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sp>
          <p:nvSpPr>
            <p:cNvPr id="10" name="Line 73"/>
            <p:cNvSpPr>
              <a:spLocks noChangeShapeType="1"/>
            </p:cNvSpPr>
            <p:nvPr/>
          </p:nvSpPr>
          <p:spPr bwMode="auto">
            <a:xfrm flipH="1" flipV="1">
              <a:off x="6000760" y="1357298"/>
              <a:ext cx="142877" cy="642942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1" name="Rectangle 70"/>
            <p:cNvSpPr>
              <a:spLocks noChangeArrowheads="1"/>
            </p:cNvSpPr>
            <p:nvPr/>
          </p:nvSpPr>
          <p:spPr bwMode="auto">
            <a:xfrm>
              <a:off x="5786446" y="1857364"/>
              <a:ext cx="314327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b="1" dirty="0" smtClean="0">
                  <a:solidFill>
                    <a:srgbClr val="DDDDDD"/>
                  </a:solidFill>
                  <a:sym typeface="Wingdings" pitchFamily="2" charset="2"/>
                </a:rPr>
                <a:t>換算質量</a:t>
              </a:r>
              <a:endParaRPr lang="ja-JP" altLang="en-US" sz="1400" b="1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2" name="Rectangle 70"/>
            <p:cNvSpPr>
              <a:spLocks noChangeArrowheads="1"/>
            </p:cNvSpPr>
            <p:nvPr/>
          </p:nvSpPr>
          <p:spPr bwMode="auto">
            <a:xfrm>
              <a:off x="6286512" y="1643050"/>
              <a:ext cx="1571636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b="1" dirty="0" smtClean="0">
                  <a:solidFill>
                    <a:srgbClr val="DDDDDD"/>
                  </a:solidFill>
                  <a:sym typeface="Wingdings" pitchFamily="2" charset="2"/>
                </a:rPr>
                <a:t>減衰係数</a:t>
              </a:r>
              <a:endParaRPr lang="ja-JP" altLang="en-US" sz="1400" b="1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3" name="Rectangle 70"/>
            <p:cNvSpPr>
              <a:spLocks noChangeArrowheads="1"/>
            </p:cNvSpPr>
            <p:nvPr/>
          </p:nvSpPr>
          <p:spPr bwMode="auto">
            <a:xfrm>
              <a:off x="7143768" y="1621025"/>
              <a:ext cx="1357322" cy="30777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400" b="1" dirty="0" smtClean="0">
                  <a:solidFill>
                    <a:srgbClr val="DDDDDD"/>
                  </a:solidFill>
                  <a:sym typeface="Wingdings" pitchFamily="2" charset="2"/>
                </a:rPr>
                <a:t>ばね定数</a:t>
              </a:r>
              <a:endParaRPr lang="ja-JP" altLang="en-US" sz="1400" b="1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  <p:sp>
          <p:nvSpPr>
            <p:cNvPr id="14" name="Line 73"/>
            <p:cNvSpPr>
              <a:spLocks noChangeShapeType="1"/>
            </p:cNvSpPr>
            <p:nvPr/>
          </p:nvSpPr>
          <p:spPr bwMode="auto">
            <a:xfrm flipH="1" flipV="1">
              <a:off x="6643701" y="1357298"/>
              <a:ext cx="45719" cy="357190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sp>
          <p:nvSpPr>
            <p:cNvPr id="15" name="Line 73"/>
            <p:cNvSpPr>
              <a:spLocks noChangeShapeType="1"/>
            </p:cNvSpPr>
            <p:nvPr/>
          </p:nvSpPr>
          <p:spPr bwMode="auto">
            <a:xfrm flipH="1" flipV="1">
              <a:off x="7286644" y="1357298"/>
              <a:ext cx="71438" cy="285752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dirty="0"/>
            </a:p>
          </p:txBody>
        </p:sp>
        <p:pic>
          <p:nvPicPr>
            <p:cNvPr id="16" name="図 15" descr="txp_fig.bmp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5929322" y="1069081"/>
              <a:ext cx="2639770" cy="262870"/>
            </a:xfrm>
            <a:prstGeom prst="rect">
              <a:avLst/>
            </a:prstGeom>
            <a:noFill/>
          </p:spPr>
        </p:pic>
      </p:grpSp>
      <p:pic>
        <p:nvPicPr>
          <p:cNvPr id="20" name="図 1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928794" y="3206494"/>
            <a:ext cx="3148515" cy="331132"/>
          </a:xfrm>
          <a:prstGeom prst="rect">
            <a:avLst/>
          </a:prstGeom>
          <a:noFill/>
        </p:spPr>
      </p:pic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285852" y="2349238"/>
            <a:ext cx="4572032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弾性体の熱振動 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 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揺動散逸定理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弾性体の</a:t>
            </a:r>
            <a:r>
              <a:rPr lang="ja-JP" altLang="en-US" sz="1800" b="1" dirty="0" smtClean="0">
                <a:solidFill>
                  <a:srgbClr val="FFFFCC"/>
                </a:solidFill>
                <a:sym typeface="Wingdings" pitchFamily="2" charset="2"/>
              </a:rPr>
              <a:t>温度と機械損失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　で決まる揺動力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2" name="Rectangle 70"/>
          <p:cNvSpPr>
            <a:spLocks noChangeArrowheads="1"/>
          </p:cNvSpPr>
          <p:nvPr/>
        </p:nvSpPr>
        <p:spPr bwMode="auto">
          <a:xfrm>
            <a:off x="4714876" y="3692727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温度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3" name="Line 73"/>
          <p:cNvSpPr>
            <a:spLocks noChangeShapeType="1"/>
          </p:cNvSpPr>
          <p:nvPr/>
        </p:nvSpPr>
        <p:spPr bwMode="auto">
          <a:xfrm flipH="1" flipV="1">
            <a:off x="4929190" y="3563684"/>
            <a:ext cx="142876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428992" y="3755973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ボルツマン定数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5" name="Line 73"/>
          <p:cNvSpPr>
            <a:spLocks noChangeShapeType="1"/>
          </p:cNvSpPr>
          <p:nvPr/>
        </p:nvSpPr>
        <p:spPr bwMode="auto">
          <a:xfrm flipV="1">
            <a:off x="4357686" y="3563684"/>
            <a:ext cx="214314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1928794" y="3755973"/>
            <a:ext cx="135732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揺動力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28" name="Line 73"/>
          <p:cNvSpPr>
            <a:spLocks noChangeShapeType="1"/>
          </p:cNvSpPr>
          <p:nvPr/>
        </p:nvSpPr>
        <p:spPr bwMode="auto">
          <a:xfrm flipV="1">
            <a:off x="2214546" y="3563684"/>
            <a:ext cx="71438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1357290" y="4735380"/>
            <a:ext cx="4357718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弾性体振動の読み取り雑音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　　センサの変位雑音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　　等価雑音力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弾性体への反作用力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6643702" y="2467269"/>
            <a:ext cx="135732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低温化 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2" name="Rectangle 69"/>
          <p:cNvSpPr>
            <a:spLocks noChangeArrowheads="1"/>
          </p:cNvSpPr>
          <p:nvPr/>
        </p:nvSpPr>
        <p:spPr bwMode="auto">
          <a:xfrm>
            <a:off x="6500826" y="5366018"/>
            <a:ext cx="2143140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高感度センサ 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6000760" y="2500306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6000760" y="5429264"/>
            <a:ext cx="357190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共振型アンテナネットワーク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3174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14</a:t>
            </a:fld>
            <a:endParaRPr lang="en-US" altLang="ja-JP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725" y="1233488"/>
            <a:ext cx="5257800" cy="3924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9750" y="5157788"/>
            <a:ext cx="170656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</a:rPr>
              <a:t>From presentation of </a:t>
            </a:r>
          </a:p>
          <a:p>
            <a:pPr>
              <a:buFontTx/>
              <a:buNone/>
            </a:pPr>
            <a:r>
              <a:rPr lang="en-US" altLang="ja-JP" sz="1000" b="1" dirty="0">
                <a:solidFill>
                  <a:srgbClr val="F8F8F8"/>
                </a:solidFill>
              </a:rPr>
              <a:t>  Stan Whitcomb (2007)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940425" y="1484313"/>
            <a:ext cx="23764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IGEC-1 (1997-2000)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</a:rPr>
              <a:t>    4</a:t>
            </a:r>
            <a:r>
              <a:rPr lang="ja-JP" altLang="en-US" sz="1600" b="1" dirty="0">
                <a:solidFill>
                  <a:srgbClr val="DDDDDD"/>
                </a:solidFill>
              </a:rPr>
              <a:t>年間の観測</a:t>
            </a:r>
          </a:p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DDDDDD"/>
                </a:solidFill>
              </a:rPr>
              <a:t>      </a:t>
            </a:r>
            <a:r>
              <a:rPr lang="en-US" altLang="ja-JP" sz="1600" b="1" dirty="0">
                <a:solidFill>
                  <a:srgbClr val="DDDDDD"/>
                </a:solidFill>
              </a:rPr>
              <a:t>4</a:t>
            </a:r>
            <a:r>
              <a:rPr lang="ja-JP" altLang="en-US" sz="1600" b="1" dirty="0">
                <a:solidFill>
                  <a:srgbClr val="DDDDDD"/>
                </a:solidFill>
              </a:rPr>
              <a:t>台</a:t>
            </a:r>
            <a:r>
              <a:rPr lang="en-US" altLang="ja-JP" sz="1600" b="1" dirty="0">
                <a:solidFill>
                  <a:srgbClr val="DDDDDD"/>
                </a:solidFill>
              </a:rPr>
              <a:t>: 29 days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</a:rPr>
              <a:t>      3</a:t>
            </a:r>
            <a:r>
              <a:rPr lang="ja-JP" altLang="en-US" sz="1600" b="1" dirty="0">
                <a:solidFill>
                  <a:srgbClr val="DDDDDD"/>
                </a:solidFill>
              </a:rPr>
              <a:t>台</a:t>
            </a:r>
            <a:r>
              <a:rPr lang="en-US" altLang="ja-JP" sz="1600" b="1" dirty="0">
                <a:solidFill>
                  <a:srgbClr val="DDDDDD"/>
                </a:solidFill>
              </a:rPr>
              <a:t>: 178 days</a:t>
            </a:r>
          </a:p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DDDDDD"/>
                </a:solidFill>
              </a:rPr>
              <a:t>      2</a:t>
            </a:r>
            <a:r>
              <a:rPr lang="ja-JP" altLang="en-US" sz="1600" b="1" dirty="0">
                <a:solidFill>
                  <a:srgbClr val="DDDDDD"/>
                </a:solidFill>
              </a:rPr>
              <a:t>台</a:t>
            </a:r>
            <a:r>
              <a:rPr lang="en-US" altLang="ja-JP" sz="1600" b="1" dirty="0">
                <a:solidFill>
                  <a:srgbClr val="DDDDDD"/>
                </a:solidFill>
              </a:rPr>
              <a:t>: 713 days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76600" y="2978150"/>
            <a:ext cx="5811838" cy="3475038"/>
            <a:chOff x="2064" y="1876"/>
            <a:chExt cx="3661" cy="2189"/>
          </a:xfrm>
        </p:grpSpPr>
        <p:pic>
          <p:nvPicPr>
            <p:cNvPr id="31752" name="Picture 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2969"/>
              <a:ext cx="3661" cy="10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31753" name="Text Box 9"/>
            <p:cNvSpPr txBox="1">
              <a:spLocks noChangeArrowheads="1"/>
            </p:cNvSpPr>
            <p:nvPr/>
          </p:nvSpPr>
          <p:spPr bwMode="auto">
            <a:xfrm>
              <a:off x="3742" y="1876"/>
              <a:ext cx="1837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600" b="1" dirty="0">
                  <a:solidFill>
                    <a:srgbClr val="F8F8F8"/>
                  </a:solidFill>
                </a:rPr>
                <a:t>IGEC-2 (2005-) </a:t>
              </a:r>
            </a:p>
            <a:p>
              <a:pPr algn="l">
                <a:buFontTx/>
                <a:buNone/>
              </a:pPr>
              <a:r>
                <a:rPr lang="en-US" altLang="ja-JP" sz="1600" b="1" dirty="0">
                  <a:solidFill>
                    <a:srgbClr val="000000"/>
                  </a:solidFill>
                </a:rPr>
                <a:t>   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2005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年に半年間の観測</a:t>
              </a:r>
            </a:p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　 約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3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倍の感度の向上</a:t>
              </a:r>
            </a:p>
            <a:p>
              <a:pPr algn="l">
                <a:buFontTx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</a:rPr>
                <a:t>    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(~10</a:t>
              </a:r>
              <a:r>
                <a:rPr lang="en-US" altLang="ja-JP" sz="1600" b="1" baseline="30000" dirty="0">
                  <a:solidFill>
                    <a:srgbClr val="DDDDDD"/>
                  </a:solidFill>
                </a:rPr>
                <a:t>-21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 /Hz</a:t>
              </a:r>
              <a:r>
                <a:rPr lang="en-US" altLang="ja-JP" sz="1600" b="1" baseline="30000" dirty="0">
                  <a:solidFill>
                    <a:srgbClr val="DDDDDD"/>
                  </a:solidFill>
                </a:rPr>
                <a:t>1/2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の感度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)</a:t>
              </a:r>
            </a:p>
            <a:p>
              <a:pPr algn="l">
                <a:buFontTx/>
                <a:buNone/>
              </a:pPr>
              <a:r>
                <a:rPr lang="en-US" altLang="ja-JP" sz="1600" b="1" dirty="0">
                  <a:solidFill>
                    <a:srgbClr val="FFFFCC"/>
                  </a:solidFill>
                </a:rPr>
                <a:t>   3</a:t>
              </a:r>
              <a:r>
                <a:rPr lang="ja-JP" altLang="en-US" sz="1600" b="1" dirty="0">
                  <a:solidFill>
                    <a:srgbClr val="FFFFCC"/>
                  </a:solidFill>
                </a:rPr>
                <a:t>台 </a:t>
              </a:r>
              <a:r>
                <a:rPr lang="en-US" altLang="ja-JP" sz="1600" b="1" dirty="0">
                  <a:solidFill>
                    <a:srgbClr val="FFFFCC"/>
                  </a:solidFill>
                </a:rPr>
                <a:t>: 130 days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FFFF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FFFF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4714884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共振型アンテナ</a:t>
            </a:r>
            <a:endParaRPr kumimoji="1" lang="en-US" altLang="ja-JP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CCECFF"/>
                </a:solidFill>
                <a:sym typeface="Wingdings" pitchFamily="2" charset="2"/>
              </a:rPr>
              <a:t>レーザー干渉計</a:t>
            </a:r>
            <a:endParaRPr lang="en-US" altLang="ja-JP" b="1" dirty="0" smtClean="0">
              <a:solidFill>
                <a:srgbClr val="CCEC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ドップラートラッキング</a:t>
            </a:r>
            <a:endParaRPr kumimoji="1" lang="en-US" altLang="ja-JP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8F8F8"/>
                </a:solidFill>
                <a:sym typeface="Wingdings" pitchFamily="2" charset="2"/>
              </a:rPr>
              <a:t>パルサータイミング</a:t>
            </a:r>
            <a:endParaRPr lang="en-US" altLang="ja-JP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8F8F8"/>
                </a:solidFill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レーザー干渉計型重力波検出器</a:t>
            </a:r>
            <a:endParaRPr lang="ja-JP" altLang="en-US"/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16</a:t>
            </a:fld>
            <a:endParaRPr lang="en-US" altLang="ja-JP"/>
          </a:p>
        </p:txBody>
      </p:sp>
      <p:sp>
        <p:nvSpPr>
          <p:cNvPr id="1057814" name="AutoShape 22"/>
          <p:cNvSpPr>
            <a:spLocks noChangeArrowheads="1"/>
          </p:cNvSpPr>
          <p:nvPr/>
        </p:nvSpPr>
        <p:spPr bwMode="auto">
          <a:xfrm>
            <a:off x="4356100" y="1196975"/>
            <a:ext cx="4464050" cy="5184775"/>
          </a:xfrm>
          <a:prstGeom prst="roundRect">
            <a:avLst>
              <a:gd name="adj" fmla="val 3921"/>
            </a:avLst>
          </a:prstGeom>
          <a:solidFill>
            <a:srgbClr val="C0C0C0">
              <a:alpha val="80000"/>
            </a:srgbClr>
          </a:solidFill>
          <a:ln w="12700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57794" name="Picture 2" descr="m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5638" y="2798763"/>
            <a:ext cx="4078287" cy="3471862"/>
          </a:xfrm>
          <a:prstGeom prst="rect">
            <a:avLst/>
          </a:prstGeom>
          <a:noFill/>
        </p:spPr>
      </p:pic>
      <p:sp>
        <p:nvSpPr>
          <p:cNvPr id="1057795" name="Line 3"/>
          <p:cNvSpPr>
            <a:spLocks noChangeShapeType="1"/>
          </p:cNvSpPr>
          <p:nvPr/>
        </p:nvSpPr>
        <p:spPr bwMode="auto">
          <a:xfrm>
            <a:off x="6472238" y="4586288"/>
            <a:ext cx="476250" cy="811212"/>
          </a:xfrm>
          <a:prstGeom prst="line">
            <a:avLst/>
          </a:prstGeom>
          <a:noFill/>
          <a:ln w="3175">
            <a:solidFill>
              <a:srgbClr val="FF7C8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7" name="AutoShape 5"/>
          <p:cNvSpPr>
            <a:spLocks noChangeArrowheads="1"/>
          </p:cNvSpPr>
          <p:nvPr/>
        </p:nvSpPr>
        <p:spPr bwMode="auto">
          <a:xfrm>
            <a:off x="1765300" y="2409825"/>
            <a:ext cx="457200" cy="304800"/>
          </a:xfrm>
          <a:prstGeom prst="downArrow">
            <a:avLst>
              <a:gd name="adj1" fmla="val 50000"/>
              <a:gd name="adj2" fmla="val 43750"/>
            </a:avLst>
          </a:prstGeom>
          <a:solidFill>
            <a:srgbClr val="CCFFCC">
              <a:alpha val="30000"/>
            </a:srgbClr>
          </a:solidFill>
          <a:ln w="1270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7798" name="Rectangle 6"/>
          <p:cNvSpPr>
            <a:spLocks noChangeArrowheads="1"/>
          </p:cNvSpPr>
          <p:nvPr/>
        </p:nvSpPr>
        <p:spPr bwMode="auto">
          <a:xfrm>
            <a:off x="396873" y="2870145"/>
            <a:ext cx="3960813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それぞれ、鏡で打ち返し</a:t>
            </a:r>
            <a:r>
              <a:rPr kumimoji="1" lang="ja-JP" altLang="en-US" sz="18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</a:t>
            </a:r>
            <a:r>
              <a:rPr kumimoji="1" lang="ja-JP" altLang="en-US" sz="18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させる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干渉光を光検出器で観測する</a:t>
            </a:r>
          </a:p>
        </p:txBody>
      </p:sp>
      <p:sp>
        <p:nvSpPr>
          <p:cNvPr id="1057799" name="Rectangle 7"/>
          <p:cNvSpPr>
            <a:spLocks noChangeArrowheads="1"/>
          </p:cNvSpPr>
          <p:nvPr/>
        </p:nvSpPr>
        <p:spPr bwMode="auto">
          <a:xfrm>
            <a:off x="614361" y="1285820"/>
            <a:ext cx="3484562" cy="9233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基本： マイケルソン干渉計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レーザー光源からの光を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直交する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方向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に分岐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524750" y="3684588"/>
            <a:ext cx="590550" cy="636587"/>
            <a:chOff x="4921" y="2245"/>
            <a:chExt cx="372" cy="401"/>
          </a:xfrm>
        </p:grpSpPr>
        <p:pic>
          <p:nvPicPr>
            <p:cNvPr id="1057801" name="Picture 9" descr="mirror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057802" name="Line 10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167313" y="2708275"/>
            <a:ext cx="639762" cy="628650"/>
            <a:chOff x="3318" y="1817"/>
            <a:chExt cx="403" cy="396"/>
          </a:xfrm>
        </p:grpSpPr>
        <p:pic>
          <p:nvPicPr>
            <p:cNvPr id="1057804" name="Picture 12" descr="mirror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057805" name="Line 13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1057806" name="Picture 14" descr="gw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320800"/>
            <a:ext cx="2624138" cy="2468563"/>
          </a:xfrm>
          <a:prstGeom prst="rect">
            <a:avLst/>
          </a:prstGeom>
          <a:noFill/>
        </p:spPr>
      </p:pic>
      <p:pic>
        <p:nvPicPr>
          <p:cNvPr id="1057807" name="Picture 15" descr="gw_si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6950" y="3059113"/>
            <a:ext cx="3840163" cy="3219450"/>
          </a:xfrm>
          <a:prstGeom prst="rect">
            <a:avLst/>
          </a:prstGeom>
          <a:noFill/>
        </p:spPr>
      </p:pic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79388" y="4065588"/>
            <a:ext cx="3960812" cy="1811337"/>
            <a:chOff x="113" y="2561"/>
            <a:chExt cx="2495" cy="1141"/>
          </a:xfrm>
        </p:grpSpPr>
        <p:sp>
          <p:nvSpPr>
            <p:cNvPr id="1057809" name="AutoShape 17"/>
            <p:cNvSpPr>
              <a:spLocks noChangeArrowheads="1"/>
            </p:cNvSpPr>
            <p:nvPr/>
          </p:nvSpPr>
          <p:spPr bwMode="auto">
            <a:xfrm>
              <a:off x="365" y="3174"/>
              <a:ext cx="2197" cy="528"/>
            </a:xfrm>
            <a:prstGeom prst="roundRect">
              <a:avLst>
                <a:gd name="adj" fmla="val 8495"/>
              </a:avLst>
            </a:prstGeom>
            <a:solidFill>
              <a:srgbClr val="FF99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0" name="AutoShape 18"/>
            <p:cNvSpPr>
              <a:spLocks noChangeArrowheads="1"/>
            </p:cNvSpPr>
            <p:nvPr/>
          </p:nvSpPr>
          <p:spPr bwMode="auto">
            <a:xfrm rot="5400000">
              <a:off x="1112" y="2809"/>
              <a:ext cx="240" cy="33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99CC">
                <a:alpha val="30000"/>
              </a:srgbClr>
            </a:solidFill>
            <a:ln w="12700">
              <a:solidFill>
                <a:srgbClr val="FF99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57811" name="Rectangle 19"/>
            <p:cNvSpPr>
              <a:spLocks noChangeArrowheads="1"/>
            </p:cNvSpPr>
            <p:nvPr/>
          </p:nvSpPr>
          <p:spPr bwMode="auto">
            <a:xfrm>
              <a:off x="113" y="3220"/>
              <a:ext cx="2495" cy="44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457200" lvl="1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腕の長さの差動変動を</a:t>
              </a:r>
            </a:p>
            <a:p>
              <a:pPr marL="457200" lvl="1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2000" b="1" kern="1200" dirty="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干渉光量の変動</a:t>
              </a:r>
              <a:r>
                <a:rPr kumimoji="1" lang="ja-JP" altLang="en-US" sz="2000" b="1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として検出</a:t>
              </a:r>
            </a:p>
          </p:txBody>
        </p:sp>
        <p:sp>
          <p:nvSpPr>
            <p:cNvPr id="1057812" name="Rectangle 20"/>
            <p:cNvSpPr>
              <a:spLocks noChangeArrowheads="1"/>
            </p:cNvSpPr>
            <p:nvPr/>
          </p:nvSpPr>
          <p:spPr bwMode="auto">
            <a:xfrm>
              <a:off x="703" y="2561"/>
              <a:ext cx="1453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重力波が入射</a:t>
              </a:r>
            </a:p>
          </p:txBody>
        </p:sp>
      </p:grpSp>
      <p:sp>
        <p:nvSpPr>
          <p:cNvPr id="1057813" name="Line 21"/>
          <p:cNvSpPr>
            <a:spLocks noChangeShapeType="1"/>
          </p:cNvSpPr>
          <p:nvPr/>
        </p:nvSpPr>
        <p:spPr bwMode="auto">
          <a:xfrm>
            <a:off x="6472238" y="45815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5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3333E-6 L 0.0236 0.05254 " pathEditMode="relative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03923 -0.02106 " pathEditMode="relative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57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813" grpId="0" animBg="1"/>
      <p:bldP spid="10578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マイケルソン干渉計</a:t>
            </a:r>
            <a:endParaRPr lang="ja-JP" altLang="en-US"/>
          </a:p>
        </p:txBody>
      </p:sp>
      <p:sp>
        <p:nvSpPr>
          <p:cNvPr id="1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79DE1-42F8-42C7-993E-1A2729EEB24E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549331" name="AutoShape 19"/>
          <p:cNvSpPr>
            <a:spLocks noChangeArrowheads="1"/>
          </p:cNvSpPr>
          <p:nvPr/>
        </p:nvSpPr>
        <p:spPr bwMode="auto">
          <a:xfrm>
            <a:off x="2627313" y="4060825"/>
            <a:ext cx="1223962" cy="360363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49324" name="AutoShape 12"/>
          <p:cNvSpPr>
            <a:spLocks noChangeArrowheads="1"/>
          </p:cNvSpPr>
          <p:nvPr/>
        </p:nvSpPr>
        <p:spPr bwMode="auto">
          <a:xfrm>
            <a:off x="4643438" y="1700213"/>
            <a:ext cx="4392612" cy="3887787"/>
          </a:xfrm>
          <a:prstGeom prst="roundRect">
            <a:avLst>
              <a:gd name="adj" fmla="val 3023"/>
            </a:avLst>
          </a:prstGeom>
          <a:solidFill>
            <a:srgbClr val="FFFFFF">
              <a:alpha val="3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549322" name="Picture 10" descr="m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350" y="2008188"/>
            <a:ext cx="4078288" cy="3471862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770813" y="2892425"/>
            <a:ext cx="590550" cy="636588"/>
            <a:chOff x="4921" y="2245"/>
            <a:chExt cx="372" cy="401"/>
          </a:xfrm>
        </p:grpSpPr>
        <p:pic>
          <p:nvPicPr>
            <p:cNvPr id="1549316" name="Picture 4" descr="mirror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1" y="2245"/>
              <a:ext cx="372" cy="401"/>
            </a:xfrm>
            <a:prstGeom prst="rect">
              <a:avLst/>
            </a:prstGeom>
            <a:noFill/>
          </p:spPr>
        </p:pic>
        <p:sp>
          <p:nvSpPr>
            <p:cNvPr id="1549317" name="Line 5"/>
            <p:cNvSpPr>
              <a:spLocks noChangeShapeType="1"/>
            </p:cNvSpPr>
            <p:nvPr/>
          </p:nvSpPr>
          <p:spPr bwMode="auto">
            <a:xfrm flipV="1">
              <a:off x="4967" y="2506"/>
              <a:ext cx="35" cy="1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413375" y="1916113"/>
            <a:ext cx="639763" cy="628650"/>
            <a:chOff x="3318" y="1817"/>
            <a:chExt cx="403" cy="396"/>
          </a:xfrm>
        </p:grpSpPr>
        <p:pic>
          <p:nvPicPr>
            <p:cNvPr id="1549319" name="Picture 7" descr="mirror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" y="1817"/>
              <a:ext cx="403" cy="396"/>
            </a:xfrm>
            <a:prstGeom prst="rect">
              <a:avLst/>
            </a:prstGeom>
            <a:noFill/>
          </p:spPr>
        </p:pic>
        <p:sp>
          <p:nvSpPr>
            <p:cNvPr id="1549320" name="Line 8"/>
            <p:cNvSpPr>
              <a:spLocks noChangeShapeType="1"/>
            </p:cNvSpPr>
            <p:nvPr/>
          </p:nvSpPr>
          <p:spPr bwMode="auto">
            <a:xfrm>
              <a:off x="3572" y="2123"/>
              <a:ext cx="29" cy="55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1549321" name="Picture 9" descr="gw_si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3013" y="2266950"/>
            <a:ext cx="3840162" cy="3219450"/>
          </a:xfrm>
          <a:prstGeom prst="rect">
            <a:avLst/>
          </a:prstGeom>
          <a:noFill/>
        </p:spPr>
      </p:pic>
      <p:sp>
        <p:nvSpPr>
          <p:cNvPr id="1549323" name="Line 11"/>
          <p:cNvSpPr>
            <a:spLocks noChangeShapeType="1"/>
          </p:cNvSpPr>
          <p:nvPr/>
        </p:nvSpPr>
        <p:spPr bwMode="auto">
          <a:xfrm>
            <a:off x="6697663" y="3832225"/>
            <a:ext cx="476250" cy="811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549327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539750" y="3325813"/>
            <a:ext cx="398145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49328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839788" y="4057650"/>
            <a:ext cx="3084512" cy="36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49329" name="Rectangle 17"/>
          <p:cNvSpPr>
            <a:spLocks noChangeArrowheads="1"/>
          </p:cNvSpPr>
          <p:nvPr/>
        </p:nvSpPr>
        <p:spPr bwMode="auto">
          <a:xfrm>
            <a:off x="468313" y="1898650"/>
            <a:ext cx="3598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EAEAEA"/>
                </a:solidFill>
              </a:rPr>
              <a:t>直交する</a:t>
            </a:r>
            <a:r>
              <a:rPr lang="en-US" altLang="ja-JP" sz="2000" b="1" dirty="0">
                <a:solidFill>
                  <a:srgbClr val="EAEAEA"/>
                </a:solidFill>
              </a:rPr>
              <a:t>2</a:t>
            </a:r>
            <a:r>
              <a:rPr lang="ja-JP" altLang="en-US" sz="2000" b="1" dirty="0">
                <a:solidFill>
                  <a:srgbClr val="EAEAEA"/>
                </a:solidFill>
              </a:rPr>
              <a:t>方向からの光の干渉</a:t>
            </a:r>
          </a:p>
        </p:txBody>
      </p:sp>
      <p:sp>
        <p:nvSpPr>
          <p:cNvPr id="1549330" name="Rectangle 18"/>
          <p:cNvSpPr>
            <a:spLocks noChangeArrowheads="1"/>
          </p:cNvSpPr>
          <p:nvPr/>
        </p:nvSpPr>
        <p:spPr bwMode="auto">
          <a:xfrm>
            <a:off x="685800" y="2332038"/>
            <a:ext cx="3598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>
                <a:solidFill>
                  <a:srgbClr val="EAEAEA"/>
                </a:solidFill>
              </a:rPr>
              <a:t>(2</a:t>
            </a:r>
            <a:r>
              <a:rPr lang="ja-JP" altLang="en-US" sz="1600">
                <a:solidFill>
                  <a:srgbClr val="EAEAEA"/>
                </a:solidFill>
              </a:rPr>
              <a:t>方向で逆符号の位相変化を受ける</a:t>
            </a:r>
            <a:r>
              <a:rPr lang="en-US" altLang="ja-JP" sz="1600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549332" name="Rectangle 20"/>
          <p:cNvSpPr>
            <a:spLocks noChangeArrowheads="1"/>
          </p:cNvSpPr>
          <p:nvPr/>
        </p:nvSpPr>
        <p:spPr bwMode="auto">
          <a:xfrm>
            <a:off x="2771775" y="4492625"/>
            <a:ext cx="10731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>
                <a:solidFill>
                  <a:srgbClr val="F8F8F8"/>
                </a:solidFill>
              </a:rPr>
              <a:t>重力波信号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世界の重力波検出器 </a:t>
            </a:r>
            <a:endParaRPr lang="ja-JP" altLang="en-US" dirty="0" smtClean="0">
              <a:solidFill>
                <a:srgbClr val="F8F8F8"/>
              </a:solidFill>
            </a:endParaRPr>
          </a:p>
        </p:txBody>
      </p:sp>
      <p:sp>
        <p:nvSpPr>
          <p:cNvPr id="2055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18</a:t>
            </a:fld>
            <a:endParaRPr lang="en-US" altLang="ja-JP"/>
          </a:p>
        </p:txBody>
      </p:sp>
      <p:pic>
        <p:nvPicPr>
          <p:cNvPr id="2056" name="Picture 2" descr="aeri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5084763"/>
            <a:ext cx="3502025" cy="11509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2841625" y="1687513"/>
          <a:ext cx="6099175" cy="2894012"/>
        </p:xfrm>
        <a:graphic>
          <a:graphicData uri="http://schemas.openxmlformats.org/presentationml/2006/ole">
            <p:oleObj spid="_x0000_s1518594" name="Drawing" r:id="rId5" imgW="20932920" imgH="9934920" progId="Canvas.Drawing.X">
              <p:embed/>
            </p:oleObj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395288" y="1557338"/>
          <a:ext cx="2376487" cy="1589087"/>
        </p:xfrm>
        <a:graphic>
          <a:graphicData uri="http://schemas.openxmlformats.org/presentationml/2006/ole">
            <p:oleObj spid="_x0000_s1518595" name="Drawing" r:id="rId6" imgW="2590560" imgH="1733400" progId="">
              <p:embed/>
            </p:oleObj>
          </a:graphicData>
        </a:graphic>
      </p:graphicFrame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395288" y="3178175"/>
          <a:ext cx="2376487" cy="1620838"/>
        </p:xfrm>
        <a:graphic>
          <a:graphicData uri="http://schemas.openxmlformats.org/presentationml/2006/ole">
            <p:oleObj spid="_x0000_s1518596" name="Drawing" r:id="rId7" imgW="2581200" imgH="1761840" progId="">
              <p:embed/>
            </p:oleObj>
          </a:graphicData>
        </a:graphic>
      </p:graphicFrame>
      <p:sp>
        <p:nvSpPr>
          <p:cNvPr id="2058" name="AutoShape 8"/>
          <p:cNvSpPr>
            <a:spLocks noChangeArrowheads="1"/>
          </p:cNvSpPr>
          <p:nvPr/>
        </p:nvSpPr>
        <p:spPr bwMode="auto">
          <a:xfrm>
            <a:off x="1531938" y="2751138"/>
            <a:ext cx="1524000" cy="533400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CC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1493838" y="2767013"/>
            <a:ext cx="1638300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LIGO (USA)</a:t>
            </a:r>
          </a:p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  4km x 2. 2002-</a:t>
            </a:r>
          </a:p>
        </p:txBody>
      </p:sp>
      <p:sp>
        <p:nvSpPr>
          <p:cNvPr id="2060" name="Line 10"/>
          <p:cNvSpPr>
            <a:spLocks noChangeShapeType="1"/>
          </p:cNvSpPr>
          <p:nvPr/>
        </p:nvSpPr>
        <p:spPr bwMode="auto">
          <a:xfrm flipH="1">
            <a:off x="2987675" y="2420938"/>
            <a:ext cx="4318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1" name="Line 11"/>
          <p:cNvSpPr>
            <a:spLocks noChangeShapeType="1"/>
          </p:cNvSpPr>
          <p:nvPr/>
        </p:nvSpPr>
        <p:spPr bwMode="auto">
          <a:xfrm flipH="1">
            <a:off x="3059113" y="2708275"/>
            <a:ext cx="792162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graphicFrame>
        <p:nvGraphicFramePr>
          <p:cNvPr id="2053" name="Object 12"/>
          <p:cNvGraphicFramePr>
            <a:graphicFrameLocks noChangeAspect="1"/>
          </p:cNvGraphicFramePr>
          <p:nvPr/>
        </p:nvGraphicFramePr>
        <p:xfrm>
          <a:off x="3924300" y="4743450"/>
          <a:ext cx="2519363" cy="1709738"/>
        </p:xfrm>
        <a:graphic>
          <a:graphicData uri="http://schemas.openxmlformats.org/presentationml/2006/ole">
            <p:oleObj spid="_x0000_s1518597" name="Drawing" r:id="rId8" imgW="2609640" imgH="1771560" progId="">
              <p:embed/>
            </p:oleObj>
          </a:graphicData>
        </a:graphic>
      </p:graphicFrame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5089525" y="4000504"/>
            <a:ext cx="1350963" cy="461962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3" name="Rectangle 14"/>
          <p:cNvSpPr>
            <a:spLocks noChangeArrowheads="1"/>
          </p:cNvSpPr>
          <p:nvPr/>
        </p:nvSpPr>
        <p:spPr bwMode="auto">
          <a:xfrm>
            <a:off x="5038725" y="3983045"/>
            <a:ext cx="147796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CC0000"/>
                </a:solidFill>
              </a:rPr>
              <a:t>GEO (GER-UK)</a:t>
            </a:r>
          </a:p>
          <a:p>
            <a:pPr algn="l">
              <a:buFontTx/>
              <a:buNone/>
            </a:pPr>
            <a:r>
              <a:rPr lang="en-US" altLang="ja-JP" sz="1400" b="1" dirty="0">
                <a:solidFill>
                  <a:srgbClr val="CC0000"/>
                </a:solidFill>
              </a:rPr>
              <a:t>  600m. 2002-</a:t>
            </a:r>
          </a:p>
        </p:txBody>
      </p:sp>
      <p:sp>
        <p:nvSpPr>
          <p:cNvPr id="2064" name="Line 15"/>
          <p:cNvSpPr>
            <a:spLocks noChangeShapeType="1"/>
          </p:cNvSpPr>
          <p:nvPr/>
        </p:nvSpPr>
        <p:spPr bwMode="auto">
          <a:xfrm flipH="1">
            <a:off x="3635375" y="2420938"/>
            <a:ext cx="2016125" cy="2386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1979613" y="4797425"/>
            <a:ext cx="1676400" cy="496888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6" name="Rectangle 17"/>
          <p:cNvSpPr>
            <a:spLocks noChangeArrowheads="1"/>
          </p:cNvSpPr>
          <p:nvPr/>
        </p:nvSpPr>
        <p:spPr bwMode="auto">
          <a:xfrm>
            <a:off x="1958975" y="4797425"/>
            <a:ext cx="174942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VIRGO (ITA-FRA)</a:t>
            </a:r>
          </a:p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  3km. 2004-</a:t>
            </a:r>
          </a:p>
        </p:txBody>
      </p:sp>
      <p:sp>
        <p:nvSpPr>
          <p:cNvPr id="2067" name="Line 18"/>
          <p:cNvSpPr>
            <a:spLocks noChangeShapeType="1"/>
          </p:cNvSpPr>
          <p:nvPr/>
        </p:nvSpPr>
        <p:spPr bwMode="auto">
          <a:xfrm>
            <a:off x="5508625" y="2349501"/>
            <a:ext cx="277821" cy="16510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graphicFrame>
        <p:nvGraphicFramePr>
          <p:cNvPr id="2054" name="Object 19"/>
          <p:cNvGraphicFramePr>
            <a:graphicFrameLocks noChangeAspect="1"/>
          </p:cNvGraphicFramePr>
          <p:nvPr/>
        </p:nvGraphicFramePr>
        <p:xfrm>
          <a:off x="6516688" y="4714875"/>
          <a:ext cx="2393950" cy="1738313"/>
        </p:xfrm>
        <a:graphic>
          <a:graphicData uri="http://schemas.openxmlformats.org/presentationml/2006/ole">
            <p:oleObj spid="_x0000_s1518598" r:id="rId9" imgW="5248147" imgH="3812213" progId="">
              <p:embed/>
            </p:oleObj>
          </a:graphicData>
        </a:graphic>
      </p:graphicFrame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6804025" y="4071942"/>
            <a:ext cx="1446213" cy="461962"/>
          </a:xfrm>
          <a:prstGeom prst="roundRect">
            <a:avLst>
              <a:gd name="adj" fmla="val 16667"/>
            </a:avLst>
          </a:prstGeom>
          <a:solidFill>
            <a:srgbClr val="FF99CC">
              <a:alpha val="50195"/>
            </a:srgbClr>
          </a:solidFill>
          <a:ln w="3175">
            <a:solidFill>
              <a:srgbClr val="CC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6805613" y="4054483"/>
            <a:ext cx="1431925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TAMA (JPN)</a:t>
            </a:r>
          </a:p>
          <a:p>
            <a:pPr algn="l">
              <a:buFontTx/>
              <a:buNone/>
            </a:pPr>
            <a:r>
              <a:rPr lang="en-US" altLang="ja-JP" sz="1400" b="1">
                <a:solidFill>
                  <a:srgbClr val="CC0000"/>
                </a:solidFill>
              </a:rPr>
              <a:t>  300m. 1999-</a:t>
            </a: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>
            <a:off x="7429520" y="2636839"/>
            <a:ext cx="382568" cy="14351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/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684213" y="836613"/>
            <a:ext cx="80232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DDDDDD"/>
                </a:solidFill>
              </a:rPr>
              <a:t>稼働中の</a:t>
            </a:r>
            <a:r>
              <a:rPr lang="ja-JP" altLang="en-US" sz="2000" b="1" dirty="0">
                <a:solidFill>
                  <a:srgbClr val="000000"/>
                </a:solidFill>
              </a:rPr>
              <a:t> </a:t>
            </a:r>
            <a:r>
              <a:rPr lang="ja-JP" altLang="en-US" sz="2000" b="1" dirty="0">
                <a:solidFill>
                  <a:srgbClr val="FFCCCC"/>
                </a:solidFill>
              </a:rPr>
              <a:t>レーザー干渉計型検出器 </a:t>
            </a:r>
            <a:r>
              <a:rPr lang="en-US" altLang="ja-JP" sz="2000" b="1" dirty="0">
                <a:solidFill>
                  <a:srgbClr val="FFCCCC"/>
                </a:solidFill>
              </a:rPr>
              <a:t>: 6</a:t>
            </a:r>
            <a:r>
              <a:rPr lang="ja-JP" altLang="en-US" sz="2000" b="1" dirty="0">
                <a:solidFill>
                  <a:srgbClr val="FFCCCC"/>
                </a:solidFill>
              </a:rPr>
              <a:t>台 </a:t>
            </a:r>
            <a:r>
              <a:rPr lang="en-US" altLang="ja-JP" sz="2000" b="1" dirty="0">
                <a:solidFill>
                  <a:srgbClr val="FFCCCC"/>
                </a:solidFill>
              </a:rPr>
              <a:t>(4</a:t>
            </a:r>
            <a:r>
              <a:rPr lang="ja-JP" altLang="en-US" sz="2000" b="1" dirty="0">
                <a:solidFill>
                  <a:srgbClr val="FFCCCC"/>
                </a:solidFill>
              </a:rPr>
              <a:t>プロジェクト</a:t>
            </a:r>
            <a:r>
              <a:rPr lang="en-US" altLang="ja-JP" sz="2000" b="1" dirty="0">
                <a:solidFill>
                  <a:srgbClr val="FFCCCC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TAMA300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3794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19</a:t>
            </a:fld>
            <a:endParaRPr lang="en-US" altLang="ja-JP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850900"/>
            <a:ext cx="3910013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7048500" y="2997200"/>
            <a:ext cx="1819275" cy="446088"/>
          </a:xfrm>
          <a:prstGeom prst="roundRect">
            <a:avLst>
              <a:gd name="adj" fmla="val 16667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7019925" y="29972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200" b="1">
                <a:solidFill>
                  <a:srgbClr val="FFFF00"/>
                </a:solidFill>
                <a:latin typeface="HGP創英角ｺﾞｼｯｸUB" pitchFamily="50" charset="-128"/>
              </a:rPr>
              <a:t>国立天文台三鷹キャンパス</a:t>
            </a:r>
          </a:p>
          <a:p>
            <a:pPr>
              <a:buFontTx/>
              <a:buNone/>
            </a:pPr>
            <a:r>
              <a:rPr lang="ja-JP" altLang="en-US" sz="1200" b="1">
                <a:solidFill>
                  <a:srgbClr val="FFFF00"/>
                </a:solidFill>
                <a:latin typeface="HGP創英角ｺﾞｼｯｸUB" pitchFamily="50" charset="-128"/>
              </a:rPr>
              <a:t>航空写真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596188" y="1125538"/>
            <a:ext cx="1277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>
                <a:solidFill>
                  <a:srgbClr val="FFFF00"/>
                </a:solidFill>
              </a:rPr>
              <a:t>基線長 </a:t>
            </a:r>
            <a:r>
              <a:rPr lang="en-US" altLang="ja-JP" sz="1400" b="1">
                <a:solidFill>
                  <a:srgbClr val="FFFF00"/>
                </a:solidFill>
              </a:rPr>
              <a:t>300m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335713" y="1084263"/>
            <a:ext cx="1981200" cy="76200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6156325" y="1841500"/>
            <a:ext cx="2160588" cy="1300163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 type="stealth" w="med" len="med"/>
            <a:tailEnd type="stealth" w="med" len="med"/>
          </a:ln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900113" y="1893888"/>
            <a:ext cx="4025900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銀河系内を見渡せる感度</a:t>
            </a:r>
          </a:p>
          <a:p>
            <a:pPr lvl="1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CCFFCC"/>
                </a:solidFill>
              </a:rPr>
              <a:t>(</a:t>
            </a:r>
            <a:r>
              <a:rPr lang="ja-JP" altLang="en-US" sz="1600" b="1" dirty="0">
                <a:solidFill>
                  <a:srgbClr val="CCFFCC"/>
                </a:solidFill>
              </a:rPr>
              <a:t>世界最高感度 </a:t>
            </a:r>
            <a:r>
              <a:rPr lang="en-US" altLang="ja-JP" sz="1600" b="1" dirty="0" smtClean="0">
                <a:solidFill>
                  <a:srgbClr val="CCFFCC"/>
                </a:solidFill>
              </a:rPr>
              <a:t>2000-2002</a:t>
            </a:r>
            <a:r>
              <a:rPr lang="ja-JP" altLang="en-US" sz="1600" b="1" dirty="0" smtClean="0">
                <a:solidFill>
                  <a:srgbClr val="CCFFCC"/>
                </a:solidFill>
              </a:rPr>
              <a:t>年</a:t>
            </a:r>
            <a:r>
              <a:rPr lang="en-US" altLang="ja-JP" sz="1600" b="1" dirty="0" smtClean="0">
                <a:solidFill>
                  <a:srgbClr val="CCFFCC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</a:rPr>
              <a:t>他の干渉計に先駆けた観測運転</a:t>
            </a:r>
          </a:p>
          <a:p>
            <a:pPr lvl="1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000000"/>
                </a:solidFill>
              </a:rPr>
              <a:t>　</a:t>
            </a:r>
            <a:r>
              <a:rPr lang="ja-JP" altLang="en-US" sz="1600" b="1" dirty="0">
                <a:solidFill>
                  <a:srgbClr val="CCFFCC"/>
                </a:solidFill>
              </a:rPr>
              <a:t>　</a:t>
            </a:r>
            <a:r>
              <a:rPr lang="en-US" altLang="ja-JP" sz="1600" b="1" dirty="0">
                <a:solidFill>
                  <a:srgbClr val="CCFFCC"/>
                </a:solidFill>
              </a:rPr>
              <a:t>(3000</a:t>
            </a:r>
            <a:r>
              <a:rPr lang="ja-JP" altLang="en-US" sz="1600" b="1" dirty="0">
                <a:solidFill>
                  <a:srgbClr val="CCFFCC"/>
                </a:solidFill>
              </a:rPr>
              <a:t>時間を超える観測データ</a:t>
            </a:r>
            <a:r>
              <a:rPr lang="en-US" altLang="ja-JP" sz="1600" b="1" dirty="0">
                <a:solidFill>
                  <a:srgbClr val="CCFFCC"/>
                </a:solidFill>
              </a:rPr>
              <a:t>)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561975" y="836613"/>
            <a:ext cx="3938588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CCFFCC"/>
                </a:solidFill>
              </a:rPr>
              <a:t>基線長</a:t>
            </a:r>
            <a:r>
              <a:rPr lang="en-US" altLang="ja-JP" sz="1800" b="1" dirty="0">
                <a:solidFill>
                  <a:srgbClr val="CCFFCC"/>
                </a:solidFill>
              </a:rPr>
              <a:t>300m</a:t>
            </a:r>
            <a:r>
              <a:rPr lang="ja-JP" altLang="en-US" sz="1800" b="1" dirty="0">
                <a:solidFill>
                  <a:srgbClr val="CCFFCC"/>
                </a:solidFill>
              </a:rPr>
              <a:t>の </a:t>
            </a:r>
          </a:p>
          <a:p>
            <a:pPr algn="l">
              <a:buFontTx/>
              <a:buNone/>
            </a:pPr>
            <a:r>
              <a:rPr lang="ja-JP" altLang="en-US" sz="1800" b="1" dirty="0">
                <a:solidFill>
                  <a:srgbClr val="CCFFCC"/>
                </a:solidFill>
              </a:rPr>
              <a:t>         レーザー干渉計型重力波検出器</a:t>
            </a:r>
            <a:r>
              <a:rPr lang="ja-JP" altLang="en-US" sz="1800" dirty="0">
                <a:solidFill>
                  <a:srgbClr val="CCFFCC"/>
                </a:solidFill>
              </a:rPr>
              <a:t> </a:t>
            </a: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901700" y="1628775"/>
            <a:ext cx="37433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1995</a:t>
            </a:r>
            <a:r>
              <a:rPr lang="ja-JP" altLang="en-US" sz="1600" b="1" dirty="0">
                <a:solidFill>
                  <a:srgbClr val="F8F8F8"/>
                </a:solidFill>
              </a:rPr>
              <a:t>年 建設開始</a:t>
            </a:r>
            <a:r>
              <a:rPr lang="en-US" altLang="ja-JP" sz="1600" b="1" dirty="0">
                <a:solidFill>
                  <a:srgbClr val="F8F8F8"/>
                </a:solidFill>
              </a:rPr>
              <a:t>, 1999</a:t>
            </a:r>
            <a:r>
              <a:rPr lang="ja-JP" altLang="en-US" sz="1600" b="1" dirty="0">
                <a:solidFill>
                  <a:srgbClr val="F8F8F8"/>
                </a:solidFill>
              </a:rPr>
              <a:t>年 観測開始</a:t>
            </a:r>
            <a:endParaRPr lang="ja-JP" altLang="en-US" sz="1600" dirty="0">
              <a:solidFill>
                <a:srgbClr val="F8F8F8"/>
              </a:solidFill>
            </a:endParaRPr>
          </a:p>
        </p:txBody>
      </p:sp>
      <p:grpSp>
        <p:nvGrpSpPr>
          <p:cNvPr id="2" name="グループ化 20"/>
          <p:cNvGrpSpPr/>
          <p:nvPr/>
        </p:nvGrpSpPr>
        <p:grpSpPr>
          <a:xfrm>
            <a:off x="576263" y="3357563"/>
            <a:ext cx="8348662" cy="3170946"/>
            <a:chOff x="576263" y="3357563"/>
            <a:chExt cx="8348662" cy="3170946"/>
          </a:xfrm>
        </p:grpSpPr>
        <p:sp>
          <p:nvSpPr>
            <p:cNvPr id="33806" name="AutoShape 14"/>
            <p:cNvSpPr>
              <a:spLocks noChangeArrowheads="1"/>
            </p:cNvSpPr>
            <p:nvPr/>
          </p:nvSpPr>
          <p:spPr bwMode="auto">
            <a:xfrm>
              <a:off x="612775" y="3357563"/>
              <a:ext cx="4032250" cy="2733675"/>
            </a:xfrm>
            <a:prstGeom prst="roundRect">
              <a:avLst>
                <a:gd name="adj" fmla="val 5884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3807" name="Rectangle 15"/>
            <p:cNvSpPr>
              <a:spLocks noChangeArrowheads="1"/>
            </p:cNvSpPr>
            <p:nvPr/>
          </p:nvSpPr>
          <p:spPr bwMode="auto">
            <a:xfrm>
              <a:off x="1908175" y="5746750"/>
              <a:ext cx="2735262" cy="322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400" b="1" dirty="0">
                  <a:solidFill>
                    <a:srgbClr val="F8F8F8"/>
                  </a:solidFill>
                </a:rPr>
                <a:t>(</a:t>
              </a:r>
              <a:r>
                <a:rPr lang="ja-JP" altLang="en-US" sz="1400" b="1" dirty="0">
                  <a:solidFill>
                    <a:srgbClr val="F8F8F8"/>
                  </a:solidFill>
                </a:rPr>
                <a:t>理論予測値 </a:t>
              </a:r>
              <a:r>
                <a:rPr lang="en-US" altLang="ja-JP" sz="1400" b="1" dirty="0">
                  <a:solidFill>
                    <a:srgbClr val="F8F8F8"/>
                  </a:solidFill>
                </a:rPr>
                <a:t>: 10</a:t>
              </a:r>
              <a:r>
                <a:rPr lang="en-US" altLang="ja-JP" sz="1400" b="1" baseline="30000" dirty="0">
                  <a:solidFill>
                    <a:srgbClr val="F8F8F8"/>
                  </a:solidFill>
                </a:rPr>
                <a:t>-5</a:t>
              </a:r>
              <a:r>
                <a:rPr lang="en-US" altLang="ja-JP" sz="1400" b="1" dirty="0">
                  <a:solidFill>
                    <a:srgbClr val="F8F8F8"/>
                  </a:solidFill>
                </a:rPr>
                <a:t> events/yr)</a:t>
              </a:r>
            </a:p>
          </p:txBody>
        </p:sp>
        <p:sp>
          <p:nvSpPr>
            <p:cNvPr id="33808" name="Rectangle 16"/>
            <p:cNvSpPr>
              <a:spLocks noChangeArrowheads="1"/>
            </p:cNvSpPr>
            <p:nvPr/>
          </p:nvSpPr>
          <p:spPr bwMode="auto">
            <a:xfrm>
              <a:off x="576263" y="3357563"/>
              <a:ext cx="4572000" cy="14335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銀河系内の連星中性子星合体の探査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     </a:t>
              </a:r>
              <a:r>
                <a:rPr lang="en-US" altLang="ja-JP" sz="1600" b="1" dirty="0">
                  <a:solidFill>
                    <a:srgbClr val="F8F8F8"/>
                  </a:solidFill>
                </a:rPr>
                <a:t>9</a:t>
              </a:r>
              <a:r>
                <a:rPr lang="ja-JP" altLang="en-US" sz="1600" b="1" dirty="0">
                  <a:solidFill>
                    <a:srgbClr val="F8F8F8"/>
                  </a:solidFill>
                </a:rPr>
                <a:t>回目の観測運転 </a:t>
              </a:r>
              <a:r>
                <a:rPr lang="en-US" altLang="ja-JP" sz="1600" b="1" dirty="0">
                  <a:solidFill>
                    <a:srgbClr val="F8F8F8"/>
                  </a:solidFill>
                </a:rPr>
                <a:t>(2003-2004) 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000000"/>
                  </a:solidFill>
                </a:rPr>
                <a:t>         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観測可能距離 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: 73kpc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DDDDDD"/>
                  </a:solidFill>
                </a:rPr>
                <a:t>         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観測時間 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: 486 hours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600" b="1" dirty="0">
                  <a:solidFill>
                    <a:srgbClr val="DDDDDD"/>
                  </a:solidFill>
                </a:rPr>
                <a:t>         </a:t>
              </a:r>
              <a:r>
                <a:rPr lang="ja-JP" altLang="en-US" sz="1600" b="1" dirty="0">
                  <a:solidFill>
                    <a:srgbClr val="DDDDDD"/>
                  </a:solidFill>
                </a:rPr>
                <a:t>検出効率 </a:t>
              </a:r>
              <a:r>
                <a:rPr lang="en-US" altLang="ja-JP" sz="1600" b="1" dirty="0">
                  <a:solidFill>
                    <a:srgbClr val="DDDDDD"/>
                  </a:solidFill>
                </a:rPr>
                <a:t>:  69%</a:t>
              </a:r>
            </a:p>
          </p:txBody>
        </p:sp>
        <p:pic>
          <p:nvPicPr>
            <p:cNvPr id="33809" name="Picture 1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87900" y="3567113"/>
              <a:ext cx="4137025" cy="259873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33810" name="AutoShape 18"/>
            <p:cNvSpPr>
              <a:spLocks noChangeArrowheads="1"/>
            </p:cNvSpPr>
            <p:nvPr/>
          </p:nvSpPr>
          <p:spPr bwMode="auto">
            <a:xfrm rot="16200000">
              <a:off x="1138238" y="4846638"/>
              <a:ext cx="309562" cy="212725"/>
            </a:xfrm>
            <a:prstGeom prst="downArrow">
              <a:avLst>
                <a:gd name="adj1" fmla="val 50000"/>
                <a:gd name="adj2" fmla="val 43750"/>
              </a:avLst>
            </a:prstGeom>
            <a:solidFill>
              <a:srgbClr val="CCFFCC">
                <a:alpha val="20000"/>
              </a:srgbClr>
            </a:solidFill>
            <a:ln w="12700">
              <a:solidFill>
                <a:srgbClr val="CCFFCC">
                  <a:alpha val="50000"/>
                </a:srgbClr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33811" name="Rectangle 19"/>
            <p:cNvSpPr>
              <a:spLocks noChangeArrowheads="1"/>
            </p:cNvSpPr>
            <p:nvPr/>
          </p:nvSpPr>
          <p:spPr bwMode="auto">
            <a:xfrm>
              <a:off x="1471615" y="4786322"/>
              <a:ext cx="3457575" cy="9048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</a:rPr>
                <a:t>重力波は見つからず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8F8F8"/>
                  </a:solidFill>
                </a:rPr>
                <a:t>イベント頻度への上限値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 smtClean="0">
                  <a:solidFill>
                    <a:srgbClr val="CCFFCC"/>
                  </a:solidFill>
                </a:rPr>
                <a:t>20 </a:t>
              </a:r>
              <a:r>
                <a:rPr kumimoji="0" lang="en-US" altLang="ja-JP" sz="1600" b="1" dirty="0">
                  <a:solidFill>
                    <a:srgbClr val="CCFFCC"/>
                  </a:solidFill>
                </a:rPr>
                <a:t>events/year (C.L. 90%)</a:t>
              </a:r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auto">
            <a:xfrm>
              <a:off x="1189038" y="6199188"/>
              <a:ext cx="7415212" cy="3293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400" b="1" dirty="0">
                  <a:solidFill>
                    <a:srgbClr val="F8F8F8"/>
                  </a:solidFill>
                </a:rPr>
                <a:t>その他</a:t>
              </a:r>
              <a:r>
                <a:rPr lang="en-US" altLang="ja-JP" sz="1400" b="1" dirty="0">
                  <a:solidFill>
                    <a:srgbClr val="F8F8F8"/>
                  </a:solidFill>
                </a:rPr>
                <a:t>:  </a:t>
              </a:r>
              <a:r>
                <a:rPr lang="ja-JP" altLang="en-US" sz="1400" b="1" dirty="0">
                  <a:solidFill>
                    <a:srgbClr val="F8F8F8"/>
                  </a:solidFill>
                </a:rPr>
                <a:t>バースト波探査</a:t>
              </a:r>
              <a:r>
                <a:rPr lang="en-US" altLang="ja-JP" sz="1400" b="1" dirty="0">
                  <a:solidFill>
                    <a:srgbClr val="F8F8F8"/>
                  </a:solidFill>
                </a:rPr>
                <a:t>, </a:t>
              </a:r>
              <a:r>
                <a:rPr lang="ja-JP" altLang="en-US" sz="1400" b="1" dirty="0">
                  <a:solidFill>
                    <a:srgbClr val="F8F8F8"/>
                  </a:solidFill>
                </a:rPr>
                <a:t>パルサー探査</a:t>
              </a:r>
              <a:r>
                <a:rPr lang="en-US" altLang="ja-JP" sz="1400" b="1" dirty="0">
                  <a:solidFill>
                    <a:srgbClr val="F8F8F8"/>
                  </a:solidFill>
                </a:rPr>
                <a:t>, </a:t>
              </a:r>
              <a:r>
                <a:rPr lang="ja-JP" altLang="en-US" sz="1400" b="1" dirty="0">
                  <a:solidFill>
                    <a:srgbClr val="F8F8F8"/>
                  </a:solidFill>
                </a:rPr>
                <a:t>ブラックホール準固有振動探査　など</a:t>
              </a:r>
              <a:endParaRPr kumimoji="0" lang="ja-JP" altLang="en-US" sz="1400" b="1" dirty="0">
                <a:solidFill>
                  <a:srgbClr val="F8F8F8"/>
                </a:solidFill>
              </a:endParaRPr>
            </a:p>
          </p:txBody>
        </p:sp>
      </p:grpSp>
    </p:spTree>
  </p:cSld>
  <p:clrMapOvr>
    <a:masterClrMapping/>
  </p:clrMapOvr>
  <p:transition advTm="21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1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1733E9-F76B-4DA4-A275-84D51B7B5971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116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TAMA300 (2)</a:t>
            </a:r>
            <a:endParaRPr lang="en-US" altLang="ja-JP" sz="2000"/>
          </a:p>
        </p:txBody>
      </p:sp>
      <p:sp>
        <p:nvSpPr>
          <p:cNvPr id="116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1800">
                <a:solidFill>
                  <a:srgbClr val="C80000"/>
                </a:solidFill>
              </a:rPr>
              <a:t> </a:t>
            </a:r>
          </a:p>
        </p:txBody>
      </p:sp>
      <p:pic>
        <p:nvPicPr>
          <p:cNvPr id="1162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1938" y="4511675"/>
            <a:ext cx="2212975" cy="1658938"/>
          </a:xfrm>
          <a:prstGeom prst="rect">
            <a:avLst/>
          </a:prstGeom>
          <a:noFill/>
        </p:spPr>
      </p:pic>
      <p:pic>
        <p:nvPicPr>
          <p:cNvPr id="1162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5113" y="1282700"/>
            <a:ext cx="2224087" cy="2881313"/>
          </a:xfrm>
          <a:prstGeom prst="rect">
            <a:avLst/>
          </a:prstGeom>
          <a:noFill/>
        </p:spPr>
      </p:pic>
      <p:pic>
        <p:nvPicPr>
          <p:cNvPr id="1162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900" y="1282700"/>
            <a:ext cx="6102350" cy="4881563"/>
          </a:xfrm>
          <a:prstGeom prst="rect">
            <a:avLst/>
          </a:prstGeom>
          <a:noFill/>
        </p:spPr>
      </p:pic>
      <p:sp>
        <p:nvSpPr>
          <p:cNvPr id="1162247" name="Text Box 7"/>
          <p:cNvSpPr txBox="1">
            <a:spLocks noChangeArrowheads="1"/>
          </p:cNvSpPr>
          <p:nvPr/>
        </p:nvSpPr>
        <p:spPr bwMode="auto">
          <a:xfrm>
            <a:off x="488950" y="1225550"/>
            <a:ext cx="167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Center Room</a:t>
            </a:r>
          </a:p>
        </p:txBody>
      </p:sp>
      <p:sp>
        <p:nvSpPr>
          <p:cNvPr id="1162248" name="Text Box 8"/>
          <p:cNvSpPr txBox="1">
            <a:spLocks noChangeArrowheads="1"/>
          </p:cNvSpPr>
          <p:nvPr/>
        </p:nvSpPr>
        <p:spPr bwMode="auto">
          <a:xfrm>
            <a:off x="6589713" y="1219200"/>
            <a:ext cx="1417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Beam tube</a:t>
            </a:r>
          </a:p>
        </p:txBody>
      </p:sp>
      <p:sp>
        <p:nvSpPr>
          <p:cNvPr id="1162249" name="Text Box 9"/>
          <p:cNvSpPr txBox="1">
            <a:spLocks noChangeArrowheads="1"/>
          </p:cNvSpPr>
          <p:nvPr/>
        </p:nvSpPr>
        <p:spPr bwMode="auto">
          <a:xfrm>
            <a:off x="6608763" y="4443413"/>
            <a:ext cx="1346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End Room</a:t>
            </a:r>
          </a:p>
        </p:txBody>
      </p:sp>
      <p:sp>
        <p:nvSpPr>
          <p:cNvPr id="1162250" name="Text Box 10"/>
          <p:cNvSpPr txBox="1">
            <a:spLocks noChangeArrowheads="1"/>
          </p:cNvSpPr>
          <p:nvPr/>
        </p:nvSpPr>
        <p:spPr bwMode="auto">
          <a:xfrm>
            <a:off x="704850" y="2500313"/>
            <a:ext cx="99853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Injection</a:t>
            </a:r>
          </a:p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Bench</a:t>
            </a:r>
          </a:p>
        </p:txBody>
      </p:sp>
      <p:sp>
        <p:nvSpPr>
          <p:cNvPr id="1162251" name="Text Box 11"/>
          <p:cNvSpPr txBox="1">
            <a:spLocks noChangeArrowheads="1"/>
          </p:cNvSpPr>
          <p:nvPr/>
        </p:nvSpPr>
        <p:spPr bwMode="auto">
          <a:xfrm>
            <a:off x="5168900" y="2500313"/>
            <a:ext cx="415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BS</a:t>
            </a:r>
          </a:p>
        </p:txBody>
      </p:sp>
      <p:sp>
        <p:nvSpPr>
          <p:cNvPr id="1162252" name="Text Box 12"/>
          <p:cNvSpPr txBox="1">
            <a:spLocks noChangeArrowheads="1"/>
          </p:cNvSpPr>
          <p:nvPr/>
        </p:nvSpPr>
        <p:spPr bwMode="auto">
          <a:xfrm>
            <a:off x="3584575" y="2643188"/>
            <a:ext cx="468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RM</a:t>
            </a:r>
          </a:p>
        </p:txBody>
      </p:sp>
      <p:sp>
        <p:nvSpPr>
          <p:cNvPr id="1162253" name="Text Box 13"/>
          <p:cNvSpPr txBox="1">
            <a:spLocks noChangeArrowheads="1"/>
          </p:cNvSpPr>
          <p:nvPr/>
        </p:nvSpPr>
        <p:spPr bwMode="auto">
          <a:xfrm>
            <a:off x="6105525" y="2716213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NM1</a:t>
            </a:r>
          </a:p>
        </p:txBody>
      </p:sp>
      <p:sp>
        <p:nvSpPr>
          <p:cNvPr id="1162254" name="Text Box 14"/>
          <p:cNvSpPr txBox="1">
            <a:spLocks noChangeArrowheads="1"/>
          </p:cNvSpPr>
          <p:nvPr/>
        </p:nvSpPr>
        <p:spPr bwMode="auto">
          <a:xfrm>
            <a:off x="4664075" y="2211388"/>
            <a:ext cx="58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NM2</a:t>
            </a:r>
          </a:p>
        </p:txBody>
      </p:sp>
      <p:sp>
        <p:nvSpPr>
          <p:cNvPr id="1162255" name="Text Box 15"/>
          <p:cNvSpPr txBox="1">
            <a:spLocks noChangeArrowheads="1"/>
          </p:cNvSpPr>
          <p:nvPr/>
        </p:nvSpPr>
        <p:spPr bwMode="auto">
          <a:xfrm>
            <a:off x="2000250" y="2643188"/>
            <a:ext cx="571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MC1</a:t>
            </a:r>
          </a:p>
        </p:txBody>
      </p:sp>
      <p:sp>
        <p:nvSpPr>
          <p:cNvPr id="1162256" name="Text Box 16"/>
          <p:cNvSpPr txBox="1">
            <a:spLocks noChangeArrowheads="1"/>
          </p:cNvSpPr>
          <p:nvPr/>
        </p:nvSpPr>
        <p:spPr bwMode="auto">
          <a:xfrm>
            <a:off x="488950" y="3652838"/>
            <a:ext cx="1125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10W Laser</a:t>
            </a:r>
          </a:p>
        </p:txBody>
      </p:sp>
      <p:sp>
        <p:nvSpPr>
          <p:cNvPr id="1162257" name="Text Box 17"/>
          <p:cNvSpPr txBox="1">
            <a:spLocks noChangeArrowheads="1"/>
          </p:cNvSpPr>
          <p:nvPr/>
        </p:nvSpPr>
        <p:spPr bwMode="auto">
          <a:xfrm>
            <a:off x="4232275" y="3508375"/>
            <a:ext cx="1409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Output Bench</a:t>
            </a:r>
          </a:p>
        </p:txBody>
      </p:sp>
      <p:sp>
        <p:nvSpPr>
          <p:cNvPr id="1162258" name="Text Box 18"/>
          <p:cNvSpPr txBox="1">
            <a:spLocks noChangeArrowheads="1"/>
          </p:cNvSpPr>
          <p:nvPr/>
        </p:nvSpPr>
        <p:spPr bwMode="auto">
          <a:xfrm>
            <a:off x="6824663" y="2500313"/>
            <a:ext cx="1184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300m Tube</a:t>
            </a:r>
          </a:p>
        </p:txBody>
      </p:sp>
      <p:sp>
        <p:nvSpPr>
          <p:cNvPr id="1162259" name="Text Box 19"/>
          <p:cNvSpPr txBox="1">
            <a:spLocks noChangeArrowheads="1"/>
          </p:cNvSpPr>
          <p:nvPr/>
        </p:nvSpPr>
        <p:spPr bwMode="auto">
          <a:xfrm>
            <a:off x="7472363" y="5092700"/>
            <a:ext cx="561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3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400" b="1">
                <a:solidFill>
                  <a:srgbClr val="FF0000"/>
                </a:solidFill>
              </a:rPr>
              <a:t>EM1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AA2B6-8C98-4C57-90B9-4BE6D4E3DCF0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TAMA300 (3)</a:t>
            </a:r>
            <a:r>
              <a:rPr lang="en-US" altLang="ja-JP" sz="2400"/>
              <a:t> </a:t>
            </a:r>
            <a:endParaRPr lang="en-US" altLang="ja-JP" sz="2000"/>
          </a:p>
        </p:txBody>
      </p:sp>
      <p:pic>
        <p:nvPicPr>
          <p:cNvPr id="1164291" name="Picture 3" descr="mirr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657600"/>
            <a:ext cx="3200400" cy="2559050"/>
          </a:xfrm>
          <a:prstGeom prst="rect">
            <a:avLst/>
          </a:prstGeom>
          <a:noFill/>
        </p:spPr>
      </p:pic>
      <p:pic>
        <p:nvPicPr>
          <p:cNvPr id="1164292" name="Picture 4" descr="suspen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209800"/>
            <a:ext cx="3929063" cy="3962400"/>
          </a:xfrm>
          <a:prstGeom prst="rect">
            <a:avLst/>
          </a:prstGeom>
          <a:noFill/>
        </p:spPr>
      </p:pic>
      <p:pic>
        <p:nvPicPr>
          <p:cNvPr id="1164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8238" y="1295400"/>
            <a:ext cx="3890962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4294" name="Text Box 6"/>
          <p:cNvSpPr txBox="1">
            <a:spLocks noChangeArrowheads="1"/>
          </p:cNvSpPr>
          <p:nvPr/>
        </p:nvSpPr>
        <p:spPr bwMode="auto">
          <a:xfrm>
            <a:off x="914400" y="2286000"/>
            <a:ext cx="2238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Mirror suspension</a:t>
            </a:r>
          </a:p>
        </p:txBody>
      </p:sp>
      <p:sp>
        <p:nvSpPr>
          <p:cNvPr id="1164295" name="Text Box 7"/>
          <p:cNvSpPr txBox="1">
            <a:spLocks noChangeArrowheads="1"/>
          </p:cNvSpPr>
          <p:nvPr/>
        </p:nvSpPr>
        <p:spPr bwMode="auto">
          <a:xfrm>
            <a:off x="6248400" y="5881688"/>
            <a:ext cx="2366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Fused silica　Mirror</a:t>
            </a:r>
          </a:p>
        </p:txBody>
      </p:sp>
      <p:sp>
        <p:nvSpPr>
          <p:cNvPr id="1164296" name="Text Box 8"/>
          <p:cNvSpPr txBox="1">
            <a:spLocks noChangeArrowheads="1"/>
          </p:cNvSpPr>
          <p:nvPr/>
        </p:nvSpPr>
        <p:spPr bwMode="auto">
          <a:xfrm>
            <a:off x="6629400" y="3276600"/>
            <a:ext cx="215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341313" indent="-341313" algn="l">
              <a:spcBef>
                <a:spcPts val="438"/>
              </a:spcBef>
              <a:buClr>
                <a:srgbClr val="40458C"/>
              </a:buClr>
              <a:buSzPct val="100000"/>
              <a:buFont typeface="Tahoma" pitchFamily="34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kumimoji="0" lang="en-GB" altLang="ja-JP" sz="1800" b="1">
                <a:solidFill>
                  <a:srgbClr val="F5FD4D"/>
                </a:solidFill>
              </a:rPr>
              <a:t>10W laser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LIGO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481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22</a:t>
            </a:fld>
            <a:endParaRPr lang="en-US" altLang="ja-JP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762000" y="1571612"/>
            <a:ext cx="4025900" cy="170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2002</a:t>
            </a:r>
            <a:r>
              <a:rPr lang="ja-JP" altLang="en-US" sz="1600" b="1" dirty="0">
                <a:solidFill>
                  <a:srgbClr val="F8F8F8"/>
                </a:solidFill>
              </a:rPr>
              <a:t>年観測開始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F8F8F8"/>
                </a:solidFill>
              </a:rPr>
              <a:t>計画通りの感度を実現 </a:t>
            </a:r>
            <a:r>
              <a:rPr lang="en-US" altLang="ja-JP" sz="1600" b="1" dirty="0">
                <a:solidFill>
                  <a:srgbClr val="F8F8F8"/>
                </a:solidFill>
              </a:rPr>
              <a:t>(</a:t>
            </a:r>
            <a:r>
              <a:rPr lang="ja-JP" altLang="en-US" sz="1600" b="1" dirty="0">
                <a:solidFill>
                  <a:srgbClr val="F8F8F8"/>
                </a:solidFill>
              </a:rPr>
              <a:t>世界最高感度</a:t>
            </a:r>
            <a:r>
              <a:rPr lang="en-US" altLang="ja-JP" sz="1600" b="1" dirty="0">
                <a:solidFill>
                  <a:srgbClr val="F8F8F8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F8F8F8"/>
                </a:solidFill>
              </a:rPr>
              <a:t>    </a:t>
            </a:r>
            <a:r>
              <a:rPr lang="en-US" altLang="ja-JP" sz="1600" b="1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連星中性子星 </a:t>
            </a:r>
            <a:r>
              <a:rPr lang="en-US" altLang="ja-JP" sz="1600" b="1" dirty="0">
                <a:solidFill>
                  <a:srgbClr val="CCECFF"/>
                </a:solidFill>
                <a:sym typeface="Wingdings" pitchFamily="2" charset="2"/>
              </a:rPr>
              <a:t>14Mpc </a:t>
            </a:r>
            <a:r>
              <a:rPr lang="ja-JP" altLang="en-US" sz="1600" b="1" dirty="0" err="1">
                <a:solidFill>
                  <a:srgbClr val="CCECFF"/>
                </a:solidFill>
                <a:sym typeface="Wingdings" pitchFamily="2" charset="2"/>
              </a:rPr>
              <a:t>まで</a:t>
            </a:r>
            <a:r>
              <a:rPr lang="ja-JP" altLang="en-US" sz="1600" b="1" dirty="0">
                <a:solidFill>
                  <a:srgbClr val="CCECFF"/>
                </a:solidFill>
                <a:sym typeface="Wingdings" pitchFamily="2" charset="2"/>
              </a:rPr>
              <a:t>観測可能</a:t>
            </a:r>
            <a:endParaRPr lang="ja-JP" altLang="en-US" sz="1600" b="1" dirty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F8F8F8"/>
                </a:solidFill>
              </a:rPr>
              <a:t>長期連続観測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000000"/>
                </a:solidFill>
              </a:rPr>
              <a:t>    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kumimoji="0" lang="ja-JP" altLang="en-US" sz="1600" b="1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kumimoji="0" lang="en-US" altLang="ja-JP" sz="1600" b="1" dirty="0">
                <a:solidFill>
                  <a:srgbClr val="CCECFF"/>
                </a:solidFill>
                <a:sym typeface="Wingdings" pitchFamily="2" charset="2"/>
              </a:rPr>
              <a:t>1</a:t>
            </a:r>
            <a:r>
              <a:rPr kumimoji="0" lang="ja-JP" altLang="en-US" sz="1600" b="1" dirty="0">
                <a:solidFill>
                  <a:srgbClr val="CCECFF"/>
                </a:solidFill>
                <a:sym typeface="Wingdings" pitchFamily="2" charset="2"/>
              </a:rPr>
              <a:t>年以上の</a:t>
            </a:r>
            <a:r>
              <a:rPr kumimoji="0" lang="en-US" altLang="ja-JP" sz="1600" b="1" dirty="0">
                <a:solidFill>
                  <a:srgbClr val="CCECFF"/>
                </a:solidFill>
                <a:sym typeface="Wingdings" pitchFamily="2" charset="2"/>
              </a:rPr>
              <a:t>3</a:t>
            </a:r>
            <a:r>
              <a:rPr kumimoji="0" lang="ja-JP" altLang="en-US" sz="1600" b="1" dirty="0">
                <a:solidFill>
                  <a:srgbClr val="CCECFF"/>
                </a:solidFill>
                <a:sym typeface="Wingdings" pitchFamily="2" charset="2"/>
              </a:rPr>
              <a:t>台同時観測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         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(S5: 2005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11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月 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- 2007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10</a:t>
            </a:r>
            <a:r>
              <a:rPr kumimoji="0" lang="ja-JP" altLang="en-US" sz="1600" b="1" dirty="0">
                <a:solidFill>
                  <a:srgbClr val="F8F8F8"/>
                </a:solidFill>
                <a:sym typeface="Wingdings" pitchFamily="2" charset="2"/>
              </a:rPr>
              <a:t>月</a:t>
            </a:r>
            <a:r>
              <a:rPr kumimoji="0" lang="en-US" altLang="ja-JP" sz="1600" b="1" dirty="0">
                <a:solidFill>
                  <a:srgbClr val="F8F8F8"/>
                </a:solidFill>
                <a:sym typeface="Wingdings" pitchFamily="2" charset="2"/>
              </a:rPr>
              <a:t>)</a:t>
            </a:r>
            <a:endParaRPr kumimoji="0" lang="en-US" altLang="ja-JP" sz="1600" b="1" dirty="0">
              <a:solidFill>
                <a:srgbClr val="F8F8F8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539750" y="908050"/>
            <a:ext cx="4025900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ECFF"/>
                </a:solidFill>
              </a:rPr>
              <a:t>基線長</a:t>
            </a:r>
            <a:r>
              <a:rPr lang="en-US" altLang="ja-JP" sz="1800" b="1" dirty="0">
                <a:solidFill>
                  <a:srgbClr val="CCECFF"/>
                </a:solidFill>
              </a:rPr>
              <a:t>4km 2</a:t>
            </a:r>
            <a:r>
              <a:rPr lang="ja-JP" altLang="en-US" sz="1800" b="1" dirty="0">
                <a:solidFill>
                  <a:srgbClr val="CCECFF"/>
                </a:solidFill>
              </a:rPr>
              <a:t>台</a:t>
            </a:r>
            <a:r>
              <a:rPr lang="en-US" altLang="ja-JP" sz="1800" b="1" dirty="0">
                <a:solidFill>
                  <a:srgbClr val="CCECFF"/>
                </a:solidFill>
              </a:rPr>
              <a:t>, 2km 1</a:t>
            </a:r>
            <a:r>
              <a:rPr lang="ja-JP" altLang="en-US" sz="1800" b="1" dirty="0">
                <a:solidFill>
                  <a:srgbClr val="CCECFF"/>
                </a:solidFill>
              </a:rPr>
              <a:t>台の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CCECFF"/>
                </a:solidFill>
              </a:rPr>
              <a:t>　      レーザー干渉計重力波検出器</a:t>
            </a:r>
          </a:p>
        </p:txBody>
      </p:sp>
      <p:grpSp>
        <p:nvGrpSpPr>
          <p:cNvPr id="2" name="グループ化 11"/>
          <p:cNvGrpSpPr/>
          <p:nvPr/>
        </p:nvGrpSpPr>
        <p:grpSpPr>
          <a:xfrm>
            <a:off x="612775" y="3429000"/>
            <a:ext cx="8378825" cy="3071834"/>
            <a:chOff x="612775" y="3429000"/>
            <a:chExt cx="8378825" cy="3071834"/>
          </a:xfrm>
        </p:grpSpPr>
        <p:sp>
          <p:nvSpPr>
            <p:cNvPr id="34824" name="AutoShape 7"/>
            <p:cNvSpPr>
              <a:spLocks noChangeArrowheads="1"/>
            </p:cNvSpPr>
            <p:nvPr/>
          </p:nvSpPr>
          <p:spPr bwMode="auto">
            <a:xfrm>
              <a:off x="612775" y="3429000"/>
              <a:ext cx="4887919" cy="3071834"/>
            </a:xfrm>
            <a:prstGeom prst="roundRect">
              <a:avLst>
                <a:gd name="adj" fmla="val 5884"/>
              </a:avLst>
            </a:prstGeom>
            <a:solidFill>
              <a:srgbClr val="99CCFF">
                <a:alpha val="10000"/>
              </a:srgbClr>
            </a:solidFill>
            <a:ln w="15875">
              <a:noFill/>
              <a:round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endParaRPr lang="ja-JP" altLang="en-US"/>
            </a:p>
          </p:txBody>
        </p:sp>
        <p:pic>
          <p:nvPicPr>
            <p:cNvPr id="34825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24525" y="3819525"/>
              <a:ext cx="3267075" cy="256381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4826" name="Rectangle 9"/>
            <p:cNvSpPr>
              <a:spLocks noChangeArrowheads="1"/>
            </p:cNvSpPr>
            <p:nvPr/>
          </p:nvSpPr>
          <p:spPr bwMode="auto">
            <a:xfrm>
              <a:off x="638184" y="3429000"/>
              <a:ext cx="5219700" cy="30432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>
                  <a:solidFill>
                    <a:srgbClr val="F8F8F8"/>
                  </a:solidFill>
                  <a:sym typeface="Wingdings" pitchFamily="2" charset="2"/>
                </a:rPr>
                <a:t>連星中性子星探査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600" b="1" dirty="0">
                  <a:solidFill>
                    <a:srgbClr val="DDDDDD"/>
                  </a:solidFill>
                  <a:sym typeface="Wingdings" pitchFamily="2" charset="2"/>
                </a:rPr>
                <a:t>      イベントレート上限値 </a:t>
              </a:r>
              <a:r>
                <a:rPr lang="en-US" altLang="ja-JP" sz="1600" b="1" dirty="0">
                  <a:solidFill>
                    <a:srgbClr val="DDDDDD"/>
                  </a:solidFill>
                  <a:sym typeface="Wingdings" pitchFamily="2" charset="2"/>
                </a:rPr>
                <a:t>: 2.5 events/yr/gal (S4)</a:t>
              </a:r>
              <a:endParaRPr lang="en-US" altLang="ja-JP" sz="1600" b="1" dirty="0">
                <a:solidFill>
                  <a:srgbClr val="DDDDDD"/>
                </a:solidFill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8F8F8"/>
                  </a:solidFill>
                </a:rPr>
                <a:t>バースト波探査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000000"/>
                  </a:solidFill>
                </a:rPr>
                <a:t>      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銀河中心付近の超新星爆発に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, 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なんとか届く感度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8F8F8"/>
                  </a:solidFill>
                </a:rPr>
                <a:t>パルサー探査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DDDDDD"/>
                  </a:solidFill>
                </a:rPr>
                <a:t>    既知のパルサー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: h&lt;3x10</a:t>
              </a:r>
              <a:r>
                <a:rPr kumimoji="0" lang="en-US" altLang="ja-JP" sz="1600" b="1" baseline="30000" dirty="0">
                  <a:solidFill>
                    <a:srgbClr val="DDDDDD"/>
                  </a:solidFill>
                </a:rPr>
                <a:t>-25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 (PSR J1605-7202)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>
                  <a:solidFill>
                    <a:srgbClr val="DDDDDD"/>
                  </a:solidFill>
                </a:rPr>
                <a:t>         (Crab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パルサー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: 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理論的上限値より厳しい制限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)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>
                  <a:solidFill>
                    <a:srgbClr val="DDDDDD"/>
                  </a:solidFill>
                </a:rPr>
                <a:t>    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全天探査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: h&lt; 2x10</a:t>
              </a:r>
              <a:r>
                <a:rPr kumimoji="0" lang="en-US" altLang="ja-JP" sz="1600" b="1" baseline="30000" dirty="0">
                  <a:solidFill>
                    <a:srgbClr val="DDDDDD"/>
                  </a:solidFill>
                </a:rPr>
                <a:t>-24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en-US" altLang="ja-JP" sz="1600" b="1" dirty="0">
                  <a:solidFill>
                    <a:srgbClr val="DDDDDD"/>
                  </a:solidFill>
                </a:rPr>
                <a:t>    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その他 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: LMXB, 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パルスの無い中性子星 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F8F8F8"/>
                  </a:solidFill>
                </a:rPr>
                <a:t>バックグラウンド重力波探査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kumimoji="0" lang="ja-JP" altLang="en-US" sz="1600" b="1" dirty="0">
                  <a:solidFill>
                    <a:srgbClr val="000000"/>
                  </a:solidFill>
                </a:rPr>
                <a:t>       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Ω</a:t>
              </a:r>
              <a:r>
                <a:rPr kumimoji="0" lang="en-US" altLang="ja-JP" sz="1600" b="1" baseline="-20000" dirty="0">
                  <a:solidFill>
                    <a:srgbClr val="DDDDDD"/>
                  </a:solidFill>
                </a:rPr>
                <a:t>GW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&lt;6.5x10</a:t>
              </a:r>
              <a:r>
                <a:rPr kumimoji="0" lang="en-US" altLang="ja-JP" sz="1600" b="1" baseline="30000" dirty="0">
                  <a:solidFill>
                    <a:srgbClr val="DDDDDD"/>
                  </a:solidFill>
                </a:rPr>
                <a:t>-5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 (</a:t>
              </a:r>
              <a:r>
                <a:rPr kumimoji="0" lang="ja-JP" altLang="en-US" sz="1600" b="1" dirty="0">
                  <a:solidFill>
                    <a:srgbClr val="DDDDDD"/>
                  </a:solidFill>
                </a:rPr>
                <a:t>ビックバン元素合成上限に迫る</a:t>
              </a:r>
              <a:r>
                <a:rPr kumimoji="0" lang="en-US" altLang="ja-JP" sz="1600" b="1" dirty="0">
                  <a:solidFill>
                    <a:srgbClr val="DDDDDD"/>
                  </a:solidFill>
                </a:rPr>
                <a:t>)</a:t>
              </a:r>
            </a:p>
          </p:txBody>
        </p:sp>
        <p:sp>
          <p:nvSpPr>
            <p:cNvPr id="34827" name="Rectangle 10"/>
            <p:cNvSpPr>
              <a:spLocks noChangeArrowheads="1"/>
            </p:cNvSpPr>
            <p:nvPr/>
          </p:nvSpPr>
          <p:spPr bwMode="auto">
            <a:xfrm>
              <a:off x="6084888" y="3789363"/>
              <a:ext cx="1198562" cy="39687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000" b="1">
                  <a:solidFill>
                    <a:srgbClr val="5F5F5F"/>
                  </a:solidFill>
                </a:rPr>
                <a:t>Vuk Mandic </a:t>
              </a:r>
            </a:p>
            <a:p>
              <a:pPr>
                <a:buFontTx/>
                <a:buNone/>
              </a:pPr>
              <a:r>
                <a:rPr lang="en-US" altLang="ja-JP" sz="1000" b="1">
                  <a:solidFill>
                    <a:srgbClr val="5F5F5F"/>
                  </a:solidFill>
                </a:rPr>
                <a:t>(GWDAW 2007)</a:t>
              </a:r>
            </a:p>
          </p:txBody>
        </p:sp>
      </p:grpSp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765175"/>
            <a:ext cx="4156075" cy="290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20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AC72CD4-A9B2-461B-ABD7-30552778332D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533400" y="295275"/>
            <a:ext cx="7981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GEO600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4914900"/>
            <a:ext cx="8772525" cy="1371600"/>
            <a:chOff x="132" y="3336"/>
            <a:chExt cx="5526" cy="864"/>
          </a:xfrm>
        </p:grpSpPr>
        <p:sp>
          <p:nvSpPr>
            <p:cNvPr id="441348" name="Rectangle 4"/>
            <p:cNvSpPr>
              <a:spLocks noChangeArrowheads="1"/>
            </p:cNvSpPr>
            <p:nvPr/>
          </p:nvSpPr>
          <p:spPr bwMode="auto">
            <a:xfrm>
              <a:off x="132" y="3336"/>
              <a:ext cx="5526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2400" kern="1200">
                <a:solidFill>
                  <a:srgbClr val="022996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60" y="3840"/>
              <a:ext cx="1132" cy="288"/>
              <a:chOff x="204" y="1706"/>
              <a:chExt cx="1132" cy="288"/>
            </a:xfrm>
          </p:grpSpPr>
          <p:pic>
            <p:nvPicPr>
              <p:cNvPr id="441350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4" y="1706"/>
                <a:ext cx="23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41351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0" y="1720"/>
                <a:ext cx="846" cy="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441352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66" y="3379"/>
              <a:ext cx="1362" cy="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1353" name="Picture 9" descr="Cardifflogo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84" y="3792"/>
              <a:ext cx="720" cy="346"/>
            </a:xfrm>
            <a:prstGeom prst="rect">
              <a:avLst/>
            </a:prstGeom>
            <a:noFill/>
          </p:spPr>
        </p:pic>
        <p:pic>
          <p:nvPicPr>
            <p:cNvPr id="441354" name="Picture 10" descr="logogw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33" y="3473"/>
              <a:ext cx="1315" cy="511"/>
            </a:xfrm>
            <a:prstGeom prst="rect">
              <a:avLst/>
            </a:prstGeom>
            <a:noFill/>
          </p:spPr>
        </p:pic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78" y="3444"/>
              <a:ext cx="1818" cy="292"/>
              <a:chOff x="1219" y="87"/>
              <a:chExt cx="1996" cy="317"/>
            </a:xfrm>
          </p:grpSpPr>
          <p:sp>
            <p:nvSpPr>
              <p:cNvPr id="441356" name="Rectangle 12"/>
              <p:cNvSpPr>
                <a:spLocks noChangeArrowheads="1"/>
              </p:cNvSpPr>
              <p:nvPr/>
            </p:nvSpPr>
            <p:spPr bwMode="auto">
              <a:xfrm>
                <a:off x="1219" y="87"/>
                <a:ext cx="1996" cy="31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kern="1200">
                  <a:solidFill>
                    <a:srgbClr val="022996"/>
                  </a:solidFill>
                  <a:latin typeface="Helvetica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41357" name="Picture 13" descr="luh_logo_rgb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253" y="126"/>
                <a:ext cx="1934" cy="248"/>
              </a:xfrm>
              <a:prstGeom prst="rect">
                <a:avLst/>
              </a:prstGeom>
              <a:noFill/>
            </p:spPr>
          </p:pic>
        </p:grpSp>
        <p:pic>
          <p:nvPicPr>
            <p:cNvPr id="441358" name="Picture 14" descr="AEIlogo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18" y="3414"/>
              <a:ext cx="593" cy="672"/>
            </a:xfrm>
            <a:prstGeom prst="rect">
              <a:avLst/>
            </a:prstGeom>
            <a:noFill/>
          </p:spPr>
        </p:pic>
      </p:grpSp>
      <p:pic>
        <p:nvPicPr>
          <p:cNvPr id="441359" name="Picture 15" descr="geo-aerial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1219200"/>
            <a:ext cx="4881563" cy="3292475"/>
          </a:xfrm>
          <a:prstGeom prst="rect">
            <a:avLst/>
          </a:prstGeom>
          <a:noFill/>
        </p:spPr>
      </p:pic>
      <p:pic>
        <p:nvPicPr>
          <p:cNvPr id="441360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970838" y="0"/>
            <a:ext cx="1173162" cy="1066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441362" name="Text Box 18"/>
          <p:cNvSpPr txBox="1">
            <a:spLocks noChangeArrowheads="1"/>
          </p:cNvSpPr>
          <p:nvPr/>
        </p:nvSpPr>
        <p:spPr bwMode="auto">
          <a:xfrm>
            <a:off x="4953000" y="1295400"/>
            <a:ext cx="2295525" cy="12652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 Interferometer 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with 600 m arms, 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located near 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Hannover</a:t>
            </a:r>
            <a:endParaRPr lang="en-US" altLang="ja-JP" sz="1600" kern="1200">
              <a:solidFill>
                <a:srgbClr val="022996"/>
              </a:solidFill>
              <a:latin typeface="Symbol" pitchFamily="18" charset="2"/>
              <a:ea typeface="ＭＳ Ｐゴシック" charset="-128"/>
              <a:cs typeface="+mn-cs"/>
            </a:endParaRPr>
          </a:p>
        </p:txBody>
      </p:sp>
      <p:sp>
        <p:nvSpPr>
          <p:cNvPr id="441363" name="Rectangle 19"/>
          <p:cNvSpPr>
            <a:spLocks noChangeArrowheads="1"/>
          </p:cNvSpPr>
          <p:nvPr/>
        </p:nvSpPr>
        <p:spPr bwMode="auto">
          <a:xfrm>
            <a:off x="0" y="0"/>
            <a:ext cx="1524000" cy="1066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BA67A0C1-CF45-4D20-92DE-20512DAC5D62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5105400" cy="1066800"/>
          </a:xfrm>
        </p:spPr>
        <p:txBody>
          <a:bodyPr/>
          <a:lstStyle/>
          <a:p>
            <a:r>
              <a:rPr lang="en-US" altLang="ja-JP">
                <a:ea typeface="ＭＳ Ｐゴシック" charset="-128"/>
              </a:rPr>
              <a:t>GEO600: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Signal Recycling</a:t>
            </a:r>
          </a:p>
        </p:txBody>
      </p:sp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/>
          <a:srcRect l="50391"/>
          <a:stretch>
            <a:fillRect/>
          </a:stretch>
        </p:blipFill>
        <p:spPr bwMode="auto">
          <a:xfrm>
            <a:off x="0" y="152400"/>
            <a:ext cx="3419475" cy="4092575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57600" y="1219200"/>
            <a:ext cx="5486400" cy="4264025"/>
            <a:chOff x="917" y="850"/>
            <a:chExt cx="3893" cy="2686"/>
          </a:xfrm>
        </p:grpSpPr>
        <p:graphicFrame>
          <p:nvGraphicFramePr>
            <p:cNvPr id="444422" name="Object 6"/>
            <p:cNvGraphicFramePr>
              <a:graphicFrameLocks noChangeAspect="1"/>
            </p:cNvGraphicFramePr>
            <p:nvPr/>
          </p:nvGraphicFramePr>
          <p:xfrm>
            <a:off x="917" y="850"/>
            <a:ext cx="3893" cy="2686"/>
          </p:xfrm>
          <a:graphic>
            <a:graphicData uri="http://schemas.openxmlformats.org/presentationml/2006/ole">
              <p:oleObj spid="_x0000_s1717250" name="CorelPhotoPaint.Image.11" r:id="rId5" imgW="11123810" imgH="7676190" progId="">
                <p:embed/>
              </p:oleObj>
            </a:graphicData>
          </a:graphic>
        </p:graphicFrame>
        <p:graphicFrame>
          <p:nvGraphicFramePr>
            <p:cNvPr id="444423" name="Object 7"/>
            <p:cNvGraphicFramePr>
              <a:graphicFrameLocks noChangeAspect="1"/>
            </p:cNvGraphicFramePr>
            <p:nvPr/>
          </p:nvGraphicFramePr>
          <p:xfrm>
            <a:off x="4261" y="1159"/>
            <a:ext cx="62" cy="108"/>
          </p:xfrm>
          <a:graphic>
            <a:graphicData uri="http://schemas.openxmlformats.org/presentationml/2006/ole">
              <p:oleObj spid="_x0000_s1717251" name="CorelPhotoPaint.Image.11" r:id="rId6" imgW="180713" imgH="314286" progId="">
                <p:embed/>
              </p:oleObj>
            </a:graphicData>
          </a:graphic>
        </p:graphicFrame>
      </p:grpSp>
      <p:pic>
        <p:nvPicPr>
          <p:cNvPr id="44442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70838" y="0"/>
            <a:ext cx="1173162" cy="1066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sp>
        <p:nvSpPr>
          <p:cNvPr id="444426" name="Text Box 10"/>
          <p:cNvSpPr txBox="1">
            <a:spLocks noChangeArrowheads="1"/>
          </p:cNvSpPr>
          <p:nvPr/>
        </p:nvSpPr>
        <p:spPr bwMode="auto">
          <a:xfrm>
            <a:off x="1511300" y="5226050"/>
            <a:ext cx="3816350" cy="8699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 bIns="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ja-JP" i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Location of Signal Recycling Mirror </a:t>
            </a:r>
            <a:br>
              <a:rPr lang="en-US" altLang="ja-JP" i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i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Changes Frequency Response </a:t>
            </a:r>
            <a:br>
              <a:rPr lang="en-US" altLang="ja-JP" i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i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(Frequency of Maximum Sensitivity)</a:t>
            </a:r>
          </a:p>
        </p:txBody>
      </p:sp>
      <p:sp>
        <p:nvSpPr>
          <p:cNvPr id="444427" name="Line 11"/>
          <p:cNvSpPr>
            <a:spLocks noChangeShapeType="1"/>
          </p:cNvSpPr>
          <p:nvPr/>
        </p:nvSpPr>
        <p:spPr bwMode="auto">
          <a:xfrm>
            <a:off x="0" y="2438400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bIns="0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44428" name="Line 12"/>
          <p:cNvSpPr>
            <a:spLocks noChangeShapeType="1"/>
          </p:cNvSpPr>
          <p:nvPr/>
        </p:nvSpPr>
        <p:spPr bwMode="auto">
          <a:xfrm flipV="1">
            <a:off x="228600" y="3200400"/>
            <a:ext cx="609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bIns="0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44429" name="Text Box 13"/>
          <p:cNvSpPr txBox="1">
            <a:spLocks noChangeArrowheads="1"/>
          </p:cNvSpPr>
          <p:nvPr/>
        </p:nvSpPr>
        <p:spPr bwMode="auto">
          <a:xfrm>
            <a:off x="0" y="4495800"/>
            <a:ext cx="3017838" cy="3508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Signal Recycling Mirror</a:t>
            </a:r>
            <a:endParaRPr lang="en-US" altLang="ja-JP" sz="1600" kern="1200">
              <a:solidFill>
                <a:srgbClr val="022996"/>
              </a:solidFill>
              <a:latin typeface="Symbol" pitchFamily="18" charset="2"/>
              <a:ea typeface="ＭＳ Ｐゴシック" charset="-128"/>
              <a:cs typeface="+mn-cs"/>
            </a:endParaRPr>
          </a:p>
        </p:txBody>
      </p:sp>
      <p:sp>
        <p:nvSpPr>
          <p:cNvPr id="444430" name="Rectangle 14"/>
          <p:cNvSpPr>
            <a:spLocks noChangeArrowheads="1"/>
          </p:cNvSpPr>
          <p:nvPr/>
        </p:nvSpPr>
        <p:spPr bwMode="auto">
          <a:xfrm>
            <a:off x="0" y="0"/>
            <a:ext cx="3419475" cy="1524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10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BEC68D8-8727-40A4-826D-6AC94FB0D9F6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445449" name="Rectangle 9"/>
          <p:cNvSpPr>
            <a:spLocks noChangeArrowheads="1"/>
          </p:cNvSpPr>
          <p:nvPr/>
        </p:nvSpPr>
        <p:spPr bwMode="auto">
          <a:xfrm>
            <a:off x="0" y="0"/>
            <a:ext cx="1524000" cy="1066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239000" cy="1143000"/>
          </a:xfrm>
        </p:spPr>
        <p:txBody>
          <a:bodyPr/>
          <a:lstStyle/>
          <a:p>
            <a:r>
              <a:rPr lang="en-US" altLang="ja-JP">
                <a:ea typeface="ＭＳ Ｐゴシック" charset="-128"/>
              </a:rPr>
              <a:t>The Importance of Length</a:t>
            </a:r>
            <a:br>
              <a:rPr lang="en-US" altLang="ja-JP">
                <a:ea typeface="ＭＳ Ｐゴシック" charset="-128"/>
              </a:rPr>
            </a:br>
            <a:endParaRPr lang="en-US" altLang="ja-JP">
              <a:ea typeface="ＭＳ Ｐゴシック" charset="-128"/>
            </a:endParaRPr>
          </a:p>
        </p:txBody>
      </p:sp>
      <p:graphicFrame>
        <p:nvGraphicFramePr>
          <p:cNvPr id="44544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0" y="838200"/>
          <a:ext cx="5292725" cy="3051175"/>
        </p:xfrm>
        <a:graphic>
          <a:graphicData uri="http://schemas.openxmlformats.org/presentationml/2006/ole">
            <p:oleObj spid="_x0000_s1718274" name="CorelPhotoPaint.Image.11" r:id="rId4" imgW="10638095" imgH="6133333" progId="">
              <p:embed/>
            </p:oleObj>
          </a:graphicData>
        </a:graphic>
      </p:graphicFrame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0838" y="0"/>
            <a:ext cx="1173162" cy="10668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</p:pic>
      <p:graphicFrame>
        <p:nvGraphicFramePr>
          <p:cNvPr id="445445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3841750" y="3756025"/>
          <a:ext cx="5302250" cy="3101975"/>
        </p:xfrm>
        <a:graphic>
          <a:graphicData uri="http://schemas.openxmlformats.org/presentationml/2006/ole">
            <p:oleObj spid="_x0000_s1718275" name="CorelPhotoPaint.Image.11" r:id="rId6" imgW="10695238" imgH="6257143" progId="">
              <p:embed/>
            </p:oleObj>
          </a:graphicData>
        </a:graphic>
      </p:graphicFrame>
      <p:sp>
        <p:nvSpPr>
          <p:cNvPr id="445447" name="Text Box 7"/>
          <p:cNvSpPr txBox="1">
            <a:spLocks noChangeArrowheads="1"/>
          </p:cNvSpPr>
          <p:nvPr/>
        </p:nvSpPr>
        <p:spPr bwMode="auto">
          <a:xfrm>
            <a:off x="5257800" y="1447800"/>
            <a:ext cx="3173413" cy="9604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+mn-cs"/>
              </a:rPr>
              <a:t>Displacement Sensitivity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Measure of 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Experimenter’s skill</a:t>
            </a:r>
            <a:r>
              <a:rPr lang="en-US" altLang="ja-JP" sz="1600" kern="1200">
                <a:solidFill>
                  <a:srgbClr val="022996"/>
                </a:solidFill>
                <a:latin typeface="Symbol" pitchFamily="18" charset="2"/>
                <a:ea typeface="ＭＳ Ｐゴシック" charset="-128"/>
                <a:cs typeface="+mn-cs"/>
              </a:rPr>
              <a:t> </a:t>
            </a:r>
          </a:p>
        </p:txBody>
      </p:sp>
      <p:sp>
        <p:nvSpPr>
          <p:cNvPr id="445448" name="Text Box 8"/>
          <p:cNvSpPr txBox="1">
            <a:spLocks noChangeArrowheads="1"/>
          </p:cNvSpPr>
          <p:nvPr/>
        </p:nvSpPr>
        <p:spPr bwMode="auto">
          <a:xfrm>
            <a:off x="990600" y="4724400"/>
            <a:ext cx="2830513" cy="9604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FF0000"/>
                </a:solidFill>
                <a:latin typeface="Arial" charset="0"/>
                <a:ea typeface="ＭＳ Ｐゴシック" charset="-128"/>
                <a:cs typeface="+mn-cs"/>
              </a:rPr>
              <a:t>Strain Sensitivity</a:t>
            </a:r>
          </a:p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Measure of 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Experiment’s funding</a:t>
            </a:r>
            <a:r>
              <a:rPr lang="en-US" altLang="ja-JP" sz="1600" kern="1200">
                <a:solidFill>
                  <a:srgbClr val="022996"/>
                </a:solidFill>
                <a:latin typeface="Symbol" pitchFamily="18" charset="2"/>
                <a:ea typeface="ＭＳ Ｐゴシック" charset="-128"/>
                <a:cs typeface="+mn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12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A8A4CCE-3EF8-4E62-A721-3A42D458AF9C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Virgo</a:t>
            </a:r>
          </a:p>
        </p:txBody>
      </p:sp>
      <p:sp>
        <p:nvSpPr>
          <p:cNvPr id="4464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46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446469" name="Picture 5" descr="aeri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32088"/>
            <a:ext cx="9144000" cy="2971800"/>
          </a:xfrm>
          <a:prstGeom prst="rect">
            <a:avLst/>
          </a:prstGeom>
          <a:noFill/>
        </p:spPr>
      </p:pic>
      <p:sp>
        <p:nvSpPr>
          <p:cNvPr id="446470" name="Text Box 6"/>
          <p:cNvSpPr txBox="1">
            <a:spLocks noChangeArrowheads="1"/>
          </p:cNvSpPr>
          <p:nvPr/>
        </p:nvSpPr>
        <p:spPr bwMode="auto">
          <a:xfrm>
            <a:off x="6477000" y="1752600"/>
            <a:ext cx="2536825" cy="9604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One interferometer 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with 3 km arms,</a:t>
            </a:r>
            <a:b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located near Pisa</a:t>
            </a:r>
            <a:endParaRPr lang="en-US" altLang="ja-JP" sz="1600" kern="1200">
              <a:solidFill>
                <a:srgbClr val="022996"/>
              </a:solidFill>
              <a:latin typeface="Symbol" pitchFamily="18" charset="2"/>
              <a:ea typeface="ＭＳ Ｐゴシック" charset="-128"/>
              <a:cs typeface="+mn-cs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2808288" cy="1066800"/>
            <a:chOff x="0" y="0"/>
            <a:chExt cx="1769" cy="672"/>
          </a:xfrm>
        </p:grpSpPr>
        <p:sp>
          <p:nvSpPr>
            <p:cNvPr id="446474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960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2400" kern="1200">
                <a:solidFill>
                  <a:srgbClr val="022996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  <p:pic>
          <p:nvPicPr>
            <p:cNvPr id="446472" name="Picture 4" descr="vir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1"/>
              <a:ext cx="17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6476" name="Text Box 12"/>
          <p:cNvSpPr txBox="1">
            <a:spLocks noChangeArrowheads="1"/>
          </p:cNvSpPr>
          <p:nvPr/>
        </p:nvSpPr>
        <p:spPr bwMode="auto">
          <a:xfrm>
            <a:off x="0" y="2057400"/>
            <a:ext cx="3819525" cy="655638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bIns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Collaboration of France, Italy,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kern="1200">
                <a:solidFill>
                  <a:srgbClr val="022996"/>
                </a:solidFill>
                <a:latin typeface="Arial" charset="0"/>
                <a:ea typeface="ＭＳ Ｐゴシック" charset="-128"/>
                <a:cs typeface="+mn-cs"/>
              </a:rPr>
              <a:t>Netherlands, Poland</a:t>
            </a:r>
            <a:endParaRPr lang="en-US" altLang="ja-JP" sz="1600" kern="1200">
              <a:solidFill>
                <a:srgbClr val="022996"/>
              </a:solidFill>
              <a:latin typeface="Symbol" pitchFamily="18" charset="2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9BA0A8E-F7C0-416A-AEC1-E58681F3DBEE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6700"/>
            <a:ext cx="5588000" cy="800100"/>
          </a:xfrm>
        </p:spPr>
        <p:txBody>
          <a:bodyPr/>
          <a:lstStyle/>
          <a:p>
            <a:r>
              <a:rPr lang="en-US" altLang="ja-JP">
                <a:ea typeface="ＭＳ Ｐゴシック" charset="-128"/>
              </a:rPr>
              <a:t>Virgo 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Interferometer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2808288" cy="1066800"/>
            <a:chOff x="0" y="0"/>
            <a:chExt cx="1769" cy="672"/>
          </a:xfrm>
        </p:grpSpPr>
        <p:sp>
          <p:nvSpPr>
            <p:cNvPr id="447495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60" cy="6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2400" kern="1200">
                <a:solidFill>
                  <a:srgbClr val="022996"/>
                </a:solidFill>
                <a:latin typeface="Helvetica" pitchFamily="34" charset="0"/>
                <a:ea typeface="+mn-ea"/>
                <a:cs typeface="+mn-cs"/>
              </a:endParaRPr>
            </a:p>
          </p:txBody>
        </p:sp>
        <p:pic>
          <p:nvPicPr>
            <p:cNvPr id="447496" name="Picture 4" descr="vir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1"/>
              <a:ext cx="1769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749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6050" y="17463"/>
            <a:ext cx="2647950" cy="6667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447499" name="Rectangle 11"/>
          <p:cNvSpPr>
            <a:spLocks noChangeArrowheads="1"/>
          </p:cNvSpPr>
          <p:nvPr/>
        </p:nvSpPr>
        <p:spPr bwMode="auto">
          <a:xfrm>
            <a:off x="685800" y="1524000"/>
            <a:ext cx="56515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2996"/>
              </a:buClr>
              <a:buSzPct val="133000"/>
              <a:buFontTx/>
              <a:buChar char="•"/>
            </a:pPr>
            <a:endParaRPr lang="en-US" altLang="ja-JP" sz="24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2996"/>
              </a:buClr>
              <a:buSzPct val="133000"/>
              <a:buFontTx/>
              <a:buChar char="•"/>
            </a:pPr>
            <a:r>
              <a:rPr lang="en-US" altLang="ja-JP" sz="24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t>Advanced suspension/seismic isolation system (“Super-attenuator”)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2996"/>
              </a:buClr>
              <a:buSzPct val="100000"/>
              <a:buFontTx/>
              <a:buChar char="»"/>
            </a:pPr>
            <a:r>
              <a:rPr lang="en-US" altLang="ja-JP" sz="20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t>Greatest low frequency capability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2996"/>
              </a:buClr>
              <a:buSzPct val="133000"/>
              <a:buFontTx/>
              <a:buChar char="•"/>
            </a:pPr>
            <a:r>
              <a:rPr lang="en-US" altLang="ja-JP" sz="24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t>Fabry-Perot Michelson configuration with power-recycling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2996"/>
              </a:buClr>
              <a:buSzPct val="100000"/>
              <a:buFontTx/>
              <a:buChar char="»"/>
            </a:pPr>
            <a:r>
              <a:rPr lang="en-US" altLang="ja-JP" sz="20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t>Similar to LIGO and TAMA</a:t>
            </a:r>
            <a:r>
              <a:rPr lang="en-US" altLang="ja-JP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t> 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2996"/>
              </a:buClr>
              <a:buSzPct val="133000"/>
              <a:buFontTx/>
              <a:buChar char="•"/>
            </a:pPr>
            <a:endParaRPr lang="en-US" altLang="ja-JP" sz="24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b="1" i="1" kern="1200">
                <a:solidFill>
                  <a:srgbClr val="743199"/>
                </a:solidFill>
                <a:latin typeface="Helvetica" pitchFamily="34" charset="0"/>
                <a:ea typeface="ＭＳ Ｐゴシック" charset="-128"/>
                <a:cs typeface="+mn-cs"/>
              </a:rPr>
              <a:t>Fujihara Seminar</a:t>
            </a: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BF390E8-0EE2-48FF-AADA-78D86B561D3F}" type="slidenum">
              <a:rPr lang="en-US" altLang="ja-JP" sz="800" kern="1200">
                <a:solidFill>
                  <a:srgbClr val="022996"/>
                </a:solidFill>
                <a:latin typeface="Helvetica" pitchFamily="34" charset="0"/>
                <a:ea typeface="ＭＳ Ｐゴシック" charset="-128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ja-JP" sz="800" kern="1200">
              <a:solidFill>
                <a:srgbClr val="022996"/>
              </a:solidFill>
              <a:latin typeface="Helvetica" pitchFamily="34" charset="0"/>
              <a:ea typeface="ＭＳ Ｐゴシック" charset="-128"/>
              <a:cs typeface="+mn-cs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8288" y="266700"/>
            <a:ext cx="3527425" cy="763588"/>
          </a:xfrm>
        </p:spPr>
        <p:txBody>
          <a:bodyPr/>
          <a:lstStyle/>
          <a:p>
            <a:r>
              <a:rPr lang="en-US" altLang="ja-JP">
                <a:ea typeface="ＭＳ Ｐゴシック" charset="-128"/>
              </a:rPr>
              <a:t>Combined Observations 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ea typeface="ＭＳ Ｐゴシック" charset="-128"/>
              </a:rPr>
              <a:t>In 2007, Virgo and the LIGO Scientific Collaboration (including GEO) signed an agreement to jointly analyze all future data</a:t>
            </a:r>
          </a:p>
          <a:p>
            <a:r>
              <a:rPr lang="en-US" altLang="ja-JP">
                <a:ea typeface="ＭＳ Ｐゴシック" charset="-128"/>
              </a:rPr>
              <a:t>Beginning in 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May 2007, took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5 months of 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joint data (LIGO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S5, Virgo VSR1)</a:t>
            </a:r>
          </a:p>
          <a:p>
            <a:r>
              <a:rPr lang="en-US" altLang="ja-JP">
                <a:ea typeface="ＭＳ Ｐゴシック" charset="-128"/>
              </a:rPr>
              <a:t>Analysis still </a:t>
            </a:r>
            <a:br>
              <a:rPr lang="en-US" altLang="ja-JP">
                <a:ea typeface="ＭＳ Ｐゴシック" charset="-128"/>
              </a:rPr>
            </a:br>
            <a:r>
              <a:rPr lang="en-US" altLang="ja-JP">
                <a:ea typeface="ＭＳ Ｐゴシック" charset="-128"/>
              </a:rPr>
              <a:t>underway</a:t>
            </a:r>
          </a:p>
        </p:txBody>
      </p:sp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0" y="-36513"/>
            <a:ext cx="1524000" cy="1066801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2400" kern="1200">
              <a:solidFill>
                <a:srgbClr val="022996"/>
              </a:solidFill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448521" name="Picture 4" descr="vir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28082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22" name="Picture 9" descr="sensLSC-VIRGO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7425" y="2392363"/>
            <a:ext cx="5616575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23" name="Picture 11" descr="lsc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39050" y="0"/>
            <a:ext cx="1524000" cy="647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地上</a:t>
            </a:r>
            <a:r>
              <a:rPr lang="ja-JP" altLang="ja-JP" dirty="0" smtClean="0">
                <a:solidFill>
                  <a:srgbClr val="DDDDDD"/>
                </a:solidFill>
              </a:rPr>
              <a:t>重力波</a:t>
            </a:r>
            <a:r>
              <a:rPr lang="ja-JP" altLang="en-US" dirty="0" smtClean="0">
                <a:solidFill>
                  <a:srgbClr val="DDDDDD"/>
                </a:solidFill>
              </a:rPr>
              <a:t>検出器</a:t>
            </a:r>
            <a:r>
              <a:rPr lang="ja-JP" altLang="ja-JP" dirty="0" smtClean="0">
                <a:solidFill>
                  <a:srgbClr val="DDDDDD"/>
                </a:solidFill>
              </a:rPr>
              <a:t>の</a:t>
            </a:r>
            <a:r>
              <a:rPr lang="ja-JP" altLang="ja-JP" dirty="0">
                <a:solidFill>
                  <a:srgbClr val="DDDDDD"/>
                </a:solidFill>
              </a:rPr>
              <a:t>現状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504825" y="5516563"/>
            <a:ext cx="7162800" cy="701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50kpc~14Mpc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727053" name="Rectangle 13"/>
          <p:cNvSpPr>
            <a:spLocks noChangeArrowheads="1"/>
          </p:cNvSpPr>
          <p:nvPr/>
        </p:nvSpPr>
        <p:spPr bwMode="auto">
          <a:xfrm>
            <a:off x="468313" y="765175"/>
            <a:ext cx="8023225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大型検出器が稼働中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971550" y="4132263"/>
            <a:ext cx="7416800" cy="1096962"/>
            <a:chOff x="612" y="2603"/>
            <a:chExt cx="4672" cy="691"/>
          </a:xfrm>
        </p:grpSpPr>
        <p:sp>
          <p:nvSpPr>
            <p:cNvPr id="728069" name="Rectangle 1029"/>
            <p:cNvSpPr>
              <a:spLocks noChangeArrowheads="1"/>
            </p:cNvSpPr>
            <p:nvPr/>
          </p:nvSpPr>
          <p:spPr bwMode="auto">
            <a:xfrm>
              <a:off x="819" y="2603"/>
              <a:ext cx="4465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検出の信頼度向上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波源の方向特定</a:t>
              </a:r>
              <a:r>
                <a:rPr kumimoji="1" lang="en-US" altLang="ja-JP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1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重力波偏波の分離</a:t>
              </a:r>
              <a:endParaRPr kumimoji="1" lang="ja-JP" altLang="en-US" sz="2000" b="1" kern="120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2000" b="1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年を超える観測データが取得されている</a:t>
              </a:r>
            </a:p>
          </p:txBody>
        </p:sp>
        <p:sp>
          <p:nvSpPr>
            <p:cNvPr id="728071" name="AutoShape 1031"/>
            <p:cNvSpPr>
              <a:spLocks noChangeArrowheads="1"/>
            </p:cNvSpPr>
            <p:nvPr/>
          </p:nvSpPr>
          <p:spPr bwMode="auto">
            <a:xfrm>
              <a:off x="612" y="2659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250825" y="1989138"/>
            <a:ext cx="8642350" cy="1733550"/>
            <a:chOff x="158" y="2111"/>
            <a:chExt cx="5444" cy="1092"/>
          </a:xfrm>
        </p:grpSpPr>
        <p:graphicFrame>
          <p:nvGraphicFramePr>
            <p:cNvPr id="727050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p:oleObj spid="_x0000_s1642498" name="Drawing" r:id="rId4" imgW="2590560" imgH="1733400" progId="">
                <p:embed/>
              </p:oleObj>
            </a:graphicData>
          </a:graphic>
        </p:graphicFrame>
        <p:graphicFrame>
          <p:nvGraphicFramePr>
            <p:cNvPr id="727051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p:oleObj spid="_x0000_s1642499" name="Drawing" r:id="rId5" imgW="2581200" imgH="1761840" progId="">
                <p:embed/>
              </p:oleObj>
            </a:graphicData>
          </a:graphic>
        </p:graphicFrame>
        <p:graphicFrame>
          <p:nvGraphicFramePr>
            <p:cNvPr id="727052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p:oleObj spid="_x0000_s1642500" r:id="rId6" imgW="5248147" imgH="3812213" progId="">
                <p:embed/>
              </p:oleObj>
            </a:graphicData>
          </a:graphic>
        </p:graphicFrame>
        <p:sp>
          <p:nvSpPr>
            <p:cNvPr id="727055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727056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727057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728068" name="Picture 102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72705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1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29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/>
              <a:t>重力波検出実験のこれまで</a:t>
            </a:r>
          </a:p>
        </p:txBody>
      </p:sp>
      <p:sp>
        <p:nvSpPr>
          <p:cNvPr id="102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8" name="スライド番号プレースホルダ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1030" name="Text Box 18"/>
          <p:cNvSpPr txBox="1">
            <a:spLocks noChangeArrowheads="1"/>
          </p:cNvSpPr>
          <p:nvPr/>
        </p:nvSpPr>
        <p:spPr bwMode="auto">
          <a:xfrm>
            <a:off x="1182688" y="836613"/>
            <a:ext cx="1804987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b="1">
                <a:solidFill>
                  <a:srgbClr val="DDDDDD"/>
                </a:solidFill>
              </a:rPr>
              <a:t>一般相対性理論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アインシュタイン</a:t>
            </a:r>
            <a:r>
              <a:rPr lang="en-US" altLang="ja-JP" sz="1200" b="1">
                <a:solidFill>
                  <a:srgbClr val="DDDDDD"/>
                </a:solidFill>
              </a:rPr>
              <a:t>, 1916)</a:t>
            </a:r>
          </a:p>
        </p:txBody>
      </p:sp>
      <p:sp>
        <p:nvSpPr>
          <p:cNvPr id="1035" name="Text Box 23"/>
          <p:cNvSpPr txBox="1">
            <a:spLocks noChangeArrowheads="1"/>
          </p:cNvSpPr>
          <p:nvPr/>
        </p:nvSpPr>
        <p:spPr bwMode="auto">
          <a:xfrm>
            <a:off x="1254125" y="1412875"/>
            <a:ext cx="1804988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600" b="1">
                <a:solidFill>
                  <a:srgbClr val="DDDDDD"/>
                </a:solidFill>
              </a:rPr>
              <a:t>重力波の予言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アインシュタイン</a:t>
            </a:r>
            <a:r>
              <a:rPr lang="en-US" altLang="ja-JP" sz="1200" b="1">
                <a:solidFill>
                  <a:srgbClr val="DDDDDD"/>
                </a:solidFill>
              </a:rPr>
              <a:t>, 1916)</a:t>
            </a:r>
          </a:p>
        </p:txBody>
      </p:sp>
      <p:sp>
        <p:nvSpPr>
          <p:cNvPr id="1037" name="Text Box 25"/>
          <p:cNvSpPr txBox="1">
            <a:spLocks noChangeArrowheads="1"/>
          </p:cNvSpPr>
          <p:nvPr/>
        </p:nvSpPr>
        <p:spPr bwMode="auto">
          <a:xfrm>
            <a:off x="6973888" y="2636838"/>
            <a:ext cx="2030412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ECFF"/>
                </a:solidFill>
              </a:rPr>
              <a:t>さそり座</a:t>
            </a:r>
            <a:r>
              <a:rPr kumimoji="0" lang="en-US" altLang="ja-JP" sz="1600" b="1">
                <a:solidFill>
                  <a:srgbClr val="CCECFF"/>
                </a:solidFill>
              </a:rPr>
              <a:t>X</a:t>
            </a:r>
            <a:r>
              <a:rPr kumimoji="0" lang="ja-JP" altLang="en-US" sz="1600" b="1">
                <a:solidFill>
                  <a:srgbClr val="CCECFF"/>
                </a:solidFill>
              </a:rPr>
              <a:t>線源の観測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ECFF"/>
                </a:solidFill>
              </a:rPr>
              <a:t>(</a:t>
            </a:r>
            <a:r>
              <a:rPr lang="ja-JP" altLang="en-US" sz="1200" b="1">
                <a:solidFill>
                  <a:srgbClr val="CCECFF"/>
                </a:solidFill>
              </a:rPr>
              <a:t>ジャコーニ</a:t>
            </a:r>
            <a:r>
              <a:rPr lang="en-US" altLang="ja-JP" sz="1200" b="1">
                <a:solidFill>
                  <a:srgbClr val="CCECFF"/>
                </a:solidFill>
              </a:rPr>
              <a:t>, 1962)</a:t>
            </a:r>
          </a:p>
        </p:txBody>
      </p:sp>
      <p:sp>
        <p:nvSpPr>
          <p:cNvPr id="1038" name="Text Box 26"/>
          <p:cNvSpPr txBox="1">
            <a:spLocks noChangeArrowheads="1"/>
          </p:cNvSpPr>
          <p:nvPr/>
        </p:nvSpPr>
        <p:spPr bwMode="auto">
          <a:xfrm>
            <a:off x="7056438" y="4178300"/>
            <a:ext cx="1760537" cy="7635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CCFF"/>
                </a:solidFill>
              </a:rPr>
              <a:t>超新星爆発からの</a:t>
            </a:r>
          </a:p>
          <a:p>
            <a:pPr>
              <a:buFontTx/>
              <a:buNone/>
            </a:pPr>
            <a:r>
              <a:rPr kumimoji="0" lang="ja-JP" altLang="en-US" sz="1600" b="1">
                <a:solidFill>
                  <a:srgbClr val="CCCCFF"/>
                </a:solidFill>
              </a:rPr>
              <a:t>ニュートリノ観測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CCFF"/>
                </a:solidFill>
              </a:rPr>
              <a:t>(</a:t>
            </a:r>
            <a:r>
              <a:rPr lang="ja-JP" altLang="en-US" sz="1200" b="1">
                <a:solidFill>
                  <a:srgbClr val="CCCCFF"/>
                </a:solidFill>
              </a:rPr>
              <a:t>小柴</a:t>
            </a:r>
            <a:r>
              <a:rPr lang="en-US" altLang="ja-JP" sz="1200" b="1">
                <a:solidFill>
                  <a:srgbClr val="CCCCFF"/>
                </a:solidFill>
              </a:rPr>
              <a:t>, 1987)</a:t>
            </a:r>
          </a:p>
        </p:txBody>
      </p:sp>
      <p:sp>
        <p:nvSpPr>
          <p:cNvPr id="1039" name="Text Box 27"/>
          <p:cNvSpPr txBox="1">
            <a:spLocks noChangeArrowheads="1"/>
          </p:cNvSpPr>
          <p:nvPr/>
        </p:nvSpPr>
        <p:spPr bwMode="auto">
          <a:xfrm>
            <a:off x="7199313" y="1873250"/>
            <a:ext cx="1574800" cy="7635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ECFF"/>
                </a:solidFill>
              </a:rPr>
              <a:t>銀河中心からの</a:t>
            </a:r>
          </a:p>
          <a:p>
            <a:pPr>
              <a:buFontTx/>
              <a:buNone/>
            </a:pPr>
            <a:r>
              <a:rPr kumimoji="0" lang="ja-JP" altLang="en-US" sz="1600" b="1">
                <a:solidFill>
                  <a:srgbClr val="CCECFF"/>
                </a:solidFill>
              </a:rPr>
              <a:t>電波観測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ECFF"/>
                </a:solidFill>
              </a:rPr>
              <a:t>(</a:t>
            </a:r>
            <a:r>
              <a:rPr lang="ja-JP" altLang="en-US" sz="1200" b="1">
                <a:solidFill>
                  <a:srgbClr val="CCECFF"/>
                </a:solidFill>
              </a:rPr>
              <a:t>ジャンスキー</a:t>
            </a:r>
            <a:r>
              <a:rPr lang="en-US" altLang="ja-JP" sz="1200" b="1">
                <a:solidFill>
                  <a:srgbClr val="CCECFF"/>
                </a:solidFill>
              </a:rPr>
              <a:t>, 1931)</a:t>
            </a:r>
          </a:p>
        </p:txBody>
      </p:sp>
      <p:sp>
        <p:nvSpPr>
          <p:cNvPr id="1040" name="Text Box 28"/>
          <p:cNvSpPr txBox="1">
            <a:spLocks noChangeArrowheads="1"/>
          </p:cNvSpPr>
          <p:nvPr/>
        </p:nvSpPr>
        <p:spPr bwMode="auto">
          <a:xfrm>
            <a:off x="7054850" y="936625"/>
            <a:ext cx="1746250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ECFF"/>
                </a:solidFill>
              </a:rPr>
              <a:t>望遠鏡による観測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ECFF"/>
                </a:solidFill>
              </a:rPr>
              <a:t>(</a:t>
            </a:r>
            <a:r>
              <a:rPr lang="ja-JP" altLang="en-US" sz="1200" b="1">
                <a:solidFill>
                  <a:srgbClr val="CCECFF"/>
                </a:solidFill>
              </a:rPr>
              <a:t>ガリレオ</a:t>
            </a:r>
            <a:r>
              <a:rPr lang="en-US" altLang="ja-JP" sz="1200" b="1">
                <a:solidFill>
                  <a:srgbClr val="CCECFF"/>
                </a:solidFill>
              </a:rPr>
              <a:t>, 1609)</a:t>
            </a:r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7019925" y="3630613"/>
            <a:ext cx="1912938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CCFF"/>
                </a:solidFill>
              </a:rPr>
              <a:t>太陽ニュートリノ観測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CCFF"/>
                </a:solidFill>
              </a:rPr>
              <a:t>(</a:t>
            </a:r>
            <a:r>
              <a:rPr lang="ja-JP" altLang="en-US" sz="1200" b="1">
                <a:solidFill>
                  <a:srgbClr val="CCCCFF"/>
                </a:solidFill>
              </a:rPr>
              <a:t>デービス</a:t>
            </a:r>
            <a:r>
              <a:rPr lang="en-US" altLang="ja-JP" sz="1200" b="1">
                <a:solidFill>
                  <a:srgbClr val="CCCCFF"/>
                </a:solidFill>
              </a:rPr>
              <a:t>, 1964)</a:t>
            </a:r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7054850" y="1439863"/>
            <a:ext cx="1806575" cy="5191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CCFF"/>
                </a:solidFill>
              </a:rPr>
              <a:t>宇宙放射線の発見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CCFF"/>
                </a:solidFill>
              </a:rPr>
              <a:t>(</a:t>
            </a:r>
            <a:r>
              <a:rPr lang="ja-JP" altLang="en-US" sz="1200" b="1">
                <a:solidFill>
                  <a:srgbClr val="CCCCFF"/>
                </a:solidFill>
              </a:rPr>
              <a:t>ヘス</a:t>
            </a:r>
            <a:r>
              <a:rPr lang="en-US" altLang="ja-JP" sz="1200" b="1">
                <a:solidFill>
                  <a:srgbClr val="CCCCFF"/>
                </a:solidFill>
              </a:rPr>
              <a:t>, 1912)</a:t>
            </a:r>
          </a:p>
        </p:txBody>
      </p:sp>
      <p:sp>
        <p:nvSpPr>
          <p:cNvPr id="1043" name="Text Box 31"/>
          <p:cNvSpPr txBox="1">
            <a:spLocks noChangeArrowheads="1"/>
          </p:cNvSpPr>
          <p:nvPr/>
        </p:nvSpPr>
        <p:spPr bwMode="auto">
          <a:xfrm>
            <a:off x="6894513" y="3140075"/>
            <a:ext cx="2182812" cy="519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kumimoji="0" lang="ja-JP" altLang="en-US" sz="1600" b="1">
                <a:solidFill>
                  <a:srgbClr val="CCECFF"/>
                </a:solidFill>
              </a:rPr>
              <a:t>宇宙背景放射の発見</a:t>
            </a:r>
          </a:p>
          <a:p>
            <a:pPr>
              <a:buFontTx/>
              <a:buNone/>
            </a:pPr>
            <a:r>
              <a:rPr lang="en-US" altLang="ja-JP" sz="1200" b="1">
                <a:solidFill>
                  <a:srgbClr val="CCECFF"/>
                </a:solidFill>
              </a:rPr>
              <a:t>(</a:t>
            </a:r>
            <a:r>
              <a:rPr lang="ja-JP" altLang="en-US" sz="1200" b="1">
                <a:solidFill>
                  <a:srgbClr val="CCECFF"/>
                </a:solidFill>
              </a:rPr>
              <a:t>ペンジアス・ウィルソン</a:t>
            </a:r>
            <a:r>
              <a:rPr lang="en-US" altLang="ja-JP" sz="1200" b="1">
                <a:solidFill>
                  <a:srgbClr val="CCECFF"/>
                </a:solidFill>
              </a:rPr>
              <a:t>, 1964)</a:t>
            </a:r>
          </a:p>
        </p:txBody>
      </p:sp>
      <p:pic>
        <p:nvPicPr>
          <p:cNvPr id="1051" name="Picture 3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246063" y="1485900"/>
            <a:ext cx="1150937" cy="11461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grpSp>
        <p:nvGrpSpPr>
          <p:cNvPr id="2" name="グループ化 31"/>
          <p:cNvGrpSpPr/>
          <p:nvPr/>
        </p:nvGrpSpPr>
        <p:grpSpPr>
          <a:xfrm>
            <a:off x="684213" y="3213100"/>
            <a:ext cx="1995487" cy="2378075"/>
            <a:chOff x="684213" y="3213100"/>
            <a:chExt cx="1995487" cy="2378075"/>
          </a:xfrm>
        </p:grpSpPr>
        <p:sp>
          <p:nvSpPr>
            <p:cNvPr id="1031" name="Text Box 19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755650" y="3213100"/>
              <a:ext cx="1924050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>
                  <a:solidFill>
                    <a:srgbClr val="CCFFCC"/>
                  </a:solidFill>
                </a:rPr>
                <a:t>連星パルサーの発見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CCFFCC"/>
                  </a:solidFill>
                </a:rPr>
                <a:t>(</a:t>
              </a:r>
              <a:r>
                <a:rPr lang="ja-JP" altLang="en-US" sz="1200" b="1">
                  <a:solidFill>
                    <a:srgbClr val="CCFFCC"/>
                  </a:solidFill>
                </a:rPr>
                <a:t>ハルス・テイラー</a:t>
              </a:r>
              <a:r>
                <a:rPr lang="en-US" altLang="ja-JP" sz="1200" b="1">
                  <a:solidFill>
                    <a:srgbClr val="CCFFCC"/>
                  </a:solidFill>
                </a:rPr>
                <a:t>, 1974)</a:t>
              </a:r>
            </a:p>
          </p:txBody>
        </p:sp>
        <p:sp>
          <p:nvSpPr>
            <p:cNvPr id="1036" name="Text Box 24"/>
            <p:cNvSpPr txBox="1">
              <a:spLocks noChangeArrowheads="1"/>
            </p:cNvSpPr>
            <p:nvPr/>
          </p:nvSpPr>
          <p:spPr bwMode="auto">
            <a:xfrm>
              <a:off x="785813" y="3717925"/>
              <a:ext cx="18065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>
                  <a:solidFill>
                    <a:srgbClr val="CCFFCC"/>
                  </a:solidFill>
                </a:rPr>
                <a:t>重力波存在の証明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CCFFCC"/>
                  </a:solidFill>
                </a:rPr>
                <a:t>(</a:t>
              </a:r>
              <a:r>
                <a:rPr lang="ja-JP" altLang="en-US" sz="1200" b="1">
                  <a:solidFill>
                    <a:srgbClr val="CCFFCC"/>
                  </a:solidFill>
                </a:rPr>
                <a:t>ハルス・テイラー</a:t>
              </a:r>
              <a:r>
                <a:rPr lang="en-US" altLang="ja-JP" sz="1200" b="1">
                  <a:solidFill>
                    <a:srgbClr val="CCFFCC"/>
                  </a:solidFill>
                </a:rPr>
                <a:t>, 1979)</a:t>
              </a:r>
            </a:p>
          </p:txBody>
        </p:sp>
        <p:pic>
          <p:nvPicPr>
            <p:cNvPr id="1052" name="Picture 4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4213" y="4292600"/>
              <a:ext cx="1871662" cy="1298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グループ化 36"/>
          <p:cNvGrpSpPr/>
          <p:nvPr/>
        </p:nvGrpSpPr>
        <p:grpSpPr>
          <a:xfrm>
            <a:off x="4716462" y="4552961"/>
            <a:ext cx="4070380" cy="1901170"/>
            <a:chOff x="4716462" y="4552961"/>
            <a:chExt cx="4070380" cy="1901170"/>
          </a:xfrm>
        </p:grpSpPr>
        <p:grpSp>
          <p:nvGrpSpPr>
            <p:cNvPr id="4" name="グループ化 34"/>
            <p:cNvGrpSpPr/>
            <p:nvPr/>
          </p:nvGrpSpPr>
          <p:grpSpPr>
            <a:xfrm>
              <a:off x="4716462" y="4552961"/>
              <a:ext cx="2219974" cy="1901170"/>
              <a:chOff x="4716462" y="4552961"/>
              <a:chExt cx="2219974" cy="1901170"/>
            </a:xfrm>
          </p:grpSpPr>
          <p:sp>
            <p:nvSpPr>
              <p:cNvPr id="1044" name="Text Box 32"/>
              <p:cNvSpPr txBox="1">
                <a:spLocks noChangeArrowheads="1"/>
              </p:cNvSpPr>
              <p:nvPr/>
            </p:nvSpPr>
            <p:spPr bwMode="auto">
              <a:xfrm>
                <a:off x="4860925" y="4552961"/>
                <a:ext cx="1880795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ja-JP" altLang="en-US" sz="1600" b="1" dirty="0">
                    <a:solidFill>
                      <a:srgbClr val="FFCCCC"/>
                    </a:solidFill>
                  </a:rPr>
                  <a:t>大型干渉計の建設</a:t>
                </a:r>
              </a:p>
              <a:p>
                <a:pPr>
                  <a:buFontTx/>
                  <a:buNone/>
                </a:pPr>
                <a:r>
                  <a:rPr lang="en-US" altLang="ja-JP" sz="1200" b="1" dirty="0">
                    <a:solidFill>
                      <a:srgbClr val="FFCCCC"/>
                    </a:solidFill>
                  </a:rPr>
                  <a:t>(1995</a:t>
                </a:r>
                <a:r>
                  <a:rPr lang="ja-JP" altLang="en-US" sz="1200" b="1" dirty="0">
                    <a:solidFill>
                      <a:srgbClr val="FFCCCC"/>
                    </a:solidFill>
                  </a:rPr>
                  <a:t>頃</a:t>
                </a:r>
                <a:r>
                  <a:rPr lang="en-US" altLang="ja-JP" sz="1200" b="1" dirty="0">
                    <a:solidFill>
                      <a:srgbClr val="FFCCCC"/>
                    </a:solidFill>
                  </a:rPr>
                  <a:t>-)</a:t>
                </a:r>
              </a:p>
            </p:txBody>
          </p:sp>
          <p:sp>
            <p:nvSpPr>
              <p:cNvPr id="1045" name="Text Box 33"/>
              <p:cNvSpPr txBox="1">
                <a:spLocks noChangeArrowheads="1"/>
              </p:cNvSpPr>
              <p:nvPr/>
            </p:nvSpPr>
            <p:spPr bwMode="auto">
              <a:xfrm>
                <a:off x="4716462" y="5000636"/>
                <a:ext cx="2212991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en-US" altLang="ja-JP" sz="1600" b="1">
                    <a:solidFill>
                      <a:srgbClr val="FFCCCC"/>
                    </a:solidFill>
                  </a:rPr>
                  <a:t>TAMA</a:t>
                </a:r>
                <a:r>
                  <a:rPr kumimoji="0" lang="ja-JP" altLang="en-US" sz="1600" b="1">
                    <a:solidFill>
                      <a:srgbClr val="FFCCCC"/>
                    </a:solidFill>
                  </a:rPr>
                  <a:t>による観測開始</a:t>
                </a:r>
              </a:p>
              <a:p>
                <a:pPr>
                  <a:buFontTx/>
                  <a:buNone/>
                </a:pPr>
                <a:r>
                  <a:rPr lang="en-US" altLang="ja-JP" sz="1200" b="1">
                    <a:solidFill>
                      <a:srgbClr val="FFCCCC"/>
                    </a:solidFill>
                  </a:rPr>
                  <a:t>(1999-)</a:t>
                </a:r>
              </a:p>
            </p:txBody>
          </p:sp>
          <p:sp>
            <p:nvSpPr>
              <p:cNvPr id="1046" name="Text Box 34"/>
              <p:cNvSpPr txBox="1">
                <a:spLocks noChangeArrowheads="1"/>
              </p:cNvSpPr>
              <p:nvPr/>
            </p:nvSpPr>
            <p:spPr bwMode="auto">
              <a:xfrm>
                <a:off x="4787900" y="5432436"/>
                <a:ext cx="2148536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en-US" altLang="ja-JP" sz="1600" b="1" dirty="0">
                    <a:solidFill>
                      <a:srgbClr val="FFCCCC"/>
                    </a:solidFill>
                  </a:rPr>
                  <a:t>LIGO</a:t>
                </a:r>
                <a:r>
                  <a:rPr kumimoji="0" lang="ja-JP" altLang="en-US" sz="1600" b="1" dirty="0">
                    <a:solidFill>
                      <a:srgbClr val="FFCCCC"/>
                    </a:solidFill>
                  </a:rPr>
                  <a:t>による観測開始</a:t>
                </a:r>
              </a:p>
              <a:p>
                <a:pPr>
                  <a:buFontTx/>
                  <a:buNone/>
                </a:pPr>
                <a:r>
                  <a:rPr lang="en-US" altLang="ja-JP" sz="1200" b="1" dirty="0">
                    <a:solidFill>
                      <a:srgbClr val="FFCCCC"/>
                    </a:solidFill>
                  </a:rPr>
                  <a:t>(2002-)</a:t>
                </a:r>
              </a:p>
            </p:txBody>
          </p:sp>
          <p:sp>
            <p:nvSpPr>
              <p:cNvPr id="1050" name="Text Box 38"/>
              <p:cNvSpPr txBox="1">
                <a:spLocks noChangeArrowheads="1"/>
              </p:cNvSpPr>
              <p:nvPr/>
            </p:nvSpPr>
            <p:spPr bwMode="auto">
              <a:xfrm>
                <a:off x="5072063" y="5930911"/>
                <a:ext cx="1470921" cy="52322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buFontTx/>
                  <a:buNone/>
                </a:pPr>
                <a:r>
                  <a:rPr kumimoji="0" lang="ja-JP" altLang="en-US" sz="1600" b="1">
                    <a:solidFill>
                      <a:srgbClr val="FFCCCC"/>
                    </a:solidFill>
                  </a:rPr>
                  <a:t>共同観測観測</a:t>
                </a:r>
              </a:p>
              <a:p>
                <a:pPr>
                  <a:buFontTx/>
                  <a:buNone/>
                </a:pPr>
                <a:r>
                  <a:rPr lang="en-US" altLang="ja-JP" sz="1200" b="1">
                    <a:solidFill>
                      <a:srgbClr val="FFCCCC"/>
                    </a:solidFill>
                  </a:rPr>
                  <a:t>(2003-)</a:t>
                </a:r>
              </a:p>
            </p:txBody>
          </p:sp>
        </p:grpSp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6988205" y="5157788"/>
            <a:ext cx="1798637" cy="1201737"/>
          </p:xfrm>
          <a:graphic>
            <a:graphicData uri="http://schemas.openxmlformats.org/presentationml/2006/ole">
              <p:oleObj spid="_x0000_s1517570" name="Drawing" r:id="rId6" imgW="2590560" imgH="1733400" progId="">
                <p:embed/>
              </p:oleObj>
            </a:graphicData>
          </a:graphic>
        </p:graphicFrame>
      </p:grpSp>
      <p:grpSp>
        <p:nvGrpSpPr>
          <p:cNvPr id="5" name="グループ化 35"/>
          <p:cNvGrpSpPr/>
          <p:nvPr/>
        </p:nvGrpSpPr>
        <p:grpSpPr>
          <a:xfrm>
            <a:off x="4954588" y="2093913"/>
            <a:ext cx="1778000" cy="1695450"/>
            <a:chOff x="4954588" y="2093913"/>
            <a:chExt cx="1778000" cy="1695450"/>
          </a:xfrm>
        </p:grpSpPr>
        <p:sp>
          <p:nvSpPr>
            <p:cNvPr id="1034" name="Text Box 2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954588" y="3270250"/>
              <a:ext cx="17049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kumimoji="0" lang="ja-JP" altLang="en-US" sz="1600" b="1">
                  <a:solidFill>
                    <a:srgbClr val="FFCCCC"/>
                  </a:solidFill>
                </a:rPr>
                <a:t>干渉計型アンテナ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FFCCCC"/>
                  </a:solidFill>
                </a:rPr>
                <a:t>(1970</a:t>
              </a:r>
              <a:r>
                <a:rPr lang="ja-JP" altLang="en-US" sz="1200" b="1">
                  <a:solidFill>
                    <a:srgbClr val="FFCCCC"/>
                  </a:solidFill>
                </a:rPr>
                <a:t>頃</a:t>
              </a:r>
              <a:r>
                <a:rPr lang="en-US" altLang="ja-JP" sz="1200" b="1">
                  <a:solidFill>
                    <a:srgbClr val="FFCCCC"/>
                  </a:solidFill>
                </a:rPr>
                <a:t>-)</a:t>
              </a:r>
            </a:p>
          </p:txBody>
        </p:sp>
        <p:graphicFrame>
          <p:nvGraphicFramePr>
            <p:cNvPr id="1027" name="Object 43"/>
            <p:cNvGraphicFramePr>
              <a:graphicFrameLocks noChangeAspect="1"/>
            </p:cNvGraphicFramePr>
            <p:nvPr/>
          </p:nvGraphicFramePr>
          <p:xfrm>
            <a:off x="5076825" y="2093913"/>
            <a:ext cx="1655763" cy="1201737"/>
          </p:xfrm>
          <a:graphic>
            <a:graphicData uri="http://schemas.openxmlformats.org/presentationml/2006/ole">
              <p:oleObj spid="_x0000_s1517571" r:id="rId7" imgW="5248147" imgH="3812213" progId="">
                <p:embed/>
              </p:oleObj>
            </a:graphicData>
          </a:graphic>
        </p:graphicFrame>
      </p:grpSp>
      <p:grpSp>
        <p:nvGrpSpPr>
          <p:cNvPr id="6" name="グループ化 32"/>
          <p:cNvGrpSpPr/>
          <p:nvPr/>
        </p:nvGrpSpPr>
        <p:grpSpPr>
          <a:xfrm>
            <a:off x="2771775" y="3903663"/>
            <a:ext cx="1830388" cy="2562225"/>
            <a:chOff x="2771775" y="3903663"/>
            <a:chExt cx="1830388" cy="2562225"/>
          </a:xfrm>
        </p:grpSpPr>
        <p:sp>
          <p:nvSpPr>
            <p:cNvPr id="1047" name="Text Box 35"/>
            <p:cNvSpPr txBox="1">
              <a:spLocks noChangeArrowheads="1"/>
            </p:cNvSpPr>
            <p:nvPr/>
          </p:nvSpPr>
          <p:spPr bwMode="auto">
            <a:xfrm>
              <a:off x="2771775" y="3903663"/>
              <a:ext cx="1792288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>
                  <a:solidFill>
                    <a:srgbClr val="FFFFCC"/>
                  </a:solidFill>
                </a:rPr>
                <a:t>低温アンテナ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FFFFCC"/>
                  </a:solidFill>
                </a:rPr>
                <a:t>(Explorer etc, 1990-)</a:t>
              </a:r>
            </a:p>
          </p:txBody>
        </p:sp>
        <p:sp>
          <p:nvSpPr>
            <p:cNvPr id="1048" name="Text Box 36"/>
            <p:cNvSpPr txBox="1">
              <a:spLocks noChangeArrowheads="1"/>
            </p:cNvSpPr>
            <p:nvPr/>
          </p:nvSpPr>
          <p:spPr bwMode="auto">
            <a:xfrm>
              <a:off x="2782888" y="4365625"/>
              <a:ext cx="1782762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>
                  <a:solidFill>
                    <a:srgbClr val="FFFFCC"/>
                  </a:solidFill>
                </a:rPr>
                <a:t>極低温アンテナ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FFFFCC"/>
                  </a:solidFill>
                </a:rPr>
                <a:t>(Nautilus etc, 1996-)</a:t>
              </a:r>
            </a:p>
          </p:txBody>
        </p:sp>
        <p:sp>
          <p:nvSpPr>
            <p:cNvPr id="1049" name="Text Box 37"/>
            <p:cNvSpPr txBox="1">
              <a:spLocks noChangeArrowheads="1"/>
            </p:cNvSpPr>
            <p:nvPr/>
          </p:nvSpPr>
          <p:spPr bwMode="auto">
            <a:xfrm>
              <a:off x="2987675" y="4868863"/>
              <a:ext cx="1412875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>
                  <a:solidFill>
                    <a:srgbClr val="FFFFCC"/>
                  </a:solidFill>
                </a:rPr>
                <a:t>国際共同観測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FFFFCC"/>
                  </a:solidFill>
                </a:rPr>
                <a:t>(IGEC, 1997-)</a:t>
              </a:r>
            </a:p>
          </p:txBody>
        </p:sp>
        <p:pic>
          <p:nvPicPr>
            <p:cNvPr id="1053" name="Picture 4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71775" y="5373688"/>
              <a:ext cx="1060450" cy="109220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pic>
          <p:nvPicPr>
            <p:cNvPr id="1054" name="Picture 4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59213" y="5373688"/>
              <a:ext cx="74295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グループ化 33"/>
          <p:cNvGrpSpPr/>
          <p:nvPr/>
        </p:nvGrpSpPr>
        <p:grpSpPr>
          <a:xfrm>
            <a:off x="2843213" y="1309688"/>
            <a:ext cx="1944687" cy="2190750"/>
            <a:chOff x="2843213" y="1309688"/>
            <a:chExt cx="1944687" cy="2190750"/>
          </a:xfrm>
        </p:grpSpPr>
        <p:sp>
          <p:nvSpPr>
            <p:cNvPr id="1032" name="Text Box 20"/>
            <p:cNvSpPr txBox="1">
              <a:spLocks noChangeArrowheads="1"/>
            </p:cNvSpPr>
            <p:nvPr/>
          </p:nvSpPr>
          <p:spPr bwMode="auto">
            <a:xfrm>
              <a:off x="2843213" y="2981325"/>
              <a:ext cx="1806575" cy="519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ja-JP" altLang="en-US" sz="1600" b="1">
                  <a:solidFill>
                    <a:srgbClr val="FFFFCC"/>
                  </a:solidFill>
                </a:rPr>
                <a:t>重力波観測の報告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FFFFCC"/>
                  </a:solidFill>
                </a:rPr>
                <a:t>(</a:t>
              </a:r>
              <a:r>
                <a:rPr lang="ja-JP" altLang="en-US" sz="1200" b="1">
                  <a:solidFill>
                    <a:srgbClr val="FFFFCC"/>
                  </a:solidFill>
                </a:rPr>
                <a:t>ウェーバー</a:t>
              </a:r>
              <a:r>
                <a:rPr lang="en-US" altLang="ja-JP" sz="1200" b="1">
                  <a:solidFill>
                    <a:srgbClr val="FFFFCC"/>
                  </a:solidFill>
                </a:rPr>
                <a:t>, 1969)</a:t>
              </a:r>
            </a:p>
          </p:txBody>
        </p:sp>
        <p:sp>
          <p:nvSpPr>
            <p:cNvPr id="1033" name="Text Box 2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916238" y="2405063"/>
              <a:ext cx="1517650" cy="51911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kumimoji="0" lang="ja-JP" altLang="en-US" sz="1600" b="1">
                  <a:solidFill>
                    <a:srgbClr val="FFFFCC"/>
                  </a:solidFill>
                </a:rPr>
                <a:t>共振型アンテナ</a:t>
              </a:r>
            </a:p>
            <a:p>
              <a:pPr>
                <a:buFontTx/>
                <a:buNone/>
              </a:pPr>
              <a:r>
                <a:rPr lang="en-US" altLang="ja-JP" sz="1200" b="1">
                  <a:solidFill>
                    <a:srgbClr val="FFFFCC"/>
                  </a:solidFill>
                </a:rPr>
                <a:t>(</a:t>
              </a:r>
              <a:r>
                <a:rPr lang="ja-JP" altLang="en-US" sz="1200" b="1">
                  <a:solidFill>
                    <a:srgbClr val="FFFFCC"/>
                  </a:solidFill>
                </a:rPr>
                <a:t>ウェーバー</a:t>
              </a:r>
              <a:r>
                <a:rPr lang="en-US" altLang="ja-JP" sz="1200" b="1">
                  <a:solidFill>
                    <a:srgbClr val="FFFFCC"/>
                  </a:solidFill>
                </a:rPr>
                <a:t>, 1960-)</a:t>
              </a:r>
            </a:p>
          </p:txBody>
        </p:sp>
        <p:pic>
          <p:nvPicPr>
            <p:cNvPr id="1055" name="Picture 4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275013" y="1309688"/>
              <a:ext cx="1512887" cy="111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FFFF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FFFF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5072074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共振型アンテナ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レーザー干渉計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ドップラートラッキング</a:t>
            </a:r>
            <a:endParaRPr kumimoji="1" lang="en-US" altLang="ja-JP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パルサータイミング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ドップラートラッキング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85786" y="1000108"/>
            <a:ext cx="571504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地球 </a:t>
            </a:r>
            <a:r>
              <a:rPr lang="en-US" altLang="ja-JP" sz="2000" b="1" dirty="0" smtClean="0">
                <a:solidFill>
                  <a:srgbClr val="F8F8F8"/>
                </a:solidFill>
                <a:sym typeface="Wingdings" pitchFamily="2" charset="2"/>
              </a:rPr>
              <a:t>- </a:t>
            </a:r>
            <a:r>
              <a:rPr lang="ja-JP" altLang="en-US" sz="2000" b="1" dirty="0" smtClean="0">
                <a:solidFill>
                  <a:srgbClr val="F8F8F8"/>
                </a:solidFill>
                <a:sym typeface="Wingdings" pitchFamily="2" charset="2"/>
              </a:rPr>
              <a:t>スペースクラフト間　のマイクロ波通信を利用</a:t>
            </a:r>
            <a:endParaRPr lang="en-US" altLang="ja-JP" sz="20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7" name="Line 23"/>
          <p:cNvSpPr>
            <a:spLocks noChangeAspect="1" noChangeShapeType="1"/>
          </p:cNvSpPr>
          <p:nvPr/>
        </p:nvSpPr>
        <p:spPr bwMode="auto">
          <a:xfrm flipV="1">
            <a:off x="6570670" y="2717805"/>
            <a:ext cx="0" cy="13414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" name="Line 24"/>
          <p:cNvSpPr>
            <a:spLocks noChangeAspect="1" noChangeShapeType="1"/>
          </p:cNvSpPr>
          <p:nvPr/>
        </p:nvSpPr>
        <p:spPr bwMode="auto">
          <a:xfrm flipV="1">
            <a:off x="6570670" y="3556005"/>
            <a:ext cx="2097088" cy="5032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9" name="Line 25"/>
          <p:cNvSpPr>
            <a:spLocks noChangeAspect="1" noChangeShapeType="1"/>
          </p:cNvSpPr>
          <p:nvPr/>
        </p:nvSpPr>
        <p:spPr bwMode="auto">
          <a:xfrm flipH="1" flipV="1">
            <a:off x="5900745" y="3640143"/>
            <a:ext cx="669925" cy="4191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" name="Rectangle 26"/>
          <p:cNvSpPr>
            <a:spLocks noChangeAspect="1" noChangeArrowheads="1"/>
          </p:cNvSpPr>
          <p:nvPr/>
        </p:nvSpPr>
        <p:spPr bwMode="auto">
          <a:xfrm>
            <a:off x="8401058" y="3630618"/>
            <a:ext cx="339725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x</a:t>
            </a:r>
          </a:p>
        </p:txBody>
      </p:sp>
      <p:sp>
        <p:nvSpPr>
          <p:cNvPr id="11" name="Rectangle 27"/>
          <p:cNvSpPr>
            <a:spLocks noChangeAspect="1" noChangeArrowheads="1"/>
          </p:cNvSpPr>
          <p:nvPr/>
        </p:nvSpPr>
        <p:spPr bwMode="auto">
          <a:xfrm>
            <a:off x="6221420" y="2587630"/>
            <a:ext cx="31591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z</a:t>
            </a:r>
          </a:p>
        </p:txBody>
      </p:sp>
      <p:sp>
        <p:nvSpPr>
          <p:cNvPr id="12" name="Rectangle 28"/>
          <p:cNvSpPr>
            <a:spLocks noChangeAspect="1" noChangeArrowheads="1"/>
          </p:cNvSpPr>
          <p:nvPr/>
        </p:nvSpPr>
        <p:spPr bwMode="auto">
          <a:xfrm>
            <a:off x="5956312" y="3246439"/>
            <a:ext cx="3302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 dirty="0">
                <a:solidFill>
                  <a:srgbClr val="F8F8F8"/>
                </a:solidFill>
              </a:rPr>
              <a:t>y</a:t>
            </a:r>
          </a:p>
        </p:txBody>
      </p:sp>
      <p:sp>
        <p:nvSpPr>
          <p:cNvPr id="13" name="AutoShape 29"/>
          <p:cNvSpPr>
            <a:spLocks noChangeAspect="1" noChangeArrowheads="1"/>
          </p:cNvSpPr>
          <p:nvPr/>
        </p:nvSpPr>
        <p:spPr bwMode="auto">
          <a:xfrm rot="5400000">
            <a:off x="7007233" y="2506667"/>
            <a:ext cx="439738" cy="665163"/>
          </a:xfrm>
          <a:custGeom>
            <a:avLst/>
            <a:gdLst>
              <a:gd name="G0" fmla="+- 8421 0 0"/>
              <a:gd name="G1" fmla="+- 3453 0 0"/>
              <a:gd name="G2" fmla="+- 21600 0 3453"/>
              <a:gd name="G3" fmla="+- 10800 0 3453"/>
              <a:gd name="G4" fmla="+- 21600 0 8421"/>
              <a:gd name="G5" fmla="*/ G4 G3 10800"/>
              <a:gd name="G6" fmla="+- 21600 0 G5"/>
              <a:gd name="T0" fmla="*/ 8421 w 21600"/>
              <a:gd name="T1" fmla="*/ 0 h 21600"/>
              <a:gd name="T2" fmla="*/ 0 w 21600"/>
              <a:gd name="T3" fmla="*/ 10800 h 21600"/>
              <a:gd name="T4" fmla="*/ 84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21" y="0"/>
                </a:moveTo>
                <a:lnTo>
                  <a:pt x="8421" y="3453"/>
                </a:lnTo>
                <a:lnTo>
                  <a:pt x="3375" y="3453"/>
                </a:lnTo>
                <a:lnTo>
                  <a:pt x="3375" y="18147"/>
                </a:lnTo>
                <a:lnTo>
                  <a:pt x="8421" y="18147"/>
                </a:lnTo>
                <a:lnTo>
                  <a:pt x="84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53"/>
                </a:moveTo>
                <a:lnTo>
                  <a:pt x="1350" y="18147"/>
                </a:lnTo>
                <a:lnTo>
                  <a:pt x="2700" y="18147"/>
                </a:lnTo>
                <a:lnTo>
                  <a:pt x="2700" y="3453"/>
                </a:lnTo>
                <a:close/>
              </a:path>
              <a:path w="21600" h="21600">
                <a:moveTo>
                  <a:pt x="0" y="3453"/>
                </a:moveTo>
                <a:lnTo>
                  <a:pt x="0" y="18147"/>
                </a:lnTo>
                <a:lnTo>
                  <a:pt x="675" y="18147"/>
                </a:lnTo>
                <a:lnTo>
                  <a:pt x="675" y="3453"/>
                </a:lnTo>
                <a:close/>
              </a:path>
            </a:pathLst>
          </a:custGeom>
          <a:solidFill>
            <a:srgbClr val="FFFF99">
              <a:alpha val="2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4" name="Rectangle 30"/>
          <p:cNvSpPr>
            <a:spLocks noChangeAspect="1" noChangeArrowheads="1"/>
          </p:cNvSpPr>
          <p:nvPr/>
        </p:nvSpPr>
        <p:spPr bwMode="auto">
          <a:xfrm>
            <a:off x="6781808" y="2190755"/>
            <a:ext cx="950912" cy="398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>
                <a:solidFill>
                  <a:srgbClr val="FFFFCC"/>
                </a:solidFill>
              </a:rPr>
              <a:t>重力波</a:t>
            </a:r>
          </a:p>
        </p:txBody>
      </p:sp>
      <p:grpSp>
        <p:nvGrpSpPr>
          <p:cNvPr id="15" name="Group 31"/>
          <p:cNvGrpSpPr>
            <a:grpSpLocks noChangeAspect="1"/>
          </p:cNvGrpSpPr>
          <p:nvPr/>
        </p:nvGrpSpPr>
        <p:grpSpPr bwMode="auto">
          <a:xfrm>
            <a:off x="6570670" y="3640143"/>
            <a:ext cx="1844675" cy="503237"/>
            <a:chOff x="3360" y="2096"/>
            <a:chExt cx="2016" cy="592"/>
          </a:xfrm>
        </p:grpSpPr>
        <p:sp>
          <p:nvSpPr>
            <p:cNvPr id="16" name="Freeform 32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7" name="Freeform 33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18" name="Group 34"/>
          <p:cNvGrpSpPr>
            <a:grpSpLocks noChangeAspect="1"/>
          </p:cNvGrpSpPr>
          <p:nvPr/>
        </p:nvGrpSpPr>
        <p:grpSpPr bwMode="auto">
          <a:xfrm rot="10800000">
            <a:off x="6570670" y="3471868"/>
            <a:ext cx="1844675" cy="503237"/>
            <a:chOff x="3360" y="2096"/>
            <a:chExt cx="2016" cy="592"/>
          </a:xfrm>
        </p:grpSpPr>
        <p:sp>
          <p:nvSpPr>
            <p:cNvPr id="19" name="Freeform 35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20" name="Freeform 36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21" name="AutoShape 57"/>
          <p:cNvSpPr>
            <a:spLocks noChangeArrowheads="1"/>
          </p:cNvSpPr>
          <p:nvPr/>
        </p:nvSpPr>
        <p:spPr bwMode="auto">
          <a:xfrm>
            <a:off x="3195645" y="2547939"/>
            <a:ext cx="2447925" cy="1008062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3484570" y="3267076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pic>
        <p:nvPicPr>
          <p:cNvPr id="23" name="Picture 6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328745" y="2605089"/>
            <a:ext cx="421957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1071538" y="2059536"/>
            <a:ext cx="47149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干渉計の応答と同様に考えることができる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25" name="円/楕円 24"/>
          <p:cNvSpPr/>
          <p:nvPr/>
        </p:nvSpPr>
        <p:spPr bwMode="auto">
          <a:xfrm>
            <a:off x="6286512" y="3929066"/>
            <a:ext cx="285752" cy="28575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30" name="Rectangle 70"/>
          <p:cNvSpPr>
            <a:spLocks noChangeArrowheads="1"/>
          </p:cNvSpPr>
          <p:nvPr/>
        </p:nvSpPr>
        <p:spPr bwMode="auto">
          <a:xfrm>
            <a:off x="6215074" y="4264231"/>
            <a:ext cx="5715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地球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1071538" y="1630908"/>
            <a:ext cx="442915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FCC99"/>
                </a:solidFill>
                <a:sym typeface="Wingdings" pitchFamily="2" charset="2"/>
              </a:rPr>
              <a:t>通信の往復時間  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FFCC99"/>
                </a:solidFill>
                <a:sym typeface="Wingdings" pitchFamily="2" charset="2"/>
              </a:rPr>
              <a:t>位相変化</a:t>
            </a:r>
            <a:r>
              <a:rPr lang="en-US" altLang="ja-JP" sz="1800" b="1" dirty="0" smtClean="0">
                <a:solidFill>
                  <a:srgbClr val="FFCC99"/>
                </a:solidFill>
                <a:sym typeface="Wingdings" pitchFamily="2" charset="2"/>
              </a:rPr>
              <a:t>) </a:t>
            </a:r>
            <a:r>
              <a:rPr lang="ja-JP" altLang="en-US" sz="1800" b="1" dirty="0" smtClean="0">
                <a:solidFill>
                  <a:srgbClr val="FFCC99"/>
                </a:solidFill>
                <a:sym typeface="Wingdings" pitchFamily="2" charset="2"/>
              </a:rPr>
              <a:t>を測定</a:t>
            </a:r>
            <a:endParaRPr lang="en-US" altLang="ja-JP" sz="1800" b="1" dirty="0" smtClean="0">
              <a:solidFill>
                <a:srgbClr val="FFCC99"/>
              </a:solidFill>
              <a:sym typeface="Wingdings" pitchFamily="2" charset="2"/>
            </a:endParaRPr>
          </a:p>
        </p:txBody>
      </p:sp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1142976" y="3839289"/>
            <a:ext cx="4857784" cy="10524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観測周波数帯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低周波数      電磁波の往復期間 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(~10</a:t>
            </a:r>
            <a:r>
              <a:rPr lang="en-US" altLang="ja-JP" sz="1600" b="1" baseline="30000" dirty="0" smtClean="0">
                <a:solidFill>
                  <a:srgbClr val="F8F8F8"/>
                </a:solidFill>
                <a:sym typeface="Wingdings" pitchFamily="2" charset="2"/>
              </a:rPr>
              <a:t>4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 sec)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高周波数帯   増幅器の雑音</a:t>
            </a:r>
            <a:endParaRPr lang="en-US" altLang="ja-JP" sz="16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38" name="Picture 2" descr="http://www.esa.int/images/34_Ulysses_artist_impression_6_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309553">
            <a:off x="7855432" y="2517576"/>
            <a:ext cx="1500198" cy="1125149"/>
          </a:xfrm>
          <a:prstGeom prst="rect">
            <a:avLst/>
          </a:prstGeom>
          <a:noFill/>
        </p:spPr>
      </p:pic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8143900" y="3000372"/>
            <a:ext cx="57150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S/C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9" name="Rectangle 69"/>
          <p:cNvSpPr>
            <a:spLocks noChangeArrowheads="1"/>
          </p:cNvSpPr>
          <p:nvPr/>
        </p:nvSpPr>
        <p:spPr bwMode="auto">
          <a:xfrm>
            <a:off x="1142976" y="5091176"/>
            <a:ext cx="4857784" cy="10524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感度を制限する要因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  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　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星間プラズマ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電離層遅延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    太陽風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衛星軌道誤差</a:t>
            </a:r>
            <a:endParaRPr lang="en-US" altLang="ja-JP" sz="16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深宇宙探査機による</a:t>
            </a:r>
            <a:r>
              <a:rPr kumimoji="1" lang="ja-JP" altLang="en-US" dirty="0" smtClean="0"/>
              <a:t>観測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00958" y="785794"/>
            <a:ext cx="1143008" cy="100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785786" y="987966"/>
            <a:ext cx="564360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探査機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ULYSSES</a:t>
            </a:r>
          </a:p>
        </p:txBody>
      </p:sp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7500958" y="1790055"/>
            <a:ext cx="1428760" cy="83715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スペースシャトルから</a:t>
            </a:r>
            <a:endParaRPr lang="en-US" altLang="ja-JP" sz="11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  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放出された直後の</a:t>
            </a:r>
            <a:endParaRPr lang="en-US" altLang="ja-JP" sz="11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 Ulysses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探査機</a:t>
            </a: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         (1990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) </a:t>
            </a:r>
          </a:p>
        </p:txBody>
      </p:sp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1357290" y="1428736"/>
            <a:ext cx="428628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sym typeface="Wingdings" pitchFamily="2" charset="2"/>
              </a:rPr>
              <a:t>1992</a:t>
            </a:r>
            <a:r>
              <a:rPr lang="ja-JP" altLang="en-US" sz="1600" b="1" dirty="0" smtClean="0">
                <a:solidFill>
                  <a:srgbClr val="FFFFFF"/>
                </a:solidFill>
                <a:sym typeface="Wingdings" pitchFamily="2" charset="2"/>
              </a:rPr>
              <a:t>年 の木星スイングバイ時 </a:t>
            </a:r>
            <a:endParaRPr lang="en-US" altLang="ja-JP" sz="1600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sym typeface="Wingdings" pitchFamily="2" charset="2"/>
              </a:rPr>
              <a:t>約</a:t>
            </a:r>
            <a:r>
              <a:rPr lang="en-US" altLang="ja-JP" sz="1600" b="1" dirty="0" smtClean="0">
                <a:solidFill>
                  <a:srgbClr val="FFFFFF"/>
                </a:solidFill>
                <a:sym typeface="Wingdings" pitchFamily="2" charset="2"/>
              </a:rPr>
              <a:t>40</a:t>
            </a:r>
            <a:r>
              <a:rPr lang="ja-JP" altLang="en-US" sz="1600" b="1" dirty="0" smtClean="0">
                <a:solidFill>
                  <a:srgbClr val="FFFFFF"/>
                </a:solidFill>
                <a:sym typeface="Wingdings" pitchFamily="2" charset="2"/>
              </a:rPr>
              <a:t>日間の観測</a:t>
            </a:r>
            <a:endParaRPr lang="en-US" altLang="ja-JP" sz="1600" b="1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760258" name="Picture 2" descr="http://www.esa.int/images/34_Ulysses_artist_impression_6_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3069" y="1000108"/>
            <a:ext cx="1905013" cy="1428760"/>
          </a:xfrm>
          <a:prstGeom prst="rect">
            <a:avLst/>
          </a:prstGeom>
          <a:noFill/>
        </p:spPr>
      </p:pic>
      <p:sp>
        <p:nvSpPr>
          <p:cNvPr id="38" name="Rectangle 69"/>
          <p:cNvSpPr>
            <a:spLocks noChangeArrowheads="1"/>
          </p:cNvSpPr>
          <p:nvPr/>
        </p:nvSpPr>
        <p:spPr bwMode="auto">
          <a:xfrm>
            <a:off x="5500694" y="928670"/>
            <a:ext cx="1919302" cy="510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Ulysses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探査機 </a:t>
            </a:r>
            <a:endParaRPr lang="en-US" altLang="ja-JP" sz="11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 (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想像図</a:t>
            </a: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 ESA) </a:t>
            </a:r>
          </a:p>
        </p:txBody>
      </p:sp>
      <p:pic>
        <p:nvPicPr>
          <p:cNvPr id="43" name="図 42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1714480" y="2071678"/>
            <a:ext cx="3265048" cy="250787"/>
          </a:xfrm>
          <a:prstGeom prst="rect">
            <a:avLst/>
          </a:prstGeom>
          <a:noFill/>
        </p:spPr>
      </p:pic>
      <p:sp>
        <p:nvSpPr>
          <p:cNvPr id="44" name="Rectangle 69"/>
          <p:cNvSpPr>
            <a:spLocks noChangeArrowheads="1"/>
          </p:cNvSpPr>
          <p:nvPr/>
        </p:nvSpPr>
        <p:spPr bwMode="auto">
          <a:xfrm>
            <a:off x="2071670" y="2357430"/>
            <a:ext cx="428628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sym typeface="Wingdings" pitchFamily="2" charset="2"/>
              </a:rPr>
              <a:t>の周波数帯で重力波信号の上限値</a:t>
            </a:r>
            <a:endParaRPr lang="en-US" altLang="ja-JP" sz="1600" b="1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760259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3929066"/>
            <a:ext cx="2857520" cy="205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69"/>
          <p:cNvSpPr>
            <a:spLocks noChangeArrowheads="1"/>
          </p:cNvSpPr>
          <p:nvPr/>
        </p:nvSpPr>
        <p:spPr bwMode="auto">
          <a:xfrm>
            <a:off x="785786" y="3143248"/>
            <a:ext cx="450059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探査機 </a:t>
            </a: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CASSINI</a:t>
            </a:r>
          </a:p>
        </p:txBody>
      </p:sp>
      <p:sp>
        <p:nvSpPr>
          <p:cNvPr id="49" name="Rectangle 69"/>
          <p:cNvSpPr>
            <a:spLocks noChangeArrowheads="1"/>
          </p:cNvSpPr>
          <p:nvPr/>
        </p:nvSpPr>
        <p:spPr bwMode="auto">
          <a:xfrm>
            <a:off x="1285852" y="4277216"/>
            <a:ext cx="4286280" cy="6093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2</a:t>
            </a: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周波数 </a:t>
            </a:r>
            <a:r>
              <a:rPr lang="en-US" altLang="ja-JP" sz="1200" b="1" dirty="0" smtClean="0">
                <a:solidFill>
                  <a:srgbClr val="FFFFCC"/>
                </a:solidFill>
                <a:sym typeface="Wingdings" pitchFamily="2" charset="2"/>
              </a:rPr>
              <a:t>(X-band 8.4Ghz, Ka-band 32GHz) 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             </a:t>
            </a: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観測により星間プラズマの影響を補正</a:t>
            </a:r>
            <a:endParaRPr lang="en-US" altLang="ja-JP" sz="1400" b="1" dirty="0" smtClean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50" name="Rectangle 69"/>
          <p:cNvSpPr>
            <a:spLocks noChangeArrowheads="1"/>
          </p:cNvSpPr>
          <p:nvPr/>
        </p:nvSpPr>
        <p:spPr bwMode="auto">
          <a:xfrm>
            <a:off x="4143372" y="5413478"/>
            <a:ext cx="1428760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(~</a:t>
            </a:r>
            <a:r>
              <a:rPr lang="ja-JP" altLang="en-US" sz="1200" b="1" dirty="0" smtClean="0">
                <a:solidFill>
                  <a:srgbClr val="FFFFFF"/>
                </a:solidFill>
                <a:sym typeface="Wingdings" pitchFamily="2" charset="2"/>
              </a:rPr>
              <a:t>数 </a:t>
            </a: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mHz</a:t>
            </a:r>
            <a:r>
              <a:rPr lang="ja-JP" altLang="en-US" sz="1200" b="1" dirty="0" smtClean="0">
                <a:solidFill>
                  <a:srgbClr val="FFFFFF"/>
                </a:solidFill>
                <a:sym typeface="Wingdings" pitchFamily="2" charset="2"/>
              </a:rPr>
              <a:t>帯</a:t>
            </a: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53" name="Rectangle 69"/>
          <p:cNvSpPr>
            <a:spLocks noChangeArrowheads="1"/>
          </p:cNvSpPr>
          <p:nvPr/>
        </p:nvSpPr>
        <p:spPr bwMode="auto">
          <a:xfrm>
            <a:off x="1214414" y="5380358"/>
            <a:ext cx="85725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sym typeface="Wingdings" pitchFamily="2" charset="2"/>
              </a:rPr>
              <a:t>感度</a:t>
            </a:r>
            <a:endParaRPr lang="en-US" altLang="ja-JP" sz="1600" b="1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58" name="Rectangle 69"/>
          <p:cNvSpPr>
            <a:spLocks noChangeArrowheads="1"/>
          </p:cNvSpPr>
          <p:nvPr/>
        </p:nvSpPr>
        <p:spPr bwMode="auto">
          <a:xfrm>
            <a:off x="5929322" y="5950430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="1" baseline="30000" dirty="0" smtClean="0">
                <a:solidFill>
                  <a:srgbClr val="FFFFFF"/>
                </a:solidFill>
                <a:sym typeface="Wingdings" pitchFamily="2" charset="2"/>
              </a:rPr>
              <a:t>-6</a:t>
            </a:r>
          </a:p>
        </p:txBody>
      </p:sp>
      <p:sp>
        <p:nvSpPr>
          <p:cNvPr id="59" name="Rectangle 69"/>
          <p:cNvSpPr>
            <a:spLocks noChangeArrowheads="1"/>
          </p:cNvSpPr>
          <p:nvPr/>
        </p:nvSpPr>
        <p:spPr bwMode="auto">
          <a:xfrm>
            <a:off x="8501090" y="5938083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="1" baseline="30000" dirty="0" smtClean="0">
                <a:solidFill>
                  <a:srgbClr val="FFFFFF"/>
                </a:solidFill>
                <a:sym typeface="Wingdings" pitchFamily="2" charset="2"/>
              </a:rPr>
              <a:t>-2</a:t>
            </a:r>
          </a:p>
        </p:txBody>
      </p:sp>
      <p:sp>
        <p:nvSpPr>
          <p:cNvPr id="60" name="Rectangle 69"/>
          <p:cNvSpPr>
            <a:spLocks noChangeArrowheads="1"/>
          </p:cNvSpPr>
          <p:nvPr/>
        </p:nvSpPr>
        <p:spPr bwMode="auto">
          <a:xfrm>
            <a:off x="7286644" y="5946836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="1" baseline="30000" dirty="0" smtClean="0">
                <a:solidFill>
                  <a:srgbClr val="FFFFFF"/>
                </a:solidFill>
                <a:sym typeface="Wingdings" pitchFamily="2" charset="2"/>
              </a:rPr>
              <a:t>-4</a:t>
            </a:r>
          </a:p>
        </p:txBody>
      </p:sp>
      <p:sp>
        <p:nvSpPr>
          <p:cNvPr id="61" name="Rectangle 69"/>
          <p:cNvSpPr>
            <a:spLocks noChangeArrowheads="1"/>
          </p:cNvSpPr>
          <p:nvPr/>
        </p:nvSpPr>
        <p:spPr bwMode="auto">
          <a:xfrm>
            <a:off x="6858016" y="6152397"/>
            <a:ext cx="185738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Frequency </a:t>
            </a:r>
            <a:r>
              <a:rPr lang="ja-JP" altLang="en-US" sz="1200" b="1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[Hz]</a:t>
            </a:r>
          </a:p>
        </p:txBody>
      </p:sp>
      <p:sp>
        <p:nvSpPr>
          <p:cNvPr id="62" name="Rectangle 69"/>
          <p:cNvSpPr>
            <a:spLocks noChangeArrowheads="1"/>
          </p:cNvSpPr>
          <p:nvPr/>
        </p:nvSpPr>
        <p:spPr bwMode="auto">
          <a:xfrm>
            <a:off x="5715008" y="4009257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="1" baseline="30000" dirty="0" smtClean="0">
                <a:solidFill>
                  <a:srgbClr val="FFFFFF"/>
                </a:solidFill>
                <a:sym typeface="Wingdings" pitchFamily="2" charset="2"/>
              </a:rPr>
              <a:t>-12</a:t>
            </a:r>
          </a:p>
        </p:txBody>
      </p:sp>
      <p:sp>
        <p:nvSpPr>
          <p:cNvPr id="63" name="Rectangle 69"/>
          <p:cNvSpPr>
            <a:spLocks noChangeArrowheads="1"/>
          </p:cNvSpPr>
          <p:nvPr/>
        </p:nvSpPr>
        <p:spPr bwMode="auto">
          <a:xfrm>
            <a:off x="5715008" y="5643578"/>
            <a:ext cx="571504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200" b="1" dirty="0" smtClean="0">
                <a:solidFill>
                  <a:srgbClr val="FFFFFF"/>
                </a:solidFill>
                <a:sym typeface="Wingdings" pitchFamily="2" charset="2"/>
              </a:rPr>
              <a:t>10</a:t>
            </a:r>
            <a:r>
              <a:rPr lang="en-US" altLang="ja-JP" sz="1200" b="1" baseline="30000" dirty="0" smtClean="0">
                <a:solidFill>
                  <a:srgbClr val="FFFFFF"/>
                </a:solidFill>
                <a:sym typeface="Wingdings" pitchFamily="2" charset="2"/>
              </a:rPr>
              <a:t>-13</a:t>
            </a:r>
          </a:p>
        </p:txBody>
      </p:sp>
      <p:pic>
        <p:nvPicPr>
          <p:cNvPr id="64" name="図 6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1978502" y="5429943"/>
            <a:ext cx="2078632" cy="260432"/>
          </a:xfrm>
          <a:prstGeom prst="rect">
            <a:avLst/>
          </a:prstGeom>
          <a:noFill/>
        </p:spPr>
      </p:pic>
      <p:sp>
        <p:nvSpPr>
          <p:cNvPr id="65" name="正方形/長方形 64"/>
          <p:cNvSpPr/>
          <p:nvPr/>
        </p:nvSpPr>
        <p:spPr>
          <a:xfrm>
            <a:off x="6143636" y="5429264"/>
            <a:ext cx="1714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800" b="1" dirty="0" smtClean="0">
                <a:solidFill>
                  <a:srgbClr val="FFFFFF"/>
                </a:solidFill>
              </a:rPr>
              <a:t>Armstrong et al., </a:t>
            </a:r>
          </a:p>
          <a:p>
            <a:pPr algn="l">
              <a:buNone/>
            </a:pPr>
            <a:r>
              <a:rPr lang="en-US" altLang="ja-JP" sz="800" b="1" dirty="0" smtClean="0">
                <a:solidFill>
                  <a:srgbClr val="FFFFFF"/>
                </a:solidFill>
              </a:rPr>
              <a:t> Ap. J 599 (2003) 806</a:t>
            </a:r>
            <a:endParaRPr lang="ja-JP" altLang="en-US" sz="800" b="1" dirty="0">
              <a:solidFill>
                <a:srgbClr val="FFFFFF"/>
              </a:solidFill>
            </a:endParaRPr>
          </a:p>
        </p:txBody>
      </p:sp>
      <p:sp>
        <p:nvSpPr>
          <p:cNvPr id="66" name="Rectangle 69"/>
          <p:cNvSpPr>
            <a:spLocks noChangeArrowheads="1"/>
          </p:cNvSpPr>
          <p:nvPr/>
        </p:nvSpPr>
        <p:spPr bwMode="auto">
          <a:xfrm>
            <a:off x="1285852" y="3929066"/>
            <a:ext cx="428628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2001- 2004</a:t>
            </a: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年 </a:t>
            </a: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 </a:t>
            </a: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約</a:t>
            </a: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40</a:t>
            </a: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日間の観測 </a:t>
            </a: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x 3</a:t>
            </a: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回</a:t>
            </a:r>
            <a:endParaRPr lang="en-US" altLang="ja-JP" sz="1400" b="1" dirty="0" smtClean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67" name="Rectangle 69"/>
          <p:cNvSpPr>
            <a:spLocks noChangeArrowheads="1"/>
          </p:cNvSpPr>
          <p:nvPr/>
        </p:nvSpPr>
        <p:spPr bwMode="auto">
          <a:xfrm>
            <a:off x="5715008" y="3214686"/>
            <a:ext cx="1428760" cy="4647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CASSINI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探査機</a:t>
            </a: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    (</a:t>
            </a:r>
            <a:r>
              <a:rPr lang="ja-JP" altLang="en-US" sz="1100" b="1" dirty="0" smtClean="0">
                <a:solidFill>
                  <a:srgbClr val="F8F8F8"/>
                </a:solidFill>
                <a:sym typeface="Wingdings" pitchFamily="2" charset="2"/>
              </a:rPr>
              <a:t>想像図</a:t>
            </a:r>
            <a:r>
              <a:rPr lang="en-US" altLang="ja-JP" sz="1100" b="1" dirty="0" smtClean="0">
                <a:solidFill>
                  <a:srgbClr val="F8F8F8"/>
                </a:solidFill>
                <a:sym typeface="Wingdings" pitchFamily="2" charset="2"/>
              </a:rPr>
              <a:t>, ESA) </a:t>
            </a: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1285852" y="3500438"/>
            <a:ext cx="428628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(1997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年 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 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打ち上げ 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 </a:t>
            </a: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土星探査</a:t>
            </a: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</a:p>
        </p:txBody>
      </p:sp>
      <p:pic>
        <p:nvPicPr>
          <p:cNvPr id="1760263" name="Picture 7" descr="http://esamultimedia.esa.int/images/spcs/huygens/ch-wallpaper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3214686"/>
            <a:ext cx="1500198" cy="1125149"/>
          </a:xfrm>
          <a:prstGeom prst="rect">
            <a:avLst/>
          </a:prstGeom>
          <a:noFill/>
        </p:spPr>
      </p:pic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1214414" y="5857892"/>
            <a:ext cx="428628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sym typeface="Wingdings" pitchFamily="2" charset="2"/>
              </a:rPr>
              <a:t>それまでの上限値を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FFFFFF"/>
                </a:solidFill>
                <a:sym typeface="Wingdings" pitchFamily="2" charset="2"/>
              </a:rPr>
              <a:t>桁向上</a:t>
            </a:r>
            <a:endParaRPr lang="en-US" altLang="ja-JP" sz="1800" b="1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70" name="Rectangle 69"/>
          <p:cNvSpPr>
            <a:spLocks noChangeArrowheads="1"/>
          </p:cNvSpPr>
          <p:nvPr/>
        </p:nvSpPr>
        <p:spPr bwMode="auto">
          <a:xfrm>
            <a:off x="1285852" y="4864085"/>
            <a:ext cx="4286280" cy="350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rgbClr val="FFFFCC"/>
                </a:solidFill>
                <a:sym typeface="Wingdings" pitchFamily="2" charset="2"/>
              </a:rPr>
              <a:t>電波の往復時間   </a:t>
            </a:r>
            <a:r>
              <a:rPr lang="en-US" altLang="ja-JP" sz="1400" b="1" dirty="0" smtClean="0">
                <a:solidFill>
                  <a:srgbClr val="FFFFCC"/>
                </a:solidFill>
                <a:sym typeface="Wingdings" pitchFamily="2" charset="2"/>
              </a:rPr>
              <a:t>5700 – 5900 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FFFF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FFFF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5429264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共振型アンテナ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レーザー干渉計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ドップラートラッキング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CCECFF"/>
                </a:solidFill>
                <a:sym typeface="Wingdings" pitchFamily="2" charset="2"/>
              </a:rPr>
              <a:t>パルサータイミング</a:t>
            </a:r>
            <a:endParaRPr lang="en-US" altLang="ja-JP" b="1" dirty="0" smtClean="0">
              <a:solidFill>
                <a:srgbClr val="CCEC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857232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パルサーは精度の良い時計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5857884" y="1371862"/>
            <a:ext cx="3071833" cy="2414328"/>
            <a:chOff x="4714876" y="1550212"/>
            <a:chExt cx="3071833" cy="2414328"/>
          </a:xfrm>
        </p:grpSpPr>
        <p:pic>
          <p:nvPicPr>
            <p:cNvPr id="8" name="Picture 2" descr="ファイル:Pulsar schematic.sv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876" y="1781923"/>
              <a:ext cx="2910156" cy="2182617"/>
            </a:xfrm>
            <a:prstGeom prst="rect">
              <a:avLst/>
            </a:prstGeom>
            <a:noFill/>
          </p:spPr>
        </p:pic>
        <p:sp>
          <p:nvSpPr>
            <p:cNvPr id="9" name="Line 30"/>
            <p:cNvSpPr>
              <a:spLocks noChangeShapeType="1"/>
            </p:cNvSpPr>
            <p:nvPr/>
          </p:nvSpPr>
          <p:spPr bwMode="auto">
            <a:xfrm flipV="1">
              <a:off x="6762764" y="1889707"/>
              <a:ext cx="161675" cy="269459"/>
            </a:xfrm>
            <a:prstGeom prst="line">
              <a:avLst/>
            </a:prstGeom>
            <a:noFill/>
            <a:ln w="38100">
              <a:solidFill>
                <a:srgbClr val="DDDDDD"/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sz="1000"/>
            </a:p>
          </p:txBody>
        </p:sp>
        <p:sp>
          <p:nvSpPr>
            <p:cNvPr id="10" name="Rectangle 69"/>
            <p:cNvSpPr>
              <a:spLocks noChangeArrowheads="1"/>
            </p:cNvSpPr>
            <p:nvPr/>
          </p:nvSpPr>
          <p:spPr bwMode="auto">
            <a:xfrm>
              <a:off x="6870547" y="1943599"/>
              <a:ext cx="916162" cy="3714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b="1" dirty="0" smtClean="0">
                  <a:solidFill>
                    <a:srgbClr val="F8F8F8"/>
                  </a:solidFill>
                  <a:sym typeface="Wingdings" pitchFamily="2" charset="2"/>
                </a:rPr>
                <a:t>観測者</a:t>
              </a:r>
              <a:endParaRPr lang="en-US" altLang="ja-JP" sz="1000" b="1" dirty="0" smtClean="0">
                <a:solidFill>
                  <a:srgbClr val="F8F8F8"/>
                </a:solidFill>
                <a:sym typeface="Wingdings" pitchFamily="2" charset="2"/>
              </a:endParaRPr>
            </a:p>
          </p:txBody>
        </p:sp>
        <p:sp>
          <p:nvSpPr>
            <p:cNvPr id="11" name="Rectangle 69"/>
            <p:cNvSpPr>
              <a:spLocks noChangeArrowheads="1"/>
            </p:cNvSpPr>
            <p:nvPr/>
          </p:nvSpPr>
          <p:spPr bwMode="auto">
            <a:xfrm>
              <a:off x="5738820" y="1634307"/>
              <a:ext cx="916162" cy="3714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b="1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sym typeface="Wingdings" pitchFamily="2" charset="2"/>
                </a:rPr>
                <a:t>自転</a:t>
              </a:r>
              <a:endParaRPr lang="en-US" altLang="ja-JP" sz="1000" b="1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endParaRPr>
            </a:p>
          </p:txBody>
        </p:sp>
        <p:sp>
          <p:nvSpPr>
            <p:cNvPr id="12" name="Rectangle 69"/>
            <p:cNvSpPr>
              <a:spLocks noChangeArrowheads="1"/>
            </p:cNvSpPr>
            <p:nvPr/>
          </p:nvSpPr>
          <p:spPr bwMode="auto">
            <a:xfrm>
              <a:off x="4786314" y="3071810"/>
              <a:ext cx="916162" cy="24622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b="1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sym typeface="Wingdings" pitchFamily="2" charset="2"/>
                </a:rPr>
                <a:t>中性子星</a:t>
              </a:r>
              <a:endParaRPr lang="en-US" altLang="ja-JP" sz="1000" b="1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endParaRPr>
            </a:p>
          </p:txBody>
        </p:sp>
        <p:sp>
          <p:nvSpPr>
            <p:cNvPr id="13" name="Line 30"/>
            <p:cNvSpPr>
              <a:spLocks noChangeShapeType="1"/>
            </p:cNvSpPr>
            <p:nvPr/>
          </p:nvSpPr>
          <p:spPr bwMode="auto">
            <a:xfrm flipV="1">
              <a:off x="5357818" y="2967542"/>
              <a:ext cx="758245" cy="318582"/>
            </a:xfrm>
            <a:prstGeom prst="line">
              <a:avLst/>
            </a:prstGeom>
            <a:noFill/>
            <a:ln w="254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stealth" w="med" len="lg"/>
            </a:ln>
            <a:effectLst/>
          </p:spPr>
          <p:txBody>
            <a:bodyPr wrap="square" anchor="ctr">
              <a:spAutoFit/>
            </a:bodyPr>
            <a:lstStyle/>
            <a:p>
              <a:endParaRPr lang="ja-JP" altLang="en-US" sz="1000"/>
            </a:p>
          </p:txBody>
        </p:sp>
        <p:sp>
          <p:nvSpPr>
            <p:cNvPr id="15" name="Rectangle 69"/>
            <p:cNvSpPr>
              <a:spLocks noChangeArrowheads="1"/>
            </p:cNvSpPr>
            <p:nvPr/>
          </p:nvSpPr>
          <p:spPr bwMode="auto">
            <a:xfrm rot="18297753">
              <a:off x="4668327" y="1822546"/>
              <a:ext cx="916160" cy="3714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000" b="1" dirty="0" smtClean="0">
                  <a:solidFill>
                    <a:schemeClr val="tx1">
                      <a:lumMod val="20000"/>
                      <a:lumOff val="80000"/>
                    </a:schemeClr>
                  </a:solidFill>
                  <a:sym typeface="Wingdings" pitchFamily="2" charset="2"/>
                </a:rPr>
                <a:t>磁力線</a:t>
              </a:r>
              <a:endParaRPr lang="en-US" altLang="ja-JP" sz="1000" b="1" dirty="0" smtClean="0">
                <a:solidFill>
                  <a:schemeClr val="tx1">
                    <a:lumMod val="20000"/>
                    <a:lumOff val="80000"/>
                  </a:schemeClr>
                </a:solidFill>
                <a:sym typeface="Wingdings" pitchFamily="2" charset="2"/>
              </a:endParaRPr>
            </a:p>
          </p:txBody>
        </p:sp>
      </p:grp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1071538" y="1214422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 </a:t>
            </a:r>
            <a:r>
              <a:rPr lang="ja-JP" altLang="en-US" sz="1800" b="1" dirty="0" smtClean="0">
                <a:solidFill>
                  <a:srgbClr val="CCECFF"/>
                </a:solidFill>
                <a:sym typeface="Wingdings" pitchFamily="2" charset="2"/>
              </a:rPr>
              <a:t>パルスタイミングの変動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から重力波を検出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1571604" y="1571612"/>
            <a:ext cx="3786214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sym typeface="Wingdings" pitchFamily="2" charset="2"/>
              </a:rPr>
              <a:t>(</a:t>
            </a:r>
            <a:r>
              <a:rPr lang="ja-JP" altLang="en-US" sz="1600" b="1" dirty="0" smtClean="0">
                <a:solidFill>
                  <a:srgbClr val="DDDDDD"/>
                </a:solidFill>
                <a:sym typeface="Wingdings" pitchFamily="2" charset="2"/>
              </a:rPr>
              <a:t>地球 </a:t>
            </a:r>
            <a:r>
              <a:rPr lang="en-US" altLang="ja-JP" sz="1600" b="1" dirty="0" smtClean="0">
                <a:solidFill>
                  <a:srgbClr val="DDDDDD"/>
                </a:solidFill>
                <a:sym typeface="Wingdings" pitchFamily="2" charset="2"/>
              </a:rPr>
              <a:t>– </a:t>
            </a:r>
            <a:r>
              <a:rPr lang="ja-JP" altLang="en-US" sz="1600" b="1" dirty="0" smtClean="0">
                <a:solidFill>
                  <a:srgbClr val="DDDDDD"/>
                </a:solidFill>
                <a:sym typeface="Wingdings" pitchFamily="2" charset="2"/>
              </a:rPr>
              <a:t>パルサー間の位相変化を検出</a:t>
            </a:r>
            <a:r>
              <a:rPr lang="en-US" altLang="ja-JP" sz="1600" b="1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2500298" y="4000504"/>
            <a:ext cx="714380" cy="428628"/>
          </a:xfrm>
          <a:prstGeom prst="roundRect">
            <a:avLst>
              <a:gd name="adj" fmla="val 8106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5" name="AutoShape 2"/>
          <p:cNvSpPr>
            <a:spLocks noChangeArrowheads="1"/>
          </p:cNvSpPr>
          <p:nvPr/>
        </p:nvSpPr>
        <p:spPr bwMode="auto">
          <a:xfrm>
            <a:off x="1285852" y="3357562"/>
            <a:ext cx="4214842" cy="1857388"/>
          </a:xfrm>
          <a:prstGeom prst="roundRect">
            <a:avLst>
              <a:gd name="adj" fmla="val 8106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6" name="AutoShape 2"/>
          <p:cNvSpPr>
            <a:spLocks noChangeArrowheads="1"/>
          </p:cNvSpPr>
          <p:nvPr/>
        </p:nvSpPr>
        <p:spPr bwMode="auto">
          <a:xfrm>
            <a:off x="3143240" y="2061548"/>
            <a:ext cx="714380" cy="428628"/>
          </a:xfrm>
          <a:prstGeom prst="roundRect">
            <a:avLst>
              <a:gd name="adj" fmla="val 8106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37" name="Rectangle 70"/>
          <p:cNvSpPr>
            <a:spLocks noChangeArrowheads="1"/>
          </p:cNvSpPr>
          <p:nvPr/>
        </p:nvSpPr>
        <p:spPr bwMode="auto">
          <a:xfrm>
            <a:off x="1785918" y="2704490"/>
            <a:ext cx="1571636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パルス周波数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8" name="Rectangle 70"/>
          <p:cNvSpPr>
            <a:spLocks noChangeArrowheads="1"/>
          </p:cNvSpPr>
          <p:nvPr/>
        </p:nvSpPr>
        <p:spPr bwMode="auto">
          <a:xfrm>
            <a:off x="3286116" y="2704490"/>
            <a:ext cx="2000264" cy="58163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パルスタイミングのずれ</a:t>
            </a:r>
            <a:endParaRPr lang="en-US" altLang="ja-JP" sz="1400" b="1" dirty="0" smtClean="0">
              <a:solidFill>
                <a:srgbClr val="DDDDDD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sym typeface="Wingdings" pitchFamily="2" charset="2"/>
              </a:rPr>
              <a:t>  (Timing Residual)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9" name="Line 73"/>
          <p:cNvSpPr>
            <a:spLocks noChangeShapeType="1"/>
          </p:cNvSpPr>
          <p:nvPr/>
        </p:nvSpPr>
        <p:spPr bwMode="auto">
          <a:xfrm flipH="1" flipV="1">
            <a:off x="3571868" y="2418738"/>
            <a:ext cx="71438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40" name="図 3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49444" y="2130010"/>
            <a:ext cx="2236737" cy="288728"/>
          </a:xfrm>
          <a:prstGeom prst="rect">
            <a:avLst/>
          </a:prstGeom>
          <a:noFill/>
        </p:spPr>
      </p:pic>
      <p:sp>
        <p:nvSpPr>
          <p:cNvPr id="41" name="Line 73"/>
          <p:cNvSpPr>
            <a:spLocks noChangeShapeType="1"/>
          </p:cNvSpPr>
          <p:nvPr/>
        </p:nvSpPr>
        <p:spPr bwMode="auto">
          <a:xfrm flipV="1">
            <a:off x="2643174" y="2418738"/>
            <a:ext cx="71438" cy="285752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2786051" y="4907173"/>
            <a:ext cx="1714511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スピンダウンの効果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3" name="Line 73"/>
          <p:cNvSpPr>
            <a:spLocks noChangeShapeType="1"/>
          </p:cNvSpPr>
          <p:nvPr/>
        </p:nvSpPr>
        <p:spPr bwMode="auto">
          <a:xfrm flipV="1">
            <a:off x="3786183" y="4786320"/>
            <a:ext cx="142876" cy="14287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pic>
        <p:nvPicPr>
          <p:cNvPr id="44" name="図 4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571604" y="4121355"/>
            <a:ext cx="1529239" cy="285752"/>
          </a:xfrm>
          <a:prstGeom prst="rect">
            <a:avLst/>
          </a:prstGeom>
          <a:noFill/>
        </p:spPr>
      </p:pic>
      <p:sp>
        <p:nvSpPr>
          <p:cNvPr id="45" name="Rectangle 70"/>
          <p:cNvSpPr>
            <a:spLocks noChangeArrowheads="1"/>
          </p:cNvSpPr>
          <p:nvPr/>
        </p:nvSpPr>
        <p:spPr bwMode="auto">
          <a:xfrm>
            <a:off x="1285852" y="3406975"/>
            <a:ext cx="2000264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 smtClean="0">
                <a:solidFill>
                  <a:srgbClr val="DDDDDD"/>
                </a:solidFill>
                <a:sym typeface="Wingdings" pitchFamily="2" charset="2"/>
              </a:rPr>
              <a:t>パルスタイミング</a:t>
            </a:r>
            <a:endParaRPr lang="ja-JP" altLang="en-US" sz="1400" b="1" dirty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46" name="図 45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978416" y="4429132"/>
            <a:ext cx="3379403" cy="425995"/>
          </a:xfrm>
          <a:prstGeom prst="rect">
            <a:avLst/>
          </a:prstGeom>
          <a:noFill/>
        </p:spPr>
      </p:pic>
      <p:grpSp>
        <p:nvGrpSpPr>
          <p:cNvPr id="47" name="グループ化 46"/>
          <p:cNvGrpSpPr/>
          <p:nvPr/>
        </p:nvGrpSpPr>
        <p:grpSpPr>
          <a:xfrm>
            <a:off x="1928794" y="3714752"/>
            <a:ext cx="2428892" cy="292388"/>
            <a:chOff x="2643174" y="6137008"/>
            <a:chExt cx="2571768" cy="292388"/>
          </a:xfrm>
        </p:grpSpPr>
        <p:pic>
          <p:nvPicPr>
            <p:cNvPr id="48" name="図 47" descr="txp_fig.bmp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tretch>
              <a:fillRect/>
            </a:stretch>
          </p:blipFill>
          <p:spPr>
            <a:xfrm>
              <a:off x="2643174" y="6194816"/>
              <a:ext cx="198367" cy="178531"/>
            </a:xfrm>
            <a:prstGeom prst="rect">
              <a:avLst/>
            </a:prstGeom>
            <a:noFill/>
          </p:spPr>
        </p:pic>
        <p:sp>
          <p:nvSpPr>
            <p:cNvPr id="49" name="Rectangle 70"/>
            <p:cNvSpPr>
              <a:spLocks noChangeArrowheads="1"/>
            </p:cNvSpPr>
            <p:nvPr/>
          </p:nvSpPr>
          <p:spPr bwMode="auto">
            <a:xfrm>
              <a:off x="2786050" y="6137008"/>
              <a:ext cx="2428892" cy="29238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300" b="1" dirty="0" smtClean="0">
                  <a:solidFill>
                    <a:srgbClr val="DDDDDD"/>
                  </a:solidFill>
                  <a:sym typeface="Wingdings" pitchFamily="2" charset="2"/>
                </a:rPr>
                <a:t>: </a:t>
              </a:r>
              <a:r>
                <a:rPr lang="ja-JP" altLang="en-US" sz="1300" b="1" dirty="0" smtClean="0">
                  <a:solidFill>
                    <a:srgbClr val="DDDDDD"/>
                  </a:solidFill>
                  <a:sym typeface="Wingdings" pitchFamily="2" charset="2"/>
                </a:rPr>
                <a:t>観測開始からのパルス数</a:t>
              </a:r>
              <a:endParaRPr lang="ja-JP" altLang="en-US" sz="1300" b="1" dirty="0">
                <a:solidFill>
                  <a:srgbClr val="DDDDDD"/>
                </a:solidFill>
                <a:sym typeface="Wingdings" pitchFamily="2" charset="2"/>
              </a:endParaRPr>
            </a:p>
          </p:txBody>
        </p:sp>
      </p:grpSp>
      <p:pic>
        <p:nvPicPr>
          <p:cNvPr id="1594369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5008" y="4214818"/>
            <a:ext cx="3286067" cy="154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69"/>
          <p:cNvSpPr>
            <a:spLocks noChangeArrowheads="1"/>
          </p:cNvSpPr>
          <p:nvPr/>
        </p:nvSpPr>
        <p:spPr bwMode="auto">
          <a:xfrm>
            <a:off x="1214414" y="5379229"/>
            <a:ext cx="457203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電波望遠鏡による長期間の観測</a:t>
            </a:r>
            <a:endParaRPr lang="en-US" altLang="ja-JP" sz="1600" b="1" dirty="0" smtClean="0">
              <a:solidFill>
                <a:srgbClr val="F8F8F8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    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b="1" dirty="0" smtClean="0">
                <a:solidFill>
                  <a:srgbClr val="CCECFF"/>
                </a:solidFill>
                <a:sym typeface="Wingdings" pitchFamily="2" charset="2"/>
              </a:rPr>
              <a:t>低周波数での重力波観測 </a:t>
            </a:r>
            <a:endParaRPr lang="en-US" altLang="ja-JP" sz="1600" b="1" dirty="0" smtClean="0">
              <a:solidFill>
                <a:srgbClr val="CCECFF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          (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背景重力波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大質量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BH</a:t>
            </a:r>
            <a:r>
              <a:rPr lang="ja-JP" altLang="en-US" sz="1600" b="1" dirty="0" smtClean="0">
                <a:solidFill>
                  <a:srgbClr val="F8F8F8"/>
                </a:solidFill>
                <a:sym typeface="Wingdings" pitchFamily="2" charset="2"/>
              </a:rPr>
              <a:t>連星の合体</a:t>
            </a:r>
            <a:r>
              <a:rPr lang="en-US" altLang="ja-JP" sz="1600" b="1" dirty="0" smtClean="0">
                <a:solidFill>
                  <a:srgbClr val="F8F8F8"/>
                </a:solidFill>
                <a:sym typeface="Wingdings" pitchFamily="2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角丸四角形 57"/>
          <p:cNvSpPr/>
          <p:nvPr/>
        </p:nvSpPr>
        <p:spPr>
          <a:xfrm>
            <a:off x="5357818" y="1643050"/>
            <a:ext cx="3571900" cy="3929090"/>
          </a:xfrm>
          <a:prstGeom prst="roundRect">
            <a:avLst>
              <a:gd name="adj" fmla="val 2509"/>
            </a:avLst>
          </a:prstGeom>
          <a:solidFill>
            <a:srgbClr val="FFFFFF">
              <a:alpha val="10000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タイミング誤差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404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1912716"/>
            <a:ext cx="3490911" cy="294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69"/>
          <p:cNvSpPr>
            <a:spLocks noChangeArrowheads="1"/>
          </p:cNvSpPr>
          <p:nvPr/>
        </p:nvSpPr>
        <p:spPr bwMode="auto">
          <a:xfrm>
            <a:off x="428596" y="1768475"/>
            <a:ext cx="5500726" cy="216059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sym typeface="Wingdings" pitchFamily="2" charset="2"/>
              </a:rPr>
              <a:t>感度を制限する要因</a:t>
            </a:r>
            <a:endParaRPr lang="en-US" altLang="ja-JP" sz="1600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chemeClr val="bg1"/>
                </a:solidFill>
                <a:sym typeface="Wingdings" pitchFamily="2" charset="2"/>
              </a:rPr>
              <a:t>　　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パルサー自身の変動   グリッチ</a:t>
            </a: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形状変化</a:t>
            </a:r>
            <a:endParaRPr lang="en-US" altLang="ja-JP" sz="16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パルサー軌道の変動  伴星の影響 </a:t>
            </a: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母銀河の運動</a:t>
            </a:r>
            <a:endParaRPr lang="en-US" altLang="ja-JP" sz="16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星間物質の影響       </a:t>
            </a:r>
            <a:endParaRPr lang="en-US" altLang="ja-JP" sz="16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　　地球近辺の影響　　　 軌道精度</a:t>
            </a:r>
            <a:endParaRPr lang="en-US" altLang="ja-JP" sz="16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観測器の誤差           時計の精度</a:t>
            </a: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非線形性</a:t>
            </a: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                                   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校正誤差</a:t>
            </a:r>
            <a:r>
              <a:rPr lang="en-US" altLang="ja-JP" sz="1600" b="1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1600" b="1" dirty="0" smtClean="0">
                <a:solidFill>
                  <a:srgbClr val="EAEAEA"/>
                </a:solidFill>
                <a:sym typeface="Wingdings" pitchFamily="2" charset="2"/>
              </a:rPr>
              <a:t>受信機の雑音</a:t>
            </a:r>
            <a:endParaRPr lang="en-US" altLang="ja-JP" sz="1600" b="1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081854" y="2265514"/>
            <a:ext cx="177642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Manchester (2009)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5715008" y="1635717"/>
            <a:ext cx="32861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b="1" dirty="0" smtClean="0">
                <a:solidFill>
                  <a:srgbClr val="FFFFFF"/>
                </a:solidFill>
              </a:rPr>
              <a:t>Timing Residuals for PSR J0437-4715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5643570" y="4857760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• </a:t>
            </a:r>
            <a:r>
              <a:rPr lang="en-US" altLang="ja-JP" sz="1200" dirty="0" err="1" smtClean="0">
                <a:solidFill>
                  <a:srgbClr val="FFFFFF"/>
                </a:solidFill>
              </a:rPr>
              <a:t>Parkes</a:t>
            </a:r>
            <a:r>
              <a:rPr lang="en-US" altLang="ja-JP" sz="1200" dirty="0" smtClean="0">
                <a:solidFill>
                  <a:srgbClr val="FFFFFF"/>
                </a:solidFill>
              </a:rPr>
              <a:t> Observatory</a:t>
            </a:r>
          </a:p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• 1.2 years data span</a:t>
            </a:r>
          </a:p>
          <a:p>
            <a:pPr algn="l">
              <a:buNone/>
            </a:pPr>
            <a:r>
              <a:rPr lang="en-US" altLang="ja-JP" sz="1200" dirty="0" smtClean="0">
                <a:solidFill>
                  <a:srgbClr val="FFFFFF"/>
                </a:solidFill>
              </a:rPr>
              <a:t>• 211 TOAs, each 64 min observation time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1071538" y="4526829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46</a:t>
            </a:r>
            <a:r>
              <a:rPr lang="ja-JP" altLang="en-US" sz="1600" dirty="0" smtClean="0">
                <a:solidFill>
                  <a:srgbClr val="FFFFFF"/>
                </a:solidFill>
              </a:rPr>
              <a:t>個のミリ秒パルサーについて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ja-JP" altLang="en-US" sz="1600" dirty="0" smtClean="0">
                <a:solidFill>
                  <a:srgbClr val="FFFFFF"/>
                </a:solidFill>
              </a:rPr>
              <a:t>  高品質のデータ</a:t>
            </a:r>
            <a:endParaRPr lang="en-US" altLang="ja-JP" sz="1600" dirty="0" smtClean="0">
              <a:solidFill>
                <a:srgbClr val="FFFFFF"/>
              </a:solidFill>
            </a:endParaRPr>
          </a:p>
          <a:p>
            <a:pPr algn="l">
              <a:buNone/>
            </a:pPr>
            <a:r>
              <a:rPr lang="en-US" altLang="ja-JP" sz="1600" dirty="0" smtClean="0">
                <a:solidFill>
                  <a:srgbClr val="FFFFFF"/>
                </a:solidFill>
              </a:rPr>
              <a:t>    (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600" dirty="0" smtClean="0">
                <a:solidFill>
                  <a:srgbClr val="FFFFFF"/>
                </a:solidFill>
              </a:rPr>
              <a:t> Residual &lt; 2.5 </a:t>
            </a:r>
            <a:r>
              <a:rPr lang="en-US" altLang="ja-JP" sz="1600" dirty="0" err="1" smtClean="0">
                <a:solidFill>
                  <a:srgbClr val="FFFFFF"/>
                </a:solidFill>
              </a:rPr>
              <a:t>μs</a:t>
            </a:r>
            <a:r>
              <a:rPr lang="en-US" altLang="ja-JP" sz="1600" dirty="0" smtClean="0">
                <a:solidFill>
                  <a:srgbClr val="FFFFFF"/>
                </a:solidFill>
              </a:rPr>
              <a:t>)  </a:t>
            </a:r>
            <a:r>
              <a:rPr lang="ja-JP" altLang="en-US" sz="1600" dirty="0" smtClean="0">
                <a:solidFill>
                  <a:srgbClr val="FFFFFF"/>
                </a:solidFill>
              </a:rPr>
              <a:t>が得られている</a:t>
            </a:r>
            <a:r>
              <a:rPr lang="en-US" altLang="ja-JP" sz="1600" dirty="0" smtClean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</a:t>
            </a:r>
            <a:r>
              <a:rPr lang="ja-JP" altLang="en-US" dirty="0" smtClean="0"/>
              <a:t>による制限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14348" y="928670"/>
            <a:ext cx="457203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複数のパルサーの観測結果をまとめる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857224" y="1357298"/>
            <a:ext cx="2428892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F8F8F8"/>
                </a:solidFill>
                <a:sym typeface="Wingdings" pitchFamily="2" charset="2"/>
              </a:rPr>
              <a:t>年間の観測</a:t>
            </a:r>
            <a:endParaRPr lang="en-US" altLang="ja-JP" sz="1800" b="1" dirty="0" smtClean="0">
              <a:solidFill>
                <a:srgbClr val="F8F8F8"/>
              </a:solidFill>
              <a:sym typeface="Wingdings" pitchFamily="2" charset="2"/>
            </a:endParaRPr>
          </a:p>
        </p:txBody>
      </p:sp>
      <p:pic>
        <p:nvPicPr>
          <p:cNvPr id="29" name="図 28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000496" y="2428868"/>
            <a:ext cx="1357323" cy="205476"/>
          </a:xfrm>
          <a:prstGeom prst="rect">
            <a:avLst/>
          </a:prstGeom>
          <a:noFill/>
        </p:spPr>
      </p:pic>
      <p:sp>
        <p:nvSpPr>
          <p:cNvPr id="32" name="正方形/長方形 31"/>
          <p:cNvSpPr/>
          <p:nvPr/>
        </p:nvSpPr>
        <p:spPr>
          <a:xfrm>
            <a:off x="4429124" y="2138724"/>
            <a:ext cx="1214446" cy="29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(C.L. 95%)</a:t>
            </a:r>
          </a:p>
        </p:txBody>
      </p:sp>
      <p:pic>
        <p:nvPicPr>
          <p:cNvPr id="34" name="図 33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14414" y="1928802"/>
            <a:ext cx="2974410" cy="594882"/>
          </a:xfrm>
          <a:prstGeom prst="rect">
            <a:avLst/>
          </a:prstGeom>
          <a:noFill/>
        </p:spPr>
      </p:pic>
      <p:sp>
        <p:nvSpPr>
          <p:cNvPr id="35" name="正方形/長方形 34"/>
          <p:cNvSpPr/>
          <p:nvPr/>
        </p:nvSpPr>
        <p:spPr>
          <a:xfrm>
            <a:off x="2428860" y="1428736"/>
            <a:ext cx="191930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Janet et al. (2006)</a:t>
            </a:r>
          </a:p>
        </p:txBody>
      </p: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4143" y="1330562"/>
            <a:ext cx="2935575" cy="138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475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2902197"/>
            <a:ext cx="2643206" cy="174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正方形/長方形 37"/>
          <p:cNvSpPr/>
          <p:nvPr/>
        </p:nvSpPr>
        <p:spPr>
          <a:xfrm>
            <a:off x="6143636" y="6072206"/>
            <a:ext cx="1919302" cy="29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200" b="1" dirty="0" smtClean="0">
                <a:solidFill>
                  <a:srgbClr val="DDDDDD"/>
                </a:solidFill>
              </a:rPr>
              <a:t>Manchester (2009)</a:t>
            </a:r>
          </a:p>
        </p:txBody>
      </p:sp>
      <p:pic>
        <p:nvPicPr>
          <p:cNvPr id="39" name="Picture 4" descr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94387" y="3000371"/>
            <a:ext cx="4663497" cy="3379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>
          <a:xfrm>
            <a:off x="428596" y="3143248"/>
            <a:ext cx="8572560" cy="3214710"/>
          </a:xfrm>
          <a:prstGeom prst="roundRect">
            <a:avLst>
              <a:gd name="adj" fmla="val 2509"/>
            </a:avLst>
          </a:prstGeom>
          <a:solidFill>
            <a:srgbClr val="FFFFFF">
              <a:alpha val="9804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5429256" y="3429000"/>
            <a:ext cx="3500462" cy="2000264"/>
          </a:xfrm>
          <a:prstGeom prst="roundRect">
            <a:avLst>
              <a:gd name="adj" fmla="val 2509"/>
            </a:avLst>
          </a:prstGeom>
          <a:solidFill>
            <a:srgbClr val="000000">
              <a:alpha val="20000"/>
            </a:srgbClr>
          </a:solidFill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pic>
        <p:nvPicPr>
          <p:cNvPr id="1592323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785794"/>
            <a:ext cx="2844980" cy="21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232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0024" y="3429000"/>
            <a:ext cx="34396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パルサータイミングアレー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571472" y="3214686"/>
            <a:ext cx="5429288" cy="306545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sz="1600" b="1" dirty="0" smtClean="0">
                <a:solidFill>
                  <a:schemeClr val="bg1"/>
                </a:solidFill>
              </a:rPr>
              <a:t>European Pulsar Timing Array (EPTA)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600" b="1" dirty="0" smtClean="0">
                <a:solidFill>
                  <a:srgbClr val="FFFFFF"/>
                </a:solidFill>
              </a:rPr>
              <a:t>   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電波望遠鏡 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Westerbork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Effelsberg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                   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Nancay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JodrellBank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, (Cagliari)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普段は個別に運用・高感度が必要な時に同時観測</a:t>
            </a:r>
            <a:endParaRPr lang="en-US" altLang="ja-JP" sz="1400" b="1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400" b="1" dirty="0" smtClean="0">
                <a:solidFill>
                  <a:srgbClr val="FFFFFF"/>
                </a:solidFill>
              </a:rPr>
              <a:t>　 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9</a:t>
            </a:r>
            <a:r>
              <a:rPr lang="ja-JP" altLang="en-US" sz="1400" b="1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の安定パルサー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 (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 Residual &lt; 2.5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μs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)</a:t>
            </a:r>
            <a:endParaRPr lang="ja-JP" altLang="en-US" sz="1400" b="1" dirty="0" smtClean="0">
              <a:solidFill>
                <a:srgbClr val="FFFFFF"/>
              </a:solidFill>
            </a:endParaRPr>
          </a:p>
          <a:p>
            <a:pPr algn="l">
              <a:lnSpc>
                <a:spcPct val="150000"/>
              </a:lnSpc>
              <a:buNone/>
            </a:pPr>
            <a:r>
              <a:rPr lang="en-US" altLang="ja-JP" sz="1600" b="1" dirty="0" smtClean="0">
                <a:solidFill>
                  <a:schemeClr val="bg1"/>
                </a:solidFill>
              </a:rPr>
              <a:t>North American pulsar timing array (</a:t>
            </a:r>
            <a:r>
              <a:rPr lang="en-US" altLang="ja-JP" sz="1600" b="1" dirty="0" err="1" smtClean="0">
                <a:solidFill>
                  <a:schemeClr val="bg1"/>
                </a:solidFill>
              </a:rPr>
              <a:t>NANOGrav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 Arecibo and Green Bank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のデータを使用</a:t>
            </a:r>
            <a:endParaRPr lang="en-US" altLang="ja-JP" sz="1400" b="1" dirty="0" smtClean="0">
              <a:solidFill>
                <a:srgbClr val="FFFFFF"/>
              </a:solidFill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17</a:t>
            </a:r>
            <a:r>
              <a:rPr lang="ja-JP" altLang="en-US" sz="1400" b="1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の安定パルサー</a:t>
            </a:r>
          </a:p>
          <a:p>
            <a:pPr algn="l">
              <a:lnSpc>
                <a:spcPct val="150000"/>
              </a:lnSpc>
              <a:buNone/>
            </a:pPr>
            <a:r>
              <a:rPr lang="en-US" altLang="ja-JP" sz="1600" b="1" dirty="0" err="1" smtClean="0">
                <a:solidFill>
                  <a:schemeClr val="bg1"/>
                </a:solidFill>
              </a:rPr>
              <a:t>Parkes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Pulsar Timing Array (PPTA)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600" b="1" dirty="0" smtClean="0">
                <a:solidFill>
                  <a:srgbClr val="FFFFFF"/>
                </a:solidFill>
              </a:rPr>
              <a:t>　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  </a:t>
            </a:r>
            <a:r>
              <a:rPr lang="en-US" altLang="ja-JP" sz="1400" b="1" dirty="0" err="1" smtClean="0">
                <a:solidFill>
                  <a:srgbClr val="FFFFFF"/>
                </a:solidFill>
              </a:rPr>
              <a:t>Parkes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　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64m 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電波望遠鏡 </a:t>
            </a:r>
            <a:r>
              <a:rPr lang="en-US" altLang="ja-JP" sz="1400" b="1" dirty="0" smtClean="0">
                <a:solidFill>
                  <a:srgbClr val="FFFFFF"/>
                </a:solidFill>
              </a:rPr>
              <a:t>(Australia)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400" b="1" dirty="0" smtClean="0">
                <a:solidFill>
                  <a:srgbClr val="FFFFFF"/>
                </a:solidFill>
              </a:rPr>
              <a:t>     </a:t>
            </a:r>
            <a:r>
              <a:rPr lang="en-US" altLang="ja-JP" sz="1400" b="1" dirty="0" smtClean="0">
                <a:solidFill>
                  <a:srgbClr val="DDDDDD"/>
                </a:solidFill>
              </a:rPr>
              <a:t>20</a:t>
            </a:r>
            <a:r>
              <a:rPr lang="ja-JP" altLang="en-US" sz="1400" b="1" dirty="0" smtClean="0">
                <a:solidFill>
                  <a:srgbClr val="DDDDDD"/>
                </a:solidFill>
              </a:rPr>
              <a:t>個</a:t>
            </a:r>
            <a:r>
              <a:rPr lang="ja-JP" altLang="en-US" sz="1400" b="1" dirty="0" smtClean="0">
                <a:solidFill>
                  <a:srgbClr val="FFFFFF"/>
                </a:solidFill>
              </a:rPr>
              <a:t>の安定パルサー</a:t>
            </a:r>
            <a:endParaRPr lang="en-US" altLang="ja-JP" sz="1400" b="1" dirty="0" smtClean="0">
              <a:solidFill>
                <a:srgbClr val="FFFFFF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510218" y="3286124"/>
            <a:ext cx="1633550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b="1" dirty="0" smtClean="0">
                <a:solidFill>
                  <a:srgbClr val="DDDDDD"/>
                </a:solidFill>
              </a:rPr>
              <a:t>Manchester (2009)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500694" y="5500702"/>
            <a:ext cx="35004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30 MSPs being timed in PTA projects world-wide</a:t>
            </a:r>
          </a:p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Circle size ~ (</a:t>
            </a:r>
            <a:r>
              <a:rPr lang="en-US" altLang="ja-JP" sz="1100" dirty="0" err="1" smtClean="0">
                <a:solidFill>
                  <a:srgbClr val="FFFFFF"/>
                </a:solidFill>
              </a:rPr>
              <a:t>rms</a:t>
            </a:r>
            <a:r>
              <a:rPr lang="en-US" altLang="ja-JP" sz="1100" dirty="0" smtClean="0">
                <a:solidFill>
                  <a:srgbClr val="FFFFFF"/>
                </a:solidFill>
              </a:rPr>
              <a:t> residual)-1</a:t>
            </a:r>
          </a:p>
          <a:p>
            <a:pPr algn="l">
              <a:buNone/>
            </a:pPr>
            <a:r>
              <a:rPr lang="en-US" altLang="ja-JP" sz="1100" dirty="0" smtClean="0">
                <a:solidFill>
                  <a:srgbClr val="FFFFFF"/>
                </a:solidFill>
              </a:rPr>
              <a:t>• 12 MSPs being timed at more than one observatory</a:t>
            </a:r>
            <a:endParaRPr lang="ja-JP" altLang="en-US" sz="1100" dirty="0">
              <a:solidFill>
                <a:srgbClr val="FFFFFF"/>
              </a:solidFill>
            </a:endParaRPr>
          </a:p>
        </p:txBody>
      </p:sp>
      <p:pic>
        <p:nvPicPr>
          <p:cNvPr id="12" name="Picture 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25105" y="2571744"/>
            <a:ext cx="704613" cy="4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1500166" y="2021643"/>
            <a:ext cx="4286280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b="1" dirty="0" smtClean="0">
                <a:solidFill>
                  <a:srgbClr val="DDDDDD"/>
                </a:solidFill>
              </a:rPr>
              <a:t>要求条件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   20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個の安定なミリ秒パルサー</a:t>
            </a:r>
            <a:endParaRPr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              100nsec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の精度</a:t>
            </a:r>
            <a:endParaRPr lang="en-US" altLang="ja-JP" sz="1600" b="1" dirty="0" smtClean="0">
              <a:solidFill>
                <a:srgbClr val="DDDDDD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b="1" dirty="0" smtClean="0">
                <a:solidFill>
                  <a:srgbClr val="DDDDDD"/>
                </a:solidFill>
              </a:rPr>
              <a:t>                 5-10</a:t>
            </a:r>
            <a:r>
              <a:rPr lang="ja-JP" altLang="en-US" sz="1600" b="1" dirty="0" smtClean="0">
                <a:solidFill>
                  <a:srgbClr val="DDDDDD"/>
                </a:solidFill>
              </a:rPr>
              <a:t>年 毎週の観測</a:t>
            </a:r>
            <a:endParaRPr lang="en-US" altLang="ja-JP" sz="1600" b="1" dirty="0" smtClean="0">
              <a:solidFill>
                <a:srgbClr val="DDDDDD"/>
              </a:solidFill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580996" y="928670"/>
            <a:ext cx="456250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複数のパルサー観測 </a:t>
            </a:r>
            <a:r>
              <a:rPr lang="en-US" altLang="ja-JP" sz="1800" b="1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FFFFF"/>
                </a:solidFill>
                <a:sym typeface="Wingdings" pitchFamily="2" charset="2"/>
              </a:rPr>
              <a:t>相関解析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1142976" y="1326690"/>
            <a:ext cx="4562508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背景重力波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, 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超巨大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BH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合体からの重力波の検出を目指す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928662" y="1398128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pic>
        <p:nvPicPr>
          <p:cNvPr id="25" name="Picture 8" descr="telescopes-193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2571744"/>
            <a:ext cx="714380" cy="510272"/>
          </a:xfrm>
          <a:prstGeom prst="rect">
            <a:avLst/>
          </a:prstGeom>
          <a:noFill/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2571744"/>
            <a:ext cx="709622" cy="49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特別講義　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(2009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年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月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29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日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, </a:t>
            </a:r>
            <a:r>
              <a:rPr lang="zh-TW" altLang="en-US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京都大学</a:t>
            </a:r>
            <a:r>
              <a:rPr lang="en-US" altLang="zh-TW" sz="800" b="1" kern="1200" smtClean="0">
                <a:solidFill>
                  <a:srgbClr val="0099CC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)</a:t>
            </a:r>
            <a:endParaRPr lang="en-AU" altLang="ja-JP" sz="800" kern="1200" dirty="0">
              <a:solidFill>
                <a:srgbClr val="000000"/>
              </a:solidFill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Square Kilometre Array</a:t>
            </a:r>
          </a:p>
        </p:txBody>
      </p:sp>
      <p:sp>
        <p:nvSpPr>
          <p:cNvPr id="78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385888"/>
            <a:ext cx="3419475" cy="492283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Next Generation Radio Telescope</a:t>
            </a:r>
          </a:p>
          <a:p>
            <a:pPr>
              <a:lnSpc>
                <a:spcPct val="90000"/>
              </a:lnSpc>
            </a:pPr>
            <a:r>
              <a:rPr lang="en-US"/>
              <a:t>Built in South Africa or Western Australia in ~2020</a:t>
            </a:r>
          </a:p>
          <a:p>
            <a:pPr>
              <a:lnSpc>
                <a:spcPct val="90000"/>
              </a:lnSpc>
            </a:pPr>
            <a:r>
              <a:rPr lang="en-US"/>
              <a:t>50x sensitivity of current best interferometer</a:t>
            </a:r>
          </a:p>
          <a:p>
            <a:pPr>
              <a:lnSpc>
                <a:spcPct val="90000"/>
              </a:lnSpc>
            </a:pPr>
            <a:r>
              <a:rPr lang="en-US"/>
              <a:t>Key science project: “</a:t>
            </a:r>
            <a:r>
              <a:rPr lang="en-US" i="1"/>
              <a:t>Strong field tests of gravity using pulsars and black holes</a:t>
            </a:r>
            <a:r>
              <a:rPr lang="en-US"/>
              <a:t>” - will be used as a “gravitational wave” telescope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781316" name="Picture 4" descr="Picture 1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9288" y="1265238"/>
            <a:ext cx="4468812" cy="2879725"/>
          </a:xfrm>
          <a:prstGeom prst="rect">
            <a:avLst/>
          </a:prstGeom>
          <a:noFill/>
        </p:spPr>
      </p:pic>
      <p:sp>
        <p:nvSpPr>
          <p:cNvPr id="781318" name="Rectangle 6"/>
          <p:cNvSpPr>
            <a:spLocks noChangeArrowheads="1"/>
          </p:cNvSpPr>
          <p:nvPr/>
        </p:nvSpPr>
        <p:spPr bwMode="auto">
          <a:xfrm>
            <a:off x="4408488" y="4217988"/>
            <a:ext cx="471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400" kern="1200" dirty="0">
                <a:solidFill>
                  <a:srgbClr val="0099CC"/>
                </a:solidFill>
                <a:latin typeface="Arial" pitchFamily="34" charset="0"/>
                <a:ea typeface="+mn-ea"/>
                <a:cs typeface="+mn-cs"/>
                <a:hlinkClick r:id="rId5"/>
              </a:rPr>
              <a:t>http://www.skatelescope.org/photo/material/S22-Abb1.jpg</a:t>
            </a:r>
            <a:endParaRPr lang="en-US" sz="1400" kern="1200" dirty="0">
              <a:solidFill>
                <a:srgbClr val="0099CC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43570" y="5429264"/>
            <a:ext cx="3143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AU" altLang="ja-JP" sz="1400" dirty="0" smtClean="0">
                <a:solidFill>
                  <a:srgbClr val="000000"/>
                </a:solidFill>
                <a:ea typeface="ＭＳ Ｐゴシック" pitchFamily="50" charset="-128"/>
              </a:rPr>
              <a:t>George Hobbs</a:t>
            </a:r>
          </a:p>
          <a:p>
            <a:pPr algn="l">
              <a:buNone/>
            </a:pPr>
            <a:r>
              <a:rPr lang="en-AU" altLang="ja-JP" sz="1400" dirty="0" smtClean="0">
                <a:solidFill>
                  <a:srgbClr val="000000"/>
                </a:solidFill>
                <a:ea typeface="ＭＳ Ｐゴシック" pitchFamily="50" charset="-128"/>
              </a:rPr>
              <a:t>Australia Telescope National Facility</a:t>
            </a:r>
          </a:p>
          <a:p>
            <a:pPr algn="l">
              <a:buNone/>
            </a:pPr>
            <a:r>
              <a:rPr lang="en-AU" altLang="ja-JP" sz="1400" dirty="0" smtClean="0">
                <a:solidFill>
                  <a:srgbClr val="000000"/>
                </a:solidFill>
                <a:ea typeface="ＭＳ Ｐゴシック" pitchFamily="50" charset="-128"/>
              </a:rPr>
              <a:t>george.hobbs@csiro.au</a:t>
            </a:r>
            <a:endParaRPr lang="en-AU" altLang="ja-JP" sz="1400" dirty="0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62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FFFF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FFFF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714612" y="5786454"/>
            <a:ext cx="214314" cy="214314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共振型アンテナ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レーザー干渉計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ドップラートラッキング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パルサータイミング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CCECFF"/>
                </a:solidFill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143108" y="3089062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CMB B-mode </a:t>
            </a:r>
            <a:r>
              <a:rPr lang="ja-JP" altLang="en-US" dirty="0" smtClean="0"/>
              <a:t>偏光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590273" name="Picture 1" descr="C:\Documents and Settings\ando\デスクトップ\プレゼンテーション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42002"/>
            <a:ext cx="4383105" cy="3287328"/>
          </a:xfrm>
          <a:prstGeom prst="rect">
            <a:avLst/>
          </a:prstGeom>
          <a:noFill/>
        </p:spPr>
      </p:pic>
      <p:grpSp>
        <p:nvGrpSpPr>
          <p:cNvPr id="56" name="Group 3"/>
          <p:cNvGrpSpPr>
            <a:grpSpLocks/>
          </p:cNvGrpSpPr>
          <p:nvPr/>
        </p:nvGrpSpPr>
        <p:grpSpPr bwMode="auto">
          <a:xfrm>
            <a:off x="285720" y="3088335"/>
            <a:ext cx="4371985" cy="2625501"/>
            <a:chOff x="1695" y="1483"/>
            <a:chExt cx="2750" cy="2028"/>
          </a:xfrm>
        </p:grpSpPr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95" y="1483"/>
              <a:ext cx="2670" cy="20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58" name="Text Box 5"/>
            <p:cNvSpPr txBox="1">
              <a:spLocks noChangeArrowheads="1"/>
            </p:cNvSpPr>
            <p:nvPr/>
          </p:nvSpPr>
          <p:spPr bwMode="auto">
            <a:xfrm rot="16200000">
              <a:off x="3677" y="2127"/>
              <a:ext cx="1399" cy="1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buNone/>
              </a:pPr>
              <a:r>
                <a:rPr kumimoji="0" lang="en-US" altLang="ja-JP" sz="8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Comic Sans MS" pitchFamily="66" charset="0"/>
                </a:rPr>
                <a:t>W. Hu et al. </a:t>
              </a:r>
              <a:r>
                <a:rPr kumimoji="0" lang="en-US" altLang="ja-JP" sz="800" b="1" dirty="0" err="1">
                  <a:solidFill>
                    <a:schemeClr val="tx1">
                      <a:lumMod val="40000"/>
                      <a:lumOff val="60000"/>
                    </a:schemeClr>
                  </a:solidFill>
                  <a:latin typeface="Comic Sans MS" pitchFamily="66" charset="0"/>
                </a:rPr>
                <a:t>astro</a:t>
              </a:r>
              <a:r>
                <a:rPr kumimoji="0" lang="en-US" altLang="ja-JP" sz="8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Comic Sans MS" pitchFamily="66" charset="0"/>
                </a:rPr>
                <a:t>-ph/0210096</a:t>
              </a:r>
            </a:p>
          </p:txBody>
        </p:sp>
      </p:grp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2844828" y="3426690"/>
            <a:ext cx="14414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kumimoji="0" lang="en-US" altLang="ja-JP" sz="800" b="1" dirty="0">
                <a:solidFill>
                  <a:srgbClr val="000000"/>
                </a:solidFill>
                <a:latin typeface="+mn-lt"/>
              </a:rPr>
              <a:t>Temperature Anisotropy</a:t>
            </a:r>
          </a:p>
        </p:txBody>
      </p:sp>
      <p:cxnSp>
        <p:nvCxnSpPr>
          <p:cNvPr id="62" name="直線コネクタ 61"/>
          <p:cNvCxnSpPr/>
          <p:nvPr/>
        </p:nvCxnSpPr>
        <p:spPr bwMode="auto">
          <a:xfrm rot="16200000" flipH="1">
            <a:off x="1519167" y="4337513"/>
            <a:ext cx="2262018" cy="14004"/>
          </a:xfrm>
          <a:prstGeom prst="line">
            <a:avLst/>
          </a:prstGeom>
          <a:ln w="28575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4" name="グループ化 123"/>
          <p:cNvGrpSpPr/>
          <p:nvPr/>
        </p:nvGrpSpPr>
        <p:grpSpPr>
          <a:xfrm>
            <a:off x="857224" y="3642134"/>
            <a:ext cx="1643074" cy="642942"/>
            <a:chOff x="3357554" y="1621387"/>
            <a:chExt cx="4214842" cy="1114123"/>
          </a:xfrm>
        </p:grpSpPr>
        <p:sp>
          <p:nvSpPr>
            <p:cNvPr id="64" name="正方形/長方形 63"/>
            <p:cNvSpPr/>
            <p:nvPr/>
          </p:nvSpPr>
          <p:spPr>
            <a:xfrm>
              <a:off x="3357554" y="1621387"/>
              <a:ext cx="4214842" cy="1114123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buNone/>
                <a:defRPr/>
              </a:pPr>
              <a:endParaRPr lang="ja-JP" altLang="en-US" sz="800" dirty="0"/>
            </a:p>
          </p:txBody>
        </p:sp>
        <p:grpSp>
          <p:nvGrpSpPr>
            <p:cNvPr id="92" name="Group 29"/>
            <p:cNvGrpSpPr>
              <a:grpSpLocks noChangeAspect="1"/>
            </p:cNvGrpSpPr>
            <p:nvPr/>
          </p:nvGrpSpPr>
          <p:grpSpPr bwMode="auto">
            <a:xfrm>
              <a:off x="3397039" y="1877910"/>
              <a:ext cx="894994" cy="671913"/>
              <a:chOff x="4609" y="1968"/>
              <a:chExt cx="1245" cy="1110"/>
            </a:xfrm>
          </p:grpSpPr>
          <p:sp>
            <p:nvSpPr>
              <p:cNvPr id="93" name="Oval 30"/>
              <p:cNvSpPr>
                <a:spLocks noChangeArrowheads="1"/>
              </p:cNvSpPr>
              <p:nvPr/>
            </p:nvSpPr>
            <p:spPr bwMode="auto">
              <a:xfrm flipH="1">
                <a:off x="5280" y="25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94" name="Oval 31"/>
              <p:cNvSpPr>
                <a:spLocks noChangeArrowheads="1"/>
              </p:cNvSpPr>
              <p:nvPr/>
            </p:nvSpPr>
            <p:spPr bwMode="auto">
              <a:xfrm flipH="1">
                <a:off x="4800" y="2020"/>
                <a:ext cx="1008" cy="100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95" name="Line 32"/>
              <p:cNvSpPr>
                <a:spLocks noChangeShapeType="1"/>
              </p:cNvSpPr>
              <p:nvPr/>
            </p:nvSpPr>
            <p:spPr bwMode="auto">
              <a:xfrm rot="2709316" flipH="1">
                <a:off x="5302" y="182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96" name="Line 33"/>
              <p:cNvSpPr>
                <a:spLocks noChangeShapeType="1"/>
              </p:cNvSpPr>
              <p:nvPr/>
            </p:nvSpPr>
            <p:spPr bwMode="auto">
              <a:xfrm rot="2763419" flipH="1">
                <a:off x="5302" y="2836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97" name="Line 34"/>
              <p:cNvSpPr>
                <a:spLocks noChangeShapeType="1"/>
              </p:cNvSpPr>
              <p:nvPr/>
            </p:nvSpPr>
            <p:spPr bwMode="auto">
              <a:xfrm rot="18856818" flipH="1">
                <a:off x="4800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98" name="Line 35"/>
              <p:cNvSpPr>
                <a:spLocks noChangeShapeType="1"/>
              </p:cNvSpPr>
              <p:nvPr/>
            </p:nvSpPr>
            <p:spPr bwMode="auto">
              <a:xfrm rot="18904576" flipH="1">
                <a:off x="5809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99" name="Line 36"/>
              <p:cNvSpPr>
                <a:spLocks noChangeShapeType="1"/>
              </p:cNvSpPr>
              <p:nvPr/>
            </p:nvSpPr>
            <p:spPr bwMode="auto">
              <a:xfrm rot="15341" flipH="1">
                <a:off x="4953" y="196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00" name="Line 37"/>
              <p:cNvSpPr>
                <a:spLocks noChangeShapeType="1"/>
              </p:cNvSpPr>
              <p:nvPr/>
            </p:nvSpPr>
            <p:spPr bwMode="auto">
              <a:xfrm rot="43897" flipH="1">
                <a:off x="5653" y="2694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01" name="Line 38"/>
              <p:cNvSpPr>
                <a:spLocks noChangeShapeType="1"/>
              </p:cNvSpPr>
              <p:nvPr/>
            </p:nvSpPr>
            <p:spPr bwMode="auto">
              <a:xfrm rot="16337631" flipH="1">
                <a:off x="4945" y="268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02" name="Line 39"/>
              <p:cNvSpPr>
                <a:spLocks noChangeShapeType="1"/>
              </p:cNvSpPr>
              <p:nvPr/>
            </p:nvSpPr>
            <p:spPr bwMode="auto">
              <a:xfrm rot="16216073" flipH="1">
                <a:off x="5661" y="197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</p:grpSp>
        <p:grpSp>
          <p:nvGrpSpPr>
            <p:cNvPr id="123" name="グループ化 122"/>
            <p:cNvGrpSpPr/>
            <p:nvPr/>
          </p:nvGrpSpPr>
          <p:grpSpPr>
            <a:xfrm>
              <a:off x="5715008" y="1683185"/>
              <a:ext cx="1737339" cy="888559"/>
              <a:chOff x="6082024" y="1652334"/>
              <a:chExt cx="1737339" cy="888559"/>
            </a:xfrm>
          </p:grpSpPr>
          <p:grpSp>
            <p:nvGrpSpPr>
              <p:cNvPr id="66" name="Group 3"/>
              <p:cNvGrpSpPr>
                <a:grpSpLocks noChangeAspect="1"/>
              </p:cNvGrpSpPr>
              <p:nvPr/>
            </p:nvGrpSpPr>
            <p:grpSpPr bwMode="auto">
              <a:xfrm>
                <a:off x="6082024" y="1930867"/>
                <a:ext cx="756123" cy="610026"/>
                <a:chOff x="96" y="1776"/>
                <a:chExt cx="1392" cy="1392"/>
              </a:xfrm>
              <a:solidFill>
                <a:schemeClr val="bg1"/>
              </a:solidFill>
            </p:grpSpPr>
            <p:sp>
              <p:nvSpPr>
                <p:cNvPr id="67" name="Oval 4"/>
                <p:cNvSpPr>
                  <a:spLocks noChangeArrowheads="1"/>
                </p:cNvSpPr>
                <p:nvPr/>
              </p:nvSpPr>
              <p:spPr bwMode="auto">
                <a:xfrm>
                  <a:off x="768" y="2448"/>
                  <a:ext cx="48" cy="48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  <a:defRPr/>
                  </a:pPr>
                  <a:endParaRPr lang="ja-JP" altLang="en-US" sz="8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ea typeface="ＭＳ Ｐゴシック" pitchFamily="50" charset="-128"/>
                  </a:endParaRPr>
                </a:p>
              </p:txBody>
            </p:sp>
            <p:sp>
              <p:nvSpPr>
                <p:cNvPr id="68" name="Oval 5"/>
                <p:cNvSpPr>
                  <a:spLocks noChangeArrowheads="1"/>
                </p:cNvSpPr>
                <p:nvPr/>
              </p:nvSpPr>
              <p:spPr bwMode="auto">
                <a:xfrm>
                  <a:off x="288" y="1968"/>
                  <a:ext cx="1008" cy="100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  <a:defRPr/>
                  </a:pPr>
                  <a:endParaRPr kumimoji="0" lang="ja-JP" altLang="ja-JP" sz="8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Times New Roman" pitchFamily="18" charset="0"/>
                    <a:ea typeface="ＭＳ Ｐゴシック" pitchFamily="50" charset="-128"/>
                  </a:endParaRPr>
                </a:p>
              </p:txBody>
            </p:sp>
            <p:grpSp>
              <p:nvGrpSpPr>
                <p:cNvPr id="69" name="Group 6"/>
                <p:cNvGrpSpPr>
                  <a:grpSpLocks/>
                </p:cNvGrpSpPr>
                <p:nvPr/>
              </p:nvGrpSpPr>
              <p:grpSpPr bwMode="auto">
                <a:xfrm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9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/>
                    <a:tailEnd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8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70" name="Group 9"/>
                <p:cNvGrpSpPr>
                  <a:grpSpLocks/>
                </p:cNvGrpSpPr>
                <p:nvPr/>
              </p:nvGrpSpPr>
              <p:grpSpPr bwMode="auto">
                <a:xfrm rot="5400000"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78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71" name="Group 12"/>
                <p:cNvGrpSpPr>
                  <a:grpSpLocks/>
                </p:cNvGrpSpPr>
                <p:nvPr/>
              </p:nvGrpSpPr>
              <p:grpSpPr bwMode="auto">
                <a:xfrm rot="2638198">
                  <a:off x="792" y="1776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5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76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  <p:grpSp>
              <p:nvGrpSpPr>
                <p:cNvPr id="72" name="Group 15"/>
                <p:cNvGrpSpPr>
                  <a:grpSpLocks/>
                </p:cNvGrpSpPr>
                <p:nvPr/>
              </p:nvGrpSpPr>
              <p:grpSpPr bwMode="auto">
                <a:xfrm rot="8083927">
                  <a:off x="792" y="1775"/>
                  <a:ext cx="0" cy="1392"/>
                  <a:chOff x="1656" y="1248"/>
                  <a:chExt cx="0" cy="1392"/>
                </a:xfrm>
                <a:grpFill/>
              </p:grpSpPr>
              <p:sp>
                <p:nvSpPr>
                  <p:cNvPr id="73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1248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  <p:sp>
                <p:nvSpPr>
                  <p:cNvPr id="7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2256"/>
                    <a:ext cx="0" cy="384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l">
                      <a:buNone/>
                      <a:defRPr/>
                    </a:pPr>
                    <a:endParaRPr lang="ja-JP" altLang="en-US" sz="800" b="1" dirty="0">
                      <a:ln w="12700">
                        <a:solidFill>
                          <a:schemeClr val="tx2">
                            <a:satMod val="155000"/>
                          </a:schemeClr>
                        </a:solidFill>
                        <a:prstDash val="solid"/>
                      </a:ln>
                      <a:solidFill>
                        <a:schemeClr val="bg2">
                          <a:tint val="85000"/>
                          <a:satMod val="155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ea typeface="ＭＳ Ｐゴシック" pitchFamily="50" charset="-128"/>
                    </a:endParaRPr>
                  </a:p>
                </p:txBody>
              </p:sp>
            </p:grpSp>
          </p:grpSp>
          <p:grpSp>
            <p:nvGrpSpPr>
              <p:cNvPr id="81" name="Group 42"/>
              <p:cNvGrpSpPr>
                <a:grpSpLocks noChangeAspect="1"/>
              </p:cNvGrpSpPr>
              <p:nvPr/>
            </p:nvGrpSpPr>
            <p:grpSpPr bwMode="auto">
              <a:xfrm>
                <a:off x="7103368" y="1961813"/>
                <a:ext cx="715995" cy="548121"/>
                <a:chOff x="1739" y="1916"/>
                <a:chExt cx="1091" cy="1060"/>
              </a:xfrm>
            </p:grpSpPr>
            <p:sp>
              <p:nvSpPr>
                <p:cNvPr id="82" name="Oval 43"/>
                <p:cNvSpPr>
                  <a:spLocks noChangeArrowheads="1"/>
                </p:cNvSpPr>
                <p:nvPr/>
              </p:nvSpPr>
              <p:spPr bwMode="auto">
                <a:xfrm>
                  <a:off x="2256" y="2448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3" name="Oval 44"/>
                <p:cNvSpPr>
                  <a:spLocks noChangeArrowheads="1"/>
                </p:cNvSpPr>
                <p:nvPr/>
              </p:nvSpPr>
              <p:spPr bwMode="auto">
                <a:xfrm>
                  <a:off x="1776" y="1968"/>
                  <a:ext cx="1008" cy="1008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4" name="Line 45"/>
                <p:cNvSpPr>
                  <a:spLocks noChangeShapeType="1"/>
                </p:cNvSpPr>
                <p:nvPr/>
              </p:nvSpPr>
              <p:spPr bwMode="auto">
                <a:xfrm rot="5400000">
                  <a:off x="2255" y="1776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5" name="Line 46"/>
                <p:cNvSpPr>
                  <a:spLocks noChangeShapeType="1"/>
                </p:cNvSpPr>
                <p:nvPr/>
              </p:nvSpPr>
              <p:spPr bwMode="auto">
                <a:xfrm rot="5400000">
                  <a:off x="2280" y="2784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6" name="Line 47"/>
                <p:cNvSpPr>
                  <a:spLocks noChangeShapeType="1"/>
                </p:cNvSpPr>
                <p:nvPr/>
              </p:nvSpPr>
              <p:spPr bwMode="auto">
                <a:xfrm rot="10781909">
                  <a:off x="2782" y="2279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7" name="Line 48"/>
                <p:cNvSpPr>
                  <a:spLocks noChangeShapeType="1"/>
                </p:cNvSpPr>
                <p:nvPr/>
              </p:nvSpPr>
              <p:spPr bwMode="auto">
                <a:xfrm rot="10727932">
                  <a:off x="1774" y="2279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8" name="Line 49"/>
                <p:cNvSpPr>
                  <a:spLocks noChangeShapeType="1"/>
                </p:cNvSpPr>
                <p:nvPr/>
              </p:nvSpPr>
              <p:spPr bwMode="auto">
                <a:xfrm rot="8182038">
                  <a:off x="2630" y="1916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89" name="Line 50"/>
                <p:cNvSpPr>
                  <a:spLocks noChangeShapeType="1"/>
                </p:cNvSpPr>
                <p:nvPr/>
              </p:nvSpPr>
              <p:spPr bwMode="auto">
                <a:xfrm rot="8038198">
                  <a:off x="1930" y="2642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90" name="Line 51"/>
                <p:cNvSpPr>
                  <a:spLocks noChangeShapeType="1"/>
                </p:cNvSpPr>
                <p:nvPr/>
              </p:nvSpPr>
              <p:spPr bwMode="auto">
                <a:xfrm rot="-8008195">
                  <a:off x="2637" y="2635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  <p:sp>
              <p:nvSpPr>
                <p:cNvPr id="91" name="Line 52"/>
                <p:cNvSpPr>
                  <a:spLocks noChangeShapeType="1"/>
                </p:cNvSpPr>
                <p:nvPr/>
              </p:nvSpPr>
              <p:spPr bwMode="auto">
                <a:xfrm rot="-8349700">
                  <a:off x="1921" y="1925"/>
                  <a:ext cx="1" cy="38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l">
                    <a:buNone/>
                  </a:pPr>
                  <a:endParaRPr lang="ja-JP" altLang="en-US" sz="800"/>
                </a:p>
              </p:txBody>
            </p:sp>
          </p:grpSp>
          <p:sp>
            <p:nvSpPr>
              <p:cNvPr id="103" name="テキスト ボックス 54"/>
              <p:cNvSpPr txBox="1">
                <a:spLocks noChangeArrowheads="1"/>
              </p:cNvSpPr>
              <p:nvPr/>
            </p:nvSpPr>
            <p:spPr bwMode="auto">
              <a:xfrm>
                <a:off x="6358418" y="1652334"/>
                <a:ext cx="1122091" cy="361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buNone/>
                </a:pPr>
                <a:r>
                  <a:rPr lang="en-US" altLang="ja-JP" sz="800"/>
                  <a:t>E-mode</a:t>
                </a:r>
                <a:endParaRPr lang="ja-JP" altLang="en-US" sz="800"/>
              </a:p>
            </p:txBody>
          </p:sp>
        </p:grpSp>
        <p:sp>
          <p:nvSpPr>
            <p:cNvPr id="104" name="テキスト ボックス 55"/>
            <p:cNvSpPr txBox="1">
              <a:spLocks noChangeArrowheads="1"/>
            </p:cNvSpPr>
            <p:nvPr/>
          </p:nvSpPr>
          <p:spPr bwMode="auto">
            <a:xfrm>
              <a:off x="4107771" y="1621387"/>
              <a:ext cx="1128847" cy="36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en-US" altLang="ja-JP" sz="800">
                  <a:solidFill>
                    <a:srgbClr val="FF0000"/>
                  </a:solidFill>
                </a:rPr>
                <a:t>B-mode</a:t>
              </a:r>
              <a:endParaRPr lang="ja-JP" altLang="en-US" sz="800">
                <a:solidFill>
                  <a:srgbClr val="FF0000"/>
                </a:solidFill>
              </a:endParaRPr>
            </a:p>
          </p:txBody>
        </p:sp>
        <p:grpSp>
          <p:nvGrpSpPr>
            <p:cNvPr id="111" name="Group 29"/>
            <p:cNvGrpSpPr>
              <a:grpSpLocks noChangeAspect="1"/>
            </p:cNvGrpSpPr>
            <p:nvPr/>
          </p:nvGrpSpPr>
          <p:grpSpPr bwMode="auto">
            <a:xfrm flipH="1">
              <a:off x="4605700" y="1899917"/>
              <a:ext cx="894994" cy="671913"/>
              <a:chOff x="4609" y="1968"/>
              <a:chExt cx="1245" cy="1110"/>
            </a:xfrm>
          </p:grpSpPr>
          <p:sp>
            <p:nvSpPr>
              <p:cNvPr id="112" name="Oval 30"/>
              <p:cNvSpPr>
                <a:spLocks noChangeArrowheads="1"/>
              </p:cNvSpPr>
              <p:nvPr/>
            </p:nvSpPr>
            <p:spPr bwMode="auto">
              <a:xfrm flipH="1">
                <a:off x="5280" y="25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3" name="Oval 31"/>
              <p:cNvSpPr>
                <a:spLocks noChangeArrowheads="1"/>
              </p:cNvSpPr>
              <p:nvPr/>
            </p:nvSpPr>
            <p:spPr bwMode="auto">
              <a:xfrm flipH="1">
                <a:off x="4800" y="2020"/>
                <a:ext cx="1008" cy="1008"/>
              </a:xfrm>
              <a:prstGeom prst="ellips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4" name="Line 32"/>
              <p:cNvSpPr>
                <a:spLocks noChangeShapeType="1"/>
              </p:cNvSpPr>
              <p:nvPr/>
            </p:nvSpPr>
            <p:spPr bwMode="auto">
              <a:xfrm rot="2709316" flipH="1">
                <a:off x="5302" y="182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5" name="Line 33"/>
              <p:cNvSpPr>
                <a:spLocks noChangeShapeType="1"/>
              </p:cNvSpPr>
              <p:nvPr/>
            </p:nvSpPr>
            <p:spPr bwMode="auto">
              <a:xfrm rot="2763419" flipH="1">
                <a:off x="5302" y="2836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6" name="Line 34"/>
              <p:cNvSpPr>
                <a:spLocks noChangeShapeType="1"/>
              </p:cNvSpPr>
              <p:nvPr/>
            </p:nvSpPr>
            <p:spPr bwMode="auto">
              <a:xfrm rot="18856818" flipH="1">
                <a:off x="4800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7" name="Line 35"/>
              <p:cNvSpPr>
                <a:spLocks noChangeShapeType="1"/>
              </p:cNvSpPr>
              <p:nvPr/>
            </p:nvSpPr>
            <p:spPr bwMode="auto">
              <a:xfrm rot="18904576" flipH="1">
                <a:off x="5809" y="2331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8" name="Line 36"/>
              <p:cNvSpPr>
                <a:spLocks noChangeShapeType="1"/>
              </p:cNvSpPr>
              <p:nvPr/>
            </p:nvSpPr>
            <p:spPr bwMode="auto">
              <a:xfrm rot="15341" flipH="1">
                <a:off x="4953" y="1968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19" name="Line 37"/>
              <p:cNvSpPr>
                <a:spLocks noChangeShapeType="1"/>
              </p:cNvSpPr>
              <p:nvPr/>
            </p:nvSpPr>
            <p:spPr bwMode="auto">
              <a:xfrm rot="43897" flipH="1">
                <a:off x="5653" y="2694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20" name="Line 38"/>
              <p:cNvSpPr>
                <a:spLocks noChangeShapeType="1"/>
              </p:cNvSpPr>
              <p:nvPr/>
            </p:nvSpPr>
            <p:spPr bwMode="auto">
              <a:xfrm rot="16337631" flipH="1">
                <a:off x="4945" y="268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  <p:sp>
            <p:nvSpPr>
              <p:cNvPr id="121" name="Line 39"/>
              <p:cNvSpPr>
                <a:spLocks noChangeShapeType="1"/>
              </p:cNvSpPr>
              <p:nvPr/>
            </p:nvSpPr>
            <p:spPr bwMode="auto">
              <a:xfrm rot="5383927">
                <a:off x="5661" y="1977"/>
                <a:ext cx="1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buNone/>
                </a:pPr>
                <a:endParaRPr lang="ja-JP" altLang="en-US" sz="800"/>
              </a:p>
            </p:txBody>
          </p:sp>
        </p:grpSp>
      </p:grpSp>
      <p:sp>
        <p:nvSpPr>
          <p:cNvPr id="183" name="テキスト ボックス 12"/>
          <p:cNvSpPr txBox="1">
            <a:spLocks noChangeArrowheads="1"/>
          </p:cNvSpPr>
          <p:nvPr/>
        </p:nvSpPr>
        <p:spPr bwMode="auto">
          <a:xfrm>
            <a:off x="2065075" y="3166210"/>
            <a:ext cx="6495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100" b="1" dirty="0">
                <a:solidFill>
                  <a:srgbClr val="000000"/>
                </a:solidFill>
              </a:rPr>
              <a:t>~2deg</a:t>
            </a:r>
            <a:endParaRPr lang="ja-JP" altLang="en-US" sz="1100" b="1" dirty="0">
              <a:solidFill>
                <a:srgbClr val="000000"/>
              </a:solidFill>
            </a:endParaRPr>
          </a:p>
        </p:txBody>
      </p:sp>
      <p:sp>
        <p:nvSpPr>
          <p:cNvPr id="186" name="Rectangle 69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52434" y="1357298"/>
            <a:ext cx="6919962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CCECFF"/>
                </a:solidFill>
              </a:rPr>
              <a:t>宇宙背景放射 </a:t>
            </a:r>
            <a:r>
              <a:rPr lang="en-US" altLang="ja-JP" sz="1600" b="1" dirty="0" smtClean="0">
                <a:solidFill>
                  <a:srgbClr val="DDDDDD"/>
                </a:solidFill>
              </a:rPr>
              <a:t>(CMB, Cosmic Microwave Background</a:t>
            </a:r>
            <a:r>
              <a:rPr lang="en-US" altLang="ja-JP" sz="1600" b="1" dirty="0" smtClean="0">
                <a:solidFill>
                  <a:srgbClr val="FFFFFF"/>
                </a:solidFill>
              </a:rPr>
              <a:t>)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1800" b="1" dirty="0" smtClean="0">
                <a:solidFill>
                  <a:srgbClr val="FFFFFF"/>
                </a:solidFill>
              </a:rPr>
              <a:t>       </a:t>
            </a:r>
            <a:r>
              <a:rPr lang="en-US" altLang="ja-JP" sz="1800" b="1" dirty="0" smtClean="0">
                <a:solidFill>
                  <a:srgbClr val="CCECFF"/>
                </a:solidFill>
              </a:rPr>
              <a:t>B-mode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偏光成分から重力波を観測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187" name="Rectangle 69"/>
          <p:cNvSpPr>
            <a:spLocks noChangeArrowheads="1"/>
          </p:cNvSpPr>
          <p:nvPr/>
        </p:nvSpPr>
        <p:spPr bwMode="auto">
          <a:xfrm>
            <a:off x="1438252" y="2112636"/>
            <a:ext cx="556264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800" b="1" dirty="0" smtClean="0">
                <a:solidFill>
                  <a:srgbClr val="FFFFFF"/>
                </a:solidFill>
              </a:rPr>
              <a:t>初期宇宙 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(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インフレーション期</a:t>
            </a:r>
            <a:r>
              <a:rPr lang="en-US" altLang="ja-JP" sz="1800" b="1" dirty="0" smtClean="0">
                <a:solidFill>
                  <a:srgbClr val="FFFFFF"/>
                </a:solidFill>
              </a:rPr>
              <a:t>) </a:t>
            </a:r>
            <a:r>
              <a:rPr lang="ja-JP" altLang="en-US" sz="1800" b="1" dirty="0" smtClean="0">
                <a:solidFill>
                  <a:srgbClr val="FFFFFF"/>
                </a:solidFill>
              </a:rPr>
              <a:t>からの重力波</a:t>
            </a:r>
            <a:endParaRPr lang="en-US" altLang="ja-JP" sz="1800" b="1" dirty="0" smtClean="0">
              <a:solidFill>
                <a:srgbClr val="FFFFFF"/>
              </a:solidFill>
            </a:endParaRPr>
          </a:p>
        </p:txBody>
      </p:sp>
      <p:sp>
        <p:nvSpPr>
          <p:cNvPr id="188" name="右矢印 187"/>
          <p:cNvSpPr/>
          <p:nvPr/>
        </p:nvSpPr>
        <p:spPr>
          <a:xfrm>
            <a:off x="1214414" y="2214554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  <p:sp>
        <p:nvSpPr>
          <p:cNvPr id="189" name="正方形/長方形 188">
            <a:hlinkClick r:id="rId6" action="ppaction://hlinkpres?slideindex=1&amp;slidetitle="/>
          </p:cNvPr>
          <p:cNvSpPr/>
          <p:nvPr/>
        </p:nvSpPr>
        <p:spPr>
          <a:xfrm>
            <a:off x="6909405" y="2425429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None/>
              <a:defRPr/>
            </a:pPr>
            <a:r>
              <a:rPr lang="en-US" altLang="ja-JP" sz="10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/>
              </a:rPr>
              <a:t>Masashi </a:t>
            </a:r>
            <a:r>
              <a:rPr lang="en-US" altLang="ja-JP" sz="1000" b="1" kern="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/>
              </a:rPr>
              <a:t>Hazumi</a:t>
            </a:r>
            <a:r>
              <a:rPr lang="en-US" altLang="ja-JP" sz="10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/>
              </a:rPr>
              <a:t> </a:t>
            </a:r>
          </a:p>
          <a:p>
            <a:pPr algn="l" eaLnBrk="0" hangingPunct="0">
              <a:spcBef>
                <a:spcPct val="20000"/>
              </a:spcBef>
              <a:buNone/>
              <a:defRPr/>
            </a:pPr>
            <a:r>
              <a:rPr lang="en-US" altLang="ja-JP" sz="1000" b="1" kern="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ＭＳ Ｐゴシック"/>
              </a:rPr>
              <a:t>  Fujihara  Seminar (2009)</a:t>
            </a:r>
            <a:endParaRPr lang="en-US" altLang="ja-JP" sz="1000" b="1" kern="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その他の検出法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1357290" y="1357298"/>
            <a:ext cx="550072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原子干渉計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1643042" y="1865556"/>
            <a:ext cx="550072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レーザー冷却された原子の干渉を利用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1Hz</a:t>
            </a: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以下の低周波数帯をターゲットにする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散射雑音 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(</a:t>
            </a: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有限の原子数に起因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) </a:t>
            </a: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で感度が制限</a:t>
            </a: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1428728" y="3508630"/>
            <a:ext cx="550072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天体の固有振動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1795442" y="4014621"/>
            <a:ext cx="5500726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天体の固有振動の重力波による励起を観測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地球については、地震計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sym typeface="Wingdings" pitchFamily="2" charset="2"/>
              </a:rPr>
              <a:t>      </a:t>
            </a:r>
            <a:r>
              <a:rPr lang="ja-JP" altLang="en-US" sz="2000" b="1" dirty="0" smtClean="0">
                <a:solidFill>
                  <a:srgbClr val="EAEAEA"/>
                </a:solidFill>
                <a:sym typeface="Wingdings" pitchFamily="2" charset="2"/>
              </a:rPr>
              <a:t>ネットワークを利用して観測が行われている</a:t>
            </a:r>
            <a:endParaRPr lang="en-US" altLang="ja-JP" sz="2000" b="1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57256" y="1142984"/>
            <a:ext cx="4857752" cy="107155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/>
              <a:t>　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85918" y="1857364"/>
            <a:ext cx="664373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b="1" dirty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　</a:t>
            </a:r>
            <a:r>
              <a:rPr kumimoji="1" lang="en-US" altLang="ja-JP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  <a:sym typeface="Wingdings" pitchFamily="2" charset="2"/>
              </a:rPr>
              <a:t> </a:t>
            </a: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  <a:sym typeface="Wingdings" pitchFamily="2" charset="2"/>
              </a:rPr>
              <a:t>潮汐力を観測 </a:t>
            </a:r>
            <a:endParaRPr kumimoji="1" lang="en-US" altLang="ja-JP" b="1" dirty="0" smtClean="0">
              <a:solidFill>
                <a:srgbClr val="CCECFF"/>
              </a:solidFill>
              <a:latin typeface="Tahoma"/>
              <a:ea typeface="HGP創英角ｺﾞｼｯｸUB"/>
              <a:cs typeface="+mn-cs"/>
              <a:sym typeface="Wingdings" pitchFamily="2" charset="2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sym typeface="Wingdings" pitchFamily="2" charset="2"/>
              </a:rPr>
              <a:t>　　　  </a:t>
            </a: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  <a:sym typeface="Wingdings" pitchFamily="2" charset="2"/>
              </a:rPr>
              <a:t>自由質点間の距離を観測</a:t>
            </a:r>
            <a:endParaRPr kumimoji="1" lang="en-US" altLang="ja-JP" b="1" dirty="0" smtClean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endParaRPr lang="en-US" altLang="ja-JP" b="1" dirty="0" smtClean="0">
              <a:solidFill>
                <a:srgbClr val="CCECFF"/>
              </a:solidFill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b="1" dirty="0" smtClean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en-US" altLang="ja-JP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      </a:t>
            </a:r>
            <a:r>
              <a:rPr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共振型検出器</a:t>
            </a:r>
            <a:endParaRPr lang="en-US" altLang="ja-JP" b="1" dirty="0" smtClean="0">
              <a:solidFill>
                <a:srgbClr val="CCECFF"/>
              </a:solidFill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en-US" altLang="ja-JP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      </a:t>
            </a:r>
            <a:r>
              <a:rPr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レーザー干渉計検出器</a:t>
            </a:r>
            <a:endParaRPr lang="en-US" altLang="ja-JP" b="1" dirty="0" smtClean="0">
              <a:solidFill>
                <a:srgbClr val="CCECFF"/>
              </a:solidFill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en-US" altLang="ja-JP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</a:t>
            </a:r>
            <a:r>
              <a:rPr kumimoji="1"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ドップラートラッキング</a:t>
            </a:r>
            <a:endParaRPr kumimoji="1" lang="en-US" altLang="ja-JP" b="1" dirty="0" smtClean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lang="en-US" altLang="ja-JP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      </a:t>
            </a:r>
            <a:r>
              <a:rPr lang="ja-JP" altLang="en-US" b="1" dirty="0" smtClean="0">
                <a:solidFill>
                  <a:srgbClr val="CCECFF"/>
                </a:solidFill>
                <a:latin typeface="Tahoma"/>
                <a:ea typeface="HGP創英角ｺﾞｼｯｸUB"/>
              </a:rPr>
              <a:t>パルサータイミング</a:t>
            </a:r>
            <a:endParaRPr lang="en-US" altLang="ja-JP" b="1" dirty="0" smtClean="0">
              <a:solidFill>
                <a:srgbClr val="CCECFF"/>
              </a:solidFill>
              <a:latin typeface="Tahoma"/>
              <a:ea typeface="HGP創英角ｺﾞｼｯｸUB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en-US" altLang="ja-JP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CMB</a:t>
            </a:r>
            <a:endParaRPr kumimoji="1" lang="en-US" altLang="ja-JP" b="1" dirty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終わり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43</a:t>
            </a:fld>
            <a:endParaRPr lang="en-US" altLang="ja-JP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0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DDDDDD"/>
                </a:solidFill>
                <a:latin typeface="Tahoma" pitchFamily="34" charset="0"/>
              </a:rPr>
              <a:t>重力波の効果</a:t>
            </a:r>
          </a:p>
        </p:txBody>
      </p:sp>
      <p:sp>
        <p:nvSpPr>
          <p:cNvPr id="2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1109002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523879" y="1714500"/>
            <a:ext cx="4691063" cy="12954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1" dirty="0">
                <a:latin typeface="HGP創英角ｺﾞｼｯｸUB" pitchFamily="50" charset="-128"/>
                <a:ea typeface="HGP創英角ｺﾞｼｯｸUB" pitchFamily="50" charset="-128"/>
              </a:rPr>
              <a:t>重力波の効果</a:t>
            </a:r>
            <a:endParaRPr lang="ja-JP" altLang="en-US" b="1" dirty="0">
              <a:solidFill>
                <a:srgbClr val="0000FF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1" dirty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自由質点間の距離の変化</a:t>
            </a:r>
          </a:p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1" dirty="0">
                <a:solidFill>
                  <a:srgbClr val="CCECFF"/>
                </a:solidFill>
                <a:latin typeface="HGP創英角ｺﾞｼｯｸUB" pitchFamily="50" charset="-128"/>
                <a:ea typeface="HGP創英角ｺﾞｼｯｸUB" pitchFamily="50" charset="-128"/>
              </a:rPr>
              <a:t>大きさを持った物体への潮汐力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2133600"/>
            <a:ext cx="4033838" cy="3671888"/>
            <a:chOff x="3016" y="1344"/>
            <a:chExt cx="2541" cy="2313"/>
          </a:xfrm>
        </p:grpSpPr>
        <p:sp>
          <p:nvSpPr>
            <p:cNvPr id="1108995" name="Line 3"/>
            <p:cNvSpPr>
              <a:spLocks noChangeShapeType="1"/>
            </p:cNvSpPr>
            <p:nvPr/>
          </p:nvSpPr>
          <p:spPr bwMode="auto">
            <a:xfrm flipH="1">
              <a:off x="4195" y="1389"/>
              <a:ext cx="22" cy="226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6" name="Line 4"/>
            <p:cNvSpPr>
              <a:spLocks noChangeShapeType="1"/>
            </p:cNvSpPr>
            <p:nvPr/>
          </p:nvSpPr>
          <p:spPr bwMode="auto">
            <a:xfrm flipH="1" flipV="1">
              <a:off x="3016" y="2432"/>
              <a:ext cx="2404" cy="726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7" name="Line 5"/>
            <p:cNvSpPr>
              <a:spLocks noChangeShapeType="1"/>
            </p:cNvSpPr>
            <p:nvPr/>
          </p:nvSpPr>
          <p:spPr bwMode="auto">
            <a:xfrm flipH="1">
              <a:off x="3469" y="2160"/>
              <a:ext cx="1361" cy="136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stealth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8998" name="Rectangle 6"/>
            <p:cNvSpPr>
              <a:spLocks noChangeArrowheads="1"/>
            </p:cNvSpPr>
            <p:nvPr/>
          </p:nvSpPr>
          <p:spPr bwMode="auto">
            <a:xfrm>
              <a:off x="5375" y="3063"/>
              <a:ext cx="182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x</a:t>
              </a:r>
            </a:p>
          </p:txBody>
        </p:sp>
        <p:sp>
          <p:nvSpPr>
            <p:cNvPr id="1108999" name="Rectangle 7"/>
            <p:cNvSpPr>
              <a:spLocks noChangeArrowheads="1"/>
            </p:cNvSpPr>
            <p:nvPr/>
          </p:nvSpPr>
          <p:spPr bwMode="auto">
            <a:xfrm>
              <a:off x="4830" y="1979"/>
              <a:ext cx="182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</a:t>
              </a:r>
            </a:p>
          </p:txBody>
        </p:sp>
        <p:sp>
          <p:nvSpPr>
            <p:cNvPr id="1109000" name="Rectangle 8"/>
            <p:cNvSpPr>
              <a:spLocks noChangeArrowheads="1"/>
            </p:cNvSpPr>
            <p:nvPr/>
          </p:nvSpPr>
          <p:spPr bwMode="auto">
            <a:xfrm>
              <a:off x="3969" y="1344"/>
              <a:ext cx="182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b="1" i="1" kern="120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z</a:t>
              </a:r>
            </a:p>
          </p:txBody>
        </p:sp>
      </p:grpSp>
      <p:pic>
        <p:nvPicPr>
          <p:cNvPr id="1109007" name="Picture 15" descr="particles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3783013"/>
            <a:ext cx="2316163" cy="1295400"/>
          </a:xfrm>
          <a:prstGeom prst="rect">
            <a:avLst/>
          </a:prstGeom>
          <a:noFill/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04027" y="1071317"/>
            <a:ext cx="1939926" cy="1925884"/>
            <a:chOff x="4286" y="659"/>
            <a:chExt cx="1222" cy="1456"/>
          </a:xfrm>
        </p:grpSpPr>
        <p:pic>
          <p:nvPicPr>
            <p:cNvPr id="1109009" name="Picture 17" descr="waves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1026"/>
              <a:ext cx="635" cy="1089"/>
            </a:xfrm>
            <a:prstGeom prst="rect">
              <a:avLst/>
            </a:prstGeom>
            <a:noFill/>
          </p:spPr>
        </p:pic>
        <p:sp>
          <p:nvSpPr>
            <p:cNvPr id="1109010" name="Text Box 18"/>
            <p:cNvSpPr txBox="1">
              <a:spLocks noChangeAspect="1" noChangeArrowheads="1"/>
            </p:cNvSpPr>
            <p:nvPr/>
          </p:nvSpPr>
          <p:spPr bwMode="auto">
            <a:xfrm>
              <a:off x="4725" y="659"/>
              <a:ext cx="783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2400" b="1" kern="1200" dirty="0">
                  <a:solidFill>
                    <a:srgbClr val="FFCCCC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rPr>
                <a:t>重力波</a:t>
              </a:r>
            </a:p>
          </p:txBody>
        </p:sp>
      </p:grpSp>
      <p:pic>
        <p:nvPicPr>
          <p:cNvPr id="1109011" name="Picture 19" descr="particles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300" y="2997200"/>
            <a:ext cx="4791075" cy="2762250"/>
          </a:xfrm>
          <a:prstGeom prst="rect">
            <a:avLst/>
          </a:prstGeom>
          <a:noFill/>
        </p:spPr>
      </p:pic>
      <p:pic>
        <p:nvPicPr>
          <p:cNvPr id="1109012" name="Picture 20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4618038"/>
            <a:ext cx="222250" cy="222250"/>
          </a:xfrm>
          <a:prstGeom prst="rect">
            <a:avLst/>
          </a:prstGeom>
          <a:noFill/>
        </p:spPr>
      </p:pic>
      <p:pic>
        <p:nvPicPr>
          <p:cNvPr id="1109013" name="Picture 21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27688" y="4041775"/>
            <a:ext cx="222250" cy="222250"/>
          </a:xfrm>
          <a:prstGeom prst="rect">
            <a:avLst/>
          </a:prstGeom>
          <a:noFill/>
        </p:spPr>
      </p:pic>
      <p:pic>
        <p:nvPicPr>
          <p:cNvPr id="1109014" name="Picture 22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3425" y="3817938"/>
            <a:ext cx="222250" cy="222250"/>
          </a:xfrm>
          <a:prstGeom prst="rect">
            <a:avLst/>
          </a:prstGeom>
          <a:noFill/>
        </p:spPr>
      </p:pic>
      <p:pic>
        <p:nvPicPr>
          <p:cNvPr id="1109015" name="Picture 23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5363" y="4802188"/>
            <a:ext cx="222250" cy="222250"/>
          </a:xfrm>
          <a:prstGeom prst="rect">
            <a:avLst/>
          </a:prstGeom>
          <a:noFill/>
        </p:spPr>
      </p:pic>
      <p:pic>
        <p:nvPicPr>
          <p:cNvPr id="1109016" name="Picture 24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6025" y="3784600"/>
            <a:ext cx="222250" cy="222250"/>
          </a:xfrm>
          <a:prstGeom prst="rect">
            <a:avLst/>
          </a:prstGeom>
          <a:noFill/>
        </p:spPr>
      </p:pic>
      <p:pic>
        <p:nvPicPr>
          <p:cNvPr id="1109017" name="Picture 25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2438" y="4503738"/>
            <a:ext cx="222250" cy="222250"/>
          </a:xfrm>
          <a:prstGeom prst="rect">
            <a:avLst/>
          </a:prstGeom>
          <a:noFill/>
        </p:spPr>
      </p:pic>
      <p:pic>
        <p:nvPicPr>
          <p:cNvPr id="1109018" name="Picture 26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2763" y="4864100"/>
            <a:ext cx="222250" cy="222250"/>
          </a:xfrm>
          <a:prstGeom prst="rect">
            <a:avLst/>
          </a:prstGeom>
          <a:noFill/>
        </p:spPr>
      </p:pic>
      <p:pic>
        <p:nvPicPr>
          <p:cNvPr id="1109019" name="Picture 27" descr="particle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13" y="4124325"/>
            <a:ext cx="222250" cy="222250"/>
          </a:xfrm>
          <a:prstGeom prst="rect">
            <a:avLst/>
          </a:prstGeom>
          <a:noFill/>
        </p:spPr>
      </p:pic>
      <p:sp>
        <p:nvSpPr>
          <p:cNvPr id="1109020" name="Rectangle 28"/>
          <p:cNvSpPr>
            <a:spLocks noChangeArrowheads="1"/>
          </p:cNvSpPr>
          <p:nvPr/>
        </p:nvSpPr>
        <p:spPr bwMode="auto">
          <a:xfrm>
            <a:off x="323850" y="3868738"/>
            <a:ext cx="4032250" cy="1431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重力波の振幅 </a:t>
            </a:r>
            <a:r>
              <a:rPr kumimoji="1" lang="en-US" altLang="ja-JP" sz="2000" b="1" i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  </a:t>
            </a:r>
            <a:r>
              <a:rPr kumimoji="1" lang="en-US" altLang="ja-JP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無次元の歪み量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      </a:t>
            </a:r>
            <a:r>
              <a:rPr kumimoji="1" lang="en-US" altLang="ja-JP" sz="2000" b="1" i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</a:t>
            </a: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=10</a:t>
            </a:r>
            <a:r>
              <a:rPr kumimoji="1" lang="en-US" altLang="ja-JP" sz="20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-21</a:t>
            </a: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 </a:t>
            </a:r>
            <a:r>
              <a:rPr kumimoji="1" lang="ja-JP" altLang="en-US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 </a:t>
            </a: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1m</a:t>
            </a:r>
            <a:r>
              <a:rPr kumimoji="1" lang="ja-JP" altLang="en-US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の距離が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　　　　　　 </a:t>
            </a: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</a:t>
            </a:r>
            <a:r>
              <a:rPr kumimoji="1" lang="en-US" altLang="ja-JP" sz="20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-21</a:t>
            </a:r>
            <a:r>
              <a:rPr kumimoji="1" lang="en-US" altLang="ja-JP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m </a:t>
            </a:r>
            <a:r>
              <a:rPr kumimoji="1" lang="ja-JP" altLang="en-US" sz="2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伸縮する</a:t>
            </a:r>
            <a:r>
              <a:rPr kumimoji="1" lang="ja-JP" altLang="en-US" sz="2000" b="1" i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0902 L 0.02344 0.0099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090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0694 L -0.02326 -0.0136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1090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" y="-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-0.01621 L -0.01667 0.01597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090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1805 L 0.01216 -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090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1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0139 L -0.01909 0.0041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1090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01597 L -0.01007 -0.0155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090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7 0.0007 L 0.01806 -0.00416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1090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-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206 L 0.00677 0.0217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109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6.66667E-6 L -0.08663 0.32547 " pathEditMode="relative" ptsTypes="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90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重力波による位相</a:t>
            </a:r>
            <a:r>
              <a:rPr lang="ja-JP" altLang="en-US"/>
              <a:t>変化</a:t>
            </a:r>
          </a:p>
        </p:txBody>
      </p:sp>
      <p:sp>
        <p:nvSpPr>
          <p:cNvPr id="3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3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C69304-6DC1-437D-BB1F-9135C4439960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517625" name="AutoShape 57"/>
          <p:cNvSpPr>
            <a:spLocks noChangeArrowheads="1"/>
          </p:cNvSpPr>
          <p:nvPr/>
        </p:nvSpPr>
        <p:spPr bwMode="auto">
          <a:xfrm>
            <a:off x="2771775" y="5373688"/>
            <a:ext cx="2447925" cy="1008062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89" name="AutoShape 21"/>
          <p:cNvSpPr>
            <a:spLocks noChangeArrowheads="1"/>
          </p:cNvSpPr>
          <p:nvPr/>
        </p:nvSpPr>
        <p:spPr bwMode="auto">
          <a:xfrm>
            <a:off x="1619250" y="1917700"/>
            <a:ext cx="4022725" cy="482600"/>
          </a:xfrm>
          <a:prstGeom prst="roundRect">
            <a:avLst>
              <a:gd name="adj" fmla="val 16667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1" name="Line 23"/>
          <p:cNvSpPr>
            <a:spLocks noChangeAspect="1" noChangeShapeType="1"/>
          </p:cNvSpPr>
          <p:nvPr/>
        </p:nvSpPr>
        <p:spPr bwMode="auto">
          <a:xfrm flipV="1">
            <a:off x="6499232" y="3098794"/>
            <a:ext cx="0" cy="13414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2" name="Line 24"/>
          <p:cNvSpPr>
            <a:spLocks noChangeAspect="1" noChangeShapeType="1"/>
          </p:cNvSpPr>
          <p:nvPr/>
        </p:nvSpPr>
        <p:spPr bwMode="auto">
          <a:xfrm flipV="1">
            <a:off x="6499232" y="3936994"/>
            <a:ext cx="2097088" cy="50323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3" name="Line 25"/>
          <p:cNvSpPr>
            <a:spLocks noChangeAspect="1" noChangeShapeType="1"/>
          </p:cNvSpPr>
          <p:nvPr/>
        </p:nvSpPr>
        <p:spPr bwMode="auto">
          <a:xfrm flipH="1" flipV="1">
            <a:off x="5829307" y="4021132"/>
            <a:ext cx="669925" cy="4191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594" name="Rectangle 26"/>
          <p:cNvSpPr>
            <a:spLocks noChangeAspect="1" noChangeArrowheads="1"/>
          </p:cNvSpPr>
          <p:nvPr/>
        </p:nvSpPr>
        <p:spPr bwMode="auto">
          <a:xfrm>
            <a:off x="8329620" y="4011607"/>
            <a:ext cx="339725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x</a:t>
            </a:r>
          </a:p>
        </p:txBody>
      </p:sp>
      <p:sp>
        <p:nvSpPr>
          <p:cNvPr id="1517595" name="Rectangle 27"/>
          <p:cNvSpPr>
            <a:spLocks noChangeAspect="1" noChangeArrowheads="1"/>
          </p:cNvSpPr>
          <p:nvPr/>
        </p:nvSpPr>
        <p:spPr bwMode="auto">
          <a:xfrm>
            <a:off x="6149982" y="2968619"/>
            <a:ext cx="315913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z</a:t>
            </a:r>
          </a:p>
        </p:txBody>
      </p:sp>
      <p:sp>
        <p:nvSpPr>
          <p:cNvPr id="1517596" name="Rectangle 28"/>
          <p:cNvSpPr>
            <a:spLocks noChangeAspect="1" noChangeArrowheads="1"/>
          </p:cNvSpPr>
          <p:nvPr/>
        </p:nvSpPr>
        <p:spPr bwMode="auto">
          <a:xfrm>
            <a:off x="5643570" y="3602032"/>
            <a:ext cx="3302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altLang="ja-JP" sz="2000" i="1">
                <a:solidFill>
                  <a:srgbClr val="F8F8F8"/>
                </a:solidFill>
              </a:rPr>
              <a:t>y</a:t>
            </a:r>
          </a:p>
        </p:txBody>
      </p:sp>
      <p:sp>
        <p:nvSpPr>
          <p:cNvPr id="1517597" name="AutoShape 29"/>
          <p:cNvSpPr>
            <a:spLocks noChangeAspect="1" noChangeArrowheads="1"/>
          </p:cNvSpPr>
          <p:nvPr/>
        </p:nvSpPr>
        <p:spPr bwMode="auto">
          <a:xfrm rot="5400000">
            <a:off x="6841043" y="3163727"/>
            <a:ext cx="353684" cy="462613"/>
          </a:xfrm>
          <a:custGeom>
            <a:avLst/>
            <a:gdLst>
              <a:gd name="G0" fmla="+- 8421 0 0"/>
              <a:gd name="G1" fmla="+- 3453 0 0"/>
              <a:gd name="G2" fmla="+- 21600 0 3453"/>
              <a:gd name="G3" fmla="+- 10800 0 3453"/>
              <a:gd name="G4" fmla="+- 21600 0 8421"/>
              <a:gd name="G5" fmla="*/ G4 G3 10800"/>
              <a:gd name="G6" fmla="+- 21600 0 G5"/>
              <a:gd name="T0" fmla="*/ 8421 w 21600"/>
              <a:gd name="T1" fmla="*/ 0 h 21600"/>
              <a:gd name="T2" fmla="*/ 0 w 21600"/>
              <a:gd name="T3" fmla="*/ 10800 h 21600"/>
              <a:gd name="T4" fmla="*/ 842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421" y="0"/>
                </a:moveTo>
                <a:lnTo>
                  <a:pt x="8421" y="3453"/>
                </a:lnTo>
                <a:lnTo>
                  <a:pt x="3375" y="3453"/>
                </a:lnTo>
                <a:lnTo>
                  <a:pt x="3375" y="18147"/>
                </a:lnTo>
                <a:lnTo>
                  <a:pt x="8421" y="18147"/>
                </a:lnTo>
                <a:lnTo>
                  <a:pt x="842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453"/>
                </a:moveTo>
                <a:lnTo>
                  <a:pt x="1350" y="18147"/>
                </a:lnTo>
                <a:lnTo>
                  <a:pt x="2700" y="18147"/>
                </a:lnTo>
                <a:lnTo>
                  <a:pt x="2700" y="3453"/>
                </a:lnTo>
                <a:close/>
              </a:path>
              <a:path w="21600" h="21600">
                <a:moveTo>
                  <a:pt x="0" y="3453"/>
                </a:moveTo>
                <a:lnTo>
                  <a:pt x="0" y="18147"/>
                </a:lnTo>
                <a:lnTo>
                  <a:pt x="675" y="18147"/>
                </a:lnTo>
                <a:lnTo>
                  <a:pt x="675" y="3453"/>
                </a:lnTo>
                <a:close/>
              </a:path>
            </a:pathLst>
          </a:custGeom>
          <a:solidFill>
            <a:srgbClr val="FFFF99">
              <a:alpha val="1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517598" name="Rectangle 30"/>
          <p:cNvSpPr>
            <a:spLocks noChangeAspect="1" noChangeArrowheads="1"/>
          </p:cNvSpPr>
          <p:nvPr/>
        </p:nvSpPr>
        <p:spPr bwMode="auto">
          <a:xfrm>
            <a:off x="6643702" y="2744785"/>
            <a:ext cx="950912" cy="3984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2000" dirty="0">
                <a:solidFill>
                  <a:srgbClr val="FFFFCC"/>
                </a:solidFill>
              </a:rPr>
              <a:t>重力波</a:t>
            </a:r>
          </a:p>
        </p:txBody>
      </p:sp>
      <p:grpSp>
        <p:nvGrpSpPr>
          <p:cNvPr id="2" name="Group 31"/>
          <p:cNvGrpSpPr>
            <a:grpSpLocks noChangeAspect="1"/>
          </p:cNvGrpSpPr>
          <p:nvPr/>
        </p:nvGrpSpPr>
        <p:grpSpPr bwMode="auto">
          <a:xfrm>
            <a:off x="6499232" y="4021132"/>
            <a:ext cx="1844675" cy="503237"/>
            <a:chOff x="3360" y="2096"/>
            <a:chExt cx="2016" cy="592"/>
          </a:xfrm>
        </p:grpSpPr>
        <p:sp>
          <p:nvSpPr>
            <p:cNvPr id="1517600" name="Freeform 32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517601" name="Freeform 33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3" name="Group 34"/>
          <p:cNvGrpSpPr>
            <a:grpSpLocks noChangeAspect="1"/>
          </p:cNvGrpSpPr>
          <p:nvPr/>
        </p:nvGrpSpPr>
        <p:grpSpPr bwMode="auto">
          <a:xfrm rot="10800000">
            <a:off x="6499232" y="3852857"/>
            <a:ext cx="1844675" cy="503237"/>
            <a:chOff x="3360" y="2096"/>
            <a:chExt cx="2016" cy="592"/>
          </a:xfrm>
        </p:grpSpPr>
        <p:sp>
          <p:nvSpPr>
            <p:cNvPr id="1517603" name="Freeform 35"/>
            <p:cNvSpPr>
              <a:spLocks noChangeAspect="1"/>
            </p:cNvSpPr>
            <p:nvPr/>
          </p:nvSpPr>
          <p:spPr bwMode="auto">
            <a:xfrm>
              <a:off x="3360" y="233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517604" name="Freeform 36"/>
            <p:cNvSpPr>
              <a:spLocks noChangeAspect="1"/>
            </p:cNvSpPr>
            <p:nvPr/>
          </p:nvSpPr>
          <p:spPr bwMode="auto">
            <a:xfrm>
              <a:off x="4368" y="2096"/>
              <a:ext cx="1008" cy="352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48" y="200"/>
                </a:cxn>
                <a:cxn ang="0">
                  <a:pos x="192" y="344"/>
                </a:cxn>
                <a:cxn ang="0">
                  <a:pos x="240" y="152"/>
                </a:cxn>
                <a:cxn ang="0">
                  <a:pos x="384" y="296"/>
                </a:cxn>
                <a:cxn ang="0">
                  <a:pos x="432" y="104"/>
                </a:cxn>
                <a:cxn ang="0">
                  <a:pos x="576" y="248"/>
                </a:cxn>
                <a:cxn ang="0">
                  <a:pos x="624" y="56"/>
                </a:cxn>
                <a:cxn ang="0">
                  <a:pos x="768" y="200"/>
                </a:cxn>
                <a:cxn ang="0">
                  <a:pos x="816" y="8"/>
                </a:cxn>
                <a:cxn ang="0">
                  <a:pos x="960" y="152"/>
                </a:cxn>
                <a:cxn ang="0">
                  <a:pos x="1008" y="56"/>
                </a:cxn>
              </a:cxnLst>
              <a:rect l="0" t="0" r="r" b="b"/>
              <a:pathLst>
                <a:path w="1008" h="352">
                  <a:moveTo>
                    <a:pt x="0" y="296"/>
                  </a:moveTo>
                  <a:cubicBezTo>
                    <a:pt x="8" y="244"/>
                    <a:pt x="16" y="192"/>
                    <a:pt x="48" y="200"/>
                  </a:cubicBezTo>
                  <a:cubicBezTo>
                    <a:pt x="80" y="208"/>
                    <a:pt x="160" y="352"/>
                    <a:pt x="192" y="344"/>
                  </a:cubicBezTo>
                  <a:cubicBezTo>
                    <a:pt x="224" y="336"/>
                    <a:pt x="208" y="160"/>
                    <a:pt x="240" y="152"/>
                  </a:cubicBezTo>
                  <a:cubicBezTo>
                    <a:pt x="272" y="144"/>
                    <a:pt x="352" y="304"/>
                    <a:pt x="384" y="296"/>
                  </a:cubicBezTo>
                  <a:cubicBezTo>
                    <a:pt x="416" y="288"/>
                    <a:pt x="400" y="112"/>
                    <a:pt x="432" y="104"/>
                  </a:cubicBezTo>
                  <a:cubicBezTo>
                    <a:pt x="464" y="96"/>
                    <a:pt x="544" y="256"/>
                    <a:pt x="576" y="248"/>
                  </a:cubicBezTo>
                  <a:cubicBezTo>
                    <a:pt x="608" y="240"/>
                    <a:pt x="592" y="64"/>
                    <a:pt x="624" y="56"/>
                  </a:cubicBezTo>
                  <a:cubicBezTo>
                    <a:pt x="656" y="48"/>
                    <a:pt x="736" y="208"/>
                    <a:pt x="768" y="200"/>
                  </a:cubicBezTo>
                  <a:cubicBezTo>
                    <a:pt x="800" y="192"/>
                    <a:pt x="784" y="16"/>
                    <a:pt x="816" y="8"/>
                  </a:cubicBezTo>
                  <a:cubicBezTo>
                    <a:pt x="848" y="0"/>
                    <a:pt x="928" y="144"/>
                    <a:pt x="960" y="152"/>
                  </a:cubicBezTo>
                  <a:cubicBezTo>
                    <a:pt x="992" y="160"/>
                    <a:pt x="1000" y="80"/>
                    <a:pt x="1008" y="56"/>
                  </a:cubicBezTo>
                </a:path>
              </a:pathLst>
            </a:custGeom>
            <a:noFill/>
            <a:ln w="158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517609" name="AutoShape 41"/>
          <p:cNvSpPr>
            <a:spLocks noChangeArrowheads="1"/>
          </p:cNvSpPr>
          <p:nvPr/>
        </p:nvSpPr>
        <p:spPr bwMode="auto">
          <a:xfrm>
            <a:off x="2555875" y="3429000"/>
            <a:ext cx="2447925" cy="863600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10" name="Rectangle 42"/>
          <p:cNvSpPr>
            <a:spLocks noChangeArrowheads="1"/>
          </p:cNvSpPr>
          <p:nvPr/>
        </p:nvSpPr>
        <p:spPr bwMode="auto">
          <a:xfrm>
            <a:off x="3060700" y="6092825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sp>
        <p:nvSpPr>
          <p:cNvPr id="1517612" name="Rectangle 44"/>
          <p:cNvSpPr>
            <a:spLocks noChangeArrowheads="1"/>
          </p:cNvSpPr>
          <p:nvPr/>
        </p:nvSpPr>
        <p:spPr bwMode="auto">
          <a:xfrm>
            <a:off x="2740025" y="2636838"/>
            <a:ext cx="1692275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F8F8F8"/>
                </a:solidFill>
              </a:rPr>
              <a:t>移項して両辺を積分</a:t>
            </a:r>
          </a:p>
        </p:txBody>
      </p:sp>
      <p:sp>
        <p:nvSpPr>
          <p:cNvPr id="1517613" name="Rectangle 45"/>
          <p:cNvSpPr>
            <a:spLocks noChangeArrowheads="1"/>
          </p:cNvSpPr>
          <p:nvPr/>
        </p:nvSpPr>
        <p:spPr bwMode="auto">
          <a:xfrm>
            <a:off x="2730500" y="2924175"/>
            <a:ext cx="1985963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i="1">
                <a:solidFill>
                  <a:srgbClr val="F8F8F8"/>
                </a:solidFill>
              </a:rPr>
              <a:t>h </a:t>
            </a:r>
            <a:r>
              <a:rPr lang="ja-JP" altLang="en-US" sz="1400">
                <a:solidFill>
                  <a:srgbClr val="F8F8F8"/>
                </a:solidFill>
              </a:rPr>
              <a:t>の</a:t>
            </a:r>
            <a:r>
              <a:rPr lang="en-US" altLang="ja-JP" sz="1400">
                <a:solidFill>
                  <a:srgbClr val="F8F8F8"/>
                </a:solidFill>
              </a:rPr>
              <a:t>1</a:t>
            </a:r>
            <a:r>
              <a:rPr lang="ja-JP" altLang="en-US" sz="1400">
                <a:solidFill>
                  <a:srgbClr val="F8F8F8"/>
                </a:solidFill>
              </a:rPr>
              <a:t>次の効果まで考慮</a:t>
            </a:r>
          </a:p>
        </p:txBody>
      </p:sp>
      <p:sp>
        <p:nvSpPr>
          <p:cNvPr id="1517617" name="Rectangle 49"/>
          <p:cNvSpPr>
            <a:spLocks noChangeArrowheads="1"/>
          </p:cNvSpPr>
          <p:nvPr/>
        </p:nvSpPr>
        <p:spPr bwMode="auto">
          <a:xfrm>
            <a:off x="827088" y="1411288"/>
            <a:ext cx="187325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dirty="0">
                <a:solidFill>
                  <a:srgbClr val="EAEAEA"/>
                </a:solidFill>
              </a:rPr>
              <a:t>4</a:t>
            </a:r>
            <a:r>
              <a:rPr lang="ja-JP" altLang="en-US" sz="1800" dirty="0">
                <a:solidFill>
                  <a:srgbClr val="EAEAEA"/>
                </a:solidFill>
              </a:rPr>
              <a:t>次元線素の式</a:t>
            </a:r>
          </a:p>
        </p:txBody>
      </p:sp>
      <p:pic>
        <p:nvPicPr>
          <p:cNvPr id="1517618" name="Picture 5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827088" y="1968500"/>
            <a:ext cx="4770437" cy="3444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17626" name="AutoShape 58"/>
          <p:cNvSpPr>
            <a:spLocks noChangeArrowheads="1"/>
          </p:cNvSpPr>
          <p:nvPr/>
        </p:nvSpPr>
        <p:spPr bwMode="auto">
          <a:xfrm rot="5400000">
            <a:off x="2093912" y="4610101"/>
            <a:ext cx="309563" cy="538162"/>
          </a:xfrm>
          <a:custGeom>
            <a:avLst/>
            <a:gdLst>
              <a:gd name="G0" fmla="+- 11880 0 0"/>
              <a:gd name="G1" fmla="+- 3712 0 0"/>
              <a:gd name="G2" fmla="+- 21600 0 3712"/>
              <a:gd name="G3" fmla="+- 10800 0 3712"/>
              <a:gd name="G4" fmla="+- 21600 0 11880"/>
              <a:gd name="G5" fmla="*/ G4 G3 10800"/>
              <a:gd name="G6" fmla="+- 21600 0 G5"/>
              <a:gd name="T0" fmla="*/ 11880 w 21600"/>
              <a:gd name="T1" fmla="*/ 0 h 21600"/>
              <a:gd name="T2" fmla="*/ 0 w 21600"/>
              <a:gd name="T3" fmla="*/ 10800 h 21600"/>
              <a:gd name="T4" fmla="*/ 118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880" y="0"/>
                </a:moveTo>
                <a:lnTo>
                  <a:pt x="11880" y="3712"/>
                </a:lnTo>
                <a:lnTo>
                  <a:pt x="3375" y="3712"/>
                </a:lnTo>
                <a:lnTo>
                  <a:pt x="3375" y="17888"/>
                </a:lnTo>
                <a:lnTo>
                  <a:pt x="11880" y="17888"/>
                </a:lnTo>
                <a:lnTo>
                  <a:pt x="118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12"/>
                </a:moveTo>
                <a:lnTo>
                  <a:pt x="1350" y="17888"/>
                </a:lnTo>
                <a:lnTo>
                  <a:pt x="2700" y="17888"/>
                </a:lnTo>
                <a:lnTo>
                  <a:pt x="2700" y="3712"/>
                </a:lnTo>
                <a:close/>
              </a:path>
              <a:path w="21600" h="21600">
                <a:moveTo>
                  <a:pt x="0" y="3712"/>
                </a:moveTo>
                <a:lnTo>
                  <a:pt x="0" y="17888"/>
                </a:lnTo>
                <a:lnTo>
                  <a:pt x="675" y="17888"/>
                </a:lnTo>
                <a:lnTo>
                  <a:pt x="675" y="3712"/>
                </a:lnTo>
                <a:close/>
              </a:path>
            </a:pathLst>
          </a:custGeom>
          <a:solidFill>
            <a:srgbClr val="FFFF99">
              <a:alpha val="20000"/>
            </a:srgbClr>
          </a:solidFill>
          <a:ln w="317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27" name="Rectangle 59"/>
          <p:cNvSpPr>
            <a:spLocks noChangeArrowheads="1"/>
          </p:cNvSpPr>
          <p:nvPr/>
        </p:nvSpPr>
        <p:spPr bwMode="auto">
          <a:xfrm>
            <a:off x="2603500" y="4652963"/>
            <a:ext cx="155257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F8F8F8"/>
                </a:solidFill>
              </a:rPr>
              <a:t>角周波数</a:t>
            </a:r>
            <a:r>
              <a:rPr lang="en-US" altLang="ja-JP" sz="1600">
                <a:solidFill>
                  <a:srgbClr val="F8F8F8"/>
                </a:solidFill>
                <a:latin typeface="Symbol" pitchFamily="18" charset="2"/>
              </a:rPr>
              <a:t>W</a:t>
            </a:r>
            <a:r>
              <a:rPr lang="ja-JP" altLang="en-US" sz="1600">
                <a:solidFill>
                  <a:srgbClr val="F8F8F8"/>
                </a:solidFill>
              </a:rPr>
              <a:t>の光</a:t>
            </a:r>
          </a:p>
        </p:txBody>
      </p:sp>
      <p:sp>
        <p:nvSpPr>
          <p:cNvPr id="1517628" name="AutoShape 60"/>
          <p:cNvSpPr>
            <a:spLocks noChangeArrowheads="1"/>
          </p:cNvSpPr>
          <p:nvPr/>
        </p:nvSpPr>
        <p:spPr bwMode="auto">
          <a:xfrm>
            <a:off x="2195513" y="2752725"/>
            <a:ext cx="485775" cy="360363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FAFFC9">
              <a:alpha val="20000"/>
            </a:srgbClr>
          </a:solidFill>
          <a:ln w="317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17629" name="Rectangle 61"/>
          <p:cNvSpPr>
            <a:spLocks noChangeArrowheads="1"/>
          </p:cNvSpPr>
          <p:nvPr/>
        </p:nvSpPr>
        <p:spPr bwMode="auto">
          <a:xfrm>
            <a:off x="611188" y="908050"/>
            <a:ext cx="49688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dirty="0">
                <a:solidFill>
                  <a:srgbClr val="EAEAEA"/>
                </a:solidFill>
              </a:rPr>
              <a:t>x</a:t>
            </a:r>
            <a:r>
              <a:rPr lang="ja-JP" altLang="en-US" sz="2000" dirty="0">
                <a:solidFill>
                  <a:srgbClr val="EAEAEA"/>
                </a:solidFill>
              </a:rPr>
              <a:t>軸上を往復する光 </a:t>
            </a:r>
            <a:r>
              <a:rPr lang="en-US" altLang="ja-JP" sz="2000" dirty="0">
                <a:solidFill>
                  <a:srgbClr val="EAEAEA"/>
                </a:solidFill>
              </a:rPr>
              <a:t>(</a:t>
            </a:r>
            <a:r>
              <a:rPr lang="ja-JP" altLang="en-US" sz="2000" dirty="0">
                <a:solidFill>
                  <a:srgbClr val="EAEAEA"/>
                </a:solidFill>
              </a:rPr>
              <a:t>角周波数</a:t>
            </a:r>
            <a:r>
              <a:rPr lang="ja-JP" altLang="en-US" sz="2000" dirty="0">
                <a:solidFill>
                  <a:srgbClr val="EAEAEA"/>
                </a:solidFill>
                <a:latin typeface="Symbol" pitchFamily="18" charset="2"/>
              </a:rPr>
              <a:t> </a:t>
            </a:r>
            <a:r>
              <a:rPr lang="en-US" altLang="ja-JP" sz="2000" dirty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2000" dirty="0">
                <a:solidFill>
                  <a:srgbClr val="EAEAEA"/>
                </a:solidFill>
              </a:rPr>
              <a:t>) </a:t>
            </a:r>
            <a:r>
              <a:rPr lang="ja-JP" altLang="en-US" sz="2000" dirty="0">
                <a:solidFill>
                  <a:srgbClr val="EAEAEA"/>
                </a:solidFill>
              </a:rPr>
              <a:t>を考える</a:t>
            </a:r>
          </a:p>
        </p:txBody>
      </p:sp>
      <p:pic>
        <p:nvPicPr>
          <p:cNvPr id="1517633" name="Picture 6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039813" y="3573463"/>
            <a:ext cx="383222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17634" name="Picture 6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904875" y="5430838"/>
            <a:ext cx="4219575" cy="661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36" name="図 35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tretch>
            <a:fillRect/>
          </a:stretch>
        </p:blipFill>
        <p:spPr>
          <a:xfrm>
            <a:off x="6564661" y="5448546"/>
            <a:ext cx="1864991" cy="695098"/>
          </a:xfrm>
          <a:prstGeom prst="rect">
            <a:avLst/>
          </a:prstGeom>
          <a:noFill/>
        </p:spPr>
      </p:pic>
      <p:sp>
        <p:nvSpPr>
          <p:cNvPr id="37" name="右矢印 36"/>
          <p:cNvSpPr/>
          <p:nvPr/>
        </p:nvSpPr>
        <p:spPr>
          <a:xfrm>
            <a:off x="5786446" y="5587574"/>
            <a:ext cx="357190" cy="4846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9050">
            <a:solidFill>
              <a:srgbClr val="FFFFFF"/>
            </a:solidFill>
          </a:ln>
        </p:spPr>
        <p:txBody>
          <a:bodyPr wrap="square" rtlCol="0" anchor="ctr">
            <a:noAutofit/>
          </a:bodyPr>
          <a:lstStyle/>
          <a:p>
            <a:pPr algn="l">
              <a:lnSpc>
                <a:spcPct val="120000"/>
              </a:lnSpc>
              <a:buNone/>
            </a:pPr>
            <a:endParaRPr kumimoji="1" lang="ja-JP" altLang="en-US" sz="1400" b="1" dirty="0" err="1" smtClean="0">
              <a:solidFill>
                <a:srgbClr val="DDDD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周波数応答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特別講義　</a:t>
            </a:r>
            <a:r>
              <a:rPr lang="en-US" altLang="zh-TW" smtClean="0"/>
              <a:t>(2009</a:t>
            </a:r>
            <a:r>
              <a:rPr lang="zh-TW" altLang="en-US" smtClean="0"/>
              <a:t>年</a:t>
            </a:r>
            <a:r>
              <a:rPr lang="en-US" altLang="zh-TW" smtClean="0"/>
              <a:t>9</a:t>
            </a:r>
            <a:r>
              <a:rPr lang="zh-TW" altLang="en-US" smtClean="0"/>
              <a:t>月</a:t>
            </a:r>
            <a:r>
              <a:rPr lang="en-US" altLang="zh-TW" smtClean="0"/>
              <a:t>29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496E30-8343-4FB7-8D13-B5088A3BB50A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562626" name="AutoShape 2"/>
          <p:cNvSpPr>
            <a:spLocks noChangeArrowheads="1"/>
          </p:cNvSpPr>
          <p:nvPr/>
        </p:nvSpPr>
        <p:spPr bwMode="auto">
          <a:xfrm>
            <a:off x="1331913" y="5229225"/>
            <a:ext cx="3887787" cy="1079500"/>
          </a:xfrm>
          <a:prstGeom prst="roundRect">
            <a:avLst>
              <a:gd name="adj" fmla="val 6944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27" name="AutoShape 3"/>
          <p:cNvSpPr>
            <a:spLocks noChangeArrowheads="1"/>
          </p:cNvSpPr>
          <p:nvPr/>
        </p:nvSpPr>
        <p:spPr bwMode="auto">
          <a:xfrm>
            <a:off x="1836738" y="3571875"/>
            <a:ext cx="2447925" cy="1063625"/>
          </a:xfrm>
          <a:prstGeom prst="roundRect">
            <a:avLst>
              <a:gd name="adj" fmla="val 6944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30" name="Rectangle 6"/>
          <p:cNvSpPr>
            <a:spLocks noChangeArrowheads="1"/>
          </p:cNvSpPr>
          <p:nvPr/>
        </p:nvSpPr>
        <p:spPr bwMode="auto">
          <a:xfrm>
            <a:off x="612775" y="908050"/>
            <a:ext cx="3959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光の滞在時間の増大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　              </a:t>
            </a:r>
            <a:r>
              <a:rPr lang="ja-JP" altLang="en-US" sz="1800" dirty="0">
                <a:solidFill>
                  <a:srgbClr val="EAEAEA"/>
                </a:solidFill>
                <a:sym typeface="Wingdings" pitchFamily="2" charset="2"/>
              </a:rPr>
              <a:t> 重力波</a:t>
            </a:r>
            <a:r>
              <a:rPr lang="ja-JP" altLang="en-US" sz="1800" dirty="0">
                <a:solidFill>
                  <a:srgbClr val="EAEAEA"/>
                </a:solidFill>
              </a:rPr>
              <a:t>信号の積算</a:t>
            </a:r>
          </a:p>
        </p:txBody>
      </p:sp>
      <p:sp>
        <p:nvSpPr>
          <p:cNvPr id="1562631" name="Rectangle 7"/>
          <p:cNvSpPr>
            <a:spLocks noChangeArrowheads="1"/>
          </p:cNvSpPr>
          <p:nvPr/>
        </p:nvSpPr>
        <p:spPr bwMode="auto">
          <a:xfrm>
            <a:off x="2484438" y="4292600"/>
            <a:ext cx="1079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>
                <a:solidFill>
                  <a:srgbClr val="F8F8F8"/>
                </a:solidFill>
              </a:rPr>
              <a:t>応答関数</a:t>
            </a:r>
            <a:endParaRPr lang="ja-JP" altLang="en-US" sz="1400">
              <a:solidFill>
                <a:srgbClr val="F8F8F8"/>
              </a:solidFill>
            </a:endParaRPr>
          </a:p>
        </p:txBody>
      </p:sp>
      <p:sp>
        <p:nvSpPr>
          <p:cNvPr id="1562632" name="Rectangle 8"/>
          <p:cNvSpPr>
            <a:spLocks noChangeArrowheads="1"/>
          </p:cNvSpPr>
          <p:nvPr/>
        </p:nvSpPr>
        <p:spPr bwMode="auto">
          <a:xfrm>
            <a:off x="4500563" y="908050"/>
            <a:ext cx="3959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滞在時間が長すぎると、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　　　信号のキャンセルが起こる</a:t>
            </a:r>
          </a:p>
        </p:txBody>
      </p:sp>
      <p:sp>
        <p:nvSpPr>
          <p:cNvPr id="1562633" name="AutoShape 9"/>
          <p:cNvSpPr>
            <a:spLocks noChangeArrowheads="1"/>
          </p:cNvSpPr>
          <p:nvPr/>
        </p:nvSpPr>
        <p:spPr bwMode="auto">
          <a:xfrm rot="16200000">
            <a:off x="4067969" y="1197769"/>
            <a:ext cx="431800" cy="287338"/>
          </a:xfrm>
          <a:prstGeom prst="downArrow">
            <a:avLst>
              <a:gd name="adj1" fmla="val 53685"/>
              <a:gd name="adj2" fmla="val 53042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34" name="AutoShape 10"/>
          <p:cNvSpPr>
            <a:spLocks noChangeArrowheads="1"/>
          </p:cNvSpPr>
          <p:nvPr/>
        </p:nvSpPr>
        <p:spPr bwMode="auto">
          <a:xfrm>
            <a:off x="2622550" y="1844675"/>
            <a:ext cx="2159000" cy="1063625"/>
          </a:xfrm>
          <a:prstGeom prst="roundRect">
            <a:avLst>
              <a:gd name="adj" fmla="val 6944"/>
            </a:avLst>
          </a:prstGeom>
          <a:solidFill>
            <a:srgbClr val="FAFFC9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35" name="Rectangle 11"/>
          <p:cNvSpPr>
            <a:spLocks noChangeArrowheads="1"/>
          </p:cNvSpPr>
          <p:nvPr/>
        </p:nvSpPr>
        <p:spPr bwMode="auto">
          <a:xfrm>
            <a:off x="2811463" y="2563813"/>
            <a:ext cx="1898650" cy="304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ja-JP" altLang="en-US" sz="1400">
                <a:solidFill>
                  <a:srgbClr val="DDDDDD"/>
                </a:solidFill>
              </a:rPr>
              <a:t>重力波による位相変化</a:t>
            </a:r>
          </a:p>
        </p:txBody>
      </p:sp>
      <p:pic>
        <p:nvPicPr>
          <p:cNvPr id="1562636" name="Picture 1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971550" y="1916113"/>
            <a:ext cx="3738563" cy="5857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562637" name="Picture 1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827088" y="3644900"/>
            <a:ext cx="4248150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38" name="AutoShape 14"/>
          <p:cNvSpPr>
            <a:spLocks noChangeArrowheads="1"/>
          </p:cNvSpPr>
          <p:nvPr/>
        </p:nvSpPr>
        <p:spPr bwMode="auto">
          <a:xfrm>
            <a:off x="2478088" y="3068638"/>
            <a:ext cx="431800" cy="287337"/>
          </a:xfrm>
          <a:prstGeom prst="downArrow">
            <a:avLst>
              <a:gd name="adj1" fmla="val 53593"/>
              <a:gd name="adj2" fmla="val 46255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562639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3052763" y="3068638"/>
            <a:ext cx="1879600" cy="342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40" name="Rectangle 16"/>
          <p:cNvSpPr>
            <a:spLocks noChangeArrowheads="1"/>
          </p:cNvSpPr>
          <p:nvPr/>
        </p:nvSpPr>
        <p:spPr bwMode="auto">
          <a:xfrm>
            <a:off x="1397000" y="3068638"/>
            <a:ext cx="1439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200">
                <a:solidFill>
                  <a:srgbClr val="F8F8F8"/>
                </a:solidFill>
              </a:rPr>
              <a:t>フーリエ変換</a:t>
            </a:r>
            <a:endParaRPr lang="ja-JP" altLang="en-US" sz="1200">
              <a:solidFill>
                <a:srgbClr val="F8F8F8"/>
              </a:solidFill>
            </a:endParaRPr>
          </a:p>
        </p:txBody>
      </p:sp>
      <p:sp>
        <p:nvSpPr>
          <p:cNvPr id="1562641" name="Rectangle 17"/>
          <p:cNvSpPr>
            <a:spLocks noChangeArrowheads="1"/>
          </p:cNvSpPr>
          <p:nvPr/>
        </p:nvSpPr>
        <p:spPr bwMode="auto">
          <a:xfrm>
            <a:off x="827088" y="4724400"/>
            <a:ext cx="3959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dirty="0">
                <a:solidFill>
                  <a:srgbClr val="EAEAEA"/>
                </a:solidFill>
              </a:rPr>
              <a:t>重力波の波長と最適な基線長の関係</a:t>
            </a:r>
          </a:p>
        </p:txBody>
      </p:sp>
      <p:pic>
        <p:nvPicPr>
          <p:cNvPr id="1562642" name="Picture 1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4000" contrast="12000"/>
          </a:blip>
          <a:srcRect/>
          <a:stretch>
            <a:fillRect/>
          </a:stretch>
        </p:blipFill>
        <p:spPr bwMode="auto">
          <a:xfrm>
            <a:off x="1476375" y="5267325"/>
            <a:ext cx="1150938" cy="53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43" name="AutoShape 19"/>
          <p:cNvSpPr>
            <a:spLocks noChangeArrowheads="1"/>
          </p:cNvSpPr>
          <p:nvPr/>
        </p:nvSpPr>
        <p:spPr bwMode="auto">
          <a:xfrm rot="16200000">
            <a:off x="2844007" y="5445919"/>
            <a:ext cx="360362" cy="215900"/>
          </a:xfrm>
          <a:prstGeom prst="downArrow">
            <a:avLst>
              <a:gd name="adj1" fmla="val 53685"/>
              <a:gd name="adj2" fmla="val 53042"/>
            </a:avLst>
          </a:prstGeom>
          <a:solidFill>
            <a:srgbClr val="99CCFF">
              <a:alpha val="20000"/>
            </a:srgbClr>
          </a:solidFill>
          <a:ln w="31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562644" name="Rectangle 20"/>
          <p:cNvSpPr>
            <a:spLocks noChangeArrowheads="1"/>
          </p:cNvSpPr>
          <p:nvPr/>
        </p:nvSpPr>
        <p:spPr bwMode="auto">
          <a:xfrm>
            <a:off x="3203575" y="5230813"/>
            <a:ext cx="24479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光の往復の間に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>
                <a:solidFill>
                  <a:srgbClr val="EAEAEA"/>
                </a:solidFill>
              </a:rPr>
              <a:t>重力波が半波長通過</a:t>
            </a:r>
          </a:p>
        </p:txBody>
      </p:sp>
      <p:sp>
        <p:nvSpPr>
          <p:cNvPr id="1562645" name="Rectangle 21"/>
          <p:cNvSpPr>
            <a:spLocks noChangeArrowheads="1"/>
          </p:cNvSpPr>
          <p:nvPr/>
        </p:nvSpPr>
        <p:spPr bwMode="auto">
          <a:xfrm>
            <a:off x="2411413" y="5949950"/>
            <a:ext cx="32400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>
                <a:solidFill>
                  <a:srgbClr val="B2B2B2"/>
                </a:solidFill>
              </a:rPr>
              <a:t>(1kHz</a:t>
            </a:r>
            <a:r>
              <a:rPr kumimoji="0" lang="ja-JP" altLang="en-US" sz="1400">
                <a:solidFill>
                  <a:srgbClr val="B2B2B2"/>
                </a:solidFill>
              </a:rPr>
              <a:t>の重力波 </a:t>
            </a:r>
            <a:r>
              <a:rPr kumimoji="0" lang="ja-JP" altLang="en-US" sz="1400">
                <a:solidFill>
                  <a:srgbClr val="B2B2B2"/>
                </a:solidFill>
                <a:sym typeface="Wingdings" pitchFamily="2" charset="2"/>
              </a:rPr>
              <a:t> 基線長</a:t>
            </a:r>
            <a:r>
              <a:rPr kumimoji="0" lang="en-US" altLang="ja-JP" sz="1400">
                <a:solidFill>
                  <a:srgbClr val="B2B2B2"/>
                </a:solidFill>
                <a:sym typeface="Wingdings" pitchFamily="2" charset="2"/>
              </a:rPr>
              <a:t>75km)</a:t>
            </a:r>
            <a:endParaRPr lang="en-US" altLang="ja-JP" sz="1400">
              <a:solidFill>
                <a:srgbClr val="B2B2B2"/>
              </a:solidFill>
            </a:endParaRPr>
          </a:p>
        </p:txBody>
      </p:sp>
      <p:pic>
        <p:nvPicPr>
          <p:cNvPr id="1562646" name="Picture 2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92725" y="3449638"/>
            <a:ext cx="3743325" cy="23558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562647" name="Rectangle 23"/>
          <p:cNvSpPr>
            <a:spLocks noChangeArrowheads="1"/>
          </p:cNvSpPr>
          <p:nvPr/>
        </p:nvSpPr>
        <p:spPr bwMode="auto">
          <a:xfrm>
            <a:off x="5940425" y="3068638"/>
            <a:ext cx="2566988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600">
                <a:solidFill>
                  <a:srgbClr val="F8F8F8"/>
                </a:solidFill>
              </a:rPr>
              <a:t>重力波に対する周波数応答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文書名 _PGW09_Hoga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C1F"/>
              </a:clrFrom>
              <a:clrTo>
                <a:srgbClr val="000C1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282" y="1004184"/>
            <a:ext cx="8643998" cy="542521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重力波源と検出器</a:t>
            </a:r>
            <a:endParaRPr kumimoji="1"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85C01B-0D72-48EE-B390-C868EDD98FDA}" type="slidenum">
              <a:rPr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572396" y="785794"/>
            <a:ext cx="1500230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F8F8F8"/>
                </a:solidFill>
                <a:sym typeface="Wingdings" pitchFamily="2" charset="2"/>
              </a:rPr>
              <a:t>Craig Hogan,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F8F8F8"/>
                </a:solidFill>
                <a:sym typeface="Wingdings" pitchFamily="2" charset="2"/>
              </a:rPr>
              <a:t>Quarks to Cosmos,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000" b="1" dirty="0" smtClean="0">
                <a:solidFill>
                  <a:srgbClr val="F8F8F8"/>
                </a:solidFill>
                <a:sym typeface="Wingdings" pitchFamily="2" charset="2"/>
              </a:rPr>
              <a:t>PGW09 (July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29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ja-JP" sz="14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8072438" cy="2663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</a:t>
            </a:r>
            <a:r>
              <a:rPr lang="ja-JP" altLang="en-US" sz="2800" b="1" dirty="0" smtClean="0"/>
              <a:t>　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第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章  重力波の検出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重力波</a:t>
            </a:r>
            <a:r>
              <a:rPr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</a:rPr>
              <a:t>の</a:t>
            </a:r>
            <a:r>
              <a:rPr kumimoji="1" lang="ja-JP" altLang="en-US" sz="3200" b="1" dirty="0" smtClean="0">
                <a:solidFill>
                  <a:srgbClr val="B2B2B2"/>
                </a:solidFill>
                <a:latin typeface="Tahoma"/>
                <a:ea typeface="HGP創英角ｺﾞｼｯｸUB"/>
                <a:cs typeface="+mn-cs"/>
              </a:rPr>
              <a:t>検出原理</a:t>
            </a:r>
            <a:endParaRPr kumimoji="1" lang="en-US" altLang="ja-JP" sz="3200" b="1" dirty="0">
              <a:solidFill>
                <a:srgbClr val="B2B2B2"/>
              </a:solidFill>
              <a:latin typeface="Tahoma"/>
              <a:ea typeface="HGP創英角ｺﾞｼｯｸUB"/>
              <a:cs typeface="+mn-cs"/>
            </a:endParaRPr>
          </a:p>
          <a:p>
            <a:pPr marL="109538" indent="-1825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</a:pPr>
            <a:r>
              <a:rPr kumimoji="1" lang="ja-JP" altLang="en-US" sz="3200" b="1" dirty="0" smtClean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重力波検出器</a:t>
            </a:r>
            <a:endParaRPr kumimoji="1" lang="en-US" altLang="ja-JP" sz="3200" b="1" dirty="0">
              <a:solidFill>
                <a:srgbClr val="CCECFF"/>
              </a:solidFill>
              <a:latin typeface="Tahoma"/>
              <a:ea typeface="HGP創英角ｺﾞｼｯｸUB"/>
              <a:cs typeface="+mn-cs"/>
            </a:endParaRP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　            </a:t>
            </a:r>
          </a:p>
          <a:p>
            <a:pPr marL="1338263" lvl="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70000"/>
              <a:buNone/>
              <a:defRPr/>
            </a:pPr>
            <a:r>
              <a:rPr kumimoji="1" lang="ja-JP" altLang="en-US" sz="3200" b="1" dirty="0">
                <a:solidFill>
                  <a:srgbClr val="CCECFF"/>
                </a:solidFill>
                <a:latin typeface="Tahoma"/>
                <a:ea typeface="HGP創英角ｺﾞｼｯｸUB"/>
                <a:cs typeface="+mn-cs"/>
              </a:rPr>
              <a:t>            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2143108" y="3643314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tx1">
              <a:lumMod val="20000"/>
              <a:lumOff val="80000"/>
              <a:alpha val="10000"/>
            </a:schemeClr>
          </a:solidFill>
          <a:ln w="317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3000364" y="4204652"/>
            <a:ext cx="4572032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共振型アンテナ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レーザー干渉計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ドップラートラッキング</a:t>
            </a:r>
            <a:endParaRPr kumimoji="1" lang="en-US" altLang="ja-JP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b="1" dirty="0" smtClean="0">
                <a:solidFill>
                  <a:srgbClr val="FFFFFF"/>
                </a:solidFill>
                <a:sym typeface="Wingdings" pitchFamily="2" charset="2"/>
              </a:rPr>
              <a:t>パルサータイミング</a:t>
            </a:r>
            <a:endParaRPr lang="en-US" altLang="ja-JP" b="1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b="1" dirty="0" smtClean="0">
                <a:solidFill>
                  <a:srgbClr val="FFFFFF"/>
                </a:solidFill>
                <a:sym typeface="Wingdings" pitchFamily="2" charset="2"/>
              </a:rPr>
              <a:t>CMB B-mode</a:t>
            </a: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q^{ij} = \int \rho \left({&#10;x_i\,w_j + w_i\, x_j -{2\over 3}\sum_k x_k \, w_k&#10;}\right) dV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93.8408"/>
  <p:tag name="PICTUREFILESIZE" val="4252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f_{\rm GR}(t) &#10;  = {1\over 4}\, \ddot{h}_{ij} (t)\, q^{ij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3.9204"/>
  <p:tag name="PICTUREFILESIZE" val="1457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\mu\, \ddot{\xi} + \gamma\, \dot{\xi} + \kappa\, \xi &#10;    = f_{\rm GR}(t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8.9605"/>
  <p:tag name="PICTUREFILESIZE" val="9189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&#10;f_0 = {1 \over 2\pi} \sqrt{\kappa \over \mu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0.8802"/>
  <p:tag name="PICTUREFILESIZE" val="1031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f_{\rm B, rms}^2 ={&lt;f_{\rm B}^2&gt;} &#10; = 4 \gamma\, k_{\rm B}\, T_{\rm M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3.8405"/>
  <p:tag name="PICTUREFILESIZE" val="1383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\mu\, \ddot{\xi} + \gamma\, \dot{\xi} + \kappa\, \xi &#10;    = f_{\rm GR}(t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8.9605"/>
  <p:tag name="PICTUREFILESIZE" val="9189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P \propto &#10;  \left|{  E_0\,{\rm e}^{{\rm i} \Omega t   + {\rm i} \phi  }&#10;           - E_0\,{\rm e}^{{\rm i} \Omega t   - {\rm i} \phi  }&#10;   } \right|^2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84.875"/>
  <p:tag name="PICTUREFILESIZE" val="1840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=  2 | E_0 |^2 [1-\cos(\Delta \phi)]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0.75"/>
  <p:tag name="PICTUREFILESIZE" val="10043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&#10;2.3 \times 10^{-4} \leq f \leq 5 \times 10^{-2}&#10;\ \ \ [{\rm Hz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4.9606"/>
  <p:tag name="PICTUREFILESIZE" val="14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ds^2 = -(c\,dt)^2 + \left[{1+h(t)}\right]\,dx^2 =0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5.875"/>
  <p:tag name="PICTUREFILESIZE" val="15125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&#10;h \sim  10^{-13} &#10;\ \ \ [{\rm Hz^{-1/2} }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6.8804"/>
  <p:tag name="PICTUREFILESIZE" val="943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h \sim 2\pi\, \nu_{\rm P} \cdot \Delta t_{\rm P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6.8803"/>
  <p:tag name="PICTUREFILESIZE" val="494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t_{\rm pulse} -  \Delta t_{\rm P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6.8802"/>
  <p:tag name="PICTUREFILESIZE" val="454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= t_0 + P_0\cdot n &#10;  +{1\over 2} P_0 \dot{P_0}\cdot n^2 + O(n^3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0.8007"/>
  <p:tag name="PICTUREFILESIZE" val="25525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 n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34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(4.4 \times 10^{-9}\ \ {\rm Hz}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4.8803"/>
  <p:tag name="PICTUREFILESIZE" val="726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Yellow}&#10;$$ &#10;\Omega_{\rm g} = {\rho\over \rho_{\rm c}} &lt; 1.9 \times  10^{-8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4.8005"/>
  <p:tag name="PICTUREFILESIZE" val="1614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t = {2 L \over c} + {1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7.875"/>
  <p:tag name="PICTUREFILESIZE" val="2330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%\color[named]{Yellow}&#10;$$ h \sim {\delta L \over L} \sim {\delta \nu \over \nu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17.8402"/>
  <p:tag name="PICTUREFILESIZE" val="911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Yellow}&#10;$$ \Delta \phi = {2 L \Omega \over c} + {\Omega \over 2} \int_{t-2L/c}^t h(t^\prime)\,dt^\prime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"/>
  <p:tag name="PICTUREFILESIZE" val="256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\delta \phi (\omega) =   &#10;    { \Omega \over \omega} \sin\left({L \omega \over c}\right) &#10; {\rm e}^{-{\rm i} L\omega /c} \times h(\omega) 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8.875"/>
  <p:tag name="PICTUREFILESIZE" val="2594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h(t) =  \int_{-\infty}^\infty  h(\omega)\,{\rm e}^{{\rm i} \omega t}&#10; \,d\omega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875"/>
  <p:tag name="PICTUREFILESIZE" val="16019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[named]{Blue}&#10;$$ L= {\lambda_{\rm GW} \over 4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1.875"/>
  <p:tag name="PICTUREFILESIZE" val="69814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000"/>
          </a:srgbClr>
        </a:solidFill>
        <a:ln w="19050">
          <a:solidFill>
            <a:srgbClr val="FFFFFF"/>
          </a:solidFill>
        </a:ln>
      </a:spPr>
      <a:bodyPr wrap="square" rtlCol="0" anchor="ctr">
        <a:noAutofit/>
      </a:bodyPr>
      <a:lstStyle>
        <a:defPPr algn="l">
          <a:lnSpc>
            <a:spcPct val="120000"/>
          </a:lnSpc>
          <a:buNone/>
          <a:defRPr kumimoji="1" sz="1400" b="1" dirty="0" err="1" smtClean="0">
            <a:solidFill>
              <a:srgbClr val="DDDDDD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buNone/>
          <a:defRPr kumimoji="1" sz="1800" b="1" dirty="0" err="1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necsiro_powerpoint_070705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IGO_II">
  <a:themeElements>
    <a:clrScheme name="">
      <a:dk1>
        <a:srgbClr val="022996"/>
      </a:dk1>
      <a:lt1>
        <a:srgbClr val="FFFFFF"/>
      </a:lt1>
      <a:dk2>
        <a:srgbClr val="000000"/>
      </a:dk2>
      <a:lt2>
        <a:srgbClr val="F7F7F7"/>
      </a:lt2>
      <a:accent1>
        <a:srgbClr val="D49FFF"/>
      </a:accent1>
      <a:accent2>
        <a:srgbClr val="618FFD"/>
      </a:accent2>
      <a:accent3>
        <a:srgbClr val="FFFFFF"/>
      </a:accent3>
      <a:accent4>
        <a:srgbClr val="01217F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44739</TotalTime>
  <Words>2102</Words>
  <Application>Microsoft Office PowerPoint</Application>
  <PresentationFormat>画面に合わせる (4:3)</PresentationFormat>
  <Paragraphs>665</Paragraphs>
  <Slides>43</Slides>
  <Notes>43</Notes>
  <HiddenSlides>0</HiddenSlides>
  <MMClips>0</MMClips>
  <ScaleCrop>false</ScaleCrop>
  <HeadingPairs>
    <vt:vector size="6" baseType="variant"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43</vt:i4>
      </vt:variant>
    </vt:vector>
  </HeadingPairs>
  <TitlesOfParts>
    <vt:vector size="50" baseType="lpstr">
      <vt:lpstr>1_Straight Edge</vt:lpstr>
      <vt:lpstr>2_Straight Edge</vt:lpstr>
      <vt:lpstr>onecsiro_powerpoint_070705</vt:lpstr>
      <vt:lpstr>LIGO_II</vt:lpstr>
      <vt:lpstr>Photo Editor Photo</vt:lpstr>
      <vt:lpstr>Drawing</vt:lpstr>
      <vt:lpstr>CorelPhotoPaint.Image.11</vt:lpstr>
      <vt:lpstr>重力・重力波物理学</vt:lpstr>
      <vt:lpstr>スライド 2</vt:lpstr>
      <vt:lpstr>重力波検出実験のこれまで</vt:lpstr>
      <vt:lpstr>スライド 4</vt:lpstr>
      <vt:lpstr>重力波の効果</vt:lpstr>
      <vt:lpstr>重力波による位相変化</vt:lpstr>
      <vt:lpstr>周波数応答</vt:lpstr>
      <vt:lpstr>重力波源と検出器</vt:lpstr>
      <vt:lpstr>スライド 9</vt:lpstr>
      <vt:lpstr>スライド 10</vt:lpstr>
      <vt:lpstr>共振型検出器</vt:lpstr>
      <vt:lpstr>重力波検出の最初の試み</vt:lpstr>
      <vt:lpstr>共振型検出器の雑音</vt:lpstr>
      <vt:lpstr>共振型アンテナネットワーク</vt:lpstr>
      <vt:lpstr>スライド 15</vt:lpstr>
      <vt:lpstr>レーザー干渉計型重力波検出器</vt:lpstr>
      <vt:lpstr>マイケルソン干渉計</vt:lpstr>
      <vt:lpstr>世界の重力波検出器 </vt:lpstr>
      <vt:lpstr>TAMA300</vt:lpstr>
      <vt:lpstr>TAMA300 (2)</vt:lpstr>
      <vt:lpstr>TAMA300 (3) </vt:lpstr>
      <vt:lpstr>LIGO</vt:lpstr>
      <vt:lpstr>スライド 23</vt:lpstr>
      <vt:lpstr>GEO600: Signal Recycling</vt:lpstr>
      <vt:lpstr>The Importance of Length </vt:lpstr>
      <vt:lpstr>Virgo</vt:lpstr>
      <vt:lpstr>Virgo  Interferometer </vt:lpstr>
      <vt:lpstr>Combined Observations </vt:lpstr>
      <vt:lpstr>地上重力波検出器の現状</vt:lpstr>
      <vt:lpstr>スライド 30</vt:lpstr>
      <vt:lpstr>ドップラートラッキング</vt:lpstr>
      <vt:lpstr>深宇宙探査機による観測</vt:lpstr>
      <vt:lpstr>スライド 33</vt:lpstr>
      <vt:lpstr>パルサータイミング</vt:lpstr>
      <vt:lpstr>タイミング誤差</vt:lpstr>
      <vt:lpstr>パルサータイミングによる制限</vt:lpstr>
      <vt:lpstr>パルサータイミングアレー</vt:lpstr>
      <vt:lpstr>The Square Kilometre Array</vt:lpstr>
      <vt:lpstr>スライド 39</vt:lpstr>
      <vt:lpstr>CMB B-mode 偏光</vt:lpstr>
      <vt:lpstr>その他の検出法</vt:lpstr>
      <vt:lpstr>まとめ</vt:lpstr>
      <vt:lpstr>スライド 43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2556</cp:revision>
  <dcterms:created xsi:type="dcterms:W3CDTF">2002-03-19T09:15:24Z</dcterms:created>
  <dcterms:modified xsi:type="dcterms:W3CDTF">2009-10-14T03:25:51Z</dcterms:modified>
</cp:coreProperties>
</file>