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2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71"/>
  </p:notesMasterIdLst>
  <p:handoutMasterIdLst>
    <p:handoutMasterId r:id="rId72"/>
  </p:handoutMasterIdLst>
  <p:sldIdLst>
    <p:sldId id="1152" r:id="rId2"/>
    <p:sldId id="1375" r:id="rId3"/>
    <p:sldId id="1359" r:id="rId4"/>
    <p:sldId id="1362" r:id="rId5"/>
    <p:sldId id="1361" r:id="rId6"/>
    <p:sldId id="1373" r:id="rId7"/>
    <p:sldId id="1310" r:id="rId8"/>
    <p:sldId id="1253" r:id="rId9"/>
    <p:sldId id="1328" r:id="rId10"/>
    <p:sldId id="1254" r:id="rId11"/>
    <p:sldId id="1345" r:id="rId12"/>
    <p:sldId id="1374" r:id="rId13"/>
    <p:sldId id="1367" r:id="rId14"/>
    <p:sldId id="1365" r:id="rId15"/>
    <p:sldId id="1363" r:id="rId16"/>
    <p:sldId id="1364" r:id="rId17"/>
    <p:sldId id="1366" r:id="rId18"/>
    <p:sldId id="1329" r:id="rId19"/>
    <p:sldId id="1320" r:id="rId20"/>
    <p:sldId id="1319" r:id="rId21"/>
    <p:sldId id="1348" r:id="rId22"/>
    <p:sldId id="1245" r:id="rId23"/>
    <p:sldId id="1369" r:id="rId24"/>
    <p:sldId id="1370" r:id="rId25"/>
    <p:sldId id="1247" r:id="rId26"/>
    <p:sldId id="1248" r:id="rId27"/>
    <p:sldId id="1219" r:id="rId28"/>
    <p:sldId id="1307" r:id="rId29"/>
    <p:sldId id="1256" r:id="rId30"/>
    <p:sldId id="1354" r:id="rId31"/>
    <p:sldId id="1355" r:id="rId32"/>
    <p:sldId id="1301" r:id="rId33"/>
    <p:sldId id="1306" r:id="rId34"/>
    <p:sldId id="1261" r:id="rId35"/>
    <p:sldId id="1249" r:id="rId36"/>
    <p:sldId id="1368" r:id="rId37"/>
    <p:sldId id="1222" r:id="rId38"/>
    <p:sldId id="1243" r:id="rId39"/>
    <p:sldId id="1148" r:id="rId40"/>
    <p:sldId id="1353" r:id="rId41"/>
    <p:sldId id="1343" r:id="rId42"/>
    <p:sldId id="1352" r:id="rId43"/>
    <p:sldId id="1350" r:id="rId44"/>
    <p:sldId id="1349" r:id="rId45"/>
    <p:sldId id="1311" r:id="rId46"/>
    <p:sldId id="1351" r:id="rId47"/>
    <p:sldId id="1312" r:id="rId48"/>
    <p:sldId id="1313" r:id="rId49"/>
    <p:sldId id="1314" r:id="rId50"/>
    <p:sldId id="1315" r:id="rId51"/>
    <p:sldId id="1331" r:id="rId52"/>
    <p:sldId id="1342" r:id="rId53"/>
    <p:sldId id="1347" r:id="rId54"/>
    <p:sldId id="1321" r:id="rId55"/>
    <p:sldId id="1322" r:id="rId56"/>
    <p:sldId id="1323" r:id="rId57"/>
    <p:sldId id="1330" r:id="rId58"/>
    <p:sldId id="1344" r:id="rId59"/>
    <p:sldId id="1316" r:id="rId60"/>
    <p:sldId id="1333" r:id="rId61"/>
    <p:sldId id="1260" r:id="rId62"/>
    <p:sldId id="1251" r:id="rId63"/>
    <p:sldId id="1357" r:id="rId64"/>
    <p:sldId id="1324" r:id="rId65"/>
    <p:sldId id="1146" r:id="rId66"/>
    <p:sldId id="1371" r:id="rId67"/>
    <p:sldId id="1372" r:id="rId68"/>
    <p:sldId id="1358" r:id="rId69"/>
    <p:sldId id="1259" r:id="rId70"/>
  </p:sldIdLst>
  <p:sldSz cx="9144000" cy="6858000" type="screen4x3"/>
  <p:notesSz cx="6731000" cy="9856788"/>
  <p:custDataLst>
    <p:tags r:id="rId73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99FF99"/>
    <a:srgbClr val="FFFFFF"/>
    <a:srgbClr val="99CCFF"/>
    <a:srgbClr val="3366FF"/>
    <a:srgbClr val="FF7C80"/>
    <a:srgbClr val="000000"/>
    <a:srgbClr val="66FF66"/>
    <a:srgbClr val="66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355" autoAdjust="0"/>
    <p:restoredTop sz="95709" autoAdjust="0"/>
  </p:normalViewPr>
  <p:slideViewPr>
    <p:cSldViewPr>
      <p:cViewPr varScale="1">
        <p:scale>
          <a:sx n="112" d="100"/>
          <a:sy n="112" d="100"/>
        </p:scale>
        <p:origin x="-173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46.emf"/><Relationship Id="rId1" Type="http://schemas.openxmlformats.org/officeDocument/2006/relationships/image" Target="../media/image39.png"/><Relationship Id="rId5" Type="http://schemas.openxmlformats.org/officeDocument/2006/relationships/image" Target="../media/image47.wmf"/><Relationship Id="rId4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96BC14-1615-4251-8D4B-8C86F65DDFD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0290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fld id="{CB493AE6-ACB0-48C0-A300-869348BAECA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952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70ADCBD-3A02-46D5-A743-7AEF531CF0C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23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6F8D1BE-F39C-4826-A95D-F51B936980A7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24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4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4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27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29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5011585-F435-40DD-B79F-961B51227E0D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30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5011585-F435-40DD-B79F-961B51227E0D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31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32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33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39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41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FFF85-EC95-49F1-876D-9FD7D5EF6A0F}" type="slidenum">
              <a:rPr lang="en-US" altLang="ja-JP"/>
              <a:pPr/>
              <a:t>42</a:t>
            </a:fld>
            <a:endParaRPr lang="en-US" altLang="ja-JP" dirty="0"/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has almost the same observation band with that of DECIGO. But the floor level is worse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by 8 orders.</a:t>
            </a:r>
            <a:endParaRPr lang="ja-JP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436A3-CEA0-4B7D-8398-FA2AAEE2965F}" type="slidenum">
              <a:rPr lang="en-US" altLang="ja-JP"/>
              <a:pPr/>
              <a:t>45</a:t>
            </a:fld>
            <a:endParaRPr lang="en-US" altLang="ja-JP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46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r>
              <a:rPr lang="en-US" altLang="ja-JP" dirty="0" smtClean="0"/>
              <a:t>With this configuration, DECIGO will have this sensitivity curve.</a:t>
            </a:r>
          </a:p>
          <a:p>
            <a:r>
              <a:rPr lang="en-US" altLang="ja-JP" dirty="0" smtClean="0"/>
              <a:t>The horizontal axis is frequency, and the vertical axis is sensitivity to GWs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in unit of per-root-hertz.</a:t>
            </a:r>
          </a:p>
          <a:p>
            <a:r>
              <a:rPr lang="en-US" altLang="ja-JP" dirty="0" smtClean="0"/>
              <a:t>DECIGO has three main targets.</a:t>
            </a:r>
          </a:p>
          <a:p>
            <a:r>
              <a:rPr lang="en-US" altLang="ja-JP" dirty="0" smtClean="0"/>
              <a:t>The first one is inspiral of intermediate-mass BHs. </a:t>
            </a:r>
          </a:p>
          <a:p>
            <a:r>
              <a:rPr lang="en-US" altLang="ja-JP" dirty="0" smtClean="0"/>
              <a:t>This line represents the amplitude of signal from 1000 solar mass blackhole </a:t>
            </a:r>
          </a:p>
          <a:p>
            <a:r>
              <a:rPr lang="en-US" altLang="ja-JP" dirty="0" smtClean="0"/>
              <a:t>binaries at the distance of redshift of one. The  binary will merge at the center of the DECIGO band. </a:t>
            </a:r>
          </a:p>
          <a:p>
            <a:r>
              <a:rPr lang="en-US" altLang="ja-JP" dirty="0" smtClean="0"/>
              <a:t>This observation may bring us information on the formation of supermassive BHs at the center of galaxies.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second target is inspiral of neutron star binaries. This yellow line shows</a:t>
            </a:r>
          </a:p>
          <a:p>
            <a:r>
              <a:rPr lang="en-US" altLang="ja-JP" dirty="0" smtClean="0"/>
              <a:t>the GW signal amplitude for NS binary at distance of redshift one. The signal is </a:t>
            </a:r>
          </a:p>
          <a:p>
            <a:r>
              <a:rPr lang="en-US" altLang="ja-JP" dirty="0" smtClean="0"/>
              <a:t>in the DECIGO band about several years before the merger. The signal moves to higher</a:t>
            </a:r>
          </a:p>
          <a:p>
            <a:r>
              <a:rPr lang="en-US" altLang="ja-JP" dirty="0" smtClean="0"/>
              <a:t>frequency in time, and the merger signal will radiated in the band of ground-based </a:t>
            </a:r>
          </a:p>
          <a:p>
            <a:r>
              <a:rPr lang="en-US" altLang="ja-JP" dirty="0" smtClean="0"/>
              <a:t>detectors. So DECIGO will work as a predictor for ground based detectors.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third target is stochastic background GWs from the early universe.</a:t>
            </a:r>
          </a:p>
          <a:p>
            <a:r>
              <a:rPr lang="en-US" altLang="ja-JP" dirty="0" smtClean="0"/>
              <a:t>For this target,  we need multiple detectors, in order to distinguish the signal </a:t>
            </a:r>
          </a:p>
          <a:p>
            <a:r>
              <a:rPr lang="en-US" altLang="ja-JP" dirty="0" smtClean="0"/>
              <a:t>from detectors noise, This green curve represents the noise level by  one-year</a:t>
            </a:r>
          </a:p>
          <a:p>
            <a:r>
              <a:rPr lang="en-US" altLang="ja-JP" dirty="0" smtClean="0"/>
              <a:t>cross-correlation observation with two interferometer units.</a:t>
            </a:r>
          </a:p>
          <a:p>
            <a:r>
              <a:rPr lang="en-US" altLang="ja-JP" dirty="0" smtClean="0"/>
              <a:t>This level reaches to gravitational-wave energy density ratio of 2 times 10^-16.</a:t>
            </a:r>
          </a:p>
          <a:p>
            <a:endParaRPr lang="en-US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48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49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22D8E-F19A-457A-954F-D9C17C0E1AEA}" type="slidenum">
              <a:rPr lang="en-US" altLang="ja-JP"/>
              <a:pPr/>
              <a:t>50</a:t>
            </a:fld>
            <a:endParaRPr lang="en-US" altLang="ja-JP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51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57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58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61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FDAF0-E953-41C2-9906-60B1EEF8062D}" type="slidenum">
              <a:rPr lang="en-US" altLang="ja-JP"/>
              <a:pPr/>
              <a:t>63</a:t>
            </a:fld>
            <a:endParaRPr lang="en-US" altLang="ja-JP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64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A319ED-3E06-4BB5-A18A-3FFD12C6B6E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65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Now, I will summarize my talk.</a:t>
            </a:r>
          </a:p>
          <a:p>
            <a:r>
              <a:rPr lang="en-US" altLang="ja-JP" dirty="0" smtClean="0"/>
              <a:t>DECIGO will provide us fruitful knowledge on the beginning of the universe, dark energy,</a:t>
            </a:r>
          </a:p>
          <a:p>
            <a:r>
              <a:rPr lang="en-US" altLang="ja-JP" dirty="0" smtClean="0"/>
              <a:t>and formation of galaxies.</a:t>
            </a:r>
          </a:p>
          <a:p>
            <a:r>
              <a:rPr lang="en-US" altLang="ja-JP" dirty="0" smtClean="0"/>
              <a:t>DECIGO pathfinder is a first milestone mission for DECIGO, and being a</a:t>
            </a:r>
          </a:p>
          <a:p>
            <a:r>
              <a:rPr lang="en-US" altLang="ja-JP" dirty="0" smtClean="0"/>
              <a:t>strong candidates of JAXA's small satellite series.</a:t>
            </a:r>
          </a:p>
          <a:p>
            <a:r>
              <a:rPr lang="en-US" altLang="ja-JP" dirty="0" smtClean="0"/>
              <a:t>In addition, we have developed a SWIM module, which is under operation in orbit.</a:t>
            </a:r>
          </a:p>
          <a:p>
            <a:r>
              <a:rPr lang="en-US" altLang="ja-JP" dirty="0" smtClean="0"/>
              <a:t>This is our first precursor to space. Though this is only a small module, we have made </a:t>
            </a:r>
          </a:p>
          <a:p>
            <a:r>
              <a:rPr lang="en-US" altLang="ja-JP" dirty="0" smtClean="0"/>
              <a:t>a significant step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69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3576CE5-F633-4E3B-9168-A7F7D3281830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18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19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FDAF0-E953-41C2-9906-60B1EEF8062D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2963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818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6263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494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4218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wmf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nature08278.pdf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7.wmf"/><Relationship Id="rId3" Type="http://schemas.openxmlformats.org/officeDocument/2006/relationships/image" Target="../media/image48.jpeg"/><Relationship Id="rId7" Type="http://schemas.openxmlformats.org/officeDocument/2006/relationships/image" Target="../media/image6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7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11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6.bin"/><Relationship Id="rId4" Type="http://schemas.microsoft.com/office/2007/relationships/hdphoto" Target="../media/hdphoto2.wdp"/><Relationship Id="rId9" Type="http://schemas.openxmlformats.org/officeDocument/2006/relationships/image" Target="../media/image46.emf"/><Relationship Id="rId1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wmf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microsoft.com/office/2007/relationships/hdphoto" Target="../media/hdphoto2.wdp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0.xml"/><Relationship Id="rId7" Type="http://schemas.openxmlformats.org/officeDocument/2006/relationships/image" Target="../media/image7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96.emf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3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.wmf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8.png"/><Relationship Id="rId4" Type="http://schemas.openxmlformats.org/officeDocument/2006/relationships/image" Target="../media/image32.jpeg"/><Relationship Id="rId9" Type="http://schemas.openxmlformats.org/officeDocument/2006/relationships/image" Target="../media/image11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blog.iandi-store.com/wp-content/uploads/2011/02/historical-photograph-of-the-gold-rush-in-australia-in-18511_11423315_tcm11-17854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855" y="1857364"/>
            <a:ext cx="5523095" cy="440137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41425" y="543971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b="0" dirty="0" smtClean="0">
                <a:solidFill>
                  <a:srgbClr val="FFFFFF"/>
                </a:solidFill>
              </a:rPr>
              <a:t>重力波による新しい天文学</a:t>
            </a:r>
            <a:endParaRPr lang="en-US" altLang="ja-JP" sz="4000" b="0" dirty="0">
              <a:solidFill>
                <a:srgbClr val="FFFFFF"/>
              </a:solidFill>
              <a:ea typeface="HGS創英角ｺﾞｼｯｸUB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16216" y="5445224"/>
            <a:ext cx="2500330" cy="6771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CCFFCC"/>
                </a:solidFill>
              </a:rPr>
              <a:t>安東 正樹</a:t>
            </a:r>
            <a:endParaRPr lang="en-US" altLang="ja-JP" dirty="0">
              <a:solidFill>
                <a:srgbClr val="CCFFCC"/>
              </a:solidFill>
            </a:endParaRPr>
          </a:p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CCFFCC"/>
                </a:solidFill>
              </a:rPr>
              <a:t> (</a:t>
            </a:r>
            <a:r>
              <a:rPr lang="ja-JP" altLang="en-US" sz="1400" dirty="0" smtClean="0">
                <a:solidFill>
                  <a:srgbClr val="CCFFCC"/>
                </a:solidFill>
              </a:rPr>
              <a:t>京都大学　</a:t>
            </a:r>
            <a:r>
              <a:rPr lang="ja-JP" altLang="en-US" sz="1400" dirty="0">
                <a:solidFill>
                  <a:srgbClr val="CCFFCC"/>
                </a:solidFill>
              </a:rPr>
              <a:t>理学</a:t>
            </a:r>
            <a:r>
              <a:rPr lang="ja-JP" altLang="en-US" sz="1400" dirty="0" smtClean="0">
                <a:solidFill>
                  <a:srgbClr val="CCFFCC"/>
                </a:solidFill>
              </a:rPr>
              <a:t>系研究科</a:t>
            </a:r>
            <a:r>
              <a:rPr lang="en-US" altLang="ja-JP" sz="1400" dirty="0" smtClean="0">
                <a:solidFill>
                  <a:srgbClr val="CCFFCC"/>
                </a:solidFill>
              </a:rPr>
              <a:t>)</a:t>
            </a:r>
            <a:endParaRPr lang="en-US" altLang="ja-JP" sz="1400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角丸四角形 52"/>
          <p:cNvSpPr/>
          <p:nvPr/>
        </p:nvSpPr>
        <p:spPr>
          <a:xfrm>
            <a:off x="7750228" y="2236310"/>
            <a:ext cx="942678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角丸四角形 51"/>
          <p:cNvSpPr/>
          <p:nvPr/>
        </p:nvSpPr>
        <p:spPr>
          <a:xfrm>
            <a:off x="5942928" y="2236310"/>
            <a:ext cx="1321444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2001409" y="1546110"/>
            <a:ext cx="4210976" cy="356867"/>
          </a:xfrm>
          <a:prstGeom prst="roundRect">
            <a:avLst>
              <a:gd name="adj" fmla="val 10210"/>
            </a:avLst>
          </a:prstGeom>
          <a:solidFill>
            <a:srgbClr val="FFCCCC">
              <a:alpha val="10000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地上</a:t>
            </a:r>
            <a:r>
              <a:rPr kumimoji="1" lang="ja-JP" altLang="en-US" dirty="0" smtClean="0"/>
              <a:t>重力波望遠鏡のターゲット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23512" y="1067751"/>
            <a:ext cx="593944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地上重力波望遠鏡  </a:t>
            </a:r>
            <a:r>
              <a:rPr lang="en-US" altLang="ja-JP" sz="2000" dirty="0" smtClean="0">
                <a:solidFill>
                  <a:srgbClr val="FFFFFF"/>
                </a:solidFill>
              </a:rPr>
              <a:t>-- 10Hz – 1kHz </a:t>
            </a:r>
            <a:r>
              <a:rPr lang="ja-JP" altLang="en-US" sz="2000" dirty="0" smtClean="0">
                <a:solidFill>
                  <a:srgbClr val="FFFFFF"/>
                </a:solidFill>
              </a:rPr>
              <a:t>の観測周波数帯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6" name="右矢印 25"/>
          <p:cNvSpPr/>
          <p:nvPr/>
        </p:nvSpPr>
        <p:spPr bwMode="auto">
          <a:xfrm>
            <a:off x="1740208" y="1542149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1973698" y="1516722"/>
            <a:ext cx="430758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F9999"/>
                </a:solidFill>
              </a:rPr>
              <a:t>コンパクト天体</a:t>
            </a:r>
            <a:r>
              <a:rPr lang="en-US" altLang="ja-JP" sz="2000" dirty="0" smtClean="0">
                <a:solidFill>
                  <a:srgbClr val="FF9999"/>
                </a:solidFill>
              </a:rPr>
              <a:t>, </a:t>
            </a:r>
            <a:r>
              <a:rPr lang="ja-JP" altLang="en-US" sz="2000" dirty="0" smtClean="0">
                <a:solidFill>
                  <a:srgbClr val="FF9999"/>
                </a:solidFill>
              </a:rPr>
              <a:t>高エネルギー天体現象</a:t>
            </a:r>
            <a:endParaRPr lang="ja-JP" altLang="en-US" sz="2000" dirty="0">
              <a:solidFill>
                <a:srgbClr val="FF9999"/>
              </a:solidFill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2048298" y="2433518"/>
            <a:ext cx="3920326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角丸四角形 50"/>
          <p:cNvSpPr/>
          <p:nvPr/>
        </p:nvSpPr>
        <p:spPr>
          <a:xfrm>
            <a:off x="3213240" y="2249162"/>
            <a:ext cx="913196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82017" name="グループ化 982016"/>
          <p:cNvGrpSpPr/>
          <p:nvPr/>
        </p:nvGrpSpPr>
        <p:grpSpPr>
          <a:xfrm>
            <a:off x="1370159" y="5471167"/>
            <a:ext cx="7489117" cy="666427"/>
            <a:chOff x="1370159" y="5681534"/>
            <a:chExt cx="7489117" cy="666427"/>
          </a:xfrm>
        </p:grpSpPr>
        <p:sp>
          <p:nvSpPr>
            <p:cNvPr id="48" name="角丸四角形 47"/>
            <p:cNvSpPr/>
            <p:nvPr/>
          </p:nvSpPr>
          <p:spPr>
            <a:xfrm>
              <a:off x="1370159" y="5698211"/>
              <a:ext cx="2110883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3539565" y="5695783"/>
              <a:ext cx="2614939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6212384" y="5695783"/>
              <a:ext cx="2614939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490208" y="5690597"/>
              <a:ext cx="270619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高密度天体の状態方程式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060483" y="5978629"/>
              <a:ext cx="133882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原子核物理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6374824" y="5688925"/>
              <a:ext cx="2013693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相対性理論の検証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6196368" y="5978629"/>
              <a:ext cx="266290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強い重力場での物理法則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370160" y="5681534"/>
              <a:ext cx="2157963" cy="6463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高エネルギー天体</a:t>
              </a:r>
              <a:endParaRPr lang="en-US" altLang="ja-JP" sz="1800" dirty="0" smtClean="0">
                <a:solidFill>
                  <a:srgbClr val="FFCCCC"/>
                </a:solidFill>
              </a:endParaRPr>
            </a:p>
            <a:p>
              <a:pPr algn="l">
                <a:buFontTx/>
                <a:buNone/>
              </a:pPr>
              <a:r>
                <a:rPr lang="en-US" altLang="ja-JP" sz="1800" dirty="0">
                  <a:solidFill>
                    <a:srgbClr val="FFCCCC"/>
                  </a:solidFill>
                </a:rPr>
                <a:t> </a:t>
              </a:r>
              <a:r>
                <a:rPr lang="ja-JP" altLang="en-US" sz="1800" dirty="0" smtClean="0">
                  <a:solidFill>
                    <a:srgbClr val="FFCCCC"/>
                  </a:solidFill>
                </a:rPr>
                <a:t>現象の総合的理解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</p:grpSp>
      <p:grpSp>
        <p:nvGrpSpPr>
          <p:cNvPr id="982016" name="グループ化 982015"/>
          <p:cNvGrpSpPr/>
          <p:nvPr/>
        </p:nvGrpSpPr>
        <p:grpSpPr>
          <a:xfrm>
            <a:off x="258224" y="4018919"/>
            <a:ext cx="1696298" cy="1956481"/>
            <a:chOff x="258224" y="4195176"/>
            <a:chExt cx="1696298" cy="1956481"/>
          </a:xfrm>
        </p:grpSpPr>
        <p:sp>
          <p:nvSpPr>
            <p:cNvPr id="59" name="角丸四角形 58"/>
            <p:cNvSpPr/>
            <p:nvPr/>
          </p:nvSpPr>
          <p:spPr>
            <a:xfrm>
              <a:off x="294928" y="4195176"/>
              <a:ext cx="1659594" cy="776805"/>
            </a:xfrm>
            <a:prstGeom prst="roundRect">
              <a:avLst>
                <a:gd name="adj" fmla="val 10814"/>
              </a:avLst>
            </a:prstGeom>
            <a:solidFill>
              <a:srgbClr val="CCECFF">
                <a:alpha val="9804"/>
              </a:srgbClr>
            </a:solidFill>
            <a:ln w="6350">
              <a:solidFill>
                <a:srgbClr val="CCEC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258224" y="4444107"/>
              <a:ext cx="1696298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CCECFF"/>
                  </a:solidFill>
                </a:rPr>
                <a:t>ニュートリノ</a:t>
              </a:r>
              <a:endParaRPr lang="en-US" altLang="ja-JP" sz="1400" dirty="0" smtClean="0">
                <a:solidFill>
                  <a:srgbClr val="CCECFF"/>
                </a:solidFill>
              </a:endParaRPr>
            </a:p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CCECFF"/>
                  </a:solidFill>
                </a:rPr>
                <a:t>高エネルギー宇宙線</a:t>
              </a:r>
              <a:endParaRPr lang="ja-JP" altLang="en-US" sz="1400" dirty="0">
                <a:solidFill>
                  <a:srgbClr val="CCECFF"/>
                </a:solidFill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262628" y="4195276"/>
              <a:ext cx="657523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>
                  <a:solidFill>
                    <a:srgbClr val="CCECFF"/>
                  </a:solidFill>
                </a:rPr>
                <a:t>電磁波</a:t>
              </a: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436149" y="5377607"/>
              <a:ext cx="954107" cy="2769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数値相対論</a:t>
              </a:r>
              <a:endPara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曲折矢印 56"/>
            <p:cNvSpPr/>
            <p:nvPr/>
          </p:nvSpPr>
          <p:spPr>
            <a:xfrm flipV="1">
              <a:off x="745020" y="4976147"/>
              <a:ext cx="573228" cy="1175510"/>
            </a:xfrm>
            <a:prstGeom prst="bentArrow">
              <a:avLst>
                <a:gd name="adj1" fmla="val 33765"/>
                <a:gd name="adj2" fmla="val 29382"/>
                <a:gd name="adj3" fmla="val 25000"/>
                <a:gd name="adj4" fmla="val 43750"/>
              </a:avLst>
            </a:prstGeom>
            <a:solidFill>
              <a:srgbClr val="FFFFFF">
                <a:alpha val="10000"/>
              </a:srgbClr>
            </a:solidFill>
            <a:ln w="6350">
              <a:solidFill>
                <a:srgbClr val="FFFF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500026" y="5161583"/>
              <a:ext cx="800219" cy="2769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同時観測</a:t>
              </a:r>
              <a:endPara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5" name="角丸四角形 54"/>
          <p:cNvSpPr/>
          <p:nvPr/>
        </p:nvSpPr>
        <p:spPr>
          <a:xfrm>
            <a:off x="5278688" y="2430936"/>
            <a:ext cx="2185540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6" name="角丸四角形 55"/>
          <p:cNvSpPr/>
          <p:nvPr/>
        </p:nvSpPr>
        <p:spPr>
          <a:xfrm>
            <a:off x="7510936" y="2430936"/>
            <a:ext cx="1368152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2692" y="4154737"/>
            <a:ext cx="1509268" cy="10273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9915" y="3505821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2" name="Picture 5" descr="supernova_zoo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D010F"/>
              </a:clrFrom>
              <a:clrTo>
                <a:srgbClr val="0D010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6404" y="2969072"/>
            <a:ext cx="1506538" cy="1060450"/>
          </a:xfrm>
          <a:prstGeom prst="rect">
            <a:avLst/>
          </a:prstGeom>
          <a:noFill/>
        </p:spPr>
      </p:pic>
      <p:pic>
        <p:nvPicPr>
          <p:cNvPr id="33" name="Picture 6" descr="crabpurplemedre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0336" y="2821120"/>
            <a:ext cx="1166645" cy="1165420"/>
          </a:xfrm>
          <a:prstGeom prst="rect">
            <a:avLst/>
          </a:prstGeom>
          <a:noFill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153882" y="2261272"/>
            <a:ext cx="1005403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中性子星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926760" y="2235307"/>
            <a:ext cx="142218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ブラックホール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481043" y="2856966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超新星爆発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184899" y="2856966"/>
            <a:ext cx="827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パルサー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03011" y="3912802"/>
            <a:ext cx="172354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軟ガンマ線リピーター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7580414" y="3196914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背景重力波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7739828" y="2235307"/>
            <a:ext cx="1005403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初期宇宙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6777262" y="3630936"/>
            <a:ext cx="60305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EMRI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4126560" y="4226745"/>
            <a:ext cx="100380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長ガンマ線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バースト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201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08" y="3938713"/>
            <a:ext cx="1066216" cy="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8696" y="3017866"/>
            <a:ext cx="1484123" cy="1061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278688" y="4259493"/>
            <a:ext cx="100380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短ガンマ線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バースト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186584" y="2856966"/>
            <a:ext cx="90281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連星合体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177840" y="2060848"/>
            <a:ext cx="8784976" cy="4248471"/>
          </a:xfrm>
          <a:prstGeom prst="roundRect">
            <a:avLst>
              <a:gd name="adj" fmla="val 4274"/>
            </a:avLst>
          </a:prstGeom>
          <a:noFill/>
          <a:ln w="63500">
            <a:solidFill>
              <a:srgbClr val="FFFFFF">
                <a:alpha val="29804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6729045" y="4730801"/>
            <a:ext cx="72327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準固有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振動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Rectangle 11"/>
          <p:cNvSpPr>
            <a:spLocks noChangeArrowheads="1"/>
          </p:cNvSpPr>
          <p:nvPr/>
        </p:nvSpPr>
        <p:spPr bwMode="auto">
          <a:xfrm>
            <a:off x="2096954" y="4424185"/>
            <a:ext cx="674846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星の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振動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モード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5115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角丸四角形 52"/>
          <p:cNvSpPr/>
          <p:nvPr/>
        </p:nvSpPr>
        <p:spPr>
          <a:xfrm>
            <a:off x="7524328" y="2276872"/>
            <a:ext cx="1080120" cy="360040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角丸四角形 51"/>
          <p:cNvSpPr/>
          <p:nvPr/>
        </p:nvSpPr>
        <p:spPr>
          <a:xfrm>
            <a:off x="4303558" y="2261272"/>
            <a:ext cx="1321444" cy="33855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2001409" y="1546110"/>
            <a:ext cx="4210976" cy="356867"/>
          </a:xfrm>
          <a:prstGeom prst="roundRect">
            <a:avLst>
              <a:gd name="adj" fmla="val 10210"/>
            </a:avLst>
          </a:prstGeom>
          <a:solidFill>
            <a:srgbClr val="99FF99">
              <a:alpha val="10000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宇宙重力波望遠鏡のターゲット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23512" y="1067751"/>
            <a:ext cx="623119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宇宙</a:t>
            </a:r>
            <a:r>
              <a:rPr lang="ja-JP" altLang="en-US" sz="2000" dirty="0" smtClean="0">
                <a:solidFill>
                  <a:srgbClr val="FFFFFF"/>
                </a:solidFill>
              </a:rPr>
              <a:t>重力波望遠鏡  </a:t>
            </a:r>
            <a:r>
              <a:rPr lang="en-US" altLang="ja-JP" sz="2000" dirty="0" smtClean="0">
                <a:solidFill>
                  <a:srgbClr val="FFFFFF"/>
                </a:solidFill>
              </a:rPr>
              <a:t>-- 0.1mHz – 1 Hz </a:t>
            </a:r>
            <a:r>
              <a:rPr lang="ja-JP" altLang="en-US" sz="2000" dirty="0" smtClean="0">
                <a:solidFill>
                  <a:srgbClr val="FFFFFF"/>
                </a:solidFill>
              </a:rPr>
              <a:t>の観測周波数帯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6" name="右矢印 25"/>
          <p:cNvSpPr/>
          <p:nvPr/>
        </p:nvSpPr>
        <p:spPr bwMode="auto">
          <a:xfrm>
            <a:off x="1740208" y="1542149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1973698" y="1516722"/>
            <a:ext cx="403507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99FF99"/>
                </a:solidFill>
              </a:rPr>
              <a:t>中間</a:t>
            </a:r>
            <a:r>
              <a:rPr lang="en-US" altLang="ja-JP" sz="2000" dirty="0" smtClean="0">
                <a:solidFill>
                  <a:srgbClr val="99FF99"/>
                </a:solidFill>
              </a:rPr>
              <a:t>/</a:t>
            </a:r>
            <a:r>
              <a:rPr lang="ja-JP" altLang="en-US" sz="2000" dirty="0" smtClean="0">
                <a:solidFill>
                  <a:srgbClr val="99FF99"/>
                </a:solidFill>
              </a:rPr>
              <a:t>巨大ブラックホール</a:t>
            </a:r>
            <a:r>
              <a:rPr lang="en-US" altLang="ja-JP" sz="2000" dirty="0" smtClean="0">
                <a:solidFill>
                  <a:srgbClr val="99FF99"/>
                </a:solidFill>
              </a:rPr>
              <a:t>, </a:t>
            </a:r>
            <a:r>
              <a:rPr lang="ja-JP" altLang="en-US" sz="2000" dirty="0" smtClean="0">
                <a:solidFill>
                  <a:srgbClr val="99FF99"/>
                </a:solidFill>
              </a:rPr>
              <a:t>初期宇宙</a:t>
            </a:r>
            <a:endParaRPr lang="ja-JP" altLang="en-US" sz="2000" dirty="0">
              <a:solidFill>
                <a:srgbClr val="99FF99"/>
              </a:solidFill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1466500" y="2433518"/>
            <a:ext cx="2515581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角丸四角形 50"/>
          <p:cNvSpPr/>
          <p:nvPr/>
        </p:nvSpPr>
        <p:spPr>
          <a:xfrm>
            <a:off x="1646635" y="2249162"/>
            <a:ext cx="1906835" cy="35066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294928" y="4154315"/>
            <a:ext cx="8532395" cy="1983279"/>
            <a:chOff x="294928" y="4154315"/>
            <a:chExt cx="8532395" cy="1983279"/>
          </a:xfrm>
        </p:grpSpPr>
        <p:sp>
          <p:nvSpPr>
            <p:cNvPr id="48" name="角丸四角形 47"/>
            <p:cNvSpPr/>
            <p:nvPr/>
          </p:nvSpPr>
          <p:spPr>
            <a:xfrm>
              <a:off x="1370159" y="5487844"/>
              <a:ext cx="1782861" cy="637268"/>
            </a:xfrm>
            <a:prstGeom prst="roundRect">
              <a:avLst>
                <a:gd name="adj" fmla="val 10814"/>
              </a:avLst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3275857" y="5485416"/>
              <a:ext cx="2349145" cy="637268"/>
            </a:xfrm>
            <a:prstGeom prst="roundRect">
              <a:avLst>
                <a:gd name="adj" fmla="val 10814"/>
              </a:avLst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5709574" y="5485416"/>
              <a:ext cx="3117749" cy="637268"/>
            </a:xfrm>
            <a:prstGeom prst="roundRect">
              <a:avLst>
                <a:gd name="adj" fmla="val 10814"/>
              </a:avLst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323349" y="5480230"/>
              <a:ext cx="2305439" cy="6463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超巨大</a:t>
              </a:r>
              <a:r>
                <a:rPr lang="en-US" altLang="ja-JP" sz="1800" dirty="0" smtClean="0">
                  <a:solidFill>
                    <a:srgbClr val="99FF99"/>
                  </a:solidFill>
                </a:rPr>
                <a:t>BH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の形成過程</a:t>
              </a:r>
              <a:endParaRPr lang="en-US" altLang="ja-JP" sz="1800" dirty="0" smtClean="0">
                <a:solidFill>
                  <a:srgbClr val="99FF99"/>
                </a:solidFill>
              </a:endParaRPr>
            </a:p>
            <a:p>
              <a:pPr algn="l">
                <a:buFontTx/>
                <a:buNone/>
              </a:pP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893624" y="5768262"/>
              <a:ext cx="133882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>
                  <a:solidFill>
                    <a:srgbClr val="99FF99"/>
                  </a:solidFill>
                </a:rPr>
                <a:t>銀河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形成史</a:t>
              </a: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724128" y="5478558"/>
              <a:ext cx="280237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宇宙論</a:t>
              </a:r>
              <a:r>
                <a:rPr lang="en-US" altLang="ja-JP" sz="1800" dirty="0" smtClean="0">
                  <a:solidFill>
                    <a:srgbClr val="99FF99"/>
                  </a:solidFill>
                </a:rPr>
                <a:t>,</a:t>
              </a:r>
              <a:r>
                <a:rPr lang="ja-JP" altLang="en-US" sz="1800" dirty="0">
                  <a:solidFill>
                    <a:srgbClr val="99FF99"/>
                  </a:solidFill>
                </a:rPr>
                <a:t> 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宇宙の誕生と発展</a:t>
              </a: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724128" y="5768262"/>
              <a:ext cx="3060453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ダークエネルギー・ダークマター</a:t>
              </a: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370160" y="5561530"/>
              <a:ext cx="178286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重力理論の検証</a:t>
              </a:r>
              <a:endParaRPr lang="en-US" altLang="ja-JP" sz="1800" dirty="0" smtClean="0">
                <a:solidFill>
                  <a:srgbClr val="99FF99"/>
                </a:solidFill>
              </a:endParaRPr>
            </a:p>
          </p:txBody>
        </p:sp>
        <p:grpSp>
          <p:nvGrpSpPr>
            <p:cNvPr id="982016" name="グループ化 982015"/>
            <p:cNvGrpSpPr/>
            <p:nvPr/>
          </p:nvGrpSpPr>
          <p:grpSpPr>
            <a:xfrm>
              <a:off x="294928" y="4154315"/>
              <a:ext cx="1095328" cy="1821085"/>
              <a:chOff x="294928" y="4330572"/>
              <a:chExt cx="1095328" cy="1821085"/>
            </a:xfrm>
          </p:grpSpPr>
          <p:sp>
            <p:nvSpPr>
              <p:cNvPr id="59" name="角丸四角形 58"/>
              <p:cNvSpPr/>
              <p:nvPr/>
            </p:nvSpPr>
            <p:spPr>
              <a:xfrm>
                <a:off x="294928" y="4330572"/>
                <a:ext cx="1095328" cy="641409"/>
              </a:xfrm>
              <a:prstGeom prst="roundRect">
                <a:avLst>
                  <a:gd name="adj" fmla="val 10814"/>
                </a:avLst>
              </a:prstGeom>
              <a:solidFill>
                <a:srgbClr val="CCECFF">
                  <a:alpha val="9804"/>
                </a:srgbClr>
              </a:solidFill>
              <a:ln w="6350">
                <a:solidFill>
                  <a:srgbClr val="CCECFF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Rectangle 11"/>
              <p:cNvSpPr>
                <a:spLocks noChangeArrowheads="1"/>
              </p:cNvSpPr>
              <p:nvPr/>
            </p:nvSpPr>
            <p:spPr bwMode="auto">
              <a:xfrm>
                <a:off x="395536" y="4665632"/>
                <a:ext cx="984565" cy="3077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400" dirty="0" smtClean="0">
                    <a:solidFill>
                      <a:srgbClr val="CCECFF"/>
                    </a:solidFill>
                  </a:rPr>
                  <a:t>ニュートリノ</a:t>
                </a:r>
                <a:endParaRPr lang="en-US" altLang="ja-JP" sz="1400" dirty="0" smtClean="0">
                  <a:solidFill>
                    <a:srgbClr val="CCECFF"/>
                  </a:solidFill>
                </a:endParaRPr>
              </a:p>
            </p:txBody>
          </p:sp>
          <p:sp>
            <p:nvSpPr>
              <p:cNvPr id="21" name="Rectangle 11"/>
              <p:cNvSpPr>
                <a:spLocks noChangeArrowheads="1"/>
              </p:cNvSpPr>
              <p:nvPr/>
            </p:nvSpPr>
            <p:spPr bwMode="auto">
              <a:xfrm>
                <a:off x="386085" y="4397345"/>
                <a:ext cx="657523" cy="3077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400" dirty="0">
                    <a:solidFill>
                      <a:srgbClr val="CCECFF"/>
                    </a:solidFill>
                  </a:rPr>
                  <a:t>電磁波</a:t>
                </a:r>
              </a:p>
            </p:txBody>
          </p:sp>
          <p:sp>
            <p:nvSpPr>
              <p:cNvPr id="45" name="Rectangle 11"/>
              <p:cNvSpPr>
                <a:spLocks noChangeArrowheads="1"/>
              </p:cNvSpPr>
              <p:nvPr/>
            </p:nvSpPr>
            <p:spPr bwMode="auto">
              <a:xfrm>
                <a:off x="436149" y="5377607"/>
                <a:ext cx="954107" cy="27699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2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数値相対論</a:t>
                </a:r>
                <a:endParaRPr lang="ja-JP" altLang="en-US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曲折矢印 56"/>
              <p:cNvSpPr/>
              <p:nvPr/>
            </p:nvSpPr>
            <p:spPr>
              <a:xfrm flipV="1">
                <a:off x="745020" y="4976147"/>
                <a:ext cx="573228" cy="1175510"/>
              </a:xfrm>
              <a:prstGeom prst="bentArrow">
                <a:avLst>
                  <a:gd name="adj1" fmla="val 33765"/>
                  <a:gd name="adj2" fmla="val 29382"/>
                  <a:gd name="adj3" fmla="val 25000"/>
                  <a:gd name="adj4" fmla="val 43750"/>
                </a:avLst>
              </a:prstGeom>
              <a:solidFill>
                <a:srgbClr val="FFFFFF">
                  <a:alpha val="10000"/>
                </a:srgbClr>
              </a:solidFill>
              <a:ln w="6350">
                <a:solidFill>
                  <a:srgbClr val="FFFFFF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Rectangle 11"/>
              <p:cNvSpPr>
                <a:spLocks noChangeArrowheads="1"/>
              </p:cNvSpPr>
              <p:nvPr/>
            </p:nvSpPr>
            <p:spPr bwMode="auto">
              <a:xfrm>
                <a:off x="500026" y="5161583"/>
                <a:ext cx="800219" cy="27699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2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同時観測</a:t>
                </a:r>
                <a:endParaRPr lang="ja-JP" altLang="en-US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5" name="角丸四角形 54"/>
          <p:cNvSpPr/>
          <p:nvPr/>
        </p:nvSpPr>
        <p:spPr>
          <a:xfrm>
            <a:off x="3534255" y="2430936"/>
            <a:ext cx="2984189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6" name="角丸四角形 55"/>
          <p:cNvSpPr/>
          <p:nvPr/>
        </p:nvSpPr>
        <p:spPr>
          <a:xfrm>
            <a:off x="6588224" y="2430936"/>
            <a:ext cx="2290864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3932212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3" name="Picture 6" descr="crabpurplemedre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7694" y="4063780"/>
            <a:ext cx="1166645" cy="1165420"/>
          </a:xfrm>
          <a:prstGeom prst="rect">
            <a:avLst/>
          </a:prstGeom>
          <a:noFill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623094" y="2261272"/>
            <a:ext cx="2144728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中性子星・白色矮星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287390" y="2276872"/>
            <a:ext cx="142218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ブラックホール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612257" y="4099626"/>
            <a:ext cx="827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パルサー</a:t>
            </a: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7338803" y="3623305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背景重力波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7588111" y="2298358"/>
            <a:ext cx="1016337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初期宇宙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5782542" y="3894147"/>
            <a:ext cx="60305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EMRI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2699792" y="4221088"/>
            <a:ext cx="902811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定常的・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準静的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な自転・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公転運動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201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92" y="4213514"/>
            <a:ext cx="1066216" cy="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898847"/>
            <a:ext cx="1546794" cy="1106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4060483" y="4221088"/>
            <a:ext cx="124906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巨大ブラック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ホールの合体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876133" y="2708920"/>
            <a:ext cx="54373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連星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177840" y="2060848"/>
            <a:ext cx="8784976" cy="4248471"/>
          </a:xfrm>
          <a:prstGeom prst="roundRect">
            <a:avLst>
              <a:gd name="adj" fmla="val 4274"/>
            </a:avLst>
          </a:prstGeom>
          <a:noFill/>
          <a:ln w="63500">
            <a:solidFill>
              <a:srgbClr val="FFFFFF">
                <a:alpha val="29804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5436096" y="4996179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準固有振動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738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1400859" cy="139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角丸四角形 57"/>
          <p:cNvSpPr/>
          <p:nvPr/>
        </p:nvSpPr>
        <p:spPr>
          <a:xfrm>
            <a:off x="6588224" y="2894747"/>
            <a:ext cx="1297502" cy="58009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6652007" y="2916233"/>
            <a:ext cx="1233719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多数天体</a:t>
            </a:r>
            <a:r>
              <a:rPr lang="ja-JP" altLang="en-US" sz="1600" dirty="0" smtClean="0">
                <a:solidFill>
                  <a:srgbClr val="FFFFFF"/>
                </a:solidFill>
              </a:rPr>
              <a:t>の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重ね合わせ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355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連星合体観測による知見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GCOE</a:t>
            </a:r>
            <a:r>
              <a:rPr lang="zh-TW" altLang="en-US" dirty="0" smtClean="0"/>
              <a:t>特別講義　</a:t>
            </a:r>
            <a:r>
              <a:rPr lang="en-US" altLang="zh-TW" dirty="0" smtClean="0"/>
              <a:t>(2011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15-17</a:t>
            </a:r>
            <a:r>
              <a:rPr lang="zh-TW" altLang="en-US" dirty="0" smtClean="0"/>
              <a:t>日</a:t>
            </a:r>
            <a:r>
              <a:rPr lang="en-US" altLang="zh-TW" dirty="0" smtClean="0"/>
              <a:t>, </a:t>
            </a:r>
            <a:r>
              <a:rPr lang="zh-TW" altLang="en-US" dirty="0" smtClean="0"/>
              <a:t>京都大学</a:t>
            </a:r>
            <a:r>
              <a:rPr lang="en-US" altLang="zh-TW" dirty="0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592562" y="908720"/>
            <a:ext cx="664373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ja-JP" altLang="en-US" sz="2000" dirty="0">
                <a:solidFill>
                  <a:srgbClr val="FFFFFF"/>
                </a:solidFill>
              </a:rPr>
              <a:t>重力</a:t>
            </a:r>
            <a:r>
              <a:rPr lang="ja-JP" altLang="en-US" sz="2000" dirty="0" smtClean="0">
                <a:solidFill>
                  <a:srgbClr val="FFFFFF"/>
                </a:solidFill>
              </a:rPr>
              <a:t>波の</a:t>
            </a:r>
            <a:r>
              <a:rPr lang="ja-JP" altLang="en-US" sz="2000" dirty="0">
                <a:solidFill>
                  <a:srgbClr val="FFFFFF"/>
                </a:solidFill>
              </a:rPr>
              <a:t>初検出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952602" y="1292567"/>
            <a:ext cx="6643734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連星中性子星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存在が確実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波形が予測できる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相対性理論</a:t>
            </a:r>
            <a:r>
              <a:rPr lang="en-US" altLang="ja-JP" sz="2000" dirty="0" smtClean="0">
                <a:solidFill>
                  <a:srgbClr val="FFFFFF"/>
                </a:solidFill>
              </a:rPr>
              <a:t>/</a:t>
            </a:r>
            <a:r>
              <a:rPr lang="ja-JP" altLang="en-US" sz="2000" dirty="0" smtClean="0">
                <a:solidFill>
                  <a:srgbClr val="FFFFFF"/>
                </a:solidFill>
              </a:rPr>
              <a:t>重力法則の検証</a:t>
            </a:r>
            <a:r>
              <a:rPr lang="en-US" altLang="ja-JP" sz="2000" dirty="0" smtClean="0">
                <a:solidFill>
                  <a:srgbClr val="FFFFFF"/>
                </a:solidFill>
              </a:rPr>
              <a:t>.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新しい天文学の創生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ガンマ線バーストの起源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未知の発見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11560" y="2936556"/>
            <a:ext cx="664373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・高密度核物質の直接探査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971600" y="3308791"/>
            <a:ext cx="664373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中性子星の状態方程式の情報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潮汐変形</a:t>
            </a:r>
            <a:r>
              <a:rPr lang="en-US" altLang="ja-JP" sz="2000" dirty="0">
                <a:solidFill>
                  <a:srgbClr val="FFFFFF"/>
                </a:solidFill>
              </a:rPr>
              <a:t>/</a:t>
            </a:r>
            <a:r>
              <a:rPr lang="ja-JP" altLang="en-US" sz="2000" dirty="0" smtClean="0">
                <a:solidFill>
                  <a:srgbClr val="FFFFFF"/>
                </a:solidFill>
              </a:rPr>
              <a:t>破壊</a:t>
            </a:r>
            <a:r>
              <a:rPr lang="en-US" altLang="ja-JP" sz="2000" dirty="0" smtClean="0">
                <a:solidFill>
                  <a:srgbClr val="FFFFFF"/>
                </a:solidFill>
              </a:rPr>
              <a:t>, HMNS</a:t>
            </a:r>
            <a:r>
              <a:rPr lang="ja-JP" altLang="en-US" sz="2000" dirty="0" smtClean="0">
                <a:solidFill>
                  <a:srgbClr val="FFFFFF"/>
                </a:solidFill>
              </a:rPr>
              <a:t>の形成など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11560" y="4509120"/>
            <a:ext cx="664373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・宇宙論・銀河形成史に対する知見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899592" y="4937196"/>
            <a:ext cx="6643734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宇宙論パラメータへの制限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超巨大ブラックホールの形成過程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連星の進化や分布の情報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528392" cy="445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5697623" y="6237312"/>
            <a:ext cx="29068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From </a:t>
            </a:r>
            <a:r>
              <a:rPr lang="en-US" altLang="ja-JP" sz="1100" dirty="0">
                <a:solidFill>
                  <a:srgbClr val="FFFFFF"/>
                </a:solidFill>
              </a:rPr>
              <a:t>encyclopedia of science </a:t>
            </a:r>
            <a:endParaRPr lang="ja-JP" alt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</a:t>
            </a:r>
            <a:r>
              <a:rPr lang="ja-JP" altLang="en-US" dirty="0"/>
              <a:t>現象</a:t>
            </a:r>
            <a:r>
              <a:rPr lang="ja-JP" altLang="en-US" dirty="0" smtClean="0"/>
              <a:t>からの重力波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5616" y="836712"/>
            <a:ext cx="3720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・連星合体からの重力波の波形　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1291" y="1916832"/>
            <a:ext cx="6751069" cy="459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1691680" y="141277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2000" b="0" dirty="0" smtClean="0">
                <a:solidFill>
                  <a:srgbClr val="6699FF"/>
                </a:solidFill>
              </a:rPr>
              <a:t>インスパイラル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06421" y="141277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>
                <a:solidFill>
                  <a:srgbClr val="6699FF"/>
                </a:solidFill>
              </a:rPr>
              <a:t>合体</a:t>
            </a:r>
            <a:endParaRPr kumimoji="1" lang="ja-JP" altLang="en-US" sz="2000" b="0" dirty="0" smtClean="0">
              <a:solidFill>
                <a:srgbClr val="6699FF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890597" y="1444714"/>
            <a:ext cx="1462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6699FF"/>
                </a:solidFill>
              </a:rPr>
              <a:t>リングダウン</a:t>
            </a:r>
            <a:endParaRPr kumimoji="1" lang="ja-JP" altLang="en-US" sz="2000" b="0" dirty="0" smtClean="0">
              <a:solidFill>
                <a:srgbClr val="6699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4103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「</a:t>
            </a:r>
            <a:r>
              <a:rPr lang="ja-JP" altLang="en-US" dirty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耳をすます</a:t>
            </a:r>
            <a:r>
              <a:rPr lang="ja-JP" altLang="en-US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」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pic>
        <p:nvPicPr>
          <p:cNvPr id="5" name="NS-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439364"/>
            <a:ext cx="6806048" cy="3365900"/>
          </a:xfrm>
          <a:prstGeom prst="rect">
            <a:avLst/>
          </a:prstGeom>
        </p:spPr>
      </p:pic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1259632" y="6091184"/>
            <a:ext cx="1872208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重力波の音 </a:t>
            </a:r>
            <a:r>
              <a:rPr lang="en-US" altLang="ja-JP" sz="1200" dirty="0" smtClean="0">
                <a:solidFill>
                  <a:srgbClr val="B2B2B2"/>
                </a:solidFill>
                <a:sym typeface="Wingdings" pitchFamily="2" charset="2"/>
              </a:rPr>
              <a:t>by </a:t>
            </a: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神田氏</a:t>
            </a:r>
            <a:endParaRPr lang="en-US" altLang="ja-JP" sz="1200" dirty="0" smtClean="0">
              <a:solidFill>
                <a:srgbClr val="B2B2B2"/>
              </a:solidFill>
              <a:sym typeface="Wingdings" pitchFamily="2" charset="2"/>
            </a:endParaRPr>
          </a:p>
        </p:txBody>
      </p:sp>
      <p:pic>
        <p:nvPicPr>
          <p:cNvPr id="1720324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52" y="971790"/>
            <a:ext cx="1834912" cy="275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5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  <p:pic>
        <p:nvPicPr>
          <p:cNvPr id="6" name="BNS_densit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1475656" y="6091184"/>
            <a:ext cx="374441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200" dirty="0">
                <a:solidFill>
                  <a:srgbClr val="B2B2B2"/>
                </a:solidFill>
                <a:sym typeface="Wingdings" pitchFamily="2" charset="2"/>
              </a:rPr>
              <a:t>連星中性子</a:t>
            </a: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星の合体数値シミュレーション </a:t>
            </a:r>
            <a:r>
              <a:rPr lang="en-US" altLang="ja-JP" sz="1200" dirty="0" smtClean="0">
                <a:solidFill>
                  <a:srgbClr val="B2B2B2"/>
                </a:solidFill>
                <a:sym typeface="Wingdings" pitchFamily="2" charset="2"/>
              </a:rPr>
              <a:t>by </a:t>
            </a:r>
            <a:r>
              <a:rPr lang="ja-JP" altLang="en-US" sz="1200" dirty="0">
                <a:solidFill>
                  <a:srgbClr val="B2B2B2"/>
                </a:solidFill>
                <a:sym typeface="Wingdings" pitchFamily="2" charset="2"/>
              </a:rPr>
              <a:t>関口</a:t>
            </a: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氏</a:t>
            </a:r>
            <a:endParaRPr lang="en-US" altLang="ja-JP" sz="1200" dirty="0" smtClean="0">
              <a:solidFill>
                <a:srgbClr val="B2B2B2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5757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中性子星連星合体の数値シミュレーション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51" y="3720679"/>
            <a:ext cx="2916237" cy="26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26" y="3720679"/>
            <a:ext cx="2806700" cy="26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77947"/>
            <a:ext cx="2809007" cy="270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946997" y="6062700"/>
            <a:ext cx="1064715" cy="27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時間　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altLang="ja-JP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msec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1245196" y="6062700"/>
            <a:ext cx="1064715" cy="27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時間　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altLang="ja-JP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msec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971184" y="6062700"/>
            <a:ext cx="1064715" cy="27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時間　</a:t>
            </a:r>
            <a:r>
              <a:rPr kumimoji="0" lang="en-US" altLang="ja-JP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(msec)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46997" y="4077072"/>
            <a:ext cx="10342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II</a:t>
            </a:r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3276600" y="796045"/>
            <a:ext cx="1569660" cy="64633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等質量連星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中性子星合体</a:t>
            </a:r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 flipH="1">
            <a:off x="1908175" y="1462980"/>
            <a:ext cx="1150938" cy="95517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1" name="Line 5"/>
          <p:cNvSpPr>
            <a:spLocks noChangeShapeType="1"/>
          </p:cNvSpPr>
          <p:nvPr/>
        </p:nvSpPr>
        <p:spPr bwMode="auto">
          <a:xfrm>
            <a:off x="4884061" y="1368305"/>
            <a:ext cx="358775" cy="28613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971550" y="2483604"/>
            <a:ext cx="1197764" cy="369332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BH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へ崩壊</a:t>
            </a:r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328916" y="2083630"/>
            <a:ext cx="9476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Ⅰ</a:t>
            </a: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7178014" y="1844824"/>
            <a:ext cx="12490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寿命 </a:t>
            </a:r>
            <a:r>
              <a:rPr kumimoji="0" lang="en-US" altLang="ja-JP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&gt; 5ms</a:t>
            </a:r>
          </a:p>
        </p:txBody>
      </p: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4891398" y="1701773"/>
            <a:ext cx="1261884" cy="36933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HMNS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形成</a:t>
            </a: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 flipH="1">
            <a:off x="4787900" y="2130969"/>
            <a:ext cx="287338" cy="28718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6120259" y="2132856"/>
            <a:ext cx="287337" cy="285294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3563938" y="2483604"/>
            <a:ext cx="1274708" cy="36933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Short lived</a:t>
            </a: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6413500" y="2450746"/>
            <a:ext cx="1236236" cy="36933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Long lived</a:t>
            </a:r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 flipH="1">
            <a:off x="4283968" y="2878456"/>
            <a:ext cx="0" cy="33452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>
            <a:off x="7020272" y="2878456"/>
            <a:ext cx="11346" cy="33452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2" name="Text Box 17"/>
          <p:cNvSpPr txBox="1">
            <a:spLocks noChangeArrowheads="1"/>
          </p:cNvSpPr>
          <p:nvPr/>
        </p:nvSpPr>
        <p:spPr bwMode="auto">
          <a:xfrm>
            <a:off x="3635375" y="3212976"/>
            <a:ext cx="1197764" cy="369332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BH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へ崩壊</a:t>
            </a:r>
          </a:p>
        </p:txBody>
      </p:sp>
      <p:sp>
        <p:nvSpPr>
          <p:cNvPr id="63" name="Text Box 18"/>
          <p:cNvSpPr txBox="1">
            <a:spLocks noChangeArrowheads="1"/>
          </p:cNvSpPr>
          <p:nvPr/>
        </p:nvSpPr>
        <p:spPr bwMode="auto">
          <a:xfrm>
            <a:off x="6467475" y="3212976"/>
            <a:ext cx="1197764" cy="369332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BH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へ崩壊</a:t>
            </a: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3072739" y="1877682"/>
            <a:ext cx="12490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寿命 </a:t>
            </a:r>
            <a:r>
              <a:rPr kumimoji="0" lang="en-US" altLang="ja-JP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&lt; 5ms</a:t>
            </a:r>
          </a:p>
        </p:txBody>
      </p:sp>
      <p:sp>
        <p:nvSpPr>
          <p:cNvPr id="65" name="AutoShape 29"/>
          <p:cNvSpPr>
            <a:spLocks noChangeArrowheads="1"/>
          </p:cNvSpPr>
          <p:nvPr/>
        </p:nvSpPr>
        <p:spPr bwMode="auto">
          <a:xfrm>
            <a:off x="6228184" y="841366"/>
            <a:ext cx="1800201" cy="859442"/>
          </a:xfrm>
          <a:prstGeom prst="wedgeRoundRectCallout">
            <a:avLst>
              <a:gd name="adj1" fmla="val -45199"/>
              <a:gd name="adj2" fmla="val 69972"/>
              <a:gd name="adj3" fmla="val 16667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遠心力によって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を支える中性子星</a:t>
            </a:r>
          </a:p>
        </p:txBody>
      </p:sp>
      <p:pic>
        <p:nvPicPr>
          <p:cNvPr id="69" name="図 6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09" y="1232902"/>
            <a:ext cx="1066030" cy="1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0" name="Text Box 4"/>
          <p:cNvSpPr txBox="1">
            <a:spLocks noChangeArrowheads="1"/>
          </p:cNvSpPr>
          <p:nvPr/>
        </p:nvSpPr>
        <p:spPr bwMode="auto">
          <a:xfrm>
            <a:off x="221486" y="796045"/>
            <a:ext cx="22621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dirty="0" err="1" smtClean="0">
                <a:solidFill>
                  <a:srgbClr val="FFFFFF"/>
                </a:solidFill>
              </a:rPr>
              <a:t>Hotokezaka</a:t>
            </a:r>
            <a:r>
              <a:rPr lang="en-US" altLang="ja-JP" sz="1400" dirty="0" smtClean="0">
                <a:solidFill>
                  <a:srgbClr val="FFFFFF"/>
                </a:solidFill>
              </a:rPr>
              <a:t>+, PRD (</a:t>
            </a:r>
            <a:r>
              <a:rPr lang="en-US" altLang="ja-JP" sz="1400" dirty="0">
                <a:solidFill>
                  <a:srgbClr val="FFFFFF"/>
                </a:solidFill>
              </a:rPr>
              <a:t>2011)</a:t>
            </a:r>
          </a:p>
        </p:txBody>
      </p:sp>
    </p:spTree>
    <p:extLst>
      <p:ext uri="{BB962C8B-B14F-4D97-AF65-F5344CB8AC3E}">
        <p14:creationId xmlns:p14="http://schemas.microsoft.com/office/powerpoint/2010/main" val="38606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075" y="768542"/>
            <a:ext cx="8513205" cy="5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smtClean="0"/>
              <a:t>初期宇宙の観測</a:t>
            </a:r>
            <a:endParaRPr lang="ja-JP" altLang="en-US" b="0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0" smtClean="0"/>
              <a:t>GCOE</a:t>
            </a:r>
            <a:r>
              <a:rPr lang="zh-TW" altLang="en-US" b="0" smtClean="0"/>
              <a:t>特別講義　</a:t>
            </a:r>
            <a:r>
              <a:rPr lang="en-US" altLang="zh-TW" b="0" smtClean="0"/>
              <a:t>(2011</a:t>
            </a:r>
            <a:r>
              <a:rPr lang="zh-TW" altLang="en-US" b="0" smtClean="0"/>
              <a:t>年</a:t>
            </a:r>
            <a:r>
              <a:rPr lang="en-US" altLang="zh-TW" b="0" smtClean="0"/>
              <a:t>11</a:t>
            </a:r>
            <a:r>
              <a:rPr lang="zh-TW" altLang="en-US" b="0" smtClean="0"/>
              <a:t>月</a:t>
            </a:r>
            <a:r>
              <a:rPr lang="en-US" altLang="zh-TW" b="0" smtClean="0"/>
              <a:t>15-17</a:t>
            </a:r>
            <a:r>
              <a:rPr lang="zh-TW" altLang="en-US" b="0" smtClean="0"/>
              <a:t>日</a:t>
            </a:r>
            <a:r>
              <a:rPr lang="en-US" altLang="zh-TW" b="0" smtClean="0"/>
              <a:t>, </a:t>
            </a:r>
            <a:r>
              <a:rPr lang="zh-TW" altLang="en-US" b="0" smtClean="0"/>
              <a:t>京都大学</a:t>
            </a:r>
            <a:r>
              <a:rPr lang="en-US" altLang="zh-TW" b="0" smtClean="0"/>
              <a:t>)</a:t>
            </a:r>
            <a:endParaRPr lang="en-US" altLang="ja-JP" b="0"/>
          </a:p>
        </p:txBody>
      </p:sp>
      <p:sp>
        <p:nvSpPr>
          <p:cNvPr id="6" name="正方形/長方形 5"/>
          <p:cNvSpPr/>
          <p:nvPr/>
        </p:nvSpPr>
        <p:spPr>
          <a:xfrm>
            <a:off x="142844" y="5929330"/>
            <a:ext cx="27860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dirty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56317552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本格的な天文学</a:t>
            </a:r>
            <a:endParaRPr lang="ja-JP" altLang="en-US" dirty="0"/>
          </a:p>
        </p:txBody>
      </p:sp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766786" y="1055629"/>
            <a:ext cx="7162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現在の検出器 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--- 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近傍銀河までの観測範囲を持つ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1071539" y="1481079"/>
            <a:ext cx="7429551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</a:rPr>
              <a:t>ただ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…</a:t>
            </a:r>
            <a:r>
              <a:rPr lang="ja-JP" altLang="en-US" sz="2000" dirty="0" smtClean="0">
                <a:solidFill>
                  <a:srgbClr val="CCFFCC"/>
                </a:solidFill>
              </a:rPr>
              <a:t> そのような重力波イベントは稀　</a:t>
            </a:r>
            <a:r>
              <a:rPr lang="en-US" altLang="ja-JP" sz="2000" dirty="0" smtClean="0">
                <a:solidFill>
                  <a:srgbClr val="CCFFCC"/>
                </a:solidFill>
              </a:rPr>
              <a:t> (10</a:t>
            </a:r>
            <a:r>
              <a:rPr lang="en-US" altLang="ja-JP" sz="2000" baseline="30000" dirty="0" smtClean="0">
                <a:solidFill>
                  <a:srgbClr val="CCFFCC"/>
                </a:solidFill>
              </a:rPr>
              <a:t>-5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-10</a:t>
            </a:r>
            <a:r>
              <a:rPr kumimoji="1" lang="en-US" altLang="ja-JP" sz="2000" kern="1200" baseline="300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-3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event/yr)</a:t>
            </a:r>
            <a:endParaRPr kumimoji="1" lang="en-US" altLang="ja-JP" sz="20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0089" name="Rectangle 9"/>
          <p:cNvSpPr>
            <a:spLocks noChangeArrowheads="1"/>
          </p:cNvSpPr>
          <p:nvPr/>
        </p:nvSpPr>
        <p:spPr bwMode="auto">
          <a:xfrm>
            <a:off x="2035190" y="1957320"/>
            <a:ext cx="460851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EAEAEA"/>
                </a:solidFill>
              </a:rPr>
              <a:t>次世代の重力波望遠鏡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41"/>
          <p:cNvGrpSpPr/>
          <p:nvPr/>
        </p:nvGrpSpPr>
        <p:grpSpPr>
          <a:xfrm>
            <a:off x="539750" y="2541608"/>
            <a:ext cx="8424863" cy="3744912"/>
            <a:chOff x="539750" y="2636838"/>
            <a:chExt cx="8424863" cy="3744912"/>
          </a:xfrm>
        </p:grpSpPr>
        <p:sp>
          <p:nvSpPr>
            <p:cNvPr id="1070082" name="AutoShape 2"/>
            <p:cNvSpPr>
              <a:spLocks noChangeAspect="1" noChangeArrowheads="1"/>
            </p:cNvSpPr>
            <p:nvPr/>
          </p:nvSpPr>
          <p:spPr bwMode="auto">
            <a:xfrm>
              <a:off x="539750" y="2636838"/>
              <a:ext cx="3527425" cy="3744912"/>
            </a:xfrm>
            <a:prstGeom prst="roundRect">
              <a:avLst>
                <a:gd name="adj" fmla="val 3796"/>
              </a:avLst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107008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5650" y="3429000"/>
              <a:ext cx="3095625" cy="2822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70090" name="Rectangle 10"/>
            <p:cNvSpPr>
              <a:spLocks noChangeArrowheads="1"/>
            </p:cNvSpPr>
            <p:nvPr/>
          </p:nvSpPr>
          <p:spPr bwMode="auto">
            <a:xfrm>
              <a:off x="684213" y="2636838"/>
              <a:ext cx="3527425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DDDDDD"/>
                  </a:solidFill>
                </a:rPr>
                <a:t>高感度化</a:t>
              </a:r>
              <a:endPara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2000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2000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より多くの銀河をカバーする</a:t>
              </a:r>
              <a:endPara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</p:txBody>
        </p:sp>
        <p:sp>
          <p:nvSpPr>
            <p:cNvPr id="1070091" name="Rectangle 11"/>
            <p:cNvSpPr>
              <a:spLocks noChangeArrowheads="1"/>
            </p:cNvSpPr>
            <p:nvPr/>
          </p:nvSpPr>
          <p:spPr bwMode="auto">
            <a:xfrm>
              <a:off x="4857752" y="2738438"/>
              <a:ext cx="3673475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DDDDDD"/>
                  </a:solidFill>
                </a:rPr>
                <a:t>観測帯域を広げる</a:t>
              </a:r>
              <a:endParaRPr lang="en-US" altLang="ja-JP" sz="2000" dirty="0" smtClean="0">
                <a:solidFill>
                  <a:srgbClr val="DDDDDD"/>
                </a:solidFill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kumimoji="1" lang="en-US" altLang="ja-JP" sz="2000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</a:t>
              </a:r>
              <a:r>
                <a:rPr kumimoji="1" lang="ja-JP" altLang="en-US" sz="2000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定常的・大振幅の重力波</a:t>
              </a:r>
              <a:endParaRPr kumimoji="1" lang="ja-JP" altLang="en-US" sz="2000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</p:txBody>
        </p:sp>
        <p:sp>
          <p:nvSpPr>
            <p:cNvPr id="1070118" name="AutoShape 38"/>
            <p:cNvSpPr>
              <a:spLocks noChangeAspect="1" noChangeArrowheads="1"/>
            </p:cNvSpPr>
            <p:nvPr/>
          </p:nvSpPr>
          <p:spPr bwMode="auto">
            <a:xfrm>
              <a:off x="4427538" y="2708275"/>
              <a:ext cx="4537075" cy="3673475"/>
            </a:xfrm>
            <a:prstGeom prst="roundRect">
              <a:avLst>
                <a:gd name="adj" fmla="val 3796"/>
              </a:avLst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グループ化 91"/>
            <p:cNvGrpSpPr/>
            <p:nvPr/>
          </p:nvGrpSpPr>
          <p:grpSpPr>
            <a:xfrm>
              <a:off x="4429124" y="3286124"/>
              <a:ext cx="4500594" cy="3071834"/>
              <a:chOff x="900113" y="1857364"/>
              <a:chExt cx="7743853" cy="4595824"/>
            </a:xfrm>
          </p:grpSpPr>
          <p:sp>
            <p:nvSpPr>
              <p:cNvPr id="65" name="AutoShape 3"/>
              <p:cNvSpPr>
                <a:spLocks noChangeAspect="1" noChangeArrowheads="1"/>
              </p:cNvSpPr>
              <p:nvPr/>
            </p:nvSpPr>
            <p:spPr bwMode="auto">
              <a:xfrm>
                <a:off x="900113" y="2205038"/>
                <a:ext cx="7632701" cy="4222751"/>
              </a:xfrm>
              <a:prstGeom prst="roundRect">
                <a:avLst>
                  <a:gd name="adj" fmla="val 1917"/>
                </a:avLst>
              </a:prstGeom>
              <a:solidFill>
                <a:srgbClr val="FFFFFF">
                  <a:alpha val="10001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pic>
            <p:nvPicPr>
              <p:cNvPr id="66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93775" y="2181225"/>
                <a:ext cx="7343775" cy="4271963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7" name="Freeform 5"/>
              <p:cNvSpPr>
                <a:spLocks noChangeAspect="1"/>
              </p:cNvSpPr>
              <p:nvPr/>
            </p:nvSpPr>
            <p:spPr bwMode="auto">
              <a:xfrm>
                <a:off x="4859338" y="2420939"/>
                <a:ext cx="1438275" cy="3330575"/>
              </a:xfrm>
              <a:custGeom>
                <a:avLst/>
                <a:gdLst/>
                <a:ahLst/>
                <a:cxnLst>
                  <a:cxn ang="0">
                    <a:pos x="768" y="1776"/>
                  </a:cxn>
                  <a:cxn ang="0">
                    <a:pos x="384" y="0"/>
                  </a:cxn>
                  <a:cxn ang="0">
                    <a:pos x="0" y="0"/>
                  </a:cxn>
                  <a:cxn ang="0">
                    <a:pos x="432" y="1776"/>
                  </a:cxn>
                  <a:cxn ang="0">
                    <a:pos x="768" y="1776"/>
                  </a:cxn>
                </a:cxnLst>
                <a:rect l="0" t="0" r="r" b="b"/>
                <a:pathLst>
                  <a:path w="768" h="1776">
                    <a:moveTo>
                      <a:pt x="768" y="1776"/>
                    </a:moveTo>
                    <a:lnTo>
                      <a:pt x="384" y="0"/>
                    </a:lnTo>
                    <a:lnTo>
                      <a:pt x="0" y="0"/>
                    </a:lnTo>
                    <a:lnTo>
                      <a:pt x="432" y="1776"/>
                    </a:lnTo>
                    <a:lnTo>
                      <a:pt x="768" y="1776"/>
                    </a:lnTo>
                    <a:close/>
                  </a:path>
                </a:pathLst>
              </a:custGeom>
              <a:solidFill>
                <a:srgbClr val="C0C0C0">
                  <a:alpha val="2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68" name="Rectangle 6"/>
              <p:cNvSpPr>
                <a:spLocks noChangeAspect="1" noChangeArrowheads="1"/>
              </p:cNvSpPr>
              <p:nvPr/>
            </p:nvSpPr>
            <p:spPr bwMode="auto">
              <a:xfrm>
                <a:off x="4643439" y="4143380"/>
                <a:ext cx="1444626" cy="369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lnSpc>
                    <a:spcPct val="90000"/>
                  </a:lnSpc>
                  <a:buFontTx/>
                  <a:buNone/>
                </a:pPr>
                <a:r>
                  <a:rPr lang="en-US" altLang="ja-JP" sz="800" b="1" dirty="0">
                    <a:solidFill>
                      <a:srgbClr val="CC99FF"/>
                    </a:solidFill>
                    <a:latin typeface="+mn-ea"/>
                    <a:ea typeface="+mn-ea"/>
                  </a:rPr>
                  <a:t>  DECIGO </a:t>
                </a:r>
              </a:p>
            </p:txBody>
          </p:sp>
          <p:sp>
            <p:nvSpPr>
              <p:cNvPr id="69" name="Freeform 8"/>
              <p:cNvSpPr>
                <a:spLocks noChangeAspect="1"/>
              </p:cNvSpPr>
              <p:nvPr/>
            </p:nvSpPr>
            <p:spPr bwMode="auto">
              <a:xfrm>
                <a:off x="6786563" y="3354387"/>
                <a:ext cx="719137" cy="7191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48"/>
                  </a:cxn>
                  <a:cxn ang="0">
                    <a:pos x="384" y="384"/>
                  </a:cxn>
                  <a:cxn ang="0">
                    <a:pos x="0" y="384"/>
                  </a:cxn>
                  <a:cxn ang="0">
                    <a:pos x="0" y="0"/>
                  </a:cxn>
                </a:cxnLst>
                <a:rect l="0" t="0" r="r" b="b"/>
                <a:pathLst>
                  <a:path w="384" h="384">
                    <a:moveTo>
                      <a:pt x="0" y="0"/>
                    </a:moveTo>
                    <a:lnTo>
                      <a:pt x="384" y="48"/>
                    </a:lnTo>
                    <a:lnTo>
                      <a:pt x="384" y="384"/>
                    </a:lnTo>
                    <a:lnTo>
                      <a:pt x="0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>
                  <a:alpha val="50000"/>
                </a:srgbClr>
              </a:solidFill>
              <a:ln w="31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0" name="Freeform 9"/>
              <p:cNvSpPr>
                <a:spLocks noChangeAspect="1"/>
              </p:cNvSpPr>
              <p:nvPr/>
            </p:nvSpPr>
            <p:spPr bwMode="auto">
              <a:xfrm>
                <a:off x="6065838" y="3119439"/>
                <a:ext cx="1530349" cy="987425"/>
              </a:xfrm>
              <a:custGeom>
                <a:avLst/>
                <a:gdLst/>
                <a:ahLst/>
                <a:cxnLst>
                  <a:cxn ang="0">
                    <a:pos x="816" y="336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816" y="528"/>
                  </a:cxn>
                  <a:cxn ang="0">
                    <a:pos x="816" y="336"/>
                  </a:cxn>
                </a:cxnLst>
                <a:rect l="0" t="0" r="r" b="b"/>
                <a:pathLst>
                  <a:path w="816" h="528">
                    <a:moveTo>
                      <a:pt x="816" y="336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816" y="528"/>
                    </a:lnTo>
                    <a:lnTo>
                      <a:pt x="816" y="336"/>
                    </a:lnTo>
                    <a:close/>
                  </a:path>
                </a:pathLst>
              </a:custGeom>
              <a:solidFill>
                <a:srgbClr val="CCFFCC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1" name="Oval 10"/>
              <p:cNvSpPr>
                <a:spLocks noChangeAspect="1" noChangeArrowheads="1"/>
              </p:cNvSpPr>
              <p:nvPr/>
            </p:nvSpPr>
            <p:spPr bwMode="auto">
              <a:xfrm>
                <a:off x="7146924" y="4106862"/>
                <a:ext cx="179388" cy="180976"/>
              </a:xfrm>
              <a:prstGeom prst="ellipse">
                <a:avLst/>
              </a:prstGeom>
              <a:solidFill>
                <a:srgbClr val="FF9900"/>
              </a:soli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2" name="Freeform 11"/>
              <p:cNvSpPr>
                <a:spLocks noChangeAspect="1"/>
              </p:cNvSpPr>
              <p:nvPr/>
            </p:nvSpPr>
            <p:spPr bwMode="auto">
              <a:xfrm>
                <a:off x="6065838" y="3836989"/>
                <a:ext cx="539751" cy="900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8" y="96"/>
                  </a:cxn>
                  <a:cxn ang="0">
                    <a:pos x="288" y="480"/>
                  </a:cxn>
                  <a:cxn ang="0">
                    <a:pos x="48" y="432"/>
                  </a:cxn>
                  <a:cxn ang="0">
                    <a:pos x="0" y="0"/>
                  </a:cxn>
                </a:cxnLst>
                <a:rect l="0" t="0" r="r" b="b"/>
                <a:pathLst>
                  <a:path w="288" h="480">
                    <a:moveTo>
                      <a:pt x="0" y="0"/>
                    </a:moveTo>
                    <a:lnTo>
                      <a:pt x="288" y="96"/>
                    </a:lnTo>
                    <a:lnTo>
                      <a:pt x="288" y="480"/>
                    </a:lnTo>
                    <a:lnTo>
                      <a:pt x="48" y="4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7246939" y="4600527"/>
                <a:ext cx="85151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FFCC99"/>
                    </a:solidFill>
                    <a:latin typeface="+mn-ea"/>
                    <a:ea typeface="+mn-ea"/>
                  </a:rPr>
                  <a:t>LCGT</a:t>
                </a:r>
              </a:p>
            </p:txBody>
          </p:sp>
          <p:sp>
            <p:nvSpPr>
              <p:cNvPr id="74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6982308" y="3253087"/>
                <a:ext cx="123303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FF66"/>
                    </a:solidFill>
                    <a:latin typeface="+mn-ea"/>
                    <a:ea typeface="+mn-ea"/>
                  </a:rPr>
                  <a:t>Core-collapse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FF66"/>
                    </a:solidFill>
                    <a:latin typeface="+mn-ea"/>
                    <a:ea typeface="+mn-ea"/>
                  </a:rPr>
                  <a:t>Supernovae</a:t>
                </a:r>
              </a:p>
            </p:txBody>
          </p:sp>
          <p:sp>
            <p:nvSpPr>
              <p:cNvPr id="75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6000761" y="2967335"/>
                <a:ext cx="93487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FFCC"/>
                    </a:solidFill>
                    <a:latin typeface="+mn-ea"/>
                    <a:ea typeface="+mn-ea"/>
                  </a:rPr>
                  <a:t>NS binary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FFCC"/>
                    </a:solidFill>
                    <a:latin typeface="+mn-ea"/>
                    <a:ea typeface="+mn-ea"/>
                  </a:rPr>
                  <a:t>   inspiral</a:t>
                </a:r>
                <a:endParaRPr lang="ja-JP" altLang="en-US" sz="800" b="1" dirty="0">
                  <a:solidFill>
                    <a:srgbClr val="CCFFCC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76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7297761" y="3960820"/>
                <a:ext cx="63182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ScoX-1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  (1yr)</a:t>
                </a:r>
              </a:p>
            </p:txBody>
          </p:sp>
          <p:sp>
            <p:nvSpPr>
              <p:cNvPr id="7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6113464" y="3900487"/>
                <a:ext cx="755334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9900"/>
                    </a:solidFill>
                    <a:latin typeface="+mn-ea"/>
                    <a:ea typeface="+mn-ea"/>
                  </a:rPr>
                  <a:t>Pulsar</a:t>
                </a:r>
                <a:endParaRPr lang="ja-JP" altLang="en-US" sz="800" b="1" dirty="0">
                  <a:solidFill>
                    <a:srgbClr val="FF9900"/>
                  </a:solidFill>
                  <a:latin typeface="+mn-ea"/>
                  <a:ea typeface="+mn-ea"/>
                </a:endParaRPr>
              </a:p>
              <a:p>
                <a:pPr algn="l">
                  <a:buFontTx/>
                  <a:buNone/>
                </a:pPr>
                <a:r>
                  <a:rPr lang="ja-JP" altLang="en-US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　　  </a:t>
                </a: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(1yr)</a:t>
                </a:r>
              </a:p>
            </p:txBody>
          </p:sp>
          <p:sp>
            <p:nvSpPr>
              <p:cNvPr id="78" name="Freeform 18"/>
              <p:cNvSpPr>
                <a:spLocks noChangeAspect="1"/>
              </p:cNvSpPr>
              <p:nvPr/>
            </p:nvSpPr>
            <p:spPr bwMode="auto">
              <a:xfrm>
                <a:off x="2339976" y="2757487"/>
                <a:ext cx="2146299" cy="15367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8" y="24"/>
                  </a:cxn>
                  <a:cxn ang="0">
                    <a:pos x="432" y="108"/>
                  </a:cxn>
                  <a:cxn ang="0">
                    <a:pos x="528" y="138"/>
                  </a:cxn>
                  <a:cxn ang="0">
                    <a:pos x="564" y="162"/>
                  </a:cxn>
                  <a:cxn ang="0">
                    <a:pos x="624" y="216"/>
                  </a:cxn>
                  <a:cxn ang="0">
                    <a:pos x="654" y="240"/>
                  </a:cxn>
                  <a:cxn ang="0">
                    <a:pos x="666" y="258"/>
                  </a:cxn>
                  <a:cxn ang="0">
                    <a:pos x="684" y="270"/>
                  </a:cxn>
                  <a:cxn ang="0">
                    <a:pos x="756" y="348"/>
                  </a:cxn>
                  <a:cxn ang="0">
                    <a:pos x="780" y="378"/>
                  </a:cxn>
                  <a:cxn ang="0">
                    <a:pos x="816" y="426"/>
                  </a:cxn>
                  <a:cxn ang="0">
                    <a:pos x="840" y="456"/>
                  </a:cxn>
                  <a:cxn ang="0">
                    <a:pos x="864" y="492"/>
                  </a:cxn>
                  <a:cxn ang="0">
                    <a:pos x="918" y="534"/>
                  </a:cxn>
                  <a:cxn ang="0">
                    <a:pos x="930" y="552"/>
                  </a:cxn>
                  <a:cxn ang="0">
                    <a:pos x="948" y="564"/>
                  </a:cxn>
                  <a:cxn ang="0">
                    <a:pos x="1050" y="678"/>
                  </a:cxn>
                  <a:cxn ang="0">
                    <a:pos x="1098" y="726"/>
                  </a:cxn>
                  <a:cxn ang="0">
                    <a:pos x="1134" y="750"/>
                  </a:cxn>
                  <a:cxn ang="0">
                    <a:pos x="1152" y="762"/>
                  </a:cxn>
                  <a:cxn ang="0">
                    <a:pos x="1164" y="780"/>
                  </a:cxn>
                  <a:cxn ang="0">
                    <a:pos x="1182" y="792"/>
                  </a:cxn>
                  <a:cxn ang="0">
                    <a:pos x="1224" y="840"/>
                  </a:cxn>
                  <a:cxn ang="0">
                    <a:pos x="1242" y="870"/>
                  </a:cxn>
                </a:cxnLst>
                <a:rect l="0" t="0" r="r" b="b"/>
                <a:pathLst>
                  <a:path w="1242" h="870">
                    <a:moveTo>
                      <a:pt x="0" y="0"/>
                    </a:moveTo>
                    <a:cubicBezTo>
                      <a:pt x="58" y="5"/>
                      <a:pt x="110" y="18"/>
                      <a:pt x="168" y="24"/>
                    </a:cubicBezTo>
                    <a:cubicBezTo>
                      <a:pt x="256" y="53"/>
                      <a:pt x="344" y="79"/>
                      <a:pt x="432" y="108"/>
                    </a:cubicBezTo>
                    <a:cubicBezTo>
                      <a:pt x="461" y="118"/>
                      <a:pt x="502" y="123"/>
                      <a:pt x="528" y="138"/>
                    </a:cubicBezTo>
                    <a:cubicBezTo>
                      <a:pt x="541" y="145"/>
                      <a:pt x="564" y="162"/>
                      <a:pt x="564" y="162"/>
                    </a:cubicBezTo>
                    <a:cubicBezTo>
                      <a:pt x="578" y="183"/>
                      <a:pt x="600" y="208"/>
                      <a:pt x="624" y="216"/>
                    </a:cubicBezTo>
                    <a:cubicBezTo>
                      <a:pt x="658" y="268"/>
                      <a:pt x="613" y="207"/>
                      <a:pt x="654" y="240"/>
                    </a:cubicBezTo>
                    <a:cubicBezTo>
                      <a:pt x="660" y="245"/>
                      <a:pt x="661" y="253"/>
                      <a:pt x="666" y="258"/>
                    </a:cubicBezTo>
                    <a:cubicBezTo>
                      <a:pt x="671" y="263"/>
                      <a:pt x="678" y="266"/>
                      <a:pt x="684" y="270"/>
                    </a:cubicBezTo>
                    <a:cubicBezTo>
                      <a:pt x="702" y="297"/>
                      <a:pt x="724" y="337"/>
                      <a:pt x="756" y="348"/>
                    </a:cubicBezTo>
                    <a:cubicBezTo>
                      <a:pt x="768" y="383"/>
                      <a:pt x="753" y="351"/>
                      <a:pt x="780" y="378"/>
                    </a:cubicBezTo>
                    <a:cubicBezTo>
                      <a:pt x="801" y="399"/>
                      <a:pt x="788" y="407"/>
                      <a:pt x="816" y="426"/>
                    </a:cubicBezTo>
                    <a:cubicBezTo>
                      <a:pt x="830" y="467"/>
                      <a:pt x="811" y="423"/>
                      <a:pt x="840" y="456"/>
                    </a:cubicBezTo>
                    <a:cubicBezTo>
                      <a:pt x="849" y="467"/>
                      <a:pt x="852" y="484"/>
                      <a:pt x="864" y="492"/>
                    </a:cubicBezTo>
                    <a:cubicBezTo>
                      <a:pt x="883" y="505"/>
                      <a:pt x="899" y="521"/>
                      <a:pt x="918" y="534"/>
                    </a:cubicBezTo>
                    <a:cubicBezTo>
                      <a:pt x="922" y="540"/>
                      <a:pt x="925" y="547"/>
                      <a:pt x="930" y="552"/>
                    </a:cubicBezTo>
                    <a:cubicBezTo>
                      <a:pt x="935" y="557"/>
                      <a:pt x="943" y="559"/>
                      <a:pt x="948" y="564"/>
                    </a:cubicBezTo>
                    <a:cubicBezTo>
                      <a:pt x="978" y="599"/>
                      <a:pt x="1005" y="663"/>
                      <a:pt x="1050" y="678"/>
                    </a:cubicBezTo>
                    <a:cubicBezTo>
                      <a:pt x="1062" y="697"/>
                      <a:pt x="1080" y="712"/>
                      <a:pt x="1098" y="726"/>
                    </a:cubicBezTo>
                    <a:cubicBezTo>
                      <a:pt x="1109" y="735"/>
                      <a:pt x="1122" y="742"/>
                      <a:pt x="1134" y="750"/>
                    </a:cubicBezTo>
                    <a:cubicBezTo>
                      <a:pt x="1140" y="754"/>
                      <a:pt x="1152" y="762"/>
                      <a:pt x="1152" y="762"/>
                    </a:cubicBezTo>
                    <a:cubicBezTo>
                      <a:pt x="1156" y="768"/>
                      <a:pt x="1159" y="775"/>
                      <a:pt x="1164" y="780"/>
                    </a:cubicBezTo>
                    <a:cubicBezTo>
                      <a:pt x="1169" y="785"/>
                      <a:pt x="1177" y="787"/>
                      <a:pt x="1182" y="792"/>
                    </a:cubicBezTo>
                    <a:cubicBezTo>
                      <a:pt x="1231" y="848"/>
                      <a:pt x="1184" y="813"/>
                      <a:pt x="1224" y="840"/>
                    </a:cubicBezTo>
                    <a:cubicBezTo>
                      <a:pt x="1232" y="863"/>
                      <a:pt x="1226" y="854"/>
                      <a:pt x="1242" y="870"/>
                    </a:cubicBezTo>
                  </a:path>
                </a:pathLst>
              </a:custGeom>
              <a:noFill/>
              <a:ln w="63500" cap="flat" cmpd="sng">
                <a:solidFill>
                  <a:srgbClr val="C0C0C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9" name="Freeform 19"/>
              <p:cNvSpPr>
                <a:spLocks noChangeAspect="1"/>
              </p:cNvSpPr>
              <p:nvPr/>
            </p:nvSpPr>
            <p:spPr bwMode="auto">
              <a:xfrm>
                <a:off x="3186112" y="2397124"/>
                <a:ext cx="1890712" cy="1081088"/>
              </a:xfrm>
              <a:custGeom>
                <a:avLst/>
                <a:gdLst/>
                <a:ahLst/>
                <a:cxnLst>
                  <a:cxn ang="0">
                    <a:pos x="1008" y="432"/>
                  </a:cxn>
                  <a:cxn ang="0">
                    <a:pos x="48" y="0"/>
                  </a:cxn>
                  <a:cxn ang="0">
                    <a:pos x="0" y="240"/>
                  </a:cxn>
                  <a:cxn ang="0">
                    <a:pos x="1008" y="576"/>
                  </a:cxn>
                  <a:cxn ang="0">
                    <a:pos x="1008" y="432"/>
                  </a:cxn>
                </a:cxnLst>
                <a:rect l="0" t="0" r="r" b="b"/>
                <a:pathLst>
                  <a:path w="1008" h="576">
                    <a:moveTo>
                      <a:pt x="1008" y="432"/>
                    </a:moveTo>
                    <a:lnTo>
                      <a:pt x="48" y="0"/>
                    </a:lnTo>
                    <a:lnTo>
                      <a:pt x="0" y="240"/>
                    </a:lnTo>
                    <a:lnTo>
                      <a:pt x="1008" y="576"/>
                    </a:lnTo>
                    <a:lnTo>
                      <a:pt x="1008" y="432"/>
                    </a:lnTo>
                    <a:close/>
                  </a:path>
                </a:pathLst>
              </a:custGeom>
              <a:solidFill>
                <a:srgbClr val="CCFFFF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0" name="Freeform 20"/>
              <p:cNvSpPr>
                <a:spLocks noChangeAspect="1"/>
              </p:cNvSpPr>
              <p:nvPr/>
            </p:nvSpPr>
            <p:spPr bwMode="auto">
              <a:xfrm>
                <a:off x="2916238" y="2882900"/>
                <a:ext cx="1371600" cy="8985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0" y="30"/>
                  </a:cxn>
                  <a:cxn ang="0">
                    <a:pos x="492" y="96"/>
                  </a:cxn>
                  <a:cxn ang="0">
                    <a:pos x="672" y="162"/>
                  </a:cxn>
                  <a:cxn ang="0">
                    <a:pos x="732" y="198"/>
                  </a:cxn>
                  <a:cxn ang="0">
                    <a:pos x="732" y="240"/>
                  </a:cxn>
                  <a:cxn ang="0">
                    <a:pos x="714" y="300"/>
                  </a:cxn>
                  <a:cxn ang="0">
                    <a:pos x="618" y="480"/>
                  </a:cxn>
                  <a:cxn ang="0">
                    <a:pos x="576" y="480"/>
                  </a:cxn>
                  <a:cxn ang="0">
                    <a:pos x="492" y="384"/>
                  </a:cxn>
                  <a:cxn ang="0">
                    <a:pos x="444" y="330"/>
                  </a:cxn>
                  <a:cxn ang="0">
                    <a:pos x="372" y="240"/>
                  </a:cxn>
                  <a:cxn ang="0">
                    <a:pos x="276" y="144"/>
                  </a:cxn>
                  <a:cxn ang="0">
                    <a:pos x="204" y="84"/>
                  </a:cxn>
                  <a:cxn ang="0">
                    <a:pos x="78" y="18"/>
                  </a:cxn>
                  <a:cxn ang="0">
                    <a:pos x="0" y="0"/>
                  </a:cxn>
                </a:cxnLst>
                <a:rect l="0" t="0" r="r" b="b"/>
                <a:pathLst>
                  <a:path w="732" h="480">
                    <a:moveTo>
                      <a:pt x="0" y="0"/>
                    </a:moveTo>
                    <a:lnTo>
                      <a:pt x="270" y="30"/>
                    </a:lnTo>
                    <a:lnTo>
                      <a:pt x="492" y="96"/>
                    </a:lnTo>
                    <a:lnTo>
                      <a:pt x="672" y="162"/>
                    </a:lnTo>
                    <a:lnTo>
                      <a:pt x="732" y="198"/>
                    </a:lnTo>
                    <a:lnTo>
                      <a:pt x="732" y="240"/>
                    </a:lnTo>
                    <a:lnTo>
                      <a:pt x="714" y="300"/>
                    </a:lnTo>
                    <a:lnTo>
                      <a:pt x="618" y="480"/>
                    </a:lnTo>
                    <a:lnTo>
                      <a:pt x="576" y="480"/>
                    </a:lnTo>
                    <a:lnTo>
                      <a:pt x="492" y="384"/>
                    </a:lnTo>
                    <a:lnTo>
                      <a:pt x="444" y="330"/>
                    </a:lnTo>
                    <a:lnTo>
                      <a:pt x="372" y="240"/>
                    </a:lnTo>
                    <a:lnTo>
                      <a:pt x="276" y="144"/>
                    </a:lnTo>
                    <a:lnTo>
                      <a:pt x="204" y="84"/>
                    </a:lnTo>
                    <a:lnTo>
                      <a:pt x="78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FF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1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714744" y="2571744"/>
                <a:ext cx="106631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99CCFF"/>
                    </a:solidFill>
                    <a:latin typeface="+mn-ea"/>
                    <a:ea typeface="+mn-ea"/>
                  </a:rPr>
                  <a:t>Massive BH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99CCFF"/>
                    </a:solidFill>
                    <a:latin typeface="+mn-ea"/>
                    <a:ea typeface="+mn-ea"/>
                  </a:rPr>
                  <a:t>     inspirals</a:t>
                </a:r>
                <a:endParaRPr lang="ja-JP" altLang="en-US" sz="800" b="1" dirty="0" smtClean="0">
                  <a:solidFill>
                    <a:srgbClr val="99CCFF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2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770177" y="3038773"/>
                <a:ext cx="80182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99FF"/>
                    </a:solidFill>
                    <a:latin typeface="+mn-ea"/>
                    <a:ea typeface="+mn-ea"/>
                  </a:rPr>
                  <a:t>Galaxy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99FF"/>
                    </a:solidFill>
                    <a:latin typeface="+mn-ea"/>
                    <a:ea typeface="+mn-ea"/>
                  </a:rPr>
                  <a:t>binaries</a:t>
                </a:r>
                <a:endParaRPr lang="ja-JP" altLang="en-US" sz="800" b="1" dirty="0">
                  <a:solidFill>
                    <a:srgbClr val="CC99FF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3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5580064" y="5214950"/>
                <a:ext cx="199605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Gravity-gradient noise</a:t>
                </a:r>
                <a:endParaRPr lang="ja-JP" altLang="en-US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  <a:p>
                <a:pPr algn="l">
                  <a:buFontTx/>
                  <a:buNone/>
                </a:pPr>
                <a:r>
                  <a:rPr lang="ja-JP" altLang="en-US" sz="800" b="1" dirty="0">
                    <a:solidFill>
                      <a:srgbClr val="DDDDDD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(Terrestrial detectors)</a:t>
                </a:r>
                <a:endParaRPr lang="en-US" altLang="ja-JP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4" name="Line 26"/>
              <p:cNvSpPr>
                <a:spLocks noChangeShapeType="1"/>
              </p:cNvSpPr>
              <p:nvPr/>
            </p:nvSpPr>
            <p:spPr bwMode="auto">
              <a:xfrm>
                <a:off x="5435600" y="2541588"/>
                <a:ext cx="7207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5" name="Line 27"/>
              <p:cNvSpPr>
                <a:spLocks noChangeShapeType="1"/>
              </p:cNvSpPr>
              <p:nvPr/>
            </p:nvSpPr>
            <p:spPr bwMode="auto">
              <a:xfrm>
                <a:off x="5321300" y="2397125"/>
                <a:ext cx="142875" cy="1428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6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5724526" y="2565400"/>
                <a:ext cx="1112838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FF9999"/>
                    </a:solidFill>
                    <a:latin typeface="+mn-ea"/>
                    <a:ea typeface="+mn-ea"/>
                  </a:rPr>
                  <a:t>DPF limit</a:t>
                </a:r>
              </a:p>
            </p:txBody>
          </p:sp>
          <p:sp>
            <p:nvSpPr>
              <p:cNvPr id="87" name="Line 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339975" y="3062288"/>
                <a:ext cx="3455988" cy="2071687"/>
              </a:xfrm>
              <a:prstGeom prst="line">
                <a:avLst/>
              </a:prstGeom>
              <a:noFill/>
              <a:ln w="50800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8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2955155" y="4317372"/>
                <a:ext cx="1688284" cy="683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CCCC"/>
                    </a:solidFill>
                    <a:latin typeface="+mn-ea"/>
                    <a:ea typeface="+mn-ea"/>
                  </a:rPr>
                  <a:t>Background GWs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CCCC"/>
                    </a:solidFill>
                    <a:latin typeface="+mn-ea"/>
                    <a:ea typeface="+mn-ea"/>
                  </a:rPr>
                  <a:t>from early universe</a:t>
                </a:r>
                <a:endParaRPr lang="ja-JP" altLang="en-US" sz="800" b="1" dirty="0">
                  <a:solidFill>
                    <a:srgbClr val="FFCCCC"/>
                  </a:solidFill>
                  <a:latin typeface="+mn-ea"/>
                  <a:ea typeface="+mn-ea"/>
                </a:endParaRPr>
              </a:p>
              <a:p>
                <a:pPr algn="l">
                  <a:lnSpc>
                    <a:spcPct val="120000"/>
                  </a:lnSpc>
                  <a:buFontTx/>
                  <a:buNone/>
                </a:pPr>
                <a:r>
                  <a:rPr lang="ja-JP" altLang="en-US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    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(W</a:t>
                </a:r>
                <a:r>
                  <a:rPr lang="en-US" altLang="ja-JP" sz="800" b="1" baseline="-10000" dirty="0">
                    <a:solidFill>
                      <a:srgbClr val="FFCCCC"/>
                    </a:solidFill>
                    <a:latin typeface="+mn-ea"/>
                    <a:ea typeface="+mn-ea"/>
                  </a:rPr>
                  <a:t>gw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=10</a:t>
                </a:r>
                <a:r>
                  <a:rPr lang="en-US" altLang="ja-JP" sz="800" b="1" baseline="30000" dirty="0">
                    <a:solidFill>
                      <a:srgbClr val="FFCCCC"/>
                    </a:solidFill>
                    <a:latin typeface="+mn-ea"/>
                    <a:ea typeface="+mn-ea"/>
                  </a:rPr>
                  <a:t>-14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)</a:t>
                </a:r>
              </a:p>
            </p:txBody>
          </p:sp>
          <p:pic>
            <p:nvPicPr>
              <p:cNvPr id="89" name="図 88" descr="txp_fig.bmp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90000"/>
              </a:blip>
              <a:stretch>
                <a:fillRect/>
              </a:stretch>
            </p:blipFill>
            <p:spPr>
              <a:xfrm>
                <a:off x="7000892" y="1857364"/>
                <a:ext cx="1643074" cy="438970"/>
              </a:xfrm>
              <a:prstGeom prst="rect">
                <a:avLst/>
              </a:prstGeom>
            </p:spPr>
          </p:pic>
          <p:sp>
            <p:nvSpPr>
              <p:cNvPr id="90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2668287" y="3723504"/>
                <a:ext cx="1475085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Foreground GWs</a:t>
                </a:r>
                <a:endParaRPr lang="ja-JP" altLang="en-US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91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320924" y="2925763"/>
                <a:ext cx="79380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99CCFF"/>
                    </a:solidFill>
                    <a:latin typeface="+mn-ea"/>
                    <a:ea typeface="+mn-ea"/>
                  </a:rPr>
                  <a:t>LISA</a:t>
                </a:r>
              </a:p>
            </p:txBody>
          </p:sp>
        </p:grpSp>
      </p:grpSp>
      <p:sp>
        <p:nvSpPr>
          <p:cNvPr id="41" name="右矢印 40"/>
          <p:cNvSpPr/>
          <p:nvPr/>
        </p:nvSpPr>
        <p:spPr bwMode="auto">
          <a:xfrm>
            <a:off x="1714480" y="2028758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3956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</a:t>
            </a:r>
            <a:r>
              <a:rPr lang="ja-JP" altLang="en-US" dirty="0" smtClean="0"/>
              <a:t>と</a:t>
            </a:r>
            <a:r>
              <a:rPr lang="en-US" altLang="ja-JP" dirty="0" smtClean="0"/>
              <a:t>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Ground-based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CCFFCC"/>
                </a:solidFill>
                <a:sym typeface="Wingdings" pitchFamily="2" charset="2"/>
              </a:rPr>
              <a:t>高周波数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の重力波イベント</a:t>
            </a:r>
            <a:endParaRPr lang="ja-JP" altLang="en-US" sz="2000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</a:rPr>
              <a:t>目標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重力波の検出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天文学</a:t>
            </a:r>
            <a:endParaRPr lang="ja-JP" altLang="en-US" sz="2000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7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CCECFF"/>
                </a:solidFill>
                <a:sym typeface="Wingdings" pitchFamily="2" charset="2"/>
              </a:rPr>
              <a:t>低周波数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の重力波</a:t>
            </a:r>
            <a:endParaRPr lang="ja-JP" altLang="en-US" sz="2000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目標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重力波天文学の展開</a:t>
            </a:r>
            <a:endParaRPr lang="ja-JP" altLang="en-US" sz="20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226" name="スライド番号プレースホルダー 2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700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/>
          <a:srcRect l="5661" r="7548" b="2255"/>
          <a:stretch>
            <a:fillRect/>
          </a:stretch>
        </p:blipFill>
        <p:spPr bwMode="auto">
          <a:xfrm>
            <a:off x="4714876" y="1928802"/>
            <a:ext cx="4062264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GCOE</a:t>
            </a:r>
            <a:r>
              <a:rPr lang="ja-JP" altLang="en-US" dirty="0" smtClean="0"/>
              <a:t>特別講義の内容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857224" y="1714488"/>
            <a:ext cx="2385589" cy="4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</a:rPr>
              <a:t>第</a:t>
            </a:r>
            <a:r>
              <a:rPr lang="en-US" altLang="ja-JP" dirty="0" smtClean="0">
                <a:solidFill>
                  <a:srgbClr val="FFFFFF"/>
                </a:solidFill>
              </a:rPr>
              <a:t>1</a:t>
            </a:r>
            <a:r>
              <a:rPr lang="ja-JP" altLang="en-US" dirty="0" smtClean="0">
                <a:solidFill>
                  <a:srgbClr val="FFFFFF"/>
                </a:solidFill>
              </a:rPr>
              <a:t>章   重力波　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 bwMode="auto">
          <a:xfrm>
            <a:off x="857224" y="4514856"/>
            <a:ext cx="3265638" cy="4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</a:rPr>
              <a:t>第</a:t>
            </a:r>
            <a:r>
              <a:rPr lang="en-US" altLang="ja-JP" dirty="0" smtClean="0">
                <a:solidFill>
                  <a:srgbClr val="FFFFFF"/>
                </a:solidFill>
              </a:rPr>
              <a:t>5</a:t>
            </a:r>
            <a:r>
              <a:rPr lang="ja-JP" altLang="en-US" dirty="0" smtClean="0">
                <a:solidFill>
                  <a:srgbClr val="FFFFFF"/>
                </a:solidFill>
              </a:rPr>
              <a:t>章　重力と余剰次元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 bwMode="auto">
          <a:xfrm>
            <a:off x="857224" y="5214950"/>
            <a:ext cx="3578224" cy="4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</a:rPr>
              <a:t>第</a:t>
            </a:r>
            <a:r>
              <a:rPr lang="en-US" altLang="ja-JP" dirty="0" smtClean="0">
                <a:solidFill>
                  <a:srgbClr val="FFFFFF"/>
                </a:solidFill>
              </a:rPr>
              <a:t>6</a:t>
            </a:r>
            <a:r>
              <a:rPr lang="ja-JP" altLang="en-US" dirty="0" smtClean="0">
                <a:solidFill>
                  <a:srgbClr val="FFFFFF"/>
                </a:solidFill>
              </a:rPr>
              <a:t>章　微小距離での重力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 bwMode="auto">
          <a:xfrm>
            <a:off x="857224" y="2414580"/>
            <a:ext cx="3308919" cy="4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</a:rPr>
              <a:t>第</a:t>
            </a:r>
            <a:r>
              <a:rPr lang="en-US" altLang="ja-JP" dirty="0" smtClean="0">
                <a:solidFill>
                  <a:srgbClr val="FFFFFF"/>
                </a:solidFill>
              </a:rPr>
              <a:t>2</a:t>
            </a:r>
            <a:r>
              <a:rPr lang="ja-JP" altLang="en-US" dirty="0" smtClean="0">
                <a:solidFill>
                  <a:srgbClr val="FFFFFF"/>
                </a:solidFill>
              </a:rPr>
              <a:t>章   重力波検出器　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 bwMode="auto">
          <a:xfrm>
            <a:off x="857224" y="3114672"/>
            <a:ext cx="3286477" cy="4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</a:rPr>
              <a:t>第</a:t>
            </a:r>
            <a:r>
              <a:rPr lang="en-US" altLang="ja-JP" dirty="0" smtClean="0">
                <a:solidFill>
                  <a:srgbClr val="FFFFFF"/>
                </a:solidFill>
              </a:rPr>
              <a:t>3</a:t>
            </a:r>
            <a:r>
              <a:rPr lang="ja-JP" altLang="en-US" dirty="0" smtClean="0">
                <a:solidFill>
                  <a:srgbClr val="FFFFFF"/>
                </a:solidFill>
              </a:rPr>
              <a:t>章   重力波の観測　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 bwMode="auto">
          <a:xfrm>
            <a:off x="857224" y="3814764"/>
            <a:ext cx="2693366" cy="4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</a:rPr>
              <a:t>第</a:t>
            </a:r>
            <a:r>
              <a:rPr lang="en-US" altLang="ja-JP" dirty="0" smtClean="0">
                <a:solidFill>
                  <a:srgbClr val="FFFFFF"/>
                </a:solidFill>
              </a:rPr>
              <a:t>4</a:t>
            </a:r>
            <a:r>
              <a:rPr lang="ja-JP" altLang="en-US" dirty="0" smtClean="0">
                <a:solidFill>
                  <a:srgbClr val="FFFFFF"/>
                </a:solidFill>
              </a:rPr>
              <a:t>章   将来計画　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611560" y="3933056"/>
            <a:ext cx="216024" cy="29573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01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AutoShape 4"/>
          <p:cNvSpPr>
            <a:spLocks noChangeAspect="1" noChangeArrowheads="1"/>
          </p:cNvSpPr>
          <p:nvPr/>
        </p:nvSpPr>
        <p:spPr bwMode="auto">
          <a:xfrm>
            <a:off x="1076296" y="1571612"/>
            <a:ext cx="3887787" cy="4857784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57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7706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301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>
                <a:solidFill>
                  <a:srgbClr val="F8F8F8"/>
                </a:solidFill>
              </a:rPr>
              <a:t>重力波天文学のロードマップ </a:t>
            </a:r>
          </a:p>
        </p:txBody>
      </p:sp>
      <p:sp>
        <p:nvSpPr>
          <p:cNvPr id="3789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7894" name="AutoShape 5"/>
          <p:cNvSpPr>
            <a:spLocks noChangeArrowheads="1"/>
          </p:cNvSpPr>
          <p:nvPr/>
        </p:nvSpPr>
        <p:spPr bwMode="auto">
          <a:xfrm rot="5400000">
            <a:off x="2624902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3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895" name="AutoShape 6"/>
          <p:cNvSpPr>
            <a:spLocks noChangeArrowheads="1"/>
          </p:cNvSpPr>
          <p:nvPr/>
        </p:nvSpPr>
        <p:spPr bwMode="auto">
          <a:xfrm rot="5400000">
            <a:off x="3777427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3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357158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57158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357158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03196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2025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1674764" y="4700588"/>
            <a:ext cx="16764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</a:rPr>
              <a:t>~10 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FFCC"/>
                </a:solidFill>
              </a:rPr>
              <a:t>　のイベントレート</a:t>
            </a:r>
            <a:endParaRPr lang="ja-JP" altLang="en-US" sz="1200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3790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296955" y="857232"/>
            <a:ext cx="266382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</a:rPr>
              <a:t>　</a:t>
            </a:r>
            <a:r>
              <a:rPr lang="ja-JP" altLang="en-US" sz="1600" b="1" dirty="0">
                <a:solidFill>
                  <a:srgbClr val="CCECFF"/>
                </a:solidFill>
              </a:rPr>
              <a:t>　</a:t>
            </a:r>
            <a:r>
              <a:rPr lang="ja-JP" altLang="en-US" sz="2000" b="1" dirty="0" smtClean="0">
                <a:solidFill>
                  <a:srgbClr val="99FF99"/>
                </a:solidFill>
              </a:rPr>
              <a:t>地上望遠鏡</a:t>
            </a:r>
          </a:p>
        </p:txBody>
      </p:sp>
      <p:pic>
        <p:nvPicPr>
          <p:cNvPr id="37909" name="Picture 21" descr="Advanced LI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321" y="3573463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0199" name="Rectangle 23"/>
          <p:cNvSpPr>
            <a:spLocks noChangeArrowheads="1"/>
          </p:cNvSpPr>
          <p:nvPr/>
        </p:nvSpPr>
        <p:spPr bwMode="auto">
          <a:xfrm>
            <a:off x="3095596" y="3544888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ＬＣＧＴ</a:t>
            </a:r>
          </a:p>
        </p:txBody>
      </p:sp>
      <p:sp>
        <p:nvSpPr>
          <p:cNvPr id="1330200" name="Rectangle 24"/>
          <p:cNvSpPr>
            <a:spLocks noChangeArrowheads="1"/>
          </p:cNvSpPr>
          <p:nvPr/>
        </p:nvSpPr>
        <p:spPr bwMode="auto">
          <a:xfrm>
            <a:off x="1220758" y="3573463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Ａｄ</a:t>
            </a: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ＬＩＧＯ</a:t>
            </a:r>
          </a:p>
        </p:txBody>
      </p:sp>
      <p:sp>
        <p:nvSpPr>
          <p:cNvPr id="37915" name="AutoShape 27"/>
          <p:cNvSpPr>
            <a:spLocks noChangeArrowheads="1"/>
          </p:cNvSpPr>
          <p:nvPr/>
        </p:nvSpPr>
        <p:spPr bwMode="auto">
          <a:xfrm>
            <a:off x="1293783" y="1989138"/>
            <a:ext cx="309563" cy="504825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6" name="AutoShape 28"/>
          <p:cNvSpPr>
            <a:spLocks noChangeArrowheads="1"/>
          </p:cNvSpPr>
          <p:nvPr/>
        </p:nvSpPr>
        <p:spPr bwMode="auto">
          <a:xfrm rot="5400000">
            <a:off x="1113602" y="2817019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3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7" name="AutoShape 29"/>
          <p:cNvSpPr>
            <a:spLocks noChangeArrowheads="1"/>
          </p:cNvSpPr>
          <p:nvPr/>
        </p:nvSpPr>
        <p:spPr bwMode="auto">
          <a:xfrm>
            <a:off x="2876521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8" name="AutoShape 30"/>
          <p:cNvSpPr>
            <a:spLocks noChangeArrowheads="1"/>
          </p:cNvSpPr>
          <p:nvPr/>
        </p:nvSpPr>
        <p:spPr bwMode="auto">
          <a:xfrm rot="5400000">
            <a:off x="3273396" y="3968750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50000"/>
            </a:srgbClr>
          </a:solidFill>
          <a:ln w="12700">
            <a:solidFill>
              <a:srgbClr val="CCECFF">
                <a:alpha val="7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9" name="AutoShape 31"/>
          <p:cNvSpPr>
            <a:spLocks noChangeArrowheads="1"/>
          </p:cNvSpPr>
          <p:nvPr/>
        </p:nvSpPr>
        <p:spPr bwMode="auto">
          <a:xfrm>
            <a:off x="4222721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9" name="Rectangle 41"/>
          <p:cNvSpPr>
            <a:spLocks noChangeArrowheads="1"/>
          </p:cNvSpPr>
          <p:nvPr/>
        </p:nvSpPr>
        <p:spPr bwMode="auto">
          <a:xfrm>
            <a:off x="1149321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0" name="Rectangle 42"/>
          <p:cNvSpPr>
            <a:spLocks noChangeArrowheads="1"/>
          </p:cNvSpPr>
          <p:nvPr/>
        </p:nvSpPr>
        <p:spPr bwMode="auto">
          <a:xfrm>
            <a:off x="2589183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TAMA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1581121" y="1974850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   LIGO 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2" name="Rectangle 44"/>
          <p:cNvSpPr>
            <a:spLocks noChangeArrowheads="1"/>
          </p:cNvSpPr>
          <p:nvPr/>
        </p:nvSpPr>
        <p:spPr bwMode="auto">
          <a:xfrm>
            <a:off x="3236883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CLIO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1220758" y="263683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   LIGO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4" name="Rectangle 46"/>
          <p:cNvSpPr>
            <a:spLocks noChangeArrowheads="1"/>
          </p:cNvSpPr>
          <p:nvPr/>
        </p:nvSpPr>
        <p:spPr bwMode="auto">
          <a:xfrm>
            <a:off x="2949546" y="2516188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LCGT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5" name="Rectangle 47"/>
          <p:cNvSpPr>
            <a:spLocks noChangeArrowheads="1"/>
          </p:cNvSpPr>
          <p:nvPr/>
        </p:nvSpPr>
        <p:spPr bwMode="auto">
          <a:xfrm>
            <a:off x="3813146" y="2492375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   Virgo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4100482" y="1628775"/>
            <a:ext cx="1074743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VIRGO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GEO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7" name="Rectangle 49"/>
          <p:cNvSpPr>
            <a:spLocks noChangeArrowheads="1"/>
          </p:cNvSpPr>
          <p:nvPr/>
        </p:nvSpPr>
        <p:spPr bwMode="auto">
          <a:xfrm>
            <a:off x="3814733" y="3860800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ET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6" name="Picture 11" descr="ET-fp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3524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" name="グループ化 265"/>
          <p:cNvGrpSpPr/>
          <p:nvPr/>
        </p:nvGrpSpPr>
        <p:grpSpPr>
          <a:xfrm>
            <a:off x="5187980" y="857232"/>
            <a:ext cx="3598862" cy="5602325"/>
            <a:chOff x="5221288" y="857232"/>
            <a:chExt cx="3598862" cy="5602325"/>
          </a:xfrm>
        </p:grpSpPr>
        <p:sp>
          <p:nvSpPr>
            <p:cNvPr id="37891" name="AutoShape 2"/>
            <p:cNvSpPr>
              <a:spLocks noChangeAspect="1" noChangeArrowheads="1"/>
            </p:cNvSpPr>
            <p:nvPr/>
          </p:nvSpPr>
          <p:spPr bwMode="auto">
            <a:xfrm>
              <a:off x="5291138" y="1571611"/>
              <a:ext cx="3529012" cy="4881577"/>
            </a:xfrm>
            <a:prstGeom prst="roundRect">
              <a:avLst>
                <a:gd name="adj" fmla="val 3796"/>
              </a:avLst>
            </a:prstGeom>
            <a:solidFill>
              <a:srgbClr val="99CCFF">
                <a:alpha val="10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37922" name="AutoShape 34"/>
            <p:cNvSpPr>
              <a:spLocks noChangeArrowheads="1"/>
            </p:cNvSpPr>
            <p:nvPr/>
          </p:nvSpPr>
          <p:spPr bwMode="auto">
            <a:xfrm rot="5400000">
              <a:off x="7343776" y="4903787"/>
              <a:ext cx="1511300" cy="288925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50000"/>
              </a:srgbClr>
            </a:solidFill>
            <a:ln w="12700">
              <a:solidFill>
                <a:srgbClr val="CCFFCC">
                  <a:alpha val="7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pic>
          <p:nvPicPr>
            <p:cNvPr id="37892" name="Picture 3" descr="LISA-waves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64163" y="3465513"/>
              <a:ext cx="1438275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3" name="Rectangle 15"/>
            <p:cNvSpPr>
              <a:spLocks noChangeArrowheads="1"/>
            </p:cNvSpPr>
            <p:nvPr/>
          </p:nvSpPr>
          <p:spPr bwMode="auto">
            <a:xfrm>
              <a:off x="5800721" y="857232"/>
              <a:ext cx="2628931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99CCFF"/>
                  </a:solidFill>
                </a:rPr>
                <a:t>宇宙望遠鏡</a:t>
              </a:r>
              <a:endParaRPr lang="ja-JP" altLang="en-US" sz="2000" b="1" dirty="0">
                <a:solidFill>
                  <a:srgbClr val="99CCFF"/>
                </a:solidFill>
                <a:sym typeface="Wingdings" pitchFamily="2" charset="2"/>
              </a:endParaRPr>
            </a:p>
          </p:txBody>
        </p:sp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5221288" y="4508500"/>
              <a:ext cx="1511300" cy="457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>
                  <a:solidFill>
                    <a:srgbClr val="CCECFF"/>
                  </a:solidFill>
                </a:rPr>
                <a:t>0.1mHz-10mHz</a:t>
              </a:r>
              <a:endParaRPr lang="en-US" altLang="ja-JP" sz="1200" dirty="0">
                <a:solidFill>
                  <a:srgbClr val="CCECFF"/>
                </a:solidFill>
                <a:sym typeface="Wingdings" pitchFamily="2" charset="2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dirty="0">
                  <a:solidFill>
                    <a:srgbClr val="CCECFF"/>
                  </a:solidFill>
                  <a:sym typeface="Wingdings" pitchFamily="2" charset="2"/>
                </a:rPr>
                <a:t>確実な重力波源</a:t>
              </a:r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auto">
            <a:xfrm>
              <a:off x="6275411" y="5900758"/>
              <a:ext cx="1582737" cy="457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>
                  <a:solidFill>
                    <a:srgbClr val="CCECFF"/>
                  </a:solidFill>
                </a:rPr>
                <a:t>0.1Hz</a:t>
              </a:r>
              <a:r>
                <a:rPr lang="ja-JP" altLang="en-US" sz="1200" dirty="0">
                  <a:solidFill>
                    <a:srgbClr val="CCECFF"/>
                  </a:solidFill>
                </a:rPr>
                <a:t>帯</a:t>
              </a:r>
              <a:endParaRPr lang="ja-JP" altLang="en-US" sz="1200" dirty="0">
                <a:solidFill>
                  <a:srgbClr val="CCECFF"/>
                </a:solidFill>
                <a:sym typeface="Wingdings" pitchFamily="2" charset="2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dirty="0">
                  <a:solidFill>
                    <a:srgbClr val="CCECFF"/>
                  </a:solidFill>
                  <a:sym typeface="Wingdings" pitchFamily="2" charset="2"/>
                </a:rPr>
                <a:t>宇宙論的な重力波</a:t>
              </a:r>
            </a:p>
          </p:txBody>
        </p:sp>
        <p:sp>
          <p:nvSpPr>
            <p:cNvPr id="37906" name="Rectangle 18"/>
            <p:cNvSpPr>
              <a:spLocks noChangeArrowheads="1"/>
            </p:cNvSpPr>
            <p:nvPr/>
          </p:nvSpPr>
          <p:spPr bwMode="auto">
            <a:xfrm>
              <a:off x="6143636" y="1236076"/>
              <a:ext cx="1941536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DDDDDD"/>
                  </a:solidFill>
                </a:rPr>
                <a:t>低周波数帯の観測</a:t>
              </a:r>
              <a:endParaRPr lang="ja-JP" altLang="en-US" sz="1400" dirty="0">
                <a:solidFill>
                  <a:srgbClr val="DDDDDD"/>
                </a:solidFill>
              </a:endParaRPr>
            </a:p>
          </p:txBody>
        </p:sp>
        <p:pic>
          <p:nvPicPr>
            <p:cNvPr id="37908" name="Picture 20" descr="Fact Sheet: 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35600" y="2276475"/>
              <a:ext cx="1296988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0201" name="Rectangle 25"/>
            <p:cNvSpPr>
              <a:spLocks noChangeArrowheads="1"/>
            </p:cNvSpPr>
            <p:nvPr/>
          </p:nvSpPr>
          <p:spPr bwMode="auto">
            <a:xfrm>
              <a:off x="5435600" y="2276475"/>
              <a:ext cx="414338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LPF</a:t>
              </a:r>
            </a:p>
          </p:txBody>
        </p:sp>
        <p:sp>
          <p:nvSpPr>
            <p:cNvPr id="1330202" name="Rectangle 26"/>
            <p:cNvSpPr>
              <a:spLocks noChangeArrowheads="1"/>
            </p:cNvSpPr>
            <p:nvPr/>
          </p:nvSpPr>
          <p:spPr bwMode="auto">
            <a:xfrm>
              <a:off x="7945466" y="6215082"/>
              <a:ext cx="698500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DECIGO</a:t>
              </a:r>
            </a:p>
          </p:txBody>
        </p:sp>
        <p:sp>
          <p:nvSpPr>
            <p:cNvPr id="37920" name="AutoShape 32"/>
            <p:cNvSpPr>
              <a:spLocks noChangeArrowheads="1"/>
            </p:cNvSpPr>
            <p:nvPr/>
          </p:nvSpPr>
          <p:spPr bwMode="auto">
            <a:xfrm rot="5400000">
              <a:off x="6192838" y="3968750"/>
              <a:ext cx="1511300" cy="288925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3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1" name="AutoShape 33"/>
            <p:cNvSpPr>
              <a:spLocks noChangeArrowheads="1"/>
            </p:cNvSpPr>
            <p:nvPr/>
          </p:nvSpPr>
          <p:spPr bwMode="auto">
            <a:xfrm>
              <a:off x="6781800" y="2060575"/>
              <a:ext cx="309563" cy="1223963"/>
            </a:xfrm>
            <a:prstGeom prst="downArrow">
              <a:avLst>
                <a:gd name="adj1" fmla="val 49741"/>
                <a:gd name="adj2" fmla="val 83086"/>
              </a:avLst>
            </a:pr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3" name="AutoShape 35"/>
            <p:cNvSpPr>
              <a:spLocks noChangeArrowheads="1"/>
            </p:cNvSpPr>
            <p:nvPr/>
          </p:nvSpPr>
          <p:spPr bwMode="auto">
            <a:xfrm>
              <a:off x="7862888" y="2133600"/>
              <a:ext cx="309562" cy="935038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4" name="AutoShape 36"/>
            <p:cNvSpPr>
              <a:spLocks noChangeArrowheads="1"/>
            </p:cNvSpPr>
            <p:nvPr/>
          </p:nvSpPr>
          <p:spPr bwMode="auto">
            <a:xfrm>
              <a:off x="7934325" y="3286125"/>
              <a:ext cx="309563" cy="935038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ECFF">
                <a:alpha val="3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5" name="Rectangle 37"/>
            <p:cNvSpPr>
              <a:spLocks noChangeArrowheads="1"/>
            </p:cNvSpPr>
            <p:nvPr/>
          </p:nvSpPr>
          <p:spPr bwMode="auto">
            <a:xfrm>
              <a:off x="7669213" y="4581525"/>
              <a:ext cx="10795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DECIGO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26" name="AutoShape 38"/>
            <p:cNvSpPr>
              <a:spLocks noChangeArrowheads="1"/>
            </p:cNvSpPr>
            <p:nvPr/>
          </p:nvSpPr>
          <p:spPr bwMode="auto">
            <a:xfrm rot="5400000">
              <a:off x="6047582" y="5120481"/>
              <a:ext cx="1081088" cy="288925"/>
            </a:xfrm>
            <a:custGeom>
              <a:avLst/>
              <a:gdLst>
                <a:gd name="T0" fmla="*/ 902108 w 21600"/>
                <a:gd name="T1" fmla="*/ 0 h 21600"/>
                <a:gd name="T2" fmla="*/ 0 w 21600"/>
                <a:gd name="T3" fmla="*/ 144463 h 21600"/>
                <a:gd name="T4" fmla="*/ 902108 w 21600"/>
                <a:gd name="T5" fmla="*/ 288925 h 21600"/>
                <a:gd name="T6" fmla="*/ 1081088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50000"/>
              </a:srgbClr>
            </a:solidFill>
            <a:ln w="12700">
              <a:solidFill>
                <a:srgbClr val="CCFFCC">
                  <a:alpha val="7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330215" name="Rectangle 39"/>
            <p:cNvSpPr>
              <a:spLocks noChangeArrowheads="1"/>
            </p:cNvSpPr>
            <p:nvPr/>
          </p:nvSpPr>
          <p:spPr bwMode="auto">
            <a:xfrm>
              <a:off x="5329238" y="3500438"/>
              <a:ext cx="487362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LISA</a:t>
              </a:r>
            </a:p>
          </p:txBody>
        </p:sp>
        <p:sp>
          <p:nvSpPr>
            <p:cNvPr id="37928" name="Rectangle 40"/>
            <p:cNvSpPr>
              <a:spLocks noChangeArrowheads="1"/>
            </p:cNvSpPr>
            <p:nvPr/>
          </p:nvSpPr>
          <p:spPr bwMode="auto">
            <a:xfrm>
              <a:off x="5929322" y="5214950"/>
              <a:ext cx="9906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BBO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38" name="Rectangle 50"/>
            <p:cNvSpPr>
              <a:spLocks noChangeArrowheads="1"/>
            </p:cNvSpPr>
            <p:nvPr/>
          </p:nvSpPr>
          <p:spPr bwMode="auto">
            <a:xfrm>
              <a:off x="6591300" y="2420938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LPF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39" name="Rectangle 51"/>
            <p:cNvSpPr>
              <a:spLocks noChangeArrowheads="1"/>
            </p:cNvSpPr>
            <p:nvPr/>
          </p:nvSpPr>
          <p:spPr bwMode="auto">
            <a:xfrm>
              <a:off x="8099425" y="2371725"/>
              <a:ext cx="642938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DPF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40" name="Rectangle 52"/>
            <p:cNvSpPr>
              <a:spLocks noChangeArrowheads="1"/>
            </p:cNvSpPr>
            <p:nvPr/>
          </p:nvSpPr>
          <p:spPr bwMode="auto">
            <a:xfrm>
              <a:off x="7740650" y="3429000"/>
              <a:ext cx="1008063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Pre-DECIGO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41" name="Rectangle 53"/>
            <p:cNvSpPr>
              <a:spLocks noChangeArrowheads="1"/>
            </p:cNvSpPr>
            <p:nvPr/>
          </p:nvSpPr>
          <p:spPr bwMode="auto">
            <a:xfrm>
              <a:off x="6664325" y="4005263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LISA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grpSp>
          <p:nvGrpSpPr>
            <p:cNvPr id="2" name="グループ化 57"/>
            <p:cNvGrpSpPr/>
            <p:nvPr/>
          </p:nvGrpSpPr>
          <p:grpSpPr>
            <a:xfrm rot="15785392">
              <a:off x="7443909" y="4982870"/>
              <a:ext cx="1293092" cy="1174827"/>
              <a:chOff x="9501222" y="714356"/>
              <a:chExt cx="5338763" cy="4864101"/>
            </a:xfrm>
          </p:grpSpPr>
          <p:sp>
            <p:nvSpPr>
              <p:cNvPr id="59" name="Oval 137"/>
              <p:cNvSpPr>
                <a:spLocks noChangeArrowheads="1"/>
              </p:cNvSpPr>
              <p:nvPr/>
            </p:nvSpPr>
            <p:spPr bwMode="auto">
              <a:xfrm>
                <a:off x="9501222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0" name="Oval 209"/>
              <p:cNvSpPr>
                <a:spLocks noChangeArrowheads="1"/>
              </p:cNvSpPr>
              <p:nvPr/>
            </p:nvSpPr>
            <p:spPr bwMode="auto">
              <a:xfrm>
                <a:off x="11264935" y="714356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1" name="Oval 210"/>
              <p:cNvSpPr>
                <a:spLocks noChangeArrowheads="1"/>
              </p:cNvSpPr>
              <p:nvPr/>
            </p:nvSpPr>
            <p:spPr bwMode="auto">
              <a:xfrm>
                <a:off x="13034997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2" name="Freeform 5"/>
              <p:cNvSpPr>
                <a:spLocks/>
              </p:cNvSpPr>
              <p:nvPr/>
            </p:nvSpPr>
            <p:spPr bwMode="auto">
              <a:xfrm rot="14397729">
                <a:off x="11963435" y="3244831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3" name="Freeform 6"/>
              <p:cNvSpPr>
                <a:spLocks/>
              </p:cNvSpPr>
              <p:nvPr/>
            </p:nvSpPr>
            <p:spPr bwMode="auto">
              <a:xfrm rot="14397729" flipV="1">
                <a:off x="12095197" y="3171806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4" name="Freeform 7"/>
              <p:cNvSpPr>
                <a:spLocks/>
              </p:cNvSpPr>
              <p:nvPr/>
            </p:nvSpPr>
            <p:spPr bwMode="auto">
              <a:xfrm rot="14397729">
                <a:off x="12047572" y="3024168"/>
                <a:ext cx="2006600" cy="19050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5" name="Rectangle 8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6" name="Rectangle 9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7" name="Rectangle 10"/>
              <p:cNvSpPr>
                <a:spLocks noChangeArrowheads="1"/>
              </p:cNvSpPr>
              <p:nvPr/>
            </p:nvSpPr>
            <p:spPr bwMode="auto">
              <a:xfrm rot="10780961">
                <a:off x="12138060" y="14192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8" name="Line 11"/>
              <p:cNvSpPr>
                <a:spLocks noChangeShapeType="1"/>
              </p:cNvSpPr>
              <p:nvPr/>
            </p:nvSpPr>
            <p:spPr bwMode="auto">
              <a:xfrm rot="7209001" flipV="1">
                <a:off x="11468135" y="1622406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9" name="Rectangle 12"/>
              <p:cNvSpPr>
                <a:spLocks noChangeArrowheads="1"/>
              </p:cNvSpPr>
              <p:nvPr/>
            </p:nvSpPr>
            <p:spPr bwMode="auto">
              <a:xfrm rot="7209001">
                <a:off x="12274585" y="1050906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0" name="Freeform 13"/>
              <p:cNvSpPr>
                <a:spLocks/>
              </p:cNvSpPr>
              <p:nvPr/>
            </p:nvSpPr>
            <p:spPr bwMode="auto">
              <a:xfrm rot="7209001">
                <a:off x="11934860" y="188593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1" name="Line 14"/>
              <p:cNvSpPr>
                <a:spLocks noChangeShapeType="1"/>
              </p:cNvSpPr>
              <p:nvPr/>
            </p:nvSpPr>
            <p:spPr bwMode="auto">
              <a:xfrm rot="7209001">
                <a:off x="11993597" y="19891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2" name="Line 15"/>
              <p:cNvSpPr>
                <a:spLocks noChangeShapeType="1"/>
              </p:cNvSpPr>
              <p:nvPr/>
            </p:nvSpPr>
            <p:spPr bwMode="auto">
              <a:xfrm rot="7209001">
                <a:off x="11880885" y="1928794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" name="Group 16"/>
              <p:cNvGrpSpPr>
                <a:grpSpLocks/>
              </p:cNvGrpSpPr>
              <p:nvPr/>
            </p:nvGrpSpPr>
            <p:grpSpPr bwMode="auto">
              <a:xfrm rot="7209001">
                <a:off x="11449039" y="2208261"/>
                <a:ext cx="600087" cy="495300"/>
                <a:chOff x="4785" y="11039"/>
                <a:chExt cx="829" cy="688"/>
              </a:xfrm>
            </p:grpSpPr>
            <p:sp>
              <p:nvSpPr>
                <p:cNvPr id="260" name="Freeform 1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1" name="Line 1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2" name="Line 1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3" name="Line 2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4" name="Arc 2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4" name="Freeform 22"/>
              <p:cNvSpPr>
                <a:spLocks/>
              </p:cNvSpPr>
              <p:nvPr/>
            </p:nvSpPr>
            <p:spPr bwMode="auto">
              <a:xfrm rot="9872463">
                <a:off x="11779285" y="19891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5" name="Freeform 23"/>
              <p:cNvSpPr>
                <a:spLocks/>
              </p:cNvSpPr>
              <p:nvPr/>
            </p:nvSpPr>
            <p:spPr bwMode="auto">
              <a:xfrm rot="7209001">
                <a:off x="11658635" y="1998643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6" name="Arc 24"/>
              <p:cNvSpPr>
                <a:spLocks/>
              </p:cNvSpPr>
              <p:nvPr/>
            </p:nvSpPr>
            <p:spPr bwMode="auto">
              <a:xfrm rot="14146499">
                <a:off x="11965022" y="18779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7" name="Arc 25"/>
              <p:cNvSpPr>
                <a:spLocks/>
              </p:cNvSpPr>
              <p:nvPr/>
            </p:nvSpPr>
            <p:spPr bwMode="auto">
              <a:xfrm rot="271502" flipV="1">
                <a:off x="11680860" y="1716069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 rot="7209001">
                <a:off x="11403003" y="2178095"/>
                <a:ext cx="600087" cy="500063"/>
                <a:chOff x="4785" y="11039"/>
                <a:chExt cx="829" cy="688"/>
              </a:xfrm>
            </p:grpSpPr>
            <p:sp>
              <p:nvSpPr>
                <p:cNvPr id="255" name="Freeform 2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6" name="Line 2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7" name="Line 2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8" name="Line 3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9" name="Arc 3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9" name="Arc 32"/>
              <p:cNvSpPr>
                <a:spLocks/>
              </p:cNvSpPr>
              <p:nvPr/>
            </p:nvSpPr>
            <p:spPr bwMode="auto">
              <a:xfrm rot="9872463" flipH="1" flipV="1">
                <a:off x="11677685" y="198594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0" name="Arc 33"/>
              <p:cNvSpPr>
                <a:spLocks/>
              </p:cNvSpPr>
              <p:nvPr/>
            </p:nvSpPr>
            <p:spPr bwMode="auto">
              <a:xfrm rot="9872463">
                <a:off x="11750710" y="18478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" name="Arc 34"/>
              <p:cNvSpPr>
                <a:spLocks/>
              </p:cNvSpPr>
              <p:nvPr/>
            </p:nvSpPr>
            <p:spPr bwMode="auto">
              <a:xfrm rot="9872463">
                <a:off x="11934860" y="1828781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" name="Arc 35"/>
              <p:cNvSpPr>
                <a:spLocks/>
              </p:cNvSpPr>
              <p:nvPr/>
            </p:nvSpPr>
            <p:spPr bwMode="auto">
              <a:xfrm rot="9872463" flipH="1" flipV="1">
                <a:off x="11868185" y="19462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rot="9016332" flipV="1">
                <a:off x="12363485" y="1552556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" name="Freeform 37"/>
              <p:cNvSpPr>
                <a:spLocks/>
              </p:cNvSpPr>
              <p:nvPr/>
            </p:nvSpPr>
            <p:spPr bwMode="auto">
              <a:xfrm rot="3616332">
                <a:off x="12339672" y="1885931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" name="Line 38"/>
              <p:cNvSpPr>
                <a:spLocks noChangeShapeType="1"/>
              </p:cNvSpPr>
              <p:nvPr/>
            </p:nvSpPr>
            <p:spPr bwMode="auto">
              <a:xfrm rot="3616332">
                <a:off x="12401585" y="19256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" name="Line 39"/>
              <p:cNvSpPr>
                <a:spLocks noChangeShapeType="1"/>
              </p:cNvSpPr>
              <p:nvPr/>
            </p:nvSpPr>
            <p:spPr bwMode="auto">
              <a:xfrm rot="3616332">
                <a:off x="12290460" y="1993881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7" name="Freeform 40"/>
              <p:cNvSpPr>
                <a:spLocks/>
              </p:cNvSpPr>
              <p:nvPr/>
            </p:nvSpPr>
            <p:spPr bwMode="auto">
              <a:xfrm rot="3616332">
                <a:off x="12463497" y="2066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8" name="Line 41"/>
              <p:cNvSpPr>
                <a:spLocks noChangeShapeType="1"/>
              </p:cNvSpPr>
              <p:nvPr/>
            </p:nvSpPr>
            <p:spPr bwMode="auto">
              <a:xfrm rot="3616332">
                <a:off x="12504772" y="197959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9" name="Line 42"/>
              <p:cNvSpPr>
                <a:spLocks noChangeShapeType="1"/>
              </p:cNvSpPr>
              <p:nvPr/>
            </p:nvSpPr>
            <p:spPr bwMode="auto">
              <a:xfrm rot="3616332">
                <a:off x="12617485" y="2155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0" name="Line 43"/>
              <p:cNvSpPr>
                <a:spLocks noChangeShapeType="1"/>
              </p:cNvSpPr>
              <p:nvPr/>
            </p:nvSpPr>
            <p:spPr bwMode="auto">
              <a:xfrm rot="3616332">
                <a:off x="12290460" y="2343131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1" name="Arc 44"/>
              <p:cNvSpPr>
                <a:spLocks/>
              </p:cNvSpPr>
              <p:nvPr/>
            </p:nvSpPr>
            <p:spPr bwMode="auto">
              <a:xfrm rot="17144832">
                <a:off x="12422222" y="221295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2" name="Freeform 45"/>
              <p:cNvSpPr>
                <a:spLocks/>
              </p:cNvSpPr>
              <p:nvPr/>
            </p:nvSpPr>
            <p:spPr bwMode="auto">
              <a:xfrm rot="6279794">
                <a:off x="12350785" y="1995468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3" name="Freeform 46"/>
              <p:cNvSpPr>
                <a:spLocks/>
              </p:cNvSpPr>
              <p:nvPr/>
            </p:nvSpPr>
            <p:spPr bwMode="auto">
              <a:xfrm rot="3616332">
                <a:off x="12242835" y="2000231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4" name="Arc 47"/>
              <p:cNvSpPr>
                <a:spLocks/>
              </p:cNvSpPr>
              <p:nvPr/>
            </p:nvSpPr>
            <p:spPr bwMode="auto">
              <a:xfrm rot="10553830">
                <a:off x="12380947" y="1716069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5" name="Arc 48"/>
              <p:cNvSpPr>
                <a:spLocks/>
              </p:cNvSpPr>
              <p:nvPr/>
            </p:nvSpPr>
            <p:spPr bwMode="auto">
              <a:xfrm rot="18278834" flipV="1">
                <a:off x="12096785" y="188275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 rot="3616332">
                <a:off x="12330179" y="2190798"/>
                <a:ext cx="600087" cy="503238"/>
                <a:chOff x="4785" y="11039"/>
                <a:chExt cx="829" cy="688"/>
              </a:xfrm>
            </p:grpSpPr>
            <p:sp>
              <p:nvSpPr>
                <p:cNvPr id="250" name="Freeform 5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1" name="Line 5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2" name="Line 5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3" name="Line 5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4" name="Arc 5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Arc 55"/>
              <p:cNvSpPr>
                <a:spLocks/>
              </p:cNvSpPr>
              <p:nvPr/>
            </p:nvSpPr>
            <p:spPr bwMode="auto">
              <a:xfrm rot="6279794" flipH="1" flipV="1">
                <a:off x="12323797" y="1989118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8" name="Arc 56"/>
              <p:cNvSpPr>
                <a:spLocks/>
              </p:cNvSpPr>
              <p:nvPr/>
            </p:nvSpPr>
            <p:spPr bwMode="auto">
              <a:xfrm rot="6279794">
                <a:off x="12241247" y="185735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9" name="Arc 57"/>
              <p:cNvSpPr>
                <a:spLocks/>
              </p:cNvSpPr>
              <p:nvPr/>
            </p:nvSpPr>
            <p:spPr bwMode="auto">
              <a:xfrm rot="6279794">
                <a:off x="12279347" y="1831956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0" name="Arc 58"/>
              <p:cNvSpPr>
                <a:spLocks/>
              </p:cNvSpPr>
              <p:nvPr/>
            </p:nvSpPr>
            <p:spPr bwMode="auto">
              <a:xfrm rot="6279794" flipH="1" flipV="1">
                <a:off x="12344435" y="194625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" name="Line 59"/>
              <p:cNvSpPr>
                <a:spLocks noChangeShapeType="1"/>
              </p:cNvSpPr>
              <p:nvPr/>
            </p:nvSpPr>
            <p:spPr bwMode="auto">
              <a:xfrm rot="7209001">
                <a:off x="11844372" y="1441431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2" name="Line 60"/>
              <p:cNvSpPr>
                <a:spLocks noChangeShapeType="1"/>
              </p:cNvSpPr>
              <p:nvPr/>
            </p:nvSpPr>
            <p:spPr bwMode="auto">
              <a:xfrm rot="14429284">
                <a:off x="12515885" y="1449368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6" name="Group 61"/>
              <p:cNvGrpSpPr>
                <a:grpSpLocks/>
              </p:cNvGrpSpPr>
              <p:nvPr/>
            </p:nvGrpSpPr>
            <p:grpSpPr bwMode="auto">
              <a:xfrm rot="14462297">
                <a:off x="12703220" y="1458910"/>
                <a:ext cx="223837" cy="180975"/>
                <a:chOff x="5504" y="8144"/>
                <a:chExt cx="291" cy="236"/>
              </a:xfrm>
            </p:grpSpPr>
            <p:sp>
              <p:nvSpPr>
                <p:cNvPr id="248" name="Rectangle 62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9" name="Rectangle 63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7" name="Group 64"/>
              <p:cNvGrpSpPr>
                <a:grpSpLocks/>
              </p:cNvGrpSpPr>
              <p:nvPr/>
            </p:nvGrpSpPr>
            <p:grpSpPr bwMode="auto">
              <a:xfrm rot="7209001">
                <a:off x="11436374" y="1468435"/>
                <a:ext cx="227014" cy="180975"/>
                <a:chOff x="5504" y="8144"/>
                <a:chExt cx="291" cy="236"/>
              </a:xfrm>
            </p:grpSpPr>
            <p:sp>
              <p:nvSpPr>
                <p:cNvPr id="246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7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05" name="Rectangle 67"/>
              <p:cNvSpPr>
                <a:spLocks noChangeArrowheads="1"/>
              </p:cNvSpPr>
              <p:nvPr/>
            </p:nvSpPr>
            <p:spPr bwMode="auto">
              <a:xfrm rot="10780961">
                <a:off x="12134885" y="1417619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6" name="Rectangle 68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7" name="Rectangle 69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8" name="Rectangle 70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9" name="Rectangle 71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0" name="Rectangle 72"/>
              <p:cNvSpPr>
                <a:spLocks noChangeArrowheads="1"/>
              </p:cNvSpPr>
              <p:nvPr/>
            </p:nvSpPr>
            <p:spPr bwMode="auto">
              <a:xfrm rot="18028040" flipH="1">
                <a:off x="13933522" y="45180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1" name="Line 73"/>
              <p:cNvSpPr>
                <a:spLocks noChangeShapeType="1"/>
              </p:cNvSpPr>
              <p:nvPr/>
            </p:nvSpPr>
            <p:spPr bwMode="auto">
              <a:xfrm flipH="1" flipV="1">
                <a:off x="13233435" y="4671994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2" name="Rectangle 74"/>
              <p:cNvSpPr>
                <a:spLocks noChangeArrowheads="1"/>
              </p:cNvSpPr>
              <p:nvPr/>
            </p:nvSpPr>
            <p:spPr bwMode="auto">
              <a:xfrm flipH="1">
                <a:off x="14316110" y="4576744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3" name="Freeform 75"/>
              <p:cNvSpPr>
                <a:spLocks/>
              </p:cNvSpPr>
              <p:nvPr/>
            </p:nvSpPr>
            <p:spPr bwMode="auto">
              <a:xfrm flipH="1">
                <a:off x="13508072" y="460055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4" name="Line 76"/>
              <p:cNvSpPr>
                <a:spLocks noChangeShapeType="1"/>
              </p:cNvSpPr>
              <p:nvPr/>
            </p:nvSpPr>
            <p:spPr bwMode="auto">
              <a:xfrm flipH="1">
                <a:off x="13511247" y="4608494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5" name="Line 77"/>
              <p:cNvSpPr>
                <a:spLocks noChangeShapeType="1"/>
              </p:cNvSpPr>
              <p:nvPr/>
            </p:nvSpPr>
            <p:spPr bwMode="auto">
              <a:xfrm flipH="1">
                <a:off x="13509660" y="4737081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8" name="Group 78"/>
              <p:cNvGrpSpPr>
                <a:grpSpLocks/>
              </p:cNvGrpSpPr>
              <p:nvPr/>
            </p:nvGrpSpPr>
            <p:grpSpPr bwMode="auto">
              <a:xfrm flipH="1">
                <a:off x="12703129" y="4371956"/>
                <a:ext cx="600087" cy="495300"/>
                <a:chOff x="4785" y="11039"/>
                <a:chExt cx="829" cy="688"/>
              </a:xfrm>
            </p:grpSpPr>
            <p:sp>
              <p:nvSpPr>
                <p:cNvPr id="241" name="Freeform 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2" name="Line 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3" name="Line 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4" name="Line 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5" name="Arc 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17" name="Freeform 84"/>
              <p:cNvSpPr>
                <a:spLocks/>
              </p:cNvSpPr>
              <p:nvPr/>
            </p:nvSpPr>
            <p:spPr bwMode="auto">
              <a:xfrm rot="18936538" flipH="1">
                <a:off x="13274710" y="45672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8" name="Freeform 85"/>
              <p:cNvSpPr>
                <a:spLocks/>
              </p:cNvSpPr>
              <p:nvPr/>
            </p:nvSpPr>
            <p:spPr bwMode="auto">
              <a:xfrm flipH="1">
                <a:off x="13141360" y="455769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" name="Arc 86"/>
              <p:cNvSpPr>
                <a:spLocks/>
              </p:cNvSpPr>
              <p:nvPr/>
            </p:nvSpPr>
            <p:spPr bwMode="auto">
              <a:xfrm rot="14662502" flipH="1">
                <a:off x="13393772" y="43417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0" name="Arc 87"/>
              <p:cNvSpPr>
                <a:spLocks/>
              </p:cNvSpPr>
              <p:nvPr/>
            </p:nvSpPr>
            <p:spPr bwMode="auto">
              <a:xfrm rot="6937498" flipH="1" flipV="1">
                <a:off x="13392185" y="4667231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9" name="Group 88"/>
              <p:cNvGrpSpPr>
                <a:grpSpLocks/>
              </p:cNvGrpSpPr>
              <p:nvPr/>
            </p:nvGrpSpPr>
            <p:grpSpPr bwMode="auto">
              <a:xfrm flipH="1">
                <a:off x="12703129" y="4416406"/>
                <a:ext cx="600087" cy="500063"/>
                <a:chOff x="4785" y="11039"/>
                <a:chExt cx="829" cy="688"/>
              </a:xfrm>
            </p:grpSpPr>
            <p:sp>
              <p:nvSpPr>
                <p:cNvPr id="236" name="Freeform 8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7" name="Line 9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8" name="Line 9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9" name="Line 9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0" name="Arc 9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22" name="Arc 94"/>
              <p:cNvSpPr>
                <a:spLocks/>
              </p:cNvSpPr>
              <p:nvPr/>
            </p:nvSpPr>
            <p:spPr bwMode="auto">
              <a:xfrm rot="18936538" flipV="1">
                <a:off x="13131835" y="449419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" name="Arc 95"/>
              <p:cNvSpPr>
                <a:spLocks/>
              </p:cNvSpPr>
              <p:nvPr/>
            </p:nvSpPr>
            <p:spPr bwMode="auto">
              <a:xfrm rot="18936538" flipH="1">
                <a:off x="13288997" y="45021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4" name="Arc 96"/>
              <p:cNvSpPr>
                <a:spLocks/>
              </p:cNvSpPr>
              <p:nvPr/>
            </p:nvSpPr>
            <p:spPr bwMode="auto">
              <a:xfrm rot="18936538" flipH="1">
                <a:off x="13541410" y="46021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5" name="Arc 97"/>
              <p:cNvSpPr>
                <a:spLocks/>
              </p:cNvSpPr>
              <p:nvPr/>
            </p:nvSpPr>
            <p:spPr bwMode="auto">
              <a:xfrm rot="18936538" flipV="1">
                <a:off x="13408060" y="46005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6" name="Line 98"/>
              <p:cNvSpPr>
                <a:spLocks noChangeShapeType="1"/>
              </p:cNvSpPr>
              <p:nvPr/>
            </p:nvSpPr>
            <p:spPr bwMode="auto">
              <a:xfrm rot="19792668" flipH="1" flipV="1">
                <a:off x="13774772" y="3987781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 rot="3592668" flipH="1">
                <a:off x="13712860" y="4249718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8" name="Line 100"/>
              <p:cNvSpPr>
                <a:spLocks noChangeShapeType="1"/>
              </p:cNvSpPr>
              <p:nvPr/>
            </p:nvSpPr>
            <p:spPr bwMode="auto">
              <a:xfrm rot="3592668" flipH="1">
                <a:off x="13771597" y="42878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9" name="Line 101"/>
              <p:cNvSpPr>
                <a:spLocks noChangeShapeType="1"/>
              </p:cNvSpPr>
              <p:nvPr/>
            </p:nvSpPr>
            <p:spPr bwMode="auto">
              <a:xfrm rot="3592668" flipH="1">
                <a:off x="13657297" y="4348143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 rot="3592668" flipH="1">
                <a:off x="13495372" y="3840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1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13622372" y="3900468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2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13652535" y="3933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3" name="Line 105"/>
              <p:cNvSpPr>
                <a:spLocks noChangeShapeType="1"/>
              </p:cNvSpPr>
              <p:nvPr/>
            </p:nvSpPr>
            <p:spPr bwMode="auto">
              <a:xfrm rot="3592668" flipH="1">
                <a:off x="13323922" y="4119543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4" name="Arc 106"/>
              <p:cNvSpPr>
                <a:spLocks/>
              </p:cNvSpPr>
              <p:nvPr/>
            </p:nvSpPr>
            <p:spPr bwMode="auto">
              <a:xfrm rot="11664170" flipH="1">
                <a:off x="13204860" y="35528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 rot="929206" flipH="1">
                <a:off x="13557285" y="407033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 rot="3592668" flipH="1">
                <a:off x="13433460" y="4049693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7" name="Arc 109"/>
              <p:cNvSpPr>
                <a:spLocks/>
              </p:cNvSpPr>
              <p:nvPr/>
            </p:nvSpPr>
            <p:spPr bwMode="auto">
              <a:xfrm rot="18255170" flipH="1">
                <a:off x="13741435" y="406239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8" name="Arc 110"/>
              <p:cNvSpPr>
                <a:spLocks/>
              </p:cNvSpPr>
              <p:nvPr/>
            </p:nvSpPr>
            <p:spPr bwMode="auto">
              <a:xfrm rot="10530167" flipH="1" flipV="1">
                <a:off x="13457272" y="422590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0" name="Group 111"/>
              <p:cNvGrpSpPr>
                <a:grpSpLocks/>
              </p:cNvGrpSpPr>
              <p:nvPr/>
            </p:nvGrpSpPr>
            <p:grpSpPr bwMode="auto">
              <a:xfrm rot="3592668" flipH="1">
                <a:off x="13154018" y="3611479"/>
                <a:ext cx="600087" cy="503238"/>
                <a:chOff x="4785" y="11039"/>
                <a:chExt cx="829" cy="688"/>
              </a:xfrm>
            </p:grpSpPr>
            <p:sp>
              <p:nvSpPr>
                <p:cNvPr id="231" name="Freeform 11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2" name="Line 11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3" name="Line 11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4" name="Line 11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5" name="Arc 11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0" name="Arc 117"/>
              <p:cNvSpPr>
                <a:spLocks/>
              </p:cNvSpPr>
              <p:nvPr/>
            </p:nvSpPr>
            <p:spPr bwMode="auto">
              <a:xfrm rot="929206" flipV="1">
                <a:off x="13455685" y="3933806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1" name="Arc 118"/>
              <p:cNvSpPr>
                <a:spLocks/>
              </p:cNvSpPr>
              <p:nvPr/>
            </p:nvSpPr>
            <p:spPr bwMode="auto">
              <a:xfrm rot="929206" flipH="1">
                <a:off x="13527122" y="407350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2" name="Arc 119"/>
              <p:cNvSpPr>
                <a:spLocks/>
              </p:cNvSpPr>
              <p:nvPr/>
            </p:nvSpPr>
            <p:spPr bwMode="auto">
              <a:xfrm rot="929206" flipH="1">
                <a:off x="13711272" y="43036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3" name="Arc 120"/>
              <p:cNvSpPr>
                <a:spLocks/>
              </p:cNvSpPr>
              <p:nvPr/>
            </p:nvSpPr>
            <p:spPr bwMode="auto">
              <a:xfrm rot="929206" flipV="1">
                <a:off x="13646185" y="418780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4" name="Line 121"/>
              <p:cNvSpPr>
                <a:spLocks noChangeShapeType="1"/>
              </p:cNvSpPr>
              <p:nvPr/>
            </p:nvSpPr>
            <p:spPr bwMode="auto">
              <a:xfrm flipH="1">
                <a:off x="13703335" y="465135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5" name="Line 122"/>
              <p:cNvSpPr>
                <a:spLocks noChangeShapeType="1"/>
              </p:cNvSpPr>
              <p:nvPr/>
            </p:nvSpPr>
            <p:spPr bwMode="auto">
              <a:xfrm rot="14379716" flipH="1">
                <a:off x="14035122" y="4067156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1" name="Group 123"/>
              <p:cNvGrpSpPr>
                <a:grpSpLocks/>
              </p:cNvGrpSpPr>
              <p:nvPr/>
            </p:nvGrpSpPr>
            <p:grpSpPr bwMode="auto">
              <a:xfrm rot="14346703" flipH="1">
                <a:off x="14209737" y="4059201"/>
                <a:ext cx="223837" cy="180975"/>
                <a:chOff x="5504" y="8144"/>
                <a:chExt cx="291" cy="236"/>
              </a:xfrm>
            </p:grpSpPr>
            <p:sp>
              <p:nvSpPr>
                <p:cNvPr id="229" name="Rectangle 12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0" name="Rectangle 12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2" name="Group 126"/>
              <p:cNvGrpSpPr>
                <a:grpSpLocks/>
              </p:cNvGrpSpPr>
              <p:nvPr/>
            </p:nvGrpSpPr>
            <p:grpSpPr bwMode="auto">
              <a:xfrm flipH="1">
                <a:off x="13565203" y="5149831"/>
                <a:ext cx="227014" cy="180975"/>
                <a:chOff x="5504" y="8144"/>
                <a:chExt cx="291" cy="236"/>
              </a:xfrm>
            </p:grpSpPr>
            <p:sp>
              <p:nvSpPr>
                <p:cNvPr id="227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8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8" name="Rectangle 129"/>
              <p:cNvSpPr>
                <a:spLocks noChangeArrowheads="1"/>
              </p:cNvSpPr>
              <p:nvPr/>
            </p:nvSpPr>
            <p:spPr bwMode="auto">
              <a:xfrm rot="18028040" flipH="1">
                <a:off x="13931935" y="4519593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9" name="Rectangle 130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0" name="Rectangle 131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1" name="Rectangle 132"/>
              <p:cNvSpPr>
                <a:spLocks noChangeArrowheads="1"/>
              </p:cNvSpPr>
              <p:nvPr/>
            </p:nvSpPr>
            <p:spPr bwMode="auto">
              <a:xfrm rot="4535559">
                <a:off x="10494997" y="4379893"/>
                <a:ext cx="38100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2" name="Rectangle 133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3" name="Rectangle 134"/>
              <p:cNvSpPr>
                <a:spLocks noChangeArrowheads="1"/>
              </p:cNvSpPr>
              <p:nvPr/>
            </p:nvSpPr>
            <p:spPr bwMode="auto">
              <a:xfrm rot="3571960">
                <a:off x="10382285" y="4524356"/>
                <a:ext cx="41275" cy="350838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4" name="Line 135"/>
              <p:cNvSpPr>
                <a:spLocks noChangeShapeType="1"/>
              </p:cNvSpPr>
              <p:nvPr/>
            </p:nvSpPr>
            <p:spPr bwMode="auto">
              <a:xfrm flipV="1">
                <a:off x="9781535" y="4671085"/>
                <a:ext cx="1500198" cy="45719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5" name="Rectangle 136"/>
              <p:cNvSpPr>
                <a:spLocks noChangeArrowheads="1"/>
              </p:cNvSpPr>
              <p:nvPr/>
            </p:nvSpPr>
            <p:spPr bwMode="auto">
              <a:xfrm>
                <a:off x="9688547" y="4624038"/>
                <a:ext cx="350838" cy="18415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6" name="Freeform 138"/>
              <p:cNvSpPr>
                <a:spLocks/>
              </p:cNvSpPr>
              <p:nvPr/>
            </p:nvSpPr>
            <p:spPr bwMode="auto">
              <a:xfrm>
                <a:off x="10768047" y="460690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7" name="Line 139"/>
              <p:cNvSpPr>
                <a:spLocks noChangeShapeType="1"/>
              </p:cNvSpPr>
              <p:nvPr/>
            </p:nvSpPr>
            <p:spPr bwMode="auto">
              <a:xfrm>
                <a:off x="10774397" y="461325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8" name="Line 140"/>
              <p:cNvSpPr>
                <a:spLocks noChangeShapeType="1"/>
              </p:cNvSpPr>
              <p:nvPr/>
            </p:nvSpPr>
            <p:spPr bwMode="auto">
              <a:xfrm>
                <a:off x="10777572" y="4743431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3" name="Group 141"/>
              <p:cNvGrpSpPr>
                <a:grpSpLocks/>
              </p:cNvGrpSpPr>
              <p:nvPr/>
            </p:nvGrpSpPr>
            <p:grpSpPr bwMode="auto">
              <a:xfrm>
                <a:off x="11052279" y="4424344"/>
                <a:ext cx="600087" cy="500063"/>
                <a:chOff x="4785" y="11039"/>
                <a:chExt cx="829" cy="688"/>
              </a:xfrm>
            </p:grpSpPr>
            <p:sp>
              <p:nvSpPr>
                <p:cNvPr id="222" name="Freeform 14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3" name="Line 14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4" name="Line 14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5" name="Line 14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6" name="Arc 14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60" name="Freeform 147"/>
              <p:cNvSpPr>
                <a:spLocks/>
              </p:cNvSpPr>
              <p:nvPr/>
            </p:nvSpPr>
            <p:spPr bwMode="auto">
              <a:xfrm>
                <a:off x="10969660" y="4583094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1" name="Freeform 148"/>
              <p:cNvSpPr>
                <a:spLocks/>
              </p:cNvSpPr>
              <p:nvPr/>
            </p:nvSpPr>
            <p:spPr bwMode="auto">
              <a:xfrm flipV="1">
                <a:off x="10968072" y="4737081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2" name="Freeform 149"/>
              <p:cNvSpPr>
                <a:spLocks/>
              </p:cNvSpPr>
              <p:nvPr/>
            </p:nvSpPr>
            <p:spPr bwMode="auto">
              <a:xfrm rot="2663462">
                <a:off x="10863297" y="4573569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3" name="Freeform 150"/>
              <p:cNvSpPr>
                <a:spLocks/>
              </p:cNvSpPr>
              <p:nvPr/>
            </p:nvSpPr>
            <p:spPr bwMode="auto">
              <a:xfrm>
                <a:off x="11161747" y="4583094"/>
                <a:ext cx="2008188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" name="Freeform 151"/>
              <p:cNvSpPr>
                <a:spLocks/>
              </p:cNvSpPr>
              <p:nvPr/>
            </p:nvSpPr>
            <p:spPr bwMode="auto">
              <a:xfrm>
                <a:off x="10763285" y="456404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5" name="Arc 152"/>
              <p:cNvSpPr>
                <a:spLocks/>
              </p:cNvSpPr>
              <p:nvPr/>
            </p:nvSpPr>
            <p:spPr bwMode="auto">
              <a:xfrm rot="6937498">
                <a:off x="10671210" y="434814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6" name="Arc 153"/>
              <p:cNvSpPr>
                <a:spLocks/>
              </p:cNvSpPr>
              <p:nvPr/>
            </p:nvSpPr>
            <p:spPr bwMode="auto">
              <a:xfrm rot="14662502" flipV="1">
                <a:off x="10671210" y="46735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7" name="Freeform 154"/>
              <p:cNvSpPr>
                <a:spLocks/>
              </p:cNvSpPr>
              <p:nvPr/>
            </p:nvSpPr>
            <p:spPr bwMode="auto">
              <a:xfrm flipH="1">
                <a:off x="13123897" y="448784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8" name="Line 155"/>
              <p:cNvSpPr>
                <a:spLocks noChangeShapeType="1"/>
              </p:cNvSpPr>
              <p:nvPr/>
            </p:nvSpPr>
            <p:spPr bwMode="auto">
              <a:xfrm flipH="1">
                <a:off x="13293760" y="447355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9" name="Line 156"/>
              <p:cNvSpPr>
                <a:spLocks noChangeShapeType="1"/>
              </p:cNvSpPr>
              <p:nvPr/>
            </p:nvSpPr>
            <p:spPr bwMode="auto">
              <a:xfrm flipH="1">
                <a:off x="13120722" y="4484669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0" name="Line 157"/>
              <p:cNvSpPr>
                <a:spLocks noChangeShapeType="1"/>
              </p:cNvSpPr>
              <p:nvPr/>
            </p:nvSpPr>
            <p:spPr bwMode="auto">
              <a:xfrm flipH="1">
                <a:off x="13115960" y="485931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1" name="Arc 158"/>
              <p:cNvSpPr>
                <a:spLocks/>
              </p:cNvSpPr>
              <p:nvPr/>
            </p:nvSpPr>
            <p:spPr bwMode="auto">
              <a:xfrm rot="8071501" flipH="1">
                <a:off x="12707972" y="441481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2" name="Freeform 159"/>
              <p:cNvSpPr>
                <a:spLocks/>
              </p:cNvSpPr>
              <p:nvPr/>
            </p:nvSpPr>
            <p:spPr bwMode="auto">
              <a:xfrm>
                <a:off x="11063322" y="449419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Line 160"/>
              <p:cNvSpPr>
                <a:spLocks noChangeShapeType="1"/>
              </p:cNvSpPr>
              <p:nvPr/>
            </p:nvSpPr>
            <p:spPr bwMode="auto">
              <a:xfrm>
                <a:off x="11061735" y="447990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4" name="Line 161"/>
              <p:cNvSpPr>
                <a:spLocks noChangeShapeType="1"/>
              </p:cNvSpPr>
              <p:nvPr/>
            </p:nvSpPr>
            <p:spPr bwMode="auto">
              <a:xfrm>
                <a:off x="11052210" y="486566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Arc 162"/>
              <p:cNvSpPr>
                <a:spLocks/>
              </p:cNvSpPr>
              <p:nvPr/>
            </p:nvSpPr>
            <p:spPr bwMode="auto">
              <a:xfrm rot="13528499">
                <a:off x="11145872" y="442116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" name="Arc 163"/>
              <p:cNvSpPr>
                <a:spLocks/>
              </p:cNvSpPr>
              <p:nvPr/>
            </p:nvSpPr>
            <p:spPr bwMode="auto">
              <a:xfrm rot="2663462" flipH="1" flipV="1">
                <a:off x="10871235" y="4498956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Arc 164"/>
              <p:cNvSpPr>
                <a:spLocks/>
              </p:cNvSpPr>
              <p:nvPr/>
            </p:nvSpPr>
            <p:spPr bwMode="auto">
              <a:xfrm rot="2663462">
                <a:off x="10715660" y="4508481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Arc 165"/>
              <p:cNvSpPr>
                <a:spLocks/>
              </p:cNvSpPr>
              <p:nvPr/>
            </p:nvSpPr>
            <p:spPr bwMode="auto">
              <a:xfrm rot="2663462">
                <a:off x="10674385" y="46084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Arc 166"/>
              <p:cNvSpPr>
                <a:spLocks/>
              </p:cNvSpPr>
              <p:nvPr/>
            </p:nvSpPr>
            <p:spPr bwMode="auto">
              <a:xfrm rot="2663462" flipH="1" flipV="1">
                <a:off x="10806147" y="460690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67"/>
              <p:cNvSpPr>
                <a:spLocks noChangeShapeType="1"/>
              </p:cNvSpPr>
              <p:nvPr/>
            </p:nvSpPr>
            <p:spPr bwMode="auto">
              <a:xfrm rot="1807332" flipH="1" flipV="1">
                <a:off x="10533402" y="4226865"/>
                <a:ext cx="45720" cy="48041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Freeform 168"/>
              <p:cNvSpPr>
                <a:spLocks/>
              </p:cNvSpPr>
              <p:nvPr/>
            </p:nvSpPr>
            <p:spPr bwMode="auto">
              <a:xfrm rot="18007332">
                <a:off x="10564847" y="425448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69"/>
              <p:cNvSpPr>
                <a:spLocks noChangeShapeType="1"/>
              </p:cNvSpPr>
              <p:nvPr/>
            </p:nvSpPr>
            <p:spPr bwMode="auto">
              <a:xfrm rot="18007332">
                <a:off x="10515635" y="4290993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70"/>
              <p:cNvSpPr>
                <a:spLocks noChangeShapeType="1"/>
              </p:cNvSpPr>
              <p:nvPr/>
            </p:nvSpPr>
            <p:spPr bwMode="auto">
              <a:xfrm rot="18007332">
                <a:off x="10629935" y="435290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4" name="Group 171"/>
              <p:cNvGrpSpPr>
                <a:grpSpLocks/>
              </p:cNvGrpSpPr>
              <p:nvPr/>
            </p:nvGrpSpPr>
            <p:grpSpPr bwMode="auto">
              <a:xfrm rot="18007332">
                <a:off x="10577577" y="3603541"/>
                <a:ext cx="600087" cy="500063"/>
                <a:chOff x="4785" y="11039"/>
                <a:chExt cx="829" cy="688"/>
              </a:xfrm>
            </p:grpSpPr>
            <p:sp>
              <p:nvSpPr>
                <p:cNvPr id="217" name="Freeform 17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8" name="Line 17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9" name="Line 17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0" name="Line 17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1" name="Arc 17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85" name="Freeform 177"/>
              <p:cNvSpPr>
                <a:spLocks/>
              </p:cNvSpPr>
              <p:nvPr/>
            </p:nvSpPr>
            <p:spPr bwMode="auto">
              <a:xfrm rot="18007332">
                <a:off x="10082247" y="3190856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Freeform 178"/>
              <p:cNvSpPr>
                <a:spLocks/>
              </p:cNvSpPr>
              <p:nvPr/>
            </p:nvSpPr>
            <p:spPr bwMode="auto">
              <a:xfrm rot="18007332" flipV="1">
                <a:off x="10212422" y="3268643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Freeform 179"/>
              <p:cNvSpPr>
                <a:spLocks/>
              </p:cNvSpPr>
              <p:nvPr/>
            </p:nvSpPr>
            <p:spPr bwMode="auto">
              <a:xfrm rot="20670794">
                <a:off x="10580722" y="407668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8" name="Freeform 180"/>
              <p:cNvSpPr>
                <a:spLocks/>
              </p:cNvSpPr>
              <p:nvPr/>
            </p:nvSpPr>
            <p:spPr bwMode="auto">
              <a:xfrm rot="18007332">
                <a:off x="10290210" y="3036868"/>
                <a:ext cx="2006600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Freeform 181"/>
              <p:cNvSpPr>
                <a:spLocks/>
              </p:cNvSpPr>
              <p:nvPr/>
            </p:nvSpPr>
            <p:spPr bwMode="auto">
              <a:xfrm rot="18007332">
                <a:off x="10469597" y="4054456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Arc 182"/>
              <p:cNvSpPr>
                <a:spLocks/>
              </p:cNvSpPr>
              <p:nvPr/>
            </p:nvSpPr>
            <p:spPr bwMode="auto">
              <a:xfrm rot="3344830">
                <a:off x="10323547" y="4067156"/>
                <a:ext cx="290513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Arc 183"/>
              <p:cNvSpPr>
                <a:spLocks/>
              </p:cNvSpPr>
              <p:nvPr/>
            </p:nvSpPr>
            <p:spPr bwMode="auto">
              <a:xfrm rot="11069833" flipV="1">
                <a:off x="10604535" y="42290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Freeform 184"/>
              <p:cNvSpPr>
                <a:spLocks/>
              </p:cNvSpPr>
              <p:nvPr/>
            </p:nvSpPr>
            <p:spPr bwMode="auto">
              <a:xfrm rot="18007332" flipH="1">
                <a:off x="11720547" y="2062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85"/>
              <p:cNvSpPr>
                <a:spLocks noChangeShapeType="1"/>
              </p:cNvSpPr>
              <p:nvPr/>
            </p:nvSpPr>
            <p:spPr bwMode="auto">
              <a:xfrm rot="18007332" flipH="1">
                <a:off x="11847547" y="197324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86"/>
              <p:cNvSpPr>
                <a:spLocks noChangeShapeType="1"/>
              </p:cNvSpPr>
              <p:nvPr/>
            </p:nvSpPr>
            <p:spPr bwMode="auto">
              <a:xfrm rot="18007332" flipH="1">
                <a:off x="11553860" y="214945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87"/>
              <p:cNvSpPr>
                <a:spLocks noChangeShapeType="1"/>
              </p:cNvSpPr>
              <p:nvPr/>
            </p:nvSpPr>
            <p:spPr bwMode="auto">
              <a:xfrm rot="18007332" flipH="1">
                <a:off x="11874535" y="2338368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88"/>
              <p:cNvSpPr>
                <a:spLocks/>
              </p:cNvSpPr>
              <p:nvPr/>
            </p:nvSpPr>
            <p:spPr bwMode="auto">
              <a:xfrm rot="4478833" flipH="1">
                <a:off x="11425272" y="22066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Freeform 189"/>
              <p:cNvSpPr>
                <a:spLocks/>
              </p:cNvSpPr>
              <p:nvPr/>
            </p:nvSpPr>
            <p:spPr bwMode="auto">
              <a:xfrm rot="18007332">
                <a:off x="10691847" y="3844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90"/>
              <p:cNvSpPr>
                <a:spLocks noChangeShapeType="1"/>
              </p:cNvSpPr>
              <p:nvPr/>
            </p:nvSpPr>
            <p:spPr bwMode="auto">
              <a:xfrm rot="18007332">
                <a:off x="10733122" y="3905231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91"/>
              <p:cNvSpPr>
                <a:spLocks noChangeShapeType="1"/>
              </p:cNvSpPr>
              <p:nvPr/>
            </p:nvSpPr>
            <p:spPr bwMode="auto">
              <a:xfrm rot="18007332">
                <a:off x="10450547" y="4152818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92"/>
              <p:cNvSpPr>
                <a:spLocks noChangeShapeType="1"/>
              </p:cNvSpPr>
              <p:nvPr/>
            </p:nvSpPr>
            <p:spPr bwMode="auto">
              <a:xfrm rot="18007332">
                <a:off x="10844247" y="4124306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93"/>
              <p:cNvSpPr>
                <a:spLocks/>
              </p:cNvSpPr>
              <p:nvPr/>
            </p:nvSpPr>
            <p:spPr bwMode="auto">
              <a:xfrm rot="9935830">
                <a:off x="10648985" y="3557569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Arc 194"/>
              <p:cNvSpPr>
                <a:spLocks/>
              </p:cNvSpPr>
              <p:nvPr/>
            </p:nvSpPr>
            <p:spPr bwMode="auto">
              <a:xfrm rot="20670794" flipH="1" flipV="1">
                <a:off x="10548972" y="3938569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Arc 195"/>
              <p:cNvSpPr>
                <a:spLocks/>
              </p:cNvSpPr>
              <p:nvPr/>
            </p:nvSpPr>
            <p:spPr bwMode="auto">
              <a:xfrm rot="20670794">
                <a:off x="10477535" y="4078269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196"/>
              <p:cNvSpPr>
                <a:spLocks/>
              </p:cNvSpPr>
              <p:nvPr/>
            </p:nvSpPr>
            <p:spPr bwMode="auto">
              <a:xfrm rot="20670794">
                <a:off x="10504522" y="43100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Arc 197"/>
              <p:cNvSpPr>
                <a:spLocks/>
              </p:cNvSpPr>
              <p:nvPr/>
            </p:nvSpPr>
            <p:spPr bwMode="auto">
              <a:xfrm rot="20670794" flipH="1" flipV="1">
                <a:off x="10568022" y="41941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Line 198"/>
              <p:cNvSpPr>
                <a:spLocks noChangeShapeType="1"/>
              </p:cNvSpPr>
              <p:nvPr/>
            </p:nvSpPr>
            <p:spPr bwMode="auto">
              <a:xfrm>
                <a:off x="10650572" y="465770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7" name="Line 199"/>
              <p:cNvSpPr>
                <a:spLocks noChangeShapeType="1"/>
              </p:cNvSpPr>
              <p:nvPr/>
            </p:nvSpPr>
            <p:spPr bwMode="auto">
              <a:xfrm rot="7220284">
                <a:off x="10321960" y="4073506"/>
                <a:ext cx="0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5" name="Group 200"/>
              <p:cNvGrpSpPr>
                <a:grpSpLocks/>
              </p:cNvGrpSpPr>
              <p:nvPr/>
            </p:nvGrpSpPr>
            <p:grpSpPr bwMode="auto">
              <a:xfrm rot="7253297">
                <a:off x="9904436" y="4089397"/>
                <a:ext cx="227014" cy="180975"/>
                <a:chOff x="5504" y="8144"/>
                <a:chExt cx="291" cy="236"/>
              </a:xfrm>
            </p:grpSpPr>
            <p:sp>
              <p:nvSpPr>
                <p:cNvPr id="215" name="Rectangle 201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6" name="Rectangle 202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6" name="Group 203"/>
              <p:cNvGrpSpPr>
                <a:grpSpLocks/>
              </p:cNvGrpSpPr>
              <p:nvPr/>
            </p:nvGrpSpPr>
            <p:grpSpPr bwMode="auto">
              <a:xfrm>
                <a:off x="10534666" y="5156181"/>
                <a:ext cx="223837" cy="180975"/>
                <a:chOff x="5504" y="8144"/>
                <a:chExt cx="291" cy="236"/>
              </a:xfrm>
            </p:grpSpPr>
            <p:sp>
              <p:nvSpPr>
                <p:cNvPr id="213" name="Rectangle 20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4" name="Rectangle 20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210" name="Rectangle 206"/>
              <p:cNvSpPr>
                <a:spLocks noChangeArrowheads="1"/>
              </p:cNvSpPr>
              <p:nvPr/>
            </p:nvSpPr>
            <p:spPr bwMode="auto">
              <a:xfrm rot="3571960">
                <a:off x="10380697" y="4524356"/>
                <a:ext cx="42863" cy="350838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Rectangle 207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Rectangle 208"/>
              <p:cNvSpPr>
                <a:spLocks noChangeArrowheads="1"/>
              </p:cNvSpPr>
              <p:nvPr/>
            </p:nvSpPr>
            <p:spPr bwMode="auto">
              <a:xfrm rot="4535559">
                <a:off x="10494997" y="4378306"/>
                <a:ext cx="38100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sp>
        <p:nvSpPr>
          <p:cNvPr id="265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11335" y="1263835"/>
            <a:ext cx="266382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DDDDDD"/>
                </a:solidFill>
              </a:rPr>
              <a:t>より</a:t>
            </a:r>
            <a:r>
              <a:rPr lang="ja-JP" altLang="en-US" sz="1400" dirty="0">
                <a:solidFill>
                  <a:srgbClr val="DDDDDD"/>
                </a:solidFill>
              </a:rPr>
              <a:t>遠くを観測 </a:t>
            </a:r>
            <a:r>
              <a:rPr lang="en-US" altLang="ja-JP" sz="1400" dirty="0">
                <a:solidFill>
                  <a:srgbClr val="DDDDDD"/>
                </a:solidFill>
              </a:rPr>
              <a:t>(</a:t>
            </a:r>
            <a:r>
              <a:rPr lang="en-US" altLang="ja-JP" sz="1400" dirty="0" smtClean="0">
                <a:solidFill>
                  <a:srgbClr val="DDDDDD"/>
                </a:solidFill>
              </a:rPr>
              <a:t>10Hz-1kHz</a:t>
            </a:r>
            <a:r>
              <a:rPr lang="en-US" altLang="ja-JP" sz="1400" dirty="0">
                <a:solidFill>
                  <a:srgbClr val="DDDDDD"/>
                </a:solidFill>
              </a:rPr>
              <a:t>)</a:t>
            </a: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030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</a:t>
            </a:r>
            <a:r>
              <a:rPr lang="ja-JP" altLang="en-US" sz="4000" b="1" dirty="0" smtClean="0"/>
              <a:t>地上重力波望遠鏡</a:t>
            </a:r>
            <a:endParaRPr lang="en-US" altLang="ja-JP" sz="40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/>
              <a:t>              </a:t>
            </a:r>
            <a:r>
              <a:rPr lang="en-US" altLang="ja-JP" sz="3200" b="1" dirty="0" smtClean="0"/>
              <a:t>-  </a:t>
            </a:r>
            <a:r>
              <a:rPr lang="en-US" altLang="ja-JP" sz="3200" b="1" dirty="0" smtClean="0">
                <a:solidFill>
                  <a:srgbClr val="99FF99"/>
                </a:solidFill>
              </a:rPr>
              <a:t>LCGT</a:t>
            </a:r>
            <a:r>
              <a:rPr lang="en-US" altLang="ja-JP" sz="3200" b="1" dirty="0" smtClean="0"/>
              <a:t>, aLIGO,</a:t>
            </a:r>
            <a:r>
              <a:rPr lang="ja-JP" altLang="en-US" sz="3200" b="1" dirty="0"/>
              <a:t> </a:t>
            </a:r>
            <a:r>
              <a:rPr lang="ja-JP" altLang="en-US" sz="3200" b="1" dirty="0" smtClean="0"/>
              <a:t>など </a:t>
            </a:r>
            <a:r>
              <a:rPr lang="en-US" altLang="ja-JP" sz="3200" b="1" dirty="0" smtClean="0"/>
              <a:t> -</a:t>
            </a:r>
            <a:endParaRPr lang="ja-JP" altLang="en-US" sz="32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90321851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DDDDDD"/>
                </a:solidFill>
              </a:rPr>
              <a:t>第</a:t>
            </a:r>
            <a:r>
              <a:rPr lang="en-US" altLang="ja-JP" dirty="0" smtClean="0">
                <a:solidFill>
                  <a:srgbClr val="DDDDDD"/>
                </a:solidFill>
              </a:rPr>
              <a:t>1</a:t>
            </a:r>
            <a:r>
              <a:rPr lang="ja-JP" altLang="en-US" dirty="0" smtClean="0">
                <a:solidFill>
                  <a:srgbClr val="DDDDDD"/>
                </a:solidFill>
              </a:rPr>
              <a:t>世代 </a:t>
            </a:r>
            <a:r>
              <a:rPr lang="ja-JP" altLang="ja-JP" dirty="0">
                <a:solidFill>
                  <a:srgbClr val="DDDDDD"/>
                </a:solidFill>
              </a:rPr>
              <a:t>重力波</a:t>
            </a:r>
            <a:r>
              <a:rPr lang="ja-JP" altLang="en-US" dirty="0">
                <a:solidFill>
                  <a:srgbClr val="DDDDDD"/>
                </a:solidFill>
              </a:rPr>
              <a:t>検出器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1568" y="5445224"/>
            <a:ext cx="71628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50kpc~20Mpc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の観測レンジ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09215" y="908720"/>
            <a:ext cx="8023225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2000</a:t>
            </a:r>
            <a:r>
              <a:rPr lang="ja-JP" altLang="en-US" sz="2000" dirty="0" smtClean="0">
                <a:solidFill>
                  <a:srgbClr val="DDDDDD"/>
                </a:solidFill>
              </a:rPr>
              <a:t>年前後より、</a:t>
            </a:r>
            <a:r>
              <a:rPr kumimoji="1" lang="ja-JP" altLang="en-US" sz="20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大型干渉計型検出器が観測を開始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016335" y="4326195"/>
            <a:ext cx="7444097" cy="830997"/>
            <a:chOff x="944254" y="4224320"/>
            <a:chExt cx="7444097" cy="830997"/>
          </a:xfrm>
        </p:grpSpPr>
        <p:sp>
          <p:nvSpPr>
            <p:cNvPr id="8" name="Rectangle 1029"/>
            <p:cNvSpPr>
              <a:spLocks noChangeArrowheads="1"/>
            </p:cNvSpPr>
            <p:nvPr/>
          </p:nvSpPr>
          <p:spPr bwMode="auto">
            <a:xfrm>
              <a:off x="1300163" y="4224320"/>
              <a:ext cx="7088188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  <a:r>
                <a:rPr kumimoji="1" lang="en-US" altLang="ja-JP" sz="2000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1</a:t>
              </a:r>
              <a:r>
                <a:rPr kumimoji="1" lang="ja-JP" altLang="en-US" sz="2000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科学的成果  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(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上限値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理論モデルへの制約など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)</a:t>
              </a: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9" name="AutoShape 1031"/>
            <p:cNvSpPr>
              <a:spLocks noChangeArrowheads="1"/>
            </p:cNvSpPr>
            <p:nvPr/>
          </p:nvSpPr>
          <p:spPr bwMode="auto">
            <a:xfrm>
              <a:off x="944254" y="4270075"/>
              <a:ext cx="317500" cy="346075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0" name="Group 1033"/>
          <p:cNvGrpSpPr>
            <a:grpSpLocks/>
          </p:cNvGrpSpPr>
          <p:nvPr/>
        </p:nvGrpSpPr>
        <p:grpSpPr bwMode="auto">
          <a:xfrm>
            <a:off x="250825" y="2276872"/>
            <a:ext cx="8642350" cy="1733550"/>
            <a:chOff x="158" y="2111"/>
            <a:chExt cx="5444" cy="1092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58" y="2123"/>
            <a:ext cx="1614" cy="1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4954" name="Drawing" r:id="rId3" imgW="2590560" imgH="1733400" progId="">
                    <p:embed/>
                  </p:oleObj>
                </mc:Choice>
                <mc:Fallback>
                  <p:oleObj name="Drawing" r:id="rId3" imgW="2590560" imgH="17334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123"/>
                          <a:ext cx="1614" cy="10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1791" y="2142"/>
            <a:ext cx="1543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4955" name="Drawing" r:id="rId5" imgW="2581200" imgH="1761840" progId="">
                    <p:embed/>
                  </p:oleObj>
                </mc:Choice>
                <mc:Fallback>
                  <p:oleObj name="Drawing" r:id="rId5" imgW="2581200" imgH="17618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1" y="2142"/>
                          <a:ext cx="1543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3354" y="2141"/>
            <a:ext cx="1452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4956" r:id="rId7" imgW="5248147" imgH="3812213" progId="">
                    <p:embed/>
                  </p:oleObj>
                </mc:Choice>
                <mc:Fallback>
                  <p:oleObj r:id="rId7" imgW="5248147" imgH="381221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4" y="2141"/>
                          <a:ext cx="1452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899" y="3008"/>
              <a:ext cx="892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Hanford</a:t>
              </a: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2238" y="2990"/>
              <a:ext cx="1088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Livingstone</a:t>
              </a: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4391" y="2111"/>
              <a:ext cx="439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TAMA</a:t>
              </a:r>
            </a:p>
          </p:txBody>
        </p:sp>
        <p:pic>
          <p:nvPicPr>
            <p:cNvPr id="17" name="Picture 102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26" y="2139"/>
              <a:ext cx="730" cy="1061"/>
            </a:xfrm>
            <a:prstGeom prst="rect">
              <a:avLst/>
            </a:prstGeom>
            <a:noFill/>
          </p:spPr>
        </p:pic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5117" y="2111"/>
              <a:ext cx="48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err="1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Auriga</a:t>
              </a:r>
              <a:endParaRPr kumimoji="1" lang="en-US" altLang="ja-JP" sz="1400" b="1" kern="12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3214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重力波観測による成果の例</a:t>
            </a:r>
          </a:p>
        </p:txBody>
      </p:sp>
      <p:sp>
        <p:nvSpPr>
          <p:cNvPr id="1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23</a:t>
            </a:fld>
            <a:endParaRPr lang="en-US" altLang="ja-JP"/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484313"/>
            <a:ext cx="4319587" cy="14319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2007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年に観測された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GRB070201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FF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en-US" altLang="ja-JP" sz="1400" b="0" kern="1200">
                <a:solidFill>
                  <a:srgbClr val="FF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Konus-Wind, INTEGRAL, MESSENGER)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M31 (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アンドロメダ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銀河方向で発生</a:t>
            </a: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827088" y="1052513"/>
            <a:ext cx="2376487" cy="427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ガンマ線バースト</a:t>
            </a:r>
          </a:p>
        </p:txBody>
      </p:sp>
      <p:sp>
        <p:nvSpPr>
          <p:cNvPr id="1043466" name="AutoShape 10"/>
          <p:cNvSpPr>
            <a:spLocks noChangeArrowheads="1"/>
          </p:cNvSpPr>
          <p:nvPr/>
        </p:nvSpPr>
        <p:spPr bwMode="auto">
          <a:xfrm>
            <a:off x="755650" y="1052513"/>
            <a:ext cx="6911975" cy="3024187"/>
          </a:xfrm>
          <a:prstGeom prst="roundRect">
            <a:avLst>
              <a:gd name="adj" fmla="val 4060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4347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2250" y="1204913"/>
            <a:ext cx="2195513" cy="2800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43471" name="Rectangle 15"/>
          <p:cNvSpPr>
            <a:spLocks noChangeArrowheads="1"/>
          </p:cNvSpPr>
          <p:nvPr/>
        </p:nvSpPr>
        <p:spPr bwMode="auto">
          <a:xfrm>
            <a:off x="1116013" y="2924175"/>
            <a:ext cx="4319587" cy="1096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継続時間の短いガンマ線バーストは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連星中性子星の合体に起因している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可能性がある．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827088" y="4221163"/>
            <a:ext cx="7561262" cy="2160587"/>
            <a:chOff x="521" y="2659"/>
            <a:chExt cx="4763" cy="1361"/>
          </a:xfrm>
        </p:grpSpPr>
        <p:sp>
          <p:nvSpPr>
            <p:cNvPr id="1043465" name="Rectangle 9"/>
            <p:cNvSpPr>
              <a:spLocks noChangeArrowheads="1"/>
            </p:cNvSpPr>
            <p:nvPr/>
          </p:nvSpPr>
          <p:spPr bwMode="auto">
            <a:xfrm>
              <a:off x="521" y="2907"/>
              <a:ext cx="4763" cy="1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米国の地上重力波検出器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LIGO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が、十分な感度で観測を行っていた．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データ解析の結果，信号はなかった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.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この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Short GRB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は</a:t>
              </a:r>
              <a:r>
                <a:rPr kumimoji="1" lang="en-US" altLang="ja-JP" sz="2000" b="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M31</a:t>
              </a:r>
              <a:r>
                <a:rPr kumimoji="1" lang="ja-JP" altLang="en-US" sz="2000" b="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で発生した 連星中性子星合体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に起因するものでは ない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，と結論付けられた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.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                                  </a:t>
              </a:r>
              <a:r>
                <a:rPr kumimoji="1" lang="en-US" altLang="ja-JP" sz="1400" b="0" kern="1200" dirty="0">
                  <a:solidFill>
                    <a:srgbClr val="80808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Abbott et al, </a:t>
              </a:r>
              <a:r>
                <a:rPr kumimoji="1" lang="en-US" altLang="ja-JP" sz="1400" b="0" kern="1200" dirty="0" smtClean="0">
                  <a:solidFill>
                    <a:srgbClr val="80808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axiv:0711.1163.</a:t>
              </a:r>
              <a:endParaRPr kumimoji="1" lang="ja-JP" altLang="en-US" sz="2000" b="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43472" name="AutoShape 16"/>
            <p:cNvSpPr>
              <a:spLocks noChangeArrowheads="1"/>
            </p:cNvSpPr>
            <p:nvPr/>
          </p:nvSpPr>
          <p:spPr bwMode="auto">
            <a:xfrm rot="5400000">
              <a:off x="1846" y="2650"/>
              <a:ext cx="200" cy="218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99CCFF">
                <a:alpha val="10000"/>
              </a:srgbClr>
            </a:solidFill>
            <a:ln w="317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b="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6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背景重力波探査</a:t>
            </a:r>
            <a:endParaRPr lang="ja-JP" altLang="en-US"/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24</a:t>
            </a:fld>
            <a:endParaRPr lang="en-US" altLang="ja-JP"/>
          </a:p>
        </p:txBody>
      </p:sp>
      <p:sp>
        <p:nvSpPr>
          <p:cNvPr id="1648642" name="AutoShape 2"/>
          <p:cNvSpPr>
            <a:spLocks noChangeArrowheads="1"/>
          </p:cNvSpPr>
          <p:nvPr/>
        </p:nvSpPr>
        <p:spPr bwMode="auto">
          <a:xfrm>
            <a:off x="1908175" y="2025247"/>
            <a:ext cx="4378337" cy="475059"/>
          </a:xfrm>
          <a:prstGeom prst="roundRect">
            <a:avLst>
              <a:gd name="adj" fmla="val 5296"/>
            </a:avLst>
          </a:prstGeom>
          <a:solidFill>
            <a:srgbClr val="CCFFCC">
              <a:alpha val="1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1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48644" name="Picture 4"/>
          <p:cNvPicPr>
            <a:picLocks noChangeAspect="1" noChangeArrowheads="1"/>
          </p:cNvPicPr>
          <p:nvPr/>
        </p:nvPicPr>
        <p:blipFill>
          <a:blip r:embed="rId5"/>
          <a:srcRect t="26395"/>
          <a:stretch>
            <a:fillRect/>
          </a:stretch>
        </p:blipFill>
        <p:spPr bwMode="auto">
          <a:xfrm>
            <a:off x="1547813" y="2708275"/>
            <a:ext cx="6477000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8645" name="Text Box 5"/>
          <p:cNvSpPr txBox="1">
            <a:spLocks noChangeArrowheads="1"/>
          </p:cNvSpPr>
          <p:nvPr/>
        </p:nvSpPr>
        <p:spPr bwMode="auto">
          <a:xfrm rot="-5400000">
            <a:off x="6642101" y="4421902"/>
            <a:ext cx="33845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000" b="0" kern="1200" dirty="0">
                <a:solidFill>
                  <a:srgbClr val="E3E2C7"/>
                </a:solidFill>
                <a:latin typeface="Tahoma" pitchFamily="34" charset="0"/>
                <a:cs typeface="+mn-cs"/>
              </a:rPr>
              <a:t>John T. Whelan for the LSC, AAS Meeting, Jan 2008</a:t>
            </a:r>
          </a:p>
        </p:txBody>
      </p:sp>
      <p:sp>
        <p:nvSpPr>
          <p:cNvPr id="1648646" name="Rectangle 6"/>
          <p:cNvSpPr>
            <a:spLocks noChangeArrowheads="1"/>
          </p:cNvSpPr>
          <p:nvPr/>
        </p:nvSpPr>
        <p:spPr bwMode="auto">
          <a:xfrm>
            <a:off x="827088" y="836613"/>
            <a:ext cx="638811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 dirty="0">
                <a:solidFill>
                  <a:srgbClr val="EAEAEA"/>
                </a:solidFill>
              </a:rPr>
              <a:t>LIGO </a:t>
            </a:r>
            <a:r>
              <a:rPr kumimoji="1" lang="en-US" altLang="ja-JP" sz="2000" b="0" kern="1200" dirty="0" smtClean="0">
                <a:solidFill>
                  <a:srgbClr val="EAEAEA"/>
                </a:solidFill>
              </a:rPr>
              <a:t>S5</a:t>
            </a:r>
            <a:endParaRPr kumimoji="1" lang="en-US" altLang="ja-JP" sz="2000" b="0" kern="1200" dirty="0">
              <a:solidFill>
                <a:srgbClr val="EAEAEA"/>
              </a:solidFill>
            </a:endParaRP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EAEAEA"/>
                </a:solidFill>
              </a:rPr>
              <a:t>感度の良い </a:t>
            </a:r>
            <a:r>
              <a:rPr kumimoji="1" lang="en-US" altLang="ja-JP" sz="2000" b="0" kern="1200" dirty="0">
                <a:solidFill>
                  <a:srgbClr val="EAEAEA"/>
                </a:solidFill>
              </a:rPr>
              <a:t>41.5-177.5Hz </a:t>
            </a:r>
            <a:r>
              <a:rPr kumimoji="1" lang="ja-JP" altLang="en-US" sz="2000" b="0" kern="1200" dirty="0">
                <a:solidFill>
                  <a:srgbClr val="EAEAEA"/>
                </a:solidFill>
              </a:rPr>
              <a:t>のデータを使用</a:t>
            </a: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EAEAEA"/>
                </a:solidFill>
              </a:rPr>
              <a:t>       </a:t>
            </a:r>
            <a:r>
              <a:rPr kumimoji="1" lang="ja-JP" altLang="en-US" sz="2000" b="0" kern="1200" dirty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kumimoji="1" lang="en-US" altLang="ja-JP" sz="2000" b="0" kern="1200" dirty="0" smtClean="0">
                <a:solidFill>
                  <a:srgbClr val="EAEAEA"/>
                </a:solidFill>
                <a:sym typeface="Wingdings" pitchFamily="2" charset="2"/>
              </a:rPr>
              <a:t>BBN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より良い</a:t>
            </a:r>
            <a:r>
              <a:rPr kumimoji="1" lang="ja-JP" altLang="en-US" sz="2000" b="0" kern="1200" dirty="0" smtClean="0">
                <a:solidFill>
                  <a:srgbClr val="EAEAEA"/>
                </a:solidFill>
                <a:sym typeface="Wingdings" pitchFamily="2" charset="2"/>
              </a:rPr>
              <a:t>上限値</a:t>
            </a:r>
            <a:endParaRPr kumimoji="1" lang="ja-JP" altLang="en-US" sz="2000" b="0" kern="1200" dirty="0">
              <a:solidFill>
                <a:srgbClr val="EAEAEA"/>
              </a:solidFill>
            </a:endParaRPr>
          </a:p>
        </p:txBody>
      </p:sp>
      <p:sp>
        <p:nvSpPr>
          <p:cNvPr id="1648649" name="Rectangle 9"/>
          <p:cNvSpPr>
            <a:spLocks noChangeArrowheads="1"/>
          </p:cNvSpPr>
          <p:nvPr/>
        </p:nvSpPr>
        <p:spPr bwMode="auto">
          <a:xfrm>
            <a:off x="4767281" y="2139944"/>
            <a:ext cx="2447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95% CL)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3" name="図 1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052632" y="2123158"/>
            <a:ext cx="2538417" cy="340640"/>
          </a:xfrm>
          <a:prstGeom prst="rect">
            <a:avLst/>
          </a:prstGeom>
          <a:noFill/>
        </p:spPr>
      </p:pic>
      <p:pic>
        <p:nvPicPr>
          <p:cNvPr id="16" name="図 15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0000" contrast="50000"/>
          </a:blip>
          <a:stretch>
            <a:fillRect/>
          </a:stretch>
        </p:blipFill>
        <p:spPr>
          <a:xfrm>
            <a:off x="3931807" y="2995169"/>
            <a:ext cx="2280501" cy="264406"/>
          </a:xfrm>
          <a:prstGeom prst="rect">
            <a:avLst/>
          </a:prstGeom>
          <a:noFill/>
        </p:spPr>
      </p:pic>
      <p:sp>
        <p:nvSpPr>
          <p:cNvPr id="12" name="Rectangle 16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6480207" y="2024055"/>
            <a:ext cx="209232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09538" indent="-182563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0" dirty="0" smtClean="0">
                <a:solidFill>
                  <a:srgbClr val="F8F8F8"/>
                </a:solidFill>
              </a:rPr>
              <a:t>LIGO and VIRGO </a:t>
            </a:r>
            <a:r>
              <a:rPr lang="en-US" altLang="ja-JP" sz="1000" b="0" dirty="0" err="1" smtClean="0">
                <a:solidFill>
                  <a:srgbClr val="F8F8F8"/>
                </a:solidFill>
              </a:rPr>
              <a:t>collab</a:t>
            </a:r>
            <a:r>
              <a:rPr lang="en-US" altLang="ja-JP" sz="1000" b="0" dirty="0" smtClean="0">
                <a:solidFill>
                  <a:srgbClr val="F8F8F8"/>
                </a:solidFill>
              </a:rPr>
              <a:t>.,</a:t>
            </a:r>
          </a:p>
          <a:p>
            <a:pPr marL="109538" indent="-182563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0" dirty="0" smtClean="0">
                <a:solidFill>
                  <a:srgbClr val="F8F8F8"/>
                </a:solidFill>
              </a:rPr>
              <a:t> Nature 460 (2009) 08278.</a:t>
            </a:r>
            <a:endParaRPr lang="en-US" altLang="ja-JP" sz="1000" b="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1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本格的な天文学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66786" y="836712"/>
            <a:ext cx="7162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現在の検出器 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--- 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近傍銀河までの観測範囲を持つ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71539" y="1262162"/>
            <a:ext cx="7429551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</a:rPr>
              <a:t>ただ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…</a:t>
            </a:r>
            <a:r>
              <a:rPr lang="ja-JP" altLang="en-US" sz="2000" dirty="0" smtClean="0">
                <a:solidFill>
                  <a:srgbClr val="CCFFCC"/>
                </a:solidFill>
              </a:rPr>
              <a:t> そのような重力波イベントは稀　</a:t>
            </a:r>
            <a:r>
              <a:rPr lang="en-US" altLang="ja-JP" sz="2000" dirty="0" smtClean="0">
                <a:solidFill>
                  <a:srgbClr val="CCFFCC"/>
                </a:solidFill>
              </a:rPr>
              <a:t> (10</a:t>
            </a:r>
            <a:r>
              <a:rPr lang="en-US" altLang="ja-JP" sz="2000" baseline="30000" dirty="0" smtClean="0">
                <a:solidFill>
                  <a:srgbClr val="CCFFCC"/>
                </a:solidFill>
              </a:rPr>
              <a:t>-4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-10</a:t>
            </a:r>
            <a:r>
              <a:rPr kumimoji="1" lang="en-US" altLang="ja-JP" sz="2000" kern="1200" baseline="300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event/yr)</a:t>
            </a:r>
            <a:endParaRPr kumimoji="1" lang="en-US" altLang="ja-JP" sz="20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035189" y="1738403"/>
            <a:ext cx="584451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EAEAEA"/>
                </a:solidFill>
              </a:rPr>
              <a:t>約</a:t>
            </a:r>
            <a:r>
              <a:rPr lang="en-US" altLang="ja-JP" sz="2000" dirty="0" smtClean="0">
                <a:solidFill>
                  <a:srgbClr val="EAEAEA"/>
                </a:solidFill>
              </a:rPr>
              <a:t>1</a:t>
            </a:r>
            <a:r>
              <a:rPr lang="ja-JP" altLang="en-US" sz="2000" dirty="0" smtClean="0">
                <a:solidFill>
                  <a:srgbClr val="EAEAEA"/>
                </a:solidFill>
              </a:rPr>
              <a:t>桁感度を向上した 第</a:t>
            </a:r>
            <a:r>
              <a:rPr lang="en-US" altLang="ja-JP" sz="2000" dirty="0" smtClean="0">
                <a:solidFill>
                  <a:srgbClr val="EAEAEA"/>
                </a:solidFill>
              </a:rPr>
              <a:t>2</a:t>
            </a:r>
            <a:r>
              <a:rPr lang="ja-JP" altLang="en-US" sz="2000" dirty="0" smtClean="0">
                <a:solidFill>
                  <a:srgbClr val="EAEAEA"/>
                </a:solidFill>
              </a:rPr>
              <a:t>世代の重力波望遠鏡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右矢印 8"/>
          <p:cNvSpPr/>
          <p:nvPr/>
        </p:nvSpPr>
        <p:spPr bwMode="auto">
          <a:xfrm>
            <a:off x="1714480" y="1809841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95536" y="2348880"/>
            <a:ext cx="8505577" cy="3456384"/>
            <a:chOff x="395536" y="2348880"/>
            <a:chExt cx="8505577" cy="3456384"/>
          </a:xfrm>
        </p:grpSpPr>
        <p:sp>
          <p:nvSpPr>
            <p:cNvPr id="2" name="角丸四角形 1"/>
            <p:cNvSpPr/>
            <p:nvPr/>
          </p:nvSpPr>
          <p:spPr bwMode="auto">
            <a:xfrm>
              <a:off x="395536" y="2348880"/>
              <a:ext cx="8505577" cy="3456384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742410" y="2492896"/>
              <a:ext cx="4765694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DDDDDD"/>
                  </a:solidFill>
                </a:rPr>
                <a:t>高感度化</a:t>
              </a:r>
              <a:r>
                <a:rPr kumimoji="1" lang="en-US" altLang="ja-JP" sz="1800" kern="1200" dirty="0" smtClean="0">
                  <a:solidFill>
                    <a:srgbClr val="DDDDDD"/>
                  </a:solidFill>
                  <a:sym typeface="Wingdings" pitchFamily="2" charset="2"/>
                </a:rPr>
                <a:t></a:t>
              </a:r>
              <a:r>
                <a:rPr kumimoji="1" lang="ja-JP" altLang="en-US" sz="1800" kern="1200" dirty="0" smtClean="0">
                  <a:solidFill>
                    <a:srgbClr val="DDDDDD"/>
                  </a:solidFill>
                  <a:sym typeface="Wingdings" pitchFamily="2" charset="2"/>
                </a:rPr>
                <a:t>より多くの銀河をカバーする</a:t>
              </a:r>
              <a:endParaRPr kumimoji="1" lang="ja-JP" altLang="en-US" sz="1800" kern="1200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  <p:sp>
          <p:nvSpPr>
            <p:cNvPr id="10" name="AutoShape 25"/>
            <p:cNvSpPr>
              <a:spLocks noChangeArrowheads="1"/>
            </p:cNvSpPr>
            <p:nvPr/>
          </p:nvSpPr>
          <p:spPr bwMode="auto">
            <a:xfrm>
              <a:off x="1145415" y="4467606"/>
              <a:ext cx="3816350" cy="1008062"/>
            </a:xfrm>
            <a:prstGeom prst="roundRect">
              <a:avLst>
                <a:gd name="adj" fmla="val 11023"/>
              </a:avLst>
            </a:prstGeom>
            <a:solidFill>
              <a:srgbClr val="FF99CC">
                <a:alpha val="15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sz="1800"/>
            </a:p>
          </p:txBody>
        </p:sp>
        <p:pic>
          <p:nvPicPr>
            <p:cNvPr id="12" name="Picture 6" descr="LIGO volume"/>
            <p:cNvPicPr>
              <a:picLocks noChangeAspect="1" noChangeArrowheads="1"/>
            </p:cNvPicPr>
            <p:nvPr/>
          </p:nvPicPr>
          <p:blipFill rotWithShape="1">
            <a:blip r:embed="rId2"/>
            <a:srcRect l="1009" t="753" r="923" b="1352"/>
            <a:stretch/>
          </p:blipFill>
          <p:spPr bwMode="auto">
            <a:xfrm>
              <a:off x="5326330" y="2412000"/>
              <a:ext cx="3492000" cy="3276000"/>
            </a:xfrm>
            <a:prstGeom prst="rect">
              <a:avLst/>
            </a:prstGeom>
            <a:noFill/>
          </p:spPr>
        </p:pic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7833668" y="3139455"/>
              <a:ext cx="833437" cy="36512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kumimoji="0" lang="en-US" altLang="ja-JP" sz="900">
                  <a:solidFill>
                    <a:schemeClr val="bg1"/>
                  </a:solidFill>
                </a:rPr>
                <a:t>100 million light years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7879705" y="2348880"/>
              <a:ext cx="947738" cy="27463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kumimoji="0" lang="en-US" altLang="ja-JP" sz="1200">
                  <a:solidFill>
                    <a:schemeClr val="bg1"/>
                  </a:solidFill>
                </a:rPr>
                <a:t>LIGO today</a:t>
              </a:r>
              <a:endParaRPr kumimoji="0" lang="en-US" altLang="ja-JP" sz="1000">
                <a:solidFill>
                  <a:schemeClr val="bg1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5311130" y="5268292"/>
              <a:ext cx="1268413" cy="40322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kumimoji="0" lang="en-US" altLang="ja-JP" sz="1200">
                  <a:solidFill>
                    <a:schemeClr val="bg1"/>
                  </a:solidFill>
                </a:rPr>
                <a:t>Advanced LIGO</a:t>
              </a:r>
            </a:p>
            <a:p>
              <a:pPr algn="l" eaLnBrk="0" hangingPunct="0">
                <a:lnSpc>
                  <a:spcPct val="2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ja-JP" sz="1200">
                  <a:solidFill>
                    <a:schemeClr val="bg1"/>
                  </a:solidFill>
                </a:rPr>
                <a:t>       </a:t>
              </a:r>
              <a:r>
                <a:rPr kumimoji="0" lang="en-US" altLang="ja-JP" sz="1000">
                  <a:solidFill>
                    <a:schemeClr val="bg1"/>
                  </a:solidFill>
                </a:rPr>
                <a:t>~2014</a:t>
              </a: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5844530" y="2775917"/>
              <a:ext cx="1635125" cy="1338263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5831830" y="2799730"/>
              <a:ext cx="857250" cy="129857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V="1">
              <a:off x="5974705" y="4026867"/>
              <a:ext cx="2692400" cy="1204913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5292080" y="2386980"/>
              <a:ext cx="1231900" cy="42703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kumimoji="0" lang="en-US" altLang="ja-JP" sz="1200">
                  <a:solidFill>
                    <a:schemeClr val="bg1"/>
                  </a:solidFill>
                </a:rPr>
                <a:t>Enhanced LIGO</a:t>
              </a:r>
            </a:p>
            <a:p>
              <a:pPr algn="l" eaLnBrk="0" hangingPunct="0">
                <a:buFontTx/>
                <a:buNone/>
              </a:pPr>
              <a:r>
                <a:rPr kumimoji="0" lang="en-US" altLang="ja-JP" sz="1000">
                  <a:solidFill>
                    <a:schemeClr val="bg1"/>
                  </a:solidFill>
                </a:rPr>
                <a:t>         ~2009</a:t>
              </a:r>
              <a:endParaRPr kumimoji="0" lang="en-US" altLang="ja-JP" sz="1200">
                <a:solidFill>
                  <a:schemeClr val="bg1"/>
                </a:solidFill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6703368" y="3715717"/>
              <a:ext cx="762000" cy="685800"/>
            </a:xfrm>
            <a:prstGeom prst="ellipse">
              <a:avLst/>
            </a:prstGeom>
            <a:solidFill>
              <a:srgbClr val="CC3300">
                <a:alpha val="25999"/>
              </a:srgbClr>
            </a:solidFill>
            <a:ln w="12700">
              <a:solidFill>
                <a:srgbClr val="FF99CC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 flipH="1" flipV="1">
              <a:off x="5449243" y="4085605"/>
              <a:ext cx="527050" cy="114617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H="1">
              <a:off x="7111355" y="2666380"/>
              <a:ext cx="1192213" cy="12255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flipH="1">
              <a:off x="7098655" y="2666380"/>
              <a:ext cx="1219200" cy="15430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8089255" y="3504580"/>
              <a:ext cx="338138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1245096" y="4437112"/>
              <a:ext cx="4191000" cy="108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eaLnBrk="0" hangingPunct="0">
                <a:lnSpc>
                  <a:spcPct val="120000"/>
                </a:lnSpc>
                <a:buFontTx/>
                <a:buNone/>
              </a:pPr>
              <a:r>
                <a:rPr kumimoji="0" lang="ja-JP" altLang="en-US" sz="1800" dirty="0">
                  <a:solidFill>
                    <a:srgbClr val="C0C0C0"/>
                  </a:solidFill>
                </a:rPr>
                <a:t>得られるサイエンス</a:t>
              </a:r>
            </a:p>
            <a:p>
              <a:pPr algn="l" eaLnBrk="0" hangingPunct="0">
                <a:lnSpc>
                  <a:spcPct val="120000"/>
                </a:lnSpc>
                <a:buFontTx/>
                <a:buNone/>
              </a:pPr>
              <a:r>
                <a:rPr kumimoji="0" lang="ja-JP" altLang="en-US" sz="1800" dirty="0">
                  <a:solidFill>
                    <a:srgbClr val="FFCCCC"/>
                  </a:solidFill>
                </a:rPr>
                <a:t>       </a:t>
              </a:r>
              <a:r>
                <a:rPr kumimoji="0" lang="en-US" altLang="ja-JP" sz="1800" dirty="0">
                  <a:solidFill>
                    <a:srgbClr val="FFCCCC"/>
                  </a:solidFill>
                </a:rPr>
                <a:t>Initial LIGO 1</a:t>
              </a:r>
              <a:r>
                <a:rPr kumimoji="0" lang="ja-JP" altLang="en-US" sz="1800" dirty="0">
                  <a:solidFill>
                    <a:srgbClr val="FFCCCC"/>
                  </a:solidFill>
                </a:rPr>
                <a:t>年間の観測</a:t>
              </a:r>
            </a:p>
            <a:p>
              <a:pPr algn="l" eaLnBrk="0" hangingPunct="0">
                <a:lnSpc>
                  <a:spcPct val="120000"/>
                </a:lnSpc>
                <a:buFontTx/>
                <a:buNone/>
              </a:pPr>
              <a:r>
                <a:rPr kumimoji="0" lang="ja-JP" altLang="en-US" sz="1800" dirty="0">
                  <a:solidFill>
                    <a:srgbClr val="FFCCCC"/>
                  </a:solidFill>
                </a:rPr>
                <a:t>   </a:t>
              </a:r>
              <a:r>
                <a:rPr kumimoji="0" lang="en-US" altLang="ja-JP" sz="1800" dirty="0">
                  <a:solidFill>
                    <a:srgbClr val="FFCCCC"/>
                  </a:solidFill>
                </a:rPr>
                <a:t>~ Advanced LIGO </a:t>
              </a:r>
              <a:r>
                <a:rPr kumimoji="0" lang="en-US" altLang="ja-JP" sz="1800" dirty="0" smtClean="0">
                  <a:solidFill>
                    <a:srgbClr val="FFCCCC"/>
                  </a:solidFill>
                </a:rPr>
                <a:t>9</a:t>
              </a:r>
              <a:r>
                <a:rPr kumimoji="0" lang="ja-JP" altLang="en-US" sz="1800" dirty="0" smtClean="0">
                  <a:solidFill>
                    <a:srgbClr val="FFCCCC"/>
                  </a:solidFill>
                </a:rPr>
                <a:t>時間</a:t>
              </a:r>
              <a:r>
                <a:rPr kumimoji="0" lang="ja-JP" altLang="en-US" sz="1800" dirty="0">
                  <a:solidFill>
                    <a:srgbClr val="FFCCCC"/>
                  </a:solidFill>
                </a:rPr>
                <a:t>の観測</a:t>
              </a:r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971600" y="3861048"/>
              <a:ext cx="4392984" cy="423590"/>
            </a:xfrm>
            <a:prstGeom prst="rect">
              <a:avLst/>
            </a:prstGeom>
            <a:noFill/>
            <a:ln w="57150" cmpd="thinThick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noAutofit/>
            </a:bodyPr>
            <a:lstStyle/>
            <a:p>
              <a:pPr algn="l" eaLnBrk="0" hangingPunct="0">
                <a:lnSpc>
                  <a:spcPct val="120000"/>
                </a:lnSpc>
                <a:buClr>
                  <a:schemeClr val="tx1"/>
                </a:buClr>
                <a:buSzPct val="75000"/>
                <a:buFont typeface="HGP創英角ｺﾞｼｯｸUB" pitchFamily="50" charset="-128"/>
                <a:buNone/>
              </a:pPr>
              <a:r>
                <a:rPr lang="ja-JP" altLang="en-US" sz="1800" dirty="0">
                  <a:solidFill>
                    <a:srgbClr val="F8F8F8"/>
                  </a:solidFill>
                </a:rPr>
                <a:t>感度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が</a:t>
              </a:r>
              <a:r>
                <a:rPr lang="en-US" altLang="ja-JP" sz="1800" dirty="0" smtClean="0">
                  <a:solidFill>
                    <a:srgbClr val="F8F8F8"/>
                  </a:solidFill>
                </a:rPr>
                <a:t>10</a:t>
              </a:r>
              <a:r>
                <a:rPr lang="ja-JP" altLang="en-US" sz="1800" dirty="0">
                  <a:solidFill>
                    <a:srgbClr val="F8F8F8"/>
                  </a:solidFill>
                </a:rPr>
                <a:t>倍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向上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1800" dirty="0">
                  <a:solidFill>
                    <a:srgbClr val="F8F8F8"/>
                  </a:solidFill>
                  <a:sym typeface="Wingdings" pitchFamily="2" charset="2"/>
                </a:rPr>
                <a:t>イベントレートは </a:t>
              </a: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10</a:t>
              </a:r>
              <a:r>
                <a:rPr lang="en-US" altLang="ja-JP" sz="1800" baseline="30000" dirty="0" smtClean="0">
                  <a:solidFill>
                    <a:srgbClr val="F8F8F8"/>
                  </a:solidFill>
                  <a:sym typeface="Wingdings" pitchFamily="2" charset="2"/>
                </a:rPr>
                <a:t>3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倍</a:t>
              </a:r>
              <a:endParaRPr lang="ja-JP" altLang="en-US" sz="1800" dirty="0">
                <a:solidFill>
                  <a:srgbClr val="F8F8F8"/>
                </a:solidFill>
              </a:endParaRPr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1044253" y="3067799"/>
              <a:ext cx="4535859" cy="3667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</a:rPr>
                <a:t>(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重力波</a:t>
              </a:r>
              <a:r>
                <a:rPr lang="ja-JP" altLang="en-US" sz="1800" dirty="0">
                  <a:solidFill>
                    <a:srgbClr val="F8F8F8"/>
                  </a:solidFill>
                </a:rPr>
                <a:t>の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振幅</a:t>
              </a:r>
              <a:r>
                <a:rPr lang="en-US" altLang="ja-JP" sz="1800" dirty="0" smtClean="0">
                  <a:solidFill>
                    <a:srgbClr val="F8F8F8"/>
                  </a:solidFill>
                </a:rPr>
                <a:t>)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   ∝</a:t>
              </a:r>
              <a:r>
                <a:rPr lang="en-US" altLang="ja-JP" sz="1800" dirty="0" smtClean="0">
                  <a:solidFill>
                    <a:srgbClr val="F8F8F8"/>
                  </a:solidFill>
                </a:rPr>
                <a:t> 1/(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波源までの距離</a:t>
              </a:r>
              <a:r>
                <a:rPr lang="en-US" altLang="ja-JP" sz="1800" dirty="0" smtClean="0">
                  <a:solidFill>
                    <a:srgbClr val="F8F8F8"/>
                  </a:solidFill>
                </a:rPr>
                <a:t>)</a:t>
              </a:r>
              <a:endParaRPr lang="ja-JP" altLang="en-US" sz="1800" dirty="0">
                <a:solidFill>
                  <a:srgbClr val="F8F8F8"/>
                </a:solidFill>
              </a:endParaRPr>
            </a:p>
          </p:txBody>
        </p:sp>
        <p:sp>
          <p:nvSpPr>
            <p:cNvPr id="29" name="AutoShape 23"/>
            <p:cNvSpPr>
              <a:spLocks noChangeArrowheads="1"/>
            </p:cNvSpPr>
            <p:nvPr/>
          </p:nvSpPr>
          <p:spPr bwMode="auto">
            <a:xfrm>
              <a:off x="2242592" y="3499847"/>
              <a:ext cx="457200" cy="304800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rgbClr val="FF99CC">
                <a:alpha val="20000"/>
              </a:srgbClr>
            </a:solidFill>
            <a:ln w="12700">
              <a:solidFill>
                <a:srgbClr val="FF99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sz="1800"/>
            </a:p>
          </p:txBody>
        </p:sp>
      </p:grp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971600" y="5949280"/>
            <a:ext cx="768878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第</a:t>
            </a:r>
            <a:r>
              <a:rPr lang="en-US" altLang="ja-JP" sz="2000" dirty="0" smtClean="0">
                <a:solidFill>
                  <a:srgbClr val="F8F8F8"/>
                </a:solidFill>
              </a:rPr>
              <a:t>2</a:t>
            </a:r>
            <a:r>
              <a:rPr lang="ja-JP" altLang="en-US" sz="2000" dirty="0" smtClean="0">
                <a:solidFill>
                  <a:srgbClr val="F8F8F8"/>
                </a:solidFill>
              </a:rPr>
              <a:t>世代望遠鏡では、</a:t>
            </a:r>
            <a:r>
              <a:rPr lang="ja-JP" altLang="en-US" sz="2000" dirty="0" smtClean="0">
                <a:solidFill>
                  <a:srgbClr val="FFCCCC"/>
                </a:solidFill>
              </a:rPr>
              <a:t>検出頻度</a:t>
            </a:r>
            <a:r>
              <a:rPr lang="en-US" altLang="ja-JP" sz="2000" dirty="0" smtClean="0">
                <a:solidFill>
                  <a:srgbClr val="FFCCCC"/>
                </a:solidFill>
              </a:rPr>
              <a:t> ~ 10 event/year  </a:t>
            </a:r>
            <a:endParaRPr lang="ja-JP" altLang="en-US" sz="2000" dirty="0">
              <a:solidFill>
                <a:srgbClr val="FFCCCC"/>
              </a:solidFill>
            </a:endParaRP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842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世代 重力波望遠鏡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pic>
        <p:nvPicPr>
          <p:cNvPr id="5" name="Picture 104" descr="http://www.gravity.uwa.edu.au/photo/AIGO/AIGOairview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290" y="2772127"/>
            <a:ext cx="1645995" cy="10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103491"/>
              </p:ext>
            </p:extLst>
          </p:nvPr>
        </p:nvGraphicFramePr>
        <p:xfrm>
          <a:off x="5269874" y="4813314"/>
          <a:ext cx="191516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542" r:id="rId5" imgW="5248147" imgH="3812213" progId="">
                  <p:embed/>
                </p:oleObj>
              </mc:Choice>
              <mc:Fallback>
                <p:oleObj r:id="rId5" imgW="5248147" imgH="38122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9874" y="4813314"/>
                        <a:ext cx="191516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3438" y="4632289"/>
            <a:ext cx="2012852" cy="16040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757234"/>
              </p:ext>
            </p:extLst>
          </p:nvPr>
        </p:nvGraphicFramePr>
        <p:xfrm>
          <a:off x="2345307" y="2136740"/>
          <a:ext cx="4879340" cy="231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543" name="Drawing" r:id="rId8" imgW="20932920" imgH="9934920" progId="Canvas.Drawing.X">
                  <p:embed/>
                </p:oleObj>
              </mc:Choice>
              <mc:Fallback>
                <p:oleObj name="Drawing" r:id="rId8" imgW="20932920" imgH="993492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5307" y="2136740"/>
                        <a:ext cx="4879340" cy="2315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665825"/>
              </p:ext>
            </p:extLst>
          </p:nvPr>
        </p:nvGraphicFramePr>
        <p:xfrm>
          <a:off x="388237" y="3429526"/>
          <a:ext cx="1901190" cy="129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544" name="Drawing" r:id="rId10" imgW="2581200" imgH="1761840" progId="Canvas.Drawing.X">
                  <p:embed/>
                </p:oleObj>
              </mc:Choice>
              <mc:Fallback>
                <p:oleObj name="Drawing" r:id="rId10" imgW="2581200" imgH="176184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237" y="3429526"/>
                        <a:ext cx="1901190" cy="1296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864047"/>
              </p:ext>
            </p:extLst>
          </p:nvPr>
        </p:nvGraphicFramePr>
        <p:xfrm>
          <a:off x="388237" y="2132856"/>
          <a:ext cx="1901190" cy="127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545" name="Drawing" r:id="rId12" imgW="2590560" imgH="1733400" progId="Canvas.Drawing.X">
                  <p:embed/>
                </p:oleObj>
              </mc:Choice>
              <mc:Fallback>
                <p:oleObj name="Drawing" r:id="rId12" imgW="2590560" imgH="173340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237" y="2132856"/>
                        <a:ext cx="1901190" cy="1271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aeria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301208"/>
            <a:ext cx="2801620" cy="920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723474"/>
              </p:ext>
            </p:extLst>
          </p:nvPr>
        </p:nvGraphicFramePr>
        <p:xfrm>
          <a:off x="3208907" y="4862815"/>
          <a:ext cx="2015490" cy="136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546" name="Drawing" r:id="rId15" imgW="2609640" imgH="1771560" progId="Canvas.Drawing.X">
                  <p:embed/>
                </p:oleObj>
              </mc:Choice>
              <mc:Fallback>
                <p:oleObj name="Drawing" r:id="rId15" imgW="2609640" imgH="177156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907" y="4862815"/>
                        <a:ext cx="2015490" cy="1367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3552238" y="4509732"/>
            <a:ext cx="1498509" cy="510778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>
              <a:solidFill>
                <a:srgbClr val="99CCFF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959951" y="3102536"/>
            <a:ext cx="133882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989275" y="3067591"/>
            <a:ext cx="133882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aLIGO </a:t>
            </a:r>
            <a:r>
              <a:rPr lang="en-US" altLang="ja-JP" sz="1200" b="1" dirty="0">
                <a:solidFill>
                  <a:srgbClr val="99CCFF"/>
                </a:solidFill>
              </a:rPr>
              <a:t>(USA)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4km x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2 (or3)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2298779" y="2652523"/>
            <a:ext cx="508808" cy="45001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2308601" y="2953350"/>
            <a:ext cx="844426" cy="26229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3545168" y="4509120"/>
            <a:ext cx="158088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GEO-HF </a:t>
            </a:r>
            <a:r>
              <a:rPr lang="en-US" altLang="ja-JP" sz="1200" b="1" dirty="0">
                <a:solidFill>
                  <a:srgbClr val="99CCFF"/>
                </a:solidFill>
              </a:rPr>
              <a:t>(GER-UK)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baseline 600m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>
            <a:off x="2807587" y="2723479"/>
            <a:ext cx="1785620" cy="215564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969773" y="4879120"/>
            <a:ext cx="1878483" cy="39751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014278" y="4869160"/>
            <a:ext cx="1882247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Adv.VIRGO (ITA-FRA)</a:t>
            </a:r>
            <a:endParaRPr lang="en-US" altLang="ja-JP" sz="1200" b="1" dirty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     baseline 3km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>
            <a:off x="6144527" y="2896200"/>
            <a:ext cx="100634" cy="157319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5894642" y="4469393"/>
            <a:ext cx="133882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5856495" y="4437112"/>
            <a:ext cx="129875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LCGT </a:t>
            </a:r>
            <a:r>
              <a:rPr lang="en-US" altLang="ja-JP" sz="1200" b="1" dirty="0">
                <a:solidFill>
                  <a:srgbClr val="99CCFF"/>
                </a:solidFill>
              </a:rPr>
              <a:t>(JPN)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baseline 3km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4221653" y="2666330"/>
            <a:ext cx="257255" cy="18030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7390488" y="2423552"/>
            <a:ext cx="1318315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7352342" y="2391271"/>
            <a:ext cx="135646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LIGO-Austreria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    in proposal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256553"/>
            <a:ext cx="1279402" cy="126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7334093" y="4007728"/>
            <a:ext cx="109068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7308304" y="3975447"/>
            <a:ext cx="112883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LIGO-India</a:t>
            </a:r>
            <a:endParaRPr lang="en-US" altLang="ja-JP" sz="1200" b="1" dirty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in proposal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899592" y="868650"/>
            <a:ext cx="734481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国際観測ネットワークが形成される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   </a:t>
            </a:r>
            <a:r>
              <a:rPr lang="en-US" altLang="ja-JP" sz="1600" dirty="0" smtClean="0">
                <a:solidFill>
                  <a:srgbClr val="F8F8F8"/>
                </a:solidFill>
              </a:rPr>
              <a:t>(</a:t>
            </a:r>
            <a:r>
              <a:rPr lang="ja-JP" altLang="en-US" sz="1600" dirty="0" smtClean="0">
                <a:solidFill>
                  <a:srgbClr val="F8F8F8"/>
                </a:solidFill>
              </a:rPr>
              <a:t>現在から 約</a:t>
            </a:r>
            <a:r>
              <a:rPr lang="en-US" altLang="ja-JP" sz="1600" dirty="0" smtClean="0">
                <a:solidFill>
                  <a:srgbClr val="F8F8F8"/>
                </a:solidFill>
              </a:rPr>
              <a:t>5</a:t>
            </a:r>
            <a:r>
              <a:rPr lang="ja-JP" altLang="en-US" sz="1600" dirty="0" smtClean="0">
                <a:solidFill>
                  <a:srgbClr val="F8F8F8"/>
                </a:solidFill>
              </a:rPr>
              <a:t>年後</a:t>
            </a:r>
            <a:r>
              <a:rPr lang="en-US" altLang="ja-JP" sz="1600" dirty="0" smtClean="0">
                <a:solidFill>
                  <a:srgbClr val="F8F8F8"/>
                </a:solidFill>
              </a:rPr>
              <a:t>)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1238895" y="1300698"/>
            <a:ext cx="7149529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重力波天文学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0C0C0"/>
                </a:solidFill>
              </a:rPr>
              <a:t>        (</a:t>
            </a:r>
            <a:r>
              <a:rPr lang="ja-JP" altLang="en-US" sz="2000" dirty="0" smtClean="0">
                <a:solidFill>
                  <a:srgbClr val="C0C0C0"/>
                </a:solidFill>
              </a:rPr>
              <a:t>重力波の検出</a:t>
            </a:r>
            <a:r>
              <a:rPr lang="en-US" altLang="ja-JP" sz="2000" dirty="0" smtClean="0">
                <a:solidFill>
                  <a:srgbClr val="C0C0C0"/>
                </a:solidFill>
              </a:rPr>
              <a:t>, </a:t>
            </a:r>
            <a:r>
              <a:rPr lang="ja-JP" altLang="en-US" sz="2000" dirty="0" smtClean="0">
                <a:solidFill>
                  <a:srgbClr val="C0C0C0"/>
                </a:solidFill>
              </a:rPr>
              <a:t>波源</a:t>
            </a:r>
            <a:r>
              <a:rPr lang="ja-JP" altLang="en-US" sz="2000" dirty="0">
                <a:solidFill>
                  <a:srgbClr val="C0C0C0"/>
                </a:solidFill>
              </a:rPr>
              <a:t>位置</a:t>
            </a:r>
            <a:r>
              <a:rPr lang="ja-JP" altLang="en-US" sz="2000" dirty="0" smtClean="0">
                <a:solidFill>
                  <a:srgbClr val="C0C0C0"/>
                </a:solidFill>
              </a:rPr>
              <a:t>の特定</a:t>
            </a:r>
            <a:r>
              <a:rPr lang="en-US" altLang="ja-JP" sz="2000" dirty="0" smtClean="0">
                <a:solidFill>
                  <a:srgbClr val="C0C0C0"/>
                </a:solidFill>
              </a:rPr>
              <a:t>, </a:t>
            </a:r>
            <a:r>
              <a:rPr lang="ja-JP" altLang="en-US" sz="2000" dirty="0" smtClean="0">
                <a:solidFill>
                  <a:srgbClr val="C0C0C0"/>
                </a:solidFill>
              </a:rPr>
              <a:t>波源の</a:t>
            </a:r>
            <a:r>
              <a:rPr lang="ja-JP" altLang="en-US" sz="2000" dirty="0">
                <a:solidFill>
                  <a:srgbClr val="C0C0C0"/>
                </a:solidFill>
              </a:rPr>
              <a:t>物理</a:t>
            </a:r>
            <a:r>
              <a:rPr lang="ja-JP" altLang="en-US" sz="2000" dirty="0" smtClean="0">
                <a:solidFill>
                  <a:srgbClr val="C0C0C0"/>
                </a:solidFill>
              </a:rPr>
              <a:t>情報</a:t>
            </a:r>
            <a:r>
              <a:rPr lang="en-US" altLang="ja-JP" sz="2000" dirty="0" smtClean="0">
                <a:solidFill>
                  <a:srgbClr val="C0C0C0"/>
                </a:solidFill>
              </a:rPr>
              <a:t>,</a:t>
            </a:r>
            <a:r>
              <a:rPr lang="ja-JP" altLang="en-US" sz="2000" dirty="0">
                <a:solidFill>
                  <a:srgbClr val="C0C0C0"/>
                </a:solidFill>
              </a:rPr>
              <a:t> </a:t>
            </a:r>
            <a:r>
              <a:rPr lang="en-US" altLang="ja-JP" sz="2000" dirty="0" smtClean="0">
                <a:solidFill>
                  <a:srgbClr val="C0C0C0"/>
                </a:solidFill>
              </a:rPr>
              <a:t>…)</a:t>
            </a:r>
            <a:endParaRPr lang="ja-JP" altLang="en-US" sz="2000" dirty="0">
              <a:solidFill>
                <a:srgbClr val="C0C0C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3021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</a:t>
            </a:r>
            <a:endParaRPr lang="en-US" altLang="ja-JP" sz="2000" dirty="0"/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221211" name="Rectangle 27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221213" name="AutoShape 29"/>
          <p:cNvSpPr>
            <a:spLocks noChangeArrowheads="1"/>
          </p:cNvSpPr>
          <p:nvPr/>
        </p:nvSpPr>
        <p:spPr bwMode="auto">
          <a:xfrm>
            <a:off x="5507470" y="3068960"/>
            <a:ext cx="3168986" cy="3143272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381000" y="1219200"/>
            <a:ext cx="83867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</a:pPr>
            <a:r>
              <a:rPr lang="en-US" altLang="ja-JP" sz="22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LCGT</a:t>
            </a:r>
            <a:endParaRPr lang="en-US" altLang="ja-JP" sz="2000" b="1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1928794" y="949310"/>
            <a:ext cx="6423553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L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arge-scale </a:t>
            </a:r>
            <a:r>
              <a:rPr lang="en-US" altLang="ja-JP" sz="1800" b="1" u="sng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C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ryogenic 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G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ravitational-wave 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T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elescope)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586506" y="3138839"/>
            <a:ext cx="3017942" cy="30460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大規模な重力波天文台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33CC33"/>
                </a:solidFill>
                <a:sym typeface="Wingdings" pitchFamily="2" charset="2"/>
              </a:rPr>
              <a:t> </a:t>
            </a: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- Baseline length: 3km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- High-power Interferometer</a:t>
            </a:r>
          </a:p>
          <a:p>
            <a:pPr algn="l">
              <a:lnSpc>
                <a:spcPct val="110000"/>
              </a:lnSpc>
              <a:buFontTx/>
              <a:buNone/>
            </a:pP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低温干渉計</a:t>
            </a:r>
            <a:endParaRPr lang="en-US" altLang="ja-JP" sz="2000" dirty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- Mirror </a:t>
            </a:r>
            <a:r>
              <a:rPr lang="en-US" altLang="ja-JP" sz="1600" dirty="0">
                <a:solidFill>
                  <a:srgbClr val="99FF66"/>
                </a:solidFill>
                <a:sym typeface="Wingdings" pitchFamily="2" charset="2"/>
              </a:rPr>
              <a:t>temperature: 20K </a:t>
            </a:r>
            <a:endParaRPr lang="en-US" altLang="ja-JP" sz="1600" dirty="0">
              <a:solidFill>
                <a:srgbClr val="99FF66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地下の安定・静寂な環境</a:t>
            </a: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- Kamioka </a:t>
            </a:r>
            <a:r>
              <a:rPr lang="en-US" altLang="ja-JP" sz="1600" dirty="0">
                <a:solidFill>
                  <a:srgbClr val="99FF66"/>
                </a:solidFill>
                <a:sym typeface="Wingdings" pitchFamily="2" charset="2"/>
              </a:rPr>
              <a:t>mine,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    </a:t>
            </a:r>
            <a:r>
              <a:rPr lang="en-US" altLang="ja-JP" sz="1600" dirty="0">
                <a:solidFill>
                  <a:srgbClr val="99FF66"/>
                </a:solidFill>
                <a:sym typeface="Wingdings" pitchFamily="2" charset="2"/>
              </a:rPr>
              <a:t>1000m </a:t>
            </a: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underground</a:t>
            </a:r>
            <a:endParaRPr lang="en-US" altLang="ja-JP" sz="1600" dirty="0">
              <a:solidFill>
                <a:srgbClr val="99FF66"/>
              </a:solidFill>
              <a:sym typeface="Wingdings" pitchFamily="2" charset="2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857224" y="857232"/>
            <a:ext cx="1117614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LCGT</a:t>
            </a:r>
            <a:endParaRPr lang="en-US" altLang="ja-JP" sz="28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500305"/>
            <a:ext cx="4840798" cy="38576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59632" y="1436583"/>
            <a:ext cx="693176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日本の次世代重力波検出器 </a:t>
            </a:r>
            <a:r>
              <a:rPr lang="en-US" altLang="ja-JP" sz="2000" dirty="0" smtClean="0">
                <a:solidFill>
                  <a:srgbClr val="FFFFFF"/>
                </a:solidFill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</a:rPr>
              <a:t>本格</a:t>
            </a:r>
            <a:r>
              <a:rPr lang="ja-JP" altLang="en-US" sz="2000" dirty="0">
                <a:solidFill>
                  <a:srgbClr val="FFFFFF"/>
                </a:solidFill>
              </a:rPr>
              <a:t>観測  </a:t>
            </a:r>
            <a:r>
              <a:rPr lang="en-US" altLang="ja-JP" sz="2000" dirty="0" smtClean="0">
                <a:solidFill>
                  <a:srgbClr val="FFFFFF"/>
                </a:solidFill>
              </a:rPr>
              <a:t>2017</a:t>
            </a:r>
            <a:r>
              <a:rPr lang="ja-JP" altLang="en-US" sz="2000" dirty="0" smtClean="0">
                <a:solidFill>
                  <a:srgbClr val="FFFFFF"/>
                </a:solidFill>
              </a:rPr>
              <a:t>年 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en-US" altLang="ja-JP" sz="2000" dirty="0">
                <a:solidFill>
                  <a:srgbClr val="FFFFFF"/>
                </a:solidFill>
              </a:rPr>
              <a:t>)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海外の望遠鏡 </a:t>
            </a:r>
            <a:r>
              <a:rPr lang="en-US" altLang="ja-JP" sz="2000" dirty="0" smtClean="0">
                <a:solidFill>
                  <a:srgbClr val="FFFFFF"/>
                </a:solidFill>
              </a:rPr>
              <a:t>(Ad. LIGO</a:t>
            </a:r>
            <a:r>
              <a:rPr lang="ja-JP" altLang="en-US" sz="2000" dirty="0" smtClean="0">
                <a:solidFill>
                  <a:srgbClr val="FFFFFF"/>
                </a:solidFill>
              </a:rPr>
              <a:t>など</a:t>
            </a:r>
            <a:r>
              <a:rPr lang="en-US" altLang="ja-JP" sz="2000" dirty="0" smtClean="0">
                <a:solidFill>
                  <a:srgbClr val="FFFFFF"/>
                </a:solidFill>
              </a:rPr>
              <a:t>) </a:t>
            </a:r>
            <a:r>
              <a:rPr lang="ja-JP" altLang="en-US" sz="2000" dirty="0" smtClean="0">
                <a:solidFill>
                  <a:srgbClr val="FFFFFF"/>
                </a:solidFill>
              </a:rPr>
              <a:t>と同等の感度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国際観測網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598884"/>
      </p:ext>
    </p:extLst>
  </p:cSld>
  <p:clrMapOvr>
    <a:masterClrMapping/>
  </p:clrMapOvr>
  <p:transition advTm="2128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LCGT </a:t>
            </a:r>
            <a:r>
              <a:rPr lang="ja-JP" altLang="en-US" dirty="0"/>
              <a:t>サイト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AutoShape 29"/>
          <p:cNvSpPr>
            <a:spLocks noChangeArrowheads="1"/>
          </p:cNvSpPr>
          <p:nvPr/>
        </p:nvSpPr>
        <p:spPr bwMode="auto">
          <a:xfrm>
            <a:off x="5536413" y="1879892"/>
            <a:ext cx="3356067" cy="2258054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568" y="1428736"/>
            <a:ext cx="5143536" cy="489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7"/>
          <p:cNvSpPr>
            <a:spLocks noChangeArrowheads="1"/>
          </p:cNvSpPr>
          <p:nvPr/>
        </p:nvSpPr>
        <p:spPr bwMode="auto">
          <a:xfrm>
            <a:off x="5788726" y="4437112"/>
            <a:ext cx="3103754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・</a:t>
            </a:r>
            <a:r>
              <a:rPr lang="en-US" altLang="ja-JP" sz="1600" dirty="0" smtClean="0">
                <a:solidFill>
                  <a:srgbClr val="FFFFFF"/>
                </a:solidFill>
              </a:rPr>
              <a:t>220km away from Tokyo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・</a:t>
            </a:r>
            <a:r>
              <a:rPr lang="en-US" altLang="ja-JP" sz="1600" dirty="0" smtClean="0">
                <a:solidFill>
                  <a:srgbClr val="FFFFFF"/>
                </a:solidFill>
              </a:rPr>
              <a:t>1000m underground from </a:t>
            </a:r>
          </a:p>
          <a:p>
            <a:pPr algn="l"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　 </a:t>
            </a:r>
            <a:r>
              <a:rPr lang="en-US" altLang="ja-JP" sz="1600" dirty="0" smtClean="0">
                <a:solidFill>
                  <a:srgbClr val="FFFFFF"/>
                </a:solidFill>
              </a:rPr>
              <a:t>the top of the mountain.  </a:t>
            </a:r>
          </a:p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 (Near Super Kamiokande)</a:t>
            </a:r>
          </a:p>
          <a:p>
            <a:pPr algn="l"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・</a:t>
            </a:r>
            <a:r>
              <a:rPr lang="en-US" altLang="ja-JP" sz="1600" dirty="0" smtClean="0">
                <a:solidFill>
                  <a:srgbClr val="FFFFFF"/>
                </a:solidFill>
              </a:rPr>
              <a:t>360m altitude</a:t>
            </a:r>
          </a:p>
          <a:p>
            <a:pPr algn="l"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・</a:t>
            </a:r>
            <a:r>
              <a:rPr lang="en-US" altLang="ja-JP" sz="1600" dirty="0" smtClean="0">
                <a:solidFill>
                  <a:srgbClr val="FFFFFF"/>
                </a:solidFill>
              </a:rPr>
              <a:t>Hard rock of Hida gneiss</a:t>
            </a:r>
          </a:p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 (5 [km/sec] sound speed)</a:t>
            </a:r>
          </a:p>
        </p:txBody>
      </p:sp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428606" y="5877272"/>
            <a:ext cx="15001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 smtClean="0">
                <a:solidFill>
                  <a:srgbClr val="FFFFFF"/>
                </a:solidFill>
              </a:rPr>
              <a:t>Landsat  photo data</a:t>
            </a:r>
          </a:p>
          <a:p>
            <a:pPr algn="l">
              <a:buFontTx/>
              <a:buNone/>
            </a:pPr>
            <a:r>
              <a:rPr lang="en-US" altLang="ja-JP" sz="1000" b="1" dirty="0" smtClean="0">
                <a:solidFill>
                  <a:srgbClr val="FFFFFF"/>
                </a:solidFill>
              </a:rPr>
              <a:t>NASA altitude data</a:t>
            </a:r>
          </a:p>
          <a:p>
            <a:pPr algn="l">
              <a:buFontTx/>
              <a:buNone/>
            </a:pPr>
            <a:r>
              <a:rPr lang="en-US" altLang="ja-JP" sz="1000" b="1" dirty="0" smtClean="0">
                <a:solidFill>
                  <a:srgbClr val="FFFFFF"/>
                </a:solidFill>
              </a:rPr>
              <a:t>Cashmir 3D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888004" y="836712"/>
            <a:ext cx="7572428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岐阜県・神岡町 の地下サイトに建設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 rot="19031915">
            <a:off x="1483578" y="3653086"/>
            <a:ext cx="428628" cy="2740156"/>
          </a:xfrm>
          <a:prstGeom prst="rect">
            <a:avLst/>
          </a:prstGeom>
          <a:solidFill>
            <a:srgbClr val="FFCCCC">
              <a:alpha val="3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 rot="3523415">
            <a:off x="3552610" y="3528877"/>
            <a:ext cx="428628" cy="3295274"/>
          </a:xfrm>
          <a:prstGeom prst="rect">
            <a:avLst/>
          </a:prstGeom>
          <a:solidFill>
            <a:srgbClr val="FFCCCC">
              <a:alpha val="3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571736" y="4286257"/>
            <a:ext cx="785818" cy="571504"/>
          </a:xfrm>
          <a:prstGeom prst="rect">
            <a:avLst/>
          </a:prstGeom>
          <a:solidFill>
            <a:srgbClr val="FFCCCC">
              <a:alpha val="3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1115616" y="1268760"/>
            <a:ext cx="748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Facility of the</a:t>
            </a: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Institute of Cosmic-Ray Research (ICRR), Univ. of Tokyo.</a:t>
            </a: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5608010" y="1844824"/>
            <a:ext cx="335647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Neutrino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Super Kamiokande, Kamland</a:t>
            </a:r>
            <a:endParaRPr lang="en-US" altLang="ja-JP" sz="1800" dirty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Dark matter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  XMASS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Gravitational wave 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 CLIO, </a:t>
            </a:r>
            <a:r>
              <a:rPr lang="en-US" altLang="ja-JP" sz="1800" dirty="0" smtClean="0">
                <a:solidFill>
                  <a:srgbClr val="99FF99"/>
                </a:solidFill>
              </a:rPr>
              <a:t>LCGT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Geophysics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 Strain meter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531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重力波望遠鏡の高感度化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2336047" y="2348880"/>
            <a:ext cx="4036153" cy="2924950"/>
            <a:chOff x="2411760" y="2420888"/>
            <a:chExt cx="4036153" cy="2924950"/>
          </a:xfrm>
        </p:grpSpPr>
        <p:sp>
          <p:nvSpPr>
            <p:cNvPr id="47" name="角丸四角形 46"/>
            <p:cNvSpPr/>
            <p:nvPr/>
          </p:nvSpPr>
          <p:spPr bwMode="auto">
            <a:xfrm>
              <a:off x="2411760" y="2488318"/>
              <a:ext cx="4036153" cy="2857520"/>
            </a:xfrm>
            <a:prstGeom prst="roundRect">
              <a:avLst>
                <a:gd name="adj" fmla="val 5876"/>
              </a:avLst>
            </a:prstGeom>
            <a:solidFill>
              <a:srgbClr val="000000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Line 7"/>
            <p:cNvSpPr>
              <a:spLocks noChangeAspect="1" noChangeShapeType="1"/>
            </p:cNvSpPr>
            <p:nvPr/>
          </p:nvSpPr>
          <p:spPr bwMode="auto">
            <a:xfrm flipH="1">
              <a:off x="2980406" y="4284831"/>
              <a:ext cx="1061045" cy="425049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51" name="Group 8"/>
            <p:cNvGrpSpPr>
              <a:grpSpLocks noChangeAspect="1"/>
            </p:cNvGrpSpPr>
            <p:nvPr/>
          </p:nvGrpSpPr>
          <p:grpSpPr bwMode="auto">
            <a:xfrm>
              <a:off x="2871518" y="2475471"/>
              <a:ext cx="429499" cy="405306"/>
              <a:chOff x="-732" y="1137"/>
              <a:chExt cx="355" cy="349"/>
            </a:xfrm>
          </p:grpSpPr>
          <p:sp>
            <p:nvSpPr>
              <p:cNvPr id="52" name="Freeform 9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3" name="Freeform 10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4" name="Freeform 11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5" name="Freeform 12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6" name="Freeform 13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7" name="Freeform 14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8" name="Freeform 15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9" name="Freeform 16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0" name="Freeform 17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1" name="Freeform 18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2" name="Freeform 19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3" name="Freeform 20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4" name="Freeform 21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5" name="Freeform 22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6" name="Freeform 23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7" name="Freeform 24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8" name="Freeform 25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9" name="Freeform 26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0" name="Line 27"/>
              <p:cNvSpPr>
                <a:spLocks noChangeAspect="1" noChangeShapeType="1"/>
              </p:cNvSpPr>
              <p:nvPr/>
            </p:nvSpPr>
            <p:spPr bwMode="auto">
              <a:xfrm flipV="1">
                <a:off x="-692" y="1191"/>
                <a:ext cx="144" cy="17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1" name="Line 28"/>
              <p:cNvSpPr>
                <a:spLocks noChangeAspect="1" noChangeShapeType="1"/>
              </p:cNvSpPr>
              <p:nvPr/>
            </p:nvSpPr>
            <p:spPr bwMode="auto">
              <a:xfrm>
                <a:off x="-523" y="1182"/>
                <a:ext cx="92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72" name="Group 29"/>
            <p:cNvGrpSpPr>
              <a:grpSpLocks noChangeAspect="1"/>
            </p:cNvGrpSpPr>
            <p:nvPr/>
          </p:nvGrpSpPr>
          <p:grpSpPr bwMode="auto">
            <a:xfrm>
              <a:off x="5925198" y="3262856"/>
              <a:ext cx="398043" cy="408790"/>
              <a:chOff x="1792" y="1815"/>
              <a:chExt cx="329" cy="352"/>
            </a:xfrm>
          </p:grpSpPr>
          <p:sp>
            <p:nvSpPr>
              <p:cNvPr id="73" name="Freeform 30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4" name="Freeform 31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5" name="Freeform 32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6" name="Freeform 33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7" name="Freeform 34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8" name="Freeform 35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9" name="Freeform 36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0" name="Freeform 37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1" name="Freeform 38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2" name="Freeform 39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3" name="Freeform 40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4" name="Freeform 41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5" name="Freeform 42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6" name="Freeform 43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7" name="Freeform 44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8" name="Freeform 45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9" name="Freeform 46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1" name="Line 4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0" y="1891"/>
                <a:ext cx="41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2" name="Line 49"/>
              <p:cNvSpPr>
                <a:spLocks noChangeAspect="1" noChangeShapeType="1"/>
              </p:cNvSpPr>
              <p:nvPr/>
            </p:nvSpPr>
            <p:spPr bwMode="auto">
              <a:xfrm>
                <a:off x="1901" y="1861"/>
                <a:ext cx="66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93" name="Group 50"/>
            <p:cNvGrpSpPr>
              <a:grpSpLocks noChangeAspect="1"/>
            </p:cNvGrpSpPr>
            <p:nvPr/>
          </p:nvGrpSpPr>
          <p:grpSpPr bwMode="auto">
            <a:xfrm>
              <a:off x="2595671" y="4607682"/>
              <a:ext cx="433129" cy="339110"/>
              <a:chOff x="-960" y="2973"/>
              <a:chExt cx="358" cy="292"/>
            </a:xfrm>
          </p:grpSpPr>
          <p:sp>
            <p:nvSpPr>
              <p:cNvPr id="94" name="Freeform 51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  <a:close/>
                  </a:path>
                </a:pathLst>
              </a:custGeom>
              <a:solidFill>
                <a:srgbClr val="62626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5" name="Freeform 52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</a:path>
                </a:pathLst>
              </a:custGeom>
              <a:noFill/>
              <a:ln w="3175">
                <a:solidFill>
                  <a:srgbClr val="62626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6" name="Freeform 53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  <a:close/>
                  </a:path>
                </a:pathLst>
              </a:custGeom>
              <a:solidFill>
                <a:srgbClr val="B5B5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7" name="Freeform 54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</a:path>
                </a:pathLst>
              </a:custGeom>
              <a:noFill/>
              <a:ln w="3175">
                <a:solidFill>
                  <a:srgbClr val="B5B5B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8" name="Freeform 55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9" name="Freeform 56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</a:path>
                </a:pathLst>
              </a:custGeom>
              <a:noFill/>
              <a:ln w="3175">
                <a:solidFill>
                  <a:srgbClr val="D9D9D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100" name="Group 57"/>
            <p:cNvGrpSpPr>
              <a:grpSpLocks noChangeAspect="1"/>
            </p:cNvGrpSpPr>
            <p:nvPr/>
          </p:nvGrpSpPr>
          <p:grpSpPr bwMode="auto">
            <a:xfrm>
              <a:off x="4492727" y="5075700"/>
              <a:ext cx="217774" cy="204395"/>
              <a:chOff x="608" y="3376"/>
              <a:chExt cx="180" cy="176"/>
            </a:xfrm>
          </p:grpSpPr>
          <p:sp>
            <p:nvSpPr>
              <p:cNvPr id="101" name="Freeform 58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2" name="Freeform 59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73730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3" name="Freeform 60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ACAC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4" name="Freeform 61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ACAC2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5" name="Freeform 62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AD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6" name="Freeform 63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ADAD3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7" name="Freeform 64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8" name="Freeform 65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9" name="Freeform 66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0" name="Freeform 67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1" name="Freeform 68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2" name="Freeform 69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3" name="Freeform 70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4" name="Freeform 71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5" name="Freeform 72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6" name="Freeform 73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</a:path>
                </a:pathLst>
              </a:custGeom>
              <a:noFill/>
              <a:ln w="3175">
                <a:solidFill>
                  <a:srgbClr val="FFFF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7" name="Freeform 74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  <a:close/>
                  </a:path>
                </a:pathLst>
              </a:custGeom>
              <a:solidFill>
                <a:srgbClr val="83831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8" name="Freeform 75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</a:path>
                </a:pathLst>
              </a:custGeom>
              <a:noFill/>
              <a:ln w="3175">
                <a:solidFill>
                  <a:srgbClr val="83831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19" name="Line 76"/>
            <p:cNvSpPr>
              <a:spLocks noChangeAspect="1" noChangeShapeType="1"/>
            </p:cNvSpPr>
            <p:nvPr/>
          </p:nvSpPr>
          <p:spPr bwMode="auto">
            <a:xfrm flipH="1" flipV="1">
              <a:off x="3154625" y="2775096"/>
              <a:ext cx="849320" cy="1485347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20" name="Group 77"/>
            <p:cNvGrpSpPr>
              <a:grpSpLocks noChangeAspect="1"/>
            </p:cNvGrpSpPr>
            <p:nvPr/>
          </p:nvGrpSpPr>
          <p:grpSpPr bwMode="auto">
            <a:xfrm>
              <a:off x="3936193" y="4100179"/>
              <a:ext cx="214145" cy="402983"/>
              <a:chOff x="148" y="2536"/>
              <a:chExt cx="177" cy="347"/>
            </a:xfrm>
          </p:grpSpPr>
          <p:sp>
            <p:nvSpPr>
              <p:cNvPr id="121" name="Freeform 78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  <a:close/>
                  </a:path>
                </a:pathLst>
              </a:custGeom>
              <a:solidFill>
                <a:srgbClr val="63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2" name="Freeform 79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</a:path>
                </a:pathLst>
              </a:custGeom>
              <a:noFill/>
              <a:ln w="3175">
                <a:solidFill>
                  <a:srgbClr val="63C9C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3" name="Freeform 80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4" name="Freeform 81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5" name="Freeform 82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  <a:close/>
                  </a:path>
                </a:pathLst>
              </a:custGeom>
              <a:solidFill>
                <a:srgbClr val="7DEB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6" name="Freeform 83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</a:path>
                </a:pathLst>
              </a:custGeom>
              <a:noFill/>
              <a:ln w="3175">
                <a:solidFill>
                  <a:srgbClr val="7DEBE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7" name="Freeform 84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  <a:close/>
                  </a:path>
                </a:pathLst>
              </a:custGeom>
              <a:solidFill>
                <a:srgbClr val="2E8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8" name="Freeform 85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</a:path>
                </a:pathLst>
              </a:custGeom>
              <a:noFill/>
              <a:ln w="3175">
                <a:solidFill>
                  <a:srgbClr val="2E828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9" name="Freeform 86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  <a:close/>
                  </a:path>
                </a:pathLst>
              </a:custGeom>
              <a:solidFill>
                <a:srgbClr val="8AFC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0" name="Freeform 87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</a:path>
                </a:pathLst>
              </a:custGeom>
              <a:noFill/>
              <a:ln w="3175">
                <a:solidFill>
                  <a:srgbClr val="8AFCF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1" name="Freeform 88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  <a:close/>
                  </a:path>
                </a:pathLst>
              </a:custGeom>
              <a:solidFill>
                <a:srgbClr val="55B6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2" name="Freeform 89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</a:path>
                </a:pathLst>
              </a:custGeom>
              <a:noFill/>
              <a:ln w="3175">
                <a:solidFill>
                  <a:srgbClr val="55B6B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" name="Freeform 90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  <a:close/>
                  </a:path>
                </a:pathLst>
              </a:custGeom>
              <a:solidFill>
                <a:srgbClr val="87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4" name="Freeform 91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</a:path>
                </a:pathLst>
              </a:custGeom>
              <a:noFill/>
              <a:ln w="3175">
                <a:solidFill>
                  <a:srgbClr val="87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5" name="Freeform 92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  <a:close/>
                  </a:path>
                </a:pathLst>
              </a:custGeom>
              <a:solidFill>
                <a:srgbClr val="73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6" name="Freeform 93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</a:path>
                </a:pathLst>
              </a:custGeom>
              <a:noFill/>
              <a:ln w="3175">
                <a:solidFill>
                  <a:srgbClr val="73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7" name="Freeform 94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8" name="Freeform 95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9" name="Line 96"/>
              <p:cNvSpPr>
                <a:spLocks noChangeAspect="1" noChangeShapeType="1"/>
              </p:cNvSpPr>
              <p:nvPr/>
            </p:nvSpPr>
            <p:spPr bwMode="auto">
              <a:xfrm flipH="1">
                <a:off x="240" y="2553"/>
                <a:ext cx="55" cy="2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0" name="Line 97"/>
              <p:cNvSpPr>
                <a:spLocks noChangeAspect="1" noChangeShapeType="1"/>
              </p:cNvSpPr>
              <p:nvPr/>
            </p:nvSpPr>
            <p:spPr bwMode="auto">
              <a:xfrm flipV="1">
                <a:off x="186" y="2626"/>
                <a:ext cx="37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41" name="Line 98"/>
            <p:cNvSpPr>
              <a:spLocks noChangeAspect="1" noChangeShapeType="1"/>
            </p:cNvSpPr>
            <p:nvPr/>
          </p:nvSpPr>
          <p:spPr bwMode="auto">
            <a:xfrm flipH="1">
              <a:off x="4082586" y="3521834"/>
              <a:ext cx="1928513" cy="788546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2" name="Line 99"/>
            <p:cNvSpPr>
              <a:spLocks noChangeAspect="1" noChangeShapeType="1"/>
            </p:cNvSpPr>
            <p:nvPr/>
          </p:nvSpPr>
          <p:spPr bwMode="auto">
            <a:xfrm flipH="1" flipV="1">
              <a:off x="4087425" y="4304574"/>
              <a:ext cx="459746" cy="80480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3" name="Line 100"/>
            <p:cNvSpPr>
              <a:spLocks noChangeAspect="1" noChangeShapeType="1"/>
            </p:cNvSpPr>
            <p:nvPr/>
          </p:nvSpPr>
          <p:spPr bwMode="auto">
            <a:xfrm flipH="1" flipV="1">
              <a:off x="3164304" y="2789032"/>
              <a:ext cx="542016" cy="923261"/>
            </a:xfrm>
            <a:prstGeom prst="line">
              <a:avLst/>
            </a:prstGeom>
            <a:noFill/>
            <a:ln w="682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44" name="Group 101"/>
            <p:cNvGrpSpPr>
              <a:grpSpLocks noChangeAspect="1"/>
            </p:cNvGrpSpPr>
            <p:nvPr/>
          </p:nvGrpSpPr>
          <p:grpSpPr bwMode="auto">
            <a:xfrm>
              <a:off x="3528471" y="3601966"/>
              <a:ext cx="430709" cy="402983"/>
              <a:chOff x="-189" y="2107"/>
              <a:chExt cx="356" cy="347"/>
            </a:xfrm>
          </p:grpSpPr>
          <p:sp>
            <p:nvSpPr>
              <p:cNvPr id="145" name="Freeform 102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6" name="Freeform 103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7" name="Freeform 104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8" name="Freeform 105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9" name="Freeform 106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0" name="Freeform 107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1" name="Freeform 108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2" name="Freeform 109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3" name="Freeform 110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4" name="Freeform 111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5" name="Freeform 112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6" name="Freeform 113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7" name="Freeform 114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8" name="Freeform 115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9" name="Freeform 116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0" name="Freeform 117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1" name="Freeform 118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2" name="Freeform 119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3" name="Line 120"/>
              <p:cNvSpPr>
                <a:spLocks noChangeAspect="1" noChangeShapeType="1"/>
              </p:cNvSpPr>
              <p:nvPr/>
            </p:nvSpPr>
            <p:spPr bwMode="auto">
              <a:xfrm flipV="1">
                <a:off x="-149" y="2161"/>
                <a:ext cx="145" cy="17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4" name="Line 121"/>
              <p:cNvSpPr>
                <a:spLocks noChangeAspect="1" noChangeShapeType="1"/>
              </p:cNvSpPr>
              <p:nvPr/>
            </p:nvSpPr>
            <p:spPr bwMode="auto">
              <a:xfrm>
                <a:off x="22" y="2152"/>
                <a:ext cx="90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65" name="Line 122"/>
            <p:cNvSpPr>
              <a:spLocks noChangeAspect="1" noChangeShapeType="1"/>
            </p:cNvSpPr>
            <p:nvPr/>
          </p:nvSpPr>
          <p:spPr bwMode="auto">
            <a:xfrm flipH="1">
              <a:off x="4762525" y="3529963"/>
              <a:ext cx="1228005" cy="513310"/>
            </a:xfrm>
            <a:prstGeom prst="line">
              <a:avLst/>
            </a:prstGeom>
            <a:noFill/>
            <a:ln w="682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66" name="Group 123"/>
            <p:cNvGrpSpPr>
              <a:grpSpLocks noChangeAspect="1"/>
            </p:cNvGrpSpPr>
            <p:nvPr/>
          </p:nvGrpSpPr>
          <p:grpSpPr bwMode="auto">
            <a:xfrm>
              <a:off x="4472160" y="3855137"/>
              <a:ext cx="395623" cy="411113"/>
              <a:chOff x="591" y="2325"/>
              <a:chExt cx="327" cy="354"/>
            </a:xfrm>
          </p:grpSpPr>
          <p:sp>
            <p:nvSpPr>
              <p:cNvPr id="167" name="Freeform 124"/>
              <p:cNvSpPr>
                <a:spLocks noChangeAspect="1"/>
              </p:cNvSpPr>
              <p:nvPr/>
            </p:nvSpPr>
            <p:spPr bwMode="auto">
              <a:xfrm>
                <a:off x="591" y="2325"/>
                <a:ext cx="209" cy="91"/>
              </a:xfrm>
              <a:custGeom>
                <a:avLst/>
                <a:gdLst/>
                <a:ahLst/>
                <a:cxnLst>
                  <a:cxn ang="0">
                    <a:pos x="197" y="3"/>
                  </a:cxn>
                  <a:cxn ang="0">
                    <a:pos x="0" y="91"/>
                  </a:cxn>
                  <a:cxn ang="0">
                    <a:pos x="12" y="90"/>
                  </a:cxn>
                  <a:cxn ang="0">
                    <a:pos x="209" y="0"/>
                  </a:cxn>
                  <a:cxn ang="0">
                    <a:pos x="197" y="3"/>
                  </a:cxn>
                </a:cxnLst>
                <a:rect l="0" t="0" r="r" b="b"/>
                <a:pathLst>
                  <a:path w="209" h="91">
                    <a:moveTo>
                      <a:pt x="197" y="3"/>
                    </a:moveTo>
                    <a:lnTo>
                      <a:pt x="0" y="91"/>
                    </a:lnTo>
                    <a:lnTo>
                      <a:pt x="12" y="90"/>
                    </a:lnTo>
                    <a:lnTo>
                      <a:pt x="209" y="0"/>
                    </a:lnTo>
                    <a:lnTo>
                      <a:pt x="197" y="3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8" name="Freeform 125"/>
              <p:cNvSpPr>
                <a:spLocks noChangeAspect="1"/>
              </p:cNvSpPr>
              <p:nvPr/>
            </p:nvSpPr>
            <p:spPr bwMode="auto">
              <a:xfrm>
                <a:off x="591" y="2325"/>
                <a:ext cx="209" cy="91"/>
              </a:xfrm>
              <a:custGeom>
                <a:avLst/>
                <a:gdLst/>
                <a:ahLst/>
                <a:cxnLst>
                  <a:cxn ang="0">
                    <a:pos x="197" y="3"/>
                  </a:cxn>
                  <a:cxn ang="0">
                    <a:pos x="0" y="91"/>
                  </a:cxn>
                  <a:cxn ang="0">
                    <a:pos x="12" y="90"/>
                  </a:cxn>
                  <a:cxn ang="0">
                    <a:pos x="209" y="0"/>
                  </a:cxn>
                  <a:cxn ang="0">
                    <a:pos x="197" y="3"/>
                  </a:cxn>
                </a:cxnLst>
                <a:rect l="0" t="0" r="r" b="b"/>
                <a:pathLst>
                  <a:path w="209" h="91">
                    <a:moveTo>
                      <a:pt x="197" y="3"/>
                    </a:moveTo>
                    <a:lnTo>
                      <a:pt x="0" y="91"/>
                    </a:lnTo>
                    <a:lnTo>
                      <a:pt x="12" y="90"/>
                    </a:lnTo>
                    <a:lnTo>
                      <a:pt x="209" y="0"/>
                    </a:lnTo>
                    <a:lnTo>
                      <a:pt x="197" y="3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9" name="Freeform 126"/>
              <p:cNvSpPr>
                <a:spLocks noChangeAspect="1"/>
              </p:cNvSpPr>
              <p:nvPr/>
            </p:nvSpPr>
            <p:spPr bwMode="auto">
              <a:xfrm>
                <a:off x="719" y="2567"/>
                <a:ext cx="199" cy="111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1"/>
                  </a:cxn>
                  <a:cxn ang="0">
                    <a:pos x="195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1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1"/>
                    </a:lnTo>
                    <a:lnTo>
                      <a:pt x="195" y="22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0" name="Freeform 127"/>
              <p:cNvSpPr>
                <a:spLocks noChangeAspect="1"/>
              </p:cNvSpPr>
              <p:nvPr/>
            </p:nvSpPr>
            <p:spPr bwMode="auto">
              <a:xfrm>
                <a:off x="719" y="2567"/>
                <a:ext cx="199" cy="111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1"/>
                  </a:cxn>
                  <a:cxn ang="0">
                    <a:pos x="195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1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1"/>
                    </a:lnTo>
                    <a:lnTo>
                      <a:pt x="195" y="22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1" name="Freeform 128"/>
              <p:cNvSpPr>
                <a:spLocks noChangeAspect="1"/>
              </p:cNvSpPr>
              <p:nvPr/>
            </p:nvSpPr>
            <p:spPr bwMode="auto">
              <a:xfrm>
                <a:off x="603" y="2325"/>
                <a:ext cx="216" cy="107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9" y="107"/>
                  </a:cxn>
                  <a:cxn ang="0">
                    <a:pos x="216" y="19"/>
                  </a:cxn>
                  <a:cxn ang="0">
                    <a:pos x="197" y="0"/>
                  </a:cxn>
                </a:cxnLst>
                <a:rect l="0" t="0" r="r" b="b"/>
                <a:pathLst>
                  <a:path w="216" h="107">
                    <a:moveTo>
                      <a:pt x="197" y="0"/>
                    </a:moveTo>
                    <a:lnTo>
                      <a:pt x="0" y="90"/>
                    </a:lnTo>
                    <a:lnTo>
                      <a:pt x="19" y="107"/>
                    </a:lnTo>
                    <a:lnTo>
                      <a:pt x="216" y="1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2" name="Freeform 129"/>
              <p:cNvSpPr>
                <a:spLocks noChangeAspect="1"/>
              </p:cNvSpPr>
              <p:nvPr/>
            </p:nvSpPr>
            <p:spPr bwMode="auto">
              <a:xfrm>
                <a:off x="603" y="2325"/>
                <a:ext cx="216" cy="107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9" y="107"/>
                  </a:cxn>
                  <a:cxn ang="0">
                    <a:pos x="216" y="19"/>
                  </a:cxn>
                  <a:cxn ang="0">
                    <a:pos x="197" y="0"/>
                  </a:cxn>
                </a:cxnLst>
                <a:rect l="0" t="0" r="r" b="b"/>
                <a:pathLst>
                  <a:path w="216" h="107">
                    <a:moveTo>
                      <a:pt x="197" y="0"/>
                    </a:moveTo>
                    <a:lnTo>
                      <a:pt x="0" y="90"/>
                    </a:lnTo>
                    <a:lnTo>
                      <a:pt x="19" y="107"/>
                    </a:lnTo>
                    <a:lnTo>
                      <a:pt x="216" y="1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3" name="Freeform 130"/>
              <p:cNvSpPr>
                <a:spLocks noChangeAspect="1"/>
              </p:cNvSpPr>
              <p:nvPr/>
            </p:nvSpPr>
            <p:spPr bwMode="auto">
              <a:xfrm>
                <a:off x="712" y="2529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4" name="Freeform 131"/>
              <p:cNvSpPr>
                <a:spLocks noChangeAspect="1"/>
              </p:cNvSpPr>
              <p:nvPr/>
            </p:nvSpPr>
            <p:spPr bwMode="auto">
              <a:xfrm>
                <a:off x="712" y="2529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5" name="Freeform 132"/>
              <p:cNvSpPr>
                <a:spLocks noChangeAspect="1"/>
              </p:cNvSpPr>
              <p:nvPr/>
            </p:nvSpPr>
            <p:spPr bwMode="auto">
              <a:xfrm>
                <a:off x="622" y="2344"/>
                <a:ext cx="221" cy="12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4" y="123"/>
                  </a:cxn>
                  <a:cxn ang="0">
                    <a:pos x="221" y="3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23">
                    <a:moveTo>
                      <a:pt x="197" y="0"/>
                    </a:moveTo>
                    <a:lnTo>
                      <a:pt x="0" y="88"/>
                    </a:lnTo>
                    <a:lnTo>
                      <a:pt x="24" y="123"/>
                    </a:lnTo>
                    <a:lnTo>
                      <a:pt x="221" y="3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6" name="Freeform 133"/>
              <p:cNvSpPr>
                <a:spLocks noChangeAspect="1"/>
              </p:cNvSpPr>
              <p:nvPr/>
            </p:nvSpPr>
            <p:spPr bwMode="auto">
              <a:xfrm>
                <a:off x="622" y="2344"/>
                <a:ext cx="221" cy="12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4" y="123"/>
                  </a:cxn>
                  <a:cxn ang="0">
                    <a:pos x="221" y="3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23">
                    <a:moveTo>
                      <a:pt x="197" y="0"/>
                    </a:moveTo>
                    <a:lnTo>
                      <a:pt x="0" y="88"/>
                    </a:lnTo>
                    <a:lnTo>
                      <a:pt x="24" y="123"/>
                    </a:lnTo>
                    <a:lnTo>
                      <a:pt x="221" y="34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7" name="Freeform 134"/>
              <p:cNvSpPr>
                <a:spLocks noChangeAspect="1"/>
              </p:cNvSpPr>
              <p:nvPr/>
            </p:nvSpPr>
            <p:spPr bwMode="auto">
              <a:xfrm>
                <a:off x="696" y="2480"/>
                <a:ext cx="21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6" y="139"/>
                  </a:cxn>
                  <a:cxn ang="0">
                    <a:pos x="213" y="49"/>
                  </a:cxn>
                  <a:cxn ang="0">
                    <a:pos x="197" y="0"/>
                  </a:cxn>
                </a:cxnLst>
                <a:rect l="0" t="0" r="r" b="b"/>
                <a:pathLst>
                  <a:path w="21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16" y="139"/>
                    </a:lnTo>
                    <a:lnTo>
                      <a:pt x="21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8" name="Freeform 135"/>
              <p:cNvSpPr>
                <a:spLocks noChangeAspect="1"/>
              </p:cNvSpPr>
              <p:nvPr/>
            </p:nvSpPr>
            <p:spPr bwMode="auto">
              <a:xfrm>
                <a:off x="696" y="2480"/>
                <a:ext cx="21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6" y="139"/>
                  </a:cxn>
                  <a:cxn ang="0">
                    <a:pos x="213" y="49"/>
                  </a:cxn>
                  <a:cxn ang="0">
                    <a:pos x="197" y="0"/>
                  </a:cxn>
                </a:cxnLst>
                <a:rect l="0" t="0" r="r" b="b"/>
                <a:pathLst>
                  <a:path w="21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16" y="139"/>
                    </a:lnTo>
                    <a:lnTo>
                      <a:pt x="21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9" name="Freeform 136"/>
              <p:cNvSpPr>
                <a:spLocks noChangeAspect="1"/>
              </p:cNvSpPr>
              <p:nvPr/>
            </p:nvSpPr>
            <p:spPr bwMode="auto">
              <a:xfrm>
                <a:off x="672" y="2427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3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0" name="Freeform 137"/>
              <p:cNvSpPr>
                <a:spLocks noChangeAspect="1"/>
              </p:cNvSpPr>
              <p:nvPr/>
            </p:nvSpPr>
            <p:spPr bwMode="auto">
              <a:xfrm>
                <a:off x="672" y="2427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3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3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1" name="Freeform 138"/>
              <p:cNvSpPr>
                <a:spLocks noChangeAspect="1"/>
              </p:cNvSpPr>
              <p:nvPr/>
            </p:nvSpPr>
            <p:spPr bwMode="auto">
              <a:xfrm>
                <a:off x="646" y="2378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89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2" name="Freeform 139"/>
              <p:cNvSpPr>
                <a:spLocks noChangeAspect="1"/>
              </p:cNvSpPr>
              <p:nvPr/>
            </p:nvSpPr>
            <p:spPr bwMode="auto">
              <a:xfrm>
                <a:off x="646" y="2378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89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3" name="Freeform 140"/>
              <p:cNvSpPr>
                <a:spLocks noChangeAspect="1"/>
              </p:cNvSpPr>
              <p:nvPr/>
            </p:nvSpPr>
            <p:spPr bwMode="auto">
              <a:xfrm>
                <a:off x="591" y="2415"/>
                <a:ext cx="130" cy="264"/>
              </a:xfrm>
              <a:custGeom>
                <a:avLst/>
                <a:gdLst/>
                <a:ahLst/>
                <a:cxnLst>
                  <a:cxn ang="0">
                    <a:pos x="81" y="102"/>
                  </a:cxn>
                  <a:cxn ang="0">
                    <a:pos x="55" y="52"/>
                  </a:cxn>
                  <a:cxn ang="0">
                    <a:pos x="31" y="17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4" y="110"/>
                  </a:cxn>
                  <a:cxn ang="0">
                    <a:pos x="48" y="162"/>
                  </a:cxn>
                  <a:cxn ang="0">
                    <a:pos x="74" y="211"/>
                  </a:cxn>
                  <a:cxn ang="0">
                    <a:pos x="97" y="245"/>
                  </a:cxn>
                  <a:cxn ang="0">
                    <a:pos x="116" y="264"/>
                  </a:cxn>
                  <a:cxn ang="0">
                    <a:pos x="128" y="263"/>
                  </a:cxn>
                  <a:cxn ang="0">
                    <a:pos x="130" y="242"/>
                  </a:cxn>
                  <a:cxn ang="0">
                    <a:pos x="121" y="204"/>
                  </a:cxn>
                  <a:cxn ang="0">
                    <a:pos x="105" y="155"/>
                  </a:cxn>
                  <a:cxn ang="0">
                    <a:pos x="81" y="102"/>
                  </a:cxn>
                </a:cxnLst>
                <a:rect l="0" t="0" r="r" b="b"/>
                <a:pathLst>
                  <a:path w="130" h="264">
                    <a:moveTo>
                      <a:pt x="81" y="102"/>
                    </a:moveTo>
                    <a:lnTo>
                      <a:pt x="55" y="52"/>
                    </a:lnTo>
                    <a:lnTo>
                      <a:pt x="31" y="17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4" y="110"/>
                    </a:lnTo>
                    <a:lnTo>
                      <a:pt x="48" y="162"/>
                    </a:lnTo>
                    <a:lnTo>
                      <a:pt x="74" y="211"/>
                    </a:lnTo>
                    <a:lnTo>
                      <a:pt x="97" y="245"/>
                    </a:lnTo>
                    <a:lnTo>
                      <a:pt x="116" y="264"/>
                    </a:lnTo>
                    <a:lnTo>
                      <a:pt x="128" y="263"/>
                    </a:lnTo>
                    <a:lnTo>
                      <a:pt x="130" y="242"/>
                    </a:lnTo>
                    <a:lnTo>
                      <a:pt x="121" y="204"/>
                    </a:lnTo>
                    <a:lnTo>
                      <a:pt x="105" y="155"/>
                    </a:lnTo>
                    <a:lnTo>
                      <a:pt x="81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4" name="Freeform 141"/>
              <p:cNvSpPr>
                <a:spLocks noChangeAspect="1"/>
              </p:cNvSpPr>
              <p:nvPr/>
            </p:nvSpPr>
            <p:spPr bwMode="auto">
              <a:xfrm>
                <a:off x="591" y="2415"/>
                <a:ext cx="130" cy="264"/>
              </a:xfrm>
              <a:custGeom>
                <a:avLst/>
                <a:gdLst/>
                <a:ahLst/>
                <a:cxnLst>
                  <a:cxn ang="0">
                    <a:pos x="81" y="102"/>
                  </a:cxn>
                  <a:cxn ang="0">
                    <a:pos x="55" y="52"/>
                  </a:cxn>
                  <a:cxn ang="0">
                    <a:pos x="31" y="17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4" y="110"/>
                  </a:cxn>
                  <a:cxn ang="0">
                    <a:pos x="48" y="162"/>
                  </a:cxn>
                  <a:cxn ang="0">
                    <a:pos x="74" y="211"/>
                  </a:cxn>
                  <a:cxn ang="0">
                    <a:pos x="97" y="245"/>
                  </a:cxn>
                  <a:cxn ang="0">
                    <a:pos x="116" y="264"/>
                  </a:cxn>
                  <a:cxn ang="0">
                    <a:pos x="128" y="263"/>
                  </a:cxn>
                  <a:cxn ang="0">
                    <a:pos x="130" y="242"/>
                  </a:cxn>
                  <a:cxn ang="0">
                    <a:pos x="121" y="204"/>
                  </a:cxn>
                  <a:cxn ang="0">
                    <a:pos x="105" y="155"/>
                  </a:cxn>
                  <a:cxn ang="0">
                    <a:pos x="81" y="102"/>
                  </a:cxn>
                </a:cxnLst>
                <a:rect l="0" t="0" r="r" b="b"/>
                <a:pathLst>
                  <a:path w="130" h="264">
                    <a:moveTo>
                      <a:pt x="81" y="102"/>
                    </a:moveTo>
                    <a:lnTo>
                      <a:pt x="55" y="52"/>
                    </a:lnTo>
                    <a:lnTo>
                      <a:pt x="31" y="17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4" y="110"/>
                    </a:lnTo>
                    <a:lnTo>
                      <a:pt x="48" y="162"/>
                    </a:lnTo>
                    <a:lnTo>
                      <a:pt x="74" y="211"/>
                    </a:lnTo>
                    <a:lnTo>
                      <a:pt x="97" y="245"/>
                    </a:lnTo>
                    <a:lnTo>
                      <a:pt x="116" y="264"/>
                    </a:lnTo>
                    <a:lnTo>
                      <a:pt x="128" y="263"/>
                    </a:lnTo>
                    <a:lnTo>
                      <a:pt x="130" y="242"/>
                    </a:lnTo>
                    <a:lnTo>
                      <a:pt x="121" y="204"/>
                    </a:lnTo>
                    <a:lnTo>
                      <a:pt x="105" y="155"/>
                    </a:lnTo>
                    <a:lnTo>
                      <a:pt x="81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5" name="Line 1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786" y="2403"/>
                <a:ext cx="42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6" name="Line 143"/>
              <p:cNvSpPr>
                <a:spLocks noChangeAspect="1" noChangeShapeType="1"/>
              </p:cNvSpPr>
              <p:nvPr/>
            </p:nvSpPr>
            <p:spPr bwMode="auto">
              <a:xfrm>
                <a:off x="698" y="2373"/>
                <a:ext cx="67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87" name="Line 144"/>
            <p:cNvSpPr>
              <a:spLocks noChangeAspect="1" noChangeShapeType="1"/>
            </p:cNvSpPr>
            <p:nvPr/>
          </p:nvSpPr>
          <p:spPr bwMode="auto">
            <a:xfrm flipH="1">
              <a:off x="4082586" y="4124567"/>
              <a:ext cx="462165" cy="177684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8" name="Line 145"/>
            <p:cNvSpPr>
              <a:spLocks noChangeAspect="1" noChangeShapeType="1"/>
            </p:cNvSpPr>
            <p:nvPr/>
          </p:nvSpPr>
          <p:spPr bwMode="auto">
            <a:xfrm flipH="1" flipV="1">
              <a:off x="3817627" y="3919010"/>
              <a:ext cx="160911" cy="289172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9" name="Line 146"/>
            <p:cNvSpPr>
              <a:spLocks noChangeAspect="1" noChangeShapeType="1"/>
            </p:cNvSpPr>
            <p:nvPr/>
          </p:nvSpPr>
          <p:spPr bwMode="auto">
            <a:xfrm flipH="1">
              <a:off x="3476447" y="4324316"/>
              <a:ext cx="462165" cy="178846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90" name="Group 147"/>
            <p:cNvGrpSpPr>
              <a:grpSpLocks noChangeAspect="1"/>
            </p:cNvGrpSpPr>
            <p:nvPr/>
          </p:nvGrpSpPr>
          <p:grpSpPr bwMode="auto">
            <a:xfrm>
              <a:off x="3333684" y="4279024"/>
              <a:ext cx="395623" cy="408790"/>
              <a:chOff x="-350" y="2690"/>
              <a:chExt cx="327" cy="352"/>
            </a:xfrm>
          </p:grpSpPr>
          <p:sp>
            <p:nvSpPr>
              <p:cNvPr id="191" name="Freeform 148"/>
              <p:cNvSpPr>
                <a:spLocks noChangeAspect="1"/>
              </p:cNvSpPr>
              <p:nvPr/>
            </p:nvSpPr>
            <p:spPr bwMode="auto">
              <a:xfrm>
                <a:off x="-348" y="2690"/>
                <a:ext cx="208" cy="90"/>
              </a:xfrm>
              <a:custGeom>
                <a:avLst/>
                <a:gdLst/>
                <a:ahLst/>
                <a:cxnLst>
                  <a:cxn ang="0">
                    <a:pos x="195" y="1"/>
                  </a:cxn>
                  <a:cxn ang="0">
                    <a:pos x="0" y="90"/>
                  </a:cxn>
                  <a:cxn ang="0">
                    <a:pos x="10" y="88"/>
                  </a:cxn>
                  <a:cxn ang="0">
                    <a:pos x="208" y="0"/>
                  </a:cxn>
                  <a:cxn ang="0">
                    <a:pos x="195" y="1"/>
                  </a:cxn>
                </a:cxnLst>
                <a:rect l="0" t="0" r="r" b="b"/>
                <a:pathLst>
                  <a:path w="208" h="90">
                    <a:moveTo>
                      <a:pt x="195" y="1"/>
                    </a:moveTo>
                    <a:lnTo>
                      <a:pt x="0" y="90"/>
                    </a:lnTo>
                    <a:lnTo>
                      <a:pt x="10" y="88"/>
                    </a:lnTo>
                    <a:lnTo>
                      <a:pt x="208" y="0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2" name="Freeform 149"/>
              <p:cNvSpPr>
                <a:spLocks noChangeAspect="1"/>
              </p:cNvSpPr>
              <p:nvPr/>
            </p:nvSpPr>
            <p:spPr bwMode="auto">
              <a:xfrm>
                <a:off x="-348" y="2690"/>
                <a:ext cx="208" cy="90"/>
              </a:xfrm>
              <a:custGeom>
                <a:avLst/>
                <a:gdLst/>
                <a:ahLst/>
                <a:cxnLst>
                  <a:cxn ang="0">
                    <a:pos x="195" y="1"/>
                  </a:cxn>
                  <a:cxn ang="0">
                    <a:pos x="0" y="90"/>
                  </a:cxn>
                  <a:cxn ang="0">
                    <a:pos x="10" y="88"/>
                  </a:cxn>
                  <a:cxn ang="0">
                    <a:pos x="208" y="0"/>
                  </a:cxn>
                  <a:cxn ang="0">
                    <a:pos x="195" y="1"/>
                  </a:cxn>
                </a:cxnLst>
                <a:rect l="0" t="0" r="r" b="b"/>
                <a:pathLst>
                  <a:path w="208" h="90">
                    <a:moveTo>
                      <a:pt x="195" y="1"/>
                    </a:moveTo>
                    <a:lnTo>
                      <a:pt x="0" y="90"/>
                    </a:lnTo>
                    <a:lnTo>
                      <a:pt x="10" y="88"/>
                    </a:lnTo>
                    <a:lnTo>
                      <a:pt x="208" y="0"/>
                    </a:lnTo>
                    <a:lnTo>
                      <a:pt x="195" y="1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3" name="Freeform 150"/>
              <p:cNvSpPr>
                <a:spLocks noChangeAspect="1"/>
              </p:cNvSpPr>
              <p:nvPr/>
            </p:nvSpPr>
            <p:spPr bwMode="auto">
              <a:xfrm>
                <a:off x="-222" y="2930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7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7" y="22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4" name="Freeform 151"/>
              <p:cNvSpPr>
                <a:spLocks noChangeAspect="1"/>
              </p:cNvSpPr>
              <p:nvPr/>
            </p:nvSpPr>
            <p:spPr bwMode="auto">
              <a:xfrm>
                <a:off x="-222" y="2930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7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7" y="22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5" name="Freeform 152"/>
              <p:cNvSpPr>
                <a:spLocks noChangeAspect="1"/>
              </p:cNvSpPr>
              <p:nvPr/>
            </p:nvSpPr>
            <p:spPr bwMode="auto">
              <a:xfrm>
                <a:off x="-338" y="2690"/>
                <a:ext cx="217" cy="107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88"/>
                  </a:cxn>
                  <a:cxn ang="0">
                    <a:pos x="19" y="107"/>
                  </a:cxn>
                  <a:cxn ang="0">
                    <a:pos x="217" y="17"/>
                  </a:cxn>
                  <a:cxn ang="0">
                    <a:pos x="198" y="0"/>
                  </a:cxn>
                </a:cxnLst>
                <a:rect l="0" t="0" r="r" b="b"/>
                <a:pathLst>
                  <a:path w="217" h="107">
                    <a:moveTo>
                      <a:pt x="198" y="0"/>
                    </a:moveTo>
                    <a:lnTo>
                      <a:pt x="0" y="88"/>
                    </a:lnTo>
                    <a:lnTo>
                      <a:pt x="19" y="107"/>
                    </a:lnTo>
                    <a:lnTo>
                      <a:pt x="217" y="1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6" name="Freeform 153"/>
              <p:cNvSpPr>
                <a:spLocks noChangeAspect="1"/>
              </p:cNvSpPr>
              <p:nvPr/>
            </p:nvSpPr>
            <p:spPr bwMode="auto">
              <a:xfrm>
                <a:off x="-338" y="2690"/>
                <a:ext cx="217" cy="107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88"/>
                  </a:cxn>
                  <a:cxn ang="0">
                    <a:pos x="19" y="107"/>
                  </a:cxn>
                  <a:cxn ang="0">
                    <a:pos x="217" y="17"/>
                  </a:cxn>
                  <a:cxn ang="0">
                    <a:pos x="198" y="0"/>
                  </a:cxn>
                </a:cxnLst>
                <a:rect l="0" t="0" r="r" b="b"/>
                <a:pathLst>
                  <a:path w="217" h="107">
                    <a:moveTo>
                      <a:pt x="198" y="0"/>
                    </a:moveTo>
                    <a:lnTo>
                      <a:pt x="0" y="88"/>
                    </a:lnTo>
                    <a:lnTo>
                      <a:pt x="19" y="107"/>
                    </a:lnTo>
                    <a:lnTo>
                      <a:pt x="217" y="17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7" name="Freeform 154"/>
              <p:cNvSpPr>
                <a:spLocks noChangeAspect="1"/>
              </p:cNvSpPr>
              <p:nvPr/>
            </p:nvSpPr>
            <p:spPr bwMode="auto">
              <a:xfrm>
                <a:off x="-227" y="2892"/>
                <a:ext cx="204" cy="128"/>
              </a:xfrm>
              <a:custGeom>
                <a:avLst/>
                <a:gdLst/>
                <a:ahLst/>
                <a:cxnLst>
                  <a:cxn ang="0">
                    <a:pos x="195" y="0"/>
                  </a:cxn>
                  <a:cxn ang="0">
                    <a:pos x="0" y="90"/>
                  </a:cxn>
                  <a:cxn ang="0">
                    <a:pos x="7" y="128"/>
                  </a:cxn>
                  <a:cxn ang="0">
                    <a:pos x="204" y="38"/>
                  </a:cxn>
                  <a:cxn ang="0">
                    <a:pos x="195" y="0"/>
                  </a:cxn>
                </a:cxnLst>
                <a:rect l="0" t="0" r="r" b="b"/>
                <a:pathLst>
                  <a:path w="204" h="128">
                    <a:moveTo>
                      <a:pt x="195" y="0"/>
                    </a:moveTo>
                    <a:lnTo>
                      <a:pt x="0" y="90"/>
                    </a:lnTo>
                    <a:lnTo>
                      <a:pt x="7" y="128"/>
                    </a:lnTo>
                    <a:lnTo>
                      <a:pt x="204" y="38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8" name="Freeform 155"/>
              <p:cNvSpPr>
                <a:spLocks noChangeAspect="1"/>
              </p:cNvSpPr>
              <p:nvPr/>
            </p:nvSpPr>
            <p:spPr bwMode="auto">
              <a:xfrm>
                <a:off x="-227" y="2892"/>
                <a:ext cx="204" cy="128"/>
              </a:xfrm>
              <a:custGeom>
                <a:avLst/>
                <a:gdLst/>
                <a:ahLst/>
                <a:cxnLst>
                  <a:cxn ang="0">
                    <a:pos x="195" y="0"/>
                  </a:cxn>
                  <a:cxn ang="0">
                    <a:pos x="0" y="90"/>
                  </a:cxn>
                  <a:cxn ang="0">
                    <a:pos x="7" y="128"/>
                  </a:cxn>
                  <a:cxn ang="0">
                    <a:pos x="204" y="38"/>
                  </a:cxn>
                  <a:cxn ang="0">
                    <a:pos x="195" y="0"/>
                  </a:cxn>
                </a:cxnLst>
                <a:rect l="0" t="0" r="r" b="b"/>
                <a:pathLst>
                  <a:path w="204" h="128">
                    <a:moveTo>
                      <a:pt x="195" y="0"/>
                    </a:moveTo>
                    <a:lnTo>
                      <a:pt x="0" y="90"/>
                    </a:lnTo>
                    <a:lnTo>
                      <a:pt x="7" y="128"/>
                    </a:lnTo>
                    <a:lnTo>
                      <a:pt x="204" y="38"/>
                    </a:lnTo>
                    <a:lnTo>
                      <a:pt x="195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9" name="Freeform 156"/>
              <p:cNvSpPr>
                <a:spLocks noChangeAspect="1"/>
              </p:cNvSpPr>
              <p:nvPr/>
            </p:nvSpPr>
            <p:spPr bwMode="auto">
              <a:xfrm>
                <a:off x="-319" y="2707"/>
                <a:ext cx="222" cy="12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5" y="124"/>
                  </a:cxn>
                  <a:cxn ang="0">
                    <a:pos x="222" y="3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24">
                    <a:moveTo>
                      <a:pt x="198" y="0"/>
                    </a:moveTo>
                    <a:lnTo>
                      <a:pt x="0" y="90"/>
                    </a:lnTo>
                    <a:lnTo>
                      <a:pt x="25" y="124"/>
                    </a:lnTo>
                    <a:lnTo>
                      <a:pt x="222" y="3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0" name="Freeform 157"/>
              <p:cNvSpPr>
                <a:spLocks noChangeAspect="1"/>
              </p:cNvSpPr>
              <p:nvPr/>
            </p:nvSpPr>
            <p:spPr bwMode="auto">
              <a:xfrm>
                <a:off x="-319" y="2707"/>
                <a:ext cx="222" cy="12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5" y="124"/>
                  </a:cxn>
                  <a:cxn ang="0">
                    <a:pos x="222" y="3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24">
                    <a:moveTo>
                      <a:pt x="198" y="0"/>
                    </a:moveTo>
                    <a:lnTo>
                      <a:pt x="0" y="90"/>
                    </a:lnTo>
                    <a:lnTo>
                      <a:pt x="25" y="124"/>
                    </a:lnTo>
                    <a:lnTo>
                      <a:pt x="222" y="34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1" name="Freeform 158"/>
              <p:cNvSpPr>
                <a:spLocks noChangeAspect="1"/>
              </p:cNvSpPr>
              <p:nvPr/>
            </p:nvSpPr>
            <p:spPr bwMode="auto">
              <a:xfrm>
                <a:off x="-244" y="2844"/>
                <a:ext cx="212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17" y="138"/>
                  </a:cxn>
                  <a:cxn ang="0">
                    <a:pos x="212" y="48"/>
                  </a:cxn>
                  <a:cxn ang="0">
                    <a:pos x="197" y="0"/>
                  </a:cxn>
                </a:cxnLst>
                <a:rect l="0" t="0" r="r" b="b"/>
                <a:pathLst>
                  <a:path w="212" h="138">
                    <a:moveTo>
                      <a:pt x="197" y="0"/>
                    </a:moveTo>
                    <a:lnTo>
                      <a:pt x="0" y="89"/>
                    </a:lnTo>
                    <a:lnTo>
                      <a:pt x="17" y="138"/>
                    </a:lnTo>
                    <a:lnTo>
                      <a:pt x="212" y="4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2" name="Freeform 159"/>
              <p:cNvSpPr>
                <a:spLocks noChangeAspect="1"/>
              </p:cNvSpPr>
              <p:nvPr/>
            </p:nvSpPr>
            <p:spPr bwMode="auto">
              <a:xfrm>
                <a:off x="-244" y="2844"/>
                <a:ext cx="212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17" y="138"/>
                  </a:cxn>
                  <a:cxn ang="0">
                    <a:pos x="212" y="48"/>
                  </a:cxn>
                  <a:cxn ang="0">
                    <a:pos x="197" y="0"/>
                  </a:cxn>
                </a:cxnLst>
                <a:rect l="0" t="0" r="r" b="b"/>
                <a:pathLst>
                  <a:path w="212" h="138">
                    <a:moveTo>
                      <a:pt x="197" y="0"/>
                    </a:moveTo>
                    <a:lnTo>
                      <a:pt x="0" y="89"/>
                    </a:lnTo>
                    <a:lnTo>
                      <a:pt x="17" y="138"/>
                    </a:lnTo>
                    <a:lnTo>
                      <a:pt x="212" y="4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3" name="Freeform 160"/>
              <p:cNvSpPr>
                <a:spLocks noChangeAspect="1"/>
              </p:cNvSpPr>
              <p:nvPr/>
            </p:nvSpPr>
            <p:spPr bwMode="auto">
              <a:xfrm>
                <a:off x="-268" y="2790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4" name="Freeform 161"/>
              <p:cNvSpPr>
                <a:spLocks noChangeAspect="1"/>
              </p:cNvSpPr>
              <p:nvPr/>
            </p:nvSpPr>
            <p:spPr bwMode="auto">
              <a:xfrm>
                <a:off x="-268" y="2790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4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5" name="Freeform 162"/>
              <p:cNvSpPr>
                <a:spLocks noChangeAspect="1"/>
              </p:cNvSpPr>
              <p:nvPr/>
            </p:nvSpPr>
            <p:spPr bwMode="auto">
              <a:xfrm>
                <a:off x="-294" y="2741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6" name="Freeform 163"/>
              <p:cNvSpPr>
                <a:spLocks noChangeAspect="1"/>
              </p:cNvSpPr>
              <p:nvPr/>
            </p:nvSpPr>
            <p:spPr bwMode="auto">
              <a:xfrm>
                <a:off x="-294" y="2741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7" name="Freeform 164"/>
              <p:cNvSpPr>
                <a:spLocks noChangeAspect="1"/>
              </p:cNvSpPr>
              <p:nvPr/>
            </p:nvSpPr>
            <p:spPr bwMode="auto">
              <a:xfrm>
                <a:off x="-350" y="2778"/>
                <a:ext cx="130" cy="264"/>
              </a:xfrm>
              <a:custGeom>
                <a:avLst/>
                <a:gdLst/>
                <a:ahLst/>
                <a:cxnLst>
                  <a:cxn ang="0">
                    <a:pos x="82" y="102"/>
                  </a:cxn>
                  <a:cxn ang="0">
                    <a:pos x="56" y="53"/>
                  </a:cxn>
                  <a:cxn ang="0">
                    <a:pos x="31" y="19"/>
                  </a:cxn>
                  <a:cxn ang="0">
                    <a:pos x="12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5" y="110"/>
                  </a:cxn>
                  <a:cxn ang="0">
                    <a:pos x="49" y="164"/>
                  </a:cxn>
                  <a:cxn ang="0">
                    <a:pos x="75" y="211"/>
                  </a:cxn>
                  <a:cxn ang="0">
                    <a:pos x="99" y="247"/>
                  </a:cxn>
                  <a:cxn ang="0">
                    <a:pos x="118" y="264"/>
                  </a:cxn>
                  <a:cxn ang="0">
                    <a:pos x="128" y="264"/>
                  </a:cxn>
                  <a:cxn ang="0">
                    <a:pos x="130" y="242"/>
                  </a:cxn>
                  <a:cxn ang="0">
                    <a:pos x="123" y="204"/>
                  </a:cxn>
                  <a:cxn ang="0">
                    <a:pos x="106" y="155"/>
                  </a:cxn>
                  <a:cxn ang="0">
                    <a:pos x="82" y="102"/>
                  </a:cxn>
                </a:cxnLst>
                <a:rect l="0" t="0" r="r" b="b"/>
                <a:pathLst>
                  <a:path w="130" h="264">
                    <a:moveTo>
                      <a:pt x="82" y="102"/>
                    </a:moveTo>
                    <a:lnTo>
                      <a:pt x="56" y="53"/>
                    </a:lnTo>
                    <a:lnTo>
                      <a:pt x="31" y="19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5" y="110"/>
                    </a:lnTo>
                    <a:lnTo>
                      <a:pt x="49" y="164"/>
                    </a:lnTo>
                    <a:lnTo>
                      <a:pt x="75" y="211"/>
                    </a:lnTo>
                    <a:lnTo>
                      <a:pt x="99" y="247"/>
                    </a:lnTo>
                    <a:lnTo>
                      <a:pt x="118" y="264"/>
                    </a:lnTo>
                    <a:lnTo>
                      <a:pt x="128" y="264"/>
                    </a:lnTo>
                    <a:lnTo>
                      <a:pt x="130" y="242"/>
                    </a:lnTo>
                    <a:lnTo>
                      <a:pt x="123" y="204"/>
                    </a:lnTo>
                    <a:lnTo>
                      <a:pt x="106" y="155"/>
                    </a:lnTo>
                    <a:lnTo>
                      <a:pt x="82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8" name="Freeform 165"/>
              <p:cNvSpPr>
                <a:spLocks noChangeAspect="1"/>
              </p:cNvSpPr>
              <p:nvPr/>
            </p:nvSpPr>
            <p:spPr bwMode="auto">
              <a:xfrm>
                <a:off x="-350" y="2778"/>
                <a:ext cx="130" cy="264"/>
              </a:xfrm>
              <a:custGeom>
                <a:avLst/>
                <a:gdLst/>
                <a:ahLst/>
                <a:cxnLst>
                  <a:cxn ang="0">
                    <a:pos x="82" y="102"/>
                  </a:cxn>
                  <a:cxn ang="0">
                    <a:pos x="56" y="53"/>
                  </a:cxn>
                  <a:cxn ang="0">
                    <a:pos x="31" y="19"/>
                  </a:cxn>
                  <a:cxn ang="0">
                    <a:pos x="12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5" y="110"/>
                  </a:cxn>
                  <a:cxn ang="0">
                    <a:pos x="49" y="164"/>
                  </a:cxn>
                  <a:cxn ang="0">
                    <a:pos x="75" y="211"/>
                  </a:cxn>
                  <a:cxn ang="0">
                    <a:pos x="99" y="247"/>
                  </a:cxn>
                  <a:cxn ang="0">
                    <a:pos x="118" y="264"/>
                  </a:cxn>
                  <a:cxn ang="0">
                    <a:pos x="128" y="264"/>
                  </a:cxn>
                  <a:cxn ang="0">
                    <a:pos x="130" y="242"/>
                  </a:cxn>
                  <a:cxn ang="0">
                    <a:pos x="123" y="204"/>
                  </a:cxn>
                  <a:cxn ang="0">
                    <a:pos x="106" y="155"/>
                  </a:cxn>
                  <a:cxn ang="0">
                    <a:pos x="82" y="102"/>
                  </a:cxn>
                </a:cxnLst>
                <a:rect l="0" t="0" r="r" b="b"/>
                <a:pathLst>
                  <a:path w="130" h="264">
                    <a:moveTo>
                      <a:pt x="82" y="102"/>
                    </a:moveTo>
                    <a:lnTo>
                      <a:pt x="56" y="53"/>
                    </a:lnTo>
                    <a:lnTo>
                      <a:pt x="31" y="19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5" y="110"/>
                    </a:lnTo>
                    <a:lnTo>
                      <a:pt x="49" y="164"/>
                    </a:lnTo>
                    <a:lnTo>
                      <a:pt x="75" y="211"/>
                    </a:lnTo>
                    <a:lnTo>
                      <a:pt x="99" y="247"/>
                    </a:lnTo>
                    <a:lnTo>
                      <a:pt x="118" y="264"/>
                    </a:lnTo>
                    <a:lnTo>
                      <a:pt x="128" y="264"/>
                    </a:lnTo>
                    <a:lnTo>
                      <a:pt x="130" y="242"/>
                    </a:lnTo>
                    <a:lnTo>
                      <a:pt x="123" y="204"/>
                    </a:lnTo>
                    <a:lnTo>
                      <a:pt x="106" y="155"/>
                    </a:lnTo>
                    <a:lnTo>
                      <a:pt x="82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9" name="Line 1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-154" y="2766"/>
                <a:ext cx="41" cy="21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10" name="Line 167"/>
              <p:cNvSpPr>
                <a:spLocks noChangeAspect="1" noChangeShapeType="1"/>
              </p:cNvSpPr>
              <p:nvPr/>
            </p:nvSpPr>
            <p:spPr bwMode="auto">
              <a:xfrm>
                <a:off x="-242" y="2736"/>
                <a:ext cx="67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211" name="Line 168"/>
            <p:cNvSpPr>
              <a:spLocks noChangeAspect="1" noChangeShapeType="1"/>
            </p:cNvSpPr>
            <p:nvPr/>
          </p:nvSpPr>
          <p:spPr bwMode="auto">
            <a:xfrm flipH="1">
              <a:off x="3120749" y="4538002"/>
              <a:ext cx="281897" cy="118456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212" name="Group 169"/>
            <p:cNvGrpSpPr>
              <a:grpSpLocks noChangeAspect="1"/>
            </p:cNvGrpSpPr>
            <p:nvPr/>
          </p:nvGrpSpPr>
          <p:grpSpPr bwMode="auto">
            <a:xfrm>
              <a:off x="2946530" y="2420888"/>
              <a:ext cx="3327109" cy="2676876"/>
              <a:chOff x="-673" y="1090"/>
              <a:chExt cx="2750" cy="2305"/>
            </a:xfrm>
          </p:grpSpPr>
          <p:sp>
            <p:nvSpPr>
              <p:cNvPr id="215" name="Text Box 172"/>
              <p:cNvSpPr txBox="1">
                <a:spLocks noChangeAspect="1" noChangeArrowheads="1"/>
              </p:cNvSpPr>
              <p:nvPr/>
            </p:nvSpPr>
            <p:spPr bwMode="auto">
              <a:xfrm>
                <a:off x="-673" y="3024"/>
                <a:ext cx="1063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Power-recycling</a:t>
                </a:r>
              </a:p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mirror</a:t>
                </a:r>
                <a:endParaRPr lang="ja-JP" altLang="en-US" sz="11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Text Box 173"/>
              <p:cNvSpPr txBox="1">
                <a:spLocks noChangeAspect="1" noChangeArrowheads="1"/>
              </p:cNvSpPr>
              <p:nvPr/>
            </p:nvSpPr>
            <p:spPr bwMode="auto">
              <a:xfrm rot="20100000">
                <a:off x="920" y="2254"/>
                <a:ext cx="1157" cy="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200" dirty="0" smtClean="0">
                    <a:solidFill>
                      <a:srgbClr val="FFFFFF"/>
                    </a:solidFill>
                  </a:rPr>
                  <a:t>Fabry-Perot cavity</a:t>
                </a:r>
              </a:p>
              <a:p>
                <a:pPr>
                  <a:buFontTx/>
                  <a:buNone/>
                </a:pPr>
                <a:r>
                  <a:rPr lang="en-US" altLang="ja-JP" sz="1200" dirty="0" smtClean="0">
                    <a:solidFill>
                      <a:srgbClr val="FFFFFF"/>
                    </a:solidFill>
                  </a:rPr>
                  <a:t>Baseline 3km</a:t>
                </a:r>
                <a:endParaRPr lang="ja-JP" alt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7" name="Rectangle 174"/>
              <p:cNvSpPr>
                <a:spLocks noChangeAspect="1" noChangeArrowheads="1"/>
              </p:cNvSpPr>
              <p:nvPr/>
            </p:nvSpPr>
            <p:spPr bwMode="auto">
              <a:xfrm rot="3600000">
                <a:off x="-658" y="1578"/>
                <a:ext cx="1205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200" dirty="0" smtClean="0">
                    <a:solidFill>
                      <a:srgbClr val="FFFFFF"/>
                    </a:solidFill>
                  </a:rPr>
                  <a:t>Fabry-Perot cavity</a:t>
                </a:r>
                <a:endParaRPr lang="ja-JP" alt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8" name="Text Box 172"/>
              <p:cNvSpPr txBox="1">
                <a:spLocks noChangeAspect="1" noChangeArrowheads="1"/>
              </p:cNvSpPr>
              <p:nvPr/>
            </p:nvSpPr>
            <p:spPr bwMode="auto">
              <a:xfrm>
                <a:off x="509" y="2951"/>
                <a:ext cx="1181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Signal-extraction</a:t>
                </a:r>
              </a:p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mirror</a:t>
                </a:r>
                <a:endParaRPr lang="ja-JP" altLang="en-US" sz="11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9" name="Group 176"/>
            <p:cNvGrpSpPr>
              <a:grpSpLocks/>
            </p:cNvGrpSpPr>
            <p:nvPr/>
          </p:nvGrpSpPr>
          <p:grpSpPr bwMode="auto">
            <a:xfrm>
              <a:off x="4204236" y="4624019"/>
              <a:ext cx="326208" cy="332317"/>
              <a:chOff x="3318" y="1817"/>
              <a:chExt cx="403" cy="396"/>
            </a:xfrm>
          </p:grpSpPr>
          <p:pic>
            <p:nvPicPr>
              <p:cNvPr id="220" name="Picture 177" descr="mirror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18" y="1817"/>
                <a:ext cx="403" cy="396"/>
              </a:xfrm>
              <a:prstGeom prst="rect">
                <a:avLst/>
              </a:prstGeom>
              <a:noFill/>
            </p:spPr>
          </p:pic>
          <p:sp>
            <p:nvSpPr>
              <p:cNvPr id="221" name="Line 178"/>
              <p:cNvSpPr>
                <a:spLocks noChangeShapeType="1"/>
              </p:cNvSpPr>
              <p:nvPr/>
            </p:nvSpPr>
            <p:spPr bwMode="auto">
              <a:xfrm>
                <a:off x="3572" y="2123"/>
                <a:ext cx="29" cy="55"/>
              </a:xfrm>
              <a:prstGeom prst="line">
                <a:avLst/>
              </a:prstGeom>
              <a:noFill/>
              <a:ln w="412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5" name="グループ化 4"/>
          <p:cNvGrpSpPr/>
          <p:nvPr/>
        </p:nvGrpSpPr>
        <p:grpSpPr>
          <a:xfrm>
            <a:off x="99376" y="2636912"/>
            <a:ext cx="2528408" cy="2353695"/>
            <a:chOff x="630429" y="795335"/>
            <a:chExt cx="2528408" cy="2353695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630429" y="795335"/>
              <a:ext cx="2312384" cy="2353695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230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216" y="1988654"/>
              <a:ext cx="1349426" cy="101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5636" name="Picture 4" descr="クリックすると新しいウィンドウで開きます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63" y="1962770"/>
              <a:ext cx="701387" cy="1052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6" name="Rectangle 24"/>
            <p:cNvSpPr>
              <a:spLocks noChangeArrowheads="1"/>
            </p:cNvSpPr>
            <p:nvPr/>
          </p:nvSpPr>
          <p:spPr bwMode="auto">
            <a:xfrm>
              <a:off x="640467" y="832072"/>
              <a:ext cx="2518370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地面振動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の影響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　 静寂な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地下サイト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高性能防振装置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779292" y="5301208"/>
            <a:ext cx="3576684" cy="1105326"/>
            <a:chOff x="779292" y="5301208"/>
            <a:chExt cx="3576684" cy="1105326"/>
          </a:xfrm>
        </p:grpSpPr>
        <p:sp>
          <p:nvSpPr>
            <p:cNvPr id="232" name="角丸四角形 231"/>
            <p:cNvSpPr/>
            <p:nvPr/>
          </p:nvSpPr>
          <p:spPr bwMode="auto">
            <a:xfrm>
              <a:off x="779292" y="5301208"/>
              <a:ext cx="3576684" cy="1105326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28" name="Rectangle 24"/>
            <p:cNvSpPr>
              <a:spLocks noChangeArrowheads="1"/>
            </p:cNvSpPr>
            <p:nvPr/>
          </p:nvSpPr>
          <p:spPr bwMode="auto">
            <a:xfrm>
              <a:off x="779292" y="5352017"/>
              <a:ext cx="2475948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>
                  <a:solidFill>
                    <a:srgbClr val="FFFFCC"/>
                  </a:solidFill>
                </a:rPr>
                <a:t>真空</a:t>
              </a:r>
              <a:r>
                <a:rPr lang="ja-JP" altLang="en-US" sz="1800" dirty="0" smtClean="0">
                  <a:solidFill>
                    <a:srgbClr val="FFFFCC"/>
                  </a:solidFill>
                </a:rPr>
                <a:t>システム</a:t>
              </a:r>
              <a:endParaRPr lang="en-US" altLang="ja-JP" sz="1800" dirty="0" smtClean="0">
                <a:solidFill>
                  <a:srgbClr val="FFFFCC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>
                  <a:solidFill>
                    <a:srgbClr val="DDDDDD"/>
                  </a:solidFill>
                </a:rPr>
                <a:t>光路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長の揺らぎ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音響雑音などの低減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2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0181" y="5363807"/>
              <a:ext cx="1270567" cy="94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グループ化 7"/>
          <p:cNvGrpSpPr/>
          <p:nvPr/>
        </p:nvGrpSpPr>
        <p:grpSpPr>
          <a:xfrm>
            <a:off x="4952792" y="5301208"/>
            <a:ext cx="3723663" cy="1134241"/>
            <a:chOff x="4952792" y="5301208"/>
            <a:chExt cx="3723663" cy="1134241"/>
          </a:xfrm>
        </p:grpSpPr>
        <p:sp>
          <p:nvSpPr>
            <p:cNvPr id="233" name="角丸四角形 232"/>
            <p:cNvSpPr/>
            <p:nvPr/>
          </p:nvSpPr>
          <p:spPr bwMode="auto">
            <a:xfrm>
              <a:off x="4979534" y="5301208"/>
              <a:ext cx="3696921" cy="1104840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27" name="Rectangle 24"/>
            <p:cNvSpPr>
              <a:spLocks noChangeArrowheads="1"/>
            </p:cNvSpPr>
            <p:nvPr/>
          </p:nvSpPr>
          <p:spPr bwMode="auto">
            <a:xfrm>
              <a:off x="4952792" y="5345920"/>
              <a:ext cx="3219608" cy="10895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FFFFCC"/>
                  </a:solidFill>
                </a:rPr>
                <a:t>長期・連続観測</a:t>
              </a:r>
              <a:endParaRPr lang="en-US" altLang="ja-JP" sz="1800" dirty="0" smtClean="0">
                <a:solidFill>
                  <a:srgbClr val="FFFFCC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デジタル制御・データ取得系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環境モニタ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,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データ保管・分配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96563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908" y="5363806"/>
              <a:ext cx="736540" cy="98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グループ化 6"/>
          <p:cNvGrpSpPr/>
          <p:nvPr/>
        </p:nvGrpSpPr>
        <p:grpSpPr>
          <a:xfrm>
            <a:off x="4027284" y="1162902"/>
            <a:ext cx="4649172" cy="1257986"/>
            <a:chOff x="3506768" y="852450"/>
            <a:chExt cx="4649172" cy="1257986"/>
          </a:xfrm>
        </p:grpSpPr>
        <p:sp>
          <p:nvSpPr>
            <p:cNvPr id="236" name="角丸四角形 235"/>
            <p:cNvSpPr/>
            <p:nvPr/>
          </p:nvSpPr>
          <p:spPr bwMode="auto">
            <a:xfrm>
              <a:off x="3558870" y="852450"/>
              <a:ext cx="4597070" cy="1257986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14" name="Rectangle 24"/>
            <p:cNvSpPr>
              <a:spLocks noChangeArrowheads="1"/>
            </p:cNvSpPr>
            <p:nvPr/>
          </p:nvSpPr>
          <p:spPr bwMode="auto">
            <a:xfrm>
              <a:off x="3506768" y="971319"/>
              <a:ext cx="3145234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・鏡・振り子の</a:t>
              </a:r>
              <a:r>
                <a:rPr lang="ja-JP" altLang="en-US" sz="1800" dirty="0" smtClean="0">
                  <a:solidFill>
                    <a:srgbClr val="99CCFF"/>
                  </a:solidFill>
                </a:rPr>
                <a:t>熱雑音</a:t>
              </a:r>
              <a:endParaRPr lang="en-US" altLang="ja-JP" sz="1800" dirty="0" smtClean="0">
                <a:solidFill>
                  <a:srgbClr val="99CCFF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 smtClean="0">
                  <a:solidFill>
                    <a:srgbClr val="DDDDDD"/>
                  </a:solidFill>
                </a:rPr>
                <a:t>  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鏡・振り子の低温化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DDDDDD"/>
                  </a:solidFill>
                </a:rPr>
                <a:t>　　</a:t>
              </a:r>
              <a:r>
                <a:rPr lang="ja-JP" altLang="en-US" sz="1600" dirty="0">
                  <a:solidFill>
                    <a:srgbClr val="DDDDDD"/>
                  </a:solidFill>
                </a:rPr>
                <a:t>材質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の機械損失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3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26416" t="2431" r="26979"/>
            <a:stretch>
              <a:fillRect/>
            </a:stretch>
          </p:blipFill>
          <p:spPr bwMode="auto">
            <a:xfrm>
              <a:off x="5717752" y="921804"/>
              <a:ext cx="818733" cy="1147688"/>
            </a:xfrm>
            <a:prstGeom prst="rect">
              <a:avLst/>
            </a:prstGeom>
            <a:noFill/>
            <a:ln w="25400" cap="flat">
              <a:noFill/>
              <a:miter lim="800000"/>
              <a:headEnd/>
              <a:tailEnd/>
            </a:ln>
          </p:spPr>
        </p:pic>
        <p:pic>
          <p:nvPicPr>
            <p:cNvPr id="235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60232" y="921804"/>
              <a:ext cx="1362379" cy="1093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グループ化 5"/>
          <p:cNvGrpSpPr/>
          <p:nvPr/>
        </p:nvGrpSpPr>
        <p:grpSpPr>
          <a:xfrm>
            <a:off x="6329519" y="2636912"/>
            <a:ext cx="2706977" cy="2502466"/>
            <a:chOff x="6156176" y="2411212"/>
            <a:chExt cx="2706977" cy="2502466"/>
          </a:xfrm>
        </p:grpSpPr>
        <p:sp>
          <p:nvSpPr>
            <p:cNvPr id="237" name="角丸四角形 236"/>
            <p:cNvSpPr/>
            <p:nvPr/>
          </p:nvSpPr>
          <p:spPr bwMode="auto">
            <a:xfrm>
              <a:off x="6184538" y="2412140"/>
              <a:ext cx="2491917" cy="2501538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9" name="Rectangle 24"/>
            <p:cNvSpPr>
              <a:spLocks noChangeArrowheads="1"/>
            </p:cNvSpPr>
            <p:nvPr/>
          </p:nvSpPr>
          <p:spPr bwMode="auto">
            <a:xfrm>
              <a:off x="6156176" y="2411212"/>
              <a:ext cx="2706977" cy="160659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・光の</a:t>
              </a:r>
              <a:r>
                <a:rPr lang="ja-JP" altLang="en-US" sz="1800" dirty="0" smtClean="0">
                  <a:solidFill>
                    <a:srgbClr val="FF9999"/>
                  </a:solidFill>
                </a:rPr>
                <a:t>量子雑音</a:t>
              </a:r>
              <a:endParaRPr lang="en-US" altLang="ja-JP" sz="1800" dirty="0" smtClean="0">
                <a:solidFill>
                  <a:srgbClr val="FF9999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大型干渉計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干渉計方式の工夫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高出力レーザー光源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高性能鏡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38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52320" y="3977768"/>
              <a:ext cx="1157392" cy="86274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239" name="Picture 4" descr="PIC0000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11421" y="4005064"/>
              <a:ext cx="1068891" cy="854612"/>
            </a:xfrm>
            <a:prstGeom prst="rect">
              <a:avLst/>
            </a:prstGeom>
            <a:noFill/>
          </p:spPr>
        </p:pic>
      </p:grpSp>
      <p:sp>
        <p:nvSpPr>
          <p:cNvPr id="240" name="Text Box 172"/>
          <p:cNvSpPr txBox="1">
            <a:spLocks noChangeAspect="1" noChangeArrowheads="1"/>
          </p:cNvSpPr>
          <p:nvPr/>
        </p:nvSpPr>
        <p:spPr bwMode="auto">
          <a:xfrm>
            <a:off x="2525062" y="4077072"/>
            <a:ext cx="60677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Laser</a:t>
            </a:r>
          </a:p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source</a:t>
            </a:r>
            <a:endParaRPr lang="ja-JP" altLang="en-US" sz="1100" dirty="0">
              <a:solidFill>
                <a:srgbClr val="FFFFFF"/>
              </a:solidFill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611560" y="980728"/>
            <a:ext cx="3182583" cy="1311129"/>
            <a:chOff x="420230" y="908719"/>
            <a:chExt cx="3182583" cy="1311129"/>
          </a:xfrm>
        </p:grpSpPr>
        <p:sp>
          <p:nvSpPr>
            <p:cNvPr id="241" name="角丸四角形 240"/>
            <p:cNvSpPr/>
            <p:nvPr/>
          </p:nvSpPr>
          <p:spPr bwMode="auto">
            <a:xfrm>
              <a:off x="420230" y="908719"/>
              <a:ext cx="3182583" cy="1246705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42" name="Rectangle 24"/>
            <p:cNvSpPr>
              <a:spLocks noChangeArrowheads="1"/>
            </p:cNvSpPr>
            <p:nvPr/>
          </p:nvSpPr>
          <p:spPr bwMode="auto">
            <a:xfrm>
              <a:off x="420231" y="908720"/>
              <a:ext cx="2518370" cy="13111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CC99FF"/>
                  </a:solidFill>
                </a:rPr>
                <a:t>重力波源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の理解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　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理論・解析的計算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>
                  <a:solidFill>
                    <a:srgbClr val="DDDDDD"/>
                  </a:solidFill>
                </a:rPr>
                <a:t>　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 数値相対論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データ解析手法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43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67048" y="1054619"/>
              <a:ext cx="1148358" cy="8212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0516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259632" y="1916832"/>
            <a:ext cx="509184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2010</a:t>
            </a:r>
            <a:r>
              <a:rPr lang="ja-JP" altLang="en-US" sz="2000" dirty="0" smtClean="0">
                <a:solidFill>
                  <a:srgbClr val="FFFFFF"/>
                </a:solidFill>
              </a:rPr>
              <a:t>年秋 ある方が </a:t>
            </a:r>
            <a:r>
              <a:rPr lang="en-US" altLang="ja-JP" sz="2000" dirty="0" smtClean="0">
                <a:solidFill>
                  <a:srgbClr val="FFFFFF"/>
                </a:solidFill>
              </a:rPr>
              <a:t>Twitter</a:t>
            </a:r>
            <a:r>
              <a:rPr lang="ja-JP" altLang="en-US" sz="2000" dirty="0" smtClean="0">
                <a:solidFill>
                  <a:srgbClr val="FFFFFF"/>
                </a:solidFill>
              </a:rPr>
              <a:t>でつぶやきました．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553007" y="3332504"/>
            <a:ext cx="6315823" cy="707886"/>
            <a:chOff x="1553007" y="3332504"/>
            <a:chExt cx="6315823" cy="707886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2339752" y="3332504"/>
              <a:ext cx="5529078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</a:rPr>
                <a:t>LIGO</a:t>
              </a:r>
              <a:r>
                <a:rPr lang="ja-JP" altLang="en-US" sz="2000" dirty="0">
                  <a:solidFill>
                    <a:srgbClr val="FFFFFF"/>
                  </a:solidFill>
                </a:rPr>
                <a:t>は，バイナリー ブラックホールの質量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，距離，</a:t>
              </a:r>
              <a:endParaRPr lang="en-US" altLang="ja-JP" sz="2000" dirty="0" smtClean="0">
                <a:solidFill>
                  <a:srgbClr val="FFFFFF"/>
                </a:solidFill>
              </a:endParaRPr>
            </a:p>
            <a:p>
              <a:pPr algn="l">
                <a:buFontTx/>
                <a:buNone/>
              </a:pPr>
              <a:r>
                <a:rPr lang="ja-JP" altLang="en-US" sz="2000" dirty="0">
                  <a:solidFill>
                    <a:srgbClr val="FFFFFF"/>
                  </a:solidFill>
                </a:rPr>
                <a:t>　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方向</a:t>
              </a:r>
              <a:r>
                <a:rPr lang="ja-JP" altLang="en-US" sz="2000" dirty="0">
                  <a:solidFill>
                    <a:srgbClr val="FFFFFF"/>
                  </a:solidFill>
                </a:rPr>
                <a:t>まで分かった，という論文を準備中らしい．</a:t>
              </a:r>
            </a:p>
          </p:txBody>
        </p:sp>
        <p:pic>
          <p:nvPicPr>
            <p:cNvPr id="975874" name="Picture 2" descr="クリックすると新しいウィンドウで開きます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007" y="3356800"/>
              <a:ext cx="714737" cy="649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74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1279299" y="2916815"/>
            <a:ext cx="2644629" cy="340459"/>
          </a:xfrm>
          <a:prstGeom prst="roundRect">
            <a:avLst/>
          </a:prstGeom>
          <a:solidFill>
            <a:srgbClr val="99FF99">
              <a:alpha val="10000"/>
            </a:srgbClr>
          </a:solidFill>
          <a:ln w="6350">
            <a:solidFill>
              <a:srgbClr val="99FF99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4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Tahoma" pitchFamily="34" charset="0"/>
              </a:rPr>
              <a:t>第</a:t>
            </a:r>
            <a:r>
              <a:rPr lang="en-US" altLang="ja-JP" dirty="0" smtClean="0">
                <a:latin typeface="Tahoma" pitchFamily="34" charset="0"/>
              </a:rPr>
              <a:t>2</a:t>
            </a:r>
            <a:r>
              <a:rPr lang="ja-JP" altLang="en-US" dirty="0" smtClean="0">
                <a:latin typeface="Tahoma" pitchFamily="34" charset="0"/>
              </a:rPr>
              <a:t>世代 重力波望遠鏡</a:t>
            </a:r>
            <a:endParaRPr lang="ja-JP" altLang="en-US" dirty="0">
              <a:latin typeface="Tahoma" pitchFamily="34" charset="0"/>
            </a:endParaRP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929322" y="847745"/>
            <a:ext cx="314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David Shoemaker, LV meeting March 2011</a:t>
            </a:r>
            <a:endParaRPr kumimoji="1"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7544" y="980728"/>
            <a:ext cx="357190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99FF99"/>
                </a:solidFill>
                <a:latin typeface="+mn-lt"/>
                <a:ea typeface="+mn-ea"/>
              </a:rPr>
              <a:t>・</a:t>
            </a:r>
            <a:r>
              <a:rPr lang="en-US" altLang="ja-JP" sz="2000" kern="0" dirty="0" smtClean="0">
                <a:solidFill>
                  <a:srgbClr val="99FF99"/>
                </a:solidFill>
                <a:latin typeface="+mn-lt"/>
                <a:ea typeface="+mn-ea"/>
              </a:rPr>
              <a:t>aLIGO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0420" y="1338488"/>
            <a:ext cx="8001056" cy="194649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・基線長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4km</a:t>
            </a:r>
            <a:r>
              <a:rPr lang="ja-JP" altLang="en-US" sz="2000" kern="0" dirty="0" err="1" smtClean="0">
                <a:solidFill>
                  <a:srgbClr val="FFFFFF"/>
                </a:solidFill>
                <a:latin typeface="+mn-lt"/>
                <a:ea typeface="+mn-ea"/>
              </a:rPr>
              <a:t>、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施設・真空系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: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そのまま利用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・光学系・防振系・制御系など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: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ほぼ取り換え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</p:txBody>
      </p:sp>
      <p:pic>
        <p:nvPicPr>
          <p:cNvPr id="65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3929" y="1124744"/>
            <a:ext cx="3014535" cy="226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72042" y="2060848"/>
            <a:ext cx="8001056" cy="81089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・スクイージングのテスト実験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   6dB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の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Squeezing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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感度向上を目指す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.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268182" y="2891871"/>
            <a:ext cx="2943778" cy="47897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66FF66"/>
                </a:solidFill>
                <a:latin typeface="+mn-lt"/>
                <a:ea typeface="+mn-ea"/>
              </a:rPr>
              <a:t>インストール作業進行中</a:t>
            </a: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476094" y="3717032"/>
            <a:ext cx="8538742" cy="2448272"/>
            <a:chOff x="476094" y="3717032"/>
            <a:chExt cx="8538742" cy="2448272"/>
          </a:xfrm>
        </p:grpSpPr>
        <p:sp>
          <p:nvSpPr>
            <p:cNvPr id="2" name="角丸四角形 1"/>
            <p:cNvSpPr/>
            <p:nvPr/>
          </p:nvSpPr>
          <p:spPr>
            <a:xfrm>
              <a:off x="1262877" y="5353998"/>
              <a:ext cx="3015786" cy="340459"/>
            </a:xfrm>
            <a:prstGeom prst="roundRect">
              <a:avLst/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5762" y="3717032"/>
              <a:ext cx="3214710" cy="217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3"/>
            <p:cNvSpPr txBox="1">
              <a:spLocks noChangeArrowheads="1"/>
            </p:cNvSpPr>
            <p:nvPr/>
          </p:nvSpPr>
          <p:spPr>
            <a:xfrm>
              <a:off x="476094" y="3861048"/>
              <a:ext cx="3571900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・</a:t>
              </a:r>
              <a:r>
                <a:rPr lang="en-US" altLang="ja-JP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Advanced VIRGO</a:t>
              </a:r>
            </a:p>
          </p:txBody>
        </p:sp>
        <p:sp>
          <p:nvSpPr>
            <p:cNvPr id="17" name="Rectangle 3"/>
            <p:cNvSpPr txBox="1">
              <a:spLocks noChangeArrowheads="1"/>
            </p:cNvSpPr>
            <p:nvPr/>
          </p:nvSpPr>
          <p:spPr>
            <a:xfrm>
              <a:off x="692118" y="4246168"/>
              <a:ext cx="4960002" cy="112704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・基線長 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3km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のまま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,</a:t>
              </a:r>
              <a:r>
                <a:rPr lang="en-US" altLang="ja-JP" sz="2000" kern="0" dirty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干渉計構成変更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(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RSE).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・光源の変更 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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ファイバーレーザー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.</a:t>
              </a:r>
              <a:endPara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・鏡の熱補償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,</a:t>
              </a:r>
              <a:r>
                <a:rPr lang="en-US" altLang="ja-JP" sz="2000" kern="0" dirty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出射光学系変更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.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Rectangle 3"/>
            <p:cNvSpPr txBox="1">
              <a:spLocks noChangeArrowheads="1"/>
            </p:cNvSpPr>
            <p:nvPr/>
          </p:nvSpPr>
          <p:spPr>
            <a:xfrm>
              <a:off x="1276732" y="5326288"/>
              <a:ext cx="3879882" cy="478976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en-US" altLang="ja-JP" sz="2000" kern="0" dirty="0" smtClean="0">
                  <a:solidFill>
                    <a:srgbClr val="66FF66"/>
                  </a:solidFill>
                  <a:latin typeface="+mn-lt"/>
                  <a:ea typeface="+mn-ea"/>
                </a:rPr>
                <a:t>11</a:t>
              </a:r>
              <a:r>
                <a:rPr lang="ja-JP" altLang="en-US" sz="2000" kern="0" dirty="0" smtClean="0">
                  <a:solidFill>
                    <a:srgbClr val="66FF66"/>
                  </a:solidFill>
                  <a:latin typeface="+mn-lt"/>
                  <a:ea typeface="+mn-ea"/>
                </a:rPr>
                <a:t>月中旬インストール開始</a:t>
              </a:r>
              <a:endParaRPr lang="en-US" altLang="ja-JP" sz="2000" kern="0" dirty="0" smtClean="0">
                <a:solidFill>
                  <a:srgbClr val="66FF66"/>
                </a:solidFill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lang="en-US" altLang="ja-JP" sz="2000" kern="0" dirty="0" smtClean="0">
                <a:solidFill>
                  <a:srgbClr val="66FF66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300192" y="5888305"/>
              <a:ext cx="27146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kumimoji="1" lang="en-US" altLang="ja-JP" sz="1200" dirty="0" smtClean="0">
                  <a:solidFill>
                    <a:srgbClr val="FFFFFF"/>
                  </a:solidFill>
                </a:rPr>
                <a:t>G. </a:t>
              </a:r>
              <a:r>
                <a:rPr kumimoji="1" lang="en-US" altLang="ja-JP" sz="1200" dirty="0" err="1" smtClean="0">
                  <a:solidFill>
                    <a:srgbClr val="FFFFFF"/>
                  </a:solidFill>
                </a:rPr>
                <a:t>Losurdo</a:t>
              </a:r>
              <a:r>
                <a:rPr kumimoji="1" lang="en-US" altLang="ja-JP" sz="1200" dirty="0" smtClean="0">
                  <a:solidFill>
                    <a:srgbClr val="FFFFFF"/>
                  </a:solidFill>
                </a:rPr>
                <a:t>  LV meeting March 2011</a:t>
              </a:r>
              <a:endParaRPr kumimoji="1" lang="ja-JP" altLang="en-US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5762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1279299" y="2700791"/>
            <a:ext cx="2212581" cy="340459"/>
          </a:xfrm>
          <a:prstGeom prst="roundRect">
            <a:avLst/>
          </a:prstGeom>
          <a:solidFill>
            <a:srgbClr val="99FF99">
              <a:alpha val="10000"/>
            </a:srgbClr>
          </a:solidFill>
          <a:ln w="6350">
            <a:solidFill>
              <a:srgbClr val="99FF99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4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Tahoma" pitchFamily="34" charset="0"/>
              </a:rPr>
              <a:t>第</a:t>
            </a:r>
            <a:r>
              <a:rPr lang="en-US" altLang="ja-JP" dirty="0" smtClean="0">
                <a:latin typeface="Tahoma" pitchFamily="34" charset="0"/>
              </a:rPr>
              <a:t>2</a:t>
            </a:r>
            <a:r>
              <a:rPr lang="ja-JP" altLang="en-US" dirty="0" smtClean="0">
                <a:latin typeface="Tahoma" pitchFamily="34" charset="0"/>
              </a:rPr>
              <a:t>世代 重力波望遠鏡</a:t>
            </a:r>
            <a:endParaRPr lang="ja-JP" altLang="en-US" dirty="0">
              <a:latin typeface="Tahoma" pitchFamily="34" charset="0"/>
            </a:endParaRP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467544" y="1221832"/>
            <a:ext cx="357190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99FF99"/>
                </a:solidFill>
                <a:latin typeface="+mn-lt"/>
                <a:ea typeface="+mn-ea"/>
              </a:rPr>
              <a:t>・</a:t>
            </a:r>
            <a:r>
              <a:rPr lang="en-US" altLang="ja-JP" sz="2000" kern="0" dirty="0" smtClean="0">
                <a:solidFill>
                  <a:srgbClr val="99FF99"/>
                </a:solidFill>
                <a:latin typeface="+mn-lt"/>
                <a:ea typeface="+mn-ea"/>
              </a:rPr>
              <a:t>GEO-HF: GEO</a:t>
            </a:r>
            <a:r>
              <a:rPr lang="ja-JP" altLang="en-US" sz="2000" kern="0" dirty="0" smtClean="0">
                <a:solidFill>
                  <a:srgbClr val="99FF99"/>
                </a:solidFill>
                <a:latin typeface="+mn-lt"/>
                <a:ea typeface="+mn-ea"/>
              </a:rPr>
              <a:t>のアップグレード</a:t>
            </a:r>
            <a:endParaRPr lang="en-US" altLang="ja-JP" sz="2000" kern="0" dirty="0" smtClean="0">
              <a:solidFill>
                <a:srgbClr val="99FF99"/>
              </a:solidFill>
              <a:latin typeface="+mn-lt"/>
              <a:ea typeface="+mn-ea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13778" y="1581872"/>
            <a:ext cx="4722318" cy="1035851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・基線長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600m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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高周波数感度を向上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.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・高出力光源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,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スクイージング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　　　　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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最大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3.5dB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の効果確認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.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268182" y="2661992"/>
            <a:ext cx="2943778" cy="47897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kern="0" dirty="0" err="1" smtClean="0">
                <a:solidFill>
                  <a:srgbClr val="66FF66"/>
                </a:solidFill>
                <a:latin typeface="+mn-lt"/>
                <a:ea typeface="+mn-ea"/>
              </a:rPr>
              <a:t>AstroWatch</a:t>
            </a:r>
            <a:r>
              <a:rPr lang="ja-JP" altLang="en-US" sz="2000" kern="0" dirty="0" smtClean="0">
                <a:solidFill>
                  <a:srgbClr val="66FF66"/>
                </a:solidFill>
                <a:latin typeface="+mn-lt"/>
                <a:ea typeface="+mn-ea"/>
              </a:rPr>
              <a:t>進行中</a:t>
            </a: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00760" y="785794"/>
            <a:ext cx="314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Hartmut Grote, LV meeting March 2011</a:t>
            </a:r>
            <a:endParaRPr kumimoji="1" lang="ja-JP" altLang="en-US" sz="1200" dirty="0">
              <a:solidFill>
                <a:srgbClr val="FFFFFF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099646"/>
            <a:ext cx="3500462" cy="26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グループ化 2"/>
          <p:cNvGrpSpPr/>
          <p:nvPr/>
        </p:nvGrpSpPr>
        <p:grpSpPr>
          <a:xfrm>
            <a:off x="467544" y="3861048"/>
            <a:ext cx="8352928" cy="2160240"/>
            <a:chOff x="467544" y="3861048"/>
            <a:chExt cx="8352928" cy="2160240"/>
          </a:xfrm>
        </p:grpSpPr>
        <p:pic>
          <p:nvPicPr>
            <p:cNvPr id="32" name="Picture 104" descr="http://www.gravity.uwa.edu.au/photo/AIGO/AIGOairview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495" y="4869160"/>
              <a:ext cx="1790230" cy="115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3"/>
            <p:cNvSpPr txBox="1">
              <a:spLocks noChangeArrowheads="1"/>
            </p:cNvSpPr>
            <p:nvPr/>
          </p:nvSpPr>
          <p:spPr>
            <a:xfrm>
              <a:off x="467544" y="3861048"/>
              <a:ext cx="3571900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・</a:t>
              </a:r>
              <a:r>
                <a:rPr lang="en-US" altLang="ja-JP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LIGO-Austreria, LIGO-India</a:t>
              </a: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570902" y="4797152"/>
              <a:ext cx="6132838" cy="1175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・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Established in August 2009 to coordinate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 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the Indian GW community to participate in GW research!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・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Funding received for a 3m prototype interferometer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 smtClean="0">
                  <a:solidFill>
                    <a:srgbClr val="FFFFFF"/>
                  </a:solidFill>
                </a:rPr>
                <a:t>   at the Tata Institute for Fundamental Research.</a:t>
              </a:r>
            </a:p>
          </p:txBody>
        </p:sp>
        <p:sp>
          <p:nvSpPr>
            <p:cNvPr id="30" name="Rectangle 3"/>
            <p:cNvSpPr txBox="1">
              <a:spLocks noChangeArrowheads="1"/>
            </p:cNvSpPr>
            <p:nvPr/>
          </p:nvSpPr>
          <p:spPr>
            <a:xfrm>
              <a:off x="583060" y="4265357"/>
              <a:ext cx="5616624" cy="1035851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aLIGO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の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1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台を移設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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角度分解能を上げる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. </a:t>
              </a:r>
              <a:endPara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233" y="4869160"/>
              <a:ext cx="1169239" cy="115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429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 bwMode="auto">
          <a:xfrm>
            <a:off x="857224" y="1785926"/>
            <a:ext cx="7572428" cy="4643470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フリーフォーム 17"/>
          <p:cNvSpPr/>
          <p:nvPr/>
        </p:nvSpPr>
        <p:spPr bwMode="auto">
          <a:xfrm>
            <a:off x="1907704" y="2906973"/>
            <a:ext cx="6209731" cy="2811439"/>
          </a:xfrm>
          <a:custGeom>
            <a:avLst/>
            <a:gdLst>
              <a:gd name="connsiteX0" fmla="*/ 0 w 6209731"/>
              <a:gd name="connsiteY0" fmla="*/ 0 h 2811439"/>
              <a:gd name="connsiteX1" fmla="*/ 13648 w 6209731"/>
              <a:gd name="connsiteY1" fmla="*/ 2811439 h 2811439"/>
              <a:gd name="connsiteX2" fmla="*/ 6209731 w 6209731"/>
              <a:gd name="connsiteY2" fmla="*/ 2797791 h 2811439"/>
              <a:gd name="connsiteX3" fmla="*/ 6182436 w 6209731"/>
              <a:gd name="connsiteY3" fmla="*/ 1310185 h 2811439"/>
              <a:gd name="connsiteX4" fmla="*/ 3562066 w 6209731"/>
              <a:gd name="connsiteY4" fmla="*/ 2047164 h 2811439"/>
              <a:gd name="connsiteX5" fmla="*/ 3275463 w 6209731"/>
              <a:gd name="connsiteY5" fmla="*/ 2088108 h 2811439"/>
              <a:gd name="connsiteX6" fmla="*/ 2947916 w 6209731"/>
              <a:gd name="connsiteY6" fmla="*/ 2115403 h 2811439"/>
              <a:gd name="connsiteX7" fmla="*/ 2565779 w 6209731"/>
              <a:gd name="connsiteY7" fmla="*/ 2101755 h 2811439"/>
              <a:gd name="connsiteX8" fmla="*/ 2402006 w 6209731"/>
              <a:gd name="connsiteY8" fmla="*/ 2101755 h 2811439"/>
              <a:gd name="connsiteX9" fmla="*/ 2142699 w 6209731"/>
              <a:gd name="connsiteY9" fmla="*/ 1924334 h 2811439"/>
              <a:gd name="connsiteX10" fmla="*/ 1160060 w 6209731"/>
              <a:gd name="connsiteY10" fmla="*/ 1241946 h 2811439"/>
              <a:gd name="connsiteX11" fmla="*/ 1023582 w 6209731"/>
              <a:gd name="connsiteY11" fmla="*/ 1146412 h 2811439"/>
              <a:gd name="connsiteX12" fmla="*/ 805218 w 6209731"/>
              <a:gd name="connsiteY12" fmla="*/ 968991 h 2811439"/>
              <a:gd name="connsiteX13" fmla="*/ 327546 w 6209731"/>
              <a:gd name="connsiteY13" fmla="*/ 423081 h 2811439"/>
              <a:gd name="connsiteX14" fmla="*/ 0 w 6209731"/>
              <a:gd name="connsiteY14" fmla="*/ 0 h 281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09731" h="2811439">
                <a:moveTo>
                  <a:pt x="0" y="0"/>
                </a:moveTo>
                <a:cubicBezTo>
                  <a:pt x="4549" y="937146"/>
                  <a:pt x="9099" y="1874293"/>
                  <a:pt x="13648" y="2811439"/>
                </a:cubicBezTo>
                <a:lnTo>
                  <a:pt x="6209731" y="2797791"/>
                </a:lnTo>
                <a:lnTo>
                  <a:pt x="6182436" y="1310185"/>
                </a:lnTo>
                <a:lnTo>
                  <a:pt x="3562066" y="2047164"/>
                </a:lnTo>
                <a:lnTo>
                  <a:pt x="3275463" y="2088108"/>
                </a:lnTo>
                <a:lnTo>
                  <a:pt x="2947916" y="2115403"/>
                </a:lnTo>
                <a:lnTo>
                  <a:pt x="2565779" y="2101755"/>
                </a:lnTo>
                <a:lnTo>
                  <a:pt x="2402006" y="2101755"/>
                </a:lnTo>
                <a:lnTo>
                  <a:pt x="2142699" y="1924334"/>
                </a:lnTo>
                <a:lnTo>
                  <a:pt x="1160060" y="1241946"/>
                </a:lnTo>
                <a:lnTo>
                  <a:pt x="1023582" y="1146412"/>
                </a:lnTo>
                <a:lnTo>
                  <a:pt x="805218" y="968991"/>
                </a:lnTo>
                <a:lnTo>
                  <a:pt x="327546" y="4230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</a:t>
            </a:r>
            <a:r>
              <a:rPr lang="ja-JP" altLang="en-US" dirty="0" smtClean="0"/>
              <a:t>の感度限界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588002" y="908720"/>
            <a:ext cx="8304478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主要な雑音源で決まる限界感度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aLIGO </a:t>
            </a:r>
            <a:r>
              <a:rPr lang="ja-JP" altLang="en-US" sz="2000" dirty="0" smtClean="0">
                <a:solidFill>
                  <a:srgbClr val="FFFFFF"/>
                </a:solidFill>
              </a:rPr>
              <a:t>や </a:t>
            </a:r>
            <a:r>
              <a:rPr lang="en-US" altLang="ja-JP" sz="2000" dirty="0" err="1" smtClean="0">
                <a:solidFill>
                  <a:srgbClr val="FFFFFF"/>
                </a:solidFill>
              </a:rPr>
              <a:t>Ad.VIRGO</a:t>
            </a:r>
            <a:r>
              <a:rPr lang="ja-JP" altLang="en-US" sz="2000" dirty="0" smtClean="0">
                <a:solidFill>
                  <a:srgbClr val="FFFFFF"/>
                </a:solidFill>
              </a:rPr>
              <a:t>と同等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4828216" y="941819"/>
            <a:ext cx="388843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国際観測網を形成</a:t>
            </a: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9999"/>
                </a:solidFill>
                <a:sym typeface="Wingdings" pitchFamily="2" charset="2"/>
              </a:rPr>
              <a:t>年間数回以上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の重力波信号検出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" name="右矢印 1"/>
          <p:cNvSpPr/>
          <p:nvPr/>
        </p:nvSpPr>
        <p:spPr>
          <a:xfrm>
            <a:off x="4345928" y="1082880"/>
            <a:ext cx="339325" cy="48463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9809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363654"/>
            <a:ext cx="7817056" cy="515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5280237" y="1998812"/>
            <a:ext cx="3036179" cy="701732"/>
            <a:chOff x="5280237" y="1998812"/>
            <a:chExt cx="3036179" cy="701732"/>
          </a:xfrm>
        </p:grpSpPr>
        <p:sp>
          <p:nvSpPr>
            <p:cNvPr id="15" name="角丸四角形 14"/>
            <p:cNvSpPr/>
            <p:nvPr/>
          </p:nvSpPr>
          <p:spPr>
            <a:xfrm>
              <a:off x="5280237" y="1998812"/>
              <a:ext cx="2736304" cy="701731"/>
            </a:xfrm>
            <a:prstGeom prst="roundRect">
              <a:avLst>
                <a:gd name="adj" fmla="val 6201"/>
              </a:avLst>
            </a:prstGeom>
            <a:solidFill>
              <a:srgbClr val="000000">
                <a:alpha val="70000"/>
              </a:srgbClr>
            </a:solidFill>
            <a:ln w="6350">
              <a:solidFill>
                <a:srgbClr val="FF99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5292207" y="1998813"/>
              <a:ext cx="3024209" cy="7017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800" dirty="0" smtClean="0">
                  <a:solidFill>
                    <a:srgbClr val="FF9999"/>
                  </a:solidFill>
                </a:rPr>
                <a:t>※</a:t>
              </a:r>
              <a:r>
                <a:rPr lang="ja-JP" altLang="en-US" sz="1800" dirty="0">
                  <a:solidFill>
                    <a:srgbClr val="FF9999"/>
                  </a:solidFill>
                </a:rPr>
                <a:t>感度設計</a:t>
              </a:r>
              <a:r>
                <a:rPr lang="ja-JP" altLang="en-US" sz="1800" dirty="0" smtClean="0">
                  <a:solidFill>
                    <a:srgbClr val="FF9999"/>
                  </a:solidFill>
                </a:rPr>
                <a:t>は変更</a:t>
              </a:r>
              <a:endParaRPr lang="en-US" altLang="ja-JP" sz="1800" dirty="0" smtClean="0">
                <a:solidFill>
                  <a:srgbClr val="FF9999"/>
                </a:solidFill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800" dirty="0">
                  <a:solidFill>
                    <a:srgbClr val="FF9999"/>
                  </a:solidFill>
                </a:rPr>
                <a:t> </a:t>
              </a:r>
              <a:r>
                <a:rPr lang="en-US" altLang="ja-JP" sz="1800" dirty="0" smtClean="0">
                  <a:solidFill>
                    <a:srgbClr val="FF9999"/>
                  </a:solidFill>
                </a:rPr>
                <a:t>  </a:t>
              </a:r>
              <a:r>
                <a:rPr lang="ja-JP" altLang="en-US" sz="1800" dirty="0" smtClean="0">
                  <a:solidFill>
                    <a:srgbClr val="FF9999"/>
                  </a:solidFill>
                </a:rPr>
                <a:t>される可能性があります</a:t>
              </a:r>
              <a:r>
                <a:rPr lang="en-US" altLang="ja-JP" sz="1800" dirty="0" smtClean="0">
                  <a:solidFill>
                    <a:srgbClr val="FF9999"/>
                  </a:solidFill>
                </a:rPr>
                <a:t>.</a:t>
              </a: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5500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LCGT</a:t>
            </a:r>
            <a:r>
              <a:rPr lang="ja-JP" altLang="en-US" dirty="0"/>
              <a:t>の観測確率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9" name="角丸四角形 18"/>
          <p:cNvSpPr/>
          <p:nvPr/>
        </p:nvSpPr>
        <p:spPr bwMode="auto">
          <a:xfrm>
            <a:off x="1041898" y="1772816"/>
            <a:ext cx="7643866" cy="3071834"/>
          </a:xfrm>
          <a:prstGeom prst="roundRect">
            <a:avLst>
              <a:gd name="adj" fmla="val 5609"/>
            </a:avLst>
          </a:prstGeom>
          <a:solidFill>
            <a:srgbClr val="000000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1" name="グループ化 27"/>
          <p:cNvGrpSpPr/>
          <p:nvPr/>
        </p:nvGrpSpPr>
        <p:grpSpPr>
          <a:xfrm>
            <a:off x="1113336" y="3773080"/>
            <a:ext cx="7500990" cy="1000132"/>
            <a:chOff x="928662" y="2357430"/>
            <a:chExt cx="7500990" cy="1000132"/>
          </a:xfrm>
        </p:grpSpPr>
        <p:sp>
          <p:nvSpPr>
            <p:cNvPr id="22" name="Rectangle 3"/>
            <p:cNvSpPr txBox="1">
              <a:spLocks noChangeArrowheads="1"/>
            </p:cNvSpPr>
            <p:nvPr/>
          </p:nvSpPr>
          <p:spPr>
            <a:xfrm>
              <a:off x="928662" y="2357430"/>
              <a:ext cx="7500990" cy="571504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ja-JP" altLang="en-US" sz="2000" kern="0" dirty="0" smtClean="0">
                  <a:solidFill>
                    <a:srgbClr val="EAEAEA"/>
                  </a:solidFill>
                </a:rPr>
                <a:t>銀河あたりのイベントレート</a:t>
              </a:r>
              <a:r>
                <a:rPr lang="en-US" altLang="ja-JP" sz="2000" kern="0" dirty="0" smtClean="0">
                  <a:solidFill>
                    <a:srgbClr val="EAEAEA"/>
                  </a:solidFill>
                </a:rPr>
                <a:t>:   </a:t>
              </a:r>
              <a:endParaRPr lang="en-US" altLang="ja-JP" sz="1600" kern="0" dirty="0" smtClean="0">
                <a:solidFill>
                  <a:srgbClr val="CCECFF"/>
                </a:solidFill>
              </a:endParaRPr>
            </a:p>
          </p:txBody>
        </p:sp>
        <p:sp>
          <p:nvSpPr>
            <p:cNvPr id="23" name="Rectangle 3"/>
            <p:cNvSpPr txBox="1">
              <a:spLocks noChangeArrowheads="1"/>
            </p:cNvSpPr>
            <p:nvPr/>
          </p:nvSpPr>
          <p:spPr>
            <a:xfrm>
              <a:off x="6429388" y="2857496"/>
              <a:ext cx="1928858" cy="500066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V. Kalogera et.al., </a:t>
              </a:r>
            </a:p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 ApJ, 601 L179 (2004)</a:t>
              </a:r>
            </a:p>
          </p:txBody>
        </p:sp>
      </p:grp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1113336" y="1772816"/>
            <a:ext cx="7500990" cy="1000132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ja-JP" altLang="en-US" sz="2000" kern="0" dirty="0" smtClean="0">
                <a:solidFill>
                  <a:srgbClr val="EAEAEA"/>
                </a:solidFill>
              </a:rPr>
              <a:t>観測レンジ</a:t>
            </a:r>
            <a:endParaRPr lang="en-US" altLang="ja-JP" sz="2000" kern="0" dirty="0" smtClean="0">
              <a:solidFill>
                <a:srgbClr val="EAEAEA"/>
              </a:solidFill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kern="0" dirty="0" smtClean="0">
                <a:solidFill>
                  <a:srgbClr val="EAEAEA"/>
                </a:solidFill>
              </a:rPr>
              <a:t>         </a:t>
            </a:r>
            <a:r>
              <a:rPr lang="ja-JP" altLang="en-US" sz="2000" kern="0" dirty="0">
                <a:solidFill>
                  <a:srgbClr val="EAEAEA"/>
                </a:solidFill>
              </a:rPr>
              <a:t>感度</a:t>
            </a:r>
            <a:r>
              <a:rPr lang="ja-JP" altLang="en-US" sz="2000" kern="0" dirty="0" smtClean="0">
                <a:solidFill>
                  <a:srgbClr val="EAEAEA"/>
                </a:solidFill>
              </a:rPr>
              <a:t>曲線</a:t>
            </a:r>
            <a:r>
              <a:rPr lang="en-US" altLang="ja-JP" sz="2000" kern="0" dirty="0" smtClean="0">
                <a:solidFill>
                  <a:srgbClr val="EAEAEA"/>
                </a:solidFill>
              </a:rPr>
              <a:t>  </a:t>
            </a:r>
            <a:r>
              <a:rPr lang="en-US" altLang="ja-JP" sz="2000" kern="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2000" kern="0" dirty="0" smtClean="0">
                <a:solidFill>
                  <a:srgbClr val="EAEAEA"/>
                </a:solidFill>
                <a:sym typeface="Wingdings" pitchFamily="2" charset="2"/>
              </a:rPr>
              <a:t>観測可能距離  </a:t>
            </a:r>
            <a:r>
              <a:rPr lang="en-US" altLang="ja-JP" sz="2000" kern="0" dirty="0" smtClean="0">
                <a:solidFill>
                  <a:srgbClr val="EAEAEA"/>
                </a:solidFill>
                <a:sym typeface="Wingdings" pitchFamily="2" charset="2"/>
              </a:rPr>
              <a:t>28</a:t>
            </a:r>
            <a:r>
              <a:rPr lang="en-US" altLang="ja-JP" sz="2000" kern="0" dirty="0" smtClean="0">
                <a:solidFill>
                  <a:srgbClr val="EAEAEA"/>
                </a:solidFill>
              </a:rPr>
              <a:t>0 Mpc</a:t>
            </a:r>
            <a:endParaRPr kumimoji="1" lang="en-US" altLang="ja-JP" sz="2000" i="0" u="none" strike="noStrike" kern="0" cap="none" spc="0" normalizeH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</a:endParaRPr>
          </a:p>
        </p:txBody>
      </p:sp>
      <p:grpSp>
        <p:nvGrpSpPr>
          <p:cNvPr id="26" name="グループ化 28"/>
          <p:cNvGrpSpPr/>
          <p:nvPr/>
        </p:nvGrpSpPr>
        <p:grpSpPr>
          <a:xfrm>
            <a:off x="1113336" y="2772948"/>
            <a:ext cx="7500990" cy="915046"/>
            <a:chOff x="1142976" y="3299772"/>
            <a:chExt cx="7500990" cy="915046"/>
          </a:xfrm>
        </p:grpSpPr>
        <p:sp>
          <p:nvSpPr>
            <p:cNvPr id="27" name="Rectangle 3"/>
            <p:cNvSpPr txBox="1">
              <a:spLocks noChangeArrowheads="1"/>
            </p:cNvSpPr>
            <p:nvPr/>
          </p:nvSpPr>
          <p:spPr>
            <a:xfrm>
              <a:off x="1142976" y="3299772"/>
              <a:ext cx="7500990" cy="571504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ja-JP" altLang="en-US" sz="2000" kern="0" dirty="0" smtClean="0">
                  <a:solidFill>
                    <a:srgbClr val="EAEAEA"/>
                  </a:solidFill>
                </a:rPr>
                <a:t>銀河の個数密度</a:t>
              </a:r>
              <a:r>
                <a:rPr lang="en-US" altLang="ja-JP" sz="2000" kern="0" dirty="0" smtClean="0">
                  <a:solidFill>
                    <a:srgbClr val="EAEAEA"/>
                  </a:solidFill>
                </a:rPr>
                <a:t> :   </a:t>
              </a:r>
              <a:endParaRPr lang="en-US" altLang="ja-JP" sz="1600" kern="0" dirty="0" smtClean="0">
                <a:solidFill>
                  <a:srgbClr val="CCECFF"/>
                </a:solidFill>
              </a:endParaRPr>
            </a:p>
          </p:txBody>
        </p:sp>
        <p:pic>
          <p:nvPicPr>
            <p:cNvPr id="29" name="図 28" descr="txp_fig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1857356" y="3730378"/>
              <a:ext cx="3925670" cy="387353"/>
            </a:xfrm>
            <a:prstGeom prst="rect">
              <a:avLst/>
            </a:prstGeom>
          </p:spPr>
        </p:pic>
        <p:sp>
          <p:nvSpPr>
            <p:cNvPr id="30" name="Rectangle 3"/>
            <p:cNvSpPr txBox="1">
              <a:spLocks noChangeArrowheads="1"/>
            </p:cNvSpPr>
            <p:nvPr/>
          </p:nvSpPr>
          <p:spPr>
            <a:xfrm>
              <a:off x="6429388" y="3714752"/>
              <a:ext cx="1928858" cy="500066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R. K. Kopparapu et.al., </a:t>
              </a:r>
            </a:p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 ApJ. 675 1459 (2008)</a:t>
              </a:r>
            </a:p>
          </p:txBody>
        </p:sp>
      </p:grp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827584" y="1026539"/>
            <a:ext cx="664373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第一目標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99FF99"/>
                </a:solidFill>
              </a:rPr>
              <a:t>連星中性子星合体</a:t>
            </a:r>
            <a:r>
              <a:rPr lang="ja-JP" altLang="en-US" sz="2000" dirty="0" smtClean="0">
                <a:solidFill>
                  <a:srgbClr val="FFFFFF"/>
                </a:solidFill>
              </a:rPr>
              <a:t>からの重力波の検出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4511172" y="2502071"/>
            <a:ext cx="2149060" cy="3508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B2B2B2"/>
                </a:solidFill>
              </a:rPr>
              <a:t>(SNR 8, </a:t>
            </a:r>
            <a:r>
              <a:rPr lang="ja-JP" altLang="en-US" sz="1400" dirty="0" smtClean="0">
                <a:solidFill>
                  <a:srgbClr val="B2B2B2"/>
                </a:solidFill>
              </a:rPr>
              <a:t>最適方向・偏波</a:t>
            </a:r>
            <a:r>
              <a:rPr lang="en-US" altLang="ja-JP" sz="1400" dirty="0" smtClean="0">
                <a:solidFill>
                  <a:srgbClr val="B2B2B2"/>
                </a:solidFill>
              </a:rPr>
              <a:t>)</a:t>
            </a:r>
          </a:p>
        </p:txBody>
      </p:sp>
      <p:pic>
        <p:nvPicPr>
          <p:cNvPr id="33" name="図 3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899154" y="4273146"/>
            <a:ext cx="4033684" cy="432048"/>
          </a:xfrm>
          <a:prstGeom prst="rect">
            <a:avLst/>
          </a:prstGeom>
          <a:noFill/>
        </p:spPr>
      </p:pic>
      <p:grpSp>
        <p:nvGrpSpPr>
          <p:cNvPr id="3" name="グループ化 2"/>
          <p:cNvGrpSpPr/>
          <p:nvPr/>
        </p:nvGrpSpPr>
        <p:grpSpPr>
          <a:xfrm>
            <a:off x="1115616" y="5001776"/>
            <a:ext cx="6125810" cy="1019512"/>
            <a:chOff x="1470526" y="5001776"/>
            <a:chExt cx="6125810" cy="1019512"/>
          </a:xfrm>
        </p:grpSpPr>
        <p:sp>
          <p:nvSpPr>
            <p:cNvPr id="12" name="角丸四角形 11"/>
            <p:cNvSpPr/>
            <p:nvPr/>
          </p:nvSpPr>
          <p:spPr bwMode="auto">
            <a:xfrm>
              <a:off x="1470526" y="5001776"/>
              <a:ext cx="5857916" cy="1019512"/>
            </a:xfrm>
            <a:prstGeom prst="roundRect">
              <a:avLst>
                <a:gd name="adj" fmla="val 5609"/>
              </a:avLst>
            </a:prstGeom>
            <a:solidFill>
              <a:srgbClr val="CCFFCC">
                <a:alpha val="1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2146971" y="5054154"/>
              <a:ext cx="5357812" cy="642937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 typeface="Wingdings" pitchFamily="2" charset="2"/>
                <a:buNone/>
                <a:defRPr/>
              </a:pPr>
              <a:r>
                <a:rPr lang="en-US" altLang="ja-JP" sz="2400" dirty="0" smtClean="0">
                  <a:solidFill>
                    <a:srgbClr val="FFFFFF"/>
                  </a:solidFill>
                </a:rPr>
                <a:t>LCGT</a:t>
              </a:r>
              <a:r>
                <a:rPr lang="ja-JP" altLang="en-US" sz="2400" dirty="0" smtClean="0">
                  <a:solidFill>
                    <a:srgbClr val="FFFFFF"/>
                  </a:solidFill>
                </a:rPr>
                <a:t>の観測レート</a:t>
              </a:r>
              <a:r>
                <a:rPr lang="ja-JP" altLang="en-US" sz="2400" b="1" dirty="0" smtClean="0">
                  <a:solidFill>
                    <a:srgbClr val="6699FF"/>
                  </a:solidFill>
                </a:rPr>
                <a:t>　 </a:t>
              </a:r>
              <a:r>
                <a:rPr lang="en-US" altLang="ja-JP" sz="2400" b="1" dirty="0" smtClean="0">
                  <a:solidFill>
                    <a:srgbClr val="6699FF"/>
                  </a:solidFill>
                </a:rPr>
                <a:t>  </a:t>
              </a:r>
              <a:r>
                <a:rPr lang="en-US" altLang="ja-JP" sz="2400" b="1" dirty="0" smtClean="0">
                  <a:solidFill>
                    <a:srgbClr val="99FF99"/>
                  </a:solidFill>
                </a:rPr>
                <a:t>9.8 events/</a:t>
              </a:r>
              <a:r>
                <a:rPr lang="en-US" altLang="ja-JP" sz="2400" b="1" dirty="0" err="1" smtClean="0">
                  <a:solidFill>
                    <a:srgbClr val="99FF99"/>
                  </a:solidFill>
                </a:rPr>
                <a:t>yr</a:t>
              </a:r>
              <a:endParaRPr lang="en-US" altLang="ja-JP" sz="2400" b="1" dirty="0" smtClean="0">
                <a:solidFill>
                  <a:srgbClr val="99FF99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ja-JP" sz="2400" b="1" dirty="0" smtClean="0">
                <a:solidFill>
                  <a:srgbClr val="6699FF"/>
                </a:solidFill>
              </a:endParaRPr>
            </a:p>
          </p:txBody>
        </p:sp>
        <p:sp>
          <p:nvSpPr>
            <p:cNvPr id="14" name="右矢印 13"/>
            <p:cNvSpPr/>
            <p:nvPr/>
          </p:nvSpPr>
          <p:spPr bwMode="auto">
            <a:xfrm>
              <a:off x="1684840" y="5073220"/>
              <a:ext cx="357190" cy="428628"/>
            </a:xfrm>
            <a:prstGeom prst="rightArrow">
              <a:avLst/>
            </a:prstGeom>
            <a:solidFill>
              <a:srgbClr val="CCFFCC">
                <a:alpha val="10000"/>
              </a:srgbClr>
            </a:solidFill>
            <a:ln w="1587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5" name="Rectangle 3"/>
            <p:cNvSpPr txBox="1">
              <a:spLocks noChangeArrowheads="1"/>
            </p:cNvSpPr>
            <p:nvPr/>
          </p:nvSpPr>
          <p:spPr>
            <a:xfrm>
              <a:off x="2238524" y="5594375"/>
              <a:ext cx="5357812" cy="426913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 typeface="Wingdings" pitchFamily="2" charset="2"/>
                <a:buNone/>
                <a:defRPr/>
              </a:pPr>
              <a:r>
                <a:rPr lang="en-US" altLang="ja-JP" dirty="0" smtClean="0">
                  <a:solidFill>
                    <a:srgbClr val="C0C0C0"/>
                  </a:solidFill>
                </a:rPr>
                <a:t>(1</a:t>
              </a:r>
              <a:r>
                <a:rPr lang="ja-JP" altLang="en-US" dirty="0" smtClean="0">
                  <a:solidFill>
                    <a:srgbClr val="C0C0C0"/>
                  </a:solidFill>
                </a:rPr>
                <a:t>年間の観測での検出確率</a:t>
              </a:r>
              <a:r>
                <a:rPr lang="en-US" altLang="ja-JP" b="1" dirty="0" smtClean="0">
                  <a:solidFill>
                    <a:srgbClr val="C0C0C0"/>
                  </a:solidFill>
                </a:rPr>
                <a:t>   99.9%</a:t>
              </a:r>
              <a:r>
                <a:rPr lang="ja-JP" altLang="en-US" b="1" dirty="0" smtClean="0">
                  <a:solidFill>
                    <a:srgbClr val="C0C0C0"/>
                  </a:solidFill>
                </a:rPr>
                <a:t>以上</a:t>
              </a:r>
              <a:r>
                <a:rPr lang="en-US" altLang="ja-JP" b="1" dirty="0" smtClean="0">
                  <a:solidFill>
                    <a:srgbClr val="C0C0C0"/>
                  </a:solidFill>
                </a:rPr>
                <a:t>)</a:t>
              </a:r>
            </a:p>
          </p:txBody>
        </p:sp>
      </p:grpSp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2868" y="1119580"/>
            <a:ext cx="1517524" cy="1085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542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763688" y="1216597"/>
            <a:ext cx="1735021" cy="4522801"/>
          </a:xfrm>
          <a:prstGeom prst="roundRect">
            <a:avLst>
              <a:gd name="adj" fmla="val 6242"/>
            </a:avLst>
          </a:prstGeom>
          <a:solidFill>
            <a:srgbClr val="FFFFFF">
              <a:alpha val="10000"/>
            </a:srgbClr>
          </a:solidFill>
          <a:ln w="3175">
            <a:solidFill>
              <a:srgbClr val="FFFFFF">
                <a:alpha val="20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7" name="角丸四角形 46"/>
          <p:cNvSpPr/>
          <p:nvPr/>
        </p:nvSpPr>
        <p:spPr>
          <a:xfrm>
            <a:off x="3563888" y="1210211"/>
            <a:ext cx="1735021" cy="4529188"/>
          </a:xfrm>
          <a:prstGeom prst="roundRect">
            <a:avLst>
              <a:gd name="adj" fmla="val 6242"/>
            </a:avLst>
          </a:prstGeom>
          <a:solidFill>
            <a:srgbClr val="FFFFFF">
              <a:alpha val="10000"/>
            </a:srgbClr>
          </a:solidFill>
          <a:ln w="3175">
            <a:solidFill>
              <a:srgbClr val="FFFFFF">
                <a:alpha val="20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角丸四角形 47"/>
          <p:cNvSpPr/>
          <p:nvPr/>
        </p:nvSpPr>
        <p:spPr>
          <a:xfrm>
            <a:off x="5364088" y="1219472"/>
            <a:ext cx="1735021" cy="4519928"/>
          </a:xfrm>
          <a:prstGeom prst="roundRect">
            <a:avLst>
              <a:gd name="adj" fmla="val 6242"/>
            </a:avLst>
          </a:prstGeom>
          <a:solidFill>
            <a:srgbClr val="99CCFF">
              <a:alpha val="10000"/>
            </a:srgbClr>
          </a:solidFill>
          <a:ln w="3175">
            <a:solidFill>
              <a:srgbClr val="99CCFF">
                <a:alpha val="20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9" name="角丸四角形 48"/>
          <p:cNvSpPr/>
          <p:nvPr/>
        </p:nvSpPr>
        <p:spPr>
          <a:xfrm>
            <a:off x="7164288" y="1210211"/>
            <a:ext cx="1735021" cy="4529190"/>
          </a:xfrm>
          <a:prstGeom prst="roundRect">
            <a:avLst>
              <a:gd name="adj" fmla="val 6242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20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海外望遠鏡との比較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186341" y="4241862"/>
            <a:ext cx="1793371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干渉計方式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79512" y="4771238"/>
            <a:ext cx="1793371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熱</a:t>
            </a:r>
            <a:r>
              <a:rPr lang="ja-JP" altLang="en-US" sz="1800" dirty="0" smtClean="0">
                <a:solidFill>
                  <a:srgbClr val="FFFFFF"/>
                </a:solidFill>
              </a:rPr>
              <a:t>雑音の低減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86341" y="5314666"/>
            <a:ext cx="1793371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防振系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2195736" y="1216597"/>
            <a:ext cx="1793371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aLIGO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3707904" y="1216597"/>
            <a:ext cx="2153411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Ad. VIRGO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5802965" y="1196752"/>
            <a:ext cx="1289315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99CCFF"/>
                </a:solidFill>
              </a:rPr>
              <a:t>LCGT</a:t>
            </a: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251520" y="1714266"/>
            <a:ext cx="1793371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観測開始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7747181" y="1216597"/>
            <a:ext cx="1289315" cy="3890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b="1" dirty="0">
                <a:solidFill>
                  <a:srgbClr val="99FF99"/>
                </a:solidFill>
              </a:rPr>
              <a:t>E</a:t>
            </a:r>
            <a:r>
              <a:rPr lang="en-US" altLang="ja-JP" sz="1800" b="1" dirty="0" smtClean="0">
                <a:solidFill>
                  <a:srgbClr val="99FF99"/>
                </a:solidFill>
              </a:rPr>
              <a:t>T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2294283" y="1769666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~ 2016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3995936" y="1769666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~ 2016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5763547" y="1769666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~ 2017</a:t>
            </a: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7563747" y="1769666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~ 2026</a:t>
            </a: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251520" y="2406716"/>
            <a:ext cx="1793371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サイト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914533" y="2578362"/>
            <a:ext cx="1865379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Hanford     2</a:t>
            </a:r>
            <a:r>
              <a:rPr lang="ja-JP" altLang="en-US" sz="1600" dirty="0" smtClean="0">
                <a:solidFill>
                  <a:srgbClr val="FFFFFF"/>
                </a:solidFill>
              </a:rPr>
              <a:t>台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Livingstone 1</a:t>
            </a:r>
            <a:r>
              <a:rPr lang="ja-JP" altLang="en-US" sz="1600" dirty="0" smtClean="0">
                <a:solidFill>
                  <a:srgbClr val="FFFFFF"/>
                </a:solidFill>
              </a:rPr>
              <a:t>台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3995936" y="2689161"/>
            <a:ext cx="1512168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Pisa   1</a:t>
            </a:r>
            <a:r>
              <a:rPr lang="ja-JP" altLang="en-US" sz="1600" dirty="0" smtClean="0">
                <a:solidFill>
                  <a:srgbClr val="FFFFFF"/>
                </a:solidFill>
              </a:rPr>
              <a:t>台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2418589" y="2262513"/>
            <a:ext cx="186537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ja-JP" altLang="en-US" sz="1600" dirty="0" smtClean="0">
                <a:solidFill>
                  <a:srgbClr val="FF9999"/>
                </a:solidFill>
              </a:rPr>
              <a:t>地上</a:t>
            </a:r>
            <a:endParaRPr lang="en-US" altLang="ja-JP" sz="1600" dirty="0" smtClean="0">
              <a:solidFill>
                <a:srgbClr val="FF9999"/>
              </a:solidFill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4146781" y="2262513"/>
            <a:ext cx="186537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ja-JP" altLang="en-US" sz="1600" dirty="0" smtClean="0">
                <a:solidFill>
                  <a:srgbClr val="FF9999"/>
                </a:solidFill>
              </a:rPr>
              <a:t>地上</a:t>
            </a:r>
            <a:endParaRPr lang="en-US" altLang="ja-JP" sz="1600" dirty="0" smtClean="0">
              <a:solidFill>
                <a:srgbClr val="FF9999"/>
              </a:solidFill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5946981" y="2262513"/>
            <a:ext cx="186537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ja-JP" altLang="en-US" sz="1600" dirty="0" smtClean="0">
                <a:solidFill>
                  <a:srgbClr val="99CCFF"/>
                </a:solidFill>
              </a:rPr>
              <a:t>地下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7691468" y="2262513"/>
            <a:ext cx="69695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ja-JP" altLang="en-US" sz="1600" dirty="0" smtClean="0">
                <a:solidFill>
                  <a:srgbClr val="99CCFF"/>
                </a:solidFill>
              </a:rPr>
              <a:t>地下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5580112" y="2689161"/>
            <a:ext cx="1512168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Kamioka 1</a:t>
            </a:r>
            <a:r>
              <a:rPr lang="ja-JP" altLang="en-US" sz="1600" dirty="0" smtClean="0">
                <a:solidFill>
                  <a:srgbClr val="FFFFFF"/>
                </a:solidFill>
              </a:rPr>
              <a:t>台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740352" y="2689161"/>
            <a:ext cx="936104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3 </a:t>
            </a:r>
            <a:r>
              <a:rPr lang="ja-JP" altLang="en-US" sz="1600" dirty="0" smtClean="0">
                <a:solidFill>
                  <a:srgbClr val="FFFFFF"/>
                </a:solidFill>
              </a:rPr>
              <a:t>台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186341" y="3226434"/>
            <a:ext cx="1793371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基線長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2379171" y="3263303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4 km</a:t>
            </a: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4179371" y="3263303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3</a:t>
            </a:r>
            <a:r>
              <a:rPr lang="en-US" altLang="ja-JP" sz="1600" dirty="0" smtClean="0">
                <a:solidFill>
                  <a:srgbClr val="FFFFFF"/>
                </a:solidFill>
              </a:rPr>
              <a:t> km</a:t>
            </a: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5979571" y="3263303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3</a:t>
            </a:r>
            <a:r>
              <a:rPr lang="en-US" altLang="ja-JP" sz="1600" dirty="0" smtClean="0">
                <a:solidFill>
                  <a:srgbClr val="FFFFFF"/>
                </a:solidFill>
              </a:rPr>
              <a:t> km</a:t>
            </a: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7707763" y="3263303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10 km</a:t>
            </a: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179512" y="3652340"/>
            <a:ext cx="1793371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観測</a:t>
            </a:r>
            <a:r>
              <a:rPr lang="ja-JP" altLang="en-US" sz="1800" dirty="0" smtClean="0">
                <a:solidFill>
                  <a:srgbClr val="FFFFFF"/>
                </a:solidFill>
              </a:rPr>
              <a:t>レンジ </a:t>
            </a:r>
            <a:r>
              <a:rPr lang="en-US" altLang="ja-JP" sz="1800" baseline="30000" dirty="0" smtClean="0">
                <a:solidFill>
                  <a:srgbClr val="FFFFFF"/>
                </a:solidFill>
              </a:rPr>
              <a:t> (*1)</a:t>
            </a: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2195736" y="3707740"/>
            <a:ext cx="122413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306 Mpc</a:t>
            </a: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4067944" y="3707740"/>
            <a:ext cx="122413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243 Mpc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5789307" y="3707740"/>
            <a:ext cx="144698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273 Mpc</a:t>
            </a:r>
            <a:r>
              <a:rPr lang="en-US" altLang="ja-JP" sz="1600" baseline="30000" dirty="0" smtClean="0">
                <a:solidFill>
                  <a:srgbClr val="FFFFFF"/>
                </a:solidFill>
              </a:rPr>
              <a:t> (*2)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7707763" y="3707740"/>
            <a:ext cx="1040701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3 </a:t>
            </a:r>
            <a:r>
              <a:rPr lang="en-US" altLang="ja-JP" sz="1600" dirty="0" err="1">
                <a:solidFill>
                  <a:srgbClr val="FFFFFF"/>
                </a:solidFill>
              </a:rPr>
              <a:t>G</a:t>
            </a:r>
            <a:r>
              <a:rPr lang="en-US" altLang="ja-JP" sz="1600" dirty="0" err="1" smtClean="0">
                <a:solidFill>
                  <a:srgbClr val="FFFFFF"/>
                </a:solidFill>
              </a:rPr>
              <a:t>pc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2051720" y="4297262"/>
            <a:ext cx="122413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RSE</a:t>
            </a:r>
            <a:r>
              <a:rPr lang="ja-JP" altLang="en-US" sz="1600" dirty="0" smtClean="0">
                <a:solidFill>
                  <a:srgbClr val="FFFFFF"/>
                </a:solidFill>
              </a:rPr>
              <a:t>広帯域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3851920" y="4297262"/>
            <a:ext cx="122413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RSE</a:t>
            </a:r>
            <a:r>
              <a:rPr lang="ja-JP" altLang="en-US" sz="1600" dirty="0" smtClean="0">
                <a:solidFill>
                  <a:srgbClr val="FFFFFF"/>
                </a:solidFill>
              </a:rPr>
              <a:t>狭帯域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5580112" y="4297262"/>
            <a:ext cx="1368152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RSE</a:t>
            </a:r>
            <a:r>
              <a:rPr lang="ja-JP" altLang="en-US" sz="1600" dirty="0">
                <a:solidFill>
                  <a:srgbClr val="FFFFFF"/>
                </a:solidFill>
              </a:rPr>
              <a:t>可変</a:t>
            </a:r>
            <a:r>
              <a:rPr lang="ja-JP" altLang="en-US" sz="1600" dirty="0" smtClean="0">
                <a:solidFill>
                  <a:srgbClr val="FFFFFF"/>
                </a:solidFill>
              </a:rPr>
              <a:t>帯域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7236296" y="4297262"/>
            <a:ext cx="158417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RSE</a:t>
            </a:r>
            <a:r>
              <a:rPr lang="ja-JP" altLang="en-US" sz="1600" dirty="0" smtClean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Xylophone</a:t>
            </a: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2379171" y="4666594"/>
            <a:ext cx="2552869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9999"/>
                </a:solidFill>
              </a:rPr>
              <a:t>大ビーム径</a:t>
            </a:r>
            <a:r>
              <a:rPr lang="en-US" altLang="ja-JP" sz="1600" dirty="0" smtClean="0">
                <a:solidFill>
                  <a:srgbClr val="FF9999"/>
                </a:solidFill>
              </a:rPr>
              <a:t>, </a:t>
            </a:r>
            <a:r>
              <a:rPr lang="ja-JP" altLang="en-US" sz="1600" dirty="0" smtClean="0">
                <a:solidFill>
                  <a:srgbClr val="FF9999"/>
                </a:solidFill>
              </a:rPr>
              <a:t>低機械</a:t>
            </a:r>
            <a:r>
              <a:rPr lang="ja-JP" altLang="en-US" sz="1600" dirty="0">
                <a:solidFill>
                  <a:srgbClr val="FF9999"/>
                </a:solidFill>
              </a:rPr>
              <a:t>損失</a:t>
            </a:r>
            <a:r>
              <a:rPr lang="ja-JP" altLang="en-US" sz="1600" dirty="0" smtClean="0">
                <a:solidFill>
                  <a:srgbClr val="FF9999"/>
                </a:solidFill>
              </a:rPr>
              <a:t>鏡</a:t>
            </a:r>
            <a:endParaRPr lang="en-US" altLang="ja-JP" sz="1600" dirty="0" smtClean="0">
              <a:solidFill>
                <a:srgbClr val="FF9999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9999"/>
                </a:solidFill>
              </a:rPr>
              <a:t>熱レンズ効果の補正</a:t>
            </a:r>
            <a:endParaRPr lang="en-US" altLang="ja-JP" sz="1600" dirty="0" smtClean="0">
              <a:solidFill>
                <a:srgbClr val="FF9999"/>
              </a:solidFill>
            </a:endParaRPr>
          </a:p>
        </p:txBody>
      </p:sp>
      <p:sp>
        <p:nvSpPr>
          <p:cNvPr id="41" name="Rectangle 24"/>
          <p:cNvSpPr>
            <a:spLocks noChangeArrowheads="1"/>
          </p:cNvSpPr>
          <p:nvPr/>
        </p:nvSpPr>
        <p:spPr bwMode="auto">
          <a:xfrm>
            <a:off x="5868144" y="4802016"/>
            <a:ext cx="1440160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低温化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42" name="Rectangle 24"/>
          <p:cNvSpPr>
            <a:spLocks noChangeArrowheads="1"/>
          </p:cNvSpPr>
          <p:nvPr/>
        </p:nvSpPr>
        <p:spPr bwMode="auto">
          <a:xfrm>
            <a:off x="7668344" y="4802016"/>
            <a:ext cx="1040701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低温化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2051720" y="5345444"/>
            <a:ext cx="1512168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9999"/>
                </a:solidFill>
              </a:rPr>
              <a:t>能動防振系</a:t>
            </a:r>
            <a:endParaRPr lang="en-US" altLang="ja-JP" sz="1600" dirty="0" smtClean="0">
              <a:solidFill>
                <a:srgbClr val="FF9999"/>
              </a:solidFill>
            </a:endParaRP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3851920" y="5358845"/>
            <a:ext cx="2088232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受動</a:t>
            </a:r>
            <a:r>
              <a:rPr lang="ja-JP" altLang="en-US" sz="1600" dirty="0" smtClean="0">
                <a:solidFill>
                  <a:srgbClr val="99CCFF"/>
                </a:solidFill>
              </a:rPr>
              <a:t>防振系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5652120" y="5358845"/>
            <a:ext cx="2088232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受動</a:t>
            </a:r>
            <a:r>
              <a:rPr lang="ja-JP" altLang="en-US" sz="1600" dirty="0" smtClean="0">
                <a:solidFill>
                  <a:srgbClr val="99CCFF"/>
                </a:solidFill>
              </a:rPr>
              <a:t>防振系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7380312" y="5345444"/>
            <a:ext cx="1440160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受動</a:t>
            </a:r>
            <a:r>
              <a:rPr lang="ja-JP" altLang="en-US" sz="1600" dirty="0" smtClean="0">
                <a:solidFill>
                  <a:srgbClr val="99CCFF"/>
                </a:solidFill>
              </a:rPr>
              <a:t>防振系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50" name="Rectangle 24"/>
          <p:cNvSpPr>
            <a:spLocks noChangeArrowheads="1"/>
          </p:cNvSpPr>
          <p:nvPr/>
        </p:nvSpPr>
        <p:spPr bwMode="auto">
          <a:xfrm>
            <a:off x="2121330" y="5915946"/>
            <a:ext cx="6801342" cy="6093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400" dirty="0" smtClean="0">
                <a:solidFill>
                  <a:srgbClr val="C0C0C0"/>
                </a:solidFill>
              </a:rPr>
              <a:t>(*1) </a:t>
            </a:r>
            <a:r>
              <a:rPr lang="ja-JP" altLang="en-US" sz="1400" dirty="0" smtClean="0">
                <a:solidFill>
                  <a:srgbClr val="C0C0C0"/>
                </a:solidFill>
              </a:rPr>
              <a:t>連星中性子性合体現象に対する観測可能距離</a:t>
            </a:r>
            <a:r>
              <a:rPr lang="en-US" altLang="ja-JP" sz="1400" dirty="0" smtClean="0">
                <a:solidFill>
                  <a:srgbClr val="C0C0C0"/>
                </a:solidFill>
              </a:rPr>
              <a:t>, </a:t>
            </a:r>
            <a:r>
              <a:rPr lang="ja-JP" altLang="en-US" sz="1400" dirty="0" smtClean="0">
                <a:solidFill>
                  <a:srgbClr val="C0C0C0"/>
                </a:solidFill>
              </a:rPr>
              <a:t>最適方向</a:t>
            </a:r>
            <a:r>
              <a:rPr lang="en-US" altLang="ja-JP" sz="1400" dirty="0" smtClean="0">
                <a:solidFill>
                  <a:srgbClr val="C0C0C0"/>
                </a:solidFill>
              </a:rPr>
              <a:t>, </a:t>
            </a:r>
            <a:r>
              <a:rPr lang="ja-JP" altLang="en-US" sz="1400" dirty="0" smtClean="0">
                <a:solidFill>
                  <a:srgbClr val="C0C0C0"/>
                </a:solidFill>
              </a:rPr>
              <a:t>最適偏波</a:t>
            </a:r>
            <a:r>
              <a:rPr lang="en-US" altLang="ja-JP" sz="1400" dirty="0" smtClean="0">
                <a:solidFill>
                  <a:srgbClr val="C0C0C0"/>
                </a:solidFill>
              </a:rPr>
              <a:t>, SNR&gt;8.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400" dirty="0" smtClean="0">
                <a:solidFill>
                  <a:srgbClr val="C0C0C0"/>
                </a:solidFill>
              </a:rPr>
              <a:t>(*2) </a:t>
            </a:r>
            <a:r>
              <a:rPr lang="ja-JP" altLang="en-US" sz="1400" dirty="0" smtClean="0">
                <a:solidFill>
                  <a:srgbClr val="C0C0C0"/>
                </a:solidFill>
              </a:rPr>
              <a:t>現在、設計の更新作業が進められており</a:t>
            </a:r>
            <a:r>
              <a:rPr lang="en-US" altLang="ja-JP" sz="1400" dirty="0" smtClean="0">
                <a:solidFill>
                  <a:srgbClr val="C0C0C0"/>
                </a:solidFill>
              </a:rPr>
              <a:t>, </a:t>
            </a:r>
            <a:r>
              <a:rPr lang="ja-JP" altLang="en-US" sz="1400" dirty="0" smtClean="0">
                <a:solidFill>
                  <a:srgbClr val="C0C0C0"/>
                </a:solidFill>
              </a:rPr>
              <a:t>変更の可能性がある</a:t>
            </a:r>
            <a:r>
              <a:rPr lang="en-US" altLang="ja-JP" sz="1400" dirty="0" smtClean="0">
                <a:solidFill>
                  <a:srgbClr val="C0C0C0"/>
                </a:solidFill>
              </a:rPr>
              <a:t>.</a:t>
            </a:r>
          </a:p>
        </p:txBody>
      </p:sp>
      <p:sp>
        <p:nvSpPr>
          <p:cNvPr id="51" name="Rectangle 24"/>
          <p:cNvSpPr>
            <a:spLocks noChangeArrowheads="1"/>
          </p:cNvSpPr>
          <p:nvPr/>
        </p:nvSpPr>
        <p:spPr bwMode="auto">
          <a:xfrm>
            <a:off x="3347864" y="882820"/>
            <a:ext cx="3200941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2</a:t>
            </a:r>
            <a:r>
              <a:rPr lang="en-US" altLang="ja-JP" sz="1600" baseline="30000" dirty="0" smtClean="0">
                <a:solidFill>
                  <a:srgbClr val="C0C0C0"/>
                </a:solidFill>
              </a:rPr>
              <a:t>nd</a:t>
            </a:r>
            <a:r>
              <a:rPr lang="en-US" altLang="ja-JP" sz="1600" dirty="0">
                <a:solidFill>
                  <a:srgbClr val="C0C0C0"/>
                </a:solidFill>
              </a:rPr>
              <a:t>-</a:t>
            </a:r>
            <a:r>
              <a:rPr lang="en-US" altLang="ja-JP" sz="1600" dirty="0" smtClean="0">
                <a:solidFill>
                  <a:srgbClr val="C0C0C0"/>
                </a:solidFill>
              </a:rPr>
              <a:t>generation detectors</a:t>
            </a:r>
          </a:p>
        </p:txBody>
      </p:sp>
      <p:sp>
        <p:nvSpPr>
          <p:cNvPr id="52" name="Rectangle 24"/>
          <p:cNvSpPr>
            <a:spLocks noChangeArrowheads="1"/>
          </p:cNvSpPr>
          <p:nvPr/>
        </p:nvSpPr>
        <p:spPr bwMode="auto">
          <a:xfrm>
            <a:off x="7347723" y="836712"/>
            <a:ext cx="147274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3</a:t>
            </a:r>
            <a:r>
              <a:rPr lang="en-US" altLang="ja-JP" sz="1600" baseline="30000" dirty="0" smtClean="0">
                <a:solidFill>
                  <a:srgbClr val="C0C0C0"/>
                </a:solidFill>
              </a:rPr>
              <a:t>rd</a:t>
            </a:r>
            <a:r>
              <a:rPr lang="en-US" altLang="ja-JP" sz="1600" dirty="0">
                <a:solidFill>
                  <a:srgbClr val="C0C0C0"/>
                </a:solidFill>
              </a:rPr>
              <a:t> </a:t>
            </a:r>
            <a:r>
              <a:rPr lang="en-US" altLang="ja-JP" sz="1600" dirty="0" smtClean="0">
                <a:solidFill>
                  <a:srgbClr val="C0C0C0"/>
                </a:solidFill>
              </a:rPr>
              <a:t>generation</a:t>
            </a:r>
          </a:p>
        </p:txBody>
      </p:sp>
      <p:cxnSp>
        <p:nvCxnSpPr>
          <p:cNvPr id="54" name="直線コネクタ 53"/>
          <p:cNvCxnSpPr/>
          <p:nvPr/>
        </p:nvCxnSpPr>
        <p:spPr bwMode="auto">
          <a:xfrm>
            <a:off x="1763688" y="1670664"/>
            <a:ext cx="7135621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7" name="直線コネクタ 56"/>
          <p:cNvCxnSpPr/>
          <p:nvPr/>
        </p:nvCxnSpPr>
        <p:spPr bwMode="auto">
          <a:xfrm>
            <a:off x="1763688" y="4149080"/>
            <a:ext cx="7135621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8" name="直線コネクタ 57"/>
          <p:cNvCxnSpPr/>
          <p:nvPr/>
        </p:nvCxnSpPr>
        <p:spPr bwMode="auto">
          <a:xfrm>
            <a:off x="1763688" y="3182832"/>
            <a:ext cx="7135621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9" name="直線コネクタ 58"/>
          <p:cNvCxnSpPr/>
          <p:nvPr/>
        </p:nvCxnSpPr>
        <p:spPr bwMode="auto">
          <a:xfrm>
            <a:off x="1763688" y="2164672"/>
            <a:ext cx="7135621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3" name="スライド番号プレースホルダー 5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643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第</a:t>
            </a:r>
            <a:r>
              <a:rPr lang="en-US" altLang="ja-JP" dirty="0" smtClean="0"/>
              <a:t>3</a:t>
            </a:r>
            <a:r>
              <a:rPr lang="ja-JP" altLang="en-US" dirty="0" smtClean="0"/>
              <a:t>世代 </a:t>
            </a:r>
            <a:r>
              <a:rPr lang="ja-JP" altLang="en-US" dirty="0"/>
              <a:t>重力波望遠鏡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971600" y="836712"/>
            <a:ext cx="734481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3</a:t>
            </a:r>
            <a:r>
              <a:rPr lang="en-US" altLang="ja-JP" sz="2000" b="1" baseline="30000" dirty="0" smtClean="0">
                <a:solidFill>
                  <a:srgbClr val="F8F8F8"/>
                </a:solidFill>
              </a:rPr>
              <a:t>rd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-generation detector</a:t>
            </a:r>
            <a:r>
              <a:rPr lang="ja-JP" altLang="en-US" sz="2000" b="1" dirty="0">
                <a:solidFill>
                  <a:srgbClr val="F8F8F8"/>
                </a:solidFill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: </a:t>
            </a:r>
            <a:r>
              <a:rPr lang="en-US" altLang="ja-JP" sz="2000" b="1" dirty="0" smtClean="0">
                <a:solidFill>
                  <a:srgbClr val="99FF99"/>
                </a:solidFill>
              </a:rPr>
              <a:t>ET (Einstein Telescope)</a:t>
            </a:r>
            <a:endParaRPr lang="ja-JP" altLang="en-US" sz="1600" dirty="0">
              <a:solidFill>
                <a:srgbClr val="99FF99"/>
              </a:solidFill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526927" y="1300698"/>
            <a:ext cx="7149529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感度 </a:t>
            </a:r>
            <a:r>
              <a:rPr lang="en-US" altLang="ja-JP" sz="2000" dirty="0" smtClean="0">
                <a:solidFill>
                  <a:srgbClr val="F8F8F8"/>
                </a:solidFill>
              </a:rPr>
              <a:t>: </a:t>
            </a:r>
            <a:r>
              <a:rPr lang="ja-JP" altLang="en-US" sz="2000" dirty="0" smtClean="0">
                <a:solidFill>
                  <a:srgbClr val="F8F8F8"/>
                </a:solidFill>
              </a:rPr>
              <a:t>さらに一桁の改善</a:t>
            </a:r>
            <a:r>
              <a:rPr lang="en-US" altLang="ja-JP" sz="2000" dirty="0" smtClean="0">
                <a:solidFill>
                  <a:srgbClr val="F8F8F8"/>
                </a:solidFill>
              </a:rPr>
              <a:t>,  2026</a:t>
            </a:r>
            <a:r>
              <a:rPr lang="ja-JP" altLang="en-US" sz="2000" dirty="0" smtClean="0">
                <a:solidFill>
                  <a:srgbClr val="F8F8F8"/>
                </a:solidFill>
              </a:rPr>
              <a:t>年頃観測開始</a:t>
            </a:r>
            <a:r>
              <a:rPr lang="en-US" altLang="ja-JP" sz="2000" dirty="0" smtClean="0">
                <a:solidFill>
                  <a:srgbClr val="F8F8F8"/>
                </a:solidFill>
              </a:rPr>
              <a:t>.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長基線</a:t>
            </a:r>
            <a:r>
              <a:rPr lang="ja-JP" altLang="en-US" sz="2000" dirty="0" smtClean="0">
                <a:solidFill>
                  <a:srgbClr val="F8F8F8"/>
                </a:solidFill>
              </a:rPr>
              <a:t>長 </a:t>
            </a:r>
            <a:r>
              <a:rPr lang="en-US" altLang="ja-JP" sz="2000" dirty="0" smtClean="0">
                <a:solidFill>
                  <a:srgbClr val="F8F8F8"/>
                </a:solidFill>
              </a:rPr>
              <a:t>~10km, </a:t>
            </a:r>
            <a:r>
              <a:rPr lang="ja-JP" altLang="en-US" sz="2000" dirty="0" smtClean="0">
                <a:solidFill>
                  <a:srgbClr val="F8F8F8"/>
                </a:solidFill>
              </a:rPr>
              <a:t>地下サイトに建設</a:t>
            </a:r>
            <a:r>
              <a:rPr lang="en-US" altLang="ja-JP" sz="2000" dirty="0" smtClean="0">
                <a:solidFill>
                  <a:srgbClr val="F8F8F8"/>
                </a:solidFill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</a:rPr>
              <a:t>低温干渉計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pic>
        <p:nvPicPr>
          <p:cNvPr id="7" name="Picture 4" descr="Artistic view of the ET observato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00799"/>
            <a:ext cx="6768752" cy="428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117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 bwMode="auto">
          <a:xfrm>
            <a:off x="2627784" y="2636912"/>
            <a:ext cx="1152520" cy="534925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5507712" y="2750059"/>
            <a:ext cx="576260" cy="421777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4" name="角丸四角形 103"/>
          <p:cNvSpPr/>
          <p:nvPr/>
        </p:nvSpPr>
        <p:spPr bwMode="auto">
          <a:xfrm>
            <a:off x="3275856" y="1484784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7" name="角丸四角形 106"/>
          <p:cNvSpPr/>
          <p:nvPr/>
        </p:nvSpPr>
        <p:spPr bwMode="auto">
          <a:xfrm>
            <a:off x="5246632" y="1484784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干渉計の指向性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980728"/>
            <a:ext cx="5995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・干渉計型重力波検出器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指向性・偏波依存性がある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36945"/>
            <a:ext cx="4830213" cy="3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1326107" y="2132856"/>
            <a:ext cx="2957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干渉計のアンテナパターン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8851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66145"/>
            <a:ext cx="6461336" cy="268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" name="テキスト ボックス 107"/>
          <p:cNvSpPr txBox="1"/>
          <p:nvPr/>
        </p:nvSpPr>
        <p:spPr>
          <a:xfrm>
            <a:off x="1619672" y="6021288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99FF99"/>
                </a:solidFill>
              </a:rPr>
              <a:t>F+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3780304" y="602128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err="1" smtClean="0">
                <a:solidFill>
                  <a:srgbClr val="99FF99"/>
                </a:solidFill>
              </a:rPr>
              <a:t>Fx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5782488" y="6008514"/>
            <a:ext cx="109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99FF99"/>
                </a:solidFill>
              </a:rPr>
              <a:t>Average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pic>
        <p:nvPicPr>
          <p:cNvPr id="106" name="図 1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36912"/>
            <a:ext cx="5747016" cy="5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12" name="図 1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00" y="3254115"/>
            <a:ext cx="5554993" cy="5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854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国際協力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grpSp>
        <p:nvGrpSpPr>
          <p:cNvPr id="27" name="グループ化 26"/>
          <p:cNvGrpSpPr/>
          <p:nvPr/>
        </p:nvGrpSpPr>
        <p:grpSpPr>
          <a:xfrm>
            <a:off x="714348" y="4276090"/>
            <a:ext cx="6429420" cy="1938992"/>
            <a:chOff x="714348" y="4276090"/>
            <a:chExt cx="6429420" cy="1938992"/>
          </a:xfrm>
        </p:grpSpPr>
        <p:sp>
          <p:nvSpPr>
            <p:cNvPr id="24" name="Rectangle 69"/>
            <p:cNvSpPr>
              <a:spLocks noChangeArrowheads="1"/>
            </p:cNvSpPr>
            <p:nvPr/>
          </p:nvSpPr>
          <p:spPr bwMode="auto">
            <a:xfrm>
              <a:off x="714348" y="4276090"/>
              <a:ext cx="6429420" cy="19389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実際上の意義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   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 複数台での同時検出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     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検出の信頼度の向上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偽イベントの除去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</p:txBody>
        </p:sp>
        <p:sp>
          <p:nvSpPr>
            <p:cNvPr id="31" name="Rectangle 69"/>
            <p:cNvSpPr>
              <a:spLocks noChangeArrowheads="1"/>
            </p:cNvSpPr>
            <p:nvPr/>
          </p:nvSpPr>
          <p:spPr bwMode="auto">
            <a:xfrm>
              <a:off x="1071538" y="4672134"/>
              <a:ext cx="4643470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CCFFCC"/>
                  </a:solidFill>
                  <a:sym typeface="Wingdings" pitchFamily="2" charset="2"/>
                </a:rPr>
                <a:t>重力波信号は微弱　</a:t>
              </a:r>
              <a:endParaRPr lang="en-US" altLang="ja-JP" sz="2000" dirty="0" smtClean="0">
                <a:solidFill>
                  <a:srgbClr val="CCFFCC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CCFFCC"/>
                  </a:solidFill>
                  <a:sym typeface="Wingdings" pitchFamily="2" charset="2"/>
                </a:rPr>
                <a:t>   </a:t>
              </a:r>
              <a:r>
                <a:rPr lang="ja-JP" altLang="en-US" sz="2000" dirty="0" smtClean="0">
                  <a:solidFill>
                    <a:srgbClr val="CCFFCC"/>
                  </a:solidFill>
                  <a:sym typeface="Wingdings" pitchFamily="2" charset="2"/>
                </a:rPr>
                <a:t>多くの </a:t>
              </a:r>
              <a:r>
                <a:rPr lang="en-US" altLang="ja-JP" sz="2000" dirty="0" smtClean="0">
                  <a:solidFill>
                    <a:srgbClr val="CCFFCC"/>
                  </a:solidFill>
                  <a:sym typeface="Wingdings" pitchFamily="2" charset="2"/>
                </a:rPr>
                <a:t>Fake event </a:t>
              </a:r>
              <a:r>
                <a:rPr lang="ja-JP" altLang="en-US" sz="2000" dirty="0" smtClean="0">
                  <a:solidFill>
                    <a:srgbClr val="CCFFCC"/>
                  </a:solidFill>
                  <a:sym typeface="Wingdings" pitchFamily="2" charset="2"/>
                </a:rPr>
                <a:t>が現れる</a:t>
              </a:r>
              <a:endParaRPr lang="en-US" altLang="ja-JP" sz="2000" dirty="0" smtClean="0">
                <a:solidFill>
                  <a:srgbClr val="CCFFCC"/>
                </a:solidFill>
                <a:sym typeface="Wingdings" pitchFamily="2" charset="2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642910" y="1500174"/>
            <a:ext cx="7929618" cy="4749876"/>
            <a:chOff x="642910" y="1500174"/>
            <a:chExt cx="7929618" cy="4749876"/>
          </a:xfrm>
        </p:grpSpPr>
        <p:sp>
          <p:nvSpPr>
            <p:cNvPr id="10" name="Rectangle 69"/>
            <p:cNvSpPr>
              <a:spLocks noChangeArrowheads="1"/>
            </p:cNvSpPr>
            <p:nvPr/>
          </p:nvSpPr>
          <p:spPr bwMode="auto">
            <a:xfrm>
              <a:off x="642910" y="2214554"/>
              <a:ext cx="7215238" cy="19389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天文的な意義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 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天球のカバー  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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干渉計は 弱い指向性を持つ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      検出された場合 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---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天文的情報の取得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   　波源の位置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偏波　の情報の取得  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          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最低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3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台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指向性を考慮するとさらに必要 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</p:txBody>
        </p:sp>
        <p:grpSp>
          <p:nvGrpSpPr>
            <p:cNvPr id="25" name="グループ化 24"/>
            <p:cNvGrpSpPr/>
            <p:nvPr/>
          </p:nvGrpSpPr>
          <p:grpSpPr>
            <a:xfrm>
              <a:off x="7058296" y="1500174"/>
              <a:ext cx="1514232" cy="4749876"/>
              <a:chOff x="7058296" y="1500174"/>
              <a:chExt cx="1514232" cy="4749876"/>
            </a:xfrm>
          </p:grpSpPr>
          <p:grpSp>
            <p:nvGrpSpPr>
              <p:cNvPr id="2" name="Group 16"/>
              <p:cNvGrpSpPr>
                <a:grpSpLocks noChangeAspect="1"/>
              </p:cNvGrpSpPr>
              <p:nvPr/>
            </p:nvGrpSpPr>
            <p:grpSpPr bwMode="auto">
              <a:xfrm>
                <a:off x="7058296" y="1500174"/>
                <a:ext cx="1479296" cy="1484630"/>
                <a:chOff x="0" y="0"/>
                <a:chExt cx="1664" cy="1670"/>
              </a:xfrm>
            </p:grpSpPr>
            <p:pic>
              <p:nvPicPr>
                <p:cNvPr id="13" name="Picture 1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64" cy="1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Rectangle 18"/>
                <p:cNvSpPr>
                  <a:spLocks/>
                </p:cNvSpPr>
                <p:nvPr/>
              </p:nvSpPr>
              <p:spPr bwMode="auto">
                <a:xfrm>
                  <a:off x="860" y="1480"/>
                  <a:ext cx="705" cy="19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buNone/>
                  </a:pPr>
                  <a:r>
                    <a:rPr lang="en-US" altLang="ja-JP" sz="1100" dirty="0">
                      <a:solidFill>
                        <a:srgbClr val="080808"/>
                      </a:solidFill>
                    </a:rPr>
                    <a:t>L/H+L/L</a:t>
                  </a:r>
                </a:p>
              </p:txBody>
            </p:sp>
          </p:grpSp>
          <p:grpSp>
            <p:nvGrpSpPr>
              <p:cNvPr id="3" name="Group 19"/>
              <p:cNvGrpSpPr>
                <a:grpSpLocks noChangeAspect="1"/>
              </p:cNvGrpSpPr>
              <p:nvPr/>
            </p:nvGrpSpPr>
            <p:grpSpPr bwMode="auto">
              <a:xfrm>
                <a:off x="7066564" y="3127680"/>
                <a:ext cx="1479296" cy="1479296"/>
                <a:chOff x="0" y="0"/>
                <a:chExt cx="1664" cy="1664"/>
              </a:xfrm>
            </p:grpSpPr>
            <p:pic>
              <p:nvPicPr>
                <p:cNvPr id="16" name="Picture 2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64" cy="1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Rectangle 21"/>
                <p:cNvSpPr>
                  <a:spLocks/>
                </p:cNvSpPr>
                <p:nvPr/>
              </p:nvSpPr>
              <p:spPr bwMode="auto">
                <a:xfrm>
                  <a:off x="622" y="1472"/>
                  <a:ext cx="941" cy="19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buNone/>
                  </a:pPr>
                  <a:r>
                    <a:rPr lang="en-US" altLang="ja-JP" sz="1100">
                      <a:solidFill>
                        <a:srgbClr val="080808"/>
                      </a:solidFill>
                    </a:rPr>
                    <a:t>L/H+L/L+V</a:t>
                  </a:r>
                </a:p>
              </p:txBody>
            </p:sp>
          </p:grpSp>
          <p:grpSp>
            <p:nvGrpSpPr>
              <p:cNvPr id="4" name="Group 22"/>
              <p:cNvGrpSpPr>
                <a:grpSpLocks noChangeAspect="1"/>
              </p:cNvGrpSpPr>
              <p:nvPr/>
            </p:nvGrpSpPr>
            <p:grpSpPr bwMode="auto">
              <a:xfrm>
                <a:off x="7093232" y="4770754"/>
                <a:ext cx="1479296" cy="1479296"/>
                <a:chOff x="0" y="0"/>
                <a:chExt cx="1664" cy="1664"/>
              </a:xfrm>
            </p:grpSpPr>
            <p:pic>
              <p:nvPicPr>
                <p:cNvPr id="19" name="Picture 2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64" cy="1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Rectangle 24"/>
                <p:cNvSpPr>
                  <a:spLocks/>
                </p:cNvSpPr>
                <p:nvPr/>
              </p:nvSpPr>
              <p:spPr bwMode="auto">
                <a:xfrm>
                  <a:off x="6" y="1472"/>
                  <a:ext cx="1484" cy="19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buNone/>
                  </a:pPr>
                  <a:r>
                    <a:rPr lang="en-US" altLang="ja-JP" sz="1100">
                      <a:solidFill>
                        <a:srgbClr val="080808"/>
                      </a:solidFill>
                    </a:rPr>
                    <a:t>L/H+L/L+V+LCGT</a:t>
                  </a:r>
                </a:p>
              </p:txBody>
            </p:sp>
          </p:grpSp>
        </p:grpSp>
      </p:grpSp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571472" y="1102609"/>
            <a:ext cx="7215238" cy="4860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400" dirty="0" smtClean="0">
                <a:solidFill>
                  <a:srgbClr val="FFFFFF"/>
                </a:solidFill>
                <a:sym typeface="Wingdings" pitchFamily="2" charset="2"/>
              </a:rPr>
              <a:t>複数台での同時観測の意義</a:t>
            </a:r>
            <a:endParaRPr lang="en-US" altLang="ja-JP" sz="24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21" name="Rectangle 69"/>
          <p:cNvSpPr>
            <a:spLocks noChangeArrowheads="1"/>
          </p:cNvSpPr>
          <p:nvPr/>
        </p:nvSpPr>
        <p:spPr bwMode="auto">
          <a:xfrm>
            <a:off x="1081062" y="1571612"/>
            <a:ext cx="506257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B2B2B2"/>
                </a:solidFill>
                <a:sym typeface="Wingdings" pitchFamily="2" charset="2"/>
              </a:rPr>
              <a:t>(</a:t>
            </a:r>
            <a:r>
              <a:rPr lang="en-US" altLang="ja-JP" sz="2000" b="1" dirty="0" smtClean="0">
                <a:solidFill>
                  <a:srgbClr val="B2B2B2"/>
                </a:solidFill>
                <a:sym typeface="Wingdings" pitchFamily="2" charset="2"/>
              </a:rPr>
              <a:t>Ad. LIGO, Ad. VIRGO</a:t>
            </a:r>
            <a:r>
              <a:rPr lang="ja-JP" altLang="en-US" sz="2000" dirty="0" smtClean="0">
                <a:solidFill>
                  <a:srgbClr val="B2B2B2"/>
                </a:solidFill>
                <a:sym typeface="Wingdings" pitchFamily="2" charset="2"/>
              </a:rPr>
              <a:t>との同時観測</a:t>
            </a:r>
            <a:r>
              <a:rPr lang="en-US" altLang="ja-JP" sz="2000" dirty="0" smtClean="0">
                <a:solidFill>
                  <a:srgbClr val="B2B2B2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0086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Parameter estimation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899592" y="1157503"/>
            <a:ext cx="734481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Angular resolution for the source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733567"/>
            <a:ext cx="5369523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768840" y="1443840"/>
            <a:ext cx="1656184" cy="43204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kern="0" dirty="0" smtClean="0">
                <a:solidFill>
                  <a:srgbClr val="B2B2B2"/>
                </a:solidFill>
                <a:latin typeface="+mn-lt"/>
                <a:ea typeface="+mn-ea"/>
              </a:rPr>
              <a:t>By H. Tagoshi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999808" y="1805575"/>
            <a:ext cx="1820664" cy="1008112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H: LIGO-</a:t>
            </a: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­‐Hanford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L: LIGO-</a:t>
            </a: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­‐Livingston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V: Virgo, </a:t>
            </a:r>
            <a:r>
              <a:rPr lang="pt-BR" altLang="ja-JP" sz="1200" kern="0" dirty="0" smtClean="0">
                <a:solidFill>
                  <a:srgbClr val="99CCFF"/>
                </a:solidFill>
                <a:latin typeface="+mn-lt"/>
                <a:ea typeface="+mn-ea"/>
              </a:rPr>
              <a:t>J: LCGT</a:t>
            </a:r>
            <a:endParaRPr lang="pt-BR" altLang="ja-JP" sz="1200" kern="0" dirty="0">
              <a:solidFill>
                <a:srgbClr val="99CCFF"/>
              </a:solidFill>
              <a:latin typeface="+mn-lt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A</a:t>
            </a: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: LIGO-</a:t>
            </a: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­‐Australia</a:t>
            </a:r>
            <a:endParaRPr lang="en-US" altLang="ja-JP" sz="1200" kern="0" dirty="0" smtClean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32621" y="5326452"/>
            <a:ext cx="6316240" cy="698990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kern="0" dirty="0" smtClean="0">
                <a:solidFill>
                  <a:srgbClr val="EAEAEA"/>
                </a:solidFill>
              </a:rPr>
              <a:t>Adding</a:t>
            </a:r>
            <a:r>
              <a:rPr lang="en-US" altLang="ja-JP" sz="2000" kern="0" dirty="0" smtClean="0">
                <a:solidFill>
                  <a:srgbClr val="99CCFF"/>
                </a:solidFill>
              </a:rPr>
              <a:t> </a:t>
            </a:r>
            <a:r>
              <a:rPr lang="en-US" altLang="ja-JP" sz="2000" kern="0" dirty="0">
                <a:solidFill>
                  <a:srgbClr val="99CCFF"/>
                </a:solidFill>
              </a:rPr>
              <a:t>LCGT </a:t>
            </a: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</a:rPr>
              <a:t>to (aLIGO + adv. VIRGO) network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</a:rPr>
              <a:t>     </a:t>
            </a: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  <a:sym typeface="Wingdings" pitchFamily="2" charset="2"/>
              </a:rPr>
              <a:t> </a:t>
            </a: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</a:rPr>
              <a:t>Factor ~3-4 improvement in sky area </a:t>
            </a:r>
          </a:p>
        </p:txBody>
      </p:sp>
      <p:sp>
        <p:nvSpPr>
          <p:cNvPr id="12" name="上カーブ矢印 11"/>
          <p:cNvSpPr/>
          <p:nvPr/>
        </p:nvSpPr>
        <p:spPr bwMode="auto">
          <a:xfrm>
            <a:off x="3676840" y="2813687"/>
            <a:ext cx="864096" cy="288032"/>
          </a:xfrm>
          <a:prstGeom prst="curvedUpArrow">
            <a:avLst/>
          </a:prstGeom>
          <a:solidFill>
            <a:srgbClr val="FFFFFF">
              <a:alpha val="49804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95949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245736"/>
            <a:ext cx="3188817" cy="169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9495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867" y="3245734"/>
            <a:ext cx="3205429" cy="169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7308304" y="4332345"/>
            <a:ext cx="1656184" cy="43204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050" kern="0" dirty="0" smtClean="0">
                <a:solidFill>
                  <a:srgbClr val="B2B2B2"/>
                </a:solidFill>
                <a:latin typeface="+mn-lt"/>
                <a:ea typeface="+mn-ea"/>
              </a:rPr>
              <a:t>S.Fairhaurst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050" kern="0" dirty="0" smtClean="0">
                <a:solidFill>
                  <a:srgbClr val="B2B2B2"/>
                </a:solidFill>
                <a:latin typeface="+mn-lt"/>
                <a:ea typeface="+mn-ea"/>
              </a:rPr>
              <a:t>CQG 28(2011) 105021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101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</a:t>
            </a:r>
            <a:r>
              <a:rPr lang="ja-JP" altLang="en-US" dirty="0" smtClean="0"/>
              <a:t>全体スケジュール</a:t>
            </a:r>
            <a:endParaRPr lang="ja-JP" altLang="ja-JP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7544" y="859512"/>
            <a:ext cx="8072494" cy="2857520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ja-JP" altLang="en-US" sz="2000" kern="0" dirty="0" smtClean="0">
                <a:solidFill>
                  <a:srgbClr val="EAEAEA"/>
                </a:solidFill>
                <a:ea typeface="+mn-ea"/>
              </a:rPr>
              <a:t>・</a:t>
            </a:r>
            <a:r>
              <a:rPr lang="en-US" altLang="ja-JP" sz="2000" b="1" kern="0" dirty="0" smtClean="0">
                <a:solidFill>
                  <a:schemeClr val="bg1">
                    <a:lumMod val="90000"/>
                  </a:schemeClr>
                </a:solidFill>
                <a:ea typeface="+mn-ea"/>
              </a:rPr>
              <a:t>iLCGT</a:t>
            </a:r>
            <a:r>
              <a:rPr lang="en-US" altLang="ja-JP" sz="2000" kern="0" dirty="0" smtClean="0">
                <a:solidFill>
                  <a:srgbClr val="EAEAEA"/>
                </a:solidFill>
                <a:ea typeface="+mn-ea"/>
              </a:rPr>
              <a:t> : </a:t>
            </a:r>
            <a:r>
              <a:rPr lang="ja-JP" altLang="en-US" sz="2000" kern="0" dirty="0" smtClean="0">
                <a:solidFill>
                  <a:srgbClr val="EAEAEA"/>
                </a:solidFill>
                <a:ea typeface="+mn-ea"/>
              </a:rPr>
              <a:t>大型干渉計の安定動作を実現          </a:t>
            </a:r>
            <a:endParaRPr lang="en-US" altLang="ja-JP" sz="1800" kern="0" dirty="0">
              <a:solidFill>
                <a:srgbClr val="C0C0C0"/>
              </a:solidFill>
              <a:ea typeface="+mn-ea"/>
            </a:endParaRPr>
          </a:p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en-US" altLang="ja-JP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 </a:t>
            </a:r>
            <a:r>
              <a:rPr lang="ja-JP" altLang="en-US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　</a:t>
            </a:r>
            <a:r>
              <a:rPr lang="en-US" altLang="ja-JP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 - </a:t>
            </a:r>
            <a:r>
              <a:rPr lang="ja-JP" altLang="en-US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基線長</a:t>
            </a:r>
            <a:r>
              <a:rPr lang="en-US" altLang="ja-JP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3km</a:t>
            </a:r>
            <a:r>
              <a:rPr lang="ja-JP" altLang="en-US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の</a:t>
            </a:r>
            <a:r>
              <a:rPr lang="ja-JP" altLang="en-US" sz="2000" kern="0" dirty="0">
                <a:solidFill>
                  <a:srgbClr val="C0C0C0"/>
                </a:solidFill>
                <a:sym typeface="Wingdings" pitchFamily="2" charset="2"/>
              </a:rPr>
              <a:t>常温</a:t>
            </a:r>
            <a:r>
              <a:rPr lang="ja-JP" altLang="en-US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干渉計を動作</a:t>
            </a:r>
            <a:r>
              <a:rPr lang="en-US" altLang="ja-JP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.</a:t>
            </a:r>
          </a:p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ja-JP" altLang="en-US" sz="2000" kern="0" dirty="0" smtClean="0">
                <a:solidFill>
                  <a:srgbClr val="C0C0C0"/>
                </a:solidFill>
                <a:sym typeface="Wingdings" pitchFamily="2" charset="2"/>
              </a:rPr>
              <a:t>    </a:t>
            </a:r>
            <a:r>
              <a:rPr lang="en-US" altLang="ja-JP" sz="2000" kern="0" dirty="0" smtClean="0">
                <a:solidFill>
                  <a:srgbClr val="C0C0C0"/>
                </a:solidFill>
                <a:sym typeface="Wingdings" pitchFamily="2" charset="2"/>
              </a:rPr>
              <a:t>- </a:t>
            </a:r>
            <a:r>
              <a:rPr lang="ja-JP" altLang="en-US" sz="2000" kern="0" dirty="0" smtClean="0">
                <a:solidFill>
                  <a:srgbClr val="C0C0C0"/>
                </a:solidFill>
                <a:sym typeface="Wingdings" pitchFamily="2" charset="2"/>
              </a:rPr>
              <a:t>比較的</a:t>
            </a:r>
            <a:r>
              <a:rPr lang="ja-JP" altLang="en-US" sz="2000" kern="0" dirty="0">
                <a:solidFill>
                  <a:srgbClr val="C0C0C0"/>
                </a:solidFill>
                <a:sym typeface="Wingdings" pitchFamily="2" charset="2"/>
              </a:rPr>
              <a:t>シンプル</a:t>
            </a:r>
            <a:r>
              <a:rPr lang="ja-JP" altLang="en-US" sz="2000" kern="0" dirty="0" smtClean="0">
                <a:solidFill>
                  <a:srgbClr val="C0C0C0"/>
                </a:solidFill>
                <a:sym typeface="Wingdings" pitchFamily="2" charset="2"/>
              </a:rPr>
              <a:t>な光学系・防振系構成</a:t>
            </a:r>
            <a:endParaRPr lang="en-US" altLang="ja-JP" sz="2000" kern="0" dirty="0" smtClean="0">
              <a:solidFill>
                <a:srgbClr val="C0C0C0"/>
              </a:solidFill>
              <a:ea typeface="+mn-ea"/>
              <a:sym typeface="Wingdings" pitchFamily="2" charset="2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ja-JP" altLang="en-US" sz="2000" kern="0" dirty="0" smtClean="0">
                <a:solidFill>
                  <a:srgbClr val="C0C0C0"/>
                </a:solidFill>
                <a:ea typeface="+mn-ea"/>
              </a:rPr>
              <a:t>　</a:t>
            </a:r>
            <a:r>
              <a:rPr lang="ja-JP" altLang="en-US" sz="2000" kern="0" dirty="0">
                <a:solidFill>
                  <a:srgbClr val="C0C0C0"/>
                </a:solidFill>
                <a:ea typeface="+mn-ea"/>
              </a:rPr>
              <a:t> </a:t>
            </a:r>
            <a:r>
              <a:rPr lang="ja-JP" altLang="en-US" sz="2000" kern="0" dirty="0" smtClean="0">
                <a:solidFill>
                  <a:srgbClr val="C0C0C0"/>
                </a:solidFill>
                <a:ea typeface="+mn-ea"/>
              </a:rPr>
              <a:t> </a:t>
            </a:r>
            <a:r>
              <a:rPr lang="en-US" altLang="ja-JP" sz="2000" kern="0" dirty="0" smtClean="0">
                <a:solidFill>
                  <a:srgbClr val="C0C0C0"/>
                </a:solidFill>
                <a:ea typeface="+mn-ea"/>
              </a:rPr>
              <a:t>- 1</a:t>
            </a:r>
            <a:r>
              <a:rPr lang="ja-JP" altLang="en-US" sz="2000" kern="0" dirty="0" smtClean="0">
                <a:solidFill>
                  <a:srgbClr val="C0C0C0"/>
                </a:solidFill>
                <a:ea typeface="+mn-ea"/>
              </a:rPr>
              <a:t>ヶ月程度の観測運転  </a:t>
            </a:r>
            <a:r>
              <a:rPr lang="en-US" altLang="ja-JP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 </a:t>
            </a:r>
            <a:r>
              <a:rPr lang="ja-JP" altLang="en-US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総合システムとしての動作</a:t>
            </a:r>
            <a:r>
              <a:rPr lang="en-US" altLang="ja-JP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.</a:t>
            </a:r>
            <a:endParaRPr lang="en-US" altLang="ja-JP" sz="2000" kern="0" dirty="0" smtClean="0">
              <a:solidFill>
                <a:srgbClr val="C0C0C0"/>
              </a:solidFill>
              <a:ea typeface="+mn-ea"/>
            </a:endParaRPr>
          </a:p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ea typeface="+mn-ea"/>
              </a:rPr>
              <a:t>・</a:t>
            </a:r>
            <a:r>
              <a:rPr lang="en-US" altLang="ja-JP" sz="2000" b="1" kern="0" dirty="0" smtClean="0">
                <a:solidFill>
                  <a:srgbClr val="99CCFF"/>
                </a:solidFill>
                <a:ea typeface="+mn-ea"/>
              </a:rPr>
              <a:t>bLCGT</a:t>
            </a:r>
            <a:r>
              <a:rPr lang="en-US" altLang="ja-JP" sz="2000" kern="0" dirty="0" smtClean="0">
                <a:solidFill>
                  <a:srgbClr val="EAEAEA"/>
                </a:solidFill>
                <a:ea typeface="+mn-ea"/>
              </a:rPr>
              <a:t> : </a:t>
            </a:r>
            <a:r>
              <a:rPr lang="ja-JP" altLang="en-US" sz="2000" kern="0" dirty="0" smtClean="0">
                <a:solidFill>
                  <a:srgbClr val="EAEAEA"/>
                </a:solidFill>
                <a:ea typeface="+mn-ea"/>
              </a:rPr>
              <a:t>最終構成での動作</a:t>
            </a:r>
            <a:r>
              <a:rPr lang="en-US" altLang="ja-JP" sz="2000" kern="0" dirty="0" smtClean="0">
                <a:solidFill>
                  <a:srgbClr val="EAEAEA"/>
                </a:solidFill>
              </a:rPr>
              <a:t>                         </a:t>
            </a:r>
            <a:r>
              <a:rPr lang="en-US" altLang="ja-JP" sz="1800" kern="0" dirty="0" smtClean="0">
                <a:solidFill>
                  <a:srgbClr val="C0C0C0"/>
                </a:solidFill>
              </a:rPr>
              <a:t> </a:t>
            </a:r>
            <a:endParaRPr kumimoji="1" lang="en-US" altLang="ja-JP" sz="1800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/>
              <a:uLnTx/>
              <a:uFillTx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r>
              <a:rPr kumimoji="1" lang="en-US" altLang="ja-JP" sz="200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ea typeface="+mn-ea"/>
              </a:rPr>
              <a:t>     -</a:t>
            </a:r>
            <a:r>
              <a:rPr kumimoji="1" lang="en-US" altLang="ja-JP" sz="200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ea typeface="+mn-ea"/>
                <a:sym typeface="Wingdings" pitchFamily="2" charset="2"/>
              </a:rPr>
              <a:t> RSE, </a:t>
            </a:r>
            <a:r>
              <a:rPr kumimoji="1" lang="ja-JP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ea typeface="+mn-ea"/>
                <a:sym typeface="Wingdings" pitchFamily="2" charset="2"/>
              </a:rPr>
              <a:t>防振系アップグレード</a:t>
            </a:r>
            <a:endParaRPr lang="en-US" altLang="ja-JP" sz="2000" kern="0" dirty="0">
              <a:solidFill>
                <a:srgbClr val="C0C0C0"/>
              </a:solidFill>
              <a:ea typeface="+mn-ea"/>
              <a:sym typeface="Wingdings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r>
              <a:rPr kumimoji="1" lang="en-US" altLang="ja-JP" sz="2000" i="0" u="none" strike="noStrike" kern="0" cap="none" spc="0" normalizeH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ea typeface="+mn-ea"/>
                <a:sym typeface="Wingdings" pitchFamily="2" charset="2"/>
              </a:rPr>
              <a:t>     - </a:t>
            </a:r>
            <a:r>
              <a:rPr lang="ja-JP" altLang="en-US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低温干渉計としての動作</a:t>
            </a:r>
            <a:r>
              <a:rPr lang="en-US" altLang="ja-JP" sz="2000" kern="0" dirty="0" smtClean="0">
                <a:solidFill>
                  <a:srgbClr val="C0C0C0"/>
                </a:solidFill>
                <a:ea typeface="+mn-ea"/>
                <a:sym typeface="Wingdings" pitchFamily="2" charset="2"/>
              </a:rPr>
              <a:t>.</a:t>
            </a:r>
            <a:endParaRPr kumimoji="1" lang="en-US" altLang="ja-JP" sz="2000" i="0" u="none" strike="noStrike" kern="0" cap="none" spc="0" normalizeH="0" noProof="0" dirty="0" smtClean="0">
              <a:ln>
                <a:noFill/>
              </a:ln>
              <a:solidFill>
                <a:srgbClr val="C0C0C0"/>
              </a:solidFill>
              <a:effectLst/>
              <a:uLnTx/>
              <a:uFillTx/>
              <a:ea typeface="+mn-ea"/>
              <a:sym typeface="Wingdings" pitchFamily="2" charset="2"/>
            </a:endParaRPr>
          </a:p>
          <a:p>
            <a:pPr marL="342900" lvl="0" indent="-342900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b="1" kern="0" dirty="0" smtClean="0">
                <a:solidFill>
                  <a:srgbClr val="CC99FF"/>
                </a:solidFill>
              </a:rPr>
              <a:t>OBS</a:t>
            </a:r>
            <a:r>
              <a:rPr lang="en-US" altLang="ja-JP" sz="2000" kern="0" dirty="0" smtClean="0">
                <a:solidFill>
                  <a:srgbClr val="99CCFF"/>
                </a:solidFill>
              </a:rPr>
              <a:t>    </a:t>
            </a:r>
            <a:r>
              <a:rPr lang="en-US" altLang="ja-JP" sz="2000" kern="0" dirty="0" smtClean="0">
                <a:solidFill>
                  <a:srgbClr val="EAEAEA"/>
                </a:solidFill>
              </a:rPr>
              <a:t>: </a:t>
            </a:r>
            <a:r>
              <a:rPr lang="ja-JP" altLang="en-US" sz="2000" kern="0" dirty="0" smtClean="0">
                <a:solidFill>
                  <a:srgbClr val="EAEAEA"/>
                </a:solidFill>
              </a:rPr>
              <a:t>長期間観測運転と干渉計チューニング</a:t>
            </a:r>
            <a:endParaRPr kumimoji="1" lang="en-US" altLang="ja-JP" sz="1800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/>
              <a:uLnTx/>
              <a:uFillTx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endParaRPr kumimoji="1" lang="en-US" altLang="ja-JP" sz="2000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ea typeface="+mn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319424"/>
            <a:ext cx="8786842" cy="19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142976" y="4000570"/>
            <a:ext cx="71438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C0C0C0"/>
                </a:solidFill>
                <a:ea typeface="+mn-ea"/>
              </a:rPr>
              <a:t>2011</a:t>
            </a: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14546" y="4000570"/>
            <a:ext cx="71438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C0C0C0"/>
                </a:solidFill>
                <a:ea typeface="+mn-ea"/>
              </a:rPr>
              <a:t>2012</a:t>
            </a: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428992" y="4000570"/>
            <a:ext cx="71438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C0C0C0"/>
                </a:solidFill>
                <a:ea typeface="+mn-ea"/>
              </a:rPr>
              <a:t>2013</a:t>
            </a: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643438" y="4000570"/>
            <a:ext cx="71438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C0C0C0"/>
                </a:solidFill>
                <a:ea typeface="+mn-ea"/>
              </a:rPr>
              <a:t>2014</a:t>
            </a: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715008" y="4000570"/>
            <a:ext cx="71438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C0C0C0"/>
                </a:solidFill>
                <a:ea typeface="+mn-ea"/>
              </a:rPr>
              <a:t>2015</a:t>
            </a: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858016" y="4000570"/>
            <a:ext cx="71438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C0C0C0"/>
                </a:solidFill>
                <a:ea typeface="+mn-ea"/>
              </a:rPr>
              <a:t>2016</a:t>
            </a: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8001024" y="4000570"/>
            <a:ext cx="71438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C0C0C0"/>
                </a:solidFill>
                <a:ea typeface="+mn-ea"/>
              </a:rPr>
              <a:t>2017</a:t>
            </a: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285720" y="4309056"/>
            <a:ext cx="4643470" cy="2000264"/>
          </a:xfrm>
          <a:prstGeom prst="roundRect">
            <a:avLst>
              <a:gd name="adj" fmla="val 4286"/>
            </a:avLst>
          </a:prstGeom>
          <a:solidFill>
            <a:schemeClr val="bg1">
              <a:lumMod val="90000"/>
              <a:alpha val="2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4881565" y="4309056"/>
            <a:ext cx="2905145" cy="2000264"/>
          </a:xfrm>
          <a:prstGeom prst="roundRect">
            <a:avLst>
              <a:gd name="adj" fmla="val 5238"/>
            </a:avLst>
          </a:prstGeom>
          <a:solidFill>
            <a:schemeClr val="accent6">
              <a:lumMod val="50000"/>
              <a:lumOff val="50000"/>
              <a:alpha val="20000"/>
            </a:schemeClr>
          </a:solidFill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143636" y="4951998"/>
            <a:ext cx="1643074" cy="78581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+mn-lt"/>
                <a:ea typeface="+mn-ea"/>
                <a:cs typeface="+mn-cs"/>
              </a:rPr>
              <a:t>bLCGT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928794" y="5523502"/>
            <a:ext cx="1643074" cy="78581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b="1" kern="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rPr>
              <a:t>i</a:t>
            </a:r>
            <a:r>
              <a: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LCGT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7810523" y="4309056"/>
            <a:ext cx="1190633" cy="2000264"/>
          </a:xfrm>
          <a:prstGeom prst="roundRect">
            <a:avLst>
              <a:gd name="adj" fmla="val 5238"/>
            </a:avLst>
          </a:prstGeom>
          <a:solidFill>
            <a:srgbClr val="CC99FF">
              <a:alpha val="20000"/>
            </a:srgbClr>
          </a:solidFill>
          <a:ln w="254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8001024" y="5104398"/>
            <a:ext cx="1071570" cy="78581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9900CC"/>
                </a:solidFill>
                <a:latin typeface="+mn-lt"/>
                <a:ea typeface="+mn-ea"/>
              </a:rPr>
              <a:t>OBS</a:t>
            </a: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072198" y="2492896"/>
            <a:ext cx="3036179" cy="864096"/>
            <a:chOff x="6072198" y="2492896"/>
            <a:chExt cx="3036179" cy="864096"/>
          </a:xfrm>
        </p:grpSpPr>
        <p:sp>
          <p:nvSpPr>
            <p:cNvPr id="2" name="角丸四角形 1"/>
            <p:cNvSpPr/>
            <p:nvPr/>
          </p:nvSpPr>
          <p:spPr>
            <a:xfrm>
              <a:off x="6072198" y="2492896"/>
              <a:ext cx="2820282" cy="864096"/>
            </a:xfrm>
            <a:prstGeom prst="roundRect">
              <a:avLst>
                <a:gd name="adj" fmla="val 6201"/>
              </a:avLst>
            </a:prstGeom>
            <a:solidFill>
              <a:srgbClr val="FF9999">
                <a:alpha val="10000"/>
              </a:srgbClr>
            </a:solidFill>
            <a:ln w="6350">
              <a:solidFill>
                <a:srgbClr val="FF99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6084168" y="2583253"/>
              <a:ext cx="3024209" cy="7017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800" dirty="0" smtClean="0">
                  <a:solidFill>
                    <a:srgbClr val="FF9999"/>
                  </a:solidFill>
                </a:rPr>
                <a:t>※</a:t>
              </a:r>
              <a:r>
                <a:rPr lang="ja-JP" altLang="en-US" sz="1800" dirty="0" smtClean="0">
                  <a:solidFill>
                    <a:srgbClr val="FF9999"/>
                  </a:solidFill>
                </a:rPr>
                <a:t>スケジュールは</a:t>
              </a:r>
              <a:endParaRPr lang="en-US" altLang="ja-JP" sz="1800" dirty="0" smtClean="0">
                <a:solidFill>
                  <a:srgbClr val="FF9999"/>
                </a:solidFill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800" dirty="0">
                  <a:solidFill>
                    <a:srgbClr val="FF9999"/>
                  </a:solidFill>
                </a:rPr>
                <a:t>　</a:t>
              </a:r>
              <a:r>
                <a:rPr lang="ja-JP" altLang="en-US" sz="1800" dirty="0" smtClean="0">
                  <a:solidFill>
                    <a:srgbClr val="FF9999"/>
                  </a:solidFill>
                </a:rPr>
                <a:t>　更新される予定です</a:t>
              </a:r>
              <a:r>
                <a:rPr lang="en-US" altLang="ja-JP" sz="1800" dirty="0" smtClean="0">
                  <a:solidFill>
                    <a:srgbClr val="FF9999"/>
                  </a:solidFill>
                </a:rPr>
                <a:t>.</a:t>
              </a: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イベントレート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pic>
        <p:nvPicPr>
          <p:cNvPr id="1879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5" y="1988840"/>
            <a:ext cx="774382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899592" y="1148040"/>
            <a:ext cx="5112568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・連星合体イベントの頻度見積もり</a:t>
            </a:r>
            <a:endParaRPr lang="en-US" altLang="ja-JP" b="0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989708" y="5727446"/>
            <a:ext cx="2304256" cy="276384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100" b="0" dirty="0" smtClean="0">
                <a:solidFill>
                  <a:srgbClr val="B2B2B2"/>
                </a:solidFill>
              </a:rPr>
              <a:t>Abadie+ CQG 27 </a:t>
            </a:r>
            <a:r>
              <a:rPr lang="en-US" altLang="ja-JP" sz="1100" b="0" dirty="0">
                <a:solidFill>
                  <a:srgbClr val="B2B2B2"/>
                </a:solidFill>
              </a:rPr>
              <a:t>(2010) </a:t>
            </a:r>
            <a:r>
              <a:rPr lang="en-US" altLang="ja-JP" sz="1100" b="0" dirty="0" smtClean="0">
                <a:solidFill>
                  <a:srgbClr val="B2B2B2"/>
                </a:solidFill>
              </a:rPr>
              <a:t>173001</a:t>
            </a:r>
            <a:r>
              <a:rPr lang="en-US" altLang="ja-JP" sz="1100" b="0" dirty="0">
                <a:solidFill>
                  <a:srgbClr val="B2B2B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43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GWIC </a:t>
            </a:r>
            <a:r>
              <a:rPr kumimoji="1" lang="ja-JP" altLang="en-US" dirty="0" smtClean="0"/>
              <a:t>ロードマップ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pic>
        <p:nvPicPr>
          <p:cNvPr id="973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8606"/>
            <a:ext cx="8568952" cy="423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3491880" y="5682734"/>
            <a:ext cx="54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600" dirty="0">
                <a:solidFill>
                  <a:srgbClr val="B2B2B2"/>
                </a:solidFill>
              </a:rPr>
              <a:t>Gravitational Waves International </a:t>
            </a:r>
            <a:r>
              <a:rPr lang="en-US" altLang="ja-JP" sz="1600" dirty="0" smtClean="0">
                <a:solidFill>
                  <a:srgbClr val="B2B2B2"/>
                </a:solidFill>
              </a:rPr>
              <a:t>Committee Roadmap  </a:t>
            </a:r>
          </a:p>
          <a:p>
            <a:pPr algn="l">
              <a:buNone/>
            </a:pPr>
            <a:r>
              <a:rPr lang="en-US" altLang="ja-JP" sz="1600" dirty="0">
                <a:solidFill>
                  <a:srgbClr val="B2B2B2"/>
                </a:solidFill>
              </a:rPr>
              <a:t> </a:t>
            </a:r>
            <a:r>
              <a:rPr lang="en-US" altLang="ja-JP" sz="1600" dirty="0" smtClean="0">
                <a:solidFill>
                  <a:srgbClr val="B2B2B2"/>
                </a:solidFill>
              </a:rPr>
              <a:t>                                 http</a:t>
            </a:r>
            <a:r>
              <a:rPr lang="en-US" altLang="ja-JP" sz="1600" dirty="0">
                <a:solidFill>
                  <a:srgbClr val="B2B2B2"/>
                </a:solidFill>
              </a:rPr>
              <a:t>://gwic.ligo.org/roadmap/</a:t>
            </a:r>
            <a:endParaRPr lang="ja-JP" altLang="en-US" sz="1600" dirty="0">
              <a:solidFill>
                <a:srgbClr val="B2B2B2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2106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 smtClean="0"/>
              <a:t>　　　　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    </a:t>
            </a:r>
            <a:r>
              <a:rPr lang="ja-JP" altLang="en-US" sz="4000" dirty="0" smtClean="0"/>
              <a:t>宇宙重力波望遠鏡</a:t>
            </a:r>
            <a:endParaRPr lang="en-US" altLang="ja-JP" sz="40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4000" dirty="0" smtClean="0"/>
              <a:t>       </a:t>
            </a:r>
            <a:r>
              <a:rPr lang="en-US" altLang="ja-JP" sz="3200" dirty="0" smtClean="0"/>
              <a:t> - LISA/LPF</a:t>
            </a:r>
            <a:r>
              <a:rPr lang="ja-JP" altLang="en-US" sz="3200" dirty="0" smtClean="0">
                <a:solidFill>
                  <a:srgbClr val="FFFFFF"/>
                </a:solidFill>
              </a:rPr>
              <a:t>と</a:t>
            </a:r>
            <a:r>
              <a:rPr lang="en-US" altLang="ja-JP" sz="3200" dirty="0" smtClean="0">
                <a:solidFill>
                  <a:srgbClr val="99CCFF"/>
                </a:solidFill>
              </a:rPr>
              <a:t> </a:t>
            </a:r>
            <a:r>
              <a:rPr lang="en-US" altLang="ja-JP" sz="3200" dirty="0" smtClean="0">
                <a:solidFill>
                  <a:srgbClr val="6699FF"/>
                </a:solidFill>
              </a:rPr>
              <a:t>DECIGO/DPF</a:t>
            </a:r>
            <a:r>
              <a:rPr lang="en-US" altLang="ja-JP" sz="3200" dirty="0" smtClean="0">
                <a:solidFill>
                  <a:srgbClr val="99CCFF"/>
                </a:solidFill>
              </a:rPr>
              <a:t> </a:t>
            </a:r>
            <a:r>
              <a:rPr lang="en-US" altLang="ja-JP" sz="3200" dirty="0" smtClean="0"/>
              <a:t>-</a:t>
            </a:r>
            <a:endParaRPr lang="ja-JP" altLang="en-US" sz="3200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339752" y="5970766"/>
            <a:ext cx="669674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6699FF"/>
                </a:solidFill>
              </a:rPr>
              <a:t>※Seto+ PRL (2001),  Kawamura+ CQG (2011),  Ando+ CQG (2010) </a:t>
            </a:r>
            <a:endParaRPr lang="en-US" altLang="ja-JP" sz="1600" dirty="0">
              <a:solidFill>
                <a:srgbClr val="6699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47033967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Sources and detectors</a:t>
            </a:r>
            <a:endParaRPr lang="ja-JP" altLang="en-US" dirty="0"/>
          </a:p>
        </p:txBody>
      </p:sp>
      <p:sp>
        <p:nvSpPr>
          <p:cNvPr id="3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106947" name="AutoShape 3"/>
          <p:cNvSpPr>
            <a:spLocks noChangeAspect="1" noChangeArrowheads="1"/>
          </p:cNvSpPr>
          <p:nvPr/>
        </p:nvSpPr>
        <p:spPr bwMode="auto">
          <a:xfrm>
            <a:off x="900113" y="2062162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069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75" y="2038349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06949" name="Freeform 5"/>
          <p:cNvSpPr>
            <a:spLocks noChangeAspect="1"/>
          </p:cNvSpPr>
          <p:nvPr/>
        </p:nvSpPr>
        <p:spPr bwMode="auto">
          <a:xfrm>
            <a:off x="4859338" y="2278062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0" name="Rectangle 6"/>
          <p:cNvSpPr>
            <a:spLocks noChangeAspect="1" noChangeArrowheads="1"/>
          </p:cNvSpPr>
          <p:nvPr/>
        </p:nvSpPr>
        <p:spPr bwMode="auto">
          <a:xfrm>
            <a:off x="4643438" y="4000504"/>
            <a:ext cx="1444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2000" b="1" dirty="0">
                <a:solidFill>
                  <a:srgbClr val="CC99FF"/>
                </a:solidFill>
                <a:latin typeface="Tahoma" pitchFamily="34" charset="0"/>
              </a:rPr>
              <a:t>  DECIGO </a:t>
            </a:r>
          </a:p>
        </p:txBody>
      </p:sp>
      <p:sp>
        <p:nvSpPr>
          <p:cNvPr id="1106952" name="Freeform 8"/>
          <p:cNvSpPr>
            <a:spLocks noChangeAspect="1"/>
          </p:cNvSpPr>
          <p:nvPr/>
        </p:nvSpPr>
        <p:spPr bwMode="auto">
          <a:xfrm>
            <a:off x="6786563" y="3211512"/>
            <a:ext cx="719137" cy="719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48"/>
              </a:cxn>
              <a:cxn ang="0">
                <a:pos x="384" y="384"/>
              </a:cxn>
              <a:cxn ang="0">
                <a:pos x="0" y="384"/>
              </a:cxn>
              <a:cxn ang="0">
                <a:pos x="0" y="0"/>
              </a:cxn>
            </a:cxnLst>
            <a:rect l="0" t="0" r="r" b="b"/>
            <a:pathLst>
              <a:path w="384" h="384">
                <a:moveTo>
                  <a:pt x="0" y="0"/>
                </a:moveTo>
                <a:lnTo>
                  <a:pt x="384" y="48"/>
                </a:lnTo>
                <a:lnTo>
                  <a:pt x="384" y="384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50000"/>
            </a:srgbClr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3" name="Freeform 9"/>
          <p:cNvSpPr>
            <a:spLocks noChangeAspect="1"/>
          </p:cNvSpPr>
          <p:nvPr/>
        </p:nvSpPr>
        <p:spPr bwMode="auto">
          <a:xfrm>
            <a:off x="6065838" y="2976562"/>
            <a:ext cx="1530350" cy="987425"/>
          </a:xfrm>
          <a:custGeom>
            <a:avLst/>
            <a:gdLst/>
            <a:ahLst/>
            <a:cxnLst>
              <a:cxn ang="0">
                <a:pos x="816" y="336"/>
              </a:cxn>
              <a:cxn ang="0">
                <a:pos x="0" y="0"/>
              </a:cxn>
              <a:cxn ang="0">
                <a:pos x="0" y="192"/>
              </a:cxn>
              <a:cxn ang="0">
                <a:pos x="816" y="528"/>
              </a:cxn>
              <a:cxn ang="0">
                <a:pos x="816" y="336"/>
              </a:cxn>
            </a:cxnLst>
            <a:rect l="0" t="0" r="r" b="b"/>
            <a:pathLst>
              <a:path w="816" h="528">
                <a:moveTo>
                  <a:pt x="816" y="336"/>
                </a:moveTo>
                <a:lnTo>
                  <a:pt x="0" y="0"/>
                </a:lnTo>
                <a:lnTo>
                  <a:pt x="0" y="192"/>
                </a:lnTo>
                <a:lnTo>
                  <a:pt x="816" y="528"/>
                </a:lnTo>
                <a:lnTo>
                  <a:pt x="816" y="336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4" name="Oval 10"/>
          <p:cNvSpPr>
            <a:spLocks noChangeAspect="1" noChangeArrowheads="1"/>
          </p:cNvSpPr>
          <p:nvPr/>
        </p:nvSpPr>
        <p:spPr bwMode="auto">
          <a:xfrm>
            <a:off x="7146925" y="3963987"/>
            <a:ext cx="179387" cy="180975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5" name="Freeform 11"/>
          <p:cNvSpPr>
            <a:spLocks noChangeAspect="1"/>
          </p:cNvSpPr>
          <p:nvPr/>
        </p:nvSpPr>
        <p:spPr bwMode="auto">
          <a:xfrm>
            <a:off x="6065838" y="3694112"/>
            <a:ext cx="539750" cy="900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96"/>
              </a:cxn>
              <a:cxn ang="0">
                <a:pos x="288" y="480"/>
              </a:cxn>
              <a:cxn ang="0">
                <a:pos x="48" y="432"/>
              </a:cxn>
              <a:cxn ang="0">
                <a:pos x="0" y="0"/>
              </a:cxn>
            </a:cxnLst>
            <a:rect l="0" t="0" r="r" b="b"/>
            <a:pathLst>
              <a:path w="288" h="480">
                <a:moveTo>
                  <a:pt x="0" y="0"/>
                </a:moveTo>
                <a:lnTo>
                  <a:pt x="288" y="96"/>
                </a:lnTo>
                <a:lnTo>
                  <a:pt x="288" y="480"/>
                </a:lnTo>
                <a:lnTo>
                  <a:pt x="48" y="432"/>
                </a:lnTo>
                <a:lnTo>
                  <a:pt x="0" y="0"/>
                </a:lnTo>
                <a:close/>
              </a:path>
            </a:pathLst>
          </a:custGeom>
          <a:solidFill>
            <a:srgbClr val="FFCC99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6" name="Rectangle 12"/>
          <p:cNvSpPr>
            <a:spLocks noChangeAspect="1" noChangeArrowheads="1"/>
          </p:cNvSpPr>
          <p:nvPr/>
        </p:nvSpPr>
        <p:spPr bwMode="auto">
          <a:xfrm>
            <a:off x="7246938" y="4457650"/>
            <a:ext cx="85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FFCC99"/>
                </a:solidFill>
                <a:latin typeface="Tahoma" pitchFamily="34" charset="0"/>
              </a:rPr>
              <a:t>LCGT</a:t>
            </a:r>
          </a:p>
        </p:txBody>
      </p:sp>
      <p:sp>
        <p:nvSpPr>
          <p:cNvPr id="1106957" name="Rectangle 13"/>
          <p:cNvSpPr>
            <a:spLocks noChangeAspect="1" noChangeArrowheads="1"/>
          </p:cNvSpPr>
          <p:nvPr/>
        </p:nvSpPr>
        <p:spPr bwMode="auto">
          <a:xfrm>
            <a:off x="6982308" y="3110211"/>
            <a:ext cx="1233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Core-collapse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Supernovae</a:t>
            </a:r>
          </a:p>
        </p:txBody>
      </p:sp>
      <p:sp>
        <p:nvSpPr>
          <p:cNvPr id="1106958" name="Rectangle 14"/>
          <p:cNvSpPr>
            <a:spLocks noChangeAspect="1" noChangeArrowheads="1"/>
          </p:cNvSpPr>
          <p:nvPr/>
        </p:nvSpPr>
        <p:spPr bwMode="auto">
          <a:xfrm>
            <a:off x="6000760" y="2824459"/>
            <a:ext cx="9348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NS binary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</a:rPr>
              <a:t>   inspiral</a:t>
            </a:r>
            <a:endParaRPr lang="ja-JP" altLang="en-US" sz="12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106959" name="Rectangle 15"/>
          <p:cNvSpPr>
            <a:spLocks noChangeAspect="1" noChangeArrowheads="1"/>
          </p:cNvSpPr>
          <p:nvPr/>
        </p:nvSpPr>
        <p:spPr bwMode="auto">
          <a:xfrm>
            <a:off x="7297761" y="3817943"/>
            <a:ext cx="631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ScoX-1</a:t>
            </a:r>
          </a:p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  (1yr)</a:t>
            </a:r>
          </a:p>
        </p:txBody>
      </p:sp>
      <p:sp>
        <p:nvSpPr>
          <p:cNvPr id="1106960" name="Rectangle 16"/>
          <p:cNvSpPr>
            <a:spLocks noChangeAspect="1" noChangeArrowheads="1"/>
          </p:cNvSpPr>
          <p:nvPr/>
        </p:nvSpPr>
        <p:spPr bwMode="auto">
          <a:xfrm>
            <a:off x="6113463" y="3757612"/>
            <a:ext cx="7553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9900"/>
                </a:solidFill>
                <a:latin typeface="Tahoma" pitchFamily="34" charset="0"/>
              </a:rPr>
              <a:t>Pulsar</a:t>
            </a:r>
            <a:endParaRPr lang="ja-JP" altLang="en-US" sz="1200" b="1" dirty="0">
              <a:solidFill>
                <a:srgbClr val="FF9900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000" b="1" dirty="0">
                <a:solidFill>
                  <a:srgbClr val="FF9900"/>
                </a:solidFill>
                <a:latin typeface="Tahoma" pitchFamily="34" charset="0"/>
              </a:rPr>
              <a:t>　　  </a:t>
            </a: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(1yr)</a:t>
            </a:r>
          </a:p>
        </p:txBody>
      </p:sp>
      <p:sp>
        <p:nvSpPr>
          <p:cNvPr id="1106962" name="Freeform 18"/>
          <p:cNvSpPr>
            <a:spLocks noChangeAspect="1"/>
          </p:cNvSpPr>
          <p:nvPr/>
        </p:nvSpPr>
        <p:spPr bwMode="auto">
          <a:xfrm>
            <a:off x="2339975" y="2614612"/>
            <a:ext cx="2146300" cy="153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24"/>
              </a:cxn>
              <a:cxn ang="0">
                <a:pos x="432" y="108"/>
              </a:cxn>
              <a:cxn ang="0">
                <a:pos x="528" y="138"/>
              </a:cxn>
              <a:cxn ang="0">
                <a:pos x="564" y="162"/>
              </a:cxn>
              <a:cxn ang="0">
                <a:pos x="624" y="216"/>
              </a:cxn>
              <a:cxn ang="0">
                <a:pos x="654" y="240"/>
              </a:cxn>
              <a:cxn ang="0">
                <a:pos x="666" y="258"/>
              </a:cxn>
              <a:cxn ang="0">
                <a:pos x="684" y="270"/>
              </a:cxn>
              <a:cxn ang="0">
                <a:pos x="756" y="348"/>
              </a:cxn>
              <a:cxn ang="0">
                <a:pos x="780" y="378"/>
              </a:cxn>
              <a:cxn ang="0">
                <a:pos x="816" y="426"/>
              </a:cxn>
              <a:cxn ang="0">
                <a:pos x="840" y="456"/>
              </a:cxn>
              <a:cxn ang="0">
                <a:pos x="864" y="492"/>
              </a:cxn>
              <a:cxn ang="0">
                <a:pos x="918" y="534"/>
              </a:cxn>
              <a:cxn ang="0">
                <a:pos x="930" y="552"/>
              </a:cxn>
              <a:cxn ang="0">
                <a:pos x="948" y="564"/>
              </a:cxn>
              <a:cxn ang="0">
                <a:pos x="1050" y="678"/>
              </a:cxn>
              <a:cxn ang="0">
                <a:pos x="1098" y="726"/>
              </a:cxn>
              <a:cxn ang="0">
                <a:pos x="1134" y="750"/>
              </a:cxn>
              <a:cxn ang="0">
                <a:pos x="1152" y="762"/>
              </a:cxn>
              <a:cxn ang="0">
                <a:pos x="1164" y="780"/>
              </a:cxn>
              <a:cxn ang="0">
                <a:pos x="1182" y="792"/>
              </a:cxn>
              <a:cxn ang="0">
                <a:pos x="1224" y="840"/>
              </a:cxn>
              <a:cxn ang="0">
                <a:pos x="1242" y="870"/>
              </a:cxn>
            </a:cxnLst>
            <a:rect l="0" t="0" r="r" b="b"/>
            <a:pathLst>
              <a:path w="1242" h="870">
                <a:moveTo>
                  <a:pt x="0" y="0"/>
                </a:moveTo>
                <a:cubicBezTo>
                  <a:pt x="58" y="5"/>
                  <a:pt x="110" y="18"/>
                  <a:pt x="168" y="24"/>
                </a:cubicBezTo>
                <a:cubicBezTo>
                  <a:pt x="256" y="53"/>
                  <a:pt x="344" y="79"/>
                  <a:pt x="432" y="108"/>
                </a:cubicBezTo>
                <a:cubicBezTo>
                  <a:pt x="461" y="118"/>
                  <a:pt x="502" y="123"/>
                  <a:pt x="528" y="138"/>
                </a:cubicBezTo>
                <a:cubicBezTo>
                  <a:pt x="541" y="145"/>
                  <a:pt x="564" y="162"/>
                  <a:pt x="564" y="162"/>
                </a:cubicBezTo>
                <a:cubicBezTo>
                  <a:pt x="578" y="183"/>
                  <a:pt x="600" y="208"/>
                  <a:pt x="624" y="216"/>
                </a:cubicBezTo>
                <a:cubicBezTo>
                  <a:pt x="658" y="268"/>
                  <a:pt x="613" y="207"/>
                  <a:pt x="654" y="240"/>
                </a:cubicBezTo>
                <a:cubicBezTo>
                  <a:pt x="660" y="245"/>
                  <a:pt x="661" y="253"/>
                  <a:pt x="666" y="258"/>
                </a:cubicBezTo>
                <a:cubicBezTo>
                  <a:pt x="671" y="263"/>
                  <a:pt x="678" y="266"/>
                  <a:pt x="684" y="270"/>
                </a:cubicBezTo>
                <a:cubicBezTo>
                  <a:pt x="702" y="297"/>
                  <a:pt x="724" y="337"/>
                  <a:pt x="756" y="348"/>
                </a:cubicBezTo>
                <a:cubicBezTo>
                  <a:pt x="768" y="383"/>
                  <a:pt x="753" y="351"/>
                  <a:pt x="780" y="378"/>
                </a:cubicBezTo>
                <a:cubicBezTo>
                  <a:pt x="801" y="399"/>
                  <a:pt x="788" y="407"/>
                  <a:pt x="816" y="426"/>
                </a:cubicBezTo>
                <a:cubicBezTo>
                  <a:pt x="830" y="467"/>
                  <a:pt x="811" y="423"/>
                  <a:pt x="840" y="456"/>
                </a:cubicBezTo>
                <a:cubicBezTo>
                  <a:pt x="849" y="467"/>
                  <a:pt x="852" y="484"/>
                  <a:pt x="864" y="492"/>
                </a:cubicBezTo>
                <a:cubicBezTo>
                  <a:pt x="883" y="505"/>
                  <a:pt x="899" y="521"/>
                  <a:pt x="918" y="534"/>
                </a:cubicBezTo>
                <a:cubicBezTo>
                  <a:pt x="922" y="540"/>
                  <a:pt x="925" y="547"/>
                  <a:pt x="930" y="552"/>
                </a:cubicBezTo>
                <a:cubicBezTo>
                  <a:pt x="935" y="557"/>
                  <a:pt x="943" y="559"/>
                  <a:pt x="948" y="564"/>
                </a:cubicBezTo>
                <a:cubicBezTo>
                  <a:pt x="978" y="599"/>
                  <a:pt x="1005" y="663"/>
                  <a:pt x="1050" y="678"/>
                </a:cubicBezTo>
                <a:cubicBezTo>
                  <a:pt x="1062" y="697"/>
                  <a:pt x="1080" y="712"/>
                  <a:pt x="1098" y="726"/>
                </a:cubicBezTo>
                <a:cubicBezTo>
                  <a:pt x="1109" y="735"/>
                  <a:pt x="1122" y="742"/>
                  <a:pt x="1134" y="750"/>
                </a:cubicBezTo>
                <a:cubicBezTo>
                  <a:pt x="1140" y="754"/>
                  <a:pt x="1152" y="762"/>
                  <a:pt x="1152" y="762"/>
                </a:cubicBezTo>
                <a:cubicBezTo>
                  <a:pt x="1156" y="768"/>
                  <a:pt x="1159" y="775"/>
                  <a:pt x="1164" y="780"/>
                </a:cubicBezTo>
                <a:cubicBezTo>
                  <a:pt x="1169" y="785"/>
                  <a:pt x="1177" y="787"/>
                  <a:pt x="1182" y="792"/>
                </a:cubicBezTo>
                <a:cubicBezTo>
                  <a:pt x="1231" y="848"/>
                  <a:pt x="1184" y="813"/>
                  <a:pt x="1224" y="840"/>
                </a:cubicBezTo>
                <a:cubicBezTo>
                  <a:pt x="1232" y="863"/>
                  <a:pt x="1226" y="854"/>
                  <a:pt x="1242" y="870"/>
                </a:cubicBezTo>
              </a:path>
            </a:pathLst>
          </a:custGeom>
          <a:noFill/>
          <a:ln w="635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3" name="Freeform 19"/>
          <p:cNvSpPr>
            <a:spLocks noChangeAspect="1"/>
          </p:cNvSpPr>
          <p:nvPr/>
        </p:nvSpPr>
        <p:spPr bwMode="auto">
          <a:xfrm>
            <a:off x="3186113" y="2254249"/>
            <a:ext cx="1890713" cy="1081088"/>
          </a:xfrm>
          <a:custGeom>
            <a:avLst/>
            <a:gdLst/>
            <a:ahLst/>
            <a:cxnLst>
              <a:cxn ang="0">
                <a:pos x="1008" y="432"/>
              </a:cxn>
              <a:cxn ang="0">
                <a:pos x="48" y="0"/>
              </a:cxn>
              <a:cxn ang="0">
                <a:pos x="0" y="240"/>
              </a:cxn>
              <a:cxn ang="0">
                <a:pos x="1008" y="576"/>
              </a:cxn>
              <a:cxn ang="0">
                <a:pos x="1008" y="432"/>
              </a:cxn>
            </a:cxnLst>
            <a:rect l="0" t="0" r="r" b="b"/>
            <a:pathLst>
              <a:path w="1008" h="576">
                <a:moveTo>
                  <a:pt x="1008" y="432"/>
                </a:moveTo>
                <a:lnTo>
                  <a:pt x="48" y="0"/>
                </a:lnTo>
                <a:lnTo>
                  <a:pt x="0" y="240"/>
                </a:lnTo>
                <a:lnTo>
                  <a:pt x="1008" y="576"/>
                </a:lnTo>
                <a:lnTo>
                  <a:pt x="1008" y="432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4" name="Freeform 20"/>
          <p:cNvSpPr>
            <a:spLocks noChangeAspect="1"/>
          </p:cNvSpPr>
          <p:nvPr/>
        </p:nvSpPr>
        <p:spPr bwMode="auto">
          <a:xfrm>
            <a:off x="2916238" y="2740024"/>
            <a:ext cx="1371600" cy="898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0" y="30"/>
              </a:cxn>
              <a:cxn ang="0">
                <a:pos x="492" y="96"/>
              </a:cxn>
              <a:cxn ang="0">
                <a:pos x="672" y="162"/>
              </a:cxn>
              <a:cxn ang="0">
                <a:pos x="732" y="198"/>
              </a:cxn>
              <a:cxn ang="0">
                <a:pos x="732" y="240"/>
              </a:cxn>
              <a:cxn ang="0">
                <a:pos x="714" y="300"/>
              </a:cxn>
              <a:cxn ang="0">
                <a:pos x="618" y="480"/>
              </a:cxn>
              <a:cxn ang="0">
                <a:pos x="576" y="480"/>
              </a:cxn>
              <a:cxn ang="0">
                <a:pos x="492" y="384"/>
              </a:cxn>
              <a:cxn ang="0">
                <a:pos x="444" y="330"/>
              </a:cxn>
              <a:cxn ang="0">
                <a:pos x="372" y="240"/>
              </a:cxn>
              <a:cxn ang="0">
                <a:pos x="276" y="144"/>
              </a:cxn>
              <a:cxn ang="0">
                <a:pos x="204" y="84"/>
              </a:cxn>
              <a:cxn ang="0">
                <a:pos x="78" y="18"/>
              </a:cxn>
              <a:cxn ang="0">
                <a:pos x="0" y="0"/>
              </a:cxn>
            </a:cxnLst>
            <a:rect l="0" t="0" r="r" b="b"/>
            <a:pathLst>
              <a:path w="732" h="480">
                <a:moveTo>
                  <a:pt x="0" y="0"/>
                </a:moveTo>
                <a:lnTo>
                  <a:pt x="270" y="30"/>
                </a:lnTo>
                <a:lnTo>
                  <a:pt x="492" y="96"/>
                </a:lnTo>
                <a:lnTo>
                  <a:pt x="672" y="162"/>
                </a:lnTo>
                <a:lnTo>
                  <a:pt x="732" y="198"/>
                </a:lnTo>
                <a:lnTo>
                  <a:pt x="732" y="240"/>
                </a:lnTo>
                <a:lnTo>
                  <a:pt x="714" y="300"/>
                </a:lnTo>
                <a:lnTo>
                  <a:pt x="618" y="480"/>
                </a:lnTo>
                <a:lnTo>
                  <a:pt x="576" y="480"/>
                </a:lnTo>
                <a:lnTo>
                  <a:pt x="492" y="384"/>
                </a:lnTo>
                <a:lnTo>
                  <a:pt x="444" y="330"/>
                </a:lnTo>
                <a:lnTo>
                  <a:pt x="372" y="240"/>
                </a:lnTo>
                <a:lnTo>
                  <a:pt x="276" y="144"/>
                </a:lnTo>
                <a:lnTo>
                  <a:pt x="204" y="84"/>
                </a:lnTo>
                <a:lnTo>
                  <a:pt x="78" y="18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6" name="Rectangle 22"/>
          <p:cNvSpPr>
            <a:spLocks noChangeAspect="1" noChangeArrowheads="1"/>
          </p:cNvSpPr>
          <p:nvPr/>
        </p:nvSpPr>
        <p:spPr bwMode="auto">
          <a:xfrm>
            <a:off x="3714744" y="2428868"/>
            <a:ext cx="1066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Massive BH</a:t>
            </a:r>
            <a:endParaRPr lang="en-US" altLang="ja-JP" sz="1200" b="1" dirty="0" smtClean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     inspirals</a:t>
            </a:r>
            <a:endParaRPr lang="ja-JP" altLang="en-US" sz="1200" b="1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106967" name="Rectangle 23"/>
          <p:cNvSpPr>
            <a:spLocks noChangeAspect="1" noChangeArrowheads="1"/>
          </p:cNvSpPr>
          <p:nvPr/>
        </p:nvSpPr>
        <p:spPr bwMode="auto">
          <a:xfrm>
            <a:off x="3770177" y="2895897"/>
            <a:ext cx="801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  <a:latin typeface="Tahoma" pitchFamily="34" charset="0"/>
              </a:rPr>
              <a:t>Galactic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</a:rPr>
              <a:t>binaries</a:t>
            </a:r>
            <a:endParaRPr lang="ja-JP" altLang="en-US" sz="1200" b="1" dirty="0">
              <a:solidFill>
                <a:srgbClr val="CC99FF"/>
              </a:solidFill>
              <a:latin typeface="Tahoma" pitchFamily="34" charset="0"/>
            </a:endParaRPr>
          </a:p>
        </p:txBody>
      </p:sp>
      <p:sp>
        <p:nvSpPr>
          <p:cNvPr id="1106969" name="Rectangle 25"/>
          <p:cNvSpPr>
            <a:spLocks noChangeAspect="1" noChangeArrowheads="1"/>
          </p:cNvSpPr>
          <p:nvPr/>
        </p:nvSpPr>
        <p:spPr bwMode="auto">
          <a:xfrm>
            <a:off x="5580063" y="5072074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Gravity-gradient noise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200" b="1" dirty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(Terrestrial detectors)</a:t>
            </a:r>
            <a:endParaRPr lang="en-US" altLang="ja-JP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74" name="Line 30"/>
          <p:cNvSpPr>
            <a:spLocks noChangeAspect="1" noChangeShapeType="1"/>
          </p:cNvSpPr>
          <p:nvPr/>
        </p:nvSpPr>
        <p:spPr bwMode="auto">
          <a:xfrm flipH="1" flipV="1">
            <a:off x="2339975" y="2919412"/>
            <a:ext cx="3455988" cy="2071687"/>
          </a:xfrm>
          <a:prstGeom prst="line">
            <a:avLst/>
          </a:prstGeom>
          <a:noFill/>
          <a:ln w="5080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5" name="Rectangle 31"/>
          <p:cNvSpPr>
            <a:spLocks noChangeAspect="1" noChangeArrowheads="1"/>
          </p:cNvSpPr>
          <p:nvPr/>
        </p:nvSpPr>
        <p:spPr bwMode="auto">
          <a:xfrm>
            <a:off x="2955155" y="4174496"/>
            <a:ext cx="168828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  <a:latin typeface="Tahoma" pitchFamily="34" charset="0"/>
              </a:rPr>
              <a:t>Background GWs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</a:rPr>
              <a:t>from early universe</a:t>
            </a:r>
            <a:endParaRPr lang="ja-JP" altLang="en-US" sz="1200" b="1" dirty="0">
              <a:solidFill>
                <a:srgbClr val="FFCCCC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200" b="1" dirty="0">
                <a:solidFill>
                  <a:srgbClr val="FFCCCC"/>
                </a:solidFill>
                <a:latin typeface="Tahoma" pitchFamily="34" charset="0"/>
              </a:rPr>
              <a:t>    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(</a:t>
            </a:r>
            <a:r>
              <a:rPr lang="en-US" altLang="ja-JP" sz="1000" b="1" dirty="0">
                <a:solidFill>
                  <a:srgbClr val="FFCCCC"/>
                </a:solidFill>
                <a:latin typeface="Symbol" pitchFamily="18" charset="2"/>
              </a:rPr>
              <a:t>W</a:t>
            </a:r>
            <a:r>
              <a:rPr lang="en-US" altLang="ja-JP" sz="1000" b="1" baseline="-10000" dirty="0">
                <a:solidFill>
                  <a:srgbClr val="FFCCCC"/>
                </a:solidFill>
                <a:latin typeface="Tahoma" pitchFamily="34" charset="0"/>
              </a:rPr>
              <a:t>gw</a:t>
            </a:r>
            <a:r>
              <a:rPr lang="en-US" altLang="ja-JP" sz="1000" b="1" dirty="0">
                <a:solidFill>
                  <a:srgbClr val="FFCCCC"/>
                </a:solidFill>
                <a:latin typeface="Tahoma" pitchFamily="34" charset="0"/>
              </a:rPr>
              <a:t>=10</a:t>
            </a:r>
            <a:r>
              <a:rPr lang="en-US" altLang="ja-JP" sz="1000" b="1" baseline="30000" dirty="0">
                <a:solidFill>
                  <a:srgbClr val="FFCCCC"/>
                </a:solidFill>
                <a:latin typeface="Tahoma" pitchFamily="34" charset="0"/>
              </a:rPr>
              <a:t>-14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)</a:t>
            </a:r>
          </a:p>
        </p:txBody>
      </p:sp>
      <p:pic>
        <p:nvPicPr>
          <p:cNvPr id="38" name="図 3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6982307" y="2325686"/>
            <a:ext cx="1040411" cy="277960"/>
          </a:xfrm>
          <a:prstGeom prst="rect">
            <a:avLst/>
          </a:prstGeom>
        </p:spPr>
      </p:pic>
      <p:sp>
        <p:nvSpPr>
          <p:cNvPr id="1106965" name="Rectangle 21"/>
          <p:cNvSpPr>
            <a:spLocks noChangeAspect="1" noChangeArrowheads="1"/>
          </p:cNvSpPr>
          <p:nvPr/>
        </p:nvSpPr>
        <p:spPr bwMode="auto">
          <a:xfrm>
            <a:off x="2668288" y="3580629"/>
            <a:ext cx="1475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Foreground GWs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68" name="Rectangle 24"/>
          <p:cNvSpPr>
            <a:spLocks noChangeAspect="1" noChangeArrowheads="1"/>
          </p:cNvSpPr>
          <p:nvPr/>
        </p:nvSpPr>
        <p:spPr bwMode="auto">
          <a:xfrm>
            <a:off x="2320925" y="2782887"/>
            <a:ext cx="793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99CCFF"/>
                </a:solidFill>
                <a:latin typeface="Tahoma" pitchFamily="34" charset="0"/>
              </a:rPr>
              <a:t>LISA</a:t>
            </a: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99219" y="908720"/>
            <a:ext cx="7921253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Ground-based detectors</a:t>
            </a:r>
            <a:r>
              <a:rPr lang="ja-JP" altLang="en-US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10Hz - 1kHz 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Neutron star, Supernova, …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DECIGO/BBO               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0.1 - 1Hz     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IMBH, Background GWs, …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LISA                           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1mHz –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0.1Hz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SMBH, Compact binary,...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20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LISA (NGO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pic>
        <p:nvPicPr>
          <p:cNvPr id="2050" name="Picture 2" descr="http://sci.esa.int/science-e-media/img/5d/LISA-Constellation-with-Blackhole_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1" y="4769630"/>
            <a:ext cx="2934493" cy="139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i.esa.int/science-e-media/img/5c/LISA_transparent01_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1" y="3108109"/>
            <a:ext cx="2945713" cy="14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39004"/>
            <a:ext cx="5038299" cy="37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3209411" y="6248798"/>
            <a:ext cx="56110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dirty="0">
                <a:solidFill>
                  <a:srgbClr val="C0C0C0"/>
                </a:solidFill>
              </a:rPr>
              <a:t>LISA assessment study report (Yellow </a:t>
            </a:r>
            <a:r>
              <a:rPr lang="en-US" altLang="ja-JP" sz="1200" dirty="0" smtClean="0">
                <a:solidFill>
                  <a:srgbClr val="C0C0C0"/>
                </a:solidFill>
              </a:rPr>
              <a:t>Book), ESA/SRE (2011) 3, February 2011</a:t>
            </a:r>
            <a:endParaRPr lang="ja-JP" altLang="en-US" sz="1200" dirty="0">
              <a:solidFill>
                <a:srgbClr val="C0C0C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67544" y="2755028"/>
            <a:ext cx="3312368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dirty="0" smtClean="0">
                <a:solidFill>
                  <a:srgbClr val="C0C0C0"/>
                </a:solidFill>
              </a:rPr>
              <a:t>LISA </a:t>
            </a:r>
            <a:r>
              <a:rPr lang="en-US" altLang="ja-JP" sz="1200" dirty="0">
                <a:solidFill>
                  <a:srgbClr val="C0C0C0"/>
                </a:solidFill>
              </a:rPr>
              <a:t>web </a:t>
            </a:r>
            <a:r>
              <a:rPr lang="en-US" altLang="ja-JP" sz="1200" dirty="0" smtClean="0">
                <a:solidFill>
                  <a:srgbClr val="C0C0C0"/>
                </a:solidFill>
              </a:rPr>
              <a:t>page : http</a:t>
            </a:r>
            <a:r>
              <a:rPr lang="en-US" altLang="ja-JP" sz="1200" dirty="0">
                <a:solidFill>
                  <a:srgbClr val="C0C0C0"/>
                </a:solidFill>
              </a:rPr>
              <a:t>://</a:t>
            </a:r>
            <a:r>
              <a:rPr lang="en-US" altLang="ja-JP" sz="1200" dirty="0" smtClean="0">
                <a:solidFill>
                  <a:srgbClr val="C0C0C0"/>
                </a:solidFill>
              </a:rPr>
              <a:t>sci.esa.int/lisa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11560" y="796642"/>
            <a:ext cx="795488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LISA 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55576" y="1124744"/>
            <a:ext cx="8136904" cy="13234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- 1mHz</a:t>
            </a:r>
            <a:r>
              <a:rPr lang="ja-JP" altLang="en-US" sz="2000" dirty="0">
                <a:solidFill>
                  <a:srgbClr val="EAEAEA"/>
                </a:solidFill>
                <a:sym typeface="Wingdings" pitchFamily="2" charset="2"/>
              </a:rPr>
              <a:t>付近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の重力波を観測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.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- 2011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年春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国際協力体制の変更  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     ESA/NASA  European-only </a:t>
            </a:r>
            <a:r>
              <a:rPr lang="en-US" altLang="ja-JP" sz="2000" dirty="0">
                <a:solidFill>
                  <a:srgbClr val="EAEAEA"/>
                </a:solidFill>
                <a:sym typeface="Wingdings" pitchFamily="2" charset="2"/>
              </a:rPr>
              <a:t>mission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     http</a:t>
            </a:r>
            <a:r>
              <a:rPr lang="en-US" altLang="ja-JP" sz="2000" dirty="0">
                <a:solidFill>
                  <a:srgbClr val="EAEAEA"/>
                </a:solidFill>
                <a:sym typeface="Wingdings" pitchFamily="2" charset="2"/>
              </a:rPr>
              <a:t>://lisa.nasa.gov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/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少し縮小したミッションとして再設計進行中</a:t>
            </a:r>
            <a:r>
              <a:rPr lang="en-US" altLang="ja-JP" sz="2000" dirty="0">
                <a:solidFill>
                  <a:srgbClr val="EAEAEA"/>
                </a:solidFill>
                <a:sym typeface="Wingdings" pitchFamily="2" charset="2"/>
              </a:rPr>
              <a:t>. </a:t>
            </a:r>
            <a:endParaRPr lang="en-US" altLang="ja-JP" sz="2000" dirty="0">
              <a:solidFill>
                <a:srgbClr val="EAEAEA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19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LISA Pathfinder (LPF)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90" y="1484784"/>
            <a:ext cx="3639525" cy="453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860032" y="6104329"/>
            <a:ext cx="4032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dirty="0">
                <a:solidFill>
                  <a:srgbClr val="C0C0C0"/>
                </a:solidFill>
              </a:rPr>
              <a:t>M Hewitson for the LPF </a:t>
            </a:r>
            <a:r>
              <a:rPr lang="en-US" altLang="ja-JP" sz="1200" dirty="0" smtClean="0">
                <a:solidFill>
                  <a:srgbClr val="C0C0C0"/>
                </a:solidFill>
              </a:rPr>
              <a:t>team, AMALDI</a:t>
            </a:r>
            <a:r>
              <a:rPr lang="en-US" altLang="ja-JP" sz="1200" dirty="0">
                <a:solidFill>
                  <a:srgbClr val="C0C0C0"/>
                </a:solidFill>
              </a:rPr>
              <a:t>, July 15th 2011</a:t>
            </a:r>
            <a:endParaRPr lang="ja-JP" altLang="en-US" sz="1200" dirty="0">
              <a:solidFill>
                <a:srgbClr val="C0C0C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39552" y="1084674"/>
            <a:ext cx="367240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LISA Pathfinder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7544" y="1747842"/>
            <a:ext cx="4896544" cy="218521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- LISA</a:t>
            </a:r>
            <a:r>
              <a:rPr lang="ja-JP" altLang="en-US" sz="1800" dirty="0" smtClean="0">
                <a:solidFill>
                  <a:srgbClr val="EAEAEA"/>
                </a:solidFill>
                <a:sym typeface="Wingdings" pitchFamily="2" charset="2"/>
              </a:rPr>
              <a:t>のための技術実証</a:t>
            </a:r>
            <a:endParaRPr lang="en-US" altLang="ja-JP" sz="18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</a:t>
            </a:r>
            <a:r>
              <a:rPr lang="en-US" altLang="ja-JP" sz="1800" dirty="0">
                <a:solidFill>
                  <a:srgbClr val="99CCFF"/>
                </a:solidFill>
              </a:rPr>
              <a:t> </a:t>
            </a:r>
            <a:r>
              <a:rPr lang="ja-JP" altLang="en-US" sz="1800" dirty="0" smtClean="0">
                <a:solidFill>
                  <a:srgbClr val="99CCFF"/>
                </a:solidFill>
              </a:rPr>
              <a:t>重力以外の外力を排除</a:t>
            </a:r>
            <a:endParaRPr lang="en-US" altLang="ja-JP" sz="1800" dirty="0">
              <a:solidFill>
                <a:srgbClr val="99CCFF"/>
              </a:solidFill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EAEAEA"/>
                </a:solidFill>
              </a:rPr>
              <a:t>     Differential </a:t>
            </a:r>
            <a:r>
              <a:rPr lang="en-US" altLang="ja-JP" sz="1600" dirty="0">
                <a:solidFill>
                  <a:srgbClr val="EAEAEA"/>
                </a:solidFill>
              </a:rPr>
              <a:t>acceleration of the two TMs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EAEAEA"/>
                </a:solidFill>
              </a:rPr>
              <a:t>             </a:t>
            </a:r>
            <a:r>
              <a:rPr lang="en-US" altLang="ja-JP" sz="1600" dirty="0">
                <a:solidFill>
                  <a:srgbClr val="EAEAEA"/>
                </a:solidFill>
              </a:rPr>
              <a:t>3 x 10</a:t>
            </a:r>
            <a:r>
              <a:rPr lang="en-US" altLang="ja-JP" sz="1600" baseline="30000" dirty="0">
                <a:solidFill>
                  <a:srgbClr val="EAEAEA"/>
                </a:solidFill>
              </a:rPr>
              <a:t>-14</a:t>
            </a:r>
            <a:r>
              <a:rPr lang="en-US" altLang="ja-JP" sz="1600" dirty="0">
                <a:solidFill>
                  <a:srgbClr val="EAEAEA"/>
                </a:solidFill>
              </a:rPr>
              <a:t> m s</a:t>
            </a:r>
            <a:r>
              <a:rPr lang="en-US" altLang="ja-JP" sz="1600" baseline="30000" dirty="0">
                <a:solidFill>
                  <a:srgbClr val="EAEAEA"/>
                </a:solidFill>
              </a:rPr>
              <a:t>-2</a:t>
            </a:r>
            <a:r>
              <a:rPr lang="en-US" altLang="ja-JP" sz="1600" dirty="0">
                <a:solidFill>
                  <a:srgbClr val="EAEAEA"/>
                </a:solidFill>
              </a:rPr>
              <a:t> at 1 mHz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>
                <a:solidFill>
                  <a:srgbClr val="EAEAEA"/>
                </a:solidFill>
              </a:rPr>
              <a:t> </a:t>
            </a:r>
            <a:r>
              <a:rPr lang="en-US" altLang="ja-JP" sz="1600" dirty="0" smtClean="0">
                <a:solidFill>
                  <a:srgbClr val="EAEAEA"/>
                </a:solidFill>
              </a:rPr>
              <a:t>    Determine </a:t>
            </a:r>
            <a:r>
              <a:rPr lang="en-US" altLang="ja-JP" sz="1600" dirty="0">
                <a:solidFill>
                  <a:srgbClr val="EAEAEA"/>
                </a:solidFill>
              </a:rPr>
              <a:t>best configuration </a:t>
            </a:r>
            <a:r>
              <a:rPr lang="en-US" altLang="ja-JP" sz="1600" dirty="0" smtClean="0">
                <a:solidFill>
                  <a:srgbClr val="EAEAEA"/>
                </a:solidFill>
              </a:rPr>
              <a:t>by experiments</a:t>
            </a:r>
            <a:endParaRPr lang="en-US" altLang="ja-JP" sz="1600" dirty="0">
              <a:solidFill>
                <a:srgbClr val="EAEAEA"/>
              </a:solidFill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</a:t>
            </a:r>
            <a:r>
              <a:rPr lang="ja-JP" altLang="en-US" sz="1800" dirty="0" smtClean="0">
                <a:solidFill>
                  <a:srgbClr val="99CCFF"/>
                </a:solidFill>
              </a:rPr>
              <a:t>雑音モデルの宇宙実証</a:t>
            </a:r>
            <a:endParaRPr lang="en-US" altLang="ja-JP" sz="1800" dirty="0">
              <a:solidFill>
                <a:srgbClr val="99CCFF"/>
              </a:solidFill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   </a:t>
            </a:r>
            <a:r>
              <a:rPr lang="en-US" altLang="ja-JP" sz="1600" dirty="0" smtClean="0">
                <a:solidFill>
                  <a:srgbClr val="EAEAEA"/>
                </a:solidFill>
              </a:rPr>
              <a:t>Allows </a:t>
            </a:r>
            <a:r>
              <a:rPr lang="en-US" altLang="ja-JP" sz="1600" dirty="0">
                <a:solidFill>
                  <a:srgbClr val="EAEAEA"/>
                </a:solidFill>
              </a:rPr>
              <a:t>the projection of the performance of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>
                <a:solidFill>
                  <a:srgbClr val="EAEAEA"/>
                </a:solidFill>
              </a:rPr>
              <a:t> </a:t>
            </a:r>
            <a:r>
              <a:rPr lang="en-US" altLang="ja-JP" sz="1600" dirty="0" smtClean="0">
                <a:solidFill>
                  <a:srgbClr val="EAEAEA"/>
                </a:solidFill>
              </a:rPr>
              <a:t>     technologies </a:t>
            </a:r>
            <a:r>
              <a:rPr lang="en-US" altLang="ja-JP" sz="1600" dirty="0">
                <a:solidFill>
                  <a:srgbClr val="EAEAEA"/>
                </a:solidFill>
              </a:rPr>
              <a:t>to LISA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47039" y="4122946"/>
            <a:ext cx="4104456" cy="17543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- </a:t>
            </a:r>
            <a:r>
              <a:rPr lang="ja-JP" altLang="en-US" sz="1800" dirty="0" smtClean="0">
                <a:solidFill>
                  <a:srgbClr val="EAEAEA"/>
                </a:solidFill>
                <a:sym typeface="Wingdings" pitchFamily="2" charset="2"/>
              </a:rPr>
              <a:t>現状</a:t>
            </a:r>
            <a:endParaRPr lang="en-US" altLang="ja-JP" sz="18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</a:t>
            </a:r>
            <a:r>
              <a:rPr lang="ja-JP" altLang="en-US" sz="1800" dirty="0" smtClean="0">
                <a:solidFill>
                  <a:srgbClr val="99CCFF"/>
                </a:solidFill>
                <a:sym typeface="Wingdings" pitchFamily="2" charset="2"/>
              </a:rPr>
              <a:t>フライトモジュールの大部分が完成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.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Awaiting </a:t>
            </a: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thrusters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and launch lock.</a:t>
            </a:r>
            <a:endParaRPr lang="en-US" altLang="ja-JP" sz="18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Most </a:t>
            </a: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of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the experiments 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                   are already defined.</a:t>
            </a:r>
            <a:endParaRPr lang="en-US" altLang="ja-JP" sz="18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-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ja-JP" altLang="en-US" sz="1800" dirty="0" smtClean="0">
                <a:solidFill>
                  <a:srgbClr val="99CCFF"/>
                </a:solidFill>
                <a:sym typeface="Wingdings" pitchFamily="2" charset="2"/>
              </a:rPr>
              <a:t>打ち上げ予定 </a:t>
            </a:r>
            <a:r>
              <a:rPr lang="en-US" altLang="ja-JP" sz="1800" dirty="0" smtClean="0">
                <a:solidFill>
                  <a:srgbClr val="99CCFF"/>
                </a:solidFill>
                <a:sym typeface="Wingdings" pitchFamily="2" charset="2"/>
              </a:rPr>
              <a:t>: 2014</a:t>
            </a:r>
            <a:r>
              <a:rPr lang="ja-JP" altLang="en-US" sz="1800" dirty="0">
                <a:solidFill>
                  <a:srgbClr val="99CCFF"/>
                </a:solidFill>
                <a:sym typeface="Wingdings" pitchFamily="2" charset="2"/>
              </a:rPr>
              <a:t>年</a:t>
            </a:r>
            <a:r>
              <a:rPr lang="en-US" altLang="ja-JP" sz="1800" dirty="0" smtClean="0">
                <a:solidFill>
                  <a:srgbClr val="99CCFF"/>
                </a:solidFill>
                <a:sym typeface="Wingdings" pitchFamily="2" charset="2"/>
              </a:rPr>
              <a:t> </a:t>
            </a:r>
            <a:endParaRPr lang="en-US" altLang="ja-JP" sz="1800" dirty="0">
              <a:solidFill>
                <a:srgbClr val="99CC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040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グループ化 233"/>
          <p:cNvGrpSpPr/>
          <p:nvPr/>
        </p:nvGrpSpPr>
        <p:grpSpPr>
          <a:xfrm>
            <a:off x="1071538" y="3143248"/>
            <a:ext cx="3571900" cy="2428892"/>
            <a:chOff x="1000100" y="2857496"/>
            <a:chExt cx="3571900" cy="2428892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1000100" y="2857496"/>
              <a:ext cx="3357586" cy="2428892"/>
            </a:xfrm>
            <a:prstGeom prst="roundRect">
              <a:avLst>
                <a:gd name="adj" fmla="val 7392"/>
              </a:avLst>
            </a:prstGeom>
            <a:solidFill>
              <a:srgbClr val="FFCCCC">
                <a:alpha val="15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1131562" name="Rectangle 42"/>
            <p:cNvSpPr>
              <a:spLocks noChangeArrowheads="1"/>
            </p:cNvSpPr>
            <p:nvPr/>
          </p:nvSpPr>
          <p:spPr bwMode="auto">
            <a:xfrm>
              <a:off x="1038225" y="2867264"/>
              <a:ext cx="3533775" cy="241912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宇宙の成り立ち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　</a:t>
              </a: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インフレーションの直接観測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　ダークエネルギーの性質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　ダークマターの探査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銀河形成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</a:t>
              </a: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ブラックホール連星の観測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宇宙の基本法則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</p:txBody>
        </p:sp>
      </p:grp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DECIGO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0" smtClean="0"/>
              <a:t>GCOE</a:t>
            </a:r>
            <a:r>
              <a:rPr lang="zh-TW" altLang="en-US" b="0" smtClean="0"/>
              <a:t>特別講義　</a:t>
            </a:r>
            <a:r>
              <a:rPr lang="en-US" altLang="zh-TW" b="0" smtClean="0"/>
              <a:t>(2011</a:t>
            </a:r>
            <a:r>
              <a:rPr lang="zh-TW" altLang="en-US" b="0" smtClean="0"/>
              <a:t>年</a:t>
            </a:r>
            <a:r>
              <a:rPr lang="en-US" altLang="zh-TW" b="0" smtClean="0"/>
              <a:t>11</a:t>
            </a:r>
            <a:r>
              <a:rPr lang="zh-TW" altLang="en-US" b="0" smtClean="0"/>
              <a:t>月</a:t>
            </a:r>
            <a:r>
              <a:rPr lang="en-US" altLang="zh-TW" b="0" smtClean="0"/>
              <a:t>15-17</a:t>
            </a:r>
            <a:r>
              <a:rPr lang="zh-TW" altLang="en-US" b="0" smtClean="0"/>
              <a:t>日</a:t>
            </a:r>
            <a:r>
              <a:rPr lang="en-US" altLang="zh-TW" b="0" smtClean="0"/>
              <a:t>, </a:t>
            </a:r>
            <a:r>
              <a:rPr lang="zh-TW" altLang="en-US" b="0" smtClean="0"/>
              <a:t>京都大学</a:t>
            </a:r>
            <a:r>
              <a:rPr lang="en-US" altLang="zh-TW" b="0" smtClean="0"/>
              <a:t>)</a:t>
            </a:r>
            <a:endParaRPr lang="en-US" altLang="ja-JP" b="0"/>
          </a:p>
        </p:txBody>
      </p:sp>
      <p:sp>
        <p:nvSpPr>
          <p:cNvPr id="1131559" name="Rectangle 39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1500188"/>
            <a:ext cx="2286000" cy="5302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8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</a:t>
            </a:r>
            <a:r>
              <a:rPr lang="ja-JP" altLang="en-US" sz="28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</a:p>
        </p:txBody>
      </p:sp>
      <p:sp>
        <p:nvSpPr>
          <p:cNvPr id="1131554" name="Text Box 34"/>
          <p:cNvSpPr txBox="1">
            <a:spLocks noChangeArrowheads="1"/>
          </p:cNvSpPr>
          <p:nvPr/>
        </p:nvSpPr>
        <p:spPr bwMode="auto">
          <a:xfrm>
            <a:off x="6840569" y="857232"/>
            <a:ext cx="21605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光共振型マイケルソン干渉計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 　　　アーム長：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1000 km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　　　レーザーパワー：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10 </a:t>
            </a:r>
            <a:r>
              <a:rPr lang="en-US" altLang="ja-JP" sz="1200" dirty="0" smtClean="0">
                <a:solidFill>
                  <a:srgbClr val="006600"/>
                </a:solidFill>
                <a:latin typeface="Tahoma" pitchFamily="34" charset="0"/>
              </a:rPr>
              <a:t>W </a:t>
            </a:r>
            <a:endParaRPr lang="en-US" altLang="ja-JP" sz="1200" dirty="0">
              <a:solidFill>
                <a:srgbClr val="006600"/>
              </a:solidFill>
              <a:latin typeface="Tahoma" pitchFamily="34" charset="0"/>
            </a:endParaRP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      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レーザー波長：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532 nm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　　　ミラー直径：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 m</a:t>
            </a:r>
          </a:p>
        </p:txBody>
      </p:sp>
      <p:sp>
        <p:nvSpPr>
          <p:cNvPr id="1131555" name="Rectangle 35"/>
          <p:cNvSpPr>
            <a:spLocks noChangeArrowheads="1"/>
          </p:cNvSpPr>
          <p:nvPr/>
        </p:nvSpPr>
        <p:spPr bwMode="auto">
          <a:xfrm>
            <a:off x="2452702" y="1500174"/>
            <a:ext cx="4405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(DECI-hertz interferometer </a:t>
            </a:r>
            <a:endParaRPr lang="en-US" altLang="ja-JP" sz="1400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        Gravitational 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wave Observatory)</a:t>
            </a:r>
          </a:p>
        </p:txBody>
      </p:sp>
      <p:sp>
        <p:nvSpPr>
          <p:cNvPr id="1131557" name="Rectangle 37"/>
          <p:cNvSpPr>
            <a:spLocks noChangeArrowheads="1"/>
          </p:cNvSpPr>
          <p:nvPr/>
        </p:nvSpPr>
        <p:spPr bwMode="auto">
          <a:xfrm>
            <a:off x="857224" y="2133323"/>
            <a:ext cx="4643470" cy="7241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宇宙重力波望遠鏡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(~2027)</a:t>
            </a:r>
          </a:p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他では得られない豊富なサイエンス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31558" name="Rectangle 38"/>
          <p:cNvSpPr>
            <a:spLocks noChangeArrowheads="1"/>
          </p:cNvSpPr>
          <p:nvPr/>
        </p:nvSpPr>
        <p:spPr bwMode="auto">
          <a:xfrm>
            <a:off x="4432348" y="5849887"/>
            <a:ext cx="3184522" cy="65094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互いに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1000km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離れた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3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機の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S/C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非接触保持された鏡間距離を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　</a:t>
            </a:r>
            <a:r>
              <a:rPr lang="ja-JP" altLang="en-US" sz="1100" dirty="0" smtClean="0">
                <a:solidFill>
                  <a:srgbClr val="5F5F5F"/>
                </a:solidFill>
                <a:latin typeface="Tahoma" pitchFamily="34" charset="0"/>
              </a:rPr>
              <a:t>  レーザー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干渉計によって精密測距</a:t>
            </a:r>
          </a:p>
        </p:txBody>
      </p:sp>
      <p:sp>
        <p:nvSpPr>
          <p:cNvPr id="1131560" name="Rectangle 40"/>
          <p:cNvSpPr>
            <a:spLocks noChangeArrowheads="1"/>
          </p:cNvSpPr>
          <p:nvPr/>
        </p:nvSpPr>
        <p:spPr bwMode="auto">
          <a:xfrm>
            <a:off x="6861240" y="5929330"/>
            <a:ext cx="1854164" cy="2857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太陽公転軌道</a:t>
            </a:r>
          </a:p>
        </p:txBody>
      </p:sp>
      <p:sp>
        <p:nvSpPr>
          <p:cNvPr id="1131561" name="Rectangle 41"/>
          <p:cNvSpPr>
            <a:spLocks noChangeArrowheads="1"/>
          </p:cNvSpPr>
          <p:nvPr/>
        </p:nvSpPr>
        <p:spPr bwMode="auto">
          <a:xfrm>
            <a:off x="6858016" y="6222296"/>
            <a:ext cx="1823976" cy="278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最大４ユニットで相関をとる</a:t>
            </a:r>
          </a:p>
        </p:txBody>
      </p:sp>
      <p:grpSp>
        <p:nvGrpSpPr>
          <p:cNvPr id="18" name="グループ化 235"/>
          <p:cNvGrpSpPr/>
          <p:nvPr/>
        </p:nvGrpSpPr>
        <p:grpSpPr>
          <a:xfrm>
            <a:off x="4286248" y="1571612"/>
            <a:ext cx="4624383" cy="4232303"/>
            <a:chOff x="3590955" y="1196961"/>
            <a:chExt cx="5338763" cy="5018121"/>
          </a:xfrm>
        </p:grpSpPr>
        <p:sp>
          <p:nvSpPr>
            <p:cNvPr id="19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" name="Group 16"/>
            <p:cNvGrpSpPr>
              <a:grpSpLocks/>
            </p:cNvGrpSpPr>
            <p:nvPr/>
          </p:nvGrpSpPr>
          <p:grpSpPr bwMode="auto">
            <a:xfrm rot="7209001">
              <a:off x="5538795" y="2690832"/>
              <a:ext cx="600081" cy="495300"/>
              <a:chOff x="4785" y="11039"/>
              <a:chExt cx="829" cy="688"/>
            </a:xfrm>
          </p:grpSpPr>
          <p:sp>
            <p:nvSpPr>
              <p:cNvPr id="226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" name="Group 26"/>
            <p:cNvGrpSpPr>
              <a:grpSpLocks/>
            </p:cNvGrpSpPr>
            <p:nvPr/>
          </p:nvGrpSpPr>
          <p:grpSpPr bwMode="auto">
            <a:xfrm rot="7209001">
              <a:off x="5492757" y="2660668"/>
              <a:ext cx="600081" cy="500063"/>
              <a:chOff x="4785" y="11039"/>
              <a:chExt cx="829" cy="688"/>
            </a:xfrm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6" name="Group 49"/>
            <p:cNvGrpSpPr>
              <a:grpSpLocks/>
            </p:cNvGrpSpPr>
            <p:nvPr/>
          </p:nvGrpSpPr>
          <p:grpSpPr bwMode="auto">
            <a:xfrm rot="3616332">
              <a:off x="6419896" y="2673369"/>
              <a:ext cx="600081" cy="503238"/>
              <a:chOff x="4785" y="11039"/>
              <a:chExt cx="829" cy="688"/>
            </a:xfrm>
          </p:grpSpPr>
          <p:sp>
            <p:nvSpPr>
              <p:cNvPr id="216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7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3" name="Group 61"/>
            <p:cNvGrpSpPr>
              <a:grpSpLocks/>
            </p:cNvGrpSpPr>
            <p:nvPr/>
          </p:nvGrpSpPr>
          <p:grpSpPr bwMode="auto">
            <a:xfrm rot="14462297">
              <a:off x="6792953" y="1941515"/>
              <a:ext cx="223837" cy="180975"/>
              <a:chOff x="5504" y="8144"/>
              <a:chExt cx="291" cy="236"/>
            </a:xfrm>
          </p:grpSpPr>
          <p:sp>
            <p:nvSpPr>
              <p:cNvPr id="214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7209001">
              <a:off x="5526107" y="1951040"/>
              <a:ext cx="227014" cy="180975"/>
              <a:chOff x="5504" y="8144"/>
              <a:chExt cx="291" cy="236"/>
            </a:xfrm>
          </p:grpSpPr>
          <p:sp>
            <p:nvSpPr>
              <p:cNvPr id="212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6" name="Group 78"/>
            <p:cNvGrpSpPr>
              <a:grpSpLocks/>
            </p:cNvGrpSpPr>
            <p:nvPr/>
          </p:nvGrpSpPr>
          <p:grpSpPr bwMode="auto">
            <a:xfrm flipH="1">
              <a:off x="6792903" y="4854561"/>
              <a:ext cx="600081" cy="495300"/>
              <a:chOff x="4785" y="11039"/>
              <a:chExt cx="829" cy="688"/>
            </a:xfrm>
          </p:grpSpPr>
          <p:sp>
            <p:nvSpPr>
              <p:cNvPr id="207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7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1" name="Group 88"/>
            <p:cNvGrpSpPr>
              <a:grpSpLocks/>
            </p:cNvGrpSpPr>
            <p:nvPr/>
          </p:nvGrpSpPr>
          <p:grpSpPr bwMode="auto">
            <a:xfrm flipH="1">
              <a:off x="6792903" y="4899011"/>
              <a:ext cx="600081" cy="500063"/>
              <a:chOff x="4785" y="11039"/>
              <a:chExt cx="829" cy="688"/>
            </a:xfrm>
          </p:grpSpPr>
          <p:sp>
            <p:nvSpPr>
              <p:cNvPr id="202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9" name="Group 111"/>
            <p:cNvGrpSpPr>
              <a:grpSpLocks/>
            </p:cNvGrpSpPr>
            <p:nvPr/>
          </p:nvGrpSpPr>
          <p:grpSpPr bwMode="auto">
            <a:xfrm rot="3592668" flipH="1">
              <a:off x="7243772" y="4094116"/>
              <a:ext cx="600081" cy="503238"/>
              <a:chOff x="4785" y="11039"/>
              <a:chExt cx="829" cy="688"/>
            </a:xfrm>
          </p:grpSpPr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0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6" name="Group 123"/>
            <p:cNvGrpSpPr>
              <a:grpSpLocks/>
            </p:cNvGrpSpPr>
            <p:nvPr/>
          </p:nvGrpSpPr>
          <p:grpSpPr bwMode="auto">
            <a:xfrm rot="14346703" flipH="1">
              <a:off x="8299470" y="4541806"/>
              <a:ext cx="223837" cy="180975"/>
              <a:chOff x="5504" y="8144"/>
              <a:chExt cx="291" cy="236"/>
            </a:xfrm>
          </p:grpSpPr>
          <p:sp>
            <p:nvSpPr>
              <p:cNvPr id="195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7" name="Group 126"/>
            <p:cNvGrpSpPr>
              <a:grpSpLocks/>
            </p:cNvGrpSpPr>
            <p:nvPr/>
          </p:nvGrpSpPr>
          <p:grpSpPr bwMode="auto">
            <a:xfrm flipH="1">
              <a:off x="7654936" y="5632436"/>
              <a:ext cx="227014" cy="180975"/>
              <a:chOff x="5504" y="8144"/>
              <a:chExt cx="291" cy="236"/>
            </a:xfrm>
          </p:grpSpPr>
          <p:sp>
            <p:nvSpPr>
              <p:cNvPr id="193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8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9" name="Group 141"/>
            <p:cNvGrpSpPr>
              <a:grpSpLocks/>
            </p:cNvGrpSpPr>
            <p:nvPr/>
          </p:nvGrpSpPr>
          <p:grpSpPr bwMode="auto">
            <a:xfrm>
              <a:off x="5141977" y="4906949"/>
              <a:ext cx="600081" cy="500063"/>
              <a:chOff x="4785" y="11039"/>
              <a:chExt cx="829" cy="688"/>
            </a:xfrm>
          </p:grpSpPr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4" name="Group 171"/>
            <p:cNvGrpSpPr>
              <a:grpSpLocks/>
            </p:cNvGrpSpPr>
            <p:nvPr/>
          </p:nvGrpSpPr>
          <p:grpSpPr bwMode="auto">
            <a:xfrm rot="18007332">
              <a:off x="4667295" y="4086178"/>
              <a:ext cx="600081" cy="500063"/>
              <a:chOff x="4785" y="11039"/>
              <a:chExt cx="829" cy="688"/>
            </a:xfrm>
          </p:grpSpPr>
          <p:sp>
            <p:nvSpPr>
              <p:cNvPr id="183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5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8" name="Group 200"/>
            <p:cNvGrpSpPr>
              <a:grpSpLocks/>
            </p:cNvGrpSpPr>
            <p:nvPr/>
          </p:nvGrpSpPr>
          <p:grpSpPr bwMode="auto">
            <a:xfrm rot="7253297">
              <a:off x="3994169" y="4572002"/>
              <a:ext cx="227014" cy="180975"/>
              <a:chOff x="5504" y="8144"/>
              <a:chExt cx="291" cy="236"/>
            </a:xfrm>
          </p:grpSpPr>
          <p:sp>
            <p:nvSpPr>
              <p:cNvPr id="181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9" name="Group 203"/>
            <p:cNvGrpSpPr>
              <a:grpSpLocks/>
            </p:cNvGrpSpPr>
            <p:nvPr/>
          </p:nvGrpSpPr>
          <p:grpSpPr bwMode="auto">
            <a:xfrm>
              <a:off x="4624399" y="5638786"/>
              <a:ext cx="223837" cy="180975"/>
              <a:chOff x="5504" y="8144"/>
              <a:chExt cx="291" cy="236"/>
            </a:xfrm>
          </p:grpSpPr>
          <p:sp>
            <p:nvSpPr>
              <p:cNvPr id="179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0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174" name="Text Box 212"/>
            <p:cNvSpPr txBox="1">
              <a:spLocks noChangeArrowheads="1"/>
            </p:cNvSpPr>
            <p:nvPr/>
          </p:nvSpPr>
          <p:spPr bwMode="auto">
            <a:xfrm>
              <a:off x="3838376" y="5489561"/>
              <a:ext cx="890817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175" name="Text Box 214"/>
            <p:cNvSpPr txBox="1">
              <a:spLocks noChangeArrowheads="1"/>
            </p:cNvSpPr>
            <p:nvPr/>
          </p:nvSpPr>
          <p:spPr bwMode="auto">
            <a:xfrm>
              <a:off x="5632468" y="441563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1000km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</a:t>
              </a:r>
              <a:r>
                <a:rPr kumimoji="1" lang="en-US" altLang="ja-JP" sz="1600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cavity</a:t>
              </a:r>
            </a:p>
          </p:txBody>
        </p:sp>
        <p:sp>
          <p:nvSpPr>
            <p:cNvPr id="176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177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8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028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and Science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868390" y="2085824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0"/>
          </a:blip>
          <a:srcRect/>
          <a:stretch>
            <a:fillRect/>
          </a:stretch>
        </p:blipFill>
        <p:spPr bwMode="auto">
          <a:xfrm>
            <a:off x="962052" y="2062011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6572264" y="3633647"/>
            <a:ext cx="108715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</a:t>
            </a:r>
            <a:r>
              <a:rPr lang="en-US" altLang="ja-JP" sz="1400" b="1" dirty="0" smtClean="0">
                <a:solidFill>
                  <a:srgbClr val="CC99FF"/>
                </a:solidFill>
              </a:rPr>
              <a:t>  (1 unit)</a:t>
            </a:r>
            <a:endParaRPr lang="en-US" altLang="ja-JP" sz="1400" b="1" dirty="0">
              <a:solidFill>
                <a:srgbClr val="CC99FF"/>
              </a:solidFill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3435584" y="2757355"/>
            <a:ext cx="3422432" cy="1266811"/>
            <a:chOff x="3435584" y="2662547"/>
            <a:chExt cx="3422432" cy="1266811"/>
          </a:xfrm>
        </p:grpSpPr>
        <p:sp>
          <p:nvSpPr>
            <p:cNvPr id="35" name="爆発 2 34"/>
            <p:cNvSpPr/>
            <p:nvPr/>
          </p:nvSpPr>
          <p:spPr bwMode="auto">
            <a:xfrm>
              <a:off x="5254657" y="3357854"/>
              <a:ext cx="642942" cy="571504"/>
            </a:xfrm>
            <a:prstGeom prst="irregularSeal2">
              <a:avLst/>
            </a:prstGeom>
            <a:solidFill>
              <a:srgbClr val="FFCC99">
                <a:alpha val="50000"/>
              </a:srgbClr>
            </a:solidFill>
            <a:ln w="15875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 bwMode="auto">
            <a:xfrm>
              <a:off x="3468707" y="3000664"/>
              <a:ext cx="2071702" cy="64294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 rot="1080139">
              <a:off x="3435584" y="2662547"/>
              <a:ext cx="2619645" cy="430887"/>
            </a:xfrm>
            <a:prstGeom prst="rect">
              <a:avLst/>
            </a:prstGeom>
            <a:solidFill>
              <a:srgbClr val="FFCC99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IMBH</a:t>
              </a:r>
              <a:r>
                <a:rPr lang="en-US" altLang="ja-JP" sz="2000" b="1" dirty="0" smtClean="0">
                  <a:solidFill>
                    <a:srgbClr val="FFCC99"/>
                  </a:solidFill>
                </a:rPr>
                <a:t> </a:t>
              </a: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1" name="Rectangle 32"/>
            <p:cNvSpPr>
              <a:spLocks noChangeArrowheads="1"/>
            </p:cNvSpPr>
            <p:nvPr/>
          </p:nvSpPr>
          <p:spPr bwMode="auto">
            <a:xfrm>
              <a:off x="5772587" y="3538839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4041440" y="5919663"/>
            <a:ext cx="2714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Frequency   [Hz]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 rot="-5400000">
            <a:off x="-447860" y="3744131"/>
            <a:ext cx="3357587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GW amplitude   [Hz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-1/2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 bwMode="auto">
          <a:xfrm>
            <a:off x="2214546" y="2276325"/>
            <a:ext cx="5786478" cy="3357586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571736" y="5633911"/>
            <a:ext cx="785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3857620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5143504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6500826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7715272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428728" y="4529304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1428728" y="391939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1428728" y="3276457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428728" y="2671916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-18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1428728" y="2100412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1428728" y="5133845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2030956" y="2523676"/>
            <a:ext cx="5081089" cy="2928958"/>
            <a:chOff x="2030956" y="2428868"/>
            <a:chExt cx="5081089" cy="2928958"/>
          </a:xfrm>
        </p:grpSpPr>
        <p:sp>
          <p:nvSpPr>
            <p:cNvPr id="47" name="Rectangle 6"/>
            <p:cNvSpPr>
              <a:spLocks noChangeAspect="1" noChangeArrowheads="1"/>
            </p:cNvSpPr>
            <p:nvPr/>
          </p:nvSpPr>
          <p:spPr bwMode="auto">
            <a:xfrm>
              <a:off x="4929190" y="4572008"/>
              <a:ext cx="1414170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 DECIGO </a:t>
              </a:r>
            </a:p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</a:t>
              </a:r>
              <a:r>
                <a:rPr lang="en-US" altLang="ja-JP" sz="1400" b="1" dirty="0" smtClean="0">
                  <a:solidFill>
                    <a:srgbClr val="CCECFF"/>
                  </a:solidFill>
                </a:rPr>
                <a:t>(Correlation)</a:t>
              </a:r>
              <a:endParaRPr lang="en-US" altLang="ja-JP" sz="1400" b="1" dirty="0">
                <a:solidFill>
                  <a:srgbClr val="CCECFF"/>
                </a:solidFill>
              </a:endParaRPr>
            </a:p>
          </p:txBody>
        </p:sp>
        <p:sp>
          <p:nvSpPr>
            <p:cNvPr id="66" name="Rectangle 32"/>
            <p:cNvSpPr>
              <a:spLocks noChangeArrowheads="1"/>
            </p:cNvSpPr>
            <p:nvPr/>
          </p:nvSpPr>
          <p:spPr bwMode="auto">
            <a:xfrm rot="2610760">
              <a:off x="2030956" y="3593240"/>
              <a:ext cx="2307637" cy="701731"/>
            </a:xfrm>
            <a:prstGeom prst="rect">
              <a:avLst/>
            </a:prstGeom>
            <a:solidFill>
              <a:srgbClr val="CC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CCFFCC"/>
                  </a:solidFill>
                </a:rPr>
                <a:t>Background GW</a:t>
              </a:r>
              <a:r>
                <a:rPr lang="en-US" altLang="ja-JP" sz="1600" b="1" dirty="0" smtClean="0">
                  <a:solidFill>
                    <a:srgbClr val="CCFFCC"/>
                  </a:solidFill>
                </a:rPr>
                <a:t>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CCFFCC"/>
                  </a:solidFill>
                </a:rPr>
                <a:t>   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(Ωgw ~ 2 x 10</a:t>
              </a:r>
              <a:r>
                <a:rPr lang="en-US" altLang="ja-JP" sz="1600" b="1" baseline="300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-15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)</a:t>
              </a:r>
              <a:endParaRPr lang="ja-JP" altLang="en-US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 bwMode="auto">
            <a:xfrm rot="10800000">
              <a:off x="2214546" y="2428868"/>
              <a:ext cx="3214710" cy="292895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88900" cap="flat" cmpd="sng" algn="ctr">
              <a:solidFill>
                <a:srgbClr val="CCFFCC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フリーフォーム 45"/>
            <p:cNvSpPr/>
            <p:nvPr/>
          </p:nvSpPr>
          <p:spPr bwMode="auto">
            <a:xfrm>
              <a:off x="4314254" y="4429132"/>
              <a:ext cx="2797791" cy="641444"/>
            </a:xfrm>
            <a:custGeom>
              <a:avLst/>
              <a:gdLst>
                <a:gd name="connsiteX0" fmla="*/ 0 w 2797791"/>
                <a:gd name="connsiteY0" fmla="*/ 0 h 641444"/>
                <a:gd name="connsiteX1" fmla="*/ 477672 w 2797791"/>
                <a:gd name="connsiteY1" fmla="*/ 409432 h 641444"/>
                <a:gd name="connsiteX2" fmla="*/ 627797 w 2797791"/>
                <a:gd name="connsiteY2" fmla="*/ 573206 h 641444"/>
                <a:gd name="connsiteX3" fmla="*/ 791570 w 2797791"/>
                <a:gd name="connsiteY3" fmla="*/ 627797 h 641444"/>
                <a:gd name="connsiteX4" fmla="*/ 1064526 w 2797791"/>
                <a:gd name="connsiteY4" fmla="*/ 641444 h 641444"/>
                <a:gd name="connsiteX5" fmla="*/ 1473958 w 2797791"/>
                <a:gd name="connsiteY5" fmla="*/ 627797 h 641444"/>
                <a:gd name="connsiteX6" fmla="*/ 1842448 w 2797791"/>
                <a:gd name="connsiteY6" fmla="*/ 559558 h 641444"/>
                <a:gd name="connsiteX7" fmla="*/ 2797791 w 2797791"/>
                <a:gd name="connsiteY7" fmla="*/ 150125 h 64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7791" h="641444">
                  <a:moveTo>
                    <a:pt x="0" y="0"/>
                  </a:moveTo>
                  <a:lnTo>
                    <a:pt x="477672" y="409432"/>
                  </a:lnTo>
                  <a:lnTo>
                    <a:pt x="627797" y="573206"/>
                  </a:lnTo>
                  <a:lnTo>
                    <a:pt x="791570" y="627797"/>
                  </a:lnTo>
                  <a:lnTo>
                    <a:pt x="1064526" y="641444"/>
                  </a:lnTo>
                  <a:lnTo>
                    <a:pt x="1473958" y="627797"/>
                  </a:lnTo>
                  <a:lnTo>
                    <a:pt x="1842448" y="559558"/>
                  </a:lnTo>
                  <a:lnTo>
                    <a:pt x="2797791" y="150125"/>
                  </a:lnTo>
                </a:path>
              </a:pathLst>
            </a:custGeom>
            <a:noFill/>
            <a:ln w="50800" cap="flat" cmpd="sng" algn="ctr">
              <a:solidFill>
                <a:srgbClr val="CCE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45" name="フリーフォーム 44"/>
          <p:cNvSpPr/>
          <p:nvPr/>
        </p:nvSpPr>
        <p:spPr bwMode="auto">
          <a:xfrm>
            <a:off x="4240026" y="3952728"/>
            <a:ext cx="2797791" cy="641444"/>
          </a:xfrm>
          <a:custGeom>
            <a:avLst/>
            <a:gdLst>
              <a:gd name="connsiteX0" fmla="*/ 0 w 2797791"/>
              <a:gd name="connsiteY0" fmla="*/ 0 h 641444"/>
              <a:gd name="connsiteX1" fmla="*/ 477672 w 2797791"/>
              <a:gd name="connsiteY1" fmla="*/ 409432 h 641444"/>
              <a:gd name="connsiteX2" fmla="*/ 627797 w 2797791"/>
              <a:gd name="connsiteY2" fmla="*/ 573206 h 641444"/>
              <a:gd name="connsiteX3" fmla="*/ 791570 w 2797791"/>
              <a:gd name="connsiteY3" fmla="*/ 627797 h 641444"/>
              <a:gd name="connsiteX4" fmla="*/ 1064526 w 2797791"/>
              <a:gd name="connsiteY4" fmla="*/ 641444 h 641444"/>
              <a:gd name="connsiteX5" fmla="*/ 1473958 w 2797791"/>
              <a:gd name="connsiteY5" fmla="*/ 627797 h 641444"/>
              <a:gd name="connsiteX6" fmla="*/ 1842448 w 2797791"/>
              <a:gd name="connsiteY6" fmla="*/ 559558 h 641444"/>
              <a:gd name="connsiteX7" fmla="*/ 2797791 w 2797791"/>
              <a:gd name="connsiteY7" fmla="*/ 150125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7791" h="641444">
                <a:moveTo>
                  <a:pt x="0" y="0"/>
                </a:moveTo>
                <a:lnTo>
                  <a:pt x="477672" y="409432"/>
                </a:lnTo>
                <a:lnTo>
                  <a:pt x="627797" y="573206"/>
                </a:lnTo>
                <a:lnTo>
                  <a:pt x="791570" y="627797"/>
                </a:lnTo>
                <a:lnTo>
                  <a:pt x="1064526" y="641444"/>
                </a:lnTo>
                <a:lnTo>
                  <a:pt x="1473958" y="627797"/>
                </a:lnTo>
                <a:lnTo>
                  <a:pt x="1842448" y="559558"/>
                </a:lnTo>
                <a:lnTo>
                  <a:pt x="2797791" y="150125"/>
                </a:lnTo>
              </a:path>
            </a:pathLst>
          </a:custGeom>
          <a:noFill/>
          <a:ln w="508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73" name="グループ化 72"/>
          <p:cNvGrpSpPr/>
          <p:nvPr/>
        </p:nvGrpSpPr>
        <p:grpSpPr>
          <a:xfrm>
            <a:off x="4254525" y="3875181"/>
            <a:ext cx="4032251" cy="1727134"/>
            <a:chOff x="4254525" y="3780373"/>
            <a:chExt cx="4032251" cy="1727134"/>
          </a:xfrm>
        </p:grpSpPr>
        <p:sp>
          <p:nvSpPr>
            <p:cNvPr id="40" name="爆発 2 39"/>
            <p:cNvSpPr/>
            <p:nvPr/>
          </p:nvSpPr>
          <p:spPr bwMode="auto">
            <a:xfrm>
              <a:off x="6969169" y="4572300"/>
              <a:ext cx="642942" cy="571504"/>
            </a:xfrm>
            <a:prstGeom prst="irregularSeal2">
              <a:avLst/>
            </a:prstGeom>
            <a:solidFill>
              <a:srgbClr val="FFFFCC">
                <a:alpha val="50000"/>
              </a:srgbClr>
            </a:solidFill>
            <a:ln w="15875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4254525" y="3929358"/>
              <a:ext cx="3000396" cy="92869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5786446" y="5110475"/>
              <a:ext cx="2143139" cy="397032"/>
            </a:xfrm>
            <a:prstGeom prst="rect">
              <a:avLst/>
            </a:prstGeom>
            <a:solidFill>
              <a:srgbClr val="FF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NS</a:t>
              </a:r>
              <a:r>
                <a:rPr lang="en-US" altLang="ja-JP" sz="1800" b="1" dirty="0" smtClean="0">
                  <a:solidFill>
                    <a:srgbClr val="FFFFCC"/>
                  </a:solidFill>
                </a:rPr>
                <a:t> </a:t>
              </a: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7201347" y="4352526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7" name="二等辺三角形 66"/>
            <p:cNvSpPr/>
            <p:nvPr/>
          </p:nvSpPr>
          <p:spPr bwMode="auto">
            <a:xfrm>
              <a:off x="4929190" y="4038905"/>
              <a:ext cx="45719" cy="71438"/>
            </a:xfrm>
            <a:prstGeom prst="triangl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8" name="Rectangle 6"/>
            <p:cNvSpPr>
              <a:spLocks noChangeAspect="1" noChangeArrowheads="1"/>
            </p:cNvSpPr>
            <p:nvPr/>
          </p:nvSpPr>
          <p:spPr bwMode="auto">
            <a:xfrm>
              <a:off x="4502191" y="3780373"/>
              <a:ext cx="784189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200" b="1" dirty="0" smtClean="0">
                  <a:solidFill>
                    <a:srgbClr val="FFFFCC"/>
                  </a:solidFill>
                </a:rPr>
                <a:t>3month</a:t>
              </a:r>
              <a:endParaRPr lang="en-US" altLang="ja-JP" sz="1200" b="1" dirty="0">
                <a:solidFill>
                  <a:srgbClr val="FFFFCC"/>
                </a:solidFill>
              </a:endParaRPr>
            </a:p>
          </p:txBody>
        </p:sp>
      </p:grp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714348" y="785794"/>
            <a:ext cx="4848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CC99"/>
                </a:solidFill>
                <a:latin typeface="+mj-lt"/>
                <a:ea typeface="ＭＳ Ｐゴシック" pitchFamily="50" charset="-128"/>
              </a:rPr>
              <a:t>IMBH </a:t>
            </a:r>
            <a:r>
              <a:rPr lang="en-US" altLang="ja-JP" sz="2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CC"/>
                </a:solidFill>
                <a:latin typeface="+mj-lt"/>
                <a:ea typeface="ＭＳ Ｐゴシック" pitchFamily="50" charset="-128"/>
              </a:rPr>
              <a:t>NS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Stoch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astic background</a:t>
            </a:r>
          </a:p>
        </p:txBody>
      </p:sp>
      <p:sp>
        <p:nvSpPr>
          <p:cNvPr id="70" name="下矢印 69"/>
          <p:cNvSpPr/>
          <p:nvPr/>
        </p:nvSpPr>
        <p:spPr bwMode="auto">
          <a:xfrm rot="5400000" flipV="1">
            <a:off x="3786182" y="128586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4214810" y="785794"/>
            <a:ext cx="4643438" cy="112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Galaxy formation </a:t>
            </a:r>
            <a:r>
              <a:rPr lang="en-US" altLang="ja-JP" sz="1800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(Massive BH)</a:t>
            </a:r>
            <a:endParaRPr kumimoji="1" lang="en-US" altLang="ja-JP" sz="1800" kern="1200" dirty="0" smtClean="0">
              <a:solidFill>
                <a:srgbClr val="DDDDDD"/>
              </a:solidFill>
              <a:latin typeface="+mj-lt"/>
              <a:ea typeface="ＭＳ Ｐゴシック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Cosmology</a:t>
            </a:r>
            <a:r>
              <a:rPr lang="en-US" altLang="ja-JP" sz="1800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  (Inflation, Dark energy)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ea typeface="ＭＳ Ｐゴシック" pitchFamily="50" charset="-128"/>
              </a:rPr>
              <a:t>Fundamental physics</a:t>
            </a:r>
            <a:endParaRPr lang="en-US" altLang="ja-JP" sz="1800" dirty="0" smtClean="0">
              <a:solidFill>
                <a:srgbClr val="DDDDDD"/>
              </a:solidFill>
              <a:latin typeface="+mj-lt"/>
              <a:ea typeface="ＭＳ Ｐゴシック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8919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1147749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1071538" y="2214554"/>
            <a:ext cx="3119462" cy="2071702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スライド番号プレースホルダー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4609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1472" y="1393815"/>
            <a:ext cx="83867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93675" marR="0" lvl="0" indent="-19367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DECIGO</a:t>
            </a:r>
            <a:r>
              <a:rPr kumimoji="1" lang="ja-JP" altLang="en-US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パスファインダー </a:t>
            </a: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(DPF) </a:t>
            </a:r>
            <a:endParaRPr kumimoji="1" lang="en-US" altLang="ja-JP" sz="220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285852" y="2786058"/>
            <a:ext cx="4786346" cy="1214446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51"/>
          <p:cNvSpPr>
            <a:spLocks noChangeArrowheads="1"/>
          </p:cNvSpPr>
          <p:nvPr/>
        </p:nvSpPr>
        <p:spPr bwMode="auto">
          <a:xfrm>
            <a:off x="741376" y="1857364"/>
            <a:ext cx="5688012" cy="255454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DECIGO :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基線長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1000km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編隊飛行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  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機の衛星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基線長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30cm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干渉計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350kg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級 小型衛星</a:t>
            </a:r>
            <a:endParaRPr lang="en-US" altLang="zh-TW" sz="2000" dirty="0" smtClean="0">
              <a:solidFill>
                <a:srgbClr val="E1FFE1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地球周回軌道  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高度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500km)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12"/>
          <p:cNvGrpSpPr/>
          <p:nvPr/>
        </p:nvGrpSpPr>
        <p:grpSpPr>
          <a:xfrm>
            <a:off x="6286512" y="1285860"/>
            <a:ext cx="2234040" cy="2071702"/>
            <a:chOff x="9501222" y="714356"/>
            <a:chExt cx="5338763" cy="4864101"/>
          </a:xfrm>
        </p:grpSpPr>
        <p:sp>
          <p:nvSpPr>
            <p:cNvPr id="267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8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9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0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1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2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26"/>
            <p:cNvGrpSpPr>
              <a:grpSpLocks/>
            </p:cNvGrpSpPr>
            <p:nvPr/>
          </p:nvGrpSpPr>
          <p:grpSpPr bwMode="auto">
            <a:xfrm rot="7209001">
              <a:off x="11403005" y="2178095"/>
              <a:ext cx="600087" cy="500063"/>
              <a:chOff x="4785" y="11039"/>
              <a:chExt cx="829" cy="688"/>
            </a:xfrm>
          </p:grpSpPr>
          <p:sp>
            <p:nvSpPr>
              <p:cNvPr id="463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7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49"/>
            <p:cNvGrpSpPr>
              <a:grpSpLocks/>
            </p:cNvGrpSpPr>
            <p:nvPr/>
          </p:nvGrpSpPr>
          <p:grpSpPr bwMode="auto">
            <a:xfrm rot="3616332">
              <a:off x="12330179" y="2190800"/>
              <a:ext cx="600087" cy="503238"/>
              <a:chOff x="4785" y="11039"/>
              <a:chExt cx="829" cy="688"/>
            </a:xfrm>
          </p:grpSpPr>
          <p:sp>
            <p:nvSpPr>
              <p:cNvPr id="458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5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8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6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54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13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78"/>
            <p:cNvGrpSpPr>
              <a:grpSpLocks/>
            </p:cNvGrpSpPr>
            <p:nvPr/>
          </p:nvGrpSpPr>
          <p:grpSpPr bwMode="auto">
            <a:xfrm flipH="1">
              <a:off x="12703127" y="4371956"/>
              <a:ext cx="600087" cy="495300"/>
              <a:chOff x="4785" y="11039"/>
              <a:chExt cx="829" cy="688"/>
            </a:xfrm>
          </p:grpSpPr>
          <p:sp>
            <p:nvSpPr>
              <p:cNvPr id="449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3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88"/>
            <p:cNvGrpSpPr>
              <a:grpSpLocks/>
            </p:cNvGrpSpPr>
            <p:nvPr/>
          </p:nvGrpSpPr>
          <p:grpSpPr bwMode="auto">
            <a:xfrm flipH="1">
              <a:off x="12703127" y="4416406"/>
              <a:ext cx="600087" cy="500063"/>
              <a:chOff x="4785" y="11039"/>
              <a:chExt cx="829" cy="688"/>
            </a:xfrm>
          </p:grpSpPr>
          <p:sp>
            <p:nvSpPr>
              <p:cNvPr id="444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0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5" name="Group 111"/>
            <p:cNvGrpSpPr>
              <a:grpSpLocks/>
            </p:cNvGrpSpPr>
            <p:nvPr/>
          </p:nvGrpSpPr>
          <p:grpSpPr bwMode="auto">
            <a:xfrm rot="3592668" flipH="1">
              <a:off x="13154020" y="3611481"/>
              <a:ext cx="600087" cy="503238"/>
              <a:chOff x="4785" y="11039"/>
              <a:chExt cx="829" cy="688"/>
            </a:xfrm>
          </p:grpSpPr>
          <p:sp>
            <p:nvSpPr>
              <p:cNvPr id="439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8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7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5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6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" name="Group 141"/>
            <p:cNvGrpSpPr>
              <a:grpSpLocks/>
            </p:cNvGrpSpPr>
            <p:nvPr/>
          </p:nvGrpSpPr>
          <p:grpSpPr bwMode="auto">
            <a:xfrm>
              <a:off x="11052281" y="4424344"/>
              <a:ext cx="600087" cy="500063"/>
              <a:chOff x="4785" y="11039"/>
              <a:chExt cx="829" cy="688"/>
            </a:xfrm>
          </p:grpSpPr>
          <p:sp>
            <p:nvSpPr>
              <p:cNvPr id="430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4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8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3" name="Group 171"/>
            <p:cNvGrpSpPr>
              <a:grpSpLocks/>
            </p:cNvGrpSpPr>
            <p:nvPr/>
          </p:nvGrpSpPr>
          <p:grpSpPr bwMode="auto">
            <a:xfrm rot="18007332">
              <a:off x="10577575" y="3603541"/>
              <a:ext cx="600087" cy="500063"/>
              <a:chOff x="4785" y="11039"/>
              <a:chExt cx="829" cy="688"/>
            </a:xfrm>
          </p:grpSpPr>
          <p:sp>
            <p:nvSpPr>
              <p:cNvPr id="425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3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1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2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3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4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23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55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21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8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9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0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77" name="AutoShape 49"/>
          <p:cNvSpPr>
            <a:spLocks noChangeArrowheads="1"/>
          </p:cNvSpPr>
          <p:nvPr/>
        </p:nvSpPr>
        <p:spPr bwMode="auto">
          <a:xfrm rot="5400000">
            <a:off x="7191577" y="3405371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8" name="Text Box 27"/>
          <p:cNvSpPr txBox="1">
            <a:spLocks noChangeAspect="1" noChangeArrowheads="1"/>
          </p:cNvSpPr>
          <p:nvPr/>
        </p:nvSpPr>
        <p:spPr bwMode="auto">
          <a:xfrm>
            <a:off x="6215074" y="1214422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1" name="Text Box 27"/>
          <p:cNvSpPr txBox="1">
            <a:spLocks noChangeAspect="1" noChangeArrowheads="1"/>
          </p:cNvSpPr>
          <p:nvPr/>
        </p:nvSpPr>
        <p:spPr bwMode="auto">
          <a:xfrm>
            <a:off x="7000892" y="2687586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56" name="グループ化 261"/>
          <p:cNvGrpSpPr/>
          <p:nvPr/>
        </p:nvGrpSpPr>
        <p:grpSpPr>
          <a:xfrm>
            <a:off x="857224" y="4286256"/>
            <a:ext cx="5688012" cy="1643074"/>
            <a:chOff x="857224" y="4286256"/>
            <a:chExt cx="5688012" cy="1643074"/>
          </a:xfrm>
        </p:grpSpPr>
        <p:sp>
          <p:nvSpPr>
            <p:cNvPr id="12" name="Rectangle 51"/>
            <p:cNvSpPr>
              <a:spLocks noChangeArrowheads="1"/>
            </p:cNvSpPr>
            <p:nvPr/>
          </p:nvSpPr>
          <p:spPr bwMode="auto">
            <a:xfrm>
              <a:off x="857224" y="4729001"/>
              <a:ext cx="568801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DECIGO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の主要技術の宇宙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実証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レーザー干渉計</a:t>
              </a:r>
              <a:r>
                <a:rPr kumimoji="1" lang="en-US" altLang="ja-JP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kumimoji="1" lang="ja-JP" altLang="en-US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安定化レーザー光源</a:t>
              </a:r>
              <a:r>
                <a:rPr kumimoji="1" lang="en-US" altLang="ja-JP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B2B2B2"/>
                  </a:solidFill>
                  <a:latin typeface="Tahoma" pitchFamily="34" charset="0"/>
                </a:rPr>
                <a:t>     </a:t>
              </a:r>
              <a:r>
                <a:rPr lang="ja-JP" altLang="en-US" sz="2000" dirty="0" smtClean="0">
                  <a:solidFill>
                    <a:srgbClr val="B2B2B2"/>
                  </a:solidFill>
                  <a:latin typeface="Tahoma" pitchFamily="34" charset="0"/>
                </a:rPr>
                <a:t>ドラッグフリーシステム、データ取得と解析</a:t>
              </a:r>
              <a:endParaRPr kumimoji="1" lang="ja-JP" altLang="en-US" sz="20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AutoShape 49"/>
            <p:cNvSpPr>
              <a:spLocks noChangeArrowheads="1"/>
            </p:cNvSpPr>
            <p:nvPr/>
          </p:nvSpPr>
          <p:spPr bwMode="auto">
            <a:xfrm rot="5400000">
              <a:off x="2190917" y="4107048"/>
              <a:ext cx="344487" cy="702903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57" name="グループ化 486"/>
          <p:cNvGrpSpPr/>
          <p:nvPr/>
        </p:nvGrpSpPr>
        <p:grpSpPr>
          <a:xfrm>
            <a:off x="6279579" y="4116346"/>
            <a:ext cx="2566805" cy="1955860"/>
            <a:chOff x="6279579" y="4116346"/>
            <a:chExt cx="2566805" cy="1955860"/>
          </a:xfrm>
        </p:grpSpPr>
        <p:sp>
          <p:nvSpPr>
            <p:cNvPr id="16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7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8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20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8" name="Group 19"/>
            <p:cNvGrpSpPr>
              <a:grpSpLocks noChangeAspect="1"/>
            </p:cNvGrpSpPr>
            <p:nvPr/>
          </p:nvGrpSpPr>
          <p:grpSpPr bwMode="auto">
            <a:xfrm>
              <a:off x="6858016" y="5317761"/>
              <a:ext cx="129025" cy="98866"/>
              <a:chOff x="5504" y="8144"/>
              <a:chExt cx="291" cy="236"/>
            </a:xfrm>
          </p:grpSpPr>
          <p:sp>
            <p:nvSpPr>
              <p:cNvPr id="51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6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33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9" name="Group 31"/>
            <p:cNvGrpSpPr>
              <a:grpSpLocks noChangeAspect="1"/>
            </p:cNvGrpSpPr>
            <p:nvPr/>
          </p:nvGrpSpPr>
          <p:grpSpPr bwMode="auto">
            <a:xfrm flipH="1">
              <a:off x="7692957" y="4923419"/>
              <a:ext cx="341743" cy="276377"/>
              <a:chOff x="4785" y="11039"/>
              <a:chExt cx="829" cy="688"/>
            </a:xfrm>
          </p:grpSpPr>
          <p:sp>
            <p:nvSpPr>
              <p:cNvPr id="46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7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8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9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0" name="Group 37"/>
            <p:cNvGrpSpPr>
              <a:grpSpLocks noChangeAspect="1"/>
            </p:cNvGrpSpPr>
            <p:nvPr/>
          </p:nvGrpSpPr>
          <p:grpSpPr bwMode="auto">
            <a:xfrm>
              <a:off x="7325641" y="4932407"/>
              <a:ext cx="341743" cy="276377"/>
              <a:chOff x="4785" y="11039"/>
              <a:chExt cx="829" cy="688"/>
            </a:xfrm>
          </p:grpSpPr>
          <p:sp>
            <p:nvSpPr>
              <p:cNvPr id="41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2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8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3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473" name="スライド番号プレースホルダー 47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56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0" y="1429975"/>
            <a:ext cx="9082119" cy="435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895630" y="4799970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80463" y="5319575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/>
          <a:stretch>
            <a:fillRect/>
          </a:stretch>
        </p:blipFill>
        <p:spPr bwMode="auto">
          <a:xfrm>
            <a:off x="3429725" y="2310964"/>
            <a:ext cx="1999531" cy="304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4986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5</a:t>
            </a:fld>
            <a:endParaRPr lang="en-US" altLang="ja-JP"/>
          </a:p>
        </p:txBody>
      </p:sp>
      <p:pic>
        <p:nvPicPr>
          <p:cNvPr id="975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5" y="908720"/>
            <a:ext cx="8601075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286078" y="6085862"/>
            <a:ext cx="1534394" cy="273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100" b="0" dirty="0" smtClean="0">
                <a:solidFill>
                  <a:srgbClr val="3366FF"/>
                </a:solidFill>
              </a:rPr>
              <a:t>(Fig. by Marion 2011)</a:t>
            </a:r>
            <a:endParaRPr kumimoji="1" lang="ja-JP" altLang="en-US" sz="1100" b="0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79471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SWIM</a:t>
            </a:r>
            <a:r>
              <a:rPr lang="ja-JP" altLang="en-US" dirty="0"/>
              <a:t>に</a:t>
            </a:r>
            <a:r>
              <a:rPr lang="ja-JP" altLang="en-US" dirty="0" smtClean="0"/>
              <a:t>よる宇宙実証</a:t>
            </a:r>
            <a:endParaRPr lang="en-US" altLang="ja-JP" dirty="0"/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049603" name="AutoShape 3"/>
          <p:cNvSpPr>
            <a:spLocks noChangeArrowheads="1"/>
          </p:cNvSpPr>
          <p:nvPr/>
        </p:nvSpPr>
        <p:spPr bwMode="auto">
          <a:xfrm>
            <a:off x="179388" y="5597525"/>
            <a:ext cx="1152525" cy="649288"/>
          </a:xfrm>
          <a:prstGeom prst="roundRect">
            <a:avLst>
              <a:gd name="adj" fmla="val 17907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4" name="AutoShape 4"/>
          <p:cNvSpPr>
            <a:spLocks noChangeArrowheads="1"/>
          </p:cNvSpPr>
          <p:nvPr/>
        </p:nvSpPr>
        <p:spPr bwMode="auto">
          <a:xfrm>
            <a:off x="4500563" y="2646363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5" name="AutoShape 5"/>
          <p:cNvSpPr>
            <a:spLocks noChangeArrowheads="1"/>
          </p:cNvSpPr>
          <p:nvPr/>
        </p:nvSpPr>
        <p:spPr bwMode="auto">
          <a:xfrm>
            <a:off x="179388" y="2646363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179388" y="2943225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CPU: HR5000</a:t>
            </a: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      (64bit, 33MHz)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System Memory: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2MB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Burst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Asynch.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Data Recorder: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SDRAM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SpW: 3ch</a:t>
            </a:r>
            <a:endParaRPr kumimoji="0" lang="en-US" altLang="ja-JP" sz="1200" b="1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1049607" name="Picture 7" descr="IMG_3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006725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608" name="Picture 8" descr="IMG_3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55938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609" name="Rectangle 9"/>
          <p:cNvSpPr>
            <a:spLocks noChangeArrowheads="1"/>
          </p:cNvSpPr>
          <p:nvPr/>
        </p:nvSpPr>
        <p:spPr bwMode="auto">
          <a:xfrm>
            <a:off x="322263" y="2636838"/>
            <a:ext cx="3889375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SpaceCube2: Space-qualified Computer</a:t>
            </a:r>
          </a:p>
        </p:txBody>
      </p:sp>
      <p:sp>
        <p:nvSpPr>
          <p:cNvPr id="1049610" name="Rectangle 10"/>
          <p:cNvSpPr>
            <a:spLocks noChangeArrowheads="1"/>
          </p:cNvSpPr>
          <p:nvPr/>
        </p:nvSpPr>
        <p:spPr bwMode="auto">
          <a:xfrm>
            <a:off x="4716463" y="2646363"/>
            <a:ext cx="3529012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SWIM</a:t>
            </a:r>
            <a:r>
              <a:rPr kumimoji="0" lang="en-US" altLang="ja-JP" sz="1400" b="1">
                <a:solidFill>
                  <a:srgbClr val="99CCFF"/>
                </a:solidFill>
                <a:latin typeface="Symbol" pitchFamily="18" charset="2"/>
              </a:rPr>
              <a:t>mn</a:t>
            </a: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   : User Module</a:t>
            </a:r>
          </a:p>
        </p:txBody>
      </p:sp>
      <p:sp>
        <p:nvSpPr>
          <p:cNvPr id="1049611" name="Rectangle 11"/>
          <p:cNvSpPr>
            <a:spLocks noChangeArrowheads="1"/>
          </p:cNvSpPr>
          <p:nvPr/>
        </p:nvSpPr>
        <p:spPr bwMode="auto">
          <a:xfrm>
            <a:off x="6910388" y="2862263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Processor test board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GW+Acc. sensor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FPGA board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DAC 16bit x 8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ADC 16bit x 4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   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32 ch by MPX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Torsion Antenna x2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~47g test mass</a:t>
            </a:r>
          </a:p>
        </p:txBody>
      </p:sp>
      <p:sp>
        <p:nvSpPr>
          <p:cNvPr id="1049612" name="Rectangle 12"/>
          <p:cNvSpPr>
            <a:spLocks noChangeArrowheads="1"/>
          </p:cNvSpPr>
          <p:nvPr/>
        </p:nvSpPr>
        <p:spPr bwMode="auto">
          <a:xfrm>
            <a:off x="252413" y="4733925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Size: 71 x 221 x 171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1.9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7W </a:t>
            </a:r>
          </a:p>
        </p:txBody>
      </p:sp>
      <p:sp>
        <p:nvSpPr>
          <p:cNvPr id="1049613" name="AutoShape 13"/>
          <p:cNvSpPr>
            <a:spLocks/>
          </p:cNvSpPr>
          <p:nvPr/>
        </p:nvSpPr>
        <p:spPr bwMode="auto">
          <a:xfrm rot="16200000" flipV="1">
            <a:off x="4201319" y="5104607"/>
            <a:ext cx="503237" cy="914400"/>
          </a:xfrm>
          <a:prstGeom prst="leftBracket">
            <a:avLst>
              <a:gd name="adj" fmla="val 11037"/>
            </a:avLst>
          </a:pr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4" name="Rectangle 14"/>
          <p:cNvSpPr>
            <a:spLocks noChangeArrowheads="1"/>
          </p:cNvSpPr>
          <p:nvPr/>
        </p:nvSpPr>
        <p:spPr bwMode="auto">
          <a:xfrm>
            <a:off x="3708400" y="5894388"/>
            <a:ext cx="2590800" cy="42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±15V, +5V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SpW x2 for CMD/TLM</a:t>
            </a:r>
          </a:p>
        </p:txBody>
      </p:sp>
      <p:sp>
        <p:nvSpPr>
          <p:cNvPr id="1049615" name="Rectangle 15"/>
          <p:cNvSpPr>
            <a:spLocks noChangeArrowheads="1"/>
          </p:cNvSpPr>
          <p:nvPr/>
        </p:nvSpPr>
        <p:spPr bwMode="auto">
          <a:xfrm>
            <a:off x="7019925" y="4556125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Data Rate : 380kbps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Size: 124 x 224 x 174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3.5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~7W </a:t>
            </a:r>
          </a:p>
        </p:txBody>
      </p:sp>
      <p:sp>
        <p:nvSpPr>
          <p:cNvPr id="1049616" name="Freeform 16"/>
          <p:cNvSpPr>
            <a:spLocks/>
          </p:cNvSpPr>
          <p:nvPr/>
        </p:nvSpPr>
        <p:spPr bwMode="auto">
          <a:xfrm>
            <a:off x="1331913" y="5310188"/>
            <a:ext cx="1295400" cy="576262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624" y="178"/>
              </a:cxn>
              <a:cxn ang="0">
                <a:pos x="0" y="181"/>
              </a:cxn>
            </a:cxnLst>
            <a:rect l="0" t="0" r="r" b="b"/>
            <a:pathLst>
              <a:path w="635" h="181">
                <a:moveTo>
                  <a:pt x="635" y="0"/>
                </a:moveTo>
                <a:lnTo>
                  <a:pt x="624" y="178"/>
                </a:lnTo>
                <a:lnTo>
                  <a:pt x="0" y="181"/>
                </a:lnTo>
              </a:path>
            </a:pathLst>
          </a:custGeom>
          <a:noFill/>
          <a:ln w="63500" cap="flat" cmpd="sng">
            <a:solidFill>
              <a:srgbClr val="B2B2B2"/>
            </a:solidFill>
            <a:prstDash val="solid"/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7" name="Rectangle 17"/>
          <p:cNvSpPr>
            <a:spLocks noChangeArrowheads="1"/>
          </p:cNvSpPr>
          <p:nvPr/>
        </p:nvSpPr>
        <p:spPr bwMode="auto">
          <a:xfrm>
            <a:off x="1476375" y="5886450"/>
            <a:ext cx="2016125" cy="596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+28V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RS422 for CMD/TLM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GPS signal</a:t>
            </a:r>
          </a:p>
        </p:txBody>
      </p:sp>
      <p:sp>
        <p:nvSpPr>
          <p:cNvPr id="1049618" name="Rectangle 18"/>
          <p:cNvSpPr>
            <a:spLocks noChangeArrowheads="1"/>
          </p:cNvSpPr>
          <p:nvPr/>
        </p:nvSpPr>
        <p:spPr bwMode="auto">
          <a:xfrm>
            <a:off x="150813" y="5678488"/>
            <a:ext cx="1223962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SDS-1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Bus System</a:t>
            </a:r>
          </a:p>
        </p:txBody>
      </p:sp>
      <p:sp>
        <p:nvSpPr>
          <p:cNvPr id="1049620" name="Rectangle 20"/>
          <p:cNvSpPr>
            <a:spLocks noChangeArrowheads="1"/>
          </p:cNvSpPr>
          <p:nvPr/>
        </p:nvSpPr>
        <p:spPr bwMode="auto">
          <a:xfrm>
            <a:off x="6083300" y="5067300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1" name="Rectangle 21"/>
          <p:cNvSpPr>
            <a:spLocks noChangeArrowheads="1"/>
          </p:cNvSpPr>
          <p:nvPr/>
        </p:nvSpPr>
        <p:spPr bwMode="auto">
          <a:xfrm>
            <a:off x="3419475" y="5095875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2" name="Rectangle 22"/>
          <p:cNvSpPr>
            <a:spLocks noChangeArrowheads="1"/>
          </p:cNvSpPr>
          <p:nvPr/>
        </p:nvSpPr>
        <p:spPr bwMode="auto">
          <a:xfrm>
            <a:off x="519130" y="1073014"/>
            <a:ext cx="655320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DDDDDD"/>
                </a:solidFill>
                <a:latin typeface="Tahoma" pitchFamily="34" charset="0"/>
              </a:rPr>
              <a:t>SDS-1</a:t>
            </a:r>
            <a:r>
              <a:rPr lang="ja-JP" altLang="en-US" dirty="0">
                <a:solidFill>
                  <a:srgbClr val="DDDDDD"/>
                </a:solidFill>
                <a:latin typeface="Tahoma" pitchFamily="34" charset="0"/>
              </a:rPr>
              <a:t>搭載の</a:t>
            </a:r>
            <a:r>
              <a:rPr lang="en-US" altLang="ja-JP" dirty="0">
                <a:solidFill>
                  <a:srgbClr val="DDDDDD"/>
                </a:solidFill>
                <a:latin typeface="Tahoma" pitchFamily="34" charset="0"/>
              </a:rPr>
              <a:t>SWIM 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(Space wire demonstration module)</a:t>
            </a:r>
          </a:p>
        </p:txBody>
      </p:sp>
      <p:pic>
        <p:nvPicPr>
          <p:cNvPr id="24" name="図 16" descr="photo_sat_3_01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1071546"/>
            <a:ext cx="1804295" cy="1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下矢印 25"/>
          <p:cNvSpPr/>
          <p:nvPr/>
        </p:nvSpPr>
        <p:spPr bwMode="auto">
          <a:xfrm rot="5400000" flipV="1">
            <a:off x="1321571" y="2066096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00100" y="1633345"/>
            <a:ext cx="4786346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2009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1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月打ち上げ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,  2010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月運用停止</a:t>
            </a:r>
            <a:endParaRPr kumimoji="1" lang="en-US" altLang="ja-JP" sz="18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1571604" y="1990535"/>
            <a:ext cx="485778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世界で最初の　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宇宙重力波検出器</a:t>
            </a:r>
            <a:endParaRPr kumimoji="1" lang="en-US" altLang="ja-JP" sz="18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7572396" y="2000240"/>
            <a:ext cx="500066" cy="500066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H="1">
            <a:off x="6572264" y="2285992"/>
            <a:ext cx="1000132" cy="214314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8361395" y="714356"/>
            <a:ext cx="78260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Photo</a:t>
            </a:r>
            <a:r>
              <a:rPr kumimoji="1" lang="ja-JP" altLang="en-US" sz="14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kumimoji="1" lang="en-US" altLang="ja-JP" sz="14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726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142984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643050"/>
            <a:ext cx="4786346" cy="72006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555751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76281" y="2696661"/>
            <a:ext cx="4824413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</a:t>
            </a:r>
            <a:r>
              <a:rPr lang="en-US" altLang="ja-JP" sz="1800" dirty="0" smtClean="0">
                <a:solidFill>
                  <a:srgbClr val="DDDDDD"/>
                </a:solidFill>
              </a:rPr>
              <a:t>   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SPRINT-A/EXCEED (~2012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UV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望遠鏡による惑星観測</a:t>
            </a:r>
            <a:endParaRPr lang="en-US" altLang="ja-JP" sz="18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    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SPRINT-B/ERG   (~2014/15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 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地球周辺の磁気圏観測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SPRINT-A/EXCEED </a:t>
            </a:r>
            <a:endParaRPr lang="en-US" altLang="ja-JP" sz="1200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1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6051" y="3786190"/>
            <a:ext cx="3042229" cy="2071702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5865816" y="5854503"/>
            <a:ext cx="2913094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dirty="0" smtClean="0">
                <a:solidFill>
                  <a:srgbClr val="C0C0C0"/>
                </a:solidFill>
                <a:latin typeface="+mn-lt"/>
                <a:sym typeface="Wingdings" pitchFamily="2" charset="2"/>
              </a:rPr>
              <a:t>Next-generation Solid rocket booster</a:t>
            </a:r>
          </a:p>
          <a:p>
            <a:pPr algn="l">
              <a:buNone/>
            </a:pPr>
            <a:r>
              <a:rPr lang="en-US" altLang="ja-JP" sz="1200" dirty="0">
                <a:solidFill>
                  <a:srgbClr val="C0C0C0"/>
                </a:solidFill>
                <a:latin typeface="+mn-lt"/>
                <a:sym typeface="Wingdings" pitchFamily="2" charset="2"/>
              </a:rPr>
              <a:t> </a:t>
            </a:r>
            <a:r>
              <a:rPr lang="en-US" altLang="ja-JP" sz="1200" dirty="0" smtClean="0">
                <a:solidFill>
                  <a:srgbClr val="C0C0C0"/>
                </a:solidFill>
                <a:latin typeface="+mn-lt"/>
                <a:sym typeface="Wingdings" pitchFamily="2" charset="2"/>
              </a:rPr>
              <a:t>       (M-V Follow-on, </a:t>
            </a:r>
            <a:r>
              <a:rPr lang="en-US" altLang="ja-JP" sz="1200" dirty="0">
                <a:solidFill>
                  <a:srgbClr val="C0C0C0"/>
                </a:solidFill>
                <a:sym typeface="Wingdings" pitchFamily="2" charset="2"/>
              </a:rPr>
              <a:t>Fig. by </a:t>
            </a:r>
            <a:r>
              <a:rPr lang="en-US" altLang="ja-JP" sz="1200" dirty="0" smtClean="0">
                <a:solidFill>
                  <a:srgbClr val="C0C0C0"/>
                </a:solidFill>
                <a:sym typeface="Wingdings" pitchFamily="2" charset="2"/>
              </a:rPr>
              <a:t>JAXA</a:t>
            </a:r>
            <a:r>
              <a:rPr lang="en-US" altLang="ja-JP" sz="1200" dirty="0" smtClean="0">
                <a:solidFill>
                  <a:srgbClr val="C0C0C0"/>
                </a:solidFill>
                <a:latin typeface="+mn-lt"/>
                <a:sym typeface="Wingdings" pitchFamily="2" charset="2"/>
              </a:rPr>
              <a:t>)</a:t>
            </a:r>
          </a:p>
          <a:p>
            <a:pPr algn="l">
              <a:buFontTx/>
              <a:buNone/>
            </a:pPr>
            <a:r>
              <a:rPr lang="en-US" altLang="ja-JP" sz="1200" dirty="0" smtClean="0">
                <a:solidFill>
                  <a:srgbClr val="C0C0C0"/>
                </a:solidFill>
                <a:latin typeface="+mn-lt"/>
                <a:sym typeface="Wingdings" pitchFamily="2" charset="2"/>
              </a:rPr>
              <a:t>                            </a:t>
            </a:r>
            <a:endParaRPr lang="en-US" altLang="ja-JP" sz="1200" dirty="0">
              <a:solidFill>
                <a:srgbClr val="C0C0C0"/>
              </a:solidFill>
              <a:latin typeface="+mn-lt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143004"/>
            <a:ext cx="2952744" cy="2214558"/>
          </a:xfrm>
          <a:prstGeom prst="rect">
            <a:avLst/>
          </a:prstGeom>
        </p:spPr>
      </p:pic>
      <p:grpSp>
        <p:nvGrpSpPr>
          <p:cNvPr id="2" name="グループ化 22"/>
          <p:cNvGrpSpPr/>
          <p:nvPr/>
        </p:nvGrpSpPr>
        <p:grpSpPr>
          <a:xfrm>
            <a:off x="857224" y="4286256"/>
            <a:ext cx="5143536" cy="2000264"/>
            <a:chOff x="857224" y="4357694"/>
            <a:chExt cx="5143536" cy="2000264"/>
          </a:xfrm>
        </p:grpSpPr>
        <p:sp>
          <p:nvSpPr>
            <p:cNvPr id="18" name="Rectangle 41"/>
            <p:cNvSpPr>
              <a:spLocks noChangeArrowheads="1"/>
            </p:cNvSpPr>
            <p:nvPr/>
          </p:nvSpPr>
          <p:spPr bwMode="auto">
            <a:xfrm>
              <a:off x="1428728" y="5162042"/>
              <a:ext cx="4572032" cy="720069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宇宙分野における新しいサイエンスの</a:t>
              </a:r>
              <a:endPara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可能性として評価を受けている</a:t>
              </a:r>
              <a:endPara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grpSp>
          <p:nvGrpSpPr>
            <p:cNvPr id="3" name="グループ化 16"/>
            <p:cNvGrpSpPr/>
            <p:nvPr/>
          </p:nvGrpSpPr>
          <p:grpSpPr>
            <a:xfrm>
              <a:off x="857224" y="4357694"/>
              <a:ext cx="4500594" cy="2000264"/>
              <a:chOff x="857224" y="4357694"/>
              <a:chExt cx="4500594" cy="2000264"/>
            </a:xfrm>
          </p:grpSpPr>
          <p:sp>
            <p:nvSpPr>
              <p:cNvPr id="20" name="角丸四角形 19"/>
              <p:cNvSpPr/>
              <p:nvPr/>
            </p:nvSpPr>
            <p:spPr bwMode="auto">
              <a:xfrm>
                <a:off x="857224" y="4786322"/>
                <a:ext cx="4500594" cy="1571636"/>
              </a:xfrm>
              <a:prstGeom prst="roundRect">
                <a:avLst>
                  <a:gd name="adj" fmla="val 12514"/>
                </a:avLst>
              </a:prstGeom>
              <a:solidFill>
                <a:srgbClr val="CCECFF">
                  <a:alpha val="10000"/>
                </a:srgbClr>
              </a:solidFill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l" rtl="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endParaRPr kumimoji="1" lang="ja-JP" altLang="en-US" sz="2000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4" name="Rectangle 41"/>
              <p:cNvSpPr>
                <a:spLocks noChangeArrowheads="1"/>
              </p:cNvSpPr>
              <p:nvPr/>
            </p:nvSpPr>
            <p:spPr bwMode="auto">
              <a:xfrm>
                <a:off x="928662" y="4786322"/>
                <a:ext cx="4214842" cy="420436"/>
              </a:xfrm>
              <a:prstGeom prst="rect">
                <a:avLst/>
              </a:prstGeom>
              <a:noFill/>
              <a:ln w="15875" cap="flat" cmpd="sng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>
                  <a:lnSpc>
                    <a:spcPct val="120000"/>
                  </a:lnSpc>
                  <a:buNone/>
                </a:pPr>
                <a:r>
                  <a:rPr lang="en-US" altLang="ja-JP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DPF:  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小型科学衛星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3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号機 を目指す</a:t>
                </a:r>
                <a:endParaRPr lang="en-US" altLang="ja-JP" sz="2000" dirty="0" smtClean="0">
                  <a:solidFill>
                    <a:srgbClr val="CCECFF"/>
                  </a:solidFill>
                  <a:latin typeface="Tahoma" pitchFamily="34" charset="0"/>
                  <a:cs typeface="ＭＳ 明朝" pitchFamily="17" charset="-128"/>
                </a:endParaRPr>
              </a:p>
            </p:txBody>
          </p:sp>
          <p:sp>
            <p:nvSpPr>
              <p:cNvPr id="15" name="AutoShape 33"/>
              <p:cNvSpPr>
                <a:spLocks noChangeArrowheads="1"/>
              </p:cNvSpPr>
              <p:nvPr/>
            </p:nvSpPr>
            <p:spPr bwMode="auto">
              <a:xfrm rot="5400000">
                <a:off x="2205813" y="4152113"/>
                <a:ext cx="344488" cy="755650"/>
              </a:xfrm>
              <a:custGeom>
                <a:avLst/>
                <a:gdLst>
                  <a:gd name="G0" fmla="+- 11249 0 0"/>
                  <a:gd name="G1" fmla="+- 5118 0 0"/>
                  <a:gd name="G2" fmla="+- 21600 0 5118"/>
                  <a:gd name="G3" fmla="+- 10800 0 5118"/>
                  <a:gd name="G4" fmla="+- 21600 0 11249"/>
                  <a:gd name="G5" fmla="*/ G4 G3 10800"/>
                  <a:gd name="G6" fmla="+- 21600 0 G5"/>
                  <a:gd name="T0" fmla="*/ 11249 w 21600"/>
                  <a:gd name="T1" fmla="*/ 0 h 21600"/>
                  <a:gd name="T2" fmla="*/ 0 w 21600"/>
                  <a:gd name="T3" fmla="*/ 10800 h 21600"/>
                  <a:gd name="T4" fmla="*/ 11249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249" y="0"/>
                    </a:moveTo>
                    <a:lnTo>
                      <a:pt x="11249" y="5118"/>
                    </a:lnTo>
                    <a:lnTo>
                      <a:pt x="3375" y="5118"/>
                    </a:lnTo>
                    <a:lnTo>
                      <a:pt x="3375" y="16482"/>
                    </a:lnTo>
                    <a:lnTo>
                      <a:pt x="11249" y="16482"/>
                    </a:lnTo>
                    <a:lnTo>
                      <a:pt x="11249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118"/>
                    </a:moveTo>
                    <a:lnTo>
                      <a:pt x="1350" y="16482"/>
                    </a:lnTo>
                    <a:lnTo>
                      <a:pt x="2700" y="16482"/>
                    </a:lnTo>
                    <a:lnTo>
                      <a:pt x="2700" y="5118"/>
                    </a:lnTo>
                    <a:close/>
                  </a:path>
                  <a:path w="21600" h="21600">
                    <a:moveTo>
                      <a:pt x="0" y="5118"/>
                    </a:moveTo>
                    <a:lnTo>
                      <a:pt x="0" y="16482"/>
                    </a:lnTo>
                    <a:lnTo>
                      <a:pt x="675" y="16482"/>
                    </a:lnTo>
                    <a:lnTo>
                      <a:pt x="675" y="5118"/>
                    </a:ln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  <a:ln w="635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sz="20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9" name="Rectangle 41"/>
              <p:cNvSpPr>
                <a:spLocks noChangeArrowheads="1"/>
              </p:cNvSpPr>
              <p:nvPr/>
            </p:nvSpPr>
            <p:spPr bwMode="auto">
              <a:xfrm>
                <a:off x="1763688" y="5896293"/>
                <a:ext cx="3429024" cy="461665"/>
              </a:xfrm>
              <a:prstGeom prst="rect">
                <a:avLst/>
              </a:prstGeom>
              <a:noFill/>
              <a:ln w="15875" cap="flat" cmpd="sng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>
                  <a:lnSpc>
                    <a:spcPct val="120000"/>
                  </a:lnSpc>
                  <a:buNone/>
                </a:pP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打ち上げ目標 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:  2016/17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年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度</a:t>
                </a:r>
                <a:endParaRPr lang="en-US" altLang="ja-JP" sz="20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endParaRPr>
              </a:p>
            </p:txBody>
          </p:sp>
        </p:grp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77869216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</a:t>
            </a:r>
            <a:r>
              <a:rPr lang="en-US" altLang="ja-JP" sz="4000" dirty="0" smtClean="0"/>
              <a:t>TOBA </a:t>
            </a:r>
            <a:r>
              <a:rPr lang="en-US" altLang="ja-JP" sz="3200" dirty="0" smtClean="0"/>
              <a:t> (</a:t>
            </a:r>
            <a:r>
              <a:rPr lang="en-US" altLang="ja-JP" sz="3200" u="sng" dirty="0" smtClean="0">
                <a:solidFill>
                  <a:srgbClr val="99CCFF"/>
                </a:solidFill>
              </a:rPr>
              <a:t>To</a:t>
            </a:r>
            <a:r>
              <a:rPr lang="en-US" altLang="ja-JP" sz="3200" dirty="0" smtClean="0"/>
              <a:t>rsion-</a:t>
            </a:r>
            <a:r>
              <a:rPr lang="en-US" altLang="ja-JP" sz="3200" u="sng" dirty="0" smtClean="0">
                <a:solidFill>
                  <a:srgbClr val="99CCFF"/>
                </a:solidFill>
              </a:rPr>
              <a:t>B</a:t>
            </a:r>
            <a:r>
              <a:rPr lang="en-US" altLang="ja-JP" sz="3200" dirty="0" smtClean="0"/>
              <a:t>ar </a:t>
            </a:r>
            <a:r>
              <a:rPr lang="en-US" altLang="ja-JP" sz="3200" u="sng" dirty="0" smtClean="0">
                <a:solidFill>
                  <a:srgbClr val="99CCFF"/>
                </a:solidFill>
              </a:rPr>
              <a:t>A</a:t>
            </a:r>
            <a:r>
              <a:rPr lang="en-US" altLang="ja-JP" sz="3200" dirty="0" smtClean="0"/>
              <a:t>ntenna)</a:t>
            </a:r>
            <a:endParaRPr lang="ja-JP" altLang="en-US" sz="3200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067944" y="5929535"/>
            <a:ext cx="468052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6699FF"/>
                </a:solidFill>
              </a:rPr>
              <a:t>※Ando+ PRL (2010),   Ishidoshiro+ PRL (2011) </a:t>
            </a:r>
            <a:endParaRPr lang="en-US" altLang="ja-JP" sz="1600" dirty="0">
              <a:solidFill>
                <a:srgbClr val="6699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46584319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1115616" y="3140968"/>
            <a:ext cx="6840760" cy="180020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1043608" y="984148"/>
            <a:ext cx="6840760" cy="201622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背景と動機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187624" y="2220478"/>
            <a:ext cx="71438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特に低周波数帯では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　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大きな重力波振幅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定常的な重力波源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が期待できる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187624" y="1068350"/>
            <a:ext cx="714380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重力波の周波数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波源の運動の時間スケールを反映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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さまざまな周波数帯での観測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が望ましい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589656" y="3140968"/>
            <a:ext cx="714380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地上望遠鏡では、低周波数帯の重力波観測は困難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 検出器の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原理的な限界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 地面振動などの環境雑音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604664" y="4365104"/>
            <a:ext cx="7143800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宇宙望遠鏡に行くのは、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多大なリソース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が必要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475656" y="5085184"/>
            <a:ext cx="6624736" cy="1296144"/>
            <a:chOff x="1475656" y="5085184"/>
            <a:chExt cx="6624736" cy="1296144"/>
          </a:xfrm>
        </p:grpSpPr>
        <p:sp>
          <p:nvSpPr>
            <p:cNvPr id="10" name="AutoShape 56"/>
            <p:cNvSpPr>
              <a:spLocks noChangeArrowheads="1"/>
            </p:cNvSpPr>
            <p:nvPr/>
          </p:nvSpPr>
          <p:spPr bwMode="auto">
            <a:xfrm>
              <a:off x="1979712" y="5085184"/>
              <a:ext cx="4968552" cy="1296144"/>
            </a:xfrm>
            <a:prstGeom prst="roundRect">
              <a:avLst>
                <a:gd name="adj" fmla="val 6731"/>
              </a:avLst>
            </a:prstGeom>
            <a:solidFill>
              <a:srgbClr val="99CCFF">
                <a:alpha val="1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8" name="AutoShape 38"/>
            <p:cNvSpPr>
              <a:spLocks noChangeArrowheads="1"/>
            </p:cNvSpPr>
            <p:nvPr/>
          </p:nvSpPr>
          <p:spPr bwMode="auto">
            <a:xfrm>
              <a:off x="1475656" y="5232052"/>
              <a:ext cx="296863" cy="357188"/>
            </a:xfrm>
            <a:custGeom>
              <a:avLst/>
              <a:gdLst>
                <a:gd name="G0" fmla="+- 11475 0 0"/>
                <a:gd name="G1" fmla="+- 4469 0 0"/>
                <a:gd name="G2" fmla="+- 21600 0 4469"/>
                <a:gd name="G3" fmla="+- 10800 0 4469"/>
                <a:gd name="G4" fmla="+- 21600 0 11475"/>
                <a:gd name="G5" fmla="*/ G4 G3 10800"/>
                <a:gd name="G6" fmla="+- 21600 0 G5"/>
                <a:gd name="T0" fmla="*/ 11475 w 21600"/>
                <a:gd name="T1" fmla="*/ 0 h 21600"/>
                <a:gd name="T2" fmla="*/ 0 w 21600"/>
                <a:gd name="T3" fmla="*/ 10800 h 21600"/>
                <a:gd name="T4" fmla="*/ 11475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475" y="0"/>
                  </a:moveTo>
                  <a:lnTo>
                    <a:pt x="11475" y="4469"/>
                  </a:lnTo>
                  <a:lnTo>
                    <a:pt x="3375" y="4469"/>
                  </a:lnTo>
                  <a:lnTo>
                    <a:pt x="3375" y="17131"/>
                  </a:lnTo>
                  <a:lnTo>
                    <a:pt x="11475" y="17131"/>
                  </a:lnTo>
                  <a:lnTo>
                    <a:pt x="11475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469"/>
                  </a:moveTo>
                  <a:lnTo>
                    <a:pt x="1350" y="17131"/>
                  </a:lnTo>
                  <a:lnTo>
                    <a:pt x="2700" y="17131"/>
                  </a:lnTo>
                  <a:lnTo>
                    <a:pt x="2700" y="4469"/>
                  </a:lnTo>
                  <a:close/>
                </a:path>
                <a:path w="21600" h="21600">
                  <a:moveTo>
                    <a:pt x="0" y="4469"/>
                  </a:moveTo>
                  <a:lnTo>
                    <a:pt x="0" y="17131"/>
                  </a:lnTo>
                  <a:lnTo>
                    <a:pt x="675" y="17131"/>
                  </a:lnTo>
                  <a:lnTo>
                    <a:pt x="675" y="4469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317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2108720" y="5157192"/>
              <a:ext cx="599167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新しい観測方式を提案する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CCECFF"/>
                  </a:solidFill>
                  <a:latin typeface="Tahoma" pitchFamily="34" charset="0"/>
                </a:rPr>
                <a:t>　　 地上でも低周波重力波を観測</a:t>
              </a: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</a:rPr>
                <a:t>.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</a:rPr>
                <a:t>      </a:t>
              </a:r>
              <a:r>
                <a:rPr lang="ja-JP" altLang="en-US" sz="2000" dirty="0" smtClean="0">
                  <a:solidFill>
                    <a:srgbClr val="CCECFF"/>
                  </a:solidFill>
                  <a:latin typeface="Tahoma" pitchFamily="34" charset="0"/>
                </a:rPr>
                <a:t>宇宙望遠鏡で独自の周波数帯を観測</a:t>
              </a: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</a:rPr>
                <a:t>.</a:t>
              </a:r>
            </a:p>
          </p:txBody>
        </p:sp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65057282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8"/>
          <p:cNvSpPr>
            <a:spLocks noChangeArrowheads="1"/>
          </p:cNvSpPr>
          <p:nvPr/>
        </p:nvSpPr>
        <p:spPr bwMode="auto">
          <a:xfrm>
            <a:off x="1928794" y="2812464"/>
            <a:ext cx="5904749" cy="3467562"/>
          </a:xfrm>
          <a:prstGeom prst="roundRect">
            <a:avLst>
              <a:gd name="adj" fmla="val 6731"/>
            </a:avLst>
          </a:prstGeom>
          <a:solidFill>
            <a:srgbClr val="FFFFFF">
              <a:alpha val="9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捩じれ型アンテナ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pic>
        <p:nvPicPr>
          <p:cNvPr id="14049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2922440"/>
            <a:ext cx="5820576" cy="321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14348" y="1500174"/>
            <a:ext cx="507209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2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</a:rPr>
              <a:t>つの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棒状試験マスを配置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4143372" y="1772816"/>
            <a:ext cx="296863" cy="384125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85786" y="1928802"/>
            <a:ext cx="392909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レーザー干渉計よよって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　　　　差動回転変動を検出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643438" y="1500174"/>
            <a:ext cx="428628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地上でも低周波数重力波を観測可能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宇宙では、さらなる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　　　　　　    感度の向上が期待できる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1472" y="928670"/>
            <a:ext cx="707236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捩じれ型重力波望遠鏡  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(TOBA: </a:t>
            </a:r>
            <a:r>
              <a:rPr lang="en-US" altLang="ja-JP" sz="2000" b="1" u="sng" dirty="0" smtClean="0">
                <a:solidFill>
                  <a:srgbClr val="99CCFF"/>
                </a:solidFill>
              </a:rPr>
              <a:t>To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rsion-</a:t>
            </a:r>
            <a:r>
              <a:rPr lang="en-US" altLang="ja-JP" sz="2000" b="1" u="sng" dirty="0" smtClean="0">
                <a:solidFill>
                  <a:srgbClr val="99CCFF"/>
                </a:solidFill>
              </a:rPr>
              <a:t>B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ar </a:t>
            </a:r>
            <a:r>
              <a:rPr lang="en-US" altLang="ja-JP" sz="2000" b="1" u="sng" dirty="0" smtClean="0">
                <a:solidFill>
                  <a:srgbClr val="99CCFF"/>
                </a:solidFill>
              </a:rPr>
              <a:t>A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ntenna)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6616082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4572000" y="3786190"/>
            <a:ext cx="857256" cy="357190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2395808"/>
            <a:ext cx="7920880" cy="396215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1409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430920"/>
            <a:ext cx="7342178" cy="41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の感度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072198" y="1341767"/>
            <a:ext cx="3000396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2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2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1064nm, </a:t>
            </a: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10W  </a:t>
            </a:r>
            <a:endParaRPr lang="en-US" altLang="ja-JP" sz="12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100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Q-value : 10</a:t>
            </a:r>
            <a:r>
              <a:rPr lang="en-US" altLang="ja-JP" sz="12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2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00100" y="928670"/>
            <a:ext cx="5072098" cy="14130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現実的なパラメータを仮定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試験質量       質量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7,600kg,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</a:t>
            </a:r>
            <a:r>
              <a:rPr lang="ja-JP" altLang="en-US" sz="2000" dirty="0" smtClean="0">
                <a:solidFill>
                  <a:srgbClr val="FFFFFF"/>
                </a:solidFill>
              </a:rPr>
              <a:t>レーザー光源  </a:t>
            </a:r>
            <a:r>
              <a:rPr lang="en-US" altLang="ja-JP" sz="2000" dirty="0" smtClean="0">
                <a:solidFill>
                  <a:srgbClr val="FFFFFF"/>
                </a:solidFill>
              </a:rPr>
              <a:t>10W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低温動作     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4K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123728" y="2636912"/>
            <a:ext cx="5976664" cy="3024336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noFill/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2267744" y="4077072"/>
            <a:ext cx="1571636" cy="500066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2555776" y="3043880"/>
            <a:ext cx="1224136" cy="1080120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286016" y="4048788"/>
            <a:ext cx="2500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CC"/>
                </a:solidFill>
                <a:latin typeface="Tahoma" pitchFamily="34" charset="0"/>
              </a:rPr>
              <a:t>回転周波数</a:t>
            </a: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</a:rPr>
              <a:t>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5x10</a:t>
            </a:r>
            <a:r>
              <a:rPr lang="en-US" altLang="ja-JP" sz="1400" b="1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-5</a:t>
            </a: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 Hz </a:t>
            </a:r>
            <a:r>
              <a:rPr lang="ja-JP" altLang="en-US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の場合</a:t>
            </a:r>
            <a:endParaRPr lang="en-US" altLang="ja-JP" sz="1400" b="1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 bwMode="auto">
          <a:xfrm flipV="1">
            <a:off x="3779912" y="4051992"/>
            <a:ext cx="576064" cy="72008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コネクタ 14"/>
          <p:cNvCxnSpPr/>
          <p:nvPr/>
        </p:nvCxnSpPr>
        <p:spPr bwMode="auto">
          <a:xfrm>
            <a:off x="3779912" y="3429000"/>
            <a:ext cx="1152128" cy="1008112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 flipV="1">
            <a:off x="4932040" y="4365104"/>
            <a:ext cx="576064" cy="72008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4483404" y="3701270"/>
            <a:ext cx="113214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TOBA</a:t>
            </a:r>
            <a:endParaRPr lang="en-US" altLang="ja-JP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49243606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2650560"/>
            <a:ext cx="7920880" cy="3168352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観測可能距離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971600" y="1412776"/>
            <a:ext cx="655272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ブラックホール連星の合体現象からの重力波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007008" y="1890410"/>
            <a:ext cx="573334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10Gpc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</a:rPr>
              <a:t>まで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観測可能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                                  )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1682849" y="1906036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4" name="図 1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643438" y="1959007"/>
            <a:ext cx="2512945" cy="328968"/>
          </a:xfrm>
          <a:prstGeom prst="rect">
            <a:avLst/>
          </a:prstGeom>
          <a:noFill/>
        </p:spPr>
      </p:pic>
      <p:pic>
        <p:nvPicPr>
          <p:cNvPr id="140800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528" y="2761716"/>
            <a:ext cx="7632848" cy="298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228184" y="5826750"/>
            <a:ext cx="244827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B2B2B2"/>
                </a:solidFill>
                <a:latin typeface="Tahoma" pitchFamily="34" charset="0"/>
              </a:rPr>
              <a:t>Calculation by </a:t>
            </a:r>
            <a:r>
              <a:rPr lang="en-US" altLang="ja-JP" sz="1600" b="1" dirty="0" err="1" smtClean="0">
                <a:solidFill>
                  <a:srgbClr val="B2B2B2"/>
                </a:solidFill>
                <a:latin typeface="Tahoma" pitchFamily="34" charset="0"/>
              </a:rPr>
              <a:t>K.Yagi</a:t>
            </a:r>
            <a:endParaRPr lang="en-US" altLang="ja-JP" sz="16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71911689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プロトタイプ</a:t>
            </a:r>
            <a:r>
              <a:rPr lang="en-US" altLang="ja-JP" dirty="0" smtClean="0"/>
              <a:t>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23528" y="1057960"/>
            <a:ext cx="7143800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</a:rPr>
              <a:t>TOBA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の小型プロトタイプを開発</a:t>
            </a:r>
            <a:endParaRPr lang="en-US" altLang="ja-JP" sz="2000" dirty="0" smtClean="0">
              <a:solidFill>
                <a:srgbClr val="99FF99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東京大学・理学系研究科 に設置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-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長さ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~20cm,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質量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~160g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-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常温、真空中、超電導磁気浮上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低周波数帯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0.2Hz)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で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世界最高感度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969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3625"/>
            <a:ext cx="3869019" cy="266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380528" y="3212976"/>
            <a:ext cx="8439616" cy="3218950"/>
            <a:chOff x="380528" y="3212976"/>
            <a:chExt cx="8439616" cy="32189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5928" t="1237" r="6690" b="27470"/>
            <a:stretch/>
          </p:blipFill>
          <p:spPr bwMode="auto">
            <a:xfrm>
              <a:off x="5076056" y="3789040"/>
              <a:ext cx="3744088" cy="2642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48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31911" y="3900290"/>
              <a:ext cx="1762256" cy="423249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accent3">
                  <a:lumMod val="25000"/>
                </a:schemeClr>
              </a:solidFill>
              <a:miter lim="800000"/>
              <a:headEnd/>
              <a:tailEnd/>
            </a:ln>
          </p:spPr>
        </p:pic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80528" y="3212976"/>
              <a:ext cx="7143800" cy="267765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・</a:t>
              </a:r>
              <a:r>
                <a:rPr lang="ja-JP" altLang="en-US" sz="2000" dirty="0" smtClean="0">
                  <a:solidFill>
                    <a:srgbClr val="99FF99"/>
                  </a:solidFill>
                  <a:latin typeface="Tahoma" pitchFamily="34" charset="0"/>
                </a:rPr>
                <a:t>背景重力波の探査観測</a:t>
              </a:r>
              <a:endParaRPr lang="en-US" altLang="ja-JP" sz="2000" dirty="0" smtClean="0">
                <a:solidFill>
                  <a:srgbClr val="99FF99"/>
                </a:solidFill>
                <a:latin typeface="Tahoma" pitchFamily="34" charset="0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 - 1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台の装置での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1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晩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(7.5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時間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)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の観測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 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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安定な時間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3.5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時間のデータを使用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 -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背景重力波の探査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　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     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等方・無偏波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,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定常・ガウシアン</a:t>
              </a:r>
              <a:endParaRPr lang="en-US" altLang="ja-JP" sz="2000" dirty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>
                  <a:solidFill>
                    <a:srgbClr val="FFFFFF"/>
                  </a:solidFill>
                  <a:sym typeface="Wingdings" pitchFamily="2" charset="2"/>
                </a:rPr>
                <a:t>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-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観測結果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  0.2Hz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背景重力波に上限値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187624" y="5840110"/>
              <a:ext cx="3312368" cy="33855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dirty="0" smtClean="0">
                  <a:solidFill>
                    <a:srgbClr val="66FF66"/>
                  </a:solidFill>
                </a:rPr>
                <a:t>Ishidoshiro, Ando+, PRL (2011)</a:t>
              </a:r>
              <a:endParaRPr lang="en-US" altLang="ja-JP" sz="1600" dirty="0">
                <a:solidFill>
                  <a:srgbClr val="66FF66"/>
                </a:solidFill>
              </a:endParaRPr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7682199" y="3928000"/>
              <a:ext cx="72008" cy="536822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 w="635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8042239" y="5013176"/>
              <a:ext cx="72008" cy="536822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90000"/>
              </a:schemeClr>
            </a:solidFill>
            <a:ln w="635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" name="直線コネクタ 5"/>
            <p:cNvCxnSpPr/>
            <p:nvPr/>
          </p:nvCxnSpPr>
          <p:spPr bwMode="auto">
            <a:xfrm>
              <a:off x="5619211" y="5841268"/>
              <a:ext cx="164225" cy="10801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CC99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4" name="フリーフォーム 13"/>
            <p:cNvSpPr/>
            <p:nvPr/>
          </p:nvSpPr>
          <p:spPr>
            <a:xfrm>
              <a:off x="6750050" y="5251450"/>
              <a:ext cx="247650" cy="387350"/>
            </a:xfrm>
            <a:custGeom>
              <a:avLst/>
              <a:gdLst>
                <a:gd name="connsiteX0" fmla="*/ 0 w 247650"/>
                <a:gd name="connsiteY0" fmla="*/ 0 h 387350"/>
                <a:gd name="connsiteX1" fmla="*/ 12700 w 247650"/>
                <a:gd name="connsiteY1" fmla="*/ 387350 h 387350"/>
                <a:gd name="connsiteX2" fmla="*/ 247650 w 247650"/>
                <a:gd name="connsiteY2" fmla="*/ 215900 h 387350"/>
                <a:gd name="connsiteX3" fmla="*/ 247650 w 247650"/>
                <a:gd name="connsiteY3" fmla="*/ 3175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387350">
                  <a:moveTo>
                    <a:pt x="0" y="0"/>
                  </a:moveTo>
                  <a:lnTo>
                    <a:pt x="12700" y="387350"/>
                  </a:lnTo>
                  <a:lnTo>
                    <a:pt x="247650" y="215900"/>
                  </a:lnTo>
                  <a:lnTo>
                    <a:pt x="247650" y="31750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91904591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/>
              <a:t> </a:t>
            </a:r>
            <a:r>
              <a:rPr lang="ja-JP" altLang="en-US" dirty="0" smtClean="0"/>
              <a:t>次のステップ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07504" y="1067252"/>
            <a:ext cx="5256584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</a:rPr>
              <a:t>TOBA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による同時観測</a:t>
            </a:r>
            <a:endParaRPr lang="en-US" altLang="ja-JP" sz="2000" dirty="0" smtClean="0">
              <a:solidFill>
                <a:srgbClr val="99FF99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- 2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台目を京都大学・理学研究科に開発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- </a:t>
            </a:r>
            <a:r>
              <a:rPr lang="ja-JP" altLang="en-US" sz="2000" dirty="0">
                <a:solidFill>
                  <a:srgbClr val="FFFFFF"/>
                </a:solidFill>
              </a:rPr>
              <a:t>東京</a:t>
            </a:r>
            <a:r>
              <a:rPr lang="ja-JP" altLang="en-US" sz="2000" dirty="0" smtClean="0">
                <a:solidFill>
                  <a:srgbClr val="FFFFFF"/>
                </a:solidFill>
              </a:rPr>
              <a:t>大学</a:t>
            </a:r>
            <a:r>
              <a:rPr lang="ja-JP" altLang="en-US" sz="2000" dirty="0">
                <a:solidFill>
                  <a:srgbClr val="FFFFFF"/>
                </a:solidFill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</a:rPr>
              <a:t>装置を同時運転 </a:t>
            </a:r>
            <a:r>
              <a:rPr lang="en-US" altLang="ja-JP" sz="2000" dirty="0" smtClean="0">
                <a:solidFill>
                  <a:srgbClr val="FFFFFF"/>
                </a:solidFill>
              </a:rPr>
              <a:t>(2010-)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背景重力波の観測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データ解析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972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0" y="2757100"/>
            <a:ext cx="4737520" cy="316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角丸四角形 2"/>
          <p:cNvSpPr/>
          <p:nvPr/>
        </p:nvSpPr>
        <p:spPr>
          <a:xfrm>
            <a:off x="107504" y="980728"/>
            <a:ext cx="4896544" cy="5184576"/>
          </a:xfrm>
          <a:prstGeom prst="roundRect">
            <a:avLst>
              <a:gd name="adj" fmla="val 3628"/>
            </a:avLst>
          </a:prstGeom>
          <a:noFill/>
          <a:ln w="635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5148064" y="980728"/>
            <a:ext cx="3816424" cy="5184576"/>
            <a:chOff x="5148064" y="980728"/>
            <a:chExt cx="3816424" cy="5184576"/>
          </a:xfrm>
        </p:grpSpPr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5248572" y="1340768"/>
              <a:ext cx="3571900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・</a:t>
              </a:r>
              <a:r>
                <a:rPr lang="ja-JP" altLang="en-US" sz="2000" dirty="0" smtClean="0">
                  <a:solidFill>
                    <a:srgbClr val="99FF99"/>
                  </a:solidFill>
                </a:rPr>
                <a:t>中型</a:t>
              </a:r>
              <a:r>
                <a:rPr lang="en-US" altLang="ja-JP" sz="2000" dirty="0" smtClean="0">
                  <a:solidFill>
                    <a:srgbClr val="99FF99"/>
                  </a:solidFill>
                </a:rPr>
                <a:t>T</a:t>
              </a:r>
              <a:r>
                <a:rPr lang="en-US" altLang="ja-JP" sz="2000" dirty="0" smtClean="0">
                  <a:solidFill>
                    <a:srgbClr val="99FF99"/>
                  </a:solidFill>
                  <a:latin typeface="Tahoma" pitchFamily="34" charset="0"/>
                </a:rPr>
                <a:t>OBA</a:t>
              </a:r>
              <a:r>
                <a:rPr lang="ja-JP" altLang="en-US" sz="2000" dirty="0" smtClean="0">
                  <a:solidFill>
                    <a:srgbClr val="99FF99"/>
                  </a:solidFill>
                </a:rPr>
                <a:t>計画</a:t>
              </a:r>
              <a:endParaRPr lang="en-US" altLang="ja-JP" sz="2000" dirty="0" smtClean="0">
                <a:solidFill>
                  <a:srgbClr val="99FF99"/>
                </a:solidFill>
                <a:latin typeface="Tahoma" pitchFamily="34" charset="0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2000" dirty="0">
                  <a:solidFill>
                    <a:srgbClr val="FFFFFF"/>
                  </a:solidFill>
                  <a:sym typeface="Wingdings" pitchFamily="2" charset="2"/>
                </a:rPr>
                <a:t>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-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長さ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1m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スケールの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TOBA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>
                  <a:solidFill>
                    <a:srgbClr val="FFFFFF"/>
                  </a:solidFill>
                  <a:sym typeface="Wingdings" pitchFamily="2" charset="2"/>
                </a:rPr>
                <a:t>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-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低温・防振による高感度化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.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9728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852936"/>
              <a:ext cx="3528392" cy="29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角丸四角形 37"/>
            <p:cNvSpPr/>
            <p:nvPr/>
          </p:nvSpPr>
          <p:spPr>
            <a:xfrm>
              <a:off x="5148064" y="980728"/>
              <a:ext cx="3816424" cy="5184576"/>
            </a:xfrm>
            <a:prstGeom prst="roundRect">
              <a:avLst>
                <a:gd name="adj" fmla="val 3628"/>
              </a:avLst>
            </a:prstGeom>
            <a:noFill/>
            <a:ln w="635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84657621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回転</a:t>
            </a:r>
            <a:r>
              <a:rPr lang="en-US" altLang="ja-JP" dirty="0" smtClean="0"/>
              <a:t>TOBA</a:t>
            </a:r>
            <a:r>
              <a:rPr lang="ja-JP" altLang="en-US" dirty="0" smtClean="0"/>
              <a:t>プロトタイプ </a:t>
            </a:r>
            <a:r>
              <a:rPr lang="en-US" altLang="ja-JP" dirty="0" smtClean="0"/>
              <a:t>: </a:t>
            </a:r>
            <a:r>
              <a:rPr lang="en-US" altLang="ja-JP" dirty="0" err="1" smtClean="0"/>
              <a:t>SWIM</a:t>
            </a:r>
            <a:r>
              <a:rPr lang="en-US" altLang="ja-JP" dirty="0" err="1" smtClean="0">
                <a:latin typeface="Symbol" pitchFamily="18" charset="2"/>
              </a:rPr>
              <a:t>mn</a:t>
            </a:r>
            <a:endParaRPr lang="ja-JP" altLang="en-US" dirty="0">
              <a:latin typeface="Symbol" pitchFamily="18" charset="2"/>
            </a:endParaRP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57158" y="817390"/>
            <a:ext cx="500066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超小型宇宙重力波検出器</a:t>
            </a:r>
            <a:endParaRPr kumimoji="1" lang="en-US" altLang="ja-JP" sz="1800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AutoShape 2"/>
          <p:cNvSpPr>
            <a:spLocks noChangeArrowheads="1"/>
          </p:cNvSpPr>
          <p:nvPr/>
        </p:nvSpPr>
        <p:spPr bwMode="auto">
          <a:xfrm>
            <a:off x="250825" y="1916112"/>
            <a:ext cx="8607455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1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52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53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54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8" name="Picture 16" descr="IMG_02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285720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62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63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9568" y="1214422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89957" y="147702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Photo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6718321" y="3000372"/>
            <a:ext cx="357190" cy="357190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flipH="1">
            <a:off x="5643570" y="3185780"/>
            <a:ext cx="1074751" cy="71438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6" name="下矢印 65"/>
          <p:cNvSpPr/>
          <p:nvPr/>
        </p:nvSpPr>
        <p:spPr bwMode="auto">
          <a:xfrm rot="5400000" flipV="1">
            <a:off x="1178695" y="1570397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857224" y="1137646"/>
            <a:ext cx="4786346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2009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1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月打ち上げ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,  2010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月運用停止</a:t>
            </a:r>
            <a:endParaRPr kumimoji="1" lang="en-US" altLang="ja-JP" sz="18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4205308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428728" y="1494836"/>
            <a:ext cx="485778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世界で最初の　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宇宙重力波検出器</a:t>
            </a:r>
            <a:endParaRPr kumimoji="1" lang="en-US" altLang="ja-JP" sz="18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0314176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おしらせ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3528" y="1700808"/>
            <a:ext cx="8093904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EAEAEA"/>
                </a:solidFill>
              </a:rPr>
              <a:t>・大型低温重力波望遠鏡 </a:t>
            </a:r>
            <a:endParaRPr lang="en-US" altLang="ja-JP" dirty="0" smtClean="0">
              <a:solidFill>
                <a:srgbClr val="EAEAEA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   LCGT </a:t>
            </a:r>
            <a:r>
              <a:rPr lang="en-US" altLang="ja-JP" sz="1800" dirty="0" smtClean="0">
                <a:solidFill>
                  <a:srgbClr val="99FF99"/>
                </a:solidFill>
              </a:rPr>
              <a:t>(Large Cryogenic Gravitational-wave Telescope)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EAEAEA"/>
                </a:solidFill>
              </a:rPr>
              <a:t>    の建設が</a:t>
            </a:r>
            <a:r>
              <a:rPr lang="en-US" altLang="ja-JP" dirty="0" smtClean="0">
                <a:solidFill>
                  <a:srgbClr val="EAEAEA"/>
                </a:solidFill>
              </a:rPr>
              <a:t>, </a:t>
            </a:r>
            <a:r>
              <a:rPr lang="ja-JP" altLang="en-US" dirty="0" smtClean="0">
                <a:solidFill>
                  <a:srgbClr val="EAEAEA"/>
                </a:solidFill>
              </a:rPr>
              <a:t>昨年</a:t>
            </a:r>
            <a:r>
              <a:rPr lang="en-US" altLang="ja-JP" dirty="0" smtClean="0">
                <a:solidFill>
                  <a:srgbClr val="EAEAEA"/>
                </a:solidFill>
              </a:rPr>
              <a:t>10</a:t>
            </a:r>
            <a:r>
              <a:rPr lang="ja-JP" altLang="en-US" dirty="0" smtClean="0">
                <a:solidFill>
                  <a:srgbClr val="EAEAEA"/>
                </a:solidFill>
              </a:rPr>
              <a:t>月から始まりました</a:t>
            </a:r>
            <a:r>
              <a:rPr lang="en-US" altLang="ja-JP" dirty="0" smtClean="0">
                <a:solidFill>
                  <a:srgbClr val="EAEAEA"/>
                </a:solidFill>
              </a:rPr>
              <a:t>.</a:t>
            </a:r>
            <a:endParaRPr lang="ja-JP" altLang="en-US" kern="1200" dirty="0">
              <a:solidFill>
                <a:srgbClr val="CCECFF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752794"/>
            <a:ext cx="2953706" cy="23538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173809" y="3122736"/>
            <a:ext cx="3744416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B2B2B2"/>
                </a:solidFill>
              </a:rPr>
              <a:t>文部科学省 「</a:t>
            </a:r>
            <a:r>
              <a:rPr lang="zh-TW" altLang="en-US" sz="1800" dirty="0" smtClean="0">
                <a:solidFill>
                  <a:srgbClr val="B2B2B2"/>
                </a:solidFill>
              </a:rPr>
              <a:t>最先端</a:t>
            </a:r>
            <a:r>
              <a:rPr lang="zh-TW" altLang="en-US" sz="1800" dirty="0">
                <a:solidFill>
                  <a:srgbClr val="B2B2B2"/>
                </a:solidFill>
              </a:rPr>
              <a:t>研究基盤</a:t>
            </a:r>
            <a:r>
              <a:rPr lang="zh-TW" altLang="en-US" sz="1800" dirty="0" smtClean="0">
                <a:solidFill>
                  <a:srgbClr val="B2B2B2"/>
                </a:solidFill>
              </a:rPr>
              <a:t>事業</a:t>
            </a:r>
            <a:r>
              <a:rPr lang="ja-JP" altLang="en-US" sz="1800" dirty="0" smtClean="0">
                <a:solidFill>
                  <a:srgbClr val="B2B2B2"/>
                </a:solidFill>
              </a:rPr>
              <a:t>」</a:t>
            </a:r>
            <a:endParaRPr lang="ja-JP" altLang="en-US" sz="1800" kern="1200" dirty="0">
              <a:solidFill>
                <a:srgbClr val="B2B2B2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5536" y="4250471"/>
            <a:ext cx="5763631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FFFFFF"/>
                </a:solidFill>
              </a:rPr>
              <a:t>・現在の</a:t>
            </a:r>
            <a:r>
              <a:rPr lang="en-US" altLang="ja-JP" dirty="0" smtClean="0">
                <a:solidFill>
                  <a:srgbClr val="FFFFFF"/>
                </a:solidFill>
              </a:rPr>
              <a:t>LIGO</a:t>
            </a:r>
            <a:r>
              <a:rPr lang="ja-JP" altLang="en-US" dirty="0" smtClean="0">
                <a:solidFill>
                  <a:srgbClr val="FFFFFF"/>
                </a:solidFill>
              </a:rPr>
              <a:t>より一桁程度良い感度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   </a:t>
            </a: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年間数回程度の検出が期待できる</a:t>
            </a: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ja-JP" altLang="en-US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7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4863" r="3150" b="451"/>
          <a:stretch/>
        </p:blipFill>
        <p:spPr bwMode="auto">
          <a:xfrm>
            <a:off x="972440" y="3212977"/>
            <a:ext cx="7560000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858701"/>
            <a:ext cx="2896623" cy="235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</a:t>
            </a:r>
            <a:r>
              <a:rPr lang="ja-JP" altLang="en-US" dirty="0" smtClean="0"/>
              <a:t>による観測運転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827584" y="941876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長時間データ取得</a:t>
            </a:r>
            <a:endParaRPr kumimoji="1" lang="ja-JP" altLang="en-US" sz="2000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1158366" y="1507431"/>
            <a:ext cx="434973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Jun 17, 2010   ~120 min.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July 15, 2010  ~240 min.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6060828" y="1772816"/>
            <a:ext cx="714380" cy="357190"/>
          </a:xfrm>
          <a:prstGeom prst="rect">
            <a:avLst/>
          </a:prstGeom>
          <a:solidFill>
            <a:srgbClr val="00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6055128" y="1732941"/>
            <a:ext cx="857256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Tokyo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Kyoto</a:t>
            </a: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612250" y="2636912"/>
            <a:ext cx="178595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Orbital period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~100min.</a:t>
            </a:r>
            <a:endParaRPr kumimoji="1" lang="en-US" altLang="ja-JP" sz="1200" b="1" kern="12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827584" y="2287908"/>
            <a:ext cx="507209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B2B2B2"/>
                </a:solidFill>
              </a:rPr>
              <a:t>地上重力波検出器との同時観測運転</a:t>
            </a:r>
            <a:endParaRPr lang="en-US" altLang="ja-JP" sz="2000" dirty="0" smtClean="0">
              <a:solidFill>
                <a:srgbClr val="B2B2B2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銀河中心方向</a:t>
            </a:r>
            <a:r>
              <a:rPr lang="ja-JP" altLang="en-US" sz="2000" dirty="0" smtClean="0">
                <a:solidFill>
                  <a:srgbClr val="B2B2B2"/>
                </a:solidFill>
                <a:latin typeface="Tahoma" pitchFamily="34" charset="0"/>
              </a:rPr>
              <a:t>に感度を持つよう</a:t>
            </a:r>
            <a:r>
              <a:rPr kumimoji="1" lang="ja-JP" altLang="en-US" sz="20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姿勢決定</a:t>
            </a:r>
            <a:endParaRPr kumimoji="1" lang="en-US" altLang="ja-JP" sz="20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867046" y="5454979"/>
            <a:ext cx="392909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400" dirty="0" smtClean="0">
                <a:solidFill>
                  <a:srgbClr val="000000"/>
                </a:solidFill>
              </a:rPr>
              <a:t>観測運用は 「平成２２年度 飛翔体による宇宙科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400" dirty="0" smtClean="0">
                <a:solidFill>
                  <a:srgbClr val="000000"/>
                </a:solidFill>
              </a:rPr>
              <a:t>学観測支援経費」の支援を受けて実施されました。</a:t>
            </a:r>
            <a:endParaRPr kumimoji="1" lang="en-US" altLang="ja-JP" sz="1400" kern="1200" dirty="0" smtClean="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94291318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     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        </a:t>
            </a:r>
            <a:r>
              <a:rPr lang="ja-JP" altLang="en-US" sz="4000" dirty="0"/>
              <a:t>まとめ</a:t>
            </a:r>
            <a:endParaRPr lang="ja-JP" altLang="en-US" sz="2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69572330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地上重力波望遠鏡のロードマップ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角丸四角形 4"/>
          <p:cNvSpPr/>
          <p:nvPr/>
        </p:nvSpPr>
        <p:spPr bwMode="auto">
          <a:xfrm>
            <a:off x="5508105" y="1203725"/>
            <a:ext cx="3267408" cy="1400311"/>
          </a:xfrm>
          <a:prstGeom prst="roundRect">
            <a:avLst>
              <a:gd name="adj" fmla="val 4426"/>
            </a:avLst>
          </a:prstGeom>
          <a:solidFill>
            <a:srgbClr val="000000">
              <a:alpha val="3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1076296" y="1268760"/>
            <a:ext cx="3887787" cy="4857784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7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06" y="3269024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 rot="5400000">
            <a:off x="2624902" y="2441142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 rot="5400000">
            <a:off x="3777427" y="2441142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7158" y="206887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57158" y="3126148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7158" y="41580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03196" y="52375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2025</a:t>
            </a:r>
          </a:p>
        </p:txBody>
      </p:sp>
      <p:pic>
        <p:nvPicPr>
          <p:cNvPr id="14" name="Picture 21" descr="Advanced LI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21" y="3270611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095596" y="3242036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ＬＣＧＴ</a:t>
            </a: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1220758" y="3270611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Ａｄ</a:t>
            </a: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ＬＩＧＯ</a:t>
            </a: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1293783" y="1686286"/>
            <a:ext cx="309563" cy="504825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8" name="AutoShape 28"/>
          <p:cNvSpPr>
            <a:spLocks noChangeArrowheads="1"/>
          </p:cNvSpPr>
          <p:nvPr/>
        </p:nvSpPr>
        <p:spPr bwMode="auto">
          <a:xfrm rot="5400000">
            <a:off x="1113602" y="2514167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FFCCCC">
              <a:alpha val="5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9" name="AutoShape 29"/>
          <p:cNvSpPr>
            <a:spLocks noChangeArrowheads="1"/>
          </p:cNvSpPr>
          <p:nvPr/>
        </p:nvSpPr>
        <p:spPr bwMode="auto">
          <a:xfrm>
            <a:off x="2876521" y="1613261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" name="AutoShape 30"/>
          <p:cNvSpPr>
            <a:spLocks noChangeArrowheads="1"/>
          </p:cNvSpPr>
          <p:nvPr/>
        </p:nvSpPr>
        <p:spPr bwMode="auto">
          <a:xfrm rot="5400000">
            <a:off x="3273396" y="3665898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4222721" y="1613261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1149321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2483768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TAMA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1581121" y="1671998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   LIGO 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5" name="Rectangle 44"/>
          <p:cNvSpPr>
            <a:spLocks noChangeArrowheads="1"/>
          </p:cNvSpPr>
          <p:nvPr/>
        </p:nvSpPr>
        <p:spPr bwMode="auto">
          <a:xfrm>
            <a:off x="3044337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/CLIO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6" name="Rectangle 45"/>
          <p:cNvSpPr>
            <a:spLocks noChangeArrowheads="1"/>
          </p:cNvSpPr>
          <p:nvPr/>
        </p:nvSpPr>
        <p:spPr bwMode="auto">
          <a:xfrm>
            <a:off x="1220758" y="242088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2843808" y="2492896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LCGT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8" name="Rectangle 47"/>
          <p:cNvSpPr>
            <a:spLocks noChangeArrowheads="1"/>
          </p:cNvSpPr>
          <p:nvPr/>
        </p:nvSpPr>
        <p:spPr bwMode="auto">
          <a:xfrm>
            <a:off x="3813146" y="2415927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Virgo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4100482" y="1325923"/>
            <a:ext cx="1074743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VIRGO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/GEO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0" name="Rectangle 49"/>
          <p:cNvSpPr>
            <a:spLocks noChangeArrowheads="1"/>
          </p:cNvSpPr>
          <p:nvPr/>
        </p:nvSpPr>
        <p:spPr bwMode="auto">
          <a:xfrm>
            <a:off x="4140894" y="3557948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ET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1" name="Picture 11" descr="ET-fp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3524" y="4626346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5868640" y="1556792"/>
            <a:ext cx="309584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Obs. </a:t>
            </a:r>
            <a:r>
              <a:rPr lang="en-US" altLang="ja-JP" sz="1800" dirty="0">
                <a:solidFill>
                  <a:srgbClr val="F8F8F8"/>
                </a:solidFill>
                <a:sym typeface="Wingdings" pitchFamily="2" charset="2"/>
              </a:rPr>
              <a:t>r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ange: </a:t>
            </a:r>
            <a:r>
              <a:rPr lang="en-US" altLang="ja-JP" sz="1800" dirty="0" smtClean="0">
                <a:solidFill>
                  <a:srgbClr val="99FF99"/>
                </a:solidFill>
                <a:sym typeface="Wingdings" pitchFamily="2" charset="2"/>
              </a:rPr>
              <a:t>~20Mpc</a:t>
            </a:r>
            <a:endParaRPr lang="en-US" altLang="ja-JP" sz="1800" dirty="0">
              <a:solidFill>
                <a:srgbClr val="99FF99"/>
              </a:solidFill>
              <a:sym typeface="Wingdings" pitchFamily="2" charset="2"/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2936455" y="4437112"/>
            <a:ext cx="1646805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Einstein Telescope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41"/>
          <p:cNvSpPr>
            <a:spLocks noChangeArrowheads="1"/>
          </p:cNvSpPr>
          <p:nvPr/>
        </p:nvSpPr>
        <p:spPr bwMode="auto">
          <a:xfrm>
            <a:off x="5895440" y="1844824"/>
            <a:ext cx="288007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Rate: 10</a:t>
            </a:r>
            <a:r>
              <a:rPr lang="en-US" altLang="ja-JP" sz="1800" baseline="30000" dirty="0" smtClean="0">
                <a:solidFill>
                  <a:srgbClr val="F8F8F8"/>
                </a:solidFill>
                <a:sym typeface="Wingdings" pitchFamily="2" charset="2"/>
              </a:rPr>
              <a:t>-4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– 10</a:t>
            </a:r>
            <a:r>
              <a:rPr lang="en-US" altLang="ja-JP" sz="1800" baseline="30000" dirty="0" smtClean="0">
                <a:solidFill>
                  <a:srgbClr val="F8F8F8"/>
                </a:solidFill>
                <a:sym typeface="Wingdings" pitchFamily="2" charset="2"/>
              </a:rPr>
              <a:t>-2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event/</a:t>
            </a:r>
            <a:r>
              <a:rPr lang="en-US" altLang="ja-JP" sz="1800" dirty="0" err="1" smtClean="0">
                <a:solidFill>
                  <a:srgbClr val="F8F8F8"/>
                </a:solidFill>
                <a:sym typeface="Wingdings" pitchFamily="2" charset="2"/>
              </a:rPr>
              <a:t>yr</a:t>
            </a:r>
            <a:endParaRPr lang="en-US" altLang="ja-JP" sz="1800" baseline="30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1187624" y="4622939"/>
            <a:ext cx="1646805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3</a:t>
            </a:r>
            <a:r>
              <a:rPr lang="en-US" altLang="ja-JP" sz="1000" b="1" baseline="300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generation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41"/>
          <p:cNvSpPr>
            <a:spLocks noChangeArrowheads="1"/>
          </p:cNvSpPr>
          <p:nvPr/>
        </p:nvSpPr>
        <p:spPr bwMode="auto">
          <a:xfrm>
            <a:off x="5508104" y="1196752"/>
            <a:ext cx="340730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1st Generation detector</a:t>
            </a:r>
            <a:endParaRPr lang="en-US" altLang="ja-JP" sz="18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" name="Rectangle 41"/>
          <p:cNvSpPr>
            <a:spLocks noChangeArrowheads="1"/>
          </p:cNvSpPr>
          <p:nvPr/>
        </p:nvSpPr>
        <p:spPr bwMode="auto">
          <a:xfrm>
            <a:off x="5989232" y="2255386"/>
            <a:ext cx="283124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幸運なイベント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上限値</a:t>
            </a:r>
            <a:endParaRPr lang="en-US" altLang="ja-JP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cxnSp>
        <p:nvCxnSpPr>
          <p:cNvPr id="38" name="直線矢印コネクタ 37"/>
          <p:cNvCxnSpPr/>
          <p:nvPr/>
        </p:nvCxnSpPr>
        <p:spPr bwMode="auto">
          <a:xfrm flipH="1" flipV="1">
            <a:off x="4960912" y="1686286"/>
            <a:ext cx="547193" cy="10715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9" name="グループ化 38"/>
          <p:cNvGrpSpPr/>
          <p:nvPr/>
        </p:nvGrpSpPr>
        <p:grpSpPr>
          <a:xfrm>
            <a:off x="4932040" y="2924944"/>
            <a:ext cx="4104456" cy="1400311"/>
            <a:chOff x="4932040" y="2924944"/>
            <a:chExt cx="4104456" cy="1400311"/>
          </a:xfrm>
        </p:grpSpPr>
        <p:sp>
          <p:nvSpPr>
            <p:cNvPr id="40" name="角丸四角形 39"/>
            <p:cNvSpPr/>
            <p:nvPr/>
          </p:nvSpPr>
          <p:spPr bwMode="auto">
            <a:xfrm>
              <a:off x="5508104" y="2924944"/>
              <a:ext cx="3267408" cy="140031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5913104" y="3234462"/>
              <a:ext cx="3123392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Obs. Range: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~200Mpc</a:t>
              </a:r>
              <a:endParaRPr lang="en-US" altLang="ja-JP" sz="18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926752" y="3522494"/>
              <a:ext cx="2564992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Rate: ~10</a:t>
              </a:r>
              <a:r>
                <a:rPr lang="en-US" altLang="ja-JP" sz="1800" baseline="30000" dirty="0" smtClean="0">
                  <a:solidFill>
                    <a:srgbClr val="99FF99"/>
                  </a:solidFill>
                  <a:sym typeface="Wingdings" pitchFamily="2" charset="2"/>
                </a:rPr>
                <a:t>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event/</a:t>
              </a:r>
              <a:r>
                <a:rPr lang="en-US" altLang="ja-JP" sz="1800" dirty="0" err="1" smtClean="0">
                  <a:solidFill>
                    <a:srgbClr val="99FF99"/>
                  </a:solidFill>
                  <a:sym typeface="Wingdings" pitchFamily="2" charset="2"/>
                </a:rPr>
                <a:t>yr</a:t>
              </a:r>
              <a:endParaRPr lang="en-US" altLang="ja-JP" sz="1800" baseline="300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5508104" y="2924944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2nd Generation detector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6012160" y="3933056"/>
              <a:ext cx="283124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確実な検出</a:t>
              </a: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,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天体物理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45" name="直線矢印コネクタ 44"/>
            <p:cNvCxnSpPr/>
            <p:nvPr/>
          </p:nvCxnSpPr>
          <p:spPr bwMode="auto">
            <a:xfrm flipH="1" flipV="1">
              <a:off x="4932040" y="3105820"/>
              <a:ext cx="547193" cy="10715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6" name="グループ化 45"/>
          <p:cNvGrpSpPr/>
          <p:nvPr/>
        </p:nvGrpSpPr>
        <p:grpSpPr>
          <a:xfrm>
            <a:off x="4960911" y="4653136"/>
            <a:ext cx="3954497" cy="1400311"/>
            <a:chOff x="4960911" y="4653136"/>
            <a:chExt cx="3954497" cy="1400311"/>
          </a:xfrm>
        </p:grpSpPr>
        <p:sp>
          <p:nvSpPr>
            <p:cNvPr id="47" name="角丸四角形 46"/>
            <p:cNvSpPr/>
            <p:nvPr/>
          </p:nvSpPr>
          <p:spPr bwMode="auto">
            <a:xfrm>
              <a:off x="5508104" y="4653136"/>
              <a:ext cx="3267408" cy="140031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8" name="Rectangle 41"/>
            <p:cNvSpPr>
              <a:spLocks noChangeArrowheads="1"/>
            </p:cNvSpPr>
            <p:nvPr/>
          </p:nvSpPr>
          <p:spPr bwMode="auto">
            <a:xfrm>
              <a:off x="5895440" y="4941168"/>
              <a:ext cx="263700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Obs. Range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~3 </a:t>
              </a:r>
              <a:r>
                <a:rPr lang="en-US" altLang="ja-JP" sz="1800" dirty="0" err="1" smtClean="0">
                  <a:solidFill>
                    <a:srgbClr val="99FF99"/>
                  </a:solidFill>
                  <a:sym typeface="Wingdings" pitchFamily="2" charset="2"/>
                </a:rPr>
                <a:t>Gpc</a:t>
              </a:r>
              <a:endParaRPr lang="en-US" altLang="ja-JP" sz="18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9" name="Rectangle 41"/>
            <p:cNvSpPr>
              <a:spLocks noChangeArrowheads="1"/>
            </p:cNvSpPr>
            <p:nvPr/>
          </p:nvSpPr>
          <p:spPr bwMode="auto">
            <a:xfrm>
              <a:off x="5940648" y="5252426"/>
              <a:ext cx="215974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Dairy detection</a:t>
              </a:r>
              <a:endParaRPr lang="en-US" altLang="ja-JP" sz="1800" baseline="300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5508104" y="4653136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3rd</a:t>
              </a:r>
              <a:r>
                <a:rPr lang="ja-JP" altLang="en-US" sz="1800" b="1" dirty="0">
                  <a:solidFill>
                    <a:srgbClr val="F8F8F8"/>
                  </a:solidFill>
                  <a:sym typeface="Wingdings" pitchFamily="2" charset="2"/>
                </a:rPr>
                <a:t> 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Generation detector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1" name="Rectangle 41"/>
            <p:cNvSpPr>
              <a:spLocks noChangeArrowheads="1"/>
            </p:cNvSpPr>
            <p:nvPr/>
          </p:nvSpPr>
          <p:spPr bwMode="auto">
            <a:xfrm>
              <a:off x="6084168" y="5662988"/>
              <a:ext cx="283124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宇宙論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52" name="直線矢印コネクタ 51"/>
            <p:cNvCxnSpPr/>
            <p:nvPr/>
          </p:nvCxnSpPr>
          <p:spPr bwMode="auto">
            <a:xfrm flipH="1" flipV="1">
              <a:off x="4960911" y="4689996"/>
              <a:ext cx="547193" cy="10715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4753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グループ化 265"/>
          <p:cNvGrpSpPr/>
          <p:nvPr/>
        </p:nvGrpSpPr>
        <p:grpSpPr>
          <a:xfrm>
            <a:off x="1115616" y="1571611"/>
            <a:ext cx="3598862" cy="4887946"/>
            <a:chOff x="5221288" y="1571611"/>
            <a:chExt cx="3598862" cy="4887946"/>
          </a:xfrm>
        </p:grpSpPr>
        <p:sp>
          <p:nvSpPr>
            <p:cNvPr id="37891" name="AutoShape 2"/>
            <p:cNvSpPr>
              <a:spLocks noChangeAspect="1" noChangeArrowheads="1"/>
            </p:cNvSpPr>
            <p:nvPr/>
          </p:nvSpPr>
          <p:spPr bwMode="auto">
            <a:xfrm>
              <a:off x="5291138" y="1571611"/>
              <a:ext cx="3529012" cy="4881577"/>
            </a:xfrm>
            <a:prstGeom prst="roundRect">
              <a:avLst>
                <a:gd name="adj" fmla="val 3796"/>
              </a:avLst>
            </a:prstGeom>
            <a:solidFill>
              <a:srgbClr val="99CCFF">
                <a:alpha val="10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37922" name="AutoShape 34"/>
            <p:cNvSpPr>
              <a:spLocks noChangeArrowheads="1"/>
            </p:cNvSpPr>
            <p:nvPr/>
          </p:nvSpPr>
          <p:spPr bwMode="auto">
            <a:xfrm rot="5400000">
              <a:off x="7343776" y="4903787"/>
              <a:ext cx="1511300" cy="288925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50000"/>
              </a:srgbClr>
            </a:solidFill>
            <a:ln w="12700">
              <a:solidFill>
                <a:srgbClr val="CCFFCC">
                  <a:alpha val="7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pic>
          <p:nvPicPr>
            <p:cNvPr id="37892" name="Picture 3" descr="LISA-waves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64163" y="3465513"/>
              <a:ext cx="1438275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5221288" y="4508500"/>
              <a:ext cx="1511300" cy="457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>
                  <a:solidFill>
                    <a:srgbClr val="CCECFF"/>
                  </a:solidFill>
                </a:rPr>
                <a:t>0.1mHz-10mHz</a:t>
              </a:r>
              <a:endParaRPr lang="en-US" altLang="ja-JP" sz="1200" dirty="0">
                <a:solidFill>
                  <a:srgbClr val="CCECFF"/>
                </a:solidFill>
                <a:sym typeface="Wingdings" pitchFamily="2" charset="2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dirty="0">
                  <a:solidFill>
                    <a:srgbClr val="CCECFF"/>
                  </a:solidFill>
                  <a:sym typeface="Wingdings" pitchFamily="2" charset="2"/>
                </a:rPr>
                <a:t>確実な重力波源</a:t>
              </a:r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auto">
            <a:xfrm>
              <a:off x="6275411" y="5900758"/>
              <a:ext cx="1582737" cy="457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>
                  <a:solidFill>
                    <a:srgbClr val="CCECFF"/>
                  </a:solidFill>
                </a:rPr>
                <a:t>0.1Hz</a:t>
              </a:r>
              <a:r>
                <a:rPr lang="ja-JP" altLang="en-US" sz="1200" dirty="0">
                  <a:solidFill>
                    <a:srgbClr val="CCECFF"/>
                  </a:solidFill>
                </a:rPr>
                <a:t>帯</a:t>
              </a:r>
              <a:endParaRPr lang="ja-JP" altLang="en-US" sz="1200" dirty="0">
                <a:solidFill>
                  <a:srgbClr val="CCECFF"/>
                </a:solidFill>
                <a:sym typeface="Wingdings" pitchFamily="2" charset="2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dirty="0">
                  <a:solidFill>
                    <a:srgbClr val="CCECFF"/>
                  </a:solidFill>
                  <a:sym typeface="Wingdings" pitchFamily="2" charset="2"/>
                </a:rPr>
                <a:t>宇宙論的な重力波</a:t>
              </a:r>
            </a:p>
          </p:txBody>
        </p:sp>
        <p:pic>
          <p:nvPicPr>
            <p:cNvPr id="37908" name="Picture 20" descr="Fact Sheet: 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35600" y="2276475"/>
              <a:ext cx="1296988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0201" name="Rectangle 25"/>
            <p:cNvSpPr>
              <a:spLocks noChangeArrowheads="1"/>
            </p:cNvSpPr>
            <p:nvPr/>
          </p:nvSpPr>
          <p:spPr bwMode="auto">
            <a:xfrm>
              <a:off x="5435600" y="2276475"/>
              <a:ext cx="414338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LPF</a:t>
              </a:r>
            </a:p>
          </p:txBody>
        </p:sp>
        <p:sp>
          <p:nvSpPr>
            <p:cNvPr id="1330202" name="Rectangle 26"/>
            <p:cNvSpPr>
              <a:spLocks noChangeArrowheads="1"/>
            </p:cNvSpPr>
            <p:nvPr/>
          </p:nvSpPr>
          <p:spPr bwMode="auto">
            <a:xfrm>
              <a:off x="7945466" y="6215082"/>
              <a:ext cx="698500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DECIGO</a:t>
              </a:r>
            </a:p>
          </p:txBody>
        </p:sp>
        <p:sp>
          <p:nvSpPr>
            <p:cNvPr id="37920" name="AutoShape 32"/>
            <p:cNvSpPr>
              <a:spLocks noChangeArrowheads="1"/>
            </p:cNvSpPr>
            <p:nvPr/>
          </p:nvSpPr>
          <p:spPr bwMode="auto">
            <a:xfrm rot="5400000">
              <a:off x="6192838" y="3968750"/>
              <a:ext cx="1511300" cy="288925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3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1" name="AutoShape 33"/>
            <p:cNvSpPr>
              <a:spLocks noChangeArrowheads="1"/>
            </p:cNvSpPr>
            <p:nvPr/>
          </p:nvSpPr>
          <p:spPr bwMode="auto">
            <a:xfrm>
              <a:off x="6781800" y="2060575"/>
              <a:ext cx="309563" cy="1223963"/>
            </a:xfrm>
            <a:prstGeom prst="downArrow">
              <a:avLst>
                <a:gd name="adj1" fmla="val 49741"/>
                <a:gd name="adj2" fmla="val 83086"/>
              </a:avLst>
            </a:pr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3" name="AutoShape 35"/>
            <p:cNvSpPr>
              <a:spLocks noChangeArrowheads="1"/>
            </p:cNvSpPr>
            <p:nvPr/>
          </p:nvSpPr>
          <p:spPr bwMode="auto">
            <a:xfrm>
              <a:off x="7862888" y="2493962"/>
              <a:ext cx="309562" cy="935038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4" name="AutoShape 36"/>
            <p:cNvSpPr>
              <a:spLocks noChangeArrowheads="1"/>
            </p:cNvSpPr>
            <p:nvPr/>
          </p:nvSpPr>
          <p:spPr bwMode="auto">
            <a:xfrm>
              <a:off x="7934325" y="3430066"/>
              <a:ext cx="309563" cy="935038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ECFF">
                <a:alpha val="3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5" name="Rectangle 37"/>
            <p:cNvSpPr>
              <a:spLocks noChangeArrowheads="1"/>
            </p:cNvSpPr>
            <p:nvPr/>
          </p:nvSpPr>
          <p:spPr bwMode="auto">
            <a:xfrm>
              <a:off x="7669213" y="4581525"/>
              <a:ext cx="10795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DECIGO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26" name="AutoShape 38"/>
            <p:cNvSpPr>
              <a:spLocks noChangeArrowheads="1"/>
            </p:cNvSpPr>
            <p:nvPr/>
          </p:nvSpPr>
          <p:spPr bwMode="auto">
            <a:xfrm rot="5400000">
              <a:off x="6047582" y="5120481"/>
              <a:ext cx="1081088" cy="288925"/>
            </a:xfrm>
            <a:custGeom>
              <a:avLst/>
              <a:gdLst>
                <a:gd name="T0" fmla="*/ 902108 w 21600"/>
                <a:gd name="T1" fmla="*/ 0 h 21600"/>
                <a:gd name="T2" fmla="*/ 0 w 21600"/>
                <a:gd name="T3" fmla="*/ 144463 h 21600"/>
                <a:gd name="T4" fmla="*/ 902108 w 21600"/>
                <a:gd name="T5" fmla="*/ 288925 h 21600"/>
                <a:gd name="T6" fmla="*/ 1081088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50000"/>
              </a:srgbClr>
            </a:solidFill>
            <a:ln w="12700">
              <a:solidFill>
                <a:srgbClr val="CCFFCC">
                  <a:alpha val="7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330215" name="Rectangle 39"/>
            <p:cNvSpPr>
              <a:spLocks noChangeArrowheads="1"/>
            </p:cNvSpPr>
            <p:nvPr/>
          </p:nvSpPr>
          <p:spPr bwMode="auto">
            <a:xfrm>
              <a:off x="5329238" y="3500438"/>
              <a:ext cx="487362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LISA</a:t>
              </a:r>
            </a:p>
          </p:txBody>
        </p:sp>
        <p:sp>
          <p:nvSpPr>
            <p:cNvPr id="37928" name="Rectangle 40"/>
            <p:cNvSpPr>
              <a:spLocks noChangeArrowheads="1"/>
            </p:cNvSpPr>
            <p:nvPr/>
          </p:nvSpPr>
          <p:spPr bwMode="auto">
            <a:xfrm>
              <a:off x="5929322" y="5214950"/>
              <a:ext cx="9906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BBO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38" name="Rectangle 50"/>
            <p:cNvSpPr>
              <a:spLocks noChangeArrowheads="1"/>
            </p:cNvSpPr>
            <p:nvPr/>
          </p:nvSpPr>
          <p:spPr bwMode="auto">
            <a:xfrm>
              <a:off x="6591300" y="2420938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LPF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39" name="Rectangle 51"/>
            <p:cNvSpPr>
              <a:spLocks noChangeArrowheads="1"/>
            </p:cNvSpPr>
            <p:nvPr/>
          </p:nvSpPr>
          <p:spPr bwMode="auto">
            <a:xfrm>
              <a:off x="8099425" y="2804418"/>
              <a:ext cx="642938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DPF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40" name="Rectangle 52"/>
            <p:cNvSpPr>
              <a:spLocks noChangeArrowheads="1"/>
            </p:cNvSpPr>
            <p:nvPr/>
          </p:nvSpPr>
          <p:spPr bwMode="auto">
            <a:xfrm>
              <a:off x="7740650" y="3429000"/>
              <a:ext cx="1008063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Pre-DECIGO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41" name="Rectangle 53"/>
            <p:cNvSpPr>
              <a:spLocks noChangeArrowheads="1"/>
            </p:cNvSpPr>
            <p:nvPr/>
          </p:nvSpPr>
          <p:spPr bwMode="auto">
            <a:xfrm>
              <a:off x="6664325" y="4005263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LISA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grpSp>
          <p:nvGrpSpPr>
            <p:cNvPr id="2" name="グループ化 57"/>
            <p:cNvGrpSpPr/>
            <p:nvPr/>
          </p:nvGrpSpPr>
          <p:grpSpPr>
            <a:xfrm rot="15785392">
              <a:off x="7443909" y="4982870"/>
              <a:ext cx="1293092" cy="1174827"/>
              <a:chOff x="9501222" y="714356"/>
              <a:chExt cx="5338763" cy="4864101"/>
            </a:xfrm>
          </p:grpSpPr>
          <p:sp>
            <p:nvSpPr>
              <p:cNvPr id="59" name="Oval 137"/>
              <p:cNvSpPr>
                <a:spLocks noChangeArrowheads="1"/>
              </p:cNvSpPr>
              <p:nvPr/>
            </p:nvSpPr>
            <p:spPr bwMode="auto">
              <a:xfrm>
                <a:off x="9501222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0" name="Oval 209"/>
              <p:cNvSpPr>
                <a:spLocks noChangeArrowheads="1"/>
              </p:cNvSpPr>
              <p:nvPr/>
            </p:nvSpPr>
            <p:spPr bwMode="auto">
              <a:xfrm>
                <a:off x="11264935" y="714356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1" name="Oval 210"/>
              <p:cNvSpPr>
                <a:spLocks noChangeArrowheads="1"/>
              </p:cNvSpPr>
              <p:nvPr/>
            </p:nvSpPr>
            <p:spPr bwMode="auto">
              <a:xfrm>
                <a:off x="13034997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2" name="Freeform 5"/>
              <p:cNvSpPr>
                <a:spLocks/>
              </p:cNvSpPr>
              <p:nvPr/>
            </p:nvSpPr>
            <p:spPr bwMode="auto">
              <a:xfrm rot="14397729">
                <a:off x="11963435" y="3244831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3" name="Freeform 6"/>
              <p:cNvSpPr>
                <a:spLocks/>
              </p:cNvSpPr>
              <p:nvPr/>
            </p:nvSpPr>
            <p:spPr bwMode="auto">
              <a:xfrm rot="14397729" flipV="1">
                <a:off x="12095197" y="3171806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4" name="Freeform 7"/>
              <p:cNvSpPr>
                <a:spLocks/>
              </p:cNvSpPr>
              <p:nvPr/>
            </p:nvSpPr>
            <p:spPr bwMode="auto">
              <a:xfrm rot="14397729">
                <a:off x="12047572" y="3024168"/>
                <a:ext cx="2006600" cy="19050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5" name="Rectangle 8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6" name="Rectangle 9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7" name="Rectangle 10"/>
              <p:cNvSpPr>
                <a:spLocks noChangeArrowheads="1"/>
              </p:cNvSpPr>
              <p:nvPr/>
            </p:nvSpPr>
            <p:spPr bwMode="auto">
              <a:xfrm rot="10780961">
                <a:off x="12138060" y="14192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8" name="Line 11"/>
              <p:cNvSpPr>
                <a:spLocks noChangeShapeType="1"/>
              </p:cNvSpPr>
              <p:nvPr/>
            </p:nvSpPr>
            <p:spPr bwMode="auto">
              <a:xfrm rot="7209001" flipV="1">
                <a:off x="11468135" y="1622406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9" name="Rectangle 12"/>
              <p:cNvSpPr>
                <a:spLocks noChangeArrowheads="1"/>
              </p:cNvSpPr>
              <p:nvPr/>
            </p:nvSpPr>
            <p:spPr bwMode="auto">
              <a:xfrm rot="7209001">
                <a:off x="12274585" y="1050906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0" name="Freeform 13"/>
              <p:cNvSpPr>
                <a:spLocks/>
              </p:cNvSpPr>
              <p:nvPr/>
            </p:nvSpPr>
            <p:spPr bwMode="auto">
              <a:xfrm rot="7209001">
                <a:off x="11934860" y="188593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1" name="Line 14"/>
              <p:cNvSpPr>
                <a:spLocks noChangeShapeType="1"/>
              </p:cNvSpPr>
              <p:nvPr/>
            </p:nvSpPr>
            <p:spPr bwMode="auto">
              <a:xfrm rot="7209001">
                <a:off x="11993597" y="19891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2" name="Line 15"/>
              <p:cNvSpPr>
                <a:spLocks noChangeShapeType="1"/>
              </p:cNvSpPr>
              <p:nvPr/>
            </p:nvSpPr>
            <p:spPr bwMode="auto">
              <a:xfrm rot="7209001">
                <a:off x="11880885" y="1928794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" name="Group 16"/>
              <p:cNvGrpSpPr>
                <a:grpSpLocks/>
              </p:cNvGrpSpPr>
              <p:nvPr/>
            </p:nvGrpSpPr>
            <p:grpSpPr bwMode="auto">
              <a:xfrm rot="7209001">
                <a:off x="11449039" y="2208261"/>
                <a:ext cx="600087" cy="495300"/>
                <a:chOff x="4785" y="11039"/>
                <a:chExt cx="829" cy="688"/>
              </a:xfrm>
            </p:grpSpPr>
            <p:sp>
              <p:nvSpPr>
                <p:cNvPr id="260" name="Freeform 1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1" name="Line 1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2" name="Line 1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3" name="Line 2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4" name="Arc 2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4" name="Freeform 22"/>
              <p:cNvSpPr>
                <a:spLocks/>
              </p:cNvSpPr>
              <p:nvPr/>
            </p:nvSpPr>
            <p:spPr bwMode="auto">
              <a:xfrm rot="9872463">
                <a:off x="11779285" y="19891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5" name="Freeform 23"/>
              <p:cNvSpPr>
                <a:spLocks/>
              </p:cNvSpPr>
              <p:nvPr/>
            </p:nvSpPr>
            <p:spPr bwMode="auto">
              <a:xfrm rot="7209001">
                <a:off x="11658635" y="1998643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6" name="Arc 24"/>
              <p:cNvSpPr>
                <a:spLocks/>
              </p:cNvSpPr>
              <p:nvPr/>
            </p:nvSpPr>
            <p:spPr bwMode="auto">
              <a:xfrm rot="14146499">
                <a:off x="11965022" y="18779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7" name="Arc 25"/>
              <p:cNvSpPr>
                <a:spLocks/>
              </p:cNvSpPr>
              <p:nvPr/>
            </p:nvSpPr>
            <p:spPr bwMode="auto">
              <a:xfrm rot="271502" flipV="1">
                <a:off x="11680860" y="1716069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 rot="7209001">
                <a:off x="11403003" y="2178095"/>
                <a:ext cx="600087" cy="500063"/>
                <a:chOff x="4785" y="11039"/>
                <a:chExt cx="829" cy="688"/>
              </a:xfrm>
            </p:grpSpPr>
            <p:sp>
              <p:nvSpPr>
                <p:cNvPr id="255" name="Freeform 2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6" name="Line 2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7" name="Line 2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8" name="Line 3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9" name="Arc 3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9" name="Arc 32"/>
              <p:cNvSpPr>
                <a:spLocks/>
              </p:cNvSpPr>
              <p:nvPr/>
            </p:nvSpPr>
            <p:spPr bwMode="auto">
              <a:xfrm rot="9872463" flipH="1" flipV="1">
                <a:off x="11677685" y="198594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0" name="Arc 33"/>
              <p:cNvSpPr>
                <a:spLocks/>
              </p:cNvSpPr>
              <p:nvPr/>
            </p:nvSpPr>
            <p:spPr bwMode="auto">
              <a:xfrm rot="9872463">
                <a:off x="11750710" y="18478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" name="Arc 34"/>
              <p:cNvSpPr>
                <a:spLocks/>
              </p:cNvSpPr>
              <p:nvPr/>
            </p:nvSpPr>
            <p:spPr bwMode="auto">
              <a:xfrm rot="9872463">
                <a:off x="11934860" y="1828781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" name="Arc 35"/>
              <p:cNvSpPr>
                <a:spLocks/>
              </p:cNvSpPr>
              <p:nvPr/>
            </p:nvSpPr>
            <p:spPr bwMode="auto">
              <a:xfrm rot="9872463" flipH="1" flipV="1">
                <a:off x="11868185" y="19462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rot="9016332" flipV="1">
                <a:off x="12363485" y="1552556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" name="Freeform 37"/>
              <p:cNvSpPr>
                <a:spLocks/>
              </p:cNvSpPr>
              <p:nvPr/>
            </p:nvSpPr>
            <p:spPr bwMode="auto">
              <a:xfrm rot="3616332">
                <a:off x="12339672" y="1885931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" name="Line 38"/>
              <p:cNvSpPr>
                <a:spLocks noChangeShapeType="1"/>
              </p:cNvSpPr>
              <p:nvPr/>
            </p:nvSpPr>
            <p:spPr bwMode="auto">
              <a:xfrm rot="3616332">
                <a:off x="12401585" y="19256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" name="Line 39"/>
              <p:cNvSpPr>
                <a:spLocks noChangeShapeType="1"/>
              </p:cNvSpPr>
              <p:nvPr/>
            </p:nvSpPr>
            <p:spPr bwMode="auto">
              <a:xfrm rot="3616332">
                <a:off x="12290460" y="1993881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7" name="Freeform 40"/>
              <p:cNvSpPr>
                <a:spLocks/>
              </p:cNvSpPr>
              <p:nvPr/>
            </p:nvSpPr>
            <p:spPr bwMode="auto">
              <a:xfrm rot="3616332">
                <a:off x="12463497" y="2066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8" name="Line 41"/>
              <p:cNvSpPr>
                <a:spLocks noChangeShapeType="1"/>
              </p:cNvSpPr>
              <p:nvPr/>
            </p:nvSpPr>
            <p:spPr bwMode="auto">
              <a:xfrm rot="3616332">
                <a:off x="12504772" y="197959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9" name="Line 42"/>
              <p:cNvSpPr>
                <a:spLocks noChangeShapeType="1"/>
              </p:cNvSpPr>
              <p:nvPr/>
            </p:nvSpPr>
            <p:spPr bwMode="auto">
              <a:xfrm rot="3616332">
                <a:off x="12617485" y="2155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0" name="Line 43"/>
              <p:cNvSpPr>
                <a:spLocks noChangeShapeType="1"/>
              </p:cNvSpPr>
              <p:nvPr/>
            </p:nvSpPr>
            <p:spPr bwMode="auto">
              <a:xfrm rot="3616332">
                <a:off x="12290460" y="2343131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1" name="Arc 44"/>
              <p:cNvSpPr>
                <a:spLocks/>
              </p:cNvSpPr>
              <p:nvPr/>
            </p:nvSpPr>
            <p:spPr bwMode="auto">
              <a:xfrm rot="17144832">
                <a:off x="12422222" y="221295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2" name="Freeform 45"/>
              <p:cNvSpPr>
                <a:spLocks/>
              </p:cNvSpPr>
              <p:nvPr/>
            </p:nvSpPr>
            <p:spPr bwMode="auto">
              <a:xfrm rot="6279794">
                <a:off x="12350785" y="1995468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3" name="Freeform 46"/>
              <p:cNvSpPr>
                <a:spLocks/>
              </p:cNvSpPr>
              <p:nvPr/>
            </p:nvSpPr>
            <p:spPr bwMode="auto">
              <a:xfrm rot="3616332">
                <a:off x="12242835" y="2000231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4" name="Arc 47"/>
              <p:cNvSpPr>
                <a:spLocks/>
              </p:cNvSpPr>
              <p:nvPr/>
            </p:nvSpPr>
            <p:spPr bwMode="auto">
              <a:xfrm rot="10553830">
                <a:off x="12380947" y="1716069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5" name="Arc 48"/>
              <p:cNvSpPr>
                <a:spLocks/>
              </p:cNvSpPr>
              <p:nvPr/>
            </p:nvSpPr>
            <p:spPr bwMode="auto">
              <a:xfrm rot="18278834" flipV="1">
                <a:off x="12096785" y="188275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 rot="3616332">
                <a:off x="12330179" y="2190798"/>
                <a:ext cx="600087" cy="503238"/>
                <a:chOff x="4785" y="11039"/>
                <a:chExt cx="829" cy="688"/>
              </a:xfrm>
            </p:grpSpPr>
            <p:sp>
              <p:nvSpPr>
                <p:cNvPr id="250" name="Freeform 5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1" name="Line 5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2" name="Line 5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3" name="Line 5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4" name="Arc 5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Arc 55"/>
              <p:cNvSpPr>
                <a:spLocks/>
              </p:cNvSpPr>
              <p:nvPr/>
            </p:nvSpPr>
            <p:spPr bwMode="auto">
              <a:xfrm rot="6279794" flipH="1" flipV="1">
                <a:off x="12323797" y="1989118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8" name="Arc 56"/>
              <p:cNvSpPr>
                <a:spLocks/>
              </p:cNvSpPr>
              <p:nvPr/>
            </p:nvSpPr>
            <p:spPr bwMode="auto">
              <a:xfrm rot="6279794">
                <a:off x="12241247" y="185735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9" name="Arc 57"/>
              <p:cNvSpPr>
                <a:spLocks/>
              </p:cNvSpPr>
              <p:nvPr/>
            </p:nvSpPr>
            <p:spPr bwMode="auto">
              <a:xfrm rot="6279794">
                <a:off x="12279347" y="1831956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0" name="Arc 58"/>
              <p:cNvSpPr>
                <a:spLocks/>
              </p:cNvSpPr>
              <p:nvPr/>
            </p:nvSpPr>
            <p:spPr bwMode="auto">
              <a:xfrm rot="6279794" flipH="1" flipV="1">
                <a:off x="12344435" y="194625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" name="Line 59"/>
              <p:cNvSpPr>
                <a:spLocks noChangeShapeType="1"/>
              </p:cNvSpPr>
              <p:nvPr/>
            </p:nvSpPr>
            <p:spPr bwMode="auto">
              <a:xfrm rot="7209001">
                <a:off x="11844372" y="1441431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2" name="Line 60"/>
              <p:cNvSpPr>
                <a:spLocks noChangeShapeType="1"/>
              </p:cNvSpPr>
              <p:nvPr/>
            </p:nvSpPr>
            <p:spPr bwMode="auto">
              <a:xfrm rot="14429284">
                <a:off x="12515885" y="1449368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6" name="Group 61"/>
              <p:cNvGrpSpPr>
                <a:grpSpLocks/>
              </p:cNvGrpSpPr>
              <p:nvPr/>
            </p:nvGrpSpPr>
            <p:grpSpPr bwMode="auto">
              <a:xfrm rot="14462297">
                <a:off x="12703220" y="1458910"/>
                <a:ext cx="223837" cy="180975"/>
                <a:chOff x="5504" y="8144"/>
                <a:chExt cx="291" cy="236"/>
              </a:xfrm>
            </p:grpSpPr>
            <p:sp>
              <p:nvSpPr>
                <p:cNvPr id="248" name="Rectangle 62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9" name="Rectangle 63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7" name="Group 64"/>
              <p:cNvGrpSpPr>
                <a:grpSpLocks/>
              </p:cNvGrpSpPr>
              <p:nvPr/>
            </p:nvGrpSpPr>
            <p:grpSpPr bwMode="auto">
              <a:xfrm rot="7209001">
                <a:off x="11436374" y="1468435"/>
                <a:ext cx="227014" cy="180975"/>
                <a:chOff x="5504" y="8144"/>
                <a:chExt cx="291" cy="236"/>
              </a:xfrm>
            </p:grpSpPr>
            <p:sp>
              <p:nvSpPr>
                <p:cNvPr id="246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7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05" name="Rectangle 67"/>
              <p:cNvSpPr>
                <a:spLocks noChangeArrowheads="1"/>
              </p:cNvSpPr>
              <p:nvPr/>
            </p:nvSpPr>
            <p:spPr bwMode="auto">
              <a:xfrm rot="10780961">
                <a:off x="12134885" y="1417619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6" name="Rectangle 68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7" name="Rectangle 69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8" name="Rectangle 70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9" name="Rectangle 71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0" name="Rectangle 72"/>
              <p:cNvSpPr>
                <a:spLocks noChangeArrowheads="1"/>
              </p:cNvSpPr>
              <p:nvPr/>
            </p:nvSpPr>
            <p:spPr bwMode="auto">
              <a:xfrm rot="18028040" flipH="1">
                <a:off x="13933522" y="45180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1" name="Line 73"/>
              <p:cNvSpPr>
                <a:spLocks noChangeShapeType="1"/>
              </p:cNvSpPr>
              <p:nvPr/>
            </p:nvSpPr>
            <p:spPr bwMode="auto">
              <a:xfrm flipH="1" flipV="1">
                <a:off x="13233435" y="4671994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2" name="Rectangle 74"/>
              <p:cNvSpPr>
                <a:spLocks noChangeArrowheads="1"/>
              </p:cNvSpPr>
              <p:nvPr/>
            </p:nvSpPr>
            <p:spPr bwMode="auto">
              <a:xfrm flipH="1">
                <a:off x="14316110" y="4576744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3" name="Freeform 75"/>
              <p:cNvSpPr>
                <a:spLocks/>
              </p:cNvSpPr>
              <p:nvPr/>
            </p:nvSpPr>
            <p:spPr bwMode="auto">
              <a:xfrm flipH="1">
                <a:off x="13508072" y="460055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4" name="Line 76"/>
              <p:cNvSpPr>
                <a:spLocks noChangeShapeType="1"/>
              </p:cNvSpPr>
              <p:nvPr/>
            </p:nvSpPr>
            <p:spPr bwMode="auto">
              <a:xfrm flipH="1">
                <a:off x="13511247" y="4608494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5" name="Line 77"/>
              <p:cNvSpPr>
                <a:spLocks noChangeShapeType="1"/>
              </p:cNvSpPr>
              <p:nvPr/>
            </p:nvSpPr>
            <p:spPr bwMode="auto">
              <a:xfrm flipH="1">
                <a:off x="13509660" y="4737081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8" name="Group 78"/>
              <p:cNvGrpSpPr>
                <a:grpSpLocks/>
              </p:cNvGrpSpPr>
              <p:nvPr/>
            </p:nvGrpSpPr>
            <p:grpSpPr bwMode="auto">
              <a:xfrm flipH="1">
                <a:off x="12703129" y="4371956"/>
                <a:ext cx="600087" cy="495300"/>
                <a:chOff x="4785" y="11039"/>
                <a:chExt cx="829" cy="688"/>
              </a:xfrm>
            </p:grpSpPr>
            <p:sp>
              <p:nvSpPr>
                <p:cNvPr id="241" name="Freeform 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2" name="Line 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3" name="Line 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4" name="Line 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5" name="Arc 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17" name="Freeform 84"/>
              <p:cNvSpPr>
                <a:spLocks/>
              </p:cNvSpPr>
              <p:nvPr/>
            </p:nvSpPr>
            <p:spPr bwMode="auto">
              <a:xfrm rot="18936538" flipH="1">
                <a:off x="13274710" y="45672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8" name="Freeform 85"/>
              <p:cNvSpPr>
                <a:spLocks/>
              </p:cNvSpPr>
              <p:nvPr/>
            </p:nvSpPr>
            <p:spPr bwMode="auto">
              <a:xfrm flipH="1">
                <a:off x="13141360" y="455769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" name="Arc 86"/>
              <p:cNvSpPr>
                <a:spLocks/>
              </p:cNvSpPr>
              <p:nvPr/>
            </p:nvSpPr>
            <p:spPr bwMode="auto">
              <a:xfrm rot="14662502" flipH="1">
                <a:off x="13393772" y="43417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0" name="Arc 87"/>
              <p:cNvSpPr>
                <a:spLocks/>
              </p:cNvSpPr>
              <p:nvPr/>
            </p:nvSpPr>
            <p:spPr bwMode="auto">
              <a:xfrm rot="6937498" flipH="1" flipV="1">
                <a:off x="13392185" y="4667231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9" name="Group 88"/>
              <p:cNvGrpSpPr>
                <a:grpSpLocks/>
              </p:cNvGrpSpPr>
              <p:nvPr/>
            </p:nvGrpSpPr>
            <p:grpSpPr bwMode="auto">
              <a:xfrm flipH="1">
                <a:off x="12703129" y="4416406"/>
                <a:ext cx="600087" cy="500063"/>
                <a:chOff x="4785" y="11039"/>
                <a:chExt cx="829" cy="688"/>
              </a:xfrm>
            </p:grpSpPr>
            <p:sp>
              <p:nvSpPr>
                <p:cNvPr id="236" name="Freeform 8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7" name="Line 9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8" name="Line 9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9" name="Line 9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0" name="Arc 9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22" name="Arc 94"/>
              <p:cNvSpPr>
                <a:spLocks/>
              </p:cNvSpPr>
              <p:nvPr/>
            </p:nvSpPr>
            <p:spPr bwMode="auto">
              <a:xfrm rot="18936538" flipV="1">
                <a:off x="13131835" y="449419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" name="Arc 95"/>
              <p:cNvSpPr>
                <a:spLocks/>
              </p:cNvSpPr>
              <p:nvPr/>
            </p:nvSpPr>
            <p:spPr bwMode="auto">
              <a:xfrm rot="18936538" flipH="1">
                <a:off x="13288997" y="45021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4" name="Arc 96"/>
              <p:cNvSpPr>
                <a:spLocks/>
              </p:cNvSpPr>
              <p:nvPr/>
            </p:nvSpPr>
            <p:spPr bwMode="auto">
              <a:xfrm rot="18936538" flipH="1">
                <a:off x="13541410" y="46021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5" name="Arc 97"/>
              <p:cNvSpPr>
                <a:spLocks/>
              </p:cNvSpPr>
              <p:nvPr/>
            </p:nvSpPr>
            <p:spPr bwMode="auto">
              <a:xfrm rot="18936538" flipV="1">
                <a:off x="13408060" y="46005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6" name="Line 98"/>
              <p:cNvSpPr>
                <a:spLocks noChangeShapeType="1"/>
              </p:cNvSpPr>
              <p:nvPr/>
            </p:nvSpPr>
            <p:spPr bwMode="auto">
              <a:xfrm rot="19792668" flipH="1" flipV="1">
                <a:off x="13774772" y="3987781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 rot="3592668" flipH="1">
                <a:off x="13712860" y="4249718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8" name="Line 100"/>
              <p:cNvSpPr>
                <a:spLocks noChangeShapeType="1"/>
              </p:cNvSpPr>
              <p:nvPr/>
            </p:nvSpPr>
            <p:spPr bwMode="auto">
              <a:xfrm rot="3592668" flipH="1">
                <a:off x="13771597" y="42878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9" name="Line 101"/>
              <p:cNvSpPr>
                <a:spLocks noChangeShapeType="1"/>
              </p:cNvSpPr>
              <p:nvPr/>
            </p:nvSpPr>
            <p:spPr bwMode="auto">
              <a:xfrm rot="3592668" flipH="1">
                <a:off x="13657297" y="4348143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 rot="3592668" flipH="1">
                <a:off x="13495372" y="3840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1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13622372" y="3900468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2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13652535" y="3933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3" name="Line 105"/>
              <p:cNvSpPr>
                <a:spLocks noChangeShapeType="1"/>
              </p:cNvSpPr>
              <p:nvPr/>
            </p:nvSpPr>
            <p:spPr bwMode="auto">
              <a:xfrm rot="3592668" flipH="1">
                <a:off x="13323922" y="4119543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4" name="Arc 106"/>
              <p:cNvSpPr>
                <a:spLocks/>
              </p:cNvSpPr>
              <p:nvPr/>
            </p:nvSpPr>
            <p:spPr bwMode="auto">
              <a:xfrm rot="11664170" flipH="1">
                <a:off x="13204860" y="35528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 rot="929206" flipH="1">
                <a:off x="13557285" y="407033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 rot="3592668" flipH="1">
                <a:off x="13433460" y="4049693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7" name="Arc 109"/>
              <p:cNvSpPr>
                <a:spLocks/>
              </p:cNvSpPr>
              <p:nvPr/>
            </p:nvSpPr>
            <p:spPr bwMode="auto">
              <a:xfrm rot="18255170" flipH="1">
                <a:off x="13741435" y="406239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8" name="Arc 110"/>
              <p:cNvSpPr>
                <a:spLocks/>
              </p:cNvSpPr>
              <p:nvPr/>
            </p:nvSpPr>
            <p:spPr bwMode="auto">
              <a:xfrm rot="10530167" flipH="1" flipV="1">
                <a:off x="13457272" y="422590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0" name="Group 111"/>
              <p:cNvGrpSpPr>
                <a:grpSpLocks/>
              </p:cNvGrpSpPr>
              <p:nvPr/>
            </p:nvGrpSpPr>
            <p:grpSpPr bwMode="auto">
              <a:xfrm rot="3592668" flipH="1">
                <a:off x="13154018" y="3611479"/>
                <a:ext cx="600087" cy="503238"/>
                <a:chOff x="4785" y="11039"/>
                <a:chExt cx="829" cy="688"/>
              </a:xfrm>
            </p:grpSpPr>
            <p:sp>
              <p:nvSpPr>
                <p:cNvPr id="231" name="Freeform 11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2" name="Line 11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3" name="Line 11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4" name="Line 11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5" name="Arc 11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0" name="Arc 117"/>
              <p:cNvSpPr>
                <a:spLocks/>
              </p:cNvSpPr>
              <p:nvPr/>
            </p:nvSpPr>
            <p:spPr bwMode="auto">
              <a:xfrm rot="929206" flipV="1">
                <a:off x="13455685" y="3933806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1" name="Arc 118"/>
              <p:cNvSpPr>
                <a:spLocks/>
              </p:cNvSpPr>
              <p:nvPr/>
            </p:nvSpPr>
            <p:spPr bwMode="auto">
              <a:xfrm rot="929206" flipH="1">
                <a:off x="13527122" y="407350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2" name="Arc 119"/>
              <p:cNvSpPr>
                <a:spLocks/>
              </p:cNvSpPr>
              <p:nvPr/>
            </p:nvSpPr>
            <p:spPr bwMode="auto">
              <a:xfrm rot="929206" flipH="1">
                <a:off x="13711272" y="43036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3" name="Arc 120"/>
              <p:cNvSpPr>
                <a:spLocks/>
              </p:cNvSpPr>
              <p:nvPr/>
            </p:nvSpPr>
            <p:spPr bwMode="auto">
              <a:xfrm rot="929206" flipV="1">
                <a:off x="13646185" y="418780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4" name="Line 121"/>
              <p:cNvSpPr>
                <a:spLocks noChangeShapeType="1"/>
              </p:cNvSpPr>
              <p:nvPr/>
            </p:nvSpPr>
            <p:spPr bwMode="auto">
              <a:xfrm flipH="1">
                <a:off x="13703335" y="465135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5" name="Line 122"/>
              <p:cNvSpPr>
                <a:spLocks noChangeShapeType="1"/>
              </p:cNvSpPr>
              <p:nvPr/>
            </p:nvSpPr>
            <p:spPr bwMode="auto">
              <a:xfrm rot="14379716" flipH="1">
                <a:off x="14035122" y="4067156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1" name="Group 123"/>
              <p:cNvGrpSpPr>
                <a:grpSpLocks/>
              </p:cNvGrpSpPr>
              <p:nvPr/>
            </p:nvGrpSpPr>
            <p:grpSpPr bwMode="auto">
              <a:xfrm rot="14346703" flipH="1">
                <a:off x="14209737" y="4059201"/>
                <a:ext cx="223837" cy="180975"/>
                <a:chOff x="5504" y="8144"/>
                <a:chExt cx="291" cy="236"/>
              </a:xfrm>
            </p:grpSpPr>
            <p:sp>
              <p:nvSpPr>
                <p:cNvPr id="229" name="Rectangle 12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0" name="Rectangle 12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2" name="Group 126"/>
              <p:cNvGrpSpPr>
                <a:grpSpLocks/>
              </p:cNvGrpSpPr>
              <p:nvPr/>
            </p:nvGrpSpPr>
            <p:grpSpPr bwMode="auto">
              <a:xfrm flipH="1">
                <a:off x="13565203" y="5149831"/>
                <a:ext cx="227014" cy="180975"/>
                <a:chOff x="5504" y="8144"/>
                <a:chExt cx="291" cy="236"/>
              </a:xfrm>
            </p:grpSpPr>
            <p:sp>
              <p:nvSpPr>
                <p:cNvPr id="227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8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8" name="Rectangle 129"/>
              <p:cNvSpPr>
                <a:spLocks noChangeArrowheads="1"/>
              </p:cNvSpPr>
              <p:nvPr/>
            </p:nvSpPr>
            <p:spPr bwMode="auto">
              <a:xfrm rot="18028040" flipH="1">
                <a:off x="13931935" y="4519593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9" name="Rectangle 130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0" name="Rectangle 131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1" name="Rectangle 132"/>
              <p:cNvSpPr>
                <a:spLocks noChangeArrowheads="1"/>
              </p:cNvSpPr>
              <p:nvPr/>
            </p:nvSpPr>
            <p:spPr bwMode="auto">
              <a:xfrm rot="4535559">
                <a:off x="10494997" y="4379893"/>
                <a:ext cx="38100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2" name="Rectangle 133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3" name="Rectangle 134"/>
              <p:cNvSpPr>
                <a:spLocks noChangeArrowheads="1"/>
              </p:cNvSpPr>
              <p:nvPr/>
            </p:nvSpPr>
            <p:spPr bwMode="auto">
              <a:xfrm rot="3571960">
                <a:off x="10382285" y="4524356"/>
                <a:ext cx="41275" cy="350838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4" name="Line 135"/>
              <p:cNvSpPr>
                <a:spLocks noChangeShapeType="1"/>
              </p:cNvSpPr>
              <p:nvPr/>
            </p:nvSpPr>
            <p:spPr bwMode="auto">
              <a:xfrm flipV="1">
                <a:off x="9781535" y="4671085"/>
                <a:ext cx="1500198" cy="45719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5" name="Rectangle 136"/>
              <p:cNvSpPr>
                <a:spLocks noChangeArrowheads="1"/>
              </p:cNvSpPr>
              <p:nvPr/>
            </p:nvSpPr>
            <p:spPr bwMode="auto">
              <a:xfrm>
                <a:off x="9688547" y="4624038"/>
                <a:ext cx="350838" cy="18415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6" name="Freeform 138"/>
              <p:cNvSpPr>
                <a:spLocks/>
              </p:cNvSpPr>
              <p:nvPr/>
            </p:nvSpPr>
            <p:spPr bwMode="auto">
              <a:xfrm>
                <a:off x="10768047" y="460690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7" name="Line 139"/>
              <p:cNvSpPr>
                <a:spLocks noChangeShapeType="1"/>
              </p:cNvSpPr>
              <p:nvPr/>
            </p:nvSpPr>
            <p:spPr bwMode="auto">
              <a:xfrm>
                <a:off x="10774397" y="461325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8" name="Line 140"/>
              <p:cNvSpPr>
                <a:spLocks noChangeShapeType="1"/>
              </p:cNvSpPr>
              <p:nvPr/>
            </p:nvSpPr>
            <p:spPr bwMode="auto">
              <a:xfrm>
                <a:off x="10777572" y="4743431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3" name="Group 141"/>
              <p:cNvGrpSpPr>
                <a:grpSpLocks/>
              </p:cNvGrpSpPr>
              <p:nvPr/>
            </p:nvGrpSpPr>
            <p:grpSpPr bwMode="auto">
              <a:xfrm>
                <a:off x="11052279" y="4424344"/>
                <a:ext cx="600087" cy="500063"/>
                <a:chOff x="4785" y="11039"/>
                <a:chExt cx="829" cy="688"/>
              </a:xfrm>
            </p:grpSpPr>
            <p:sp>
              <p:nvSpPr>
                <p:cNvPr id="222" name="Freeform 14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3" name="Line 14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4" name="Line 14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5" name="Line 14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6" name="Arc 14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60" name="Freeform 147"/>
              <p:cNvSpPr>
                <a:spLocks/>
              </p:cNvSpPr>
              <p:nvPr/>
            </p:nvSpPr>
            <p:spPr bwMode="auto">
              <a:xfrm>
                <a:off x="10969660" y="4583094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1" name="Freeform 148"/>
              <p:cNvSpPr>
                <a:spLocks/>
              </p:cNvSpPr>
              <p:nvPr/>
            </p:nvSpPr>
            <p:spPr bwMode="auto">
              <a:xfrm flipV="1">
                <a:off x="10968072" y="4737081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2" name="Freeform 149"/>
              <p:cNvSpPr>
                <a:spLocks/>
              </p:cNvSpPr>
              <p:nvPr/>
            </p:nvSpPr>
            <p:spPr bwMode="auto">
              <a:xfrm rot="2663462">
                <a:off x="10863297" y="4573569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3" name="Freeform 150"/>
              <p:cNvSpPr>
                <a:spLocks/>
              </p:cNvSpPr>
              <p:nvPr/>
            </p:nvSpPr>
            <p:spPr bwMode="auto">
              <a:xfrm>
                <a:off x="11161747" y="4583094"/>
                <a:ext cx="2008188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" name="Freeform 151"/>
              <p:cNvSpPr>
                <a:spLocks/>
              </p:cNvSpPr>
              <p:nvPr/>
            </p:nvSpPr>
            <p:spPr bwMode="auto">
              <a:xfrm>
                <a:off x="10763285" y="456404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5" name="Arc 152"/>
              <p:cNvSpPr>
                <a:spLocks/>
              </p:cNvSpPr>
              <p:nvPr/>
            </p:nvSpPr>
            <p:spPr bwMode="auto">
              <a:xfrm rot="6937498">
                <a:off x="10671210" y="434814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6" name="Arc 153"/>
              <p:cNvSpPr>
                <a:spLocks/>
              </p:cNvSpPr>
              <p:nvPr/>
            </p:nvSpPr>
            <p:spPr bwMode="auto">
              <a:xfrm rot="14662502" flipV="1">
                <a:off x="10671210" y="46735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7" name="Freeform 154"/>
              <p:cNvSpPr>
                <a:spLocks/>
              </p:cNvSpPr>
              <p:nvPr/>
            </p:nvSpPr>
            <p:spPr bwMode="auto">
              <a:xfrm flipH="1">
                <a:off x="13123897" y="448784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8" name="Line 155"/>
              <p:cNvSpPr>
                <a:spLocks noChangeShapeType="1"/>
              </p:cNvSpPr>
              <p:nvPr/>
            </p:nvSpPr>
            <p:spPr bwMode="auto">
              <a:xfrm flipH="1">
                <a:off x="13293760" y="447355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9" name="Line 156"/>
              <p:cNvSpPr>
                <a:spLocks noChangeShapeType="1"/>
              </p:cNvSpPr>
              <p:nvPr/>
            </p:nvSpPr>
            <p:spPr bwMode="auto">
              <a:xfrm flipH="1">
                <a:off x="13120722" y="4484669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0" name="Line 157"/>
              <p:cNvSpPr>
                <a:spLocks noChangeShapeType="1"/>
              </p:cNvSpPr>
              <p:nvPr/>
            </p:nvSpPr>
            <p:spPr bwMode="auto">
              <a:xfrm flipH="1">
                <a:off x="13115960" y="485931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1" name="Arc 158"/>
              <p:cNvSpPr>
                <a:spLocks/>
              </p:cNvSpPr>
              <p:nvPr/>
            </p:nvSpPr>
            <p:spPr bwMode="auto">
              <a:xfrm rot="8071501" flipH="1">
                <a:off x="12707972" y="441481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2" name="Freeform 159"/>
              <p:cNvSpPr>
                <a:spLocks/>
              </p:cNvSpPr>
              <p:nvPr/>
            </p:nvSpPr>
            <p:spPr bwMode="auto">
              <a:xfrm>
                <a:off x="11063322" y="449419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Line 160"/>
              <p:cNvSpPr>
                <a:spLocks noChangeShapeType="1"/>
              </p:cNvSpPr>
              <p:nvPr/>
            </p:nvSpPr>
            <p:spPr bwMode="auto">
              <a:xfrm>
                <a:off x="11061735" y="447990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4" name="Line 161"/>
              <p:cNvSpPr>
                <a:spLocks noChangeShapeType="1"/>
              </p:cNvSpPr>
              <p:nvPr/>
            </p:nvSpPr>
            <p:spPr bwMode="auto">
              <a:xfrm>
                <a:off x="11052210" y="486566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Arc 162"/>
              <p:cNvSpPr>
                <a:spLocks/>
              </p:cNvSpPr>
              <p:nvPr/>
            </p:nvSpPr>
            <p:spPr bwMode="auto">
              <a:xfrm rot="13528499">
                <a:off x="11145872" y="442116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" name="Arc 163"/>
              <p:cNvSpPr>
                <a:spLocks/>
              </p:cNvSpPr>
              <p:nvPr/>
            </p:nvSpPr>
            <p:spPr bwMode="auto">
              <a:xfrm rot="2663462" flipH="1" flipV="1">
                <a:off x="10871235" y="4498956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Arc 164"/>
              <p:cNvSpPr>
                <a:spLocks/>
              </p:cNvSpPr>
              <p:nvPr/>
            </p:nvSpPr>
            <p:spPr bwMode="auto">
              <a:xfrm rot="2663462">
                <a:off x="10715660" y="4508481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Arc 165"/>
              <p:cNvSpPr>
                <a:spLocks/>
              </p:cNvSpPr>
              <p:nvPr/>
            </p:nvSpPr>
            <p:spPr bwMode="auto">
              <a:xfrm rot="2663462">
                <a:off x="10674385" y="46084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Arc 166"/>
              <p:cNvSpPr>
                <a:spLocks/>
              </p:cNvSpPr>
              <p:nvPr/>
            </p:nvSpPr>
            <p:spPr bwMode="auto">
              <a:xfrm rot="2663462" flipH="1" flipV="1">
                <a:off x="10806147" y="460690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67"/>
              <p:cNvSpPr>
                <a:spLocks noChangeShapeType="1"/>
              </p:cNvSpPr>
              <p:nvPr/>
            </p:nvSpPr>
            <p:spPr bwMode="auto">
              <a:xfrm rot="1807332" flipH="1" flipV="1">
                <a:off x="10533402" y="4226865"/>
                <a:ext cx="45720" cy="48041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Freeform 168"/>
              <p:cNvSpPr>
                <a:spLocks/>
              </p:cNvSpPr>
              <p:nvPr/>
            </p:nvSpPr>
            <p:spPr bwMode="auto">
              <a:xfrm rot="18007332">
                <a:off x="10564847" y="425448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69"/>
              <p:cNvSpPr>
                <a:spLocks noChangeShapeType="1"/>
              </p:cNvSpPr>
              <p:nvPr/>
            </p:nvSpPr>
            <p:spPr bwMode="auto">
              <a:xfrm rot="18007332">
                <a:off x="10515635" y="4290993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70"/>
              <p:cNvSpPr>
                <a:spLocks noChangeShapeType="1"/>
              </p:cNvSpPr>
              <p:nvPr/>
            </p:nvSpPr>
            <p:spPr bwMode="auto">
              <a:xfrm rot="18007332">
                <a:off x="10629935" y="435290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4" name="Group 171"/>
              <p:cNvGrpSpPr>
                <a:grpSpLocks/>
              </p:cNvGrpSpPr>
              <p:nvPr/>
            </p:nvGrpSpPr>
            <p:grpSpPr bwMode="auto">
              <a:xfrm rot="18007332">
                <a:off x="10577577" y="3603541"/>
                <a:ext cx="600087" cy="500063"/>
                <a:chOff x="4785" y="11039"/>
                <a:chExt cx="829" cy="688"/>
              </a:xfrm>
            </p:grpSpPr>
            <p:sp>
              <p:nvSpPr>
                <p:cNvPr id="217" name="Freeform 17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8" name="Line 17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9" name="Line 17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0" name="Line 17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1" name="Arc 17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85" name="Freeform 177"/>
              <p:cNvSpPr>
                <a:spLocks/>
              </p:cNvSpPr>
              <p:nvPr/>
            </p:nvSpPr>
            <p:spPr bwMode="auto">
              <a:xfrm rot="18007332">
                <a:off x="10082247" y="3190856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Freeform 178"/>
              <p:cNvSpPr>
                <a:spLocks/>
              </p:cNvSpPr>
              <p:nvPr/>
            </p:nvSpPr>
            <p:spPr bwMode="auto">
              <a:xfrm rot="18007332" flipV="1">
                <a:off x="10212422" y="3268643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Freeform 179"/>
              <p:cNvSpPr>
                <a:spLocks/>
              </p:cNvSpPr>
              <p:nvPr/>
            </p:nvSpPr>
            <p:spPr bwMode="auto">
              <a:xfrm rot="20670794">
                <a:off x="10580722" y="407668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8" name="Freeform 180"/>
              <p:cNvSpPr>
                <a:spLocks/>
              </p:cNvSpPr>
              <p:nvPr/>
            </p:nvSpPr>
            <p:spPr bwMode="auto">
              <a:xfrm rot="18007332">
                <a:off x="10290210" y="3036868"/>
                <a:ext cx="2006600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Freeform 181"/>
              <p:cNvSpPr>
                <a:spLocks/>
              </p:cNvSpPr>
              <p:nvPr/>
            </p:nvSpPr>
            <p:spPr bwMode="auto">
              <a:xfrm rot="18007332">
                <a:off x="10469597" y="4054456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Arc 182"/>
              <p:cNvSpPr>
                <a:spLocks/>
              </p:cNvSpPr>
              <p:nvPr/>
            </p:nvSpPr>
            <p:spPr bwMode="auto">
              <a:xfrm rot="3344830">
                <a:off x="10323547" y="4067156"/>
                <a:ext cx="290513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Arc 183"/>
              <p:cNvSpPr>
                <a:spLocks/>
              </p:cNvSpPr>
              <p:nvPr/>
            </p:nvSpPr>
            <p:spPr bwMode="auto">
              <a:xfrm rot="11069833" flipV="1">
                <a:off x="10604535" y="42290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Freeform 184"/>
              <p:cNvSpPr>
                <a:spLocks/>
              </p:cNvSpPr>
              <p:nvPr/>
            </p:nvSpPr>
            <p:spPr bwMode="auto">
              <a:xfrm rot="18007332" flipH="1">
                <a:off x="11720547" y="2062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85"/>
              <p:cNvSpPr>
                <a:spLocks noChangeShapeType="1"/>
              </p:cNvSpPr>
              <p:nvPr/>
            </p:nvSpPr>
            <p:spPr bwMode="auto">
              <a:xfrm rot="18007332" flipH="1">
                <a:off x="11847547" y="197324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86"/>
              <p:cNvSpPr>
                <a:spLocks noChangeShapeType="1"/>
              </p:cNvSpPr>
              <p:nvPr/>
            </p:nvSpPr>
            <p:spPr bwMode="auto">
              <a:xfrm rot="18007332" flipH="1">
                <a:off x="11553860" y="214945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87"/>
              <p:cNvSpPr>
                <a:spLocks noChangeShapeType="1"/>
              </p:cNvSpPr>
              <p:nvPr/>
            </p:nvSpPr>
            <p:spPr bwMode="auto">
              <a:xfrm rot="18007332" flipH="1">
                <a:off x="11874535" y="2338368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88"/>
              <p:cNvSpPr>
                <a:spLocks/>
              </p:cNvSpPr>
              <p:nvPr/>
            </p:nvSpPr>
            <p:spPr bwMode="auto">
              <a:xfrm rot="4478833" flipH="1">
                <a:off x="11425272" y="22066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Freeform 189"/>
              <p:cNvSpPr>
                <a:spLocks/>
              </p:cNvSpPr>
              <p:nvPr/>
            </p:nvSpPr>
            <p:spPr bwMode="auto">
              <a:xfrm rot="18007332">
                <a:off x="10691847" y="3844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90"/>
              <p:cNvSpPr>
                <a:spLocks noChangeShapeType="1"/>
              </p:cNvSpPr>
              <p:nvPr/>
            </p:nvSpPr>
            <p:spPr bwMode="auto">
              <a:xfrm rot="18007332">
                <a:off x="10733122" y="3905231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91"/>
              <p:cNvSpPr>
                <a:spLocks noChangeShapeType="1"/>
              </p:cNvSpPr>
              <p:nvPr/>
            </p:nvSpPr>
            <p:spPr bwMode="auto">
              <a:xfrm rot="18007332">
                <a:off x="10450547" y="4152818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92"/>
              <p:cNvSpPr>
                <a:spLocks noChangeShapeType="1"/>
              </p:cNvSpPr>
              <p:nvPr/>
            </p:nvSpPr>
            <p:spPr bwMode="auto">
              <a:xfrm rot="18007332">
                <a:off x="10844247" y="4124306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93"/>
              <p:cNvSpPr>
                <a:spLocks/>
              </p:cNvSpPr>
              <p:nvPr/>
            </p:nvSpPr>
            <p:spPr bwMode="auto">
              <a:xfrm rot="9935830">
                <a:off x="10648985" y="3557569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Arc 194"/>
              <p:cNvSpPr>
                <a:spLocks/>
              </p:cNvSpPr>
              <p:nvPr/>
            </p:nvSpPr>
            <p:spPr bwMode="auto">
              <a:xfrm rot="20670794" flipH="1" flipV="1">
                <a:off x="10548972" y="3938569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Arc 195"/>
              <p:cNvSpPr>
                <a:spLocks/>
              </p:cNvSpPr>
              <p:nvPr/>
            </p:nvSpPr>
            <p:spPr bwMode="auto">
              <a:xfrm rot="20670794">
                <a:off x="10477535" y="4078269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196"/>
              <p:cNvSpPr>
                <a:spLocks/>
              </p:cNvSpPr>
              <p:nvPr/>
            </p:nvSpPr>
            <p:spPr bwMode="auto">
              <a:xfrm rot="20670794">
                <a:off x="10504522" y="43100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Arc 197"/>
              <p:cNvSpPr>
                <a:spLocks/>
              </p:cNvSpPr>
              <p:nvPr/>
            </p:nvSpPr>
            <p:spPr bwMode="auto">
              <a:xfrm rot="20670794" flipH="1" flipV="1">
                <a:off x="10568022" y="41941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Line 198"/>
              <p:cNvSpPr>
                <a:spLocks noChangeShapeType="1"/>
              </p:cNvSpPr>
              <p:nvPr/>
            </p:nvSpPr>
            <p:spPr bwMode="auto">
              <a:xfrm>
                <a:off x="10650572" y="465770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7" name="Line 199"/>
              <p:cNvSpPr>
                <a:spLocks noChangeShapeType="1"/>
              </p:cNvSpPr>
              <p:nvPr/>
            </p:nvSpPr>
            <p:spPr bwMode="auto">
              <a:xfrm rot="7220284">
                <a:off x="10321960" y="4073506"/>
                <a:ext cx="0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5" name="Group 200"/>
              <p:cNvGrpSpPr>
                <a:grpSpLocks/>
              </p:cNvGrpSpPr>
              <p:nvPr/>
            </p:nvGrpSpPr>
            <p:grpSpPr bwMode="auto">
              <a:xfrm rot="7253297">
                <a:off x="9904436" y="4089397"/>
                <a:ext cx="227014" cy="180975"/>
                <a:chOff x="5504" y="8144"/>
                <a:chExt cx="291" cy="236"/>
              </a:xfrm>
            </p:grpSpPr>
            <p:sp>
              <p:nvSpPr>
                <p:cNvPr id="215" name="Rectangle 201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6" name="Rectangle 202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6" name="Group 203"/>
              <p:cNvGrpSpPr>
                <a:grpSpLocks/>
              </p:cNvGrpSpPr>
              <p:nvPr/>
            </p:nvGrpSpPr>
            <p:grpSpPr bwMode="auto">
              <a:xfrm>
                <a:off x="10534666" y="5156181"/>
                <a:ext cx="223837" cy="180975"/>
                <a:chOff x="5504" y="8144"/>
                <a:chExt cx="291" cy="236"/>
              </a:xfrm>
            </p:grpSpPr>
            <p:sp>
              <p:nvSpPr>
                <p:cNvPr id="213" name="Rectangle 20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4" name="Rectangle 20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210" name="Rectangle 206"/>
              <p:cNvSpPr>
                <a:spLocks noChangeArrowheads="1"/>
              </p:cNvSpPr>
              <p:nvPr/>
            </p:nvSpPr>
            <p:spPr bwMode="auto">
              <a:xfrm rot="3571960">
                <a:off x="10380697" y="4524356"/>
                <a:ext cx="42863" cy="350838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Rectangle 207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Rectangle 208"/>
              <p:cNvSpPr>
                <a:spLocks noChangeArrowheads="1"/>
              </p:cNvSpPr>
              <p:nvPr/>
            </p:nvSpPr>
            <p:spPr bwMode="auto">
              <a:xfrm rot="4535559">
                <a:off x="10494997" y="4378306"/>
                <a:ext cx="38100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pic>
        <p:nvPicPr>
          <p:cNvPr id="272" name="図 16" descr="photo_sat_3_01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8596" y="1958161"/>
            <a:ext cx="999323" cy="79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01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宇宙重力波</a:t>
            </a:r>
            <a:r>
              <a:rPr lang="ja-JP" altLang="en-US" dirty="0"/>
              <a:t>望遠鏡のロードマップ </a:t>
            </a:r>
            <a:endParaRPr lang="ja-JP" altLang="en-US" dirty="0" smtClean="0">
              <a:solidFill>
                <a:srgbClr val="F8F8F8"/>
              </a:solidFill>
            </a:endParaRPr>
          </a:p>
        </p:txBody>
      </p:sp>
      <p:sp>
        <p:nvSpPr>
          <p:cNvPr id="3789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67" name="Rectangle 9"/>
          <p:cNvSpPr>
            <a:spLocks noChangeArrowheads="1"/>
          </p:cNvSpPr>
          <p:nvPr/>
        </p:nvSpPr>
        <p:spPr bwMode="auto">
          <a:xfrm>
            <a:off x="357158" y="206887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268" name="Rectangle 10"/>
          <p:cNvSpPr>
            <a:spLocks noChangeArrowheads="1"/>
          </p:cNvSpPr>
          <p:nvPr/>
        </p:nvSpPr>
        <p:spPr bwMode="auto">
          <a:xfrm>
            <a:off x="357158" y="3126148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269" name="Rectangle 11"/>
          <p:cNvSpPr>
            <a:spLocks noChangeArrowheads="1"/>
          </p:cNvSpPr>
          <p:nvPr/>
        </p:nvSpPr>
        <p:spPr bwMode="auto">
          <a:xfrm>
            <a:off x="357158" y="41580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270" name="Rectangle 12"/>
          <p:cNvSpPr>
            <a:spLocks noChangeArrowheads="1"/>
          </p:cNvSpPr>
          <p:nvPr/>
        </p:nvSpPr>
        <p:spPr bwMode="auto">
          <a:xfrm>
            <a:off x="403196" y="52375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2025</a:t>
            </a:r>
          </a:p>
        </p:txBody>
      </p:sp>
      <p:sp>
        <p:nvSpPr>
          <p:cNvPr id="271" name="Rectangle 51"/>
          <p:cNvSpPr>
            <a:spLocks noChangeArrowheads="1"/>
          </p:cNvSpPr>
          <p:nvPr/>
        </p:nvSpPr>
        <p:spPr bwMode="auto">
          <a:xfrm>
            <a:off x="3448605" y="1578278"/>
            <a:ext cx="979379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SWIM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73" name="角丸四角形 272"/>
          <p:cNvSpPr/>
          <p:nvPr/>
        </p:nvSpPr>
        <p:spPr bwMode="auto">
          <a:xfrm>
            <a:off x="5508105" y="1800526"/>
            <a:ext cx="3267408" cy="1070245"/>
          </a:xfrm>
          <a:prstGeom prst="roundRect">
            <a:avLst>
              <a:gd name="adj" fmla="val 4426"/>
            </a:avLst>
          </a:prstGeom>
          <a:solidFill>
            <a:srgbClr val="000000">
              <a:alpha val="3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4" name="Rectangle 41"/>
          <p:cNvSpPr>
            <a:spLocks noChangeArrowheads="1"/>
          </p:cNvSpPr>
          <p:nvPr/>
        </p:nvSpPr>
        <p:spPr bwMode="auto">
          <a:xfrm>
            <a:off x="5724624" y="2145050"/>
            <a:ext cx="309584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  <a:sym typeface="Wingdings" pitchFamily="2" charset="2"/>
              </a:rPr>
              <a:t>技術成熟度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の向上</a:t>
            </a:r>
            <a:endParaRPr lang="en-US" altLang="ja-JP" sz="1800" dirty="0">
              <a:solidFill>
                <a:srgbClr val="99FF99"/>
              </a:solidFill>
              <a:sym typeface="Wingdings" pitchFamily="2" charset="2"/>
            </a:endParaRPr>
          </a:p>
        </p:txBody>
      </p:sp>
      <p:sp>
        <p:nvSpPr>
          <p:cNvPr id="276" name="Rectangle 41"/>
          <p:cNvSpPr>
            <a:spLocks noChangeArrowheads="1"/>
          </p:cNvSpPr>
          <p:nvPr/>
        </p:nvSpPr>
        <p:spPr bwMode="auto">
          <a:xfrm>
            <a:off x="5508104" y="1785010"/>
            <a:ext cx="340730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 Pathfinders</a:t>
            </a:r>
            <a:endParaRPr lang="en-US" altLang="ja-JP" sz="18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77" name="Rectangle 41"/>
          <p:cNvSpPr>
            <a:spLocks noChangeArrowheads="1"/>
          </p:cNvSpPr>
          <p:nvPr/>
        </p:nvSpPr>
        <p:spPr bwMode="auto">
          <a:xfrm>
            <a:off x="5724128" y="2492896"/>
            <a:ext cx="283124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幸運なイベント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上限値</a:t>
            </a:r>
            <a:endParaRPr lang="en-US" altLang="ja-JP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cxnSp>
        <p:nvCxnSpPr>
          <p:cNvPr id="278" name="直線矢印コネクタ 277"/>
          <p:cNvCxnSpPr/>
          <p:nvPr/>
        </p:nvCxnSpPr>
        <p:spPr bwMode="auto">
          <a:xfrm flipH="1" flipV="1">
            <a:off x="4788024" y="2357824"/>
            <a:ext cx="720082" cy="2387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79" name="グループ化 278"/>
          <p:cNvGrpSpPr/>
          <p:nvPr/>
        </p:nvGrpSpPr>
        <p:grpSpPr>
          <a:xfrm>
            <a:off x="4802460" y="4725144"/>
            <a:ext cx="4112948" cy="1400311"/>
            <a:chOff x="4802460" y="2924944"/>
            <a:chExt cx="4112948" cy="1400311"/>
          </a:xfrm>
        </p:grpSpPr>
        <p:sp>
          <p:nvSpPr>
            <p:cNvPr id="280" name="角丸四角形 279"/>
            <p:cNvSpPr/>
            <p:nvPr/>
          </p:nvSpPr>
          <p:spPr bwMode="auto">
            <a:xfrm>
              <a:off x="5508104" y="2924944"/>
              <a:ext cx="3267408" cy="140031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83" name="Rectangle 41"/>
            <p:cNvSpPr>
              <a:spLocks noChangeArrowheads="1"/>
            </p:cNvSpPr>
            <p:nvPr/>
          </p:nvSpPr>
          <p:spPr bwMode="auto">
            <a:xfrm>
              <a:off x="5508104" y="2924944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 DECIGO / BBO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284" name="Rectangle 41"/>
            <p:cNvSpPr>
              <a:spLocks noChangeArrowheads="1"/>
            </p:cNvSpPr>
            <p:nvPr/>
          </p:nvSpPr>
          <p:spPr bwMode="auto">
            <a:xfrm>
              <a:off x="5773208" y="3245135"/>
              <a:ext cx="2831240" cy="105246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ほぼ全宇宙をカバー</a:t>
              </a:r>
              <a:endParaRPr lang="en-US" altLang="ja-JP" sz="1800" dirty="0" smtClean="0">
                <a:solidFill>
                  <a:srgbClr val="F8F8F8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sym typeface="Wingdings" pitchFamily="2" charset="2"/>
                </a:rPr>
                <a:t>初期宇宙から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の重力波</a:t>
              </a:r>
              <a:endParaRPr lang="en-US" altLang="ja-JP" sz="1800" dirty="0" smtClean="0">
                <a:solidFill>
                  <a:srgbClr val="F8F8F8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宇宙論パラメータへの制限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285" name="直線矢印コネクタ 284"/>
            <p:cNvCxnSpPr/>
            <p:nvPr/>
          </p:nvCxnSpPr>
          <p:spPr bwMode="auto">
            <a:xfrm flipH="1">
              <a:off x="4802460" y="3462309"/>
              <a:ext cx="691210" cy="125503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グループ化 18"/>
          <p:cNvGrpSpPr/>
          <p:nvPr/>
        </p:nvGrpSpPr>
        <p:grpSpPr>
          <a:xfrm>
            <a:off x="4788024" y="3207335"/>
            <a:ext cx="4127384" cy="1085761"/>
            <a:chOff x="4788024" y="3207335"/>
            <a:chExt cx="4127384" cy="1085761"/>
          </a:xfrm>
        </p:grpSpPr>
        <p:sp>
          <p:nvSpPr>
            <p:cNvPr id="286" name="角丸四角形 285"/>
            <p:cNvSpPr/>
            <p:nvPr/>
          </p:nvSpPr>
          <p:spPr bwMode="auto">
            <a:xfrm>
              <a:off x="5508105" y="3222851"/>
              <a:ext cx="3267408" cy="1070245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87" name="Rectangle 41"/>
            <p:cNvSpPr>
              <a:spLocks noChangeArrowheads="1"/>
            </p:cNvSpPr>
            <p:nvPr/>
          </p:nvSpPr>
          <p:spPr bwMode="auto">
            <a:xfrm>
              <a:off x="5724624" y="3567375"/>
              <a:ext cx="309584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sym typeface="Wingdings" pitchFamily="2" charset="2"/>
                </a:rPr>
                <a:t>確実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な重力波源</a:t>
              </a:r>
              <a:endParaRPr lang="en-US" altLang="ja-JP" sz="18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288" name="Rectangle 41"/>
            <p:cNvSpPr>
              <a:spLocks noChangeArrowheads="1"/>
            </p:cNvSpPr>
            <p:nvPr/>
          </p:nvSpPr>
          <p:spPr bwMode="auto">
            <a:xfrm>
              <a:off x="5508104" y="3207335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 LISA / Pre-DECIGO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289" name="Rectangle 41"/>
            <p:cNvSpPr>
              <a:spLocks noChangeArrowheads="1"/>
            </p:cNvSpPr>
            <p:nvPr/>
          </p:nvSpPr>
          <p:spPr bwMode="auto">
            <a:xfrm>
              <a:off x="5724128" y="3915221"/>
              <a:ext cx="283124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sym typeface="Wingdings" pitchFamily="2" charset="2"/>
                </a:rPr>
                <a:t>定常的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な重力波の観測</a:t>
              </a: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.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290" name="直線矢印コネクタ 289"/>
            <p:cNvCxnSpPr/>
            <p:nvPr/>
          </p:nvCxnSpPr>
          <p:spPr bwMode="auto">
            <a:xfrm flipH="1" flipV="1">
              <a:off x="4788024" y="3780149"/>
              <a:ext cx="720082" cy="2387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スライド番号プレースホルダー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7586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国内のアクティビティ　</a:t>
            </a:r>
            <a:r>
              <a:rPr lang="en-US" altLang="ja-JP" dirty="0" smtClean="0"/>
              <a:t>(+TOBA)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grpSp>
        <p:nvGrpSpPr>
          <p:cNvPr id="2" name="グループ化 259"/>
          <p:cNvGrpSpPr/>
          <p:nvPr/>
        </p:nvGrpSpPr>
        <p:grpSpPr>
          <a:xfrm>
            <a:off x="3643306" y="926986"/>
            <a:ext cx="2286016" cy="2216262"/>
            <a:chOff x="3643306" y="926986"/>
            <a:chExt cx="2286016" cy="2216262"/>
          </a:xfrm>
        </p:grpSpPr>
        <p:sp>
          <p:nvSpPr>
            <p:cNvPr id="236" name="AutoShape 56"/>
            <p:cNvSpPr>
              <a:spLocks noChangeArrowheads="1"/>
            </p:cNvSpPr>
            <p:nvPr/>
          </p:nvSpPr>
          <p:spPr bwMode="auto">
            <a:xfrm>
              <a:off x="3643306" y="928670"/>
              <a:ext cx="2214578" cy="2214578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10000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1070089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7621" y="1643050"/>
              <a:ext cx="1785949" cy="142323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1070086" name="Rectangle 6"/>
            <p:cNvSpPr>
              <a:spLocks noChangeArrowheads="1"/>
            </p:cNvSpPr>
            <p:nvPr/>
          </p:nvSpPr>
          <p:spPr bwMode="auto">
            <a:xfrm>
              <a:off x="3643306" y="926986"/>
              <a:ext cx="2286016" cy="9048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99FF99"/>
                  </a:solidFill>
                  <a:latin typeface="Tahoma" pitchFamily="34" charset="0"/>
                </a:rPr>
                <a:t>LCGT</a:t>
              </a: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(2017~)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Terrestrial Detector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   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 </a:t>
              </a:r>
              <a:r>
                <a:rPr lang="en-US" altLang="ja-JP" sz="1400" b="1" dirty="0" smtClean="0">
                  <a:solidFill>
                    <a:srgbClr val="CCFFCC"/>
                  </a:solidFill>
                  <a:latin typeface="Tahoma" pitchFamily="34" charset="0"/>
                  <a:sym typeface="Wingdings" pitchFamily="2" charset="2"/>
                </a:rPr>
                <a:t>High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freq. events</a:t>
              </a:r>
            </a:p>
          </p:txBody>
        </p:sp>
      </p:grpSp>
      <p:sp>
        <p:nvSpPr>
          <p:cNvPr id="243" name="右矢印 242"/>
          <p:cNvSpPr/>
          <p:nvPr/>
        </p:nvSpPr>
        <p:spPr bwMode="auto">
          <a:xfrm>
            <a:off x="5978538" y="1932289"/>
            <a:ext cx="357190" cy="285752"/>
          </a:xfrm>
          <a:prstGeom prst="rightArrow">
            <a:avLst/>
          </a:prstGeom>
          <a:solidFill>
            <a:srgbClr val="CCFFCC">
              <a:alpha val="1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3" name="グループ化 258"/>
          <p:cNvGrpSpPr/>
          <p:nvPr/>
        </p:nvGrpSpPr>
        <p:grpSpPr>
          <a:xfrm>
            <a:off x="6429388" y="1000108"/>
            <a:ext cx="2652730" cy="2414747"/>
            <a:chOff x="6429388" y="1000108"/>
            <a:chExt cx="2652730" cy="2414747"/>
          </a:xfrm>
        </p:grpSpPr>
        <p:sp>
          <p:nvSpPr>
            <p:cNvPr id="235" name="AutoShape 56"/>
            <p:cNvSpPr>
              <a:spLocks noChangeArrowheads="1"/>
            </p:cNvSpPr>
            <p:nvPr/>
          </p:nvSpPr>
          <p:spPr bwMode="auto">
            <a:xfrm>
              <a:off x="6429388" y="1000108"/>
              <a:ext cx="2428892" cy="2357454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10000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12" name="図 11" descr="universe_mod_cut_crop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35242"/>
            <a:stretch>
              <a:fillRect/>
            </a:stretch>
          </p:blipFill>
          <p:spPr>
            <a:xfrm>
              <a:off x="6537210" y="2000241"/>
              <a:ext cx="1539981" cy="1414614"/>
            </a:xfrm>
            <a:prstGeom prst="rect">
              <a:avLst/>
            </a:prstGeom>
          </p:spPr>
        </p:pic>
        <p:grpSp>
          <p:nvGrpSpPr>
            <p:cNvPr id="4" name="グループ化 12"/>
            <p:cNvGrpSpPr/>
            <p:nvPr/>
          </p:nvGrpSpPr>
          <p:grpSpPr>
            <a:xfrm rot="15785392">
              <a:off x="7669130" y="1773739"/>
              <a:ext cx="1057362" cy="1058536"/>
              <a:chOff x="9501222" y="714356"/>
              <a:chExt cx="5338763" cy="4864101"/>
            </a:xfrm>
          </p:grpSpPr>
          <p:sp>
            <p:nvSpPr>
              <p:cNvPr id="15" name="Oval 137"/>
              <p:cNvSpPr>
                <a:spLocks noChangeArrowheads="1"/>
              </p:cNvSpPr>
              <p:nvPr/>
            </p:nvSpPr>
            <p:spPr bwMode="auto">
              <a:xfrm>
                <a:off x="9501222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" name="Oval 209"/>
              <p:cNvSpPr>
                <a:spLocks noChangeArrowheads="1"/>
              </p:cNvSpPr>
              <p:nvPr/>
            </p:nvSpPr>
            <p:spPr bwMode="auto">
              <a:xfrm>
                <a:off x="11264935" y="714356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" name="Oval 210"/>
              <p:cNvSpPr>
                <a:spLocks noChangeArrowheads="1"/>
              </p:cNvSpPr>
              <p:nvPr/>
            </p:nvSpPr>
            <p:spPr bwMode="auto">
              <a:xfrm>
                <a:off x="13034997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" name="Freeform 5"/>
              <p:cNvSpPr>
                <a:spLocks/>
              </p:cNvSpPr>
              <p:nvPr/>
            </p:nvSpPr>
            <p:spPr bwMode="auto">
              <a:xfrm rot="14397729">
                <a:off x="11963435" y="3244831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" name="Freeform 6"/>
              <p:cNvSpPr>
                <a:spLocks/>
              </p:cNvSpPr>
              <p:nvPr/>
            </p:nvSpPr>
            <p:spPr bwMode="auto">
              <a:xfrm rot="14397729" flipV="1">
                <a:off x="12095197" y="3171806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 rot="14397729">
                <a:off x="12047572" y="3024168"/>
                <a:ext cx="2006600" cy="19050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" name="Rectangle 8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" name="Rectangle 9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" name="Rectangle 10"/>
              <p:cNvSpPr>
                <a:spLocks noChangeArrowheads="1"/>
              </p:cNvSpPr>
              <p:nvPr/>
            </p:nvSpPr>
            <p:spPr bwMode="auto">
              <a:xfrm rot="10780961">
                <a:off x="12138060" y="14192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rot="7209001" flipV="1">
                <a:off x="11468135" y="1622406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8" name="Rectangle 12"/>
              <p:cNvSpPr>
                <a:spLocks noChangeArrowheads="1"/>
              </p:cNvSpPr>
              <p:nvPr/>
            </p:nvSpPr>
            <p:spPr bwMode="auto">
              <a:xfrm rot="7209001">
                <a:off x="12274585" y="1050906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 rot="7209001">
                <a:off x="11934860" y="188593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 rot="7209001">
                <a:off x="11993597" y="19891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 rot="7209001">
                <a:off x="11880885" y="1928794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 rot="7209001">
                <a:off x="11449039" y="2208261"/>
                <a:ext cx="600087" cy="495300"/>
                <a:chOff x="4785" y="11039"/>
                <a:chExt cx="829" cy="688"/>
              </a:xfrm>
            </p:grpSpPr>
            <p:sp>
              <p:nvSpPr>
                <p:cNvPr id="219" name="Freeform 1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0" name="Line 1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1" name="Line 1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2" name="Line 2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3" name="Arc 2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 rot="9872463">
                <a:off x="11779285" y="19891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 rot="7209001">
                <a:off x="11658635" y="1998643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5" name="Arc 24"/>
              <p:cNvSpPr>
                <a:spLocks/>
              </p:cNvSpPr>
              <p:nvPr/>
            </p:nvSpPr>
            <p:spPr bwMode="auto">
              <a:xfrm rot="14146499">
                <a:off x="11965022" y="18779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6" name="Arc 25"/>
              <p:cNvSpPr>
                <a:spLocks/>
              </p:cNvSpPr>
              <p:nvPr/>
            </p:nvSpPr>
            <p:spPr bwMode="auto">
              <a:xfrm rot="271502" flipV="1">
                <a:off x="11680860" y="1716069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6" name="Group 26"/>
              <p:cNvGrpSpPr>
                <a:grpSpLocks/>
              </p:cNvGrpSpPr>
              <p:nvPr/>
            </p:nvGrpSpPr>
            <p:grpSpPr bwMode="auto">
              <a:xfrm rot="7209001">
                <a:off x="11403003" y="2178095"/>
                <a:ext cx="600087" cy="500063"/>
                <a:chOff x="4785" y="11039"/>
                <a:chExt cx="829" cy="688"/>
              </a:xfrm>
            </p:grpSpPr>
            <p:sp>
              <p:nvSpPr>
                <p:cNvPr id="214" name="Freeform 2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5" name="Line 2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6" name="Line 2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7" name="Line 3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8" name="Arc 3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38" name="Arc 32"/>
              <p:cNvSpPr>
                <a:spLocks/>
              </p:cNvSpPr>
              <p:nvPr/>
            </p:nvSpPr>
            <p:spPr bwMode="auto">
              <a:xfrm rot="9872463" flipH="1" flipV="1">
                <a:off x="11677685" y="198594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" name="Arc 33"/>
              <p:cNvSpPr>
                <a:spLocks/>
              </p:cNvSpPr>
              <p:nvPr/>
            </p:nvSpPr>
            <p:spPr bwMode="auto">
              <a:xfrm rot="9872463">
                <a:off x="11750710" y="18478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" name="Arc 34"/>
              <p:cNvSpPr>
                <a:spLocks/>
              </p:cNvSpPr>
              <p:nvPr/>
            </p:nvSpPr>
            <p:spPr bwMode="auto">
              <a:xfrm rot="9872463">
                <a:off x="11934860" y="1828781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" name="Arc 35"/>
              <p:cNvSpPr>
                <a:spLocks/>
              </p:cNvSpPr>
              <p:nvPr/>
            </p:nvSpPr>
            <p:spPr bwMode="auto">
              <a:xfrm rot="9872463" flipH="1" flipV="1">
                <a:off x="11868185" y="19462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" name="Line 36"/>
              <p:cNvSpPr>
                <a:spLocks noChangeShapeType="1"/>
              </p:cNvSpPr>
              <p:nvPr/>
            </p:nvSpPr>
            <p:spPr bwMode="auto">
              <a:xfrm rot="9016332" flipV="1">
                <a:off x="12363485" y="1552556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" name="Freeform 37"/>
              <p:cNvSpPr>
                <a:spLocks/>
              </p:cNvSpPr>
              <p:nvPr/>
            </p:nvSpPr>
            <p:spPr bwMode="auto">
              <a:xfrm rot="3616332">
                <a:off x="12339672" y="1885931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" name="Line 38"/>
              <p:cNvSpPr>
                <a:spLocks noChangeShapeType="1"/>
              </p:cNvSpPr>
              <p:nvPr/>
            </p:nvSpPr>
            <p:spPr bwMode="auto">
              <a:xfrm rot="3616332">
                <a:off x="12401585" y="19256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" name="Line 39"/>
              <p:cNvSpPr>
                <a:spLocks noChangeShapeType="1"/>
              </p:cNvSpPr>
              <p:nvPr/>
            </p:nvSpPr>
            <p:spPr bwMode="auto">
              <a:xfrm rot="3616332">
                <a:off x="12290460" y="1993881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 rot="3616332">
                <a:off x="12463497" y="2066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" name="Line 41"/>
              <p:cNvSpPr>
                <a:spLocks noChangeShapeType="1"/>
              </p:cNvSpPr>
              <p:nvPr/>
            </p:nvSpPr>
            <p:spPr bwMode="auto">
              <a:xfrm rot="3616332">
                <a:off x="12504772" y="197959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8" name="Line 42"/>
              <p:cNvSpPr>
                <a:spLocks noChangeShapeType="1"/>
              </p:cNvSpPr>
              <p:nvPr/>
            </p:nvSpPr>
            <p:spPr bwMode="auto">
              <a:xfrm rot="3616332">
                <a:off x="12617485" y="2155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9" name="Line 43"/>
              <p:cNvSpPr>
                <a:spLocks noChangeShapeType="1"/>
              </p:cNvSpPr>
              <p:nvPr/>
            </p:nvSpPr>
            <p:spPr bwMode="auto">
              <a:xfrm rot="3616332">
                <a:off x="12290460" y="2343131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" name="Arc 44"/>
              <p:cNvSpPr>
                <a:spLocks/>
              </p:cNvSpPr>
              <p:nvPr/>
            </p:nvSpPr>
            <p:spPr bwMode="auto">
              <a:xfrm rot="17144832">
                <a:off x="12422222" y="221295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1" name="Freeform 45"/>
              <p:cNvSpPr>
                <a:spLocks/>
              </p:cNvSpPr>
              <p:nvPr/>
            </p:nvSpPr>
            <p:spPr bwMode="auto">
              <a:xfrm rot="6279794">
                <a:off x="12350785" y="1995468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2" name="Freeform 46"/>
              <p:cNvSpPr>
                <a:spLocks/>
              </p:cNvSpPr>
              <p:nvPr/>
            </p:nvSpPr>
            <p:spPr bwMode="auto">
              <a:xfrm rot="3616332">
                <a:off x="12242835" y="2000231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3" name="Arc 47"/>
              <p:cNvSpPr>
                <a:spLocks/>
              </p:cNvSpPr>
              <p:nvPr/>
            </p:nvSpPr>
            <p:spPr bwMode="auto">
              <a:xfrm rot="10553830">
                <a:off x="12380947" y="1716069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4" name="Arc 48"/>
              <p:cNvSpPr>
                <a:spLocks/>
              </p:cNvSpPr>
              <p:nvPr/>
            </p:nvSpPr>
            <p:spPr bwMode="auto">
              <a:xfrm rot="18278834" flipV="1">
                <a:off x="12096785" y="188275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7" name="Group 49"/>
              <p:cNvGrpSpPr>
                <a:grpSpLocks/>
              </p:cNvGrpSpPr>
              <p:nvPr/>
            </p:nvGrpSpPr>
            <p:grpSpPr bwMode="auto">
              <a:xfrm rot="3616332">
                <a:off x="12330179" y="2190798"/>
                <a:ext cx="600087" cy="503238"/>
                <a:chOff x="4785" y="11039"/>
                <a:chExt cx="829" cy="688"/>
              </a:xfrm>
            </p:grpSpPr>
            <p:sp>
              <p:nvSpPr>
                <p:cNvPr id="209" name="Freeform 5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0" name="Line 5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1" name="Line 5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2" name="Line 5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3" name="Arc 5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56" name="Arc 55"/>
              <p:cNvSpPr>
                <a:spLocks/>
              </p:cNvSpPr>
              <p:nvPr/>
            </p:nvSpPr>
            <p:spPr bwMode="auto">
              <a:xfrm rot="6279794" flipH="1" flipV="1">
                <a:off x="12323797" y="1989118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7" name="Arc 56"/>
              <p:cNvSpPr>
                <a:spLocks/>
              </p:cNvSpPr>
              <p:nvPr/>
            </p:nvSpPr>
            <p:spPr bwMode="auto">
              <a:xfrm rot="6279794">
                <a:off x="12241247" y="185735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8" name="Arc 57"/>
              <p:cNvSpPr>
                <a:spLocks/>
              </p:cNvSpPr>
              <p:nvPr/>
            </p:nvSpPr>
            <p:spPr bwMode="auto">
              <a:xfrm rot="6279794">
                <a:off x="12279347" y="1831956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9" name="Arc 58"/>
              <p:cNvSpPr>
                <a:spLocks/>
              </p:cNvSpPr>
              <p:nvPr/>
            </p:nvSpPr>
            <p:spPr bwMode="auto">
              <a:xfrm rot="6279794" flipH="1" flipV="1">
                <a:off x="12344435" y="194625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0" name="Line 59"/>
              <p:cNvSpPr>
                <a:spLocks noChangeShapeType="1"/>
              </p:cNvSpPr>
              <p:nvPr/>
            </p:nvSpPr>
            <p:spPr bwMode="auto">
              <a:xfrm rot="7209001">
                <a:off x="11844372" y="1441431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1" name="Line 60"/>
              <p:cNvSpPr>
                <a:spLocks noChangeShapeType="1"/>
              </p:cNvSpPr>
              <p:nvPr/>
            </p:nvSpPr>
            <p:spPr bwMode="auto">
              <a:xfrm rot="14429284">
                <a:off x="12515885" y="1449368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 rot="14462297">
                <a:off x="12703220" y="1458910"/>
                <a:ext cx="223837" cy="180975"/>
                <a:chOff x="5504" y="8144"/>
                <a:chExt cx="291" cy="236"/>
              </a:xfrm>
            </p:grpSpPr>
            <p:sp>
              <p:nvSpPr>
                <p:cNvPr id="207" name="Rectangle 62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8" name="Rectangle 63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9" name="Group 64"/>
              <p:cNvGrpSpPr>
                <a:grpSpLocks/>
              </p:cNvGrpSpPr>
              <p:nvPr/>
            </p:nvGrpSpPr>
            <p:grpSpPr bwMode="auto">
              <a:xfrm rot="7209001">
                <a:off x="11436374" y="1468435"/>
                <a:ext cx="227014" cy="180975"/>
                <a:chOff x="5504" y="8144"/>
                <a:chExt cx="291" cy="236"/>
              </a:xfrm>
            </p:grpSpPr>
            <p:sp>
              <p:nvSpPr>
                <p:cNvPr id="205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6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64" name="Rectangle 67"/>
              <p:cNvSpPr>
                <a:spLocks noChangeArrowheads="1"/>
              </p:cNvSpPr>
              <p:nvPr/>
            </p:nvSpPr>
            <p:spPr bwMode="auto">
              <a:xfrm rot="10780961">
                <a:off x="12134885" y="1417619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5" name="Rectangle 68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6" name="Rectangle 69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7" name="Rectangle 70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8" name="Rectangle 71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9" name="Rectangle 72"/>
              <p:cNvSpPr>
                <a:spLocks noChangeArrowheads="1"/>
              </p:cNvSpPr>
              <p:nvPr/>
            </p:nvSpPr>
            <p:spPr bwMode="auto">
              <a:xfrm rot="18028040" flipH="1">
                <a:off x="13933522" y="45180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0" name="Line 73"/>
              <p:cNvSpPr>
                <a:spLocks noChangeShapeType="1"/>
              </p:cNvSpPr>
              <p:nvPr/>
            </p:nvSpPr>
            <p:spPr bwMode="auto">
              <a:xfrm flipH="1" flipV="1">
                <a:off x="13233435" y="4671994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1" name="Rectangle 74"/>
              <p:cNvSpPr>
                <a:spLocks noChangeArrowheads="1"/>
              </p:cNvSpPr>
              <p:nvPr/>
            </p:nvSpPr>
            <p:spPr bwMode="auto">
              <a:xfrm flipH="1">
                <a:off x="14316110" y="4576744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2" name="Freeform 75"/>
              <p:cNvSpPr>
                <a:spLocks/>
              </p:cNvSpPr>
              <p:nvPr/>
            </p:nvSpPr>
            <p:spPr bwMode="auto">
              <a:xfrm flipH="1">
                <a:off x="13508072" y="460055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3" name="Line 76"/>
              <p:cNvSpPr>
                <a:spLocks noChangeShapeType="1"/>
              </p:cNvSpPr>
              <p:nvPr/>
            </p:nvSpPr>
            <p:spPr bwMode="auto">
              <a:xfrm flipH="1">
                <a:off x="13511247" y="4608494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4" name="Line 77"/>
              <p:cNvSpPr>
                <a:spLocks noChangeShapeType="1"/>
              </p:cNvSpPr>
              <p:nvPr/>
            </p:nvSpPr>
            <p:spPr bwMode="auto">
              <a:xfrm flipH="1">
                <a:off x="13509660" y="4737081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0" name="Group 78"/>
              <p:cNvGrpSpPr>
                <a:grpSpLocks/>
              </p:cNvGrpSpPr>
              <p:nvPr/>
            </p:nvGrpSpPr>
            <p:grpSpPr bwMode="auto">
              <a:xfrm flipH="1">
                <a:off x="12703129" y="4371956"/>
                <a:ext cx="600087" cy="495300"/>
                <a:chOff x="4785" y="11039"/>
                <a:chExt cx="829" cy="688"/>
              </a:xfrm>
            </p:grpSpPr>
            <p:sp>
              <p:nvSpPr>
                <p:cNvPr id="200" name="Freeform 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1" name="Line 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2" name="Line 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3" name="Line 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4" name="Arc 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6" name="Freeform 84"/>
              <p:cNvSpPr>
                <a:spLocks/>
              </p:cNvSpPr>
              <p:nvPr/>
            </p:nvSpPr>
            <p:spPr bwMode="auto">
              <a:xfrm rot="18936538" flipH="1">
                <a:off x="13274710" y="45672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7" name="Freeform 85"/>
              <p:cNvSpPr>
                <a:spLocks/>
              </p:cNvSpPr>
              <p:nvPr/>
            </p:nvSpPr>
            <p:spPr bwMode="auto">
              <a:xfrm flipH="1">
                <a:off x="13141360" y="455769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8" name="Arc 86"/>
              <p:cNvSpPr>
                <a:spLocks/>
              </p:cNvSpPr>
              <p:nvPr/>
            </p:nvSpPr>
            <p:spPr bwMode="auto">
              <a:xfrm rot="14662502" flipH="1">
                <a:off x="13393772" y="43417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9" name="Arc 87"/>
              <p:cNvSpPr>
                <a:spLocks/>
              </p:cNvSpPr>
              <p:nvPr/>
            </p:nvSpPr>
            <p:spPr bwMode="auto">
              <a:xfrm rot="6937498" flipH="1" flipV="1">
                <a:off x="13392185" y="4667231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1" name="Group 88"/>
              <p:cNvGrpSpPr>
                <a:grpSpLocks/>
              </p:cNvGrpSpPr>
              <p:nvPr/>
            </p:nvGrpSpPr>
            <p:grpSpPr bwMode="auto">
              <a:xfrm flipH="1">
                <a:off x="12703129" y="4416406"/>
                <a:ext cx="600087" cy="500063"/>
                <a:chOff x="4785" y="11039"/>
                <a:chExt cx="829" cy="688"/>
              </a:xfrm>
            </p:grpSpPr>
            <p:sp>
              <p:nvSpPr>
                <p:cNvPr id="195" name="Freeform 8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6" name="Line 9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7" name="Line 9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8" name="Line 9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9" name="Arc 9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81" name="Arc 94"/>
              <p:cNvSpPr>
                <a:spLocks/>
              </p:cNvSpPr>
              <p:nvPr/>
            </p:nvSpPr>
            <p:spPr bwMode="auto">
              <a:xfrm rot="18936538" flipV="1">
                <a:off x="13131835" y="449419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" name="Arc 95"/>
              <p:cNvSpPr>
                <a:spLocks/>
              </p:cNvSpPr>
              <p:nvPr/>
            </p:nvSpPr>
            <p:spPr bwMode="auto">
              <a:xfrm rot="18936538" flipH="1">
                <a:off x="13288997" y="45021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" name="Arc 96"/>
              <p:cNvSpPr>
                <a:spLocks/>
              </p:cNvSpPr>
              <p:nvPr/>
            </p:nvSpPr>
            <p:spPr bwMode="auto">
              <a:xfrm rot="18936538" flipH="1">
                <a:off x="13541410" y="46021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" name="Arc 97"/>
              <p:cNvSpPr>
                <a:spLocks/>
              </p:cNvSpPr>
              <p:nvPr/>
            </p:nvSpPr>
            <p:spPr bwMode="auto">
              <a:xfrm rot="18936538" flipV="1">
                <a:off x="13408060" y="46005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" name="Line 98"/>
              <p:cNvSpPr>
                <a:spLocks noChangeShapeType="1"/>
              </p:cNvSpPr>
              <p:nvPr/>
            </p:nvSpPr>
            <p:spPr bwMode="auto">
              <a:xfrm rot="19792668" flipH="1" flipV="1">
                <a:off x="13774772" y="3987781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" name="Freeform 99"/>
              <p:cNvSpPr>
                <a:spLocks/>
              </p:cNvSpPr>
              <p:nvPr/>
            </p:nvSpPr>
            <p:spPr bwMode="auto">
              <a:xfrm rot="3592668" flipH="1">
                <a:off x="13712860" y="4249718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7" name="Line 100"/>
              <p:cNvSpPr>
                <a:spLocks noChangeShapeType="1"/>
              </p:cNvSpPr>
              <p:nvPr/>
            </p:nvSpPr>
            <p:spPr bwMode="auto">
              <a:xfrm rot="3592668" flipH="1">
                <a:off x="13771597" y="42878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8" name="Line 101"/>
              <p:cNvSpPr>
                <a:spLocks noChangeShapeType="1"/>
              </p:cNvSpPr>
              <p:nvPr/>
            </p:nvSpPr>
            <p:spPr bwMode="auto">
              <a:xfrm rot="3592668" flipH="1">
                <a:off x="13657297" y="4348143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9" name="Freeform 102"/>
              <p:cNvSpPr>
                <a:spLocks/>
              </p:cNvSpPr>
              <p:nvPr/>
            </p:nvSpPr>
            <p:spPr bwMode="auto">
              <a:xfrm rot="3592668" flipH="1">
                <a:off x="13495372" y="3840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0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13622372" y="3900468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1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13652535" y="3933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2" name="Line 105"/>
              <p:cNvSpPr>
                <a:spLocks noChangeShapeType="1"/>
              </p:cNvSpPr>
              <p:nvPr/>
            </p:nvSpPr>
            <p:spPr bwMode="auto">
              <a:xfrm rot="3592668" flipH="1">
                <a:off x="13323922" y="4119543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3" name="Arc 106"/>
              <p:cNvSpPr>
                <a:spLocks/>
              </p:cNvSpPr>
              <p:nvPr/>
            </p:nvSpPr>
            <p:spPr bwMode="auto">
              <a:xfrm rot="11664170" flipH="1">
                <a:off x="13204860" y="35528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4" name="Freeform 107"/>
              <p:cNvSpPr>
                <a:spLocks/>
              </p:cNvSpPr>
              <p:nvPr/>
            </p:nvSpPr>
            <p:spPr bwMode="auto">
              <a:xfrm rot="929206" flipH="1">
                <a:off x="13557285" y="407033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5" name="Freeform 108"/>
              <p:cNvSpPr>
                <a:spLocks/>
              </p:cNvSpPr>
              <p:nvPr/>
            </p:nvSpPr>
            <p:spPr bwMode="auto">
              <a:xfrm rot="3592668" flipH="1">
                <a:off x="13433460" y="4049693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6" name="Arc 109"/>
              <p:cNvSpPr>
                <a:spLocks/>
              </p:cNvSpPr>
              <p:nvPr/>
            </p:nvSpPr>
            <p:spPr bwMode="auto">
              <a:xfrm rot="18255170" flipH="1">
                <a:off x="13741435" y="406239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7" name="Arc 110"/>
              <p:cNvSpPr>
                <a:spLocks/>
              </p:cNvSpPr>
              <p:nvPr/>
            </p:nvSpPr>
            <p:spPr bwMode="auto">
              <a:xfrm rot="10530167" flipH="1" flipV="1">
                <a:off x="13457272" y="422590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3" name="Group 111"/>
              <p:cNvGrpSpPr>
                <a:grpSpLocks/>
              </p:cNvGrpSpPr>
              <p:nvPr/>
            </p:nvGrpSpPr>
            <p:grpSpPr bwMode="auto">
              <a:xfrm rot="3592668" flipH="1">
                <a:off x="13154018" y="3611479"/>
                <a:ext cx="600087" cy="503238"/>
                <a:chOff x="4785" y="11039"/>
                <a:chExt cx="829" cy="688"/>
              </a:xfrm>
            </p:grpSpPr>
            <p:sp>
              <p:nvSpPr>
                <p:cNvPr id="190" name="Freeform 11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1" name="Line 11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2" name="Line 11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3" name="Line 11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4" name="Arc 11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99" name="Arc 117"/>
              <p:cNvSpPr>
                <a:spLocks/>
              </p:cNvSpPr>
              <p:nvPr/>
            </p:nvSpPr>
            <p:spPr bwMode="auto">
              <a:xfrm rot="929206" flipV="1">
                <a:off x="13455685" y="3933806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0" name="Arc 118"/>
              <p:cNvSpPr>
                <a:spLocks/>
              </p:cNvSpPr>
              <p:nvPr/>
            </p:nvSpPr>
            <p:spPr bwMode="auto">
              <a:xfrm rot="929206" flipH="1">
                <a:off x="13527122" y="407350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" name="Arc 119"/>
              <p:cNvSpPr>
                <a:spLocks/>
              </p:cNvSpPr>
              <p:nvPr/>
            </p:nvSpPr>
            <p:spPr bwMode="auto">
              <a:xfrm rot="929206" flipH="1">
                <a:off x="13711272" y="43036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2" name="Arc 120"/>
              <p:cNvSpPr>
                <a:spLocks/>
              </p:cNvSpPr>
              <p:nvPr/>
            </p:nvSpPr>
            <p:spPr bwMode="auto">
              <a:xfrm rot="929206" flipV="1">
                <a:off x="13646185" y="418780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3" name="Line 121"/>
              <p:cNvSpPr>
                <a:spLocks noChangeShapeType="1"/>
              </p:cNvSpPr>
              <p:nvPr/>
            </p:nvSpPr>
            <p:spPr bwMode="auto">
              <a:xfrm flipH="1">
                <a:off x="13703335" y="465135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4" name="Line 122"/>
              <p:cNvSpPr>
                <a:spLocks noChangeShapeType="1"/>
              </p:cNvSpPr>
              <p:nvPr/>
            </p:nvSpPr>
            <p:spPr bwMode="auto">
              <a:xfrm rot="14379716" flipH="1">
                <a:off x="14035122" y="4067156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7" name="Group 123"/>
              <p:cNvGrpSpPr>
                <a:grpSpLocks/>
              </p:cNvGrpSpPr>
              <p:nvPr/>
            </p:nvGrpSpPr>
            <p:grpSpPr bwMode="auto">
              <a:xfrm rot="14346703" flipH="1">
                <a:off x="14209737" y="4059201"/>
                <a:ext cx="223837" cy="180975"/>
                <a:chOff x="5504" y="8144"/>
                <a:chExt cx="291" cy="236"/>
              </a:xfrm>
            </p:grpSpPr>
            <p:sp>
              <p:nvSpPr>
                <p:cNvPr id="188" name="Rectangle 12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8" name="Group 126"/>
              <p:cNvGrpSpPr>
                <a:grpSpLocks/>
              </p:cNvGrpSpPr>
              <p:nvPr/>
            </p:nvGrpSpPr>
            <p:grpSpPr bwMode="auto">
              <a:xfrm flipH="1">
                <a:off x="13565203" y="5149831"/>
                <a:ext cx="227014" cy="180975"/>
                <a:chOff x="5504" y="8144"/>
                <a:chExt cx="291" cy="236"/>
              </a:xfrm>
            </p:grpSpPr>
            <p:sp>
              <p:nvSpPr>
                <p:cNvPr id="186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7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07" name="Rectangle 129"/>
              <p:cNvSpPr>
                <a:spLocks noChangeArrowheads="1"/>
              </p:cNvSpPr>
              <p:nvPr/>
            </p:nvSpPr>
            <p:spPr bwMode="auto">
              <a:xfrm rot="18028040" flipH="1">
                <a:off x="13931935" y="4519593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8" name="Rectangle 130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9" name="Rectangle 131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0" name="Rectangle 132"/>
              <p:cNvSpPr>
                <a:spLocks noChangeArrowheads="1"/>
              </p:cNvSpPr>
              <p:nvPr/>
            </p:nvSpPr>
            <p:spPr bwMode="auto">
              <a:xfrm rot="4535559">
                <a:off x="10494997" y="4379893"/>
                <a:ext cx="38100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1" name="Rectangle 133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2" name="Rectangle 134"/>
              <p:cNvSpPr>
                <a:spLocks noChangeArrowheads="1"/>
              </p:cNvSpPr>
              <p:nvPr/>
            </p:nvSpPr>
            <p:spPr bwMode="auto">
              <a:xfrm rot="3571960">
                <a:off x="10382285" y="4524356"/>
                <a:ext cx="41275" cy="350838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3" name="Line 135"/>
              <p:cNvSpPr>
                <a:spLocks noChangeShapeType="1"/>
              </p:cNvSpPr>
              <p:nvPr/>
            </p:nvSpPr>
            <p:spPr bwMode="auto">
              <a:xfrm flipV="1">
                <a:off x="9781535" y="4671085"/>
                <a:ext cx="1500198" cy="45719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4" name="Rectangle 136"/>
              <p:cNvSpPr>
                <a:spLocks noChangeArrowheads="1"/>
              </p:cNvSpPr>
              <p:nvPr/>
            </p:nvSpPr>
            <p:spPr bwMode="auto">
              <a:xfrm>
                <a:off x="9688547" y="4624038"/>
                <a:ext cx="350838" cy="18415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5" name="Freeform 138"/>
              <p:cNvSpPr>
                <a:spLocks/>
              </p:cNvSpPr>
              <p:nvPr/>
            </p:nvSpPr>
            <p:spPr bwMode="auto">
              <a:xfrm>
                <a:off x="10768047" y="460690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6" name="Line 139"/>
              <p:cNvSpPr>
                <a:spLocks noChangeShapeType="1"/>
              </p:cNvSpPr>
              <p:nvPr/>
            </p:nvSpPr>
            <p:spPr bwMode="auto">
              <a:xfrm>
                <a:off x="10774397" y="461325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7" name="Line 140"/>
              <p:cNvSpPr>
                <a:spLocks noChangeShapeType="1"/>
              </p:cNvSpPr>
              <p:nvPr/>
            </p:nvSpPr>
            <p:spPr bwMode="auto">
              <a:xfrm>
                <a:off x="10777572" y="4743431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9" name="Group 141"/>
              <p:cNvGrpSpPr>
                <a:grpSpLocks/>
              </p:cNvGrpSpPr>
              <p:nvPr/>
            </p:nvGrpSpPr>
            <p:grpSpPr bwMode="auto">
              <a:xfrm>
                <a:off x="11052279" y="4424344"/>
                <a:ext cx="600087" cy="500063"/>
                <a:chOff x="4785" y="11039"/>
                <a:chExt cx="829" cy="688"/>
              </a:xfrm>
            </p:grpSpPr>
            <p:sp>
              <p:nvSpPr>
                <p:cNvPr id="181" name="Freeform 14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2" name="Line 14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3" name="Line 14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4" name="Line 14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5" name="Arc 14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19" name="Freeform 147"/>
              <p:cNvSpPr>
                <a:spLocks/>
              </p:cNvSpPr>
              <p:nvPr/>
            </p:nvSpPr>
            <p:spPr bwMode="auto">
              <a:xfrm>
                <a:off x="10969660" y="4583094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0" name="Freeform 148"/>
              <p:cNvSpPr>
                <a:spLocks/>
              </p:cNvSpPr>
              <p:nvPr/>
            </p:nvSpPr>
            <p:spPr bwMode="auto">
              <a:xfrm flipV="1">
                <a:off x="10968072" y="4737081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1" name="Freeform 149"/>
              <p:cNvSpPr>
                <a:spLocks/>
              </p:cNvSpPr>
              <p:nvPr/>
            </p:nvSpPr>
            <p:spPr bwMode="auto">
              <a:xfrm rot="2663462">
                <a:off x="10863297" y="4573569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2" name="Freeform 150"/>
              <p:cNvSpPr>
                <a:spLocks/>
              </p:cNvSpPr>
              <p:nvPr/>
            </p:nvSpPr>
            <p:spPr bwMode="auto">
              <a:xfrm>
                <a:off x="11161747" y="4583094"/>
                <a:ext cx="2008188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" name="Freeform 151"/>
              <p:cNvSpPr>
                <a:spLocks/>
              </p:cNvSpPr>
              <p:nvPr/>
            </p:nvSpPr>
            <p:spPr bwMode="auto">
              <a:xfrm>
                <a:off x="10763285" y="456404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4" name="Arc 152"/>
              <p:cNvSpPr>
                <a:spLocks/>
              </p:cNvSpPr>
              <p:nvPr/>
            </p:nvSpPr>
            <p:spPr bwMode="auto">
              <a:xfrm rot="6937498">
                <a:off x="10671210" y="434814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5" name="Arc 153"/>
              <p:cNvSpPr>
                <a:spLocks/>
              </p:cNvSpPr>
              <p:nvPr/>
            </p:nvSpPr>
            <p:spPr bwMode="auto">
              <a:xfrm rot="14662502" flipV="1">
                <a:off x="10671210" y="46735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6" name="Freeform 154"/>
              <p:cNvSpPr>
                <a:spLocks/>
              </p:cNvSpPr>
              <p:nvPr/>
            </p:nvSpPr>
            <p:spPr bwMode="auto">
              <a:xfrm flipH="1">
                <a:off x="13123897" y="448784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7" name="Line 155"/>
              <p:cNvSpPr>
                <a:spLocks noChangeShapeType="1"/>
              </p:cNvSpPr>
              <p:nvPr/>
            </p:nvSpPr>
            <p:spPr bwMode="auto">
              <a:xfrm flipH="1">
                <a:off x="13293760" y="447355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8" name="Line 156"/>
              <p:cNvSpPr>
                <a:spLocks noChangeShapeType="1"/>
              </p:cNvSpPr>
              <p:nvPr/>
            </p:nvSpPr>
            <p:spPr bwMode="auto">
              <a:xfrm flipH="1">
                <a:off x="13120722" y="4484669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9" name="Line 157"/>
              <p:cNvSpPr>
                <a:spLocks noChangeShapeType="1"/>
              </p:cNvSpPr>
              <p:nvPr/>
            </p:nvSpPr>
            <p:spPr bwMode="auto">
              <a:xfrm flipH="1">
                <a:off x="13115960" y="485931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0" name="Arc 158"/>
              <p:cNvSpPr>
                <a:spLocks/>
              </p:cNvSpPr>
              <p:nvPr/>
            </p:nvSpPr>
            <p:spPr bwMode="auto">
              <a:xfrm rot="8071501" flipH="1">
                <a:off x="12707972" y="441481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1" name="Freeform 159"/>
              <p:cNvSpPr>
                <a:spLocks/>
              </p:cNvSpPr>
              <p:nvPr/>
            </p:nvSpPr>
            <p:spPr bwMode="auto">
              <a:xfrm>
                <a:off x="11063322" y="449419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2" name="Line 160"/>
              <p:cNvSpPr>
                <a:spLocks noChangeShapeType="1"/>
              </p:cNvSpPr>
              <p:nvPr/>
            </p:nvSpPr>
            <p:spPr bwMode="auto">
              <a:xfrm>
                <a:off x="11061735" y="447990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3" name="Line 161"/>
              <p:cNvSpPr>
                <a:spLocks noChangeShapeType="1"/>
              </p:cNvSpPr>
              <p:nvPr/>
            </p:nvSpPr>
            <p:spPr bwMode="auto">
              <a:xfrm>
                <a:off x="11052210" y="486566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4" name="Arc 162"/>
              <p:cNvSpPr>
                <a:spLocks/>
              </p:cNvSpPr>
              <p:nvPr/>
            </p:nvSpPr>
            <p:spPr bwMode="auto">
              <a:xfrm rot="13528499">
                <a:off x="11145872" y="442116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5" name="Arc 163"/>
              <p:cNvSpPr>
                <a:spLocks/>
              </p:cNvSpPr>
              <p:nvPr/>
            </p:nvSpPr>
            <p:spPr bwMode="auto">
              <a:xfrm rot="2663462" flipH="1" flipV="1">
                <a:off x="10871235" y="4498956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6" name="Arc 164"/>
              <p:cNvSpPr>
                <a:spLocks/>
              </p:cNvSpPr>
              <p:nvPr/>
            </p:nvSpPr>
            <p:spPr bwMode="auto">
              <a:xfrm rot="2663462">
                <a:off x="10715660" y="4508481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7" name="Arc 165"/>
              <p:cNvSpPr>
                <a:spLocks/>
              </p:cNvSpPr>
              <p:nvPr/>
            </p:nvSpPr>
            <p:spPr bwMode="auto">
              <a:xfrm rot="2663462">
                <a:off x="10674385" y="46084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8" name="Arc 166"/>
              <p:cNvSpPr>
                <a:spLocks/>
              </p:cNvSpPr>
              <p:nvPr/>
            </p:nvSpPr>
            <p:spPr bwMode="auto">
              <a:xfrm rot="2663462" flipH="1" flipV="1">
                <a:off x="10806147" y="460690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9" name="Line 167"/>
              <p:cNvSpPr>
                <a:spLocks noChangeShapeType="1"/>
              </p:cNvSpPr>
              <p:nvPr/>
            </p:nvSpPr>
            <p:spPr bwMode="auto">
              <a:xfrm rot="1807332" flipH="1" flipV="1">
                <a:off x="10533402" y="4226865"/>
                <a:ext cx="45720" cy="48041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0" name="Freeform 168"/>
              <p:cNvSpPr>
                <a:spLocks/>
              </p:cNvSpPr>
              <p:nvPr/>
            </p:nvSpPr>
            <p:spPr bwMode="auto">
              <a:xfrm rot="18007332">
                <a:off x="10564847" y="425448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1" name="Line 169"/>
              <p:cNvSpPr>
                <a:spLocks noChangeShapeType="1"/>
              </p:cNvSpPr>
              <p:nvPr/>
            </p:nvSpPr>
            <p:spPr bwMode="auto">
              <a:xfrm rot="18007332">
                <a:off x="10515635" y="4290993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2" name="Line 170"/>
              <p:cNvSpPr>
                <a:spLocks noChangeShapeType="1"/>
              </p:cNvSpPr>
              <p:nvPr/>
            </p:nvSpPr>
            <p:spPr bwMode="auto">
              <a:xfrm rot="18007332">
                <a:off x="10629935" y="435290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2" name="Group 171"/>
              <p:cNvGrpSpPr>
                <a:grpSpLocks/>
              </p:cNvGrpSpPr>
              <p:nvPr/>
            </p:nvGrpSpPr>
            <p:grpSpPr bwMode="auto">
              <a:xfrm rot="18007332">
                <a:off x="10577577" y="3603541"/>
                <a:ext cx="600087" cy="500063"/>
                <a:chOff x="4785" y="11039"/>
                <a:chExt cx="829" cy="688"/>
              </a:xfrm>
            </p:grpSpPr>
            <p:sp>
              <p:nvSpPr>
                <p:cNvPr id="176" name="Freeform 17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7" name="Line 17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8" name="Line 17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9" name="Line 17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0" name="Arc 17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4" name="Freeform 177"/>
              <p:cNvSpPr>
                <a:spLocks/>
              </p:cNvSpPr>
              <p:nvPr/>
            </p:nvSpPr>
            <p:spPr bwMode="auto">
              <a:xfrm rot="18007332">
                <a:off x="10082247" y="3190856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5" name="Freeform 178"/>
              <p:cNvSpPr>
                <a:spLocks/>
              </p:cNvSpPr>
              <p:nvPr/>
            </p:nvSpPr>
            <p:spPr bwMode="auto">
              <a:xfrm rot="18007332" flipV="1">
                <a:off x="10212422" y="3268643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6" name="Freeform 179"/>
              <p:cNvSpPr>
                <a:spLocks/>
              </p:cNvSpPr>
              <p:nvPr/>
            </p:nvSpPr>
            <p:spPr bwMode="auto">
              <a:xfrm rot="20670794">
                <a:off x="10580722" y="407668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7" name="Freeform 180"/>
              <p:cNvSpPr>
                <a:spLocks/>
              </p:cNvSpPr>
              <p:nvPr/>
            </p:nvSpPr>
            <p:spPr bwMode="auto">
              <a:xfrm rot="18007332">
                <a:off x="10290210" y="3036868"/>
                <a:ext cx="2006600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8" name="Freeform 181"/>
              <p:cNvSpPr>
                <a:spLocks/>
              </p:cNvSpPr>
              <p:nvPr/>
            </p:nvSpPr>
            <p:spPr bwMode="auto">
              <a:xfrm rot="18007332">
                <a:off x="10469597" y="4054456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9" name="Arc 182"/>
              <p:cNvSpPr>
                <a:spLocks/>
              </p:cNvSpPr>
              <p:nvPr/>
            </p:nvSpPr>
            <p:spPr bwMode="auto">
              <a:xfrm rot="3344830">
                <a:off x="10323547" y="4067156"/>
                <a:ext cx="290513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0" name="Arc 183"/>
              <p:cNvSpPr>
                <a:spLocks/>
              </p:cNvSpPr>
              <p:nvPr/>
            </p:nvSpPr>
            <p:spPr bwMode="auto">
              <a:xfrm rot="11069833" flipV="1">
                <a:off x="10604535" y="42290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1" name="Freeform 184"/>
              <p:cNvSpPr>
                <a:spLocks/>
              </p:cNvSpPr>
              <p:nvPr/>
            </p:nvSpPr>
            <p:spPr bwMode="auto">
              <a:xfrm rot="18007332" flipH="1">
                <a:off x="11720547" y="2062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2" name="Line 185"/>
              <p:cNvSpPr>
                <a:spLocks noChangeShapeType="1"/>
              </p:cNvSpPr>
              <p:nvPr/>
            </p:nvSpPr>
            <p:spPr bwMode="auto">
              <a:xfrm rot="18007332" flipH="1">
                <a:off x="11847547" y="197324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3" name="Line 186"/>
              <p:cNvSpPr>
                <a:spLocks noChangeShapeType="1"/>
              </p:cNvSpPr>
              <p:nvPr/>
            </p:nvSpPr>
            <p:spPr bwMode="auto">
              <a:xfrm rot="18007332" flipH="1">
                <a:off x="11553860" y="214945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4" name="Line 187"/>
              <p:cNvSpPr>
                <a:spLocks noChangeShapeType="1"/>
              </p:cNvSpPr>
              <p:nvPr/>
            </p:nvSpPr>
            <p:spPr bwMode="auto">
              <a:xfrm rot="18007332" flipH="1">
                <a:off x="11874535" y="2338368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5" name="Arc 188"/>
              <p:cNvSpPr>
                <a:spLocks/>
              </p:cNvSpPr>
              <p:nvPr/>
            </p:nvSpPr>
            <p:spPr bwMode="auto">
              <a:xfrm rot="4478833" flipH="1">
                <a:off x="11425272" y="22066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6" name="Freeform 189"/>
              <p:cNvSpPr>
                <a:spLocks/>
              </p:cNvSpPr>
              <p:nvPr/>
            </p:nvSpPr>
            <p:spPr bwMode="auto">
              <a:xfrm rot="18007332">
                <a:off x="10691847" y="3844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7" name="Line 190"/>
              <p:cNvSpPr>
                <a:spLocks noChangeShapeType="1"/>
              </p:cNvSpPr>
              <p:nvPr/>
            </p:nvSpPr>
            <p:spPr bwMode="auto">
              <a:xfrm rot="18007332">
                <a:off x="10733122" y="3905231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8" name="Line 191"/>
              <p:cNvSpPr>
                <a:spLocks noChangeShapeType="1"/>
              </p:cNvSpPr>
              <p:nvPr/>
            </p:nvSpPr>
            <p:spPr bwMode="auto">
              <a:xfrm rot="18007332">
                <a:off x="10450547" y="4152818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9" name="Line 192"/>
              <p:cNvSpPr>
                <a:spLocks noChangeShapeType="1"/>
              </p:cNvSpPr>
              <p:nvPr/>
            </p:nvSpPr>
            <p:spPr bwMode="auto">
              <a:xfrm rot="18007332">
                <a:off x="10844247" y="4124306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0" name="Arc 193"/>
              <p:cNvSpPr>
                <a:spLocks/>
              </p:cNvSpPr>
              <p:nvPr/>
            </p:nvSpPr>
            <p:spPr bwMode="auto">
              <a:xfrm rot="9935830">
                <a:off x="10648985" y="3557569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1" name="Arc 194"/>
              <p:cNvSpPr>
                <a:spLocks/>
              </p:cNvSpPr>
              <p:nvPr/>
            </p:nvSpPr>
            <p:spPr bwMode="auto">
              <a:xfrm rot="20670794" flipH="1" flipV="1">
                <a:off x="10548972" y="3938569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2" name="Arc 195"/>
              <p:cNvSpPr>
                <a:spLocks/>
              </p:cNvSpPr>
              <p:nvPr/>
            </p:nvSpPr>
            <p:spPr bwMode="auto">
              <a:xfrm rot="20670794">
                <a:off x="10477535" y="4078269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3" name="Arc 196"/>
              <p:cNvSpPr>
                <a:spLocks/>
              </p:cNvSpPr>
              <p:nvPr/>
            </p:nvSpPr>
            <p:spPr bwMode="auto">
              <a:xfrm rot="20670794">
                <a:off x="10504522" y="43100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" name="Arc 197"/>
              <p:cNvSpPr>
                <a:spLocks/>
              </p:cNvSpPr>
              <p:nvPr/>
            </p:nvSpPr>
            <p:spPr bwMode="auto">
              <a:xfrm rot="20670794" flipH="1" flipV="1">
                <a:off x="10568022" y="41941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5" name="Line 198"/>
              <p:cNvSpPr>
                <a:spLocks noChangeShapeType="1"/>
              </p:cNvSpPr>
              <p:nvPr/>
            </p:nvSpPr>
            <p:spPr bwMode="auto">
              <a:xfrm>
                <a:off x="10650572" y="465770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6" name="Line 199"/>
              <p:cNvSpPr>
                <a:spLocks noChangeShapeType="1"/>
              </p:cNvSpPr>
              <p:nvPr/>
            </p:nvSpPr>
            <p:spPr bwMode="auto">
              <a:xfrm rot="7220284">
                <a:off x="10321960" y="4073506"/>
                <a:ext cx="0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7" name="Group 200"/>
              <p:cNvGrpSpPr>
                <a:grpSpLocks/>
              </p:cNvGrpSpPr>
              <p:nvPr/>
            </p:nvGrpSpPr>
            <p:grpSpPr bwMode="auto">
              <a:xfrm rot="7253297">
                <a:off x="9904436" y="4089397"/>
                <a:ext cx="227014" cy="180975"/>
                <a:chOff x="5504" y="8144"/>
                <a:chExt cx="291" cy="236"/>
              </a:xfrm>
            </p:grpSpPr>
            <p:sp>
              <p:nvSpPr>
                <p:cNvPr id="174" name="Rectangle 201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5" name="Rectangle 202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5" name="Group 203"/>
              <p:cNvGrpSpPr>
                <a:grpSpLocks/>
              </p:cNvGrpSpPr>
              <p:nvPr/>
            </p:nvGrpSpPr>
            <p:grpSpPr bwMode="auto">
              <a:xfrm>
                <a:off x="10534666" y="5156181"/>
                <a:ext cx="223837" cy="180975"/>
                <a:chOff x="5504" y="8144"/>
                <a:chExt cx="291" cy="236"/>
              </a:xfrm>
            </p:grpSpPr>
            <p:sp>
              <p:nvSpPr>
                <p:cNvPr id="172" name="Rectangle 20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3" name="Rectangle 20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69" name="Rectangle 206"/>
              <p:cNvSpPr>
                <a:spLocks noChangeArrowheads="1"/>
              </p:cNvSpPr>
              <p:nvPr/>
            </p:nvSpPr>
            <p:spPr bwMode="auto">
              <a:xfrm rot="3571960">
                <a:off x="10380697" y="4524356"/>
                <a:ext cx="42863" cy="350838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0" name="Rectangle 207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1" name="Rectangle 208"/>
              <p:cNvSpPr>
                <a:spLocks noChangeArrowheads="1"/>
              </p:cNvSpPr>
              <p:nvPr/>
            </p:nvSpPr>
            <p:spPr bwMode="auto">
              <a:xfrm rot="4535559">
                <a:off x="10494997" y="4378306"/>
                <a:ext cx="38100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50" name="Rectangle 6"/>
            <p:cNvSpPr>
              <a:spLocks noChangeArrowheads="1"/>
            </p:cNvSpPr>
            <p:nvPr/>
          </p:nvSpPr>
          <p:spPr bwMode="auto">
            <a:xfrm>
              <a:off x="6581788" y="1044644"/>
              <a:ext cx="2500330" cy="11079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99CCFF"/>
                  </a:solidFill>
                  <a:latin typeface="Tahoma" pitchFamily="34" charset="0"/>
                </a:rPr>
                <a:t>DECIGO</a:t>
              </a: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(2027~)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Space observatory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   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 </a:t>
              </a:r>
              <a:r>
                <a:rPr lang="en-US" altLang="ja-JP" sz="1400" b="1" dirty="0" smtClean="0">
                  <a:solidFill>
                    <a:srgbClr val="CCECFF"/>
                  </a:solidFill>
                  <a:latin typeface="Tahoma" pitchFamily="34" charset="0"/>
                  <a:sym typeface="Wingdings" pitchFamily="2" charset="2"/>
                </a:rPr>
                <a:t>Low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freq. sources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         Cosmology</a:t>
              </a:r>
              <a:endParaRPr lang="ja-JP" altLang="en-US" sz="1400" b="1" dirty="0">
                <a:solidFill>
                  <a:srgbClr val="EAEAEA"/>
                </a:solidFill>
                <a:latin typeface="Tahoma" pitchFamily="34" charset="0"/>
              </a:endParaRPr>
            </a:p>
          </p:txBody>
        </p:sp>
      </p:grpSp>
      <p:grpSp>
        <p:nvGrpSpPr>
          <p:cNvPr id="62" name="グループ化 264"/>
          <p:cNvGrpSpPr/>
          <p:nvPr/>
        </p:nvGrpSpPr>
        <p:grpSpPr>
          <a:xfrm>
            <a:off x="2214546" y="3146733"/>
            <a:ext cx="6286544" cy="3282663"/>
            <a:chOff x="2214546" y="3146733"/>
            <a:chExt cx="6286544" cy="3282663"/>
          </a:xfrm>
        </p:grpSpPr>
        <p:grpSp>
          <p:nvGrpSpPr>
            <p:cNvPr id="63" name="グループ化 260"/>
            <p:cNvGrpSpPr/>
            <p:nvPr/>
          </p:nvGrpSpPr>
          <p:grpSpPr>
            <a:xfrm>
              <a:off x="2928926" y="3286124"/>
              <a:ext cx="2857520" cy="1359006"/>
              <a:chOff x="2928926" y="3286124"/>
              <a:chExt cx="2857520" cy="1359006"/>
            </a:xfrm>
          </p:grpSpPr>
          <p:sp>
            <p:nvSpPr>
              <p:cNvPr id="237" name="AutoShape 56"/>
              <p:cNvSpPr>
                <a:spLocks noChangeArrowheads="1"/>
              </p:cNvSpPr>
              <p:nvPr/>
            </p:nvSpPr>
            <p:spPr bwMode="auto">
              <a:xfrm>
                <a:off x="2928926" y="3287808"/>
                <a:ext cx="2857520" cy="1357322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pic>
            <p:nvPicPr>
              <p:cNvPr id="227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3895" r="68272" b="29528"/>
              <a:stretch>
                <a:fillRect/>
              </a:stretch>
            </p:blipFill>
            <p:spPr bwMode="auto">
              <a:xfrm>
                <a:off x="4502067" y="3359246"/>
                <a:ext cx="1212941" cy="1214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8" name="Rectangle 6"/>
              <p:cNvSpPr>
                <a:spLocks noChangeArrowheads="1"/>
              </p:cNvSpPr>
              <p:nvPr/>
            </p:nvSpPr>
            <p:spPr bwMode="auto">
              <a:xfrm>
                <a:off x="2930431" y="3286124"/>
                <a:ext cx="2071702" cy="110799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CCCC"/>
                    </a:solidFill>
                    <a:latin typeface="Tahoma" pitchFamily="34" charset="0"/>
                  </a:rPr>
                  <a:t>DPF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(2015~)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Small Satellite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Galactic events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 Earth’s gravity</a:t>
                </a:r>
                <a:endParaRPr lang="ja-JP" altLang="en-US" sz="1400" b="1" dirty="0">
                  <a:solidFill>
                    <a:srgbClr val="EAEAEA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75" name="グループ化 256"/>
            <p:cNvGrpSpPr/>
            <p:nvPr/>
          </p:nvGrpSpPr>
          <p:grpSpPr>
            <a:xfrm>
              <a:off x="2214546" y="4786322"/>
              <a:ext cx="2286016" cy="1643074"/>
              <a:chOff x="2214546" y="4786322"/>
              <a:chExt cx="2286016" cy="1643074"/>
            </a:xfrm>
          </p:grpSpPr>
          <p:sp>
            <p:nvSpPr>
              <p:cNvPr id="238" name="AutoShape 56"/>
              <p:cNvSpPr>
                <a:spLocks noChangeArrowheads="1"/>
              </p:cNvSpPr>
              <p:nvPr/>
            </p:nvSpPr>
            <p:spPr bwMode="auto">
              <a:xfrm>
                <a:off x="2214546" y="4786322"/>
                <a:ext cx="2071702" cy="1643074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31" name="Rectangle 6"/>
              <p:cNvSpPr>
                <a:spLocks noChangeArrowheads="1"/>
              </p:cNvSpPr>
              <p:nvPr/>
            </p:nvSpPr>
            <p:spPr bwMode="auto">
              <a:xfrm>
                <a:off x="2214546" y="4786322"/>
                <a:ext cx="2286016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9999"/>
                    </a:solidFill>
                    <a:latin typeface="Tahoma" pitchFamily="34" charset="0"/>
                  </a:rPr>
                  <a:t>SWIM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(2009~)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First module in orbit</a:t>
                </a:r>
              </a:p>
            </p:txBody>
          </p:sp>
          <p:pic>
            <p:nvPicPr>
              <p:cNvPr id="232" name="図 16" descr="photo_sat_3_01L.jp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71736" y="5357826"/>
                <a:ext cx="1339683" cy="1071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2" name="右矢印 241"/>
            <p:cNvSpPr/>
            <p:nvPr/>
          </p:nvSpPr>
          <p:spPr bwMode="auto">
            <a:xfrm rot="19112456">
              <a:off x="6978669" y="3146733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0" name="グループ化 261"/>
            <p:cNvGrpSpPr/>
            <p:nvPr/>
          </p:nvGrpSpPr>
          <p:grpSpPr>
            <a:xfrm>
              <a:off x="6143636" y="3429000"/>
              <a:ext cx="1571636" cy="634020"/>
              <a:chOff x="6143636" y="3429000"/>
              <a:chExt cx="1571636" cy="634020"/>
            </a:xfrm>
          </p:grpSpPr>
          <p:sp>
            <p:nvSpPr>
              <p:cNvPr id="254" name="AutoShape 56"/>
              <p:cNvSpPr>
                <a:spLocks noChangeArrowheads="1"/>
              </p:cNvSpPr>
              <p:nvPr/>
            </p:nvSpPr>
            <p:spPr bwMode="auto">
              <a:xfrm>
                <a:off x="6143636" y="3442648"/>
                <a:ext cx="1428760" cy="571504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47" name="Rectangle 6"/>
              <p:cNvSpPr>
                <a:spLocks noChangeArrowheads="1"/>
              </p:cNvSpPr>
              <p:nvPr/>
            </p:nvSpPr>
            <p:spPr bwMode="auto">
              <a:xfrm>
                <a:off x="6143636" y="3429000"/>
                <a:ext cx="1571636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CCCC"/>
                    </a:solidFill>
                    <a:latin typeface="Tahoma" pitchFamily="34" charset="0"/>
                  </a:rPr>
                  <a:t>Pre-DECIGO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(2021~)</a:t>
                </a:r>
              </a:p>
            </p:txBody>
          </p:sp>
        </p:grpSp>
        <p:sp>
          <p:nvSpPr>
            <p:cNvPr id="248" name="右矢印 247"/>
            <p:cNvSpPr/>
            <p:nvPr/>
          </p:nvSpPr>
          <p:spPr bwMode="auto">
            <a:xfrm rot="19585848">
              <a:off x="4192589" y="4575494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9" name="右矢印 248"/>
            <p:cNvSpPr/>
            <p:nvPr/>
          </p:nvSpPr>
          <p:spPr bwMode="auto">
            <a:xfrm rot="1710271">
              <a:off x="5739910" y="4425606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8" name="グループ化 257"/>
            <p:cNvGrpSpPr/>
            <p:nvPr/>
          </p:nvGrpSpPr>
          <p:grpSpPr>
            <a:xfrm>
              <a:off x="6072198" y="4572008"/>
              <a:ext cx="2428892" cy="1758654"/>
              <a:chOff x="6072198" y="4572008"/>
              <a:chExt cx="2428892" cy="1758654"/>
            </a:xfrm>
          </p:grpSpPr>
          <p:sp>
            <p:nvSpPr>
              <p:cNvPr id="251" name="AutoShape 56"/>
              <p:cNvSpPr>
                <a:spLocks noChangeArrowheads="1"/>
              </p:cNvSpPr>
              <p:nvPr/>
            </p:nvSpPr>
            <p:spPr bwMode="auto">
              <a:xfrm>
                <a:off x="6072198" y="4616150"/>
                <a:ext cx="2428892" cy="1714512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24" name="Rectangle 6"/>
              <p:cNvSpPr>
                <a:spLocks noChangeArrowheads="1"/>
              </p:cNvSpPr>
              <p:nvPr/>
            </p:nvSpPr>
            <p:spPr bwMode="auto">
              <a:xfrm>
                <a:off x="6072198" y="4572008"/>
                <a:ext cx="2428892" cy="87100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99CCFF"/>
                    </a:solidFill>
                    <a:latin typeface="Tahoma" pitchFamily="34" charset="0"/>
                  </a:rPr>
                  <a:t>Satellite Gravity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(?~)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Space observatory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  <a:sym typeface="Wingdings" pitchFamily="2" charset="2"/>
                  </a:rPr>
                  <a:t> Earth environment</a:t>
                </a:r>
                <a:endParaRPr lang="ja-JP" altLang="en-US" sz="1400" b="1" dirty="0">
                  <a:solidFill>
                    <a:srgbClr val="EAEAEA"/>
                  </a:solidFill>
                  <a:latin typeface="Tahoma" pitchFamily="34" charset="0"/>
                </a:endParaRPr>
              </a:p>
            </p:txBody>
          </p:sp>
          <p:pic>
            <p:nvPicPr>
              <p:cNvPr id="252" name="Picture 9" descr="GOCE Satellite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429388" y="5429264"/>
                <a:ext cx="1282481" cy="875293"/>
              </a:xfrm>
              <a:prstGeom prst="rect">
                <a:avLst/>
              </a:prstGeom>
              <a:noFill/>
            </p:spPr>
          </p:pic>
        </p:grpSp>
        <p:sp>
          <p:nvSpPr>
            <p:cNvPr id="253" name="右矢印 252"/>
            <p:cNvSpPr/>
            <p:nvPr/>
          </p:nvSpPr>
          <p:spPr bwMode="auto">
            <a:xfrm rot="20540828">
              <a:off x="5822966" y="3690745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226" name="グループ化 225"/>
          <p:cNvGrpSpPr/>
          <p:nvPr/>
        </p:nvGrpSpPr>
        <p:grpSpPr>
          <a:xfrm>
            <a:off x="61716" y="857232"/>
            <a:ext cx="3934220" cy="4663571"/>
            <a:chOff x="61716" y="857232"/>
            <a:chExt cx="3934220" cy="4663571"/>
          </a:xfrm>
        </p:grpSpPr>
        <p:grpSp>
          <p:nvGrpSpPr>
            <p:cNvPr id="105" name="グループ化 263"/>
            <p:cNvGrpSpPr/>
            <p:nvPr/>
          </p:nvGrpSpPr>
          <p:grpSpPr>
            <a:xfrm>
              <a:off x="61716" y="857232"/>
              <a:ext cx="3286148" cy="4663571"/>
              <a:chOff x="214282" y="857232"/>
              <a:chExt cx="3286148" cy="4663571"/>
            </a:xfrm>
          </p:grpSpPr>
          <p:grpSp>
            <p:nvGrpSpPr>
              <p:cNvPr id="106" name="グループ化 259"/>
              <p:cNvGrpSpPr/>
              <p:nvPr/>
            </p:nvGrpSpPr>
            <p:grpSpPr>
              <a:xfrm>
                <a:off x="285720" y="857232"/>
                <a:ext cx="3214710" cy="4663571"/>
                <a:chOff x="285720" y="857232"/>
                <a:chExt cx="3214710" cy="4663571"/>
              </a:xfrm>
            </p:grpSpPr>
            <p:grpSp>
              <p:nvGrpSpPr>
                <p:cNvPr id="118" name="グループ化 265"/>
                <p:cNvGrpSpPr/>
                <p:nvPr/>
              </p:nvGrpSpPr>
              <p:grpSpPr>
                <a:xfrm>
                  <a:off x="285720" y="2742140"/>
                  <a:ext cx="2571768" cy="2486627"/>
                  <a:chOff x="285720" y="2742140"/>
                  <a:chExt cx="2571768" cy="2486627"/>
                </a:xfrm>
              </p:grpSpPr>
              <p:grpSp>
                <p:nvGrpSpPr>
                  <p:cNvPr id="143" name="グループ化 255"/>
                  <p:cNvGrpSpPr/>
                  <p:nvPr/>
                </p:nvGrpSpPr>
                <p:grpSpPr>
                  <a:xfrm>
                    <a:off x="285720" y="2928934"/>
                    <a:ext cx="2071702" cy="1928826"/>
                    <a:chOff x="285720" y="2928934"/>
                    <a:chExt cx="2071702" cy="1928826"/>
                  </a:xfrm>
                </p:grpSpPr>
                <p:sp>
                  <p:nvSpPr>
                    <p:cNvPr id="239" name="AutoShap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720" y="2928934"/>
                      <a:ext cx="1857388" cy="1928826"/>
                    </a:xfrm>
                    <a:prstGeom prst="roundRect">
                      <a:avLst>
                        <a:gd name="adj" fmla="val 6731"/>
                      </a:avLst>
                    </a:prstGeom>
                    <a:solidFill>
                      <a:srgbClr val="FFFFFF">
                        <a:alpha val="10000"/>
                      </a:srgbClr>
                    </a:solidFill>
                    <a:ln w="317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noAutofit/>
                    </a:bodyPr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9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720" y="2928934"/>
                      <a:ext cx="2071702" cy="815929"/>
                    </a:xfrm>
                    <a:prstGeom prst="rect">
                      <a:avLst/>
                    </a:prstGeom>
                    <a:noFill/>
                    <a:ln w="1587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l">
                        <a:lnSpc>
                          <a:spcPct val="105000"/>
                        </a:lnSpc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lang="en-US" altLang="ja-JP" sz="1600" b="1" dirty="0" smtClean="0">
                          <a:solidFill>
                            <a:srgbClr val="99CCFF"/>
                          </a:solidFill>
                          <a:latin typeface="Tahoma" pitchFamily="34" charset="0"/>
                        </a:rPr>
                        <a:t>TOBA</a:t>
                      </a:r>
                      <a:r>
                        <a:rPr lang="en-US" altLang="ja-JP" sz="1600" b="1" dirty="0" smtClean="0">
                          <a:solidFill>
                            <a:srgbClr val="EAEAEA"/>
                          </a:solidFill>
                          <a:latin typeface="Tahoma" pitchFamily="34" charset="0"/>
                        </a:rPr>
                        <a:t>  (2005~)</a:t>
                      </a:r>
                    </a:p>
                    <a:p>
                      <a:pPr algn="l">
                        <a:lnSpc>
                          <a:spcPct val="105000"/>
                        </a:lnSpc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lang="en-US" altLang="ja-JP" sz="1600" b="1" dirty="0" smtClean="0">
                          <a:solidFill>
                            <a:srgbClr val="EAEAEA"/>
                          </a:solidFill>
                          <a:latin typeface="Tahoma" pitchFamily="34" charset="0"/>
                        </a:rPr>
                        <a:t>  </a:t>
                      </a:r>
                      <a:r>
                        <a:rPr lang="en-US" altLang="ja-JP" sz="1400" b="1" dirty="0" smtClean="0">
                          <a:solidFill>
                            <a:srgbClr val="EAEAEA"/>
                          </a:solidFill>
                          <a:latin typeface="Tahoma" pitchFamily="34" charset="0"/>
                        </a:rPr>
                        <a:t>Novel Detector </a:t>
                      </a:r>
                    </a:p>
                    <a:p>
                      <a:pPr algn="l">
                        <a:lnSpc>
                          <a:spcPct val="105000"/>
                        </a:lnSpc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lang="en-US" altLang="ja-JP" sz="1400" b="1" dirty="0" smtClean="0">
                          <a:solidFill>
                            <a:srgbClr val="EAEAEA"/>
                          </a:solidFill>
                          <a:latin typeface="Tahoma" pitchFamily="34" charset="0"/>
                        </a:rPr>
                        <a:t>      configuration</a:t>
                      </a:r>
                    </a:p>
                  </p:txBody>
                </p:sp>
                <p:pic>
                  <p:nvPicPr>
                    <p:cNvPr id="234" name="Picture 102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8596" y="3714753"/>
                      <a:ext cx="1571636" cy="1102368"/>
                    </a:xfrm>
                    <a:prstGeom prst="rect">
                      <a:avLst/>
                    </a:prstGeom>
                    <a:noFill/>
                    <a:ln w="1587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</p:grpSp>
              <p:sp>
                <p:nvSpPr>
                  <p:cNvPr id="244" name="右矢印 243"/>
                  <p:cNvSpPr/>
                  <p:nvPr/>
                </p:nvSpPr>
                <p:spPr bwMode="auto">
                  <a:xfrm rot="17717282">
                    <a:off x="2027112" y="2777859"/>
                    <a:ext cx="357190" cy="285752"/>
                  </a:xfrm>
                  <a:prstGeom prst="rightArrow">
                    <a:avLst/>
                  </a:prstGeom>
                  <a:solidFill>
                    <a:srgbClr val="CC99FF">
                      <a:alpha val="10000"/>
                    </a:srgbClr>
                  </a:solidFill>
                  <a:ln w="6350">
                    <a:solidFill>
                      <a:srgbClr val="CC99FF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l" rtl="0" fontAlgn="base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3366"/>
                      </a:buClr>
                      <a:buSzPct val="70000"/>
                      <a:buFont typeface="Wingdings" pitchFamily="2" charset="2"/>
                      <a:buNone/>
                    </a:pPr>
                    <a:endParaRPr kumimoji="1" lang="ja-JP" altLang="en-US" sz="2000" b="1" kern="1200" dirty="0">
                      <a:solidFill>
                        <a:srgbClr val="FFFFFF"/>
                      </a:solidFill>
                      <a:latin typeface="Tahoma" pitchFamily="34" charset="0"/>
                      <a:ea typeface="HGP創英角ｺﾞｼｯｸUB" pitchFamily="50" charset="-128"/>
                      <a:cs typeface="+mn-cs"/>
                    </a:endParaRPr>
                  </a:p>
                </p:txBody>
              </p:sp>
              <p:sp>
                <p:nvSpPr>
                  <p:cNvPr id="245" name="右矢印 244"/>
                  <p:cNvSpPr/>
                  <p:nvPr/>
                </p:nvSpPr>
                <p:spPr bwMode="auto">
                  <a:xfrm rot="1984297">
                    <a:off x="1826310" y="4943015"/>
                    <a:ext cx="357190" cy="285752"/>
                  </a:xfrm>
                  <a:prstGeom prst="rightArrow">
                    <a:avLst/>
                  </a:prstGeom>
                  <a:solidFill>
                    <a:srgbClr val="CC99FF">
                      <a:alpha val="10000"/>
                    </a:srgbClr>
                  </a:solidFill>
                  <a:ln w="6350">
                    <a:solidFill>
                      <a:srgbClr val="CC99FF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l" rtl="0" fontAlgn="base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3366"/>
                      </a:buClr>
                      <a:buSzPct val="70000"/>
                      <a:buFont typeface="Wingdings" pitchFamily="2" charset="2"/>
                      <a:buNone/>
                    </a:pPr>
                    <a:endParaRPr kumimoji="1" lang="ja-JP" altLang="en-US" sz="2000" b="1" kern="1200" dirty="0">
                      <a:solidFill>
                        <a:srgbClr val="FFFFFF"/>
                      </a:solidFill>
                      <a:latin typeface="Tahoma" pitchFamily="34" charset="0"/>
                      <a:ea typeface="HGP創英角ｺﾞｼｯｸUB" pitchFamily="50" charset="-128"/>
                      <a:cs typeface="+mn-cs"/>
                    </a:endParaRPr>
                  </a:p>
                </p:txBody>
              </p:sp>
              <p:sp>
                <p:nvSpPr>
                  <p:cNvPr id="246" name="右矢印 245"/>
                  <p:cNvSpPr/>
                  <p:nvPr/>
                </p:nvSpPr>
                <p:spPr bwMode="auto">
                  <a:xfrm>
                    <a:off x="2244180" y="3863993"/>
                    <a:ext cx="613308" cy="279387"/>
                  </a:xfrm>
                  <a:prstGeom prst="rightArrow">
                    <a:avLst/>
                  </a:prstGeom>
                  <a:solidFill>
                    <a:srgbClr val="CC99FF">
                      <a:alpha val="10000"/>
                    </a:srgbClr>
                  </a:solidFill>
                  <a:ln w="6350">
                    <a:solidFill>
                      <a:srgbClr val="CC99FF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l" rtl="0" fontAlgn="base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3366"/>
                      </a:buClr>
                      <a:buSzPct val="70000"/>
                      <a:buFont typeface="Wingdings" pitchFamily="2" charset="2"/>
                      <a:buNone/>
                    </a:pPr>
                    <a:endParaRPr kumimoji="1" lang="ja-JP" altLang="en-US" sz="2000" b="1" kern="1200" dirty="0">
                      <a:solidFill>
                        <a:srgbClr val="FFFFFF"/>
                      </a:solidFill>
                      <a:latin typeface="Tahoma" pitchFamily="34" charset="0"/>
                      <a:ea typeface="HGP創英角ｺﾞｼｯｸUB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256" name="Rectangle 16"/>
                <p:cNvSpPr>
                  <a:spLocks noChangeArrowheads="1"/>
                </p:cNvSpPr>
                <p:nvPr/>
              </p:nvSpPr>
              <p:spPr bwMode="auto">
                <a:xfrm>
                  <a:off x="1000100" y="5214950"/>
                  <a:ext cx="1214446" cy="305853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l" rtl="0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3366"/>
                    </a:buClr>
                    <a:buSzPct val="70000"/>
                    <a:buFont typeface="Wingdings" pitchFamily="2" charset="2"/>
                    <a:buNone/>
                  </a:pPr>
                  <a:r>
                    <a:rPr kumimoji="1" lang="ja-JP" altLang="en-US" sz="1400" kern="1200" dirty="0" smtClean="0">
                      <a:solidFill>
                        <a:srgbClr val="FFFFFF"/>
                      </a:solidFill>
                      <a:latin typeface="Tahoma" pitchFamily="34" charset="0"/>
                      <a:ea typeface="HGP創英角ｺﾞｼｯｸUB" pitchFamily="50" charset="-128"/>
                      <a:cs typeface="+mn-cs"/>
                    </a:rPr>
                    <a:t>回転</a:t>
                  </a:r>
                  <a:r>
                    <a:rPr kumimoji="1" lang="en-US" altLang="ja-JP" sz="1400" kern="1200" dirty="0" smtClean="0">
                      <a:solidFill>
                        <a:srgbClr val="FFFFFF"/>
                      </a:solidFill>
                      <a:latin typeface="Tahoma" pitchFamily="34" charset="0"/>
                      <a:ea typeface="HGP創英角ｺﾞｼｯｸUB" pitchFamily="50" charset="-128"/>
                      <a:cs typeface="+mn-cs"/>
                    </a:rPr>
                    <a:t>TOBA</a:t>
                  </a:r>
                  <a:endParaRPr kumimoji="1" lang="ja-JP" altLang="en-US" sz="1400" kern="1200" dirty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grpSp>
              <p:nvGrpSpPr>
                <p:cNvPr id="167" name="グループ化 254"/>
                <p:cNvGrpSpPr/>
                <p:nvPr/>
              </p:nvGrpSpPr>
              <p:grpSpPr>
                <a:xfrm>
                  <a:off x="980150" y="857232"/>
                  <a:ext cx="2520280" cy="2234679"/>
                  <a:chOff x="980150" y="857232"/>
                  <a:chExt cx="2520280" cy="2234679"/>
                </a:xfrm>
              </p:grpSpPr>
              <p:grpSp>
                <p:nvGrpSpPr>
                  <p:cNvPr id="168" name="グループ化 254"/>
                  <p:cNvGrpSpPr/>
                  <p:nvPr/>
                </p:nvGrpSpPr>
                <p:grpSpPr>
                  <a:xfrm>
                    <a:off x="980150" y="857232"/>
                    <a:ext cx="2357454" cy="1785950"/>
                    <a:chOff x="980150" y="857232"/>
                    <a:chExt cx="2357454" cy="1785950"/>
                  </a:xfrm>
                </p:grpSpPr>
                <p:sp>
                  <p:nvSpPr>
                    <p:cNvPr id="240" name="AutoShap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0150" y="928670"/>
                      <a:ext cx="2000264" cy="1714512"/>
                    </a:xfrm>
                    <a:prstGeom prst="roundRect">
                      <a:avLst>
                        <a:gd name="adj" fmla="val 6731"/>
                      </a:avLst>
                    </a:prstGeom>
                    <a:solidFill>
                      <a:srgbClr val="FFFFFF">
                        <a:alpha val="10000"/>
                      </a:srgbClr>
                    </a:solidFill>
                    <a:ln w="317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noAutofit/>
                    </a:bodyPr>
                    <a:lstStyle/>
                    <a:p>
                      <a:endParaRPr lang="ja-JP" altLang="en-US"/>
                    </a:p>
                  </p:txBody>
                </p:sp>
                <p:pic>
                  <p:nvPicPr>
                    <p:cNvPr id="230" name="図 229" descr="setup_kyoto100214.JPG"/>
                    <p:cNvPicPr>
                      <a:picLocks noChangeAspect="1"/>
                    </p:cNvPicPr>
                    <p:nvPr/>
                  </p:nvPicPr>
                  <p:blipFill>
                    <a:blip r:embed="rId9" cstate="print"/>
                    <a:stretch>
                      <a:fillRect/>
                    </a:stretch>
                  </p:blipFill>
                  <p:spPr>
                    <a:xfrm>
                      <a:off x="1196174" y="1451477"/>
                      <a:ext cx="1517501" cy="113812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33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0150" y="857232"/>
                      <a:ext cx="2357454" cy="634020"/>
                    </a:xfrm>
                    <a:prstGeom prst="rect">
                      <a:avLst/>
                    </a:prstGeom>
                    <a:noFill/>
                    <a:ln w="1587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lang="en-US" altLang="ja-JP" sz="1600" b="1" dirty="0" smtClean="0">
                          <a:solidFill>
                            <a:srgbClr val="CC99FF"/>
                          </a:solidFill>
                          <a:latin typeface="Tahoma" pitchFamily="34" charset="0"/>
                        </a:rPr>
                        <a:t>TOBA</a:t>
                      </a:r>
                      <a:r>
                        <a:rPr lang="en-US" altLang="ja-JP" sz="1600" b="1" dirty="0" smtClean="0">
                          <a:solidFill>
                            <a:srgbClr val="EAEAEA"/>
                          </a:solidFill>
                          <a:latin typeface="Tahoma" pitchFamily="34" charset="0"/>
                        </a:rPr>
                        <a:t> (2009~)</a:t>
                      </a:r>
                    </a:p>
                    <a:p>
                      <a: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lang="en-US" altLang="ja-JP" sz="1600" b="1" dirty="0" smtClean="0">
                          <a:solidFill>
                            <a:srgbClr val="EAEAEA"/>
                          </a:solidFill>
                        </a:rPr>
                        <a:t>2</a:t>
                      </a:r>
                      <a:r>
                        <a:rPr lang="en-US" altLang="ja-JP" sz="1600" b="1" baseline="30000" dirty="0" smtClean="0">
                          <a:solidFill>
                            <a:srgbClr val="EAEAEA"/>
                          </a:solidFill>
                        </a:rPr>
                        <a:t>nd</a:t>
                      </a:r>
                      <a:r>
                        <a:rPr lang="en-US" altLang="ja-JP" sz="1600" b="1" dirty="0" smtClean="0">
                          <a:solidFill>
                            <a:srgbClr val="EAEAEA"/>
                          </a:solidFill>
                        </a:rPr>
                        <a:t> TOBA at Kyoto</a:t>
                      </a:r>
                      <a:endParaRPr lang="en-US" altLang="ja-JP" sz="1400" b="1" dirty="0" smtClean="0">
                        <a:solidFill>
                          <a:srgbClr val="EAEAEA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sp>
                <p:nvSpPr>
                  <p:cNvPr id="25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2285984" y="2786058"/>
                    <a:ext cx="1214446" cy="305853"/>
                  </a:xfrm>
                  <a:prstGeom prst="rect">
                    <a:avLst/>
                  </a:prstGeom>
                  <a:noFill/>
                  <a:ln w="158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algn="l" rtl="0" fontAlgn="base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3366"/>
                      </a:buClr>
                      <a:buSzPct val="70000"/>
                      <a:buFont typeface="Wingdings" pitchFamily="2" charset="2"/>
                      <a:buNone/>
                    </a:pPr>
                    <a:r>
                      <a:rPr lang="ja-JP" altLang="en-US" sz="1400" dirty="0" smtClean="0">
                        <a:solidFill>
                          <a:srgbClr val="FFFFFF"/>
                        </a:solidFill>
                      </a:rPr>
                      <a:t>地上</a:t>
                    </a:r>
                    <a:r>
                      <a:rPr lang="en-US" altLang="ja-JP" sz="1400" dirty="0" smtClean="0">
                        <a:solidFill>
                          <a:srgbClr val="FFFFFF"/>
                        </a:solidFill>
                      </a:rPr>
                      <a:t>TOBA</a:t>
                    </a:r>
                    <a:endParaRPr kumimoji="1" lang="ja-JP" altLang="en-US" sz="1400" kern="12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258" name="Rectangle 16"/>
                <p:cNvSpPr>
                  <a:spLocks noChangeArrowheads="1"/>
                </p:cNvSpPr>
                <p:nvPr/>
              </p:nvSpPr>
              <p:spPr bwMode="auto">
                <a:xfrm>
                  <a:off x="2143108" y="3357562"/>
                  <a:ext cx="1214446" cy="542841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l" rtl="0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3366"/>
                    </a:buClr>
                    <a:buSzPct val="70000"/>
                    <a:buFont typeface="Wingdings" pitchFamily="2" charset="2"/>
                    <a:buNone/>
                  </a:pPr>
                  <a:r>
                    <a:rPr kumimoji="1" lang="ja-JP" altLang="en-US" sz="1400" kern="1200" dirty="0" smtClean="0">
                      <a:solidFill>
                        <a:srgbClr val="FFFFFF"/>
                      </a:solidFill>
                    </a:rPr>
                    <a:t>低周波</a:t>
                  </a:r>
                  <a:endParaRPr kumimoji="1" lang="en-US" altLang="ja-JP" sz="1400" kern="1200" dirty="0" smtClean="0">
                    <a:solidFill>
                      <a:srgbClr val="FFFFFF"/>
                    </a:solidFill>
                  </a:endParaRPr>
                </a:p>
                <a:p>
                  <a:pPr algn="l" rtl="0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3366"/>
                    </a:buClr>
                    <a:buSzPct val="70000"/>
                    <a:buFont typeface="Wingdings" pitchFamily="2" charset="2"/>
                    <a:buNone/>
                  </a:pPr>
                  <a:r>
                    <a:rPr lang="ja-JP" altLang="en-US" sz="1400" dirty="0" smtClean="0">
                      <a:solidFill>
                        <a:srgbClr val="FFFFFF"/>
                      </a:solidFill>
                    </a:rPr>
                    <a:t>数雑音</a:t>
                  </a:r>
                  <a:endParaRPr lang="en-US" altLang="ja-JP" sz="1400" dirty="0" smtClea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62" name="Rectangle 16"/>
              <p:cNvSpPr>
                <a:spLocks noChangeArrowheads="1"/>
              </p:cNvSpPr>
              <p:nvPr/>
            </p:nvSpPr>
            <p:spPr bwMode="auto">
              <a:xfrm>
                <a:off x="214282" y="1000108"/>
                <a:ext cx="1214446" cy="305853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endParaRPr kumimoji="1" lang="en-US" altLang="ja-JP" sz="14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25" name="左右矢印 224"/>
            <p:cNvSpPr/>
            <p:nvPr/>
          </p:nvSpPr>
          <p:spPr>
            <a:xfrm>
              <a:off x="2987824" y="1714488"/>
              <a:ext cx="500066" cy="308381"/>
            </a:xfrm>
            <a:prstGeom prst="leftRightArrow">
              <a:avLst/>
            </a:prstGeom>
            <a:solidFill>
              <a:srgbClr val="FFFFFF">
                <a:alpha val="10000"/>
              </a:srgbClr>
            </a:solidFill>
            <a:ln w="635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0" name="Rectangle 16"/>
            <p:cNvSpPr>
              <a:spLocks noChangeArrowheads="1"/>
            </p:cNvSpPr>
            <p:nvPr/>
          </p:nvSpPr>
          <p:spPr bwMode="auto">
            <a:xfrm>
              <a:off x="2781490" y="2043027"/>
              <a:ext cx="1214446" cy="5428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1400" dirty="0" smtClean="0">
                  <a:solidFill>
                    <a:srgbClr val="FFFFFF"/>
                  </a:solidFill>
                </a:rPr>
                <a:t>低温・防</a:t>
              </a:r>
              <a:endParaRPr lang="en-US" altLang="ja-JP" sz="1400" dirty="0" smtClean="0">
                <a:solidFill>
                  <a:srgbClr val="FFFFFF"/>
                </a:solidFill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1400" dirty="0">
                  <a:solidFill>
                    <a:srgbClr val="FFFFFF"/>
                  </a:solidFill>
                </a:rPr>
                <a:t>　</a:t>
              </a:r>
              <a:r>
                <a:rPr lang="ja-JP" altLang="en-US" sz="1400" dirty="0" smtClean="0">
                  <a:solidFill>
                    <a:srgbClr val="FFFFFF"/>
                  </a:solidFill>
                </a:rPr>
                <a:t>振技術</a:t>
              </a:r>
              <a:endParaRPr kumimoji="1" lang="ja-JP" altLang="en-US" sz="1400" kern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41" name="スライド番号プレースホルダー 24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49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8F8F8"/>
                </a:solidFill>
              </a:rPr>
              <a:t>まとめ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890284" y="1124744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99CCFF"/>
                </a:solidFill>
              </a:rPr>
              <a:t>LCGT</a:t>
            </a:r>
            <a:r>
              <a:rPr lang="en-US" altLang="ja-JP" kern="1200" dirty="0" smtClean="0">
                <a:solidFill>
                  <a:srgbClr val="EAEAEA"/>
                </a:solidFill>
              </a:rPr>
              <a:t> :  </a:t>
            </a:r>
            <a:r>
              <a:rPr lang="ja-JP" altLang="en-US" dirty="0" smtClean="0">
                <a:solidFill>
                  <a:srgbClr val="EAEAEA"/>
                </a:solidFill>
              </a:rPr>
              <a:t>プロジェクトが始まった</a:t>
            </a:r>
            <a:endParaRPr lang="ja-JP" altLang="en-US" kern="1200" dirty="0">
              <a:solidFill>
                <a:srgbClr val="CCEC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176036" y="1661899"/>
            <a:ext cx="71438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・観測可能距離 </a:t>
            </a:r>
            <a:r>
              <a:rPr lang="en-US" altLang="ja-JP" sz="2000" dirty="0" smtClean="0">
                <a:solidFill>
                  <a:srgbClr val="FFFFFF"/>
                </a:solidFill>
              </a:rPr>
              <a:t>200Mpc</a:t>
            </a:r>
            <a:r>
              <a:rPr lang="ja-JP" altLang="en-US" sz="2000" dirty="0" smtClean="0">
                <a:solidFill>
                  <a:srgbClr val="FFFFFF"/>
                </a:solidFill>
              </a:rPr>
              <a:t>以上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</a:rPr>
              <a:t>年間数回以上の重力波検出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  <a:endParaRPr lang="en-US" altLang="ja-JP" sz="2000" dirty="0" smtClean="0">
              <a:solidFill>
                <a:srgbClr val="CCECFF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・海外の望遠鏡とともに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第</a:t>
            </a:r>
            <a:r>
              <a:rPr lang="en-US" altLang="ja-JP" sz="2000" dirty="0" smtClean="0">
                <a:solidFill>
                  <a:srgbClr val="FFFFFF"/>
                </a:solidFill>
              </a:rPr>
              <a:t>2</a:t>
            </a:r>
            <a:r>
              <a:rPr lang="ja-JP" altLang="en-US" sz="2000" dirty="0" smtClean="0">
                <a:solidFill>
                  <a:srgbClr val="FFFFFF"/>
                </a:solidFill>
              </a:rPr>
              <a:t>世代の観測ネットワークを形成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890416" y="2564904"/>
            <a:ext cx="5667542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重力波天文学の分野を切り開く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.</a:t>
            </a:r>
            <a:endParaRPr lang="en-US" altLang="ja-JP" sz="2000" kern="12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右矢印 16"/>
          <p:cNvSpPr/>
          <p:nvPr/>
        </p:nvSpPr>
        <p:spPr bwMode="auto">
          <a:xfrm>
            <a:off x="1604664" y="2629119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104598" y="3102059"/>
            <a:ext cx="707236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LCGT</a:t>
            </a:r>
            <a:r>
              <a:rPr lang="ja-JP" altLang="en-US" sz="2000" dirty="0" smtClean="0">
                <a:solidFill>
                  <a:srgbClr val="FFFFFF"/>
                </a:solidFill>
              </a:rPr>
              <a:t>では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世界に先駆けて第</a:t>
            </a:r>
            <a:r>
              <a:rPr lang="en-US" altLang="ja-JP" sz="2000" dirty="0" smtClean="0">
                <a:solidFill>
                  <a:srgbClr val="FFFFFF"/>
                </a:solidFill>
              </a:rPr>
              <a:t>3</a:t>
            </a:r>
            <a:r>
              <a:rPr lang="ja-JP" altLang="en-US" sz="2000" dirty="0" smtClean="0">
                <a:solidFill>
                  <a:srgbClr val="FFFFFF"/>
                </a:solidFill>
              </a:rPr>
              <a:t>世代の技術も実証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 </a:t>
            </a:r>
            <a:r>
              <a:rPr lang="ja-JP" altLang="en-US" sz="2000" dirty="0" smtClean="0">
                <a:solidFill>
                  <a:srgbClr val="99CCFF"/>
                </a:solidFill>
              </a:rPr>
              <a:t>低温干渉計技術</a:t>
            </a:r>
            <a:r>
              <a:rPr lang="en-US" altLang="ja-JP" sz="2000" dirty="0" smtClean="0">
                <a:solidFill>
                  <a:srgbClr val="99CCFF"/>
                </a:solidFill>
              </a:rPr>
              <a:t>, </a:t>
            </a:r>
            <a:r>
              <a:rPr lang="ja-JP" altLang="en-US" sz="2000" dirty="0" smtClean="0">
                <a:solidFill>
                  <a:srgbClr val="99CCFF"/>
                </a:solidFill>
              </a:rPr>
              <a:t>地下サイト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861214" y="4127747"/>
            <a:ext cx="7887250" cy="1245469"/>
            <a:chOff x="899592" y="3933056"/>
            <a:chExt cx="7887250" cy="1245469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899592" y="3933056"/>
              <a:ext cx="6286544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altLang="ja-JP" b="1" dirty="0" smtClean="0">
                  <a:solidFill>
                    <a:srgbClr val="99FF99"/>
                  </a:solidFill>
                </a:rPr>
                <a:t>DECIGO/DPF</a:t>
              </a:r>
              <a:endParaRPr lang="ja-JP" altLang="en-US" b="1" kern="1200" dirty="0">
                <a:solidFill>
                  <a:srgbClr val="99FF99"/>
                </a:solidFill>
              </a:endParaRPr>
            </a:p>
          </p:txBody>
        </p:sp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1142976" y="4347528"/>
              <a:ext cx="7643866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2000" kern="1200" dirty="0" smtClean="0">
                  <a:solidFill>
                    <a:srgbClr val="FFFFFF"/>
                  </a:solidFill>
                </a:rPr>
                <a:t>・</a:t>
              </a:r>
              <a:r>
                <a:rPr lang="en-US" altLang="ja-JP" sz="2000" kern="1200" dirty="0" smtClean="0">
                  <a:solidFill>
                    <a:srgbClr val="99FF99"/>
                  </a:solidFill>
                </a:rPr>
                <a:t>DECIGO</a:t>
              </a:r>
              <a:r>
                <a:rPr lang="en-US" altLang="ja-JP" sz="2000" kern="1200" dirty="0" smtClean="0">
                  <a:solidFill>
                    <a:srgbClr val="FFFFFF"/>
                  </a:solidFill>
                </a:rPr>
                <a:t> </a:t>
              </a:r>
              <a:r>
                <a:rPr lang="ja-JP" altLang="en-US" sz="2000" kern="1200" dirty="0" smtClean="0">
                  <a:solidFill>
                    <a:srgbClr val="FFFFFF"/>
                  </a:solidFill>
                </a:rPr>
                <a:t>検討と</a:t>
              </a:r>
              <a:r>
                <a:rPr lang="en-US" altLang="ja-JP" sz="2000" kern="1200" dirty="0" smtClean="0">
                  <a:solidFill>
                    <a:srgbClr val="FFFFFF"/>
                  </a:solidFill>
                </a:rPr>
                <a:t> </a:t>
              </a:r>
              <a:r>
                <a:rPr lang="en-US" altLang="ja-JP" sz="2000" dirty="0" smtClean="0">
                  <a:solidFill>
                    <a:srgbClr val="99FF99"/>
                  </a:solidFill>
                </a:rPr>
                <a:t>DPF</a:t>
              </a:r>
              <a:r>
                <a:rPr lang="en-US" altLang="ja-JP" sz="2000" kern="1200" dirty="0" smtClean="0">
                  <a:solidFill>
                    <a:srgbClr val="FFFFFF"/>
                  </a:solidFill>
                </a:rPr>
                <a:t> 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のための搭載機器開発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.</a:t>
              </a:r>
              <a:endParaRPr lang="en-US" altLang="ja-JP" sz="2000" kern="1200" dirty="0" smtClean="0">
                <a:solidFill>
                  <a:srgbClr val="FFFFFF"/>
                </a:solidFill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</a:rPr>
                <a:t>・</a:t>
              </a:r>
              <a:r>
                <a:rPr lang="en-US" altLang="ja-JP" sz="2000" dirty="0" smtClean="0">
                  <a:solidFill>
                    <a:srgbClr val="99FF99"/>
                  </a:solidFill>
                </a:rPr>
                <a:t>SWIM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 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による宇宙実証試験・観測運転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.</a:t>
              </a:r>
            </a:p>
          </p:txBody>
        </p:sp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911374" y="5733256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F7C80"/>
                </a:solidFill>
              </a:rPr>
              <a:t>TOBA</a:t>
            </a:r>
            <a:r>
              <a:rPr lang="en-US" altLang="ja-JP" kern="1200" dirty="0" smtClean="0">
                <a:solidFill>
                  <a:srgbClr val="EAEAEA"/>
                </a:solidFill>
              </a:rPr>
              <a:t> </a:t>
            </a:r>
            <a:r>
              <a:rPr lang="ja-JP" altLang="en-US" kern="1200" dirty="0" smtClean="0">
                <a:solidFill>
                  <a:srgbClr val="EAEAEA"/>
                </a:solidFill>
              </a:rPr>
              <a:t>による新しい研究の方向性</a:t>
            </a:r>
            <a:r>
              <a:rPr lang="en-US" altLang="ja-JP" kern="1200" dirty="0" smtClean="0">
                <a:solidFill>
                  <a:srgbClr val="EAEAEA"/>
                </a:solidFill>
              </a:rPr>
              <a:t>.</a:t>
            </a:r>
            <a:endParaRPr lang="ja-JP" altLang="en-US" kern="1200" dirty="0">
              <a:solidFill>
                <a:srgbClr val="CCEC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65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おしらせ </a:t>
            </a:r>
            <a:r>
              <a:rPr kumimoji="1" lang="en-US" altLang="ja-JP" dirty="0" smtClean="0"/>
              <a:t>(1)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66</a:t>
            </a:fld>
            <a:endParaRPr lang="en-US" altLang="ja-JP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7584" y="1419651"/>
            <a:ext cx="7582688" cy="9292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EAEAEA"/>
                </a:solidFill>
              </a:rPr>
              <a:t>今週土曜日 </a:t>
            </a:r>
            <a:r>
              <a:rPr lang="en-US" altLang="ja-JP" dirty="0" smtClean="0">
                <a:solidFill>
                  <a:srgbClr val="EAEAEA"/>
                </a:solidFill>
              </a:rPr>
              <a:t>10:30-18:00, </a:t>
            </a:r>
            <a:r>
              <a:rPr lang="ja-JP" altLang="en-US" dirty="0" smtClean="0">
                <a:solidFill>
                  <a:srgbClr val="EAEAEA"/>
                </a:solidFill>
              </a:rPr>
              <a:t>第四講義室で</a:t>
            </a:r>
            <a:endParaRPr lang="en-US" altLang="ja-JP" dirty="0">
              <a:solidFill>
                <a:srgbClr val="EAEAEA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EAEAEA"/>
                </a:solidFill>
              </a:rPr>
              <a:t>   </a:t>
            </a:r>
            <a:r>
              <a:rPr lang="ja-JP" altLang="en-US" dirty="0" smtClean="0">
                <a:solidFill>
                  <a:srgbClr val="EAEAEA"/>
                </a:solidFill>
              </a:rPr>
              <a:t>「</a:t>
            </a:r>
            <a:r>
              <a:rPr lang="ja-JP" altLang="en-US" dirty="0" smtClean="0">
                <a:solidFill>
                  <a:srgbClr val="99CCFF"/>
                </a:solidFill>
              </a:rPr>
              <a:t>第</a:t>
            </a:r>
            <a:r>
              <a:rPr lang="en-US" altLang="ja-JP" dirty="0" smtClean="0">
                <a:solidFill>
                  <a:srgbClr val="99CCFF"/>
                </a:solidFill>
              </a:rPr>
              <a:t>10</a:t>
            </a:r>
            <a:r>
              <a:rPr lang="ja-JP" altLang="en-US" dirty="0" smtClean="0">
                <a:solidFill>
                  <a:srgbClr val="99CCFF"/>
                </a:solidFill>
              </a:rPr>
              <a:t>回 </a:t>
            </a:r>
            <a:r>
              <a:rPr lang="en-US" altLang="ja-JP" dirty="0" smtClean="0">
                <a:solidFill>
                  <a:srgbClr val="99CCFF"/>
                </a:solidFill>
              </a:rPr>
              <a:t>DECIGO</a:t>
            </a:r>
            <a:r>
              <a:rPr lang="ja-JP" altLang="en-US" dirty="0" smtClean="0">
                <a:solidFill>
                  <a:srgbClr val="99CCFF"/>
                </a:solidFill>
              </a:rPr>
              <a:t>ワークショップ</a:t>
            </a:r>
            <a:r>
              <a:rPr lang="ja-JP" altLang="en-US" dirty="0" smtClean="0">
                <a:solidFill>
                  <a:srgbClr val="EAEAEA"/>
                </a:solidFill>
              </a:rPr>
              <a:t>」が開催されます。</a:t>
            </a:r>
            <a:endParaRPr lang="ja-JP" altLang="en-US" kern="1200" dirty="0">
              <a:solidFill>
                <a:srgbClr val="CCEC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31640" y="2943176"/>
            <a:ext cx="5824264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EAEAEA"/>
                </a:solidFill>
              </a:rPr>
              <a:t>午前 </a:t>
            </a:r>
            <a:r>
              <a:rPr lang="en-US" altLang="ja-JP" dirty="0">
                <a:solidFill>
                  <a:srgbClr val="EAEAEA"/>
                </a:solidFill>
              </a:rPr>
              <a:t> </a:t>
            </a:r>
            <a:r>
              <a:rPr lang="en-US" altLang="ja-JP" dirty="0" smtClean="0">
                <a:solidFill>
                  <a:srgbClr val="EAEAEA"/>
                </a:solidFill>
              </a:rPr>
              <a:t>   DECIGO/DPF</a:t>
            </a:r>
            <a:r>
              <a:rPr lang="ja-JP" altLang="en-US" dirty="0" smtClean="0">
                <a:solidFill>
                  <a:srgbClr val="EAEAEA"/>
                </a:solidFill>
              </a:rPr>
              <a:t>のサイエンス</a:t>
            </a:r>
            <a:endParaRPr lang="en-US" altLang="ja-JP" dirty="0">
              <a:solidFill>
                <a:srgbClr val="EAEAEA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kern="1200" dirty="0" smtClean="0">
                <a:solidFill>
                  <a:srgbClr val="EAEAEA"/>
                </a:solidFill>
              </a:rPr>
              <a:t>午後</a:t>
            </a:r>
            <a:r>
              <a:rPr lang="en-US" altLang="ja-JP" kern="1200" dirty="0" smtClean="0">
                <a:solidFill>
                  <a:srgbClr val="EAEAEA"/>
                </a:solidFill>
              </a:rPr>
              <a:t>1</a:t>
            </a:r>
            <a:r>
              <a:rPr lang="ja-JP" altLang="en-US" kern="1200" dirty="0" smtClean="0">
                <a:solidFill>
                  <a:srgbClr val="EAEAEA"/>
                </a:solidFill>
              </a:rPr>
              <a:t>   </a:t>
            </a:r>
            <a:r>
              <a:rPr lang="en-US" altLang="ja-JP" kern="1200" dirty="0" smtClean="0">
                <a:solidFill>
                  <a:srgbClr val="EAEAEA"/>
                </a:solidFill>
              </a:rPr>
              <a:t>DECIGO/DPF</a:t>
            </a:r>
            <a:r>
              <a:rPr lang="ja-JP" altLang="en-US" kern="1200" dirty="0" smtClean="0">
                <a:solidFill>
                  <a:srgbClr val="EAEAEA"/>
                </a:solidFill>
              </a:rPr>
              <a:t>の概要と技術</a:t>
            </a:r>
            <a:endParaRPr lang="en-US" altLang="ja-JP" kern="1200" dirty="0" smtClean="0">
              <a:solidFill>
                <a:srgbClr val="EAEAEA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EAEAEA"/>
                </a:solidFill>
              </a:rPr>
              <a:t>午後</a:t>
            </a:r>
            <a:r>
              <a:rPr lang="en-US" altLang="ja-JP" dirty="0" smtClean="0">
                <a:solidFill>
                  <a:srgbClr val="EAEAEA"/>
                </a:solidFill>
              </a:rPr>
              <a:t>2   </a:t>
            </a:r>
            <a:r>
              <a:rPr lang="ja-JP" altLang="en-US" dirty="0" smtClean="0">
                <a:solidFill>
                  <a:srgbClr val="EAEAEA"/>
                </a:solidFill>
              </a:rPr>
              <a:t>宇宙機の軌道・制御技術</a:t>
            </a:r>
            <a:endParaRPr lang="en-US" altLang="ja-JP" dirty="0" smtClean="0">
              <a:solidFill>
                <a:srgbClr val="EAEAEA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55776" y="4909693"/>
            <a:ext cx="5455840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>
                <a:solidFill>
                  <a:srgbClr val="EAEAEA"/>
                </a:solidFill>
              </a:rPr>
              <a:t>参加</a:t>
            </a:r>
            <a:r>
              <a:rPr lang="ja-JP" altLang="en-US" dirty="0" smtClean="0">
                <a:solidFill>
                  <a:srgbClr val="EAEAEA"/>
                </a:solidFill>
              </a:rPr>
              <a:t>登録などは必要ありません</a:t>
            </a:r>
            <a:r>
              <a:rPr lang="en-US" altLang="ja-JP" dirty="0" smtClean="0">
                <a:solidFill>
                  <a:srgbClr val="EAEAE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36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おしらせ </a:t>
            </a:r>
            <a:r>
              <a:rPr kumimoji="1" lang="en-US" altLang="ja-JP" dirty="0" smtClean="0"/>
              <a:t>(2)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67</a:t>
            </a:fld>
            <a:endParaRPr lang="en-US" altLang="ja-JP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988840"/>
            <a:ext cx="4680520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EAEAEA"/>
                </a:solidFill>
              </a:rPr>
              <a:t>LCGT</a:t>
            </a:r>
            <a:r>
              <a:rPr lang="ja-JP" altLang="en-US" dirty="0" smtClean="0">
                <a:solidFill>
                  <a:srgbClr val="EAEAEA"/>
                </a:solidFill>
              </a:rPr>
              <a:t>に新しい愛称がつきます</a:t>
            </a:r>
            <a:r>
              <a:rPr lang="en-US" altLang="ja-JP" dirty="0" smtClean="0">
                <a:solidFill>
                  <a:srgbClr val="EAEAEA"/>
                </a:solidFill>
              </a:rPr>
              <a:t>.</a:t>
            </a:r>
            <a:endParaRPr lang="ja-JP" altLang="en-US" kern="1200" dirty="0">
              <a:solidFill>
                <a:srgbClr val="CCECFF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7782" y="2636912"/>
            <a:ext cx="2737682" cy="218167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3568" y="2749453"/>
            <a:ext cx="5212206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FFFFFF"/>
                </a:solidFill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</a:rPr>
              <a:t>昨年度に一般公募 </a:t>
            </a:r>
            <a:r>
              <a:rPr lang="en-US" altLang="ja-JP" dirty="0" smtClean="0">
                <a:solidFill>
                  <a:srgbClr val="FFFFFF"/>
                </a:solidFill>
              </a:rPr>
              <a:t>600</a:t>
            </a:r>
            <a:r>
              <a:rPr lang="ja-JP" altLang="en-US" dirty="0" smtClean="0">
                <a:solidFill>
                  <a:srgbClr val="FFFFFF"/>
                </a:solidFill>
              </a:rPr>
              <a:t>以上の応募</a:t>
            </a:r>
            <a:r>
              <a:rPr lang="en-US" altLang="ja-JP" dirty="0" smtClean="0">
                <a:solidFill>
                  <a:srgbClr val="FFFFFF"/>
                </a:solidFill>
              </a:rPr>
              <a:t>.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kern="1200" dirty="0" smtClean="0">
                <a:solidFill>
                  <a:srgbClr val="FFFFFF"/>
                </a:solidFill>
              </a:rPr>
              <a:t>- </a:t>
            </a:r>
            <a:r>
              <a:rPr lang="ja-JP" altLang="en-US" kern="1200" dirty="0" smtClean="0">
                <a:solidFill>
                  <a:srgbClr val="FFFFFF"/>
                </a:solidFill>
              </a:rPr>
              <a:t>今年</a:t>
            </a:r>
            <a:r>
              <a:rPr lang="en-US" altLang="ja-JP" kern="1200" dirty="0" smtClean="0">
                <a:solidFill>
                  <a:srgbClr val="FFFFFF"/>
                </a:solidFill>
              </a:rPr>
              <a:t>6</a:t>
            </a:r>
            <a:r>
              <a:rPr lang="ja-JP" altLang="en-US" kern="1200" dirty="0" smtClean="0">
                <a:solidFill>
                  <a:srgbClr val="FFFFFF"/>
                </a:solidFill>
              </a:rPr>
              <a:t>月頃に決定 </a:t>
            </a:r>
            <a:endParaRPr lang="en-US" altLang="ja-JP" kern="1200" dirty="0" smtClean="0">
              <a:solidFill>
                <a:srgbClr val="FFFFFF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kern="1200" dirty="0" smtClean="0">
                <a:solidFill>
                  <a:srgbClr val="FFFFFF"/>
                </a:solidFill>
              </a:rPr>
              <a:t>     </a:t>
            </a:r>
            <a:r>
              <a:rPr lang="en-US" altLang="ja-JP" kern="1200" dirty="0" smtClean="0">
                <a:solidFill>
                  <a:srgbClr val="FFFFFF"/>
                </a:solidFill>
              </a:rPr>
              <a:t>(</a:t>
            </a:r>
            <a:r>
              <a:rPr lang="ja-JP" altLang="en-US" kern="1200" dirty="0" smtClean="0">
                <a:solidFill>
                  <a:srgbClr val="FFFFFF"/>
                </a:solidFill>
              </a:rPr>
              <a:t>選定委員長</a:t>
            </a:r>
            <a:r>
              <a:rPr lang="en-US" altLang="ja-JP" kern="1200" dirty="0" smtClean="0">
                <a:solidFill>
                  <a:srgbClr val="FFFFFF"/>
                </a:solidFill>
              </a:rPr>
              <a:t>: </a:t>
            </a:r>
            <a:r>
              <a:rPr lang="ja-JP" altLang="en-US" kern="1200" dirty="0" smtClean="0">
                <a:solidFill>
                  <a:srgbClr val="FFFFFF"/>
                </a:solidFill>
              </a:rPr>
              <a:t>作家・小川洋子さん</a:t>
            </a:r>
            <a:r>
              <a:rPr lang="en-US" altLang="ja-JP" kern="1200" dirty="0" smtClean="0">
                <a:solidFill>
                  <a:srgbClr val="FFFFFF"/>
                </a:solidFill>
              </a:rPr>
              <a:t>)</a:t>
            </a:r>
            <a:endParaRPr lang="ja-JP" altLang="en-US" kern="1200" dirty="0">
              <a:solidFill>
                <a:srgbClr val="FFFFFF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27946" y="4581128"/>
            <a:ext cx="5212206" cy="48789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FFFFFF"/>
                </a:solidFill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</a:rPr>
              <a:t>来年</a:t>
            </a:r>
            <a:r>
              <a:rPr lang="en-US" altLang="ja-JP" dirty="0" smtClean="0">
                <a:solidFill>
                  <a:srgbClr val="FFFFFF"/>
                </a:solidFill>
              </a:rPr>
              <a:t>1</a:t>
            </a:r>
            <a:r>
              <a:rPr lang="ja-JP" altLang="en-US" dirty="0" smtClean="0">
                <a:solidFill>
                  <a:srgbClr val="FFFFFF"/>
                </a:solidFill>
              </a:rPr>
              <a:t>月に公表される予定です</a:t>
            </a:r>
            <a:r>
              <a:rPr lang="en-US" altLang="ja-JP" dirty="0" smtClean="0">
                <a:solidFill>
                  <a:srgbClr val="FFFFFF"/>
                </a:solidFill>
              </a:rPr>
              <a:t>.</a:t>
            </a:r>
            <a:endParaRPr lang="ja-JP" altLang="en-US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3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重力波の観測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68</a:t>
            </a:fld>
            <a:endParaRPr lang="en-US" altLang="ja-JP" dirty="0"/>
          </a:p>
        </p:txBody>
      </p:sp>
      <p:pic>
        <p:nvPicPr>
          <p:cNvPr id="1719298" name="Picture 2" descr="http://blog.iandi-store.com/wp-content/uploads/2011/02/historical-photograph-of-the-gold-rush-in-australia-in-18511_11423315_tcm11-17854-500x39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14058"/>
            <a:ext cx="5073271" cy="40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467544" y="3645024"/>
            <a:ext cx="3131840" cy="77839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ja-JP" altLang="en-US" sz="2800" dirty="0" smtClean="0">
                <a:solidFill>
                  <a:srgbClr val="FFFFFF"/>
                </a:solidFill>
                <a:latin typeface="HGP創英角ｺﾞｼｯｸUB" pitchFamily="50" charset="-128"/>
              </a:rPr>
              <a:t>「ゴールドラッシュ</a:t>
            </a:r>
            <a:r>
              <a:rPr lang="en-US" altLang="ja-JP" sz="2800" dirty="0" smtClean="0">
                <a:solidFill>
                  <a:srgbClr val="FFFFFF"/>
                </a:solidFill>
                <a:latin typeface="HGP創英角ｺﾞｼｯｸUB" pitchFamily="50" charset="-128"/>
              </a:rPr>
              <a:t>?</a:t>
            </a:r>
            <a:r>
              <a:rPr lang="ja-JP" altLang="en-US" sz="2800" dirty="0" smtClean="0">
                <a:solidFill>
                  <a:srgbClr val="FFFFFF"/>
                </a:solidFill>
                <a:latin typeface="HGP創英角ｺﾞｼｯｸUB" pitchFamily="50" charset="-128"/>
              </a:rPr>
              <a:t>」</a:t>
            </a:r>
            <a:endParaRPr lang="ja-JP" altLang="en-US" sz="2800" dirty="0">
              <a:solidFill>
                <a:srgbClr val="FFFFFF"/>
              </a:solidFill>
              <a:latin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66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     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        </a:t>
            </a:r>
            <a:r>
              <a:rPr lang="ja-JP" altLang="en-US" sz="4000" dirty="0" smtClean="0"/>
              <a:t>終わり</a:t>
            </a:r>
            <a:endParaRPr lang="ja-JP" altLang="en-US" sz="2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36018197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4000" dirty="0" smtClean="0"/>
              <a:t> 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dirty="0" smtClean="0"/>
              <a:t>           </a:t>
            </a:r>
            <a:r>
              <a:rPr lang="ja-JP" altLang="en-US" sz="3600" dirty="0" smtClean="0"/>
              <a:t>・ イントロダクション</a:t>
            </a:r>
            <a:endParaRPr lang="en-US" altLang="ja-JP" sz="36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dirty="0"/>
              <a:t> </a:t>
            </a:r>
            <a:r>
              <a:rPr lang="ja-JP" altLang="en-US" sz="3600" dirty="0" smtClean="0"/>
              <a:t>          ・ 地上重力波望遠鏡</a:t>
            </a:r>
            <a:endParaRPr lang="en-US" altLang="ja-JP" sz="36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None/>
            </a:pPr>
            <a:r>
              <a:rPr lang="ja-JP" altLang="en-US" sz="3600" dirty="0"/>
              <a:t> </a:t>
            </a:r>
            <a:r>
              <a:rPr lang="ja-JP" altLang="en-US" sz="3600" dirty="0" smtClean="0"/>
              <a:t>          ・ 宇宙重力波望遠鏡</a:t>
            </a:r>
            <a:endParaRPr lang="ja-JP" altLang="en-US" sz="3600" dirty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None/>
            </a:pPr>
            <a:r>
              <a:rPr lang="ja-JP" altLang="en-US" sz="3600" dirty="0"/>
              <a:t> </a:t>
            </a:r>
            <a:r>
              <a:rPr lang="ja-JP" altLang="en-US" sz="3600" dirty="0" smtClean="0"/>
              <a:t>          ・ </a:t>
            </a:r>
            <a:r>
              <a:rPr lang="en-US" altLang="ja-JP" sz="3600" dirty="0" smtClean="0"/>
              <a:t>TOBA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None/>
            </a:pPr>
            <a:r>
              <a:rPr lang="ja-JP" altLang="en-US" sz="3600" dirty="0" smtClean="0"/>
              <a:t>           ・ まとめ</a:t>
            </a:r>
            <a:endParaRPr lang="ja-JP" altLang="en-US" sz="3600" dirty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None/>
            </a:pPr>
            <a:endParaRPr lang="ja-JP" altLang="en-US" sz="1800" dirty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2800" dirty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2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09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     </a:t>
            </a:r>
            <a:r>
              <a:rPr lang="ja-JP" altLang="en-US" sz="4000" dirty="0" smtClean="0"/>
              <a:t>イントロダクション</a:t>
            </a:r>
            <a:endParaRPr lang="ja-JP" altLang="en-US" sz="2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24231319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重力波で宇宙を探る</a:t>
            </a:r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4" name="Picture 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29000" contrast="-49000"/>
          </a:blip>
          <a:srcRect/>
          <a:stretch>
            <a:fillRect/>
          </a:stretch>
        </p:blipFill>
        <p:spPr bwMode="auto">
          <a:xfrm>
            <a:off x="1906588" y="806450"/>
            <a:ext cx="5329237" cy="56467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5" name="AutoShape 17"/>
          <p:cNvSpPr>
            <a:spLocks noChangeArrowheads="1"/>
          </p:cNvSpPr>
          <p:nvPr/>
        </p:nvSpPr>
        <p:spPr bwMode="auto">
          <a:xfrm>
            <a:off x="3635375" y="4929198"/>
            <a:ext cx="1655763" cy="1163627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AutoShape 18"/>
          <p:cNvSpPr>
            <a:spLocks noChangeArrowheads="1"/>
          </p:cNvSpPr>
          <p:nvPr/>
        </p:nvSpPr>
        <p:spPr bwMode="auto">
          <a:xfrm>
            <a:off x="3419475" y="2636838"/>
            <a:ext cx="2881313" cy="1584325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auto">
          <a:xfrm>
            <a:off x="1189038" y="4222750"/>
            <a:ext cx="1079500" cy="1582738"/>
          </a:xfrm>
          <a:prstGeom prst="roundRect">
            <a:avLst>
              <a:gd name="adj" fmla="val 9560"/>
            </a:avLst>
          </a:prstGeom>
          <a:solidFill>
            <a:srgbClr val="FFFF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auto">
          <a:xfrm>
            <a:off x="423863" y="3286124"/>
            <a:ext cx="1871662" cy="712792"/>
          </a:xfrm>
          <a:prstGeom prst="roundRect">
            <a:avLst>
              <a:gd name="adj" fmla="val 9560"/>
            </a:avLst>
          </a:prstGeom>
          <a:solidFill>
            <a:srgbClr val="CCECFF">
              <a:alpha val="8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3995738" y="259873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天文学</a:t>
            </a:r>
          </a:p>
        </p:txBody>
      </p:sp>
      <p:sp>
        <p:nvSpPr>
          <p:cNvPr id="60" name="Text Box 22"/>
          <p:cNvSpPr txBox="1">
            <a:spLocks noChangeArrowheads="1"/>
          </p:cNvSpPr>
          <p:nvPr/>
        </p:nvSpPr>
        <p:spPr bwMode="auto">
          <a:xfrm>
            <a:off x="3419475" y="2990850"/>
            <a:ext cx="996950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星形成 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恒星進化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銀河</a:t>
            </a:r>
          </a:p>
        </p:txBody>
      </p:sp>
      <p:sp>
        <p:nvSpPr>
          <p:cNvPr id="61" name="Text Box 23"/>
          <p:cNvSpPr txBox="1">
            <a:spLocks noChangeArrowheads="1"/>
          </p:cNvSpPr>
          <p:nvPr/>
        </p:nvSpPr>
        <p:spPr bwMode="auto">
          <a:xfrm>
            <a:off x="4484688" y="3644900"/>
            <a:ext cx="181610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ブラックホール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巨大ブラックホール</a:t>
            </a:r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3621088" y="3884613"/>
            <a:ext cx="5905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惑星</a:t>
            </a: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4506913" y="2997200"/>
            <a:ext cx="15779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ガンマ線バースト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超新星爆発</a:t>
            </a: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2411413" y="3279775"/>
            <a:ext cx="105092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さまざまな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天体現象</a:t>
            </a:r>
          </a:p>
        </p:txBody>
      </p: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1260475" y="4198938"/>
            <a:ext cx="998538" cy="1600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ガンマ線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可視光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赤外線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電波</a:t>
            </a:r>
          </a:p>
        </p:txBody>
      </p:sp>
      <p:sp>
        <p:nvSpPr>
          <p:cNvPr id="66" name="Text Box 28"/>
          <p:cNvSpPr txBox="1">
            <a:spLocks noChangeArrowheads="1"/>
          </p:cNvSpPr>
          <p:nvPr/>
        </p:nvSpPr>
        <p:spPr bwMode="auto">
          <a:xfrm>
            <a:off x="530920" y="3298825"/>
            <a:ext cx="162897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電磁波による</a:t>
            </a:r>
          </a:p>
          <a:p>
            <a:pPr>
              <a:buFontTx/>
              <a:buNone/>
            </a:pPr>
            <a:r>
              <a:rPr lang="ja-JP" altLang="en-US" sz="20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</a:t>
            </a:r>
          </a:p>
        </p:txBody>
      </p: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3635375" y="492919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宇宙論</a:t>
            </a:r>
          </a:p>
        </p:txBody>
      </p:sp>
      <p:sp>
        <p:nvSpPr>
          <p:cNvPr id="68" name="Text Box 30"/>
          <p:cNvSpPr txBox="1">
            <a:spLocks noChangeArrowheads="1"/>
          </p:cNvSpPr>
          <p:nvPr/>
        </p:nvSpPr>
        <p:spPr bwMode="auto">
          <a:xfrm>
            <a:off x="3706813" y="5267325"/>
            <a:ext cx="159702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インフレーション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ダークマター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ダークエネルギー</a:t>
            </a:r>
          </a:p>
        </p:txBody>
      </p:sp>
      <p:sp>
        <p:nvSpPr>
          <p:cNvPr id="69" name="Line 31"/>
          <p:cNvSpPr>
            <a:spLocks noChangeShapeType="1"/>
          </p:cNvSpPr>
          <p:nvPr/>
        </p:nvSpPr>
        <p:spPr bwMode="auto">
          <a:xfrm flipV="1">
            <a:off x="2268538" y="3860800"/>
            <a:ext cx="1150937" cy="576263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Line 32"/>
          <p:cNvSpPr>
            <a:spLocks noChangeShapeType="1"/>
          </p:cNvSpPr>
          <p:nvPr/>
        </p:nvSpPr>
        <p:spPr bwMode="auto">
          <a:xfrm>
            <a:off x="2268538" y="5300663"/>
            <a:ext cx="1366837" cy="142875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2638425" y="4792663"/>
            <a:ext cx="9969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宇宙背景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放射</a:t>
            </a:r>
          </a:p>
        </p:txBody>
      </p:sp>
      <p:grpSp>
        <p:nvGrpSpPr>
          <p:cNvPr id="53" name="グループ化 52"/>
          <p:cNvGrpSpPr/>
          <p:nvPr/>
        </p:nvGrpSpPr>
        <p:grpSpPr>
          <a:xfrm>
            <a:off x="439738" y="1204913"/>
            <a:ext cx="4421187" cy="1792287"/>
            <a:chOff x="439738" y="1204913"/>
            <a:chExt cx="4421187" cy="1792287"/>
          </a:xfrm>
        </p:grpSpPr>
        <p:sp>
          <p:nvSpPr>
            <p:cNvPr id="73" name="AutoShape 35"/>
            <p:cNvSpPr>
              <a:spLocks noChangeArrowheads="1"/>
            </p:cNvSpPr>
            <p:nvPr/>
          </p:nvSpPr>
          <p:spPr bwMode="auto">
            <a:xfrm>
              <a:off x="2916238" y="1428736"/>
              <a:ext cx="1944687" cy="703277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4" name="Text Box 36"/>
            <p:cNvSpPr txBox="1">
              <a:spLocks noChangeArrowheads="1"/>
            </p:cNvSpPr>
            <p:nvPr/>
          </p:nvSpPr>
          <p:spPr bwMode="auto">
            <a:xfrm>
              <a:off x="2916238" y="1414448"/>
              <a:ext cx="14541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原子核理論</a:t>
              </a:r>
            </a:p>
          </p:txBody>
        </p:sp>
        <p:sp>
          <p:nvSpPr>
            <p:cNvPr id="75" name="Text Box 37"/>
            <p:cNvSpPr txBox="1">
              <a:spLocks noChangeArrowheads="1"/>
            </p:cNvSpPr>
            <p:nvPr/>
          </p:nvSpPr>
          <p:spPr bwMode="auto">
            <a:xfrm>
              <a:off x="3065463" y="1771650"/>
              <a:ext cx="1795462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高密度物体の物理</a:t>
              </a:r>
            </a:p>
          </p:txBody>
        </p:sp>
        <p:sp>
          <p:nvSpPr>
            <p:cNvPr id="77" name="AutoShape 39"/>
            <p:cNvSpPr>
              <a:spLocks noChangeArrowheads="1"/>
            </p:cNvSpPr>
            <p:nvPr/>
          </p:nvSpPr>
          <p:spPr bwMode="auto">
            <a:xfrm>
              <a:off x="769938" y="2060575"/>
              <a:ext cx="1296987" cy="792162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8" name="AutoShape 40"/>
            <p:cNvSpPr>
              <a:spLocks noChangeArrowheads="1"/>
            </p:cNvSpPr>
            <p:nvPr/>
          </p:nvSpPr>
          <p:spPr bwMode="auto">
            <a:xfrm>
              <a:off x="439738" y="1235075"/>
              <a:ext cx="1871662" cy="693727"/>
            </a:xfrm>
            <a:prstGeom prst="roundRect">
              <a:avLst>
                <a:gd name="adj" fmla="val 9560"/>
              </a:avLst>
            </a:prstGeom>
            <a:solidFill>
              <a:srgbClr val="CCCCFF"/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Text Box 41"/>
            <p:cNvSpPr txBox="1">
              <a:spLocks noChangeArrowheads="1"/>
            </p:cNvSpPr>
            <p:nvPr/>
          </p:nvSpPr>
          <p:spPr bwMode="auto">
            <a:xfrm>
              <a:off x="575370" y="1204913"/>
              <a:ext cx="162897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宇宙線による</a:t>
              </a:r>
            </a:p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観測</a:t>
              </a:r>
            </a:p>
          </p:txBody>
        </p:sp>
        <p:sp>
          <p:nvSpPr>
            <p:cNvPr id="80" name="Text Box 42"/>
            <p:cNvSpPr txBox="1">
              <a:spLocks noChangeArrowheads="1"/>
            </p:cNvSpPr>
            <p:nvPr/>
          </p:nvSpPr>
          <p:spPr bwMode="auto">
            <a:xfrm>
              <a:off x="627063" y="2031996"/>
              <a:ext cx="1468437" cy="8255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ニュートリノ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高エネルギー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　　宇宙線</a:t>
              </a:r>
            </a:p>
          </p:txBody>
        </p:sp>
        <p:sp>
          <p:nvSpPr>
            <p:cNvPr id="81" name="Line 43"/>
            <p:cNvSpPr>
              <a:spLocks noChangeShapeType="1"/>
            </p:cNvSpPr>
            <p:nvPr/>
          </p:nvSpPr>
          <p:spPr bwMode="auto">
            <a:xfrm flipV="1">
              <a:off x="2124075" y="2060575"/>
              <a:ext cx="863600" cy="215900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Line 44"/>
            <p:cNvSpPr>
              <a:spLocks noChangeShapeType="1"/>
            </p:cNvSpPr>
            <p:nvPr/>
          </p:nvSpPr>
          <p:spPr bwMode="auto">
            <a:xfrm>
              <a:off x="2124075" y="2492375"/>
              <a:ext cx="1295400" cy="504825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3" name="Text Box 45"/>
          <p:cNvSpPr txBox="1">
            <a:spLocks noChangeArrowheads="1"/>
          </p:cNvSpPr>
          <p:nvPr/>
        </p:nvSpPr>
        <p:spPr bwMode="auto">
          <a:xfrm>
            <a:off x="6516688" y="6165850"/>
            <a:ext cx="25828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ja-JP" altLang="en-US" sz="1000" b="1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背景画</a:t>
            </a:r>
            <a:r>
              <a:rPr lang="en-US" altLang="ja-JP" sz="1000" b="1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NASA/WMAP Science Team</a:t>
            </a:r>
          </a:p>
        </p:txBody>
      </p:sp>
      <p:grpSp>
        <p:nvGrpSpPr>
          <p:cNvPr id="72" name="グループ化 71"/>
          <p:cNvGrpSpPr/>
          <p:nvPr/>
        </p:nvGrpSpPr>
        <p:grpSpPr>
          <a:xfrm>
            <a:off x="4859338" y="857232"/>
            <a:ext cx="4032251" cy="4659331"/>
            <a:chOff x="4859338" y="857232"/>
            <a:chExt cx="4032251" cy="4659331"/>
          </a:xfrm>
        </p:grpSpPr>
        <p:sp>
          <p:nvSpPr>
            <p:cNvPr id="85" name="AutoShape 47"/>
            <p:cNvSpPr>
              <a:spLocks noChangeArrowheads="1"/>
            </p:cNvSpPr>
            <p:nvPr/>
          </p:nvSpPr>
          <p:spPr bwMode="auto">
            <a:xfrm>
              <a:off x="5292726" y="857232"/>
              <a:ext cx="2087563" cy="987443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Text Box 48"/>
            <p:cNvSpPr txBox="1">
              <a:spLocks noChangeArrowheads="1"/>
            </p:cNvSpPr>
            <p:nvPr/>
          </p:nvSpPr>
          <p:spPr bwMode="auto">
            <a:xfrm>
              <a:off x="5292726" y="857232"/>
              <a:ext cx="19621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一般相対性理論</a:t>
              </a:r>
            </a:p>
          </p:txBody>
        </p:sp>
        <p:sp>
          <p:nvSpPr>
            <p:cNvPr id="87" name="Text Box 49"/>
            <p:cNvSpPr txBox="1">
              <a:spLocks noChangeArrowheads="1"/>
            </p:cNvSpPr>
            <p:nvPr/>
          </p:nvSpPr>
          <p:spPr bwMode="auto">
            <a:xfrm>
              <a:off x="5543551" y="1263650"/>
              <a:ext cx="1909763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強い重力場における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相対性理論</a:t>
              </a:r>
            </a:p>
          </p:txBody>
        </p:sp>
        <p:sp>
          <p:nvSpPr>
            <p:cNvPr id="89" name="AutoShape 51"/>
            <p:cNvSpPr>
              <a:spLocks noChangeArrowheads="1"/>
            </p:cNvSpPr>
            <p:nvPr/>
          </p:nvSpPr>
          <p:spPr bwMode="auto">
            <a:xfrm>
              <a:off x="7669213" y="3141663"/>
              <a:ext cx="1152525" cy="1368425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AutoShape 52"/>
            <p:cNvSpPr>
              <a:spLocks noChangeArrowheads="1"/>
            </p:cNvSpPr>
            <p:nvPr/>
          </p:nvSpPr>
          <p:spPr bwMode="auto">
            <a:xfrm>
              <a:off x="7019926" y="2214554"/>
              <a:ext cx="1871663" cy="723897"/>
            </a:xfrm>
            <a:prstGeom prst="roundRect">
              <a:avLst>
                <a:gd name="adj" fmla="val 9560"/>
              </a:avLst>
            </a:prstGeom>
            <a:solidFill>
              <a:srgbClr val="99FF99">
                <a:alpha val="7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Text Box 53"/>
            <p:cNvSpPr txBox="1">
              <a:spLocks noChangeArrowheads="1"/>
            </p:cNvSpPr>
            <p:nvPr/>
          </p:nvSpPr>
          <p:spPr bwMode="auto">
            <a:xfrm>
              <a:off x="7155559" y="2222500"/>
              <a:ext cx="162897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重力波による</a:t>
              </a:r>
            </a:p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観測</a:t>
              </a:r>
            </a:p>
          </p:txBody>
        </p:sp>
        <p:sp>
          <p:nvSpPr>
            <p:cNvPr id="101" name="Text Box 55"/>
            <p:cNvSpPr txBox="1">
              <a:spLocks noChangeArrowheads="1"/>
            </p:cNvSpPr>
            <p:nvPr/>
          </p:nvSpPr>
          <p:spPr bwMode="auto">
            <a:xfrm>
              <a:off x="7524751" y="3789363"/>
              <a:ext cx="1327150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>
                <a:buFontTx/>
                <a:buNone/>
              </a:pPr>
              <a:r>
                <a:rPr lang="ja-JP" altLang="en-US" sz="180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低周波数</a:t>
              </a:r>
            </a:p>
            <a:p>
              <a:pPr>
                <a:buFontTx/>
                <a:buNone/>
              </a:pPr>
              <a:r>
                <a:rPr lang="ja-JP" altLang="en-US" sz="180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重力波</a:t>
              </a:r>
            </a:p>
          </p:txBody>
        </p:sp>
        <p:sp>
          <p:nvSpPr>
            <p:cNvPr id="102" name="Text Box 56"/>
            <p:cNvSpPr txBox="1">
              <a:spLocks noChangeArrowheads="1"/>
            </p:cNvSpPr>
            <p:nvPr/>
          </p:nvSpPr>
          <p:spPr bwMode="auto">
            <a:xfrm>
              <a:off x="7524751" y="3141663"/>
              <a:ext cx="1327150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高周波数</a:t>
              </a:r>
            </a:p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重力波</a:t>
              </a:r>
            </a:p>
          </p:txBody>
        </p:sp>
        <p:sp>
          <p:nvSpPr>
            <p:cNvPr id="93" name="Line 57"/>
            <p:cNvSpPr>
              <a:spLocks noChangeShapeType="1"/>
            </p:cNvSpPr>
            <p:nvPr/>
          </p:nvSpPr>
          <p:spPr bwMode="auto">
            <a:xfrm flipH="1" flipV="1">
              <a:off x="6300788" y="3284538"/>
              <a:ext cx="1366838" cy="288925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Text Box 58"/>
            <p:cNvSpPr txBox="1">
              <a:spLocks noChangeArrowheads="1"/>
            </p:cNvSpPr>
            <p:nvPr/>
          </p:nvSpPr>
          <p:spPr bwMode="auto">
            <a:xfrm>
              <a:off x="6343651" y="3549650"/>
              <a:ext cx="14033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連星合体現象</a:t>
              </a:r>
            </a:p>
          </p:txBody>
        </p:sp>
        <p:sp>
          <p:nvSpPr>
            <p:cNvPr id="95" name="Text Box 59"/>
            <p:cNvSpPr txBox="1">
              <a:spLocks noChangeArrowheads="1"/>
            </p:cNvSpPr>
            <p:nvPr/>
          </p:nvSpPr>
          <p:spPr bwMode="auto">
            <a:xfrm>
              <a:off x="6343651" y="3779838"/>
              <a:ext cx="12001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超新星爆発</a:t>
              </a:r>
            </a:p>
          </p:txBody>
        </p:sp>
        <p:sp>
          <p:nvSpPr>
            <p:cNvPr id="96" name="Line 60"/>
            <p:cNvSpPr>
              <a:spLocks noChangeShapeType="1"/>
            </p:cNvSpPr>
            <p:nvPr/>
          </p:nvSpPr>
          <p:spPr bwMode="auto">
            <a:xfrm flipH="1">
              <a:off x="5219701" y="4292600"/>
              <a:ext cx="2376488" cy="12239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Text Box 61"/>
            <p:cNvSpPr txBox="1">
              <a:spLocks noChangeArrowheads="1"/>
            </p:cNvSpPr>
            <p:nvPr/>
          </p:nvSpPr>
          <p:spPr bwMode="auto">
            <a:xfrm>
              <a:off x="6372226" y="5008563"/>
              <a:ext cx="1211263" cy="33813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 smtClean="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背景重力波</a:t>
              </a:r>
              <a:endParaRPr lang="ja-JP" altLang="en-US" sz="16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Line 62"/>
            <p:cNvSpPr>
              <a:spLocks noChangeShapeType="1"/>
            </p:cNvSpPr>
            <p:nvPr/>
          </p:nvSpPr>
          <p:spPr bwMode="auto">
            <a:xfrm flipH="1" flipV="1">
              <a:off x="6443663" y="1844675"/>
              <a:ext cx="576263" cy="1584325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" name="Line 63"/>
            <p:cNvSpPr>
              <a:spLocks noChangeShapeType="1"/>
            </p:cNvSpPr>
            <p:nvPr/>
          </p:nvSpPr>
          <p:spPr bwMode="auto">
            <a:xfrm flipH="1" flipV="1">
              <a:off x="4859338" y="1989138"/>
              <a:ext cx="1728788" cy="3603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0" name="Text Box 64"/>
            <p:cNvSpPr txBox="1">
              <a:spLocks noChangeArrowheads="1"/>
            </p:cNvSpPr>
            <p:nvPr/>
          </p:nvSpPr>
          <p:spPr bwMode="auto">
            <a:xfrm>
              <a:off x="6353176" y="4010025"/>
              <a:ext cx="91281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パルサー</a:t>
              </a: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3108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 F_{\rm x} = \ {1+\cos^2\theta \over 2} \cos 2\phi\,\sin2\psi&#10;               - \cos\theta\, \sin2\phi\, \cos 2\ps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86.001"/>
  <p:tag name="PICTUREFILESIZE" val="3965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sim 10^5 M_{\odot},   \ {\rm SNR =5 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98.0004"/>
  <p:tag name="PICTUREFILESIZE" val="112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M&gt;M_{\rm max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05.8402"/>
  <p:tag name="PICTUREFILESIZE" val="39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\hat{\Omega}_{\rm GW} = 6.9 \times 10^{-6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6.0004"/>
  <p:tag name="PICTUREFILESIZE" val="817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  \hat{\Omega}_{\rm GW, BBN} = 1.5 \times 10^{-5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31.8405"/>
  <p:tag name="PICTUREFILESIZE" val="1094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{\cal R}= 118 ^{+174}_{-79}  {\rm [events/Myr]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9.9206"/>
  <p:tag name="PICTUREFILESIZE" val="158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rho=1.2 \times 10^{-2}  \ \ \ {\rm [Mpc^{-3}]}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2.9606"/>
  <p:tag name="PICTUREFILESIZE" val="137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h_{\rm obs}(t) = &#10;      F_+ \cdot h_+(t)   &#10;      + F_{\rm x} \cdot h_{\rm x}(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2.9606"/>
  <p:tag name="PICTUREFILESIZE" val="1249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 F_+ = - {1+\cos^2\theta \over 2} \cos 2\phi\,\cos2\psi&#10;               - \cos\theta\, \sin2\phi\, \sin 2\ps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02.801"/>
  <p:tag name="PICTUREFILESIZE" val="409798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000"/>
          </a:srgbClr>
        </a:solidFill>
        <a:ln w="6350">
          <a:solidFill>
            <a:srgbClr val="FFFFFF"/>
          </a:solidFill>
        </a:ln>
      </a:spPr>
      <a:bodyPr rtlCol="0" anchor="ctr"/>
      <a:lstStyle>
        <a:defPPr algn="ctr">
          <a:defRPr kumimoji="1"/>
        </a:defPPr>
      </a:lstStyle>
    </a:spDef>
    <a:lnDef>
      <a:spPr bwMode="auto">
        <a:solidFill>
          <a:srgbClr val="FAFFC9">
            <a:alpha val="50000"/>
          </a:srgbClr>
        </a:solidFill>
        <a:ln w="38100" cap="flat" cmpd="sng" algn="ctr">
          <a:solidFill>
            <a:srgbClr val="FFFFFF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kumimoji="1" sz="2000" dirty="0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55118</TotalTime>
  <Words>4641</Words>
  <Application>Microsoft Office PowerPoint</Application>
  <PresentationFormat>画面に合わせる (4:3)</PresentationFormat>
  <Paragraphs>1246</Paragraphs>
  <Slides>69</Slides>
  <Notes>43</Notes>
  <HiddenSlides>0</HiddenSlides>
  <MMClips>2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69</vt:i4>
      </vt:variant>
    </vt:vector>
  </HeadingPairs>
  <TitlesOfParts>
    <vt:vector size="71" baseType="lpstr">
      <vt:lpstr>Inspiral</vt:lpstr>
      <vt:lpstr>Drawing</vt:lpstr>
      <vt:lpstr>重力波による新しい天文学</vt:lpstr>
      <vt:lpstr>GCOE特別講義の内容</vt:lpstr>
      <vt:lpstr>PowerPoint プレゼンテーション</vt:lpstr>
      <vt:lpstr>イベントレート</vt:lpstr>
      <vt:lpstr>PowerPoint プレゼンテーション</vt:lpstr>
      <vt:lpstr>おしらせ</vt:lpstr>
      <vt:lpstr>PowerPoint プレゼンテーション</vt:lpstr>
      <vt:lpstr>PowerPoint プレゼンテーション</vt:lpstr>
      <vt:lpstr>重力波で宇宙を探る</vt:lpstr>
      <vt:lpstr>地上重力波望遠鏡のターゲット</vt:lpstr>
      <vt:lpstr>宇宙重力波望遠鏡のターゲット</vt:lpstr>
      <vt:lpstr>連星合体観測による知見</vt:lpstr>
      <vt:lpstr>連星合体現象からの重力波</vt:lpstr>
      <vt:lpstr>「耳をすます」</vt:lpstr>
      <vt:lpstr>PowerPoint プレゼンテーション</vt:lpstr>
      <vt:lpstr>中性子星連星合体の数値シミュレーション</vt:lpstr>
      <vt:lpstr>初期宇宙の観測</vt:lpstr>
      <vt:lpstr>本格的な天文学</vt:lpstr>
      <vt:lpstr>LCGT と DECIGO</vt:lpstr>
      <vt:lpstr>重力波天文学のロードマップ </vt:lpstr>
      <vt:lpstr>PowerPoint プレゼンテーション</vt:lpstr>
      <vt:lpstr>第1世代 重力波検出器</vt:lpstr>
      <vt:lpstr>重力波観測による成果の例</vt:lpstr>
      <vt:lpstr>背景重力波探査</vt:lpstr>
      <vt:lpstr>本格的な天文学</vt:lpstr>
      <vt:lpstr>第2世代 重力波望遠鏡</vt:lpstr>
      <vt:lpstr>LCGT</vt:lpstr>
      <vt:lpstr>LCGT サイト</vt:lpstr>
      <vt:lpstr>重力波望遠鏡の高感度化</vt:lpstr>
      <vt:lpstr>第2世代 重力波望遠鏡</vt:lpstr>
      <vt:lpstr>第2世代 重力波望遠鏡</vt:lpstr>
      <vt:lpstr>LCGTの感度限界</vt:lpstr>
      <vt:lpstr>LCGTの観測確率</vt:lpstr>
      <vt:lpstr>海外望遠鏡との比較</vt:lpstr>
      <vt:lpstr>第3世代 重力波望遠鏡</vt:lpstr>
      <vt:lpstr>干渉計の指向性</vt:lpstr>
      <vt:lpstr>国際協力</vt:lpstr>
      <vt:lpstr>Parameter estimation</vt:lpstr>
      <vt:lpstr>LCGT全体スケジュール</vt:lpstr>
      <vt:lpstr>GWIC ロードマップ</vt:lpstr>
      <vt:lpstr>PowerPoint プレゼンテーション</vt:lpstr>
      <vt:lpstr>Sources and detectors</vt:lpstr>
      <vt:lpstr>LISA (NGO)</vt:lpstr>
      <vt:lpstr>LISA Pathfinder (LPF)</vt:lpstr>
      <vt:lpstr>DECIGO</vt:lpstr>
      <vt:lpstr>Targets and Science</vt:lpstr>
      <vt:lpstr>DECIGOのロードマップ</vt:lpstr>
      <vt:lpstr>DECIGOパスファインダー</vt:lpstr>
      <vt:lpstr>DPFの目指す科学的成果</vt:lpstr>
      <vt:lpstr>SWIMによる宇宙実証</vt:lpstr>
      <vt:lpstr>小型科学衛星シリーズ</vt:lpstr>
      <vt:lpstr>PowerPoint プレゼンテーション</vt:lpstr>
      <vt:lpstr>背景と動機</vt:lpstr>
      <vt:lpstr>捩じれ型アンテナ</vt:lpstr>
      <vt:lpstr>TOBAの感度</vt:lpstr>
      <vt:lpstr>観測可能距離</vt:lpstr>
      <vt:lpstr>プロトタイプTOBA</vt:lpstr>
      <vt:lpstr>TOBA 次のステップ</vt:lpstr>
      <vt:lpstr>回転TOBAプロトタイプ : SWIMmn</vt:lpstr>
      <vt:lpstr>SWIM による観測運転</vt:lpstr>
      <vt:lpstr>PowerPoint プレゼンテーション</vt:lpstr>
      <vt:lpstr>地上重力波望遠鏡のロードマップ </vt:lpstr>
      <vt:lpstr>宇宙重力波望遠鏡のロードマップ </vt:lpstr>
      <vt:lpstr>国内のアクティビティ　(+TOBA)</vt:lpstr>
      <vt:lpstr>まとめ</vt:lpstr>
      <vt:lpstr>おしらせ (1)</vt:lpstr>
      <vt:lpstr>おしらせ (2)</vt:lpstr>
      <vt:lpstr>重力波の観測</vt:lpstr>
      <vt:lpstr>PowerPoint プレゼンテーション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3309</cp:revision>
  <dcterms:created xsi:type="dcterms:W3CDTF">2002-03-19T09:15:24Z</dcterms:created>
  <dcterms:modified xsi:type="dcterms:W3CDTF">2011-11-17T08:44:10Z</dcterms:modified>
</cp:coreProperties>
</file>