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5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0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65"/>
  </p:notesMasterIdLst>
  <p:handoutMasterIdLst>
    <p:handoutMasterId r:id="rId66"/>
  </p:handoutMasterIdLst>
  <p:sldIdLst>
    <p:sldId id="1002" r:id="rId2"/>
    <p:sldId id="990" r:id="rId3"/>
    <p:sldId id="1049" r:id="rId4"/>
    <p:sldId id="999" r:id="rId5"/>
    <p:sldId id="1067" r:id="rId6"/>
    <p:sldId id="986" r:id="rId7"/>
    <p:sldId id="1004" r:id="rId8"/>
    <p:sldId id="971" r:id="rId9"/>
    <p:sldId id="972" r:id="rId10"/>
    <p:sldId id="973" r:id="rId11"/>
    <p:sldId id="995" r:id="rId12"/>
    <p:sldId id="1006" r:id="rId13"/>
    <p:sldId id="1000" r:id="rId14"/>
    <p:sldId id="987" r:id="rId15"/>
    <p:sldId id="1037" r:id="rId16"/>
    <p:sldId id="994" r:id="rId17"/>
    <p:sldId id="993" r:id="rId18"/>
    <p:sldId id="1011" r:id="rId19"/>
    <p:sldId id="1040" r:id="rId20"/>
    <p:sldId id="1041" r:id="rId21"/>
    <p:sldId id="1042" r:id="rId22"/>
    <p:sldId id="997" r:id="rId23"/>
    <p:sldId id="1043" r:id="rId24"/>
    <p:sldId id="1044" r:id="rId25"/>
    <p:sldId id="1045" r:id="rId26"/>
    <p:sldId id="1046" r:id="rId27"/>
    <p:sldId id="1048" r:id="rId28"/>
    <p:sldId id="1047" r:id="rId29"/>
    <p:sldId id="998" r:id="rId30"/>
    <p:sldId id="1001" r:id="rId31"/>
    <p:sldId id="1056" r:id="rId32"/>
    <p:sldId id="953" r:id="rId33"/>
    <p:sldId id="1014" r:id="rId34"/>
    <p:sldId id="1017" r:id="rId35"/>
    <p:sldId id="1016" r:id="rId36"/>
    <p:sldId id="1018" r:id="rId37"/>
    <p:sldId id="1035" r:id="rId38"/>
    <p:sldId id="1034" r:id="rId39"/>
    <p:sldId id="1069" r:id="rId40"/>
    <p:sldId id="1038" r:id="rId41"/>
    <p:sldId id="1039" r:id="rId42"/>
    <p:sldId id="1036" r:id="rId43"/>
    <p:sldId id="1015" r:id="rId44"/>
    <p:sldId id="1033" r:id="rId45"/>
    <p:sldId id="1019" r:id="rId46"/>
    <p:sldId id="954" r:id="rId47"/>
    <p:sldId id="1051" r:id="rId48"/>
    <p:sldId id="1070" r:id="rId49"/>
    <p:sldId id="1052" r:id="rId50"/>
    <p:sldId id="1064" r:id="rId51"/>
    <p:sldId id="1053" r:id="rId52"/>
    <p:sldId id="1054" r:id="rId53"/>
    <p:sldId id="1055" r:id="rId54"/>
    <p:sldId id="1057" r:id="rId55"/>
    <p:sldId id="1063" r:id="rId56"/>
    <p:sldId id="1059" r:id="rId57"/>
    <p:sldId id="1065" r:id="rId58"/>
    <p:sldId id="1062" r:id="rId59"/>
    <p:sldId id="1060" r:id="rId60"/>
    <p:sldId id="1061" r:id="rId61"/>
    <p:sldId id="977" r:id="rId62"/>
    <p:sldId id="985" r:id="rId63"/>
    <p:sldId id="1003" r:id="rId64"/>
  </p:sldIdLst>
  <p:sldSz cx="9144000" cy="6858000" type="screen4x3"/>
  <p:notesSz cx="6731000" cy="9856788"/>
  <p:custDataLst>
    <p:tags r:id="rId67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FF"/>
    <a:srgbClr val="99CCFF"/>
    <a:srgbClr val="B2B2B2"/>
    <a:srgbClr val="CCFFCC"/>
    <a:srgbClr val="6699FF"/>
    <a:srgbClr val="FFCCCC"/>
    <a:srgbClr val="CCECFF"/>
    <a:srgbClr val="DDDDDD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73" autoAdjust="0"/>
    <p:restoredTop sz="99192" autoAdjust="0"/>
  </p:normalViewPr>
  <p:slideViewPr>
    <p:cSldViewPr>
      <p:cViewPr varScale="1">
        <p:scale>
          <a:sx n="72" d="100"/>
          <a:sy n="72" d="100"/>
        </p:scale>
        <p:origin x="-5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9396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emf"/><Relationship Id="rId1" Type="http://schemas.openxmlformats.org/officeDocument/2006/relationships/image" Target="../media/image9.png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wmf"/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9295471E-F917-497D-9C66-D2F06EB66B9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46861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b="0"/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b="0"/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 b="0"/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 b="0"/>
            </a:lvl1pPr>
          </a:lstStyle>
          <a:p>
            <a:fld id="{68EB6E1A-34E8-48B7-A34D-158C18D3181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21653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480F486E-B39A-4EE5-B226-6E285A490E68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06BD20B-9489-46F5-93F4-BB1306DBC5AC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12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30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31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799D3C-5CC3-436D-8C35-C64CE90E6420}" type="slidenum">
              <a:rPr lang="en-US" altLang="ja-JP"/>
              <a:pPr/>
              <a:t>46</a:t>
            </a:fld>
            <a:endParaRPr lang="en-US" altLang="ja-JP"/>
          </a:p>
        </p:txBody>
      </p:sp>
      <p:sp>
        <p:nvSpPr>
          <p:cNvPr id="163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5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70ADCBD-3A02-46D5-A743-7AEF531CF0C1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61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06BD20B-9489-46F5-93F4-BB1306DBC5AC}" type="slidenum">
              <a:rPr kumimoji="1" lang="en-US" altLang="ja-JP" sz="120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62</a:t>
            </a:fld>
            <a:endParaRPr kumimoji="1" lang="en-US" altLang="ja-JP" sz="120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9516BC-24AE-4DAE-9F81-30B9E4F03B57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54A03C8-216D-4CE2-8B3E-94D30CB87345}" type="slidenum">
              <a:rPr kumimoji="1" lang="en-US" altLang="ja-JP" sz="1200" b="1" i="1" kern="1200">
                <a:solidFill>
                  <a:prstClr val="black"/>
                </a:solidFill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</a:t>
            </a:fld>
            <a:endParaRPr kumimoji="1" lang="en-US" altLang="ja-JP" sz="1200" b="1" i="1" kern="1200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BF291E8-1B4E-48DB-8E0C-E1BF80915176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3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1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682B99F-BF4E-4FC2-830B-AEDD9F51F1B5}" type="slidenum">
              <a:rPr kumimoji="1" lang="en-US" altLang="ja-JP" sz="1200" b="1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</a:t>
            </a:fld>
            <a:endParaRPr kumimoji="1" lang="en-US" altLang="ja-JP" sz="1200" b="1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2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2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F8D30-A5B0-4486-93E4-51737E6717AB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63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63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01754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674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 b="0"/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55158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 b="1">
                <a:solidFill>
                  <a:srgbClr val="CCE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b="0" dirty="0">
              <a:solidFill>
                <a:srgbClr val="003366"/>
              </a:solidFill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 sz="2400" b="0" dirty="0">
              <a:solidFill>
                <a:srgbClr val="003366"/>
              </a:solidFill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sz="2400" b="0" dirty="0">
              <a:solidFill>
                <a:srgbClr val="003366"/>
              </a:solidFill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 b="0"/>
            </a:lvl1pPr>
          </a:lstStyle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991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sz="2400" b="0" dirty="0">
              <a:solidFill>
                <a:srgbClr val="003366"/>
              </a:solidFill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endParaRPr lang="ja-JP" altLang="en-US" sz="2400" b="0" dirty="0">
              <a:solidFill>
                <a:srgbClr val="003366"/>
              </a:solidFill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DDDDDD"/>
                </a:solidFill>
                <a:effectLst/>
              </a:defRPr>
            </a:lvl1pPr>
          </a:lstStyle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DDDDDD"/>
                </a:solidFill>
                <a:effectLst/>
              </a:defRPr>
            </a:lvl1pPr>
          </a:lstStyle>
          <a:p>
            <a:pPr>
              <a:defRPr/>
            </a:pPr>
            <a:fld id="{715F68F9-44F6-4E6F-8F84-EB7A3601EA43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89976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DDDDDD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2.wmf"/><Relationship Id="rId10" Type="http://schemas.openxmlformats.org/officeDocument/2006/relationships/image" Target="../media/image23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7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3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0.png"/><Relationship Id="rId5" Type="http://schemas.openxmlformats.org/officeDocument/2006/relationships/tags" Target="../tags/tag9.xml"/><Relationship Id="rId10" Type="http://schemas.openxmlformats.org/officeDocument/2006/relationships/image" Target="../media/image29.png"/><Relationship Id="rId4" Type="http://schemas.openxmlformats.org/officeDocument/2006/relationships/tags" Target="../tags/tag8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32.png"/><Relationship Id="rId18" Type="http://schemas.openxmlformats.org/officeDocument/2006/relationships/image" Target="../media/image28.png"/><Relationship Id="rId3" Type="http://schemas.openxmlformats.org/officeDocument/2006/relationships/tags" Target="../tags/tag12.xml"/><Relationship Id="rId21" Type="http://schemas.openxmlformats.org/officeDocument/2006/relationships/image" Target="../media/image38.png"/><Relationship Id="rId7" Type="http://schemas.openxmlformats.org/officeDocument/2006/relationships/tags" Target="../tags/tag16.xml"/><Relationship Id="rId12" Type="http://schemas.openxmlformats.org/officeDocument/2006/relationships/notesSlide" Target="../notesSlides/notesSlide14.xml"/><Relationship Id="rId17" Type="http://schemas.openxmlformats.org/officeDocument/2006/relationships/image" Target="../media/image27.png"/><Relationship Id="rId2" Type="http://schemas.openxmlformats.org/officeDocument/2006/relationships/tags" Target="../tags/tag11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4.xml"/><Relationship Id="rId15" Type="http://schemas.openxmlformats.org/officeDocument/2006/relationships/image" Target="../media/image34.png"/><Relationship Id="rId10" Type="http://schemas.openxmlformats.org/officeDocument/2006/relationships/tags" Target="../tags/tag19.xml"/><Relationship Id="rId19" Type="http://schemas.openxmlformats.org/officeDocument/2006/relationships/image" Target="../media/image36.png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33.png"/><Relationship Id="rId2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22.xml"/><Relationship Id="rId7" Type="http://schemas.openxmlformats.org/officeDocument/2006/relationships/image" Target="../media/image40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4.png"/><Relationship Id="rId5" Type="http://schemas.openxmlformats.org/officeDocument/2006/relationships/tags" Target="../tags/tag24.xml"/><Relationship Id="rId10" Type="http://schemas.openxmlformats.org/officeDocument/2006/relationships/image" Target="../media/image43.png"/><Relationship Id="rId4" Type="http://schemas.openxmlformats.org/officeDocument/2006/relationships/tags" Target="../tags/tag23.xml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9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48.png"/><Relationship Id="rId5" Type="http://schemas.openxmlformats.org/officeDocument/2006/relationships/tags" Target="../tags/tag29.xml"/><Relationship Id="rId10" Type="http://schemas.openxmlformats.org/officeDocument/2006/relationships/image" Target="../media/image47.png"/><Relationship Id="rId4" Type="http://schemas.openxmlformats.org/officeDocument/2006/relationships/tags" Target="../tags/tag28.xml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tags" Target="../tags/tag3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5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image" Target="../media/image54.png"/><Relationship Id="rId5" Type="http://schemas.openxmlformats.org/officeDocument/2006/relationships/tags" Target="../tags/tag35.xml"/><Relationship Id="rId10" Type="http://schemas.openxmlformats.org/officeDocument/2006/relationships/image" Target="../media/image53.png"/><Relationship Id="rId4" Type="http://schemas.openxmlformats.org/officeDocument/2006/relationships/tags" Target="../tags/tag34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39.xml"/><Relationship Id="rId7" Type="http://schemas.openxmlformats.org/officeDocument/2006/relationships/image" Target="../media/image57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0.xml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45.xml"/><Relationship Id="rId7" Type="http://schemas.openxmlformats.org/officeDocument/2006/relationships/image" Target="../media/image63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6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6.xml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49.xml"/><Relationship Id="rId7" Type="http://schemas.openxmlformats.org/officeDocument/2006/relationships/image" Target="../media/image67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0.xml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53.xml"/><Relationship Id="rId7" Type="http://schemas.openxmlformats.org/officeDocument/2006/relationships/image" Target="../media/image70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74.png"/><Relationship Id="rId5" Type="http://schemas.openxmlformats.org/officeDocument/2006/relationships/tags" Target="../tags/tag55.xml"/><Relationship Id="rId10" Type="http://schemas.openxmlformats.org/officeDocument/2006/relationships/image" Target="../media/image73.png"/><Relationship Id="rId4" Type="http://schemas.openxmlformats.org/officeDocument/2006/relationships/tags" Target="../tags/tag54.xml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tags" Target="../tags/tag59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80.png"/><Relationship Id="rId5" Type="http://schemas.openxmlformats.org/officeDocument/2006/relationships/tags" Target="../tags/tag61.xml"/><Relationship Id="rId10" Type="http://schemas.openxmlformats.org/officeDocument/2006/relationships/image" Target="../media/image79.png"/><Relationship Id="rId4" Type="http://schemas.openxmlformats.org/officeDocument/2006/relationships/tags" Target="../tags/tag60.xml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tags" Target="../tags/tag65.xml"/><Relationship Id="rId16" Type="http://schemas.openxmlformats.org/officeDocument/2006/relationships/image" Target="../media/image96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91.png"/><Relationship Id="rId5" Type="http://schemas.openxmlformats.org/officeDocument/2006/relationships/tags" Target="../tags/tag68.xml"/><Relationship Id="rId15" Type="http://schemas.openxmlformats.org/officeDocument/2006/relationships/image" Target="../media/image95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99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75.xml"/><Relationship Id="rId7" Type="http://schemas.openxmlformats.org/officeDocument/2006/relationships/image" Target="../media/image102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image" Target="../media/image95.png"/><Relationship Id="rId18" Type="http://schemas.openxmlformats.org/officeDocument/2006/relationships/image" Target="../media/image107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../media/image94.png"/><Relationship Id="rId17" Type="http://schemas.openxmlformats.org/officeDocument/2006/relationships/image" Target="../media/image106.png"/><Relationship Id="rId2" Type="http://schemas.openxmlformats.org/officeDocument/2006/relationships/tags" Target="../tags/tag77.xml"/><Relationship Id="rId16" Type="http://schemas.openxmlformats.org/officeDocument/2006/relationships/image" Target="../media/image105.png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image" Target="../media/image93.png"/><Relationship Id="rId5" Type="http://schemas.openxmlformats.org/officeDocument/2006/relationships/tags" Target="../tags/tag80.xml"/><Relationship Id="rId15" Type="http://schemas.openxmlformats.org/officeDocument/2006/relationships/image" Target="../media/image104.png"/><Relationship Id="rId10" Type="http://schemas.openxmlformats.org/officeDocument/2006/relationships/slideLayout" Target="../slideLayouts/slideLayout1.xml"/><Relationship Id="rId19" Type="http://schemas.openxmlformats.org/officeDocument/2006/relationships/image" Target="../media/image108.png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BNS_density.gif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tags" Target="../tags/tag87.xml"/><Relationship Id="rId7" Type="http://schemas.openxmlformats.org/officeDocument/2006/relationships/image" Target="../media/image113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11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6.png"/><Relationship Id="rId4" Type="http://schemas.openxmlformats.org/officeDocument/2006/relationships/tags" Target="../tags/tag88.xml"/><Relationship Id="rId9" Type="http://schemas.openxmlformats.org/officeDocument/2006/relationships/image" Target="../media/image11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tags" Target="../tags/tag91.xml"/><Relationship Id="rId7" Type="http://schemas.openxmlformats.org/officeDocument/2006/relationships/image" Target="../media/image123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2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2.xml"/><Relationship Id="rId9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tags" Target="../tags/tag95.xml"/><Relationship Id="rId7" Type="http://schemas.openxmlformats.org/officeDocument/2006/relationships/image" Target="../media/image126.pn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image" Target="../media/image125.png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Relationship Id="rId5" Type="http://schemas.openxmlformats.org/officeDocument/2006/relationships/image" Target="../media/image3.png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emf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wmf"/><Relationship Id="rId5" Type="http://schemas.openxmlformats.org/officeDocument/2006/relationships/image" Target="../media/image14.wmf"/><Relationship Id="rId15" Type="http://schemas.openxmlformats.org/officeDocument/2006/relationships/image" Target="../media/image16.jpe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9.png"/><Relationship Id="rId9" Type="http://schemas.openxmlformats.org/officeDocument/2006/relationships/image" Target="../media/image11.wmf"/><Relationship Id="rId14" Type="http://schemas.openxmlformats.org/officeDocument/2006/relationships/image" Target="../media/image13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Relationship Id="rId5" Type="http://schemas.openxmlformats.org/officeDocument/2006/relationships/image" Target="../media/image135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101.xml"/><Relationship Id="rId7" Type="http://schemas.openxmlformats.org/officeDocument/2006/relationships/image" Target="../media/image136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3.png"/><Relationship Id="rId11" Type="http://schemas.openxmlformats.org/officeDocument/2006/relationships/image" Target="../media/image13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38.png"/><Relationship Id="rId4" Type="http://schemas.openxmlformats.org/officeDocument/2006/relationships/tags" Target="../tags/tag102.xml"/><Relationship Id="rId9" Type="http://schemas.openxmlformats.org/officeDocument/2006/relationships/image" Target="../media/image1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3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107.xml"/><Relationship Id="rId7" Type="http://schemas.openxmlformats.org/officeDocument/2006/relationships/image" Target="../media/image3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image" Target="../media/image146.png"/><Relationship Id="rId11" Type="http://schemas.openxmlformats.org/officeDocument/2006/relationships/image" Target="../media/image14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8.png"/><Relationship Id="rId4" Type="http://schemas.openxmlformats.org/officeDocument/2006/relationships/tags" Target="../tags/tag108.xml"/><Relationship Id="rId9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2.wmf"/><Relationship Id="rId10" Type="http://schemas.openxmlformats.org/officeDocument/2006/relationships/image" Target="../media/image23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b="0" dirty="0" smtClean="0">
                <a:effectLst/>
              </a:rPr>
              <a:t>重力・</a:t>
            </a:r>
            <a:r>
              <a:rPr lang="ja-JP" altLang="ja-JP" sz="4000" b="0" dirty="0" smtClean="0">
                <a:effectLst/>
              </a:rPr>
              <a:t>重力波</a:t>
            </a:r>
            <a:r>
              <a:rPr lang="ja-JP" altLang="en-US" sz="4000" b="0" dirty="0" smtClean="0">
                <a:effectLst/>
              </a:rPr>
              <a:t>物理学</a:t>
            </a:r>
            <a:endParaRPr lang="en-US" altLang="ja-JP" sz="4000" b="0" dirty="0">
              <a:effectLst/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294967295"/>
          </p:nvPr>
        </p:nvSpPr>
        <p:spPr>
          <a:xfrm>
            <a:off x="8458200" y="6597650"/>
            <a:ext cx="685800" cy="228600"/>
          </a:xfrm>
        </p:spPr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  <p:sp>
        <p:nvSpPr>
          <p:cNvPr id="1090565" name="Rectangle 5"/>
          <p:cNvSpPr>
            <a:spLocks noChangeArrowheads="1"/>
          </p:cNvSpPr>
          <p:nvPr/>
        </p:nvSpPr>
        <p:spPr bwMode="auto">
          <a:xfrm>
            <a:off x="3598863" y="5853134"/>
            <a:ext cx="50768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400" b="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安東 正樹 </a:t>
            </a:r>
            <a:r>
              <a:rPr kumimoji="1" lang="en-US" altLang="ja-JP" sz="2400" b="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400" b="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 理学系研究科</a:t>
            </a:r>
            <a:r>
              <a:rPr kumimoji="1" lang="en-US" altLang="ja-JP" sz="2400" b="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5661" r="7548" b="2255"/>
          <a:stretch>
            <a:fillRect/>
          </a:stretch>
        </p:blipFill>
        <p:spPr bwMode="auto">
          <a:xfrm>
            <a:off x="1843094" y="1415816"/>
            <a:ext cx="5072098" cy="437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5772184" y="1428736"/>
            <a:ext cx="1428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100" kern="1200" dirty="0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イラスト</a:t>
            </a:r>
            <a:endParaRPr kumimoji="1" lang="en-US" altLang="ja-JP" sz="1100" kern="1200" dirty="0">
              <a:solidFill>
                <a:srgbClr val="FFFFFF"/>
              </a:solidFill>
              <a:latin typeface="Tahoma" pitchFamily="34" charset="0"/>
              <a:ea typeface="HGP創英角ｺﾞｼｯｸUB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kern="1200" dirty="0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Tom </a:t>
            </a:r>
            <a:r>
              <a:rPr kumimoji="1" lang="en-US" altLang="ja-JP" sz="1100" kern="1200" dirty="0" err="1">
                <a:solidFill>
                  <a:srgbClr val="FFFFFF"/>
                </a:solidFill>
                <a:latin typeface="Tahoma" pitchFamily="34" charset="0"/>
                <a:ea typeface="HGP創英角ｺﾞｼｯｸUB"/>
                <a:cs typeface="+mn-cs"/>
              </a:rPr>
              <a:t>Haruyama</a:t>
            </a:r>
            <a:endParaRPr kumimoji="1" lang="ja-JP" altLang="en-US" sz="1100" kern="1200" dirty="0">
              <a:solidFill>
                <a:srgbClr val="FFFFFF"/>
              </a:solidFill>
              <a:latin typeface="Tahoma" pitchFamily="34" charset="0"/>
              <a:ea typeface="HGP創英角ｺﾞｼｯｸUB"/>
              <a:cs typeface="+mn-cs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/>
              <a:t>観測時の感度</a:t>
            </a:r>
            <a:endParaRPr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1628162" name="AutoShape 2"/>
          <p:cNvSpPr>
            <a:spLocks noChangeArrowheads="1"/>
          </p:cNvSpPr>
          <p:nvPr/>
        </p:nvSpPr>
        <p:spPr bwMode="auto">
          <a:xfrm>
            <a:off x="827088" y="928670"/>
            <a:ext cx="7602564" cy="5429288"/>
          </a:xfrm>
          <a:prstGeom prst="roundRect">
            <a:avLst>
              <a:gd name="adj" fmla="val 4139"/>
            </a:avLst>
          </a:prstGeom>
          <a:solidFill>
            <a:srgbClr val="F8F8F8">
              <a:alpha val="9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1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281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8" y="935320"/>
            <a:ext cx="7648602" cy="5373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複数台での同時観測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 sz="1100"/>
              <a:pPr/>
              <a:t>11</a:t>
            </a:fld>
            <a:endParaRPr lang="en-US" altLang="ja-JP" sz="1100"/>
          </a:p>
        </p:txBody>
      </p:sp>
      <p:sp>
        <p:nvSpPr>
          <p:cNvPr id="24" name="Rectangle 69"/>
          <p:cNvSpPr>
            <a:spLocks noChangeArrowheads="1"/>
          </p:cNvSpPr>
          <p:nvPr/>
        </p:nvSpPr>
        <p:spPr bwMode="auto">
          <a:xfrm>
            <a:off x="714348" y="3478130"/>
            <a:ext cx="6429420" cy="23083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・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実際上の意義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 複数台での同時検出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      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検出の信頼度の向上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偽イベントの除去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1115616" y="3933056"/>
            <a:ext cx="4643470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CCFFCC"/>
                </a:solidFill>
                <a:sym typeface="Wingdings" pitchFamily="2" charset="2"/>
              </a:rPr>
              <a:t>重力波信号は微弱　</a:t>
            </a:r>
            <a:endParaRPr lang="en-US" altLang="ja-JP" b="0" dirty="0" smtClean="0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CCFFCC"/>
                </a:solidFill>
                <a:sym typeface="Wingdings" pitchFamily="2" charset="2"/>
              </a:rPr>
              <a:t>   </a:t>
            </a:r>
            <a:r>
              <a:rPr lang="ja-JP" altLang="en-US" b="0" dirty="0" smtClean="0">
                <a:solidFill>
                  <a:srgbClr val="CCFFCC"/>
                </a:solidFill>
                <a:sym typeface="Wingdings" pitchFamily="2" charset="2"/>
              </a:rPr>
              <a:t>多くの </a:t>
            </a:r>
            <a:r>
              <a:rPr lang="en-US" altLang="ja-JP" b="0" dirty="0" smtClean="0">
                <a:solidFill>
                  <a:srgbClr val="CCFFCC"/>
                </a:solidFill>
                <a:sym typeface="Wingdings" pitchFamily="2" charset="2"/>
              </a:rPr>
              <a:t>Fake event </a:t>
            </a:r>
            <a:r>
              <a:rPr lang="ja-JP" altLang="en-US" b="0" dirty="0" smtClean="0">
                <a:solidFill>
                  <a:srgbClr val="CCFFCC"/>
                </a:solidFill>
                <a:sym typeface="Wingdings" pitchFamily="2" charset="2"/>
              </a:rPr>
              <a:t>が現れる</a:t>
            </a:r>
            <a:endParaRPr lang="en-US" altLang="ja-JP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10" name="Rectangle 69"/>
          <p:cNvSpPr>
            <a:spLocks noChangeArrowheads="1"/>
          </p:cNvSpPr>
          <p:nvPr/>
        </p:nvSpPr>
        <p:spPr bwMode="auto">
          <a:xfrm>
            <a:off x="642910" y="1132818"/>
            <a:ext cx="7215238" cy="19389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・天文的な意義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   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天球のカバー  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 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干渉計は 弱い指向性を持つ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      検出された場合 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---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天文的情報の取得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　　   　波源の位置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偏波　の情報の取得  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           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最低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3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台が必要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指向性を考慮するとより多く 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grpSp>
        <p:nvGrpSpPr>
          <p:cNvPr id="12" name="Group 16"/>
          <p:cNvGrpSpPr>
            <a:grpSpLocks noChangeAspect="1"/>
          </p:cNvGrpSpPr>
          <p:nvPr/>
        </p:nvGrpSpPr>
        <p:grpSpPr bwMode="auto">
          <a:xfrm>
            <a:off x="7215206" y="1229990"/>
            <a:ext cx="1479296" cy="1484630"/>
            <a:chOff x="0" y="0"/>
            <a:chExt cx="1664" cy="1670"/>
          </a:xfrm>
        </p:grpSpPr>
        <p:pic>
          <p:nvPicPr>
            <p:cNvPr id="13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664" cy="1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4" name="Rectangle 18"/>
            <p:cNvSpPr>
              <a:spLocks/>
            </p:cNvSpPr>
            <p:nvPr/>
          </p:nvSpPr>
          <p:spPr bwMode="auto">
            <a:xfrm>
              <a:off x="860" y="1480"/>
              <a:ext cx="705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>
                <a:buNone/>
              </a:pPr>
              <a:r>
                <a:rPr lang="en-US" altLang="ja-JP" sz="1100" b="0" dirty="0">
                  <a:solidFill>
                    <a:srgbClr val="080808"/>
                  </a:solidFill>
                </a:rPr>
                <a:t>L/H+L/L</a:t>
              </a:r>
            </a:p>
          </p:txBody>
        </p:sp>
      </p:grpSp>
      <p:grpSp>
        <p:nvGrpSpPr>
          <p:cNvPr id="15" name="Group 19"/>
          <p:cNvGrpSpPr>
            <a:grpSpLocks noChangeAspect="1"/>
          </p:cNvGrpSpPr>
          <p:nvPr/>
        </p:nvGrpSpPr>
        <p:grpSpPr bwMode="auto">
          <a:xfrm>
            <a:off x="7223474" y="2857496"/>
            <a:ext cx="1479296" cy="1479296"/>
            <a:chOff x="0" y="0"/>
            <a:chExt cx="1664" cy="1664"/>
          </a:xfrm>
        </p:grpSpPr>
        <p:pic>
          <p:nvPicPr>
            <p:cNvPr id="16" name="Picture 2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664" cy="1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Rectangle 21"/>
            <p:cNvSpPr>
              <a:spLocks/>
            </p:cNvSpPr>
            <p:nvPr/>
          </p:nvSpPr>
          <p:spPr bwMode="auto">
            <a:xfrm>
              <a:off x="622" y="1472"/>
              <a:ext cx="941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>
                <a:buNone/>
              </a:pPr>
              <a:r>
                <a:rPr lang="en-US" altLang="ja-JP" sz="1100" b="0">
                  <a:solidFill>
                    <a:srgbClr val="080808"/>
                  </a:solidFill>
                </a:rPr>
                <a:t>L/H+L/L+V</a:t>
              </a:r>
            </a:p>
          </p:txBody>
        </p:sp>
      </p:grpSp>
      <p:grpSp>
        <p:nvGrpSpPr>
          <p:cNvPr id="18" name="Group 22"/>
          <p:cNvGrpSpPr>
            <a:grpSpLocks noChangeAspect="1"/>
          </p:cNvGrpSpPr>
          <p:nvPr/>
        </p:nvGrpSpPr>
        <p:grpSpPr bwMode="auto">
          <a:xfrm>
            <a:off x="7250142" y="4500570"/>
            <a:ext cx="1479296" cy="1479296"/>
            <a:chOff x="0" y="0"/>
            <a:chExt cx="1664" cy="1664"/>
          </a:xfrm>
        </p:grpSpPr>
        <p:pic>
          <p:nvPicPr>
            <p:cNvPr id="19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664" cy="1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0" name="Rectangle 24"/>
            <p:cNvSpPr>
              <a:spLocks/>
            </p:cNvSpPr>
            <p:nvPr/>
          </p:nvSpPr>
          <p:spPr bwMode="auto">
            <a:xfrm>
              <a:off x="6" y="1472"/>
              <a:ext cx="1484" cy="1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noAutofit/>
            </a:bodyPr>
            <a:lstStyle/>
            <a:p>
              <a:pPr>
                <a:buNone/>
              </a:pPr>
              <a:r>
                <a:rPr lang="en-US" altLang="ja-JP" sz="1100" b="0">
                  <a:solidFill>
                    <a:srgbClr val="080808"/>
                  </a:solidFill>
                </a:rPr>
                <a:t>L/H+L/L+V+LCGT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DDDDDD"/>
                </a:solidFill>
              </a:rPr>
              <a:t>地上</a:t>
            </a:r>
            <a:r>
              <a:rPr lang="ja-JP" altLang="ja-JP" dirty="0" smtClean="0">
                <a:solidFill>
                  <a:srgbClr val="DDDDDD"/>
                </a:solidFill>
              </a:rPr>
              <a:t>重力波</a:t>
            </a:r>
            <a:r>
              <a:rPr lang="ja-JP" altLang="en-US" dirty="0" smtClean="0">
                <a:solidFill>
                  <a:srgbClr val="DDDDDD"/>
                </a:solidFill>
              </a:rPr>
              <a:t>検出器</a:t>
            </a:r>
            <a:r>
              <a:rPr lang="ja-JP" altLang="en-US" dirty="0" smtClean="0"/>
              <a:t>による観測</a:t>
            </a:r>
            <a:endParaRPr lang="ja-JP" altLang="en-US" dirty="0">
              <a:solidFill>
                <a:srgbClr val="DDDDDD"/>
              </a:solidFill>
            </a:endParaRPr>
          </a:p>
        </p:txBody>
      </p:sp>
      <p:sp>
        <p:nvSpPr>
          <p:cNvPr id="1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93A497-A321-47AA-8455-7E73E3ADC5A4}" type="slidenum">
              <a:rPr lang="en-US" altLang="ja-JP" sz="140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ja-JP" sz="1400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27044" name="Rectangle 4"/>
          <p:cNvSpPr>
            <a:spLocks noChangeArrowheads="1"/>
          </p:cNvSpPr>
          <p:nvPr/>
        </p:nvSpPr>
        <p:spPr bwMode="auto">
          <a:xfrm>
            <a:off x="504825" y="5516563"/>
            <a:ext cx="7162800" cy="701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sz="2000" b="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b="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50kpc~20Mpc</a:t>
            </a:r>
            <a:r>
              <a:rPr kumimoji="1" lang="ja-JP" altLang="en-US" sz="2000" b="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の観測レンジ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</a:t>
            </a:r>
            <a:r>
              <a:rPr kumimoji="1" lang="ja-JP" altLang="en-US" sz="2000" b="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b="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727053" name="Rectangle 13"/>
          <p:cNvSpPr>
            <a:spLocks noChangeArrowheads="1"/>
          </p:cNvSpPr>
          <p:nvPr/>
        </p:nvSpPr>
        <p:spPr bwMode="auto">
          <a:xfrm>
            <a:off x="468313" y="1035868"/>
            <a:ext cx="8023225" cy="1096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現在</a:t>
            </a:r>
            <a:r>
              <a:rPr kumimoji="1" lang="en-US" altLang="ja-JP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大型検出器が稼働中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b="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kumimoji="1" lang="ja-JP" altLang="en-US" sz="2000" b="0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2" name="Group 1034"/>
          <p:cNvGrpSpPr>
            <a:grpSpLocks/>
          </p:cNvGrpSpPr>
          <p:nvPr/>
        </p:nvGrpSpPr>
        <p:grpSpPr bwMode="auto">
          <a:xfrm>
            <a:off x="971550" y="4276254"/>
            <a:ext cx="7416800" cy="1096962"/>
            <a:chOff x="612" y="2603"/>
            <a:chExt cx="4672" cy="691"/>
          </a:xfrm>
        </p:grpSpPr>
        <p:sp>
          <p:nvSpPr>
            <p:cNvPr id="728069" name="Rectangle 1029"/>
            <p:cNvSpPr>
              <a:spLocks noChangeArrowheads="1"/>
            </p:cNvSpPr>
            <p:nvPr/>
          </p:nvSpPr>
          <p:spPr bwMode="auto">
            <a:xfrm>
              <a:off x="819" y="2603"/>
              <a:ext cx="4465" cy="6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kumimoji="1" lang="ja-JP" altLang="en-US" sz="2000" b="0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検出の信頼度向上</a:t>
              </a:r>
              <a:r>
                <a:rPr kumimoji="1" lang="en-US" altLang="ja-JP" sz="2000" b="0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0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波源の方向特定</a:t>
              </a:r>
              <a:r>
                <a:rPr kumimoji="1" lang="en-US" altLang="ja-JP" sz="2000" b="0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0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重力波偏波の分離</a:t>
              </a:r>
              <a:endParaRPr kumimoji="1" lang="ja-JP" altLang="en-US" sz="2000" b="0" kern="120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0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</a:t>
              </a:r>
              <a:r>
                <a:rPr kumimoji="1" lang="ja-JP" altLang="en-US" sz="2000" b="0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年を超える観測データが取得されている</a:t>
              </a:r>
            </a:p>
          </p:txBody>
        </p:sp>
        <p:sp>
          <p:nvSpPr>
            <p:cNvPr id="728071" name="AutoShape 1031"/>
            <p:cNvSpPr>
              <a:spLocks noChangeArrowheads="1"/>
            </p:cNvSpPr>
            <p:nvPr/>
          </p:nvSpPr>
          <p:spPr bwMode="auto">
            <a:xfrm>
              <a:off x="612" y="2659"/>
              <a:ext cx="200" cy="218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b="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Group 1033"/>
          <p:cNvGrpSpPr>
            <a:grpSpLocks/>
          </p:cNvGrpSpPr>
          <p:nvPr/>
        </p:nvGrpSpPr>
        <p:grpSpPr bwMode="auto">
          <a:xfrm>
            <a:off x="250825" y="2133129"/>
            <a:ext cx="8642351" cy="1733550"/>
            <a:chOff x="158" y="2111"/>
            <a:chExt cx="5444" cy="1092"/>
          </a:xfrm>
        </p:grpSpPr>
        <p:graphicFrame>
          <p:nvGraphicFramePr>
            <p:cNvPr id="727050" name="Object 10"/>
            <p:cNvGraphicFramePr>
              <a:graphicFrameLocks noChangeAspect="1"/>
            </p:cNvGraphicFramePr>
            <p:nvPr/>
          </p:nvGraphicFramePr>
          <p:xfrm>
            <a:off x="158" y="2123"/>
            <a:ext cx="1614" cy="1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8540" name="Drawing" r:id="rId4" imgW="2590560" imgH="1733400" progId="">
                    <p:embed/>
                  </p:oleObj>
                </mc:Choice>
                <mc:Fallback>
                  <p:oleObj name="Drawing" r:id="rId4" imgW="2590560" imgH="173340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123"/>
                          <a:ext cx="1614" cy="10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051" name="Object 11"/>
            <p:cNvGraphicFramePr>
              <a:graphicFrameLocks noChangeAspect="1"/>
            </p:cNvGraphicFramePr>
            <p:nvPr/>
          </p:nvGraphicFramePr>
          <p:xfrm>
            <a:off x="1791" y="2142"/>
            <a:ext cx="1543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8541" name="Drawing" r:id="rId6" imgW="2581200" imgH="1761840" progId="">
                    <p:embed/>
                  </p:oleObj>
                </mc:Choice>
                <mc:Fallback>
                  <p:oleObj name="Drawing" r:id="rId6" imgW="2581200" imgH="1761840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1" y="2142"/>
                          <a:ext cx="1543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052" name="Object 12"/>
            <p:cNvGraphicFramePr>
              <a:graphicFrameLocks noChangeAspect="1"/>
            </p:cNvGraphicFramePr>
            <p:nvPr/>
          </p:nvGraphicFramePr>
          <p:xfrm>
            <a:off x="3354" y="2141"/>
            <a:ext cx="1452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8542" r:id="rId8" imgW="5248147" imgH="3812213" progId="">
                    <p:embed/>
                  </p:oleObj>
                </mc:Choice>
                <mc:Fallback>
                  <p:oleObj r:id="rId8" imgW="5248147" imgH="3812213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4" y="2141"/>
                          <a:ext cx="1452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7055" name="Rectangle 15"/>
            <p:cNvSpPr>
              <a:spLocks noChangeArrowheads="1"/>
            </p:cNvSpPr>
            <p:nvPr/>
          </p:nvSpPr>
          <p:spPr bwMode="auto">
            <a:xfrm>
              <a:off x="899" y="3008"/>
              <a:ext cx="892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0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Hanford</a:t>
              </a:r>
            </a:p>
          </p:txBody>
        </p:sp>
        <p:sp>
          <p:nvSpPr>
            <p:cNvPr id="727056" name="Rectangle 16"/>
            <p:cNvSpPr>
              <a:spLocks noChangeArrowheads="1"/>
            </p:cNvSpPr>
            <p:nvPr/>
          </p:nvSpPr>
          <p:spPr bwMode="auto">
            <a:xfrm>
              <a:off x="2238" y="2990"/>
              <a:ext cx="1088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0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Livingstone</a:t>
              </a:r>
            </a:p>
          </p:txBody>
        </p:sp>
        <p:sp>
          <p:nvSpPr>
            <p:cNvPr id="727057" name="Rectangle 17"/>
            <p:cNvSpPr>
              <a:spLocks noChangeArrowheads="1"/>
            </p:cNvSpPr>
            <p:nvPr/>
          </p:nvSpPr>
          <p:spPr bwMode="auto">
            <a:xfrm>
              <a:off x="4391" y="2111"/>
              <a:ext cx="439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0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TAMA</a:t>
              </a:r>
            </a:p>
          </p:txBody>
        </p:sp>
        <p:pic>
          <p:nvPicPr>
            <p:cNvPr id="728068" name="Picture 102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26" y="2139"/>
              <a:ext cx="730" cy="1061"/>
            </a:xfrm>
            <a:prstGeom prst="rect">
              <a:avLst/>
            </a:prstGeom>
            <a:noFill/>
          </p:spPr>
        </p:pic>
        <p:sp>
          <p:nvSpPr>
            <p:cNvPr id="727058" name="Rectangle 18"/>
            <p:cNvSpPr>
              <a:spLocks noChangeArrowheads="1"/>
            </p:cNvSpPr>
            <p:nvPr/>
          </p:nvSpPr>
          <p:spPr bwMode="auto">
            <a:xfrm>
              <a:off x="5117" y="2111"/>
              <a:ext cx="48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0" kern="1200" dirty="0" err="1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Auriga</a:t>
              </a:r>
              <a:endParaRPr kumimoji="1" lang="en-US" altLang="ja-JP" sz="1400" b="0" kern="12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13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7815263" cy="2663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None/>
            </a:pPr>
            <a:r>
              <a:rPr lang="en-US" altLang="ja-JP" sz="2800" dirty="0" smtClean="0"/>
              <a:t>          </a:t>
            </a:r>
            <a:r>
              <a:rPr lang="ja-JP" altLang="en-US" sz="2800" dirty="0" smtClean="0"/>
              <a:t>　</a:t>
            </a:r>
            <a:r>
              <a:rPr lang="ja-JP" altLang="en-US" sz="3600" dirty="0" smtClean="0"/>
              <a:t>第</a:t>
            </a:r>
            <a:r>
              <a:rPr lang="en-US" altLang="ja-JP" sz="3600" dirty="0" smtClean="0"/>
              <a:t>3</a:t>
            </a:r>
            <a:r>
              <a:rPr lang="ja-JP" altLang="en-US" sz="3600" dirty="0" smtClean="0"/>
              <a:t>章  観測とデータ解析</a:t>
            </a:r>
            <a:endParaRPr lang="ja-JP" altLang="en-US" sz="3600" dirty="0"/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</a:rPr>
              <a:t>            </a:t>
            </a:r>
            <a:endParaRPr lang="ja-JP" altLang="en-US" sz="2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重力波</a:t>
            </a:r>
            <a:r>
              <a:rPr lang="ja-JP" altLang="en-US" sz="3200" b="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検出器</a:t>
            </a: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による観測</a:t>
            </a:r>
            <a:endParaRPr kumimoji="1" lang="en-US" altLang="ja-JP" sz="3200" b="0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観測データの解析と解釈</a:t>
            </a:r>
            <a:endParaRPr kumimoji="1" lang="en-US" altLang="ja-JP" sz="3200" b="0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b="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観測により得られた結果</a:t>
            </a:r>
            <a:endParaRPr kumimoji="1" lang="ja-JP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2143108" y="3714752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データ解析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1071538" y="1142984"/>
            <a:ext cx="5500726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取得した時系列データから　</a:t>
            </a:r>
            <a:r>
              <a:rPr lang="ja-JP" altLang="en-US" sz="2000" b="0" dirty="0" smtClean="0">
                <a:solidFill>
                  <a:srgbClr val="CCFFCC"/>
                </a:solidFill>
                <a:sym typeface="Wingdings" pitchFamily="2" charset="2"/>
              </a:rPr>
              <a:t>重力波信号を探査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1785918" y="2285992"/>
            <a:ext cx="5500726" cy="39149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解析の流れ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1.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データの前処理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　　　　信号のキャリブレーション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ホワイトニングなど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    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動作が不安定だった時間帯のデータを棄却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     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フィルタパラメータ・閾値の決定   など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2.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フィルタリングと信号候補の取り出し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    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対象とする信号に応じてデータをフィルタリング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         偽イベントの棄却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イベント候補の取り出し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など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   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3.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統計的解釈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     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イベントの有意性の検定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      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上限値の見積もり　       など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7" name="下矢印 6"/>
          <p:cNvSpPr/>
          <p:nvPr/>
        </p:nvSpPr>
        <p:spPr bwMode="auto">
          <a:xfrm rot="-5400000">
            <a:off x="1972230" y="1757923"/>
            <a:ext cx="270318" cy="214314"/>
          </a:xfrm>
          <a:prstGeom prst="downArrow">
            <a:avLst/>
          </a:prstGeom>
          <a:solidFill>
            <a:schemeClr val="bg1">
              <a:alpha val="1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2214546" y="1643050"/>
            <a:ext cx="4786346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雑音に埋もれた微小信号を探す</a:t>
            </a:r>
            <a:endParaRPr lang="en-US" altLang="ja-JP" sz="2000" b="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角丸四角形 50"/>
          <p:cNvSpPr/>
          <p:nvPr/>
        </p:nvSpPr>
        <p:spPr bwMode="auto">
          <a:xfrm>
            <a:off x="1101651" y="2852936"/>
            <a:ext cx="6854725" cy="2364055"/>
          </a:xfrm>
          <a:prstGeom prst="roundRect">
            <a:avLst>
              <a:gd name="adj" fmla="val 8585"/>
            </a:avLst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角丸四角形 42"/>
          <p:cNvSpPr/>
          <p:nvPr/>
        </p:nvSpPr>
        <p:spPr bwMode="auto">
          <a:xfrm>
            <a:off x="4427984" y="4019046"/>
            <a:ext cx="747376" cy="401573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2" name="角丸四角形 41"/>
          <p:cNvSpPr/>
          <p:nvPr/>
        </p:nvSpPr>
        <p:spPr bwMode="auto">
          <a:xfrm>
            <a:off x="3693939" y="4032694"/>
            <a:ext cx="590029" cy="401573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マッチト フィルタリング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683568" y="1124744"/>
            <a:ext cx="770485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・雑音に埋もれた信号を最大の信号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/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雑音比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(SNR)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で取り出すフィルタ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1229804" y="1755446"/>
            <a:ext cx="2167032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検出器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の出力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2" name="図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36" y="1844824"/>
            <a:ext cx="2327292" cy="26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cxnSp>
        <p:nvCxnSpPr>
          <p:cNvPr id="9" name="直線矢印コネクタ 8"/>
          <p:cNvCxnSpPr/>
          <p:nvPr/>
        </p:nvCxnSpPr>
        <p:spPr bwMode="auto">
          <a:xfrm flipH="1" flipV="1">
            <a:off x="4560482" y="2143116"/>
            <a:ext cx="155534" cy="20063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直線矢印コネクタ 12"/>
          <p:cNvCxnSpPr/>
          <p:nvPr/>
        </p:nvCxnSpPr>
        <p:spPr bwMode="auto">
          <a:xfrm flipH="1" flipV="1">
            <a:off x="5490688" y="2150272"/>
            <a:ext cx="233440" cy="19347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5490688" y="2352419"/>
            <a:ext cx="1830028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>
                <a:solidFill>
                  <a:srgbClr val="99CCFF"/>
                </a:solidFill>
                <a:sym typeface="Wingdings" pitchFamily="2" charset="2"/>
              </a:rPr>
              <a:t>検出器</a:t>
            </a:r>
            <a:r>
              <a:rPr lang="ja-JP" altLang="en-US" sz="1600" b="0" dirty="0" smtClean="0">
                <a:solidFill>
                  <a:srgbClr val="99CCFF"/>
                </a:solidFill>
                <a:sym typeface="Wingdings" pitchFamily="2" charset="2"/>
              </a:rPr>
              <a:t>の雑音</a:t>
            </a:r>
            <a:endParaRPr lang="en-US" altLang="ja-JP" sz="1600" b="0" dirty="0" smtClean="0">
              <a:solidFill>
                <a:srgbClr val="99CCFF"/>
              </a:solidFill>
              <a:sym typeface="Wingdings" pitchFamily="2" charset="2"/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4211960" y="2348880"/>
            <a:ext cx="1830028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99CCFF"/>
                </a:solidFill>
                <a:sym typeface="Wingdings" pitchFamily="2" charset="2"/>
              </a:rPr>
              <a:t>重力波信号</a:t>
            </a:r>
            <a:endParaRPr lang="en-US" altLang="ja-JP" sz="1600" b="0" dirty="0" smtClean="0">
              <a:solidFill>
                <a:srgbClr val="99CCFF"/>
              </a:solidFill>
              <a:sym typeface="Wingdings" pitchFamily="2" charset="2"/>
            </a:endParaRPr>
          </a:p>
        </p:txBody>
      </p:sp>
      <p:sp>
        <p:nvSpPr>
          <p:cNvPr id="20" name="Rectangle 69"/>
          <p:cNvSpPr>
            <a:spLocks noChangeArrowheads="1"/>
          </p:cNvSpPr>
          <p:nvPr/>
        </p:nvSpPr>
        <p:spPr bwMode="auto">
          <a:xfrm>
            <a:off x="1259632" y="2897314"/>
            <a:ext cx="4231056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最大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SNR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となるフィルタ出力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22" name="図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69" y="4097715"/>
            <a:ext cx="3225823" cy="67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3" name="Rectangle 69"/>
          <p:cNvSpPr>
            <a:spLocks noChangeArrowheads="1"/>
          </p:cNvSpPr>
          <p:nvPr/>
        </p:nvSpPr>
        <p:spPr bwMode="auto">
          <a:xfrm>
            <a:off x="2043012" y="5674619"/>
            <a:ext cx="2829756" cy="48186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そのときの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SNR</a:t>
            </a:r>
          </a:p>
        </p:txBody>
      </p:sp>
      <p:sp>
        <p:nvSpPr>
          <p:cNvPr id="26" name="Rectangle 69"/>
          <p:cNvSpPr>
            <a:spLocks noChangeArrowheads="1"/>
          </p:cNvSpPr>
          <p:nvPr/>
        </p:nvSpPr>
        <p:spPr bwMode="auto">
          <a:xfrm>
            <a:off x="2051720" y="3429000"/>
            <a:ext cx="2592288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99CCFF"/>
                </a:solidFill>
                <a:sym typeface="Wingdings" pitchFamily="2" charset="2"/>
              </a:rPr>
              <a:t>検出器出力のフーリエ成分</a:t>
            </a:r>
            <a:endParaRPr lang="en-US" altLang="ja-JP" sz="1600" b="0" dirty="0" smtClean="0">
              <a:solidFill>
                <a:srgbClr val="99CCFF"/>
              </a:solidFill>
              <a:sym typeface="Wingdings" pitchFamily="2" charset="2"/>
            </a:endParaRPr>
          </a:p>
        </p:txBody>
      </p:sp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4788024" y="3429000"/>
            <a:ext cx="2897736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FFCCCC"/>
                </a:solidFill>
                <a:sym typeface="Wingdings" pitchFamily="2" charset="2"/>
              </a:rPr>
              <a:t>重力波信号波形のフーリエ成分</a:t>
            </a:r>
            <a:endParaRPr lang="en-US" altLang="ja-JP" sz="1600" b="0" dirty="0" smtClean="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4686897" y="4829321"/>
            <a:ext cx="3579262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CCFFCC"/>
                </a:solidFill>
                <a:sym typeface="Wingdings" pitchFamily="2" charset="2"/>
              </a:rPr>
              <a:t>検出器の雑音パワースペクトル</a:t>
            </a:r>
            <a:endParaRPr lang="en-US" altLang="ja-JP" sz="16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flipH="1">
            <a:off x="4932040" y="3816670"/>
            <a:ext cx="233440" cy="16656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CC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 bwMode="auto">
          <a:xfrm>
            <a:off x="3779912" y="3816670"/>
            <a:ext cx="216024" cy="21602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直線矢印コネクタ 39"/>
          <p:cNvCxnSpPr/>
          <p:nvPr/>
        </p:nvCxnSpPr>
        <p:spPr bwMode="auto">
          <a:xfrm flipH="1" flipV="1">
            <a:off x="4427984" y="4824782"/>
            <a:ext cx="266942" cy="21602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角丸四角形 43"/>
          <p:cNvSpPr/>
          <p:nvPr/>
        </p:nvSpPr>
        <p:spPr bwMode="auto">
          <a:xfrm>
            <a:off x="4139952" y="4495218"/>
            <a:ext cx="747376" cy="334104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50" name="図 4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10" y="5445224"/>
            <a:ext cx="2874546" cy="74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0889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角丸四角形 54"/>
          <p:cNvSpPr/>
          <p:nvPr/>
        </p:nvSpPr>
        <p:spPr bwMode="auto">
          <a:xfrm>
            <a:off x="5000628" y="3645024"/>
            <a:ext cx="3643338" cy="2428892"/>
          </a:xfrm>
          <a:prstGeom prst="roundRect">
            <a:avLst>
              <a:gd name="adj" fmla="val 6217"/>
            </a:avLst>
          </a:prstGeom>
          <a:solidFill>
            <a:srgbClr val="FFFFFF">
              <a:alpha val="1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補足</a:t>
            </a:r>
            <a:r>
              <a:rPr lang="ja-JP" altLang="en-US" dirty="0" smtClean="0"/>
              <a:t>説明</a:t>
            </a:r>
            <a:r>
              <a:rPr lang="en-US" altLang="ja-JP" dirty="0" smtClean="0"/>
              <a:t>: </a:t>
            </a:r>
            <a:r>
              <a:rPr lang="ja-JP" altLang="en-US" dirty="0" smtClean="0"/>
              <a:t>パワースペクトル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96" name="AutoShape 24"/>
          <p:cNvSpPr>
            <a:spLocks noChangeArrowheads="1"/>
          </p:cNvSpPr>
          <p:nvPr/>
        </p:nvSpPr>
        <p:spPr bwMode="auto">
          <a:xfrm>
            <a:off x="3438517" y="4042931"/>
            <a:ext cx="714380" cy="428627"/>
          </a:xfrm>
          <a:prstGeom prst="roundRect">
            <a:avLst>
              <a:gd name="adj" fmla="val 16667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0" dirty="0"/>
          </a:p>
        </p:txBody>
      </p:sp>
      <p:sp>
        <p:nvSpPr>
          <p:cNvPr id="84" name="Rectangle 37"/>
          <p:cNvSpPr>
            <a:spLocks noChangeArrowheads="1"/>
          </p:cNvSpPr>
          <p:nvPr/>
        </p:nvSpPr>
        <p:spPr bwMode="auto">
          <a:xfrm>
            <a:off x="1485899" y="5238063"/>
            <a:ext cx="3086101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600" b="0" dirty="0" smtClean="0">
                <a:solidFill>
                  <a:srgbClr val="CCECFF"/>
                </a:solidFill>
              </a:rPr>
              <a:t>パワースペクトル</a:t>
            </a:r>
            <a:endParaRPr lang="en-US" altLang="ja-JP" sz="1600" b="0" dirty="0" smtClean="0">
              <a:solidFill>
                <a:srgbClr val="CCEC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ja-JP" altLang="en-US" sz="1600" b="0" dirty="0" smtClean="0">
                <a:solidFill>
                  <a:srgbClr val="FFFFFF"/>
                </a:solidFill>
              </a:rPr>
              <a:t>    ランダム</a:t>
            </a:r>
            <a:r>
              <a:rPr lang="ja-JP" altLang="en-US" sz="1600" b="0" dirty="0">
                <a:solidFill>
                  <a:srgbClr val="FFFFFF"/>
                </a:solidFill>
              </a:rPr>
              <a:t>変動の平均</a:t>
            </a:r>
            <a:r>
              <a:rPr lang="ja-JP" altLang="en-US" sz="1600" b="0" dirty="0" smtClean="0">
                <a:solidFill>
                  <a:srgbClr val="FFFFFF"/>
                </a:solidFill>
              </a:rPr>
              <a:t>パワー</a:t>
            </a:r>
            <a:endParaRPr lang="en-US" altLang="ja-JP" sz="1600" b="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1600" b="0" dirty="0" smtClean="0">
                <a:solidFill>
                  <a:srgbClr val="FFFFFF"/>
                </a:solidFill>
              </a:rPr>
              <a:t>     </a:t>
            </a:r>
            <a:r>
              <a:rPr lang="ja-JP" altLang="en-US" sz="1600" b="0" dirty="0" smtClean="0">
                <a:solidFill>
                  <a:srgbClr val="FFFFFF"/>
                </a:solidFill>
              </a:rPr>
              <a:t>に対する各周波数</a:t>
            </a:r>
            <a:r>
              <a:rPr lang="ja-JP" altLang="en-US" sz="1600" b="0" dirty="0">
                <a:solidFill>
                  <a:srgbClr val="FFFFFF"/>
                </a:solidFill>
              </a:rPr>
              <a:t>成分の</a:t>
            </a:r>
            <a:r>
              <a:rPr lang="ja-JP" altLang="en-US" sz="1600" b="0" dirty="0" smtClean="0">
                <a:solidFill>
                  <a:srgbClr val="FFFFFF"/>
                </a:solidFill>
              </a:rPr>
              <a:t>寄与</a:t>
            </a:r>
            <a:endParaRPr lang="ja-JP" altLang="en-US" sz="1600" b="0" dirty="0">
              <a:solidFill>
                <a:srgbClr val="FFFFFF"/>
              </a:solidFill>
            </a:endParaRPr>
          </a:p>
        </p:txBody>
      </p:sp>
      <p:sp>
        <p:nvSpPr>
          <p:cNvPr id="92" name="Rectangle 51"/>
          <p:cNvSpPr>
            <a:spLocks noChangeArrowheads="1"/>
          </p:cNvSpPr>
          <p:nvPr/>
        </p:nvSpPr>
        <p:spPr bwMode="auto">
          <a:xfrm>
            <a:off x="7250427" y="3930776"/>
            <a:ext cx="12506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buNone/>
            </a:pPr>
            <a:r>
              <a:rPr lang="ja-JP" altLang="en-US" sz="1400" b="0" dirty="0">
                <a:solidFill>
                  <a:schemeClr val="tx1">
                    <a:lumMod val="40000"/>
                    <a:lumOff val="60000"/>
                  </a:schemeClr>
                </a:solidFill>
                <a:latin typeface="Symbol" pitchFamily="18" charset="2"/>
                <a:ea typeface="HGP創英角ｺﾞｼｯｸUB" pitchFamily="50" charset="-128"/>
              </a:rPr>
              <a:t>変動が大きい</a:t>
            </a:r>
          </a:p>
          <a:p>
            <a:pPr algn="l">
              <a:buNone/>
            </a:pPr>
            <a:r>
              <a:rPr lang="ja-JP" altLang="en-US" sz="1400" b="0" dirty="0">
                <a:solidFill>
                  <a:schemeClr val="tx1">
                    <a:lumMod val="40000"/>
                    <a:lumOff val="60000"/>
                  </a:schemeClr>
                </a:solidFill>
                <a:latin typeface="Symbol" pitchFamily="18" charset="2"/>
                <a:ea typeface="HGP創英角ｺﾞｼｯｸUB" pitchFamily="50" charset="-128"/>
              </a:rPr>
              <a:t>　　周波数帯</a:t>
            </a:r>
          </a:p>
        </p:txBody>
      </p:sp>
      <p:grpSp>
        <p:nvGrpSpPr>
          <p:cNvPr id="3" name="グループ化 93"/>
          <p:cNvGrpSpPr/>
          <p:nvPr/>
        </p:nvGrpSpPr>
        <p:grpSpPr>
          <a:xfrm>
            <a:off x="5072067" y="3859339"/>
            <a:ext cx="3286148" cy="2214578"/>
            <a:chOff x="5872164" y="4586311"/>
            <a:chExt cx="2814636" cy="1793673"/>
          </a:xfrm>
        </p:grpSpPr>
        <p:sp>
          <p:nvSpPr>
            <p:cNvPr id="83" name="Freeform 50"/>
            <p:cNvSpPr>
              <a:spLocks/>
            </p:cNvSpPr>
            <p:nvPr/>
          </p:nvSpPr>
          <p:spPr bwMode="auto">
            <a:xfrm>
              <a:off x="7239000" y="4624411"/>
              <a:ext cx="171450" cy="1504950"/>
            </a:xfrm>
            <a:custGeom>
              <a:avLst/>
              <a:gdLst/>
              <a:ahLst/>
              <a:cxnLst>
                <a:cxn ang="0">
                  <a:pos x="0" y="936"/>
                </a:cxn>
                <a:cxn ang="0">
                  <a:pos x="0" y="456"/>
                </a:cxn>
                <a:cxn ang="0">
                  <a:pos x="12" y="276"/>
                </a:cxn>
                <a:cxn ang="0">
                  <a:pos x="24" y="204"/>
                </a:cxn>
                <a:cxn ang="0">
                  <a:pos x="42" y="126"/>
                </a:cxn>
                <a:cxn ang="0">
                  <a:pos x="54" y="54"/>
                </a:cxn>
                <a:cxn ang="0">
                  <a:pos x="66" y="0"/>
                </a:cxn>
                <a:cxn ang="0">
                  <a:pos x="78" y="36"/>
                </a:cxn>
                <a:cxn ang="0">
                  <a:pos x="84" y="174"/>
                </a:cxn>
                <a:cxn ang="0">
                  <a:pos x="90" y="252"/>
                </a:cxn>
                <a:cxn ang="0">
                  <a:pos x="108" y="342"/>
                </a:cxn>
                <a:cxn ang="0">
                  <a:pos x="108" y="948"/>
                </a:cxn>
              </a:cxnLst>
              <a:rect l="0" t="0" r="r" b="b"/>
              <a:pathLst>
                <a:path w="108" h="948">
                  <a:moveTo>
                    <a:pt x="0" y="936"/>
                  </a:moveTo>
                  <a:lnTo>
                    <a:pt x="0" y="456"/>
                  </a:lnTo>
                  <a:lnTo>
                    <a:pt x="12" y="276"/>
                  </a:lnTo>
                  <a:lnTo>
                    <a:pt x="24" y="204"/>
                  </a:lnTo>
                  <a:lnTo>
                    <a:pt x="42" y="126"/>
                  </a:lnTo>
                  <a:lnTo>
                    <a:pt x="54" y="54"/>
                  </a:lnTo>
                  <a:lnTo>
                    <a:pt x="66" y="0"/>
                  </a:lnTo>
                  <a:lnTo>
                    <a:pt x="78" y="36"/>
                  </a:lnTo>
                  <a:lnTo>
                    <a:pt x="84" y="174"/>
                  </a:lnTo>
                  <a:lnTo>
                    <a:pt x="90" y="252"/>
                  </a:lnTo>
                  <a:lnTo>
                    <a:pt x="108" y="342"/>
                  </a:lnTo>
                  <a:lnTo>
                    <a:pt x="108" y="948"/>
                  </a:lnTo>
                </a:path>
              </a:pathLst>
            </a:custGeom>
            <a:solidFill>
              <a:schemeClr val="tx1">
                <a:lumMod val="20000"/>
                <a:lumOff val="80000"/>
                <a:alpha val="30000"/>
              </a:schemeClr>
            </a:solid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b="0"/>
            </a:p>
          </p:txBody>
        </p:sp>
        <p:sp>
          <p:nvSpPr>
            <p:cNvPr id="85" name="Line 40"/>
            <p:cNvSpPr>
              <a:spLocks noChangeShapeType="1"/>
            </p:cNvSpPr>
            <p:nvPr/>
          </p:nvSpPr>
          <p:spPr bwMode="auto">
            <a:xfrm flipH="1" flipV="1">
              <a:off x="6248400" y="4656160"/>
              <a:ext cx="0" cy="144780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b="0"/>
            </a:p>
          </p:txBody>
        </p:sp>
        <p:sp>
          <p:nvSpPr>
            <p:cNvPr id="87" name="Rectangle 42"/>
            <p:cNvSpPr>
              <a:spLocks noChangeArrowheads="1"/>
            </p:cNvSpPr>
            <p:nvPr/>
          </p:nvSpPr>
          <p:spPr bwMode="auto">
            <a:xfrm>
              <a:off x="5872164" y="4586311"/>
              <a:ext cx="296862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>
                <a:buNone/>
              </a:pPr>
              <a:r>
                <a:rPr lang="en-US" altLang="ja-JP" sz="1400" b="0" i="1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S</a:t>
              </a:r>
            </a:p>
          </p:txBody>
        </p:sp>
        <p:sp>
          <p:nvSpPr>
            <p:cNvPr id="88" name="Line 44"/>
            <p:cNvSpPr>
              <a:spLocks noChangeShapeType="1"/>
            </p:cNvSpPr>
            <p:nvPr/>
          </p:nvSpPr>
          <p:spPr bwMode="auto">
            <a:xfrm flipV="1">
              <a:off x="6248400" y="6110310"/>
              <a:ext cx="2438400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b="0"/>
            </a:p>
          </p:txBody>
        </p:sp>
        <p:sp>
          <p:nvSpPr>
            <p:cNvPr id="89" name="Freeform 47"/>
            <p:cNvSpPr>
              <a:spLocks/>
            </p:cNvSpPr>
            <p:nvPr/>
          </p:nvSpPr>
          <p:spPr bwMode="auto">
            <a:xfrm>
              <a:off x="6296025" y="4595836"/>
              <a:ext cx="2190750" cy="1400175"/>
            </a:xfrm>
            <a:custGeom>
              <a:avLst/>
              <a:gdLst/>
              <a:ahLst/>
              <a:cxnLst>
                <a:cxn ang="0">
                  <a:pos x="0" y="630"/>
                </a:cxn>
                <a:cxn ang="0">
                  <a:pos x="78" y="546"/>
                </a:cxn>
                <a:cxn ang="0">
                  <a:pos x="132" y="570"/>
                </a:cxn>
                <a:cxn ang="0">
                  <a:pos x="144" y="606"/>
                </a:cxn>
                <a:cxn ang="0">
                  <a:pos x="198" y="552"/>
                </a:cxn>
                <a:cxn ang="0">
                  <a:pos x="252" y="606"/>
                </a:cxn>
                <a:cxn ang="0">
                  <a:pos x="288" y="600"/>
                </a:cxn>
                <a:cxn ang="0">
                  <a:pos x="312" y="594"/>
                </a:cxn>
                <a:cxn ang="0">
                  <a:pos x="330" y="630"/>
                </a:cxn>
                <a:cxn ang="0">
                  <a:pos x="384" y="738"/>
                </a:cxn>
                <a:cxn ang="0">
                  <a:pos x="426" y="726"/>
                </a:cxn>
                <a:cxn ang="0">
                  <a:pos x="450" y="690"/>
                </a:cxn>
                <a:cxn ang="0">
                  <a:pos x="492" y="732"/>
                </a:cxn>
                <a:cxn ang="0">
                  <a:pos x="540" y="672"/>
                </a:cxn>
                <a:cxn ang="0">
                  <a:pos x="552" y="654"/>
                </a:cxn>
                <a:cxn ang="0">
                  <a:pos x="564" y="612"/>
                </a:cxn>
                <a:cxn ang="0">
                  <a:pos x="606" y="468"/>
                </a:cxn>
                <a:cxn ang="0">
                  <a:pos x="612" y="252"/>
                </a:cxn>
                <a:cxn ang="0">
                  <a:pos x="624" y="210"/>
                </a:cxn>
                <a:cxn ang="0">
                  <a:pos x="654" y="0"/>
                </a:cxn>
                <a:cxn ang="0">
                  <a:pos x="690" y="288"/>
                </a:cxn>
                <a:cxn ang="0">
                  <a:pos x="714" y="396"/>
                </a:cxn>
                <a:cxn ang="0">
                  <a:pos x="732" y="402"/>
                </a:cxn>
                <a:cxn ang="0">
                  <a:pos x="744" y="438"/>
                </a:cxn>
                <a:cxn ang="0">
                  <a:pos x="756" y="456"/>
                </a:cxn>
                <a:cxn ang="0">
                  <a:pos x="804" y="606"/>
                </a:cxn>
                <a:cxn ang="0">
                  <a:pos x="834" y="678"/>
                </a:cxn>
                <a:cxn ang="0">
                  <a:pos x="954" y="666"/>
                </a:cxn>
                <a:cxn ang="0">
                  <a:pos x="1020" y="744"/>
                </a:cxn>
                <a:cxn ang="0">
                  <a:pos x="1110" y="750"/>
                </a:cxn>
                <a:cxn ang="0">
                  <a:pos x="1200" y="816"/>
                </a:cxn>
                <a:cxn ang="0">
                  <a:pos x="1278" y="828"/>
                </a:cxn>
                <a:cxn ang="0">
                  <a:pos x="1332" y="864"/>
                </a:cxn>
                <a:cxn ang="0">
                  <a:pos x="1380" y="882"/>
                </a:cxn>
              </a:cxnLst>
              <a:rect l="0" t="0" r="r" b="b"/>
              <a:pathLst>
                <a:path w="1380" h="882">
                  <a:moveTo>
                    <a:pt x="0" y="630"/>
                  </a:moveTo>
                  <a:cubicBezTo>
                    <a:pt x="31" y="610"/>
                    <a:pt x="57" y="577"/>
                    <a:pt x="78" y="546"/>
                  </a:cubicBezTo>
                  <a:cubicBezTo>
                    <a:pt x="84" y="548"/>
                    <a:pt x="124" y="558"/>
                    <a:pt x="132" y="570"/>
                  </a:cubicBezTo>
                  <a:cubicBezTo>
                    <a:pt x="139" y="581"/>
                    <a:pt x="144" y="606"/>
                    <a:pt x="144" y="606"/>
                  </a:cubicBezTo>
                  <a:cubicBezTo>
                    <a:pt x="183" y="593"/>
                    <a:pt x="177" y="583"/>
                    <a:pt x="198" y="552"/>
                  </a:cubicBezTo>
                  <a:cubicBezTo>
                    <a:pt x="229" y="562"/>
                    <a:pt x="226" y="589"/>
                    <a:pt x="252" y="606"/>
                  </a:cubicBezTo>
                  <a:cubicBezTo>
                    <a:pt x="264" y="604"/>
                    <a:pt x="276" y="602"/>
                    <a:pt x="288" y="600"/>
                  </a:cubicBezTo>
                  <a:cubicBezTo>
                    <a:pt x="296" y="598"/>
                    <a:pt x="304" y="591"/>
                    <a:pt x="312" y="594"/>
                  </a:cubicBezTo>
                  <a:cubicBezTo>
                    <a:pt x="322" y="597"/>
                    <a:pt x="326" y="623"/>
                    <a:pt x="330" y="630"/>
                  </a:cubicBezTo>
                  <a:cubicBezTo>
                    <a:pt x="346" y="662"/>
                    <a:pt x="373" y="705"/>
                    <a:pt x="384" y="738"/>
                  </a:cubicBezTo>
                  <a:cubicBezTo>
                    <a:pt x="384" y="738"/>
                    <a:pt x="423" y="729"/>
                    <a:pt x="426" y="726"/>
                  </a:cubicBezTo>
                  <a:cubicBezTo>
                    <a:pt x="436" y="716"/>
                    <a:pt x="450" y="690"/>
                    <a:pt x="450" y="690"/>
                  </a:cubicBezTo>
                  <a:cubicBezTo>
                    <a:pt x="474" y="698"/>
                    <a:pt x="473" y="713"/>
                    <a:pt x="492" y="732"/>
                  </a:cubicBezTo>
                  <a:cubicBezTo>
                    <a:pt x="526" y="721"/>
                    <a:pt x="529" y="706"/>
                    <a:pt x="540" y="672"/>
                  </a:cubicBezTo>
                  <a:cubicBezTo>
                    <a:pt x="542" y="665"/>
                    <a:pt x="549" y="660"/>
                    <a:pt x="552" y="654"/>
                  </a:cubicBezTo>
                  <a:cubicBezTo>
                    <a:pt x="557" y="644"/>
                    <a:pt x="561" y="622"/>
                    <a:pt x="564" y="612"/>
                  </a:cubicBezTo>
                  <a:cubicBezTo>
                    <a:pt x="578" y="564"/>
                    <a:pt x="594" y="517"/>
                    <a:pt x="606" y="468"/>
                  </a:cubicBezTo>
                  <a:cubicBezTo>
                    <a:pt x="608" y="396"/>
                    <a:pt x="608" y="324"/>
                    <a:pt x="612" y="252"/>
                  </a:cubicBezTo>
                  <a:cubicBezTo>
                    <a:pt x="613" y="237"/>
                    <a:pt x="621" y="224"/>
                    <a:pt x="624" y="210"/>
                  </a:cubicBezTo>
                  <a:cubicBezTo>
                    <a:pt x="637" y="141"/>
                    <a:pt x="642" y="70"/>
                    <a:pt x="654" y="0"/>
                  </a:cubicBezTo>
                  <a:cubicBezTo>
                    <a:pt x="703" y="74"/>
                    <a:pt x="660" y="198"/>
                    <a:pt x="690" y="288"/>
                  </a:cubicBezTo>
                  <a:cubicBezTo>
                    <a:pt x="691" y="299"/>
                    <a:pt x="702" y="384"/>
                    <a:pt x="714" y="396"/>
                  </a:cubicBezTo>
                  <a:cubicBezTo>
                    <a:pt x="718" y="400"/>
                    <a:pt x="726" y="400"/>
                    <a:pt x="732" y="402"/>
                  </a:cubicBezTo>
                  <a:cubicBezTo>
                    <a:pt x="736" y="414"/>
                    <a:pt x="737" y="427"/>
                    <a:pt x="744" y="438"/>
                  </a:cubicBezTo>
                  <a:cubicBezTo>
                    <a:pt x="748" y="444"/>
                    <a:pt x="753" y="449"/>
                    <a:pt x="756" y="456"/>
                  </a:cubicBezTo>
                  <a:cubicBezTo>
                    <a:pt x="777" y="503"/>
                    <a:pt x="788" y="557"/>
                    <a:pt x="804" y="606"/>
                  </a:cubicBezTo>
                  <a:cubicBezTo>
                    <a:pt x="814" y="636"/>
                    <a:pt x="806" y="659"/>
                    <a:pt x="834" y="678"/>
                  </a:cubicBezTo>
                  <a:cubicBezTo>
                    <a:pt x="874" y="675"/>
                    <a:pt x="918" y="659"/>
                    <a:pt x="954" y="666"/>
                  </a:cubicBezTo>
                  <a:cubicBezTo>
                    <a:pt x="966" y="685"/>
                    <a:pt x="1000" y="742"/>
                    <a:pt x="1020" y="744"/>
                  </a:cubicBezTo>
                  <a:cubicBezTo>
                    <a:pt x="1050" y="747"/>
                    <a:pt x="1080" y="748"/>
                    <a:pt x="1110" y="750"/>
                  </a:cubicBezTo>
                  <a:cubicBezTo>
                    <a:pt x="1144" y="761"/>
                    <a:pt x="1163" y="811"/>
                    <a:pt x="1200" y="816"/>
                  </a:cubicBezTo>
                  <a:cubicBezTo>
                    <a:pt x="1254" y="824"/>
                    <a:pt x="1228" y="820"/>
                    <a:pt x="1278" y="828"/>
                  </a:cubicBezTo>
                  <a:cubicBezTo>
                    <a:pt x="1296" y="840"/>
                    <a:pt x="1311" y="857"/>
                    <a:pt x="1332" y="864"/>
                  </a:cubicBezTo>
                  <a:cubicBezTo>
                    <a:pt x="1372" y="877"/>
                    <a:pt x="1357" y="870"/>
                    <a:pt x="1380" y="882"/>
                  </a:cubicBezTo>
                </a:path>
              </a:pathLst>
            </a:custGeom>
            <a:noFill/>
            <a:ln w="25400" cap="flat" cmpd="sng">
              <a:solidFill>
                <a:srgbClr val="B2B2B2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b="0"/>
            </a:p>
          </p:txBody>
        </p:sp>
        <p:sp>
          <p:nvSpPr>
            <p:cNvPr id="90" name="Line 48"/>
            <p:cNvSpPr>
              <a:spLocks noChangeShapeType="1"/>
            </p:cNvSpPr>
            <p:nvPr/>
          </p:nvSpPr>
          <p:spPr bwMode="auto">
            <a:xfrm flipH="1">
              <a:off x="7258050" y="5272110"/>
              <a:ext cx="0" cy="838200"/>
            </a:xfrm>
            <a:prstGeom prst="line">
              <a:avLst/>
            </a:prstGeom>
            <a:noFill/>
            <a:ln w="25400">
              <a:solidFill>
                <a:schemeClr val="tx1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b="0"/>
            </a:p>
          </p:txBody>
        </p:sp>
        <p:sp>
          <p:nvSpPr>
            <p:cNvPr id="91" name="Line 49"/>
            <p:cNvSpPr>
              <a:spLocks noChangeShapeType="1"/>
            </p:cNvSpPr>
            <p:nvPr/>
          </p:nvSpPr>
          <p:spPr bwMode="auto">
            <a:xfrm>
              <a:off x="7391400" y="5205435"/>
              <a:ext cx="0" cy="914400"/>
            </a:xfrm>
            <a:prstGeom prst="line">
              <a:avLst/>
            </a:prstGeom>
            <a:noFill/>
            <a:ln w="25400">
              <a:solidFill>
                <a:schemeClr val="tx1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b="0"/>
            </a:p>
          </p:txBody>
        </p:sp>
        <p:sp>
          <p:nvSpPr>
            <p:cNvPr id="93" name="Rectangle 42"/>
            <p:cNvSpPr>
              <a:spLocks noChangeArrowheads="1"/>
            </p:cNvSpPr>
            <p:nvPr/>
          </p:nvSpPr>
          <p:spPr bwMode="auto">
            <a:xfrm>
              <a:off x="8429652" y="6072207"/>
              <a:ext cx="2535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noAutofit/>
            </a:bodyPr>
            <a:lstStyle/>
            <a:p>
              <a:pPr>
                <a:buNone/>
              </a:pPr>
              <a:r>
                <a:rPr lang="en-US" altLang="ja-JP" sz="1400" b="0" i="1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</a:rPr>
                <a:t>f</a:t>
              </a:r>
              <a:endParaRPr lang="en-US" altLang="ja-JP" sz="1400" b="0" i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pic>
        <p:nvPicPr>
          <p:cNvPr id="40" name="図 39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285852" y="2320233"/>
            <a:ext cx="2862609" cy="465825"/>
          </a:xfrm>
          <a:prstGeom prst="rect">
            <a:avLst/>
          </a:prstGeom>
          <a:noFill/>
        </p:spPr>
      </p:pic>
      <p:pic>
        <p:nvPicPr>
          <p:cNvPr id="41" name="図 40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357289" y="1643050"/>
            <a:ext cx="2756247" cy="500066"/>
          </a:xfrm>
          <a:prstGeom prst="rect">
            <a:avLst/>
          </a:prstGeom>
          <a:noFill/>
        </p:spPr>
      </p:pic>
      <p:sp>
        <p:nvSpPr>
          <p:cNvPr id="42" name="Rectangle 70"/>
          <p:cNvSpPr>
            <a:spLocks noChangeArrowheads="1"/>
          </p:cNvSpPr>
          <p:nvPr/>
        </p:nvSpPr>
        <p:spPr bwMode="auto">
          <a:xfrm>
            <a:off x="714348" y="1142984"/>
            <a:ext cx="371477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b="0" dirty="0" smtClean="0">
                <a:solidFill>
                  <a:srgbClr val="DDDDDD"/>
                </a:solidFill>
                <a:sym typeface="Wingdings" pitchFamily="2" charset="2"/>
              </a:rPr>
              <a:t>フーリエ変換と逆フーリエ変換</a:t>
            </a:r>
            <a:endParaRPr lang="en-US" altLang="ja-JP" b="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pic>
        <p:nvPicPr>
          <p:cNvPr id="46" name="図 45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5336680" y="1726630"/>
            <a:ext cx="3021534" cy="630800"/>
          </a:xfrm>
          <a:prstGeom prst="rect">
            <a:avLst/>
          </a:prstGeom>
          <a:noFill/>
        </p:spPr>
      </p:pic>
      <p:sp>
        <p:nvSpPr>
          <p:cNvPr id="47" name="Rectangle 70"/>
          <p:cNvSpPr>
            <a:spLocks noChangeArrowheads="1"/>
          </p:cNvSpPr>
          <p:nvPr/>
        </p:nvSpPr>
        <p:spPr bwMode="auto">
          <a:xfrm>
            <a:off x="5072066" y="1202280"/>
            <a:ext cx="371477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b="0" dirty="0" smtClean="0">
                <a:solidFill>
                  <a:srgbClr val="DDDDDD"/>
                </a:solidFill>
                <a:sym typeface="Wingdings" pitchFamily="2" charset="2"/>
              </a:rPr>
              <a:t>パワースペクトル</a:t>
            </a:r>
            <a:endParaRPr lang="en-US" altLang="ja-JP" b="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48" name="下矢印 47"/>
          <p:cNvSpPr/>
          <p:nvPr/>
        </p:nvSpPr>
        <p:spPr bwMode="auto">
          <a:xfrm rot="-5400000">
            <a:off x="4758312" y="1972237"/>
            <a:ext cx="270318" cy="214314"/>
          </a:xfrm>
          <a:prstGeom prst="downArrow">
            <a:avLst/>
          </a:prstGeom>
          <a:solidFill>
            <a:schemeClr val="bg1">
              <a:alpha val="1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50" name="図 49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1357290" y="4014356"/>
            <a:ext cx="3046935" cy="571504"/>
          </a:xfrm>
          <a:prstGeom prst="rect">
            <a:avLst/>
          </a:prstGeom>
          <a:noFill/>
        </p:spPr>
      </p:pic>
      <p:sp>
        <p:nvSpPr>
          <p:cNvPr id="51" name="Rectangle 70"/>
          <p:cNvSpPr>
            <a:spLocks noChangeArrowheads="1"/>
          </p:cNvSpPr>
          <p:nvPr/>
        </p:nvSpPr>
        <p:spPr bwMode="auto">
          <a:xfrm>
            <a:off x="928662" y="3502148"/>
            <a:ext cx="3714776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b="0" dirty="0" smtClean="0">
                <a:solidFill>
                  <a:srgbClr val="DDDDDD"/>
                </a:solidFill>
                <a:sym typeface="Wingdings" pitchFamily="2" charset="2"/>
              </a:rPr>
              <a:t>パワースペクトルの持つ意味</a:t>
            </a:r>
            <a:endParaRPr lang="en-US" altLang="ja-JP" b="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54" name="Line 73"/>
          <p:cNvSpPr>
            <a:spLocks noChangeShapeType="1"/>
          </p:cNvSpPr>
          <p:nvPr/>
        </p:nvSpPr>
        <p:spPr bwMode="auto">
          <a:xfrm flipH="1">
            <a:off x="6858016" y="4216528"/>
            <a:ext cx="428628" cy="214314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 b="0" dirty="0"/>
          </a:p>
        </p:txBody>
      </p:sp>
      <p:sp>
        <p:nvSpPr>
          <p:cNvPr id="56" name="Line 73"/>
          <p:cNvSpPr>
            <a:spLocks noChangeShapeType="1"/>
          </p:cNvSpPr>
          <p:nvPr/>
        </p:nvSpPr>
        <p:spPr bwMode="auto">
          <a:xfrm flipH="1" flipV="1">
            <a:off x="2071670" y="4514422"/>
            <a:ext cx="357190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 b="0" dirty="0"/>
          </a:p>
        </p:txBody>
      </p:sp>
      <p:sp>
        <p:nvSpPr>
          <p:cNvPr id="59" name="Rectangle 37"/>
          <p:cNvSpPr>
            <a:spLocks noChangeArrowheads="1"/>
          </p:cNvSpPr>
          <p:nvPr/>
        </p:nvSpPr>
        <p:spPr bwMode="auto">
          <a:xfrm>
            <a:off x="2872032" y="4719211"/>
            <a:ext cx="1883849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no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6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変動</a:t>
            </a:r>
            <a:r>
              <a:rPr lang="ja-JP" altLang="en-US" sz="1600" b="0" dirty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の平均</a:t>
            </a:r>
            <a:r>
              <a:rPr lang="ja-JP" altLang="en-US" sz="1600" b="0" dirty="0" smtClean="0">
                <a:solidFill>
                  <a:schemeClr val="tx1">
                    <a:lumMod val="20000"/>
                    <a:lumOff val="80000"/>
                  </a:schemeClr>
                </a:solidFill>
                <a:latin typeface="Tahoma" pitchFamily="34" charset="0"/>
                <a:ea typeface="HGP創英角ｺﾞｼｯｸUB" pitchFamily="50" charset="-128"/>
              </a:rPr>
              <a:t>パワー</a:t>
            </a:r>
            <a:endParaRPr lang="en-US" altLang="ja-JP" sz="1600" b="0" dirty="0" smtClean="0">
              <a:solidFill>
                <a:schemeClr val="tx1">
                  <a:lumMod val="20000"/>
                  <a:lumOff val="80000"/>
                </a:schemeClr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60" name="図 59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0000" contrast="20000"/>
          </a:blip>
          <a:stretch>
            <a:fillRect/>
          </a:stretch>
        </p:blipFill>
        <p:spPr>
          <a:xfrm>
            <a:off x="2475438" y="4751008"/>
            <a:ext cx="453488" cy="263480"/>
          </a:xfrm>
          <a:prstGeom prst="rect">
            <a:avLst/>
          </a:prstGeom>
          <a:noFill/>
        </p:spPr>
      </p:pic>
      <p:cxnSp>
        <p:nvCxnSpPr>
          <p:cNvPr id="4" name="直線コネクタ 3"/>
          <p:cNvCxnSpPr/>
          <p:nvPr/>
        </p:nvCxnSpPr>
        <p:spPr bwMode="auto">
          <a:xfrm>
            <a:off x="928662" y="3212976"/>
            <a:ext cx="7429553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AutoShape 24"/>
          <p:cNvSpPr>
            <a:spLocks noChangeArrowheads="1"/>
          </p:cNvSpPr>
          <p:nvPr/>
        </p:nvSpPr>
        <p:spPr bwMode="auto">
          <a:xfrm>
            <a:off x="2500298" y="4777752"/>
            <a:ext cx="785818" cy="408623"/>
          </a:xfrm>
          <a:prstGeom prst="roundRect">
            <a:avLst>
              <a:gd name="adj" fmla="val 16667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0"/>
          </a:p>
        </p:txBody>
      </p:sp>
      <p:sp>
        <p:nvSpPr>
          <p:cNvPr id="54" name="AutoShape 24"/>
          <p:cNvSpPr>
            <a:spLocks noChangeArrowheads="1"/>
          </p:cNvSpPr>
          <p:nvPr/>
        </p:nvSpPr>
        <p:spPr bwMode="auto">
          <a:xfrm>
            <a:off x="2928926" y="3286124"/>
            <a:ext cx="785818" cy="408623"/>
          </a:xfrm>
          <a:prstGeom prst="roundRect">
            <a:avLst>
              <a:gd name="adj" fmla="val 16667"/>
            </a:avLst>
          </a:prstGeom>
          <a:solidFill>
            <a:srgbClr val="FFFF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0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071934" y="1285860"/>
            <a:ext cx="4714908" cy="1500198"/>
          </a:xfrm>
          <a:prstGeom prst="roundRect">
            <a:avLst>
              <a:gd name="adj" fmla="val 7968"/>
            </a:avLst>
          </a:prstGeom>
          <a:solidFill>
            <a:srgbClr val="FFFFCC">
              <a:alpha val="1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0"/>
          </a:p>
        </p:txBody>
      </p:sp>
      <p:sp>
        <p:nvSpPr>
          <p:cNvPr id="21" name="正方形/長方形 20"/>
          <p:cNvSpPr/>
          <p:nvPr/>
        </p:nvSpPr>
        <p:spPr bwMode="auto">
          <a:xfrm>
            <a:off x="5948418" y="1785926"/>
            <a:ext cx="1143008" cy="857256"/>
          </a:xfrm>
          <a:prstGeom prst="rect">
            <a:avLst/>
          </a:prstGeom>
          <a:solidFill>
            <a:srgbClr val="FFFFFF">
              <a:alpha val="20000"/>
            </a:srgbClr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補足説明</a:t>
            </a:r>
            <a:r>
              <a:rPr lang="en-US" altLang="ja-JP" dirty="0" smtClean="0"/>
              <a:t>: </a:t>
            </a:r>
            <a:r>
              <a:rPr lang="ja-JP" altLang="en-US" dirty="0" smtClean="0"/>
              <a:t>信号のフィルタリング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17</a:t>
            </a:fld>
            <a:endParaRPr lang="en-US" altLang="ja-JP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571472" y="1071546"/>
            <a:ext cx="5286412" cy="10895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線形フィルタ　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　  入力と出力に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      </a:t>
            </a: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線形の関係があるフィルタ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28" name="図 27" descr="txp_fig.bm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8020120" y="2311709"/>
            <a:ext cx="571504" cy="260035"/>
          </a:xfrm>
          <a:prstGeom prst="rect">
            <a:avLst/>
          </a:prstGeom>
          <a:noFill/>
        </p:spPr>
      </p:pic>
      <p:pic>
        <p:nvPicPr>
          <p:cNvPr id="30" name="図 29" descr="txp_fig.bmp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366578" y="2285992"/>
            <a:ext cx="653146" cy="285752"/>
          </a:xfrm>
          <a:prstGeom prst="rect">
            <a:avLst/>
          </a:prstGeom>
          <a:noFill/>
        </p:spPr>
      </p:pic>
      <p:pic>
        <p:nvPicPr>
          <p:cNvPr id="32" name="図 31" descr="txp_fig.bm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4418098" y="1857364"/>
            <a:ext cx="530188" cy="285752"/>
          </a:xfrm>
          <a:prstGeom prst="rect">
            <a:avLst/>
          </a:prstGeom>
          <a:noFill/>
        </p:spPr>
      </p:pic>
      <p:pic>
        <p:nvPicPr>
          <p:cNvPr id="34" name="図 33" descr="txp_fig.bmp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8020120" y="1834504"/>
            <a:ext cx="428628" cy="237174"/>
          </a:xfrm>
          <a:prstGeom prst="rect">
            <a:avLst/>
          </a:prstGeom>
          <a:noFill/>
        </p:spPr>
      </p:pic>
      <p:sp>
        <p:nvSpPr>
          <p:cNvPr id="39" name="右矢印 38"/>
          <p:cNvSpPr/>
          <p:nvPr/>
        </p:nvSpPr>
        <p:spPr bwMode="auto">
          <a:xfrm>
            <a:off x="5162600" y="2071678"/>
            <a:ext cx="428628" cy="285752"/>
          </a:xfrm>
          <a:prstGeom prst="rightArrow">
            <a:avLst>
              <a:gd name="adj1" fmla="val 57862"/>
              <a:gd name="adj2" fmla="val 50000"/>
            </a:avLst>
          </a:prstGeom>
          <a:noFill/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0" name="右矢印 39"/>
          <p:cNvSpPr/>
          <p:nvPr/>
        </p:nvSpPr>
        <p:spPr bwMode="auto">
          <a:xfrm>
            <a:off x="7377178" y="2071678"/>
            <a:ext cx="428628" cy="285752"/>
          </a:xfrm>
          <a:prstGeom prst="rightArrow">
            <a:avLst>
              <a:gd name="adj1" fmla="val 57862"/>
              <a:gd name="adj2" fmla="val 50000"/>
            </a:avLst>
          </a:prstGeom>
          <a:noFill/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70"/>
          <p:cNvSpPr>
            <a:spLocks noChangeArrowheads="1"/>
          </p:cNvSpPr>
          <p:nvPr/>
        </p:nvSpPr>
        <p:spPr bwMode="auto">
          <a:xfrm>
            <a:off x="789641" y="2857496"/>
            <a:ext cx="200026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b="0" dirty="0" smtClean="0">
                <a:solidFill>
                  <a:srgbClr val="FFFFCC"/>
                </a:solidFill>
                <a:sym typeface="Wingdings" pitchFamily="2" charset="2"/>
              </a:rPr>
              <a:t>時間領域</a:t>
            </a:r>
            <a:endParaRPr lang="ja-JP" altLang="en-US" b="0" dirty="0">
              <a:solidFill>
                <a:srgbClr val="FFFFCC"/>
              </a:solidFill>
              <a:sym typeface="Wingdings" pitchFamily="2" charset="2"/>
            </a:endParaRPr>
          </a:p>
        </p:txBody>
      </p:sp>
      <p:sp>
        <p:nvSpPr>
          <p:cNvPr id="44" name="Rectangle 70"/>
          <p:cNvSpPr>
            <a:spLocks noChangeArrowheads="1"/>
          </p:cNvSpPr>
          <p:nvPr/>
        </p:nvSpPr>
        <p:spPr bwMode="auto">
          <a:xfrm>
            <a:off x="3143240" y="5407239"/>
            <a:ext cx="278608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400" b="0" dirty="0" smtClean="0">
                <a:solidFill>
                  <a:srgbClr val="DDDDDD"/>
                </a:solidFill>
                <a:sym typeface="Wingdings" pitchFamily="2" charset="2"/>
              </a:rPr>
              <a:t>システム応答関数</a:t>
            </a:r>
            <a:r>
              <a:rPr lang="en-US" altLang="ja-JP" sz="1400" b="0" dirty="0" smtClean="0">
                <a:solidFill>
                  <a:srgbClr val="DDDDDD"/>
                </a:solidFill>
                <a:sym typeface="Wingdings" pitchFamily="2" charset="2"/>
              </a:rPr>
              <a:t>   (</a:t>
            </a:r>
            <a:r>
              <a:rPr lang="ja-JP" altLang="en-US" sz="1400" b="0" dirty="0" smtClean="0">
                <a:solidFill>
                  <a:srgbClr val="DDDDDD"/>
                </a:solidFill>
                <a:sym typeface="Wingdings" pitchFamily="2" charset="2"/>
              </a:rPr>
              <a:t>伝達関数</a:t>
            </a:r>
            <a:r>
              <a:rPr lang="en-US" altLang="ja-JP" sz="1400" b="0" dirty="0" smtClean="0">
                <a:solidFill>
                  <a:srgbClr val="DDDDDD"/>
                </a:solidFill>
                <a:sym typeface="Wingdings" pitchFamily="2" charset="2"/>
              </a:rPr>
              <a:t>)</a:t>
            </a:r>
            <a:endParaRPr lang="ja-JP" altLang="en-US" sz="1400" b="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47" name="Rectangle 70"/>
          <p:cNvSpPr>
            <a:spLocks noChangeArrowheads="1"/>
          </p:cNvSpPr>
          <p:nvPr/>
        </p:nvSpPr>
        <p:spPr bwMode="auto">
          <a:xfrm>
            <a:off x="4286248" y="1357298"/>
            <a:ext cx="71438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400" b="0" dirty="0" smtClean="0">
                <a:solidFill>
                  <a:srgbClr val="DDDDDD"/>
                </a:solidFill>
                <a:sym typeface="Wingdings" pitchFamily="2" charset="2"/>
              </a:rPr>
              <a:t>入力</a:t>
            </a:r>
            <a:endParaRPr lang="ja-JP" altLang="en-US" sz="1400" b="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48" name="Rectangle 70"/>
          <p:cNvSpPr>
            <a:spLocks noChangeArrowheads="1"/>
          </p:cNvSpPr>
          <p:nvPr/>
        </p:nvSpPr>
        <p:spPr bwMode="auto">
          <a:xfrm>
            <a:off x="7929586" y="1357298"/>
            <a:ext cx="71438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400" b="0" dirty="0" smtClean="0">
                <a:solidFill>
                  <a:srgbClr val="DDDDDD"/>
                </a:solidFill>
                <a:sym typeface="Wingdings" pitchFamily="2" charset="2"/>
              </a:rPr>
              <a:t>出力</a:t>
            </a:r>
            <a:endParaRPr lang="ja-JP" altLang="en-US" sz="1400" b="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50" name="Rectangle 70"/>
          <p:cNvSpPr>
            <a:spLocks noChangeArrowheads="1"/>
          </p:cNvSpPr>
          <p:nvPr/>
        </p:nvSpPr>
        <p:spPr bwMode="auto">
          <a:xfrm>
            <a:off x="6072198" y="1357298"/>
            <a:ext cx="1000132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400" b="0" dirty="0" smtClean="0">
                <a:solidFill>
                  <a:srgbClr val="DDDDDD"/>
                </a:solidFill>
                <a:sym typeface="Wingdings" pitchFamily="2" charset="2"/>
              </a:rPr>
              <a:t>フィルタ</a:t>
            </a:r>
            <a:endParaRPr lang="ja-JP" altLang="en-US" sz="1400" b="0" dirty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51" name="Rectangle 70"/>
          <p:cNvSpPr>
            <a:spLocks noChangeArrowheads="1"/>
          </p:cNvSpPr>
          <p:nvPr/>
        </p:nvSpPr>
        <p:spPr bwMode="auto">
          <a:xfrm>
            <a:off x="785786" y="4286256"/>
            <a:ext cx="2000264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b="0" dirty="0" smtClean="0">
                <a:solidFill>
                  <a:srgbClr val="FFFFCC"/>
                </a:solidFill>
                <a:sym typeface="Wingdings" pitchFamily="2" charset="2"/>
              </a:rPr>
              <a:t>周波数領域</a:t>
            </a:r>
            <a:endParaRPr lang="ja-JP" altLang="en-US" b="0" dirty="0">
              <a:solidFill>
                <a:srgbClr val="FFFFCC"/>
              </a:solidFill>
              <a:sym typeface="Wingdings" pitchFamily="2" charset="2"/>
            </a:endParaRPr>
          </a:p>
        </p:txBody>
      </p:sp>
      <p:sp>
        <p:nvSpPr>
          <p:cNvPr id="52" name="Rectangle 70"/>
          <p:cNvSpPr>
            <a:spLocks noChangeArrowheads="1"/>
          </p:cNvSpPr>
          <p:nvPr/>
        </p:nvSpPr>
        <p:spPr bwMode="auto">
          <a:xfrm>
            <a:off x="3643306" y="4000504"/>
            <a:ext cx="250033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400" b="0" dirty="0" smtClean="0">
                <a:solidFill>
                  <a:srgbClr val="DDDDDD"/>
                </a:solidFill>
                <a:sym typeface="Wingdings" pitchFamily="2" charset="2"/>
              </a:rPr>
              <a:t>インパルス応答関数</a:t>
            </a:r>
            <a:endParaRPr lang="en-US" altLang="ja-JP" sz="1400" b="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53" name="Line 73"/>
          <p:cNvSpPr>
            <a:spLocks noChangeShapeType="1"/>
          </p:cNvSpPr>
          <p:nvPr/>
        </p:nvSpPr>
        <p:spPr bwMode="auto">
          <a:xfrm flipH="1" flipV="1">
            <a:off x="3428991" y="3714752"/>
            <a:ext cx="285752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 b="0" dirty="0"/>
          </a:p>
        </p:txBody>
      </p:sp>
      <p:sp>
        <p:nvSpPr>
          <p:cNvPr id="56" name="Line 73"/>
          <p:cNvSpPr>
            <a:spLocks noChangeShapeType="1"/>
          </p:cNvSpPr>
          <p:nvPr/>
        </p:nvSpPr>
        <p:spPr bwMode="auto">
          <a:xfrm flipH="1" flipV="1">
            <a:off x="2928926" y="5214950"/>
            <a:ext cx="285752" cy="35719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med" len="lg"/>
          </a:ln>
          <a:effectLst/>
        </p:spPr>
        <p:txBody>
          <a:bodyPr wrap="square" anchor="ctr">
            <a:noAutofit/>
          </a:bodyPr>
          <a:lstStyle/>
          <a:p>
            <a:endParaRPr lang="ja-JP" altLang="en-US" b="0" dirty="0"/>
          </a:p>
        </p:txBody>
      </p:sp>
      <p:pic>
        <p:nvPicPr>
          <p:cNvPr id="59" name="図 58" descr="txp_fig.bmp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118473" y="4944576"/>
            <a:ext cx="2539525" cy="413250"/>
          </a:xfrm>
          <a:prstGeom prst="rect">
            <a:avLst/>
          </a:prstGeom>
          <a:noFill/>
        </p:spPr>
      </p:pic>
      <p:pic>
        <p:nvPicPr>
          <p:cNvPr id="61" name="図 60" descr="txp_fig.bmp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tretch>
            <a:fillRect/>
          </a:stretch>
        </p:blipFill>
        <p:spPr>
          <a:xfrm>
            <a:off x="6123562" y="4327402"/>
            <a:ext cx="2163214" cy="392472"/>
          </a:xfrm>
          <a:prstGeom prst="rect">
            <a:avLst/>
          </a:prstGeom>
          <a:noFill/>
        </p:spPr>
      </p:pic>
      <p:sp>
        <p:nvSpPr>
          <p:cNvPr id="62" name="Rectangle 70"/>
          <p:cNvSpPr>
            <a:spLocks noChangeArrowheads="1"/>
          </p:cNvSpPr>
          <p:nvPr/>
        </p:nvSpPr>
        <p:spPr bwMode="auto">
          <a:xfrm>
            <a:off x="6000760" y="3857628"/>
            <a:ext cx="2500330" cy="3077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buFontTx/>
              <a:buNone/>
            </a:pPr>
            <a:r>
              <a:rPr lang="ja-JP" altLang="en-US" sz="1400" b="0" dirty="0" smtClean="0">
                <a:solidFill>
                  <a:srgbClr val="DDDDDD"/>
                </a:solidFill>
                <a:sym typeface="Wingdings" pitchFamily="2" charset="2"/>
              </a:rPr>
              <a:t>フーリエ変換と逆フーリエ変換</a:t>
            </a:r>
            <a:endParaRPr lang="en-US" altLang="ja-JP" sz="1400" b="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63" name="AutoShape 4"/>
          <p:cNvSpPr>
            <a:spLocks noChangeArrowheads="1"/>
          </p:cNvSpPr>
          <p:nvPr/>
        </p:nvSpPr>
        <p:spPr bwMode="auto">
          <a:xfrm>
            <a:off x="6000760" y="3714752"/>
            <a:ext cx="2857520" cy="1785950"/>
          </a:xfrm>
          <a:prstGeom prst="roundRect">
            <a:avLst>
              <a:gd name="adj" fmla="val 7968"/>
            </a:avLst>
          </a:prstGeom>
          <a:solidFill>
            <a:srgbClr val="FFFFCC">
              <a:alpha val="1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0"/>
          </a:p>
        </p:txBody>
      </p:sp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1357290" y="5929330"/>
            <a:ext cx="6429420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CC"/>
                </a:solidFill>
                <a:sym typeface="Wingdings" pitchFamily="2" charset="2"/>
              </a:rPr>
              <a:t>インパルス応答関数 </a:t>
            </a:r>
            <a:r>
              <a:rPr lang="en-US" altLang="ja-JP" b="0" dirty="0" smtClean="0">
                <a:solidFill>
                  <a:srgbClr val="FFFFCC"/>
                </a:solidFill>
                <a:sym typeface="Wingdings" pitchFamily="2" charset="2"/>
              </a:rPr>
              <a:t>– </a:t>
            </a:r>
            <a:r>
              <a:rPr lang="ja-JP" altLang="en-US" b="0" dirty="0" smtClean="0">
                <a:solidFill>
                  <a:srgbClr val="FFFFCC"/>
                </a:solidFill>
                <a:sym typeface="Wingdings" pitchFamily="2" charset="2"/>
              </a:rPr>
              <a:t>伝達関数 </a:t>
            </a:r>
            <a:r>
              <a:rPr lang="en-US" altLang="ja-JP" b="0" dirty="0" smtClean="0">
                <a:solidFill>
                  <a:srgbClr val="FFFFCC"/>
                </a:solidFill>
                <a:sym typeface="Wingdings" pitchFamily="2" charset="2"/>
              </a:rPr>
              <a:t>:</a:t>
            </a:r>
            <a:r>
              <a:rPr lang="ja-JP" altLang="en-US" b="0" dirty="0" smtClean="0">
                <a:solidFill>
                  <a:srgbClr val="FFFFCC"/>
                </a:solidFill>
                <a:sym typeface="Wingdings" pitchFamily="2" charset="2"/>
              </a:rPr>
              <a:t> フーリエ変換の関係にある</a:t>
            </a:r>
            <a:endParaRPr lang="en-US" altLang="ja-JP" b="0" dirty="0" smtClean="0">
              <a:solidFill>
                <a:srgbClr val="FFFFCC"/>
              </a:solidFill>
              <a:sym typeface="Wingdings" pitchFamily="2" charset="2"/>
            </a:endParaRPr>
          </a:p>
        </p:txBody>
      </p:sp>
      <p:pic>
        <p:nvPicPr>
          <p:cNvPr id="2" name="図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55" y="1851807"/>
            <a:ext cx="374403" cy="21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82" y="2251394"/>
            <a:ext cx="489016" cy="2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69" y="3206092"/>
            <a:ext cx="4072801" cy="61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81" y="4811880"/>
            <a:ext cx="2876416" cy="33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フィルタ処理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87496" y="1071547"/>
            <a:ext cx="3784504" cy="5447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・フィルタ出力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cxnSp>
        <p:nvCxnSpPr>
          <p:cNvPr id="7" name="直線矢印コネクタ 6"/>
          <p:cNvCxnSpPr/>
          <p:nvPr/>
        </p:nvCxnSpPr>
        <p:spPr bwMode="auto">
          <a:xfrm flipV="1">
            <a:off x="2771800" y="2143116"/>
            <a:ext cx="144016" cy="32215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2165908" y="2465266"/>
            <a:ext cx="1830028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99CCFF"/>
                </a:solidFill>
                <a:sym typeface="Wingdings" pitchFamily="2" charset="2"/>
              </a:rPr>
              <a:t>検出器出力</a:t>
            </a:r>
            <a:endParaRPr lang="en-US" altLang="ja-JP" sz="1600" b="0" dirty="0" smtClean="0">
              <a:solidFill>
                <a:srgbClr val="99CCFF"/>
              </a:solidFill>
              <a:sym typeface="Wingdings" pitchFamily="2" charset="2"/>
            </a:endParaRPr>
          </a:p>
        </p:txBody>
      </p:sp>
      <p:sp>
        <p:nvSpPr>
          <p:cNvPr id="10" name="Rectangle 69"/>
          <p:cNvSpPr>
            <a:spLocks noChangeArrowheads="1"/>
          </p:cNvSpPr>
          <p:nvPr/>
        </p:nvSpPr>
        <p:spPr bwMode="auto">
          <a:xfrm>
            <a:off x="3707904" y="2492896"/>
            <a:ext cx="1224136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99CCFF"/>
                </a:solidFill>
                <a:sym typeface="Wingdings" pitchFamily="2" charset="2"/>
              </a:rPr>
              <a:t>フィルタ</a:t>
            </a:r>
            <a:endParaRPr lang="en-US" altLang="ja-JP" sz="1600" b="0" dirty="0" smtClean="0">
              <a:solidFill>
                <a:srgbClr val="99CCFF"/>
              </a:solidFill>
              <a:sym typeface="Wingdings" pitchFamily="2" charset="2"/>
            </a:endParaRPr>
          </a:p>
        </p:txBody>
      </p:sp>
      <p:cxnSp>
        <p:nvCxnSpPr>
          <p:cNvPr id="11" name="直線矢印コネクタ 10"/>
          <p:cNvCxnSpPr/>
          <p:nvPr/>
        </p:nvCxnSpPr>
        <p:spPr bwMode="auto">
          <a:xfrm flipH="1" flipV="1">
            <a:off x="3779912" y="2204864"/>
            <a:ext cx="216024" cy="26040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69"/>
          <p:cNvSpPr>
            <a:spLocks noChangeArrowheads="1"/>
          </p:cNvSpPr>
          <p:nvPr/>
        </p:nvSpPr>
        <p:spPr bwMode="auto">
          <a:xfrm>
            <a:off x="5292080" y="2420888"/>
            <a:ext cx="2520280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99CCFF"/>
                </a:solidFill>
                <a:sym typeface="Wingdings" pitchFamily="2" charset="2"/>
              </a:rPr>
              <a:t>それぞれフーリエ変換し、</a:t>
            </a:r>
            <a:endParaRPr lang="en-US" altLang="ja-JP" sz="1600" b="0" dirty="0" smtClean="0">
              <a:solidFill>
                <a:srgbClr val="99CC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0" dirty="0">
                <a:solidFill>
                  <a:srgbClr val="99CCFF"/>
                </a:solidFill>
                <a:sym typeface="Wingdings" pitchFamily="2" charset="2"/>
              </a:rPr>
              <a:t> </a:t>
            </a:r>
            <a:r>
              <a:rPr lang="en-US" altLang="ja-JP" sz="1600" b="0" dirty="0" smtClean="0">
                <a:solidFill>
                  <a:srgbClr val="99CCFF"/>
                </a:solidFill>
                <a:sym typeface="Wingdings" pitchFamily="2" charset="2"/>
              </a:rPr>
              <a:t>     </a:t>
            </a:r>
            <a:r>
              <a:rPr lang="ja-JP" altLang="en-US" sz="1600" b="0" dirty="0" smtClean="0">
                <a:solidFill>
                  <a:srgbClr val="99CCFF"/>
                </a:solidFill>
                <a:sym typeface="Wingdings" pitchFamily="2" charset="2"/>
              </a:rPr>
              <a:t>周波数</a:t>
            </a:r>
            <a:r>
              <a:rPr lang="ja-JP" altLang="en-US" sz="1600" b="0" dirty="0">
                <a:solidFill>
                  <a:srgbClr val="99CCFF"/>
                </a:solidFill>
                <a:sym typeface="Wingdings" pitchFamily="2" charset="2"/>
              </a:rPr>
              <a:t>領域</a:t>
            </a:r>
            <a:r>
              <a:rPr lang="ja-JP" altLang="en-US" sz="1600" b="0" dirty="0" smtClean="0">
                <a:solidFill>
                  <a:srgbClr val="99CCFF"/>
                </a:solidFill>
                <a:sym typeface="Wingdings" pitchFamily="2" charset="2"/>
              </a:rPr>
              <a:t>で考える</a:t>
            </a:r>
            <a:endParaRPr lang="en-US" altLang="ja-JP" sz="1600" b="0" dirty="0" smtClean="0">
              <a:solidFill>
                <a:srgbClr val="99CCFF"/>
              </a:solidFill>
              <a:sym typeface="Wingdings" pitchFamily="2" charset="2"/>
            </a:endParaRPr>
          </a:p>
        </p:txBody>
      </p:sp>
      <p:cxnSp>
        <p:nvCxnSpPr>
          <p:cNvPr id="16" name="直線コネクタ 15"/>
          <p:cNvCxnSpPr/>
          <p:nvPr/>
        </p:nvCxnSpPr>
        <p:spPr bwMode="auto">
          <a:xfrm>
            <a:off x="5364088" y="2357474"/>
            <a:ext cx="2369035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右矢印 17"/>
          <p:cNvSpPr/>
          <p:nvPr/>
        </p:nvSpPr>
        <p:spPr bwMode="auto">
          <a:xfrm>
            <a:off x="1619672" y="3356992"/>
            <a:ext cx="360040" cy="36004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2123728" y="3316284"/>
            <a:ext cx="5512696" cy="8327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信号と雑音の比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(Signal-to-noise ratio, SNR)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を最大にする　　　</a:t>
            </a: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　を求める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最適フィルタ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).</a:t>
            </a:r>
          </a:p>
        </p:txBody>
      </p:sp>
      <p:pic>
        <p:nvPicPr>
          <p:cNvPr id="21" name="図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52" y="3783962"/>
            <a:ext cx="466003" cy="2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1619672" y="4612428"/>
            <a:ext cx="2016224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信号の期待値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34" name="Rectangle 69"/>
          <p:cNvSpPr>
            <a:spLocks noChangeArrowheads="1"/>
          </p:cNvSpPr>
          <p:nvPr/>
        </p:nvSpPr>
        <p:spPr bwMode="auto">
          <a:xfrm>
            <a:off x="1619672" y="5188492"/>
            <a:ext cx="2016224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雑音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37" name="図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3" y="5830529"/>
            <a:ext cx="3154687" cy="4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cxnSp>
        <p:nvCxnSpPr>
          <p:cNvPr id="38" name="直線コネクタ 37"/>
          <p:cNvCxnSpPr/>
          <p:nvPr/>
        </p:nvCxnSpPr>
        <p:spPr bwMode="auto">
          <a:xfrm>
            <a:off x="928662" y="4293096"/>
            <a:ext cx="7429553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図 3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81" y="1653188"/>
            <a:ext cx="6353070" cy="55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0" name="図 3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31" y="4542258"/>
            <a:ext cx="5198374" cy="46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1" name="図 4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959" y="5190330"/>
            <a:ext cx="3714300" cy="46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309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最適フィルタ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87496" y="1359579"/>
            <a:ext cx="3784504" cy="5447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・内積を定義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1763688" y="2132856"/>
            <a:ext cx="2016224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信号の期待値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788" y="2132856"/>
            <a:ext cx="1865380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7" name="Rectangle 69"/>
          <p:cNvSpPr>
            <a:spLocks noChangeArrowheads="1"/>
          </p:cNvSpPr>
          <p:nvPr/>
        </p:nvSpPr>
        <p:spPr bwMode="auto">
          <a:xfrm>
            <a:off x="1763688" y="2668212"/>
            <a:ext cx="2304256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雑音パワーの期待値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17" name="図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380" y="2595375"/>
            <a:ext cx="1889764" cy="5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0" name="図 1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73" y="3355080"/>
            <a:ext cx="1344171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5" name="Rectangle 69"/>
          <p:cNvSpPr>
            <a:spLocks noChangeArrowheads="1"/>
          </p:cNvSpPr>
          <p:nvPr/>
        </p:nvSpPr>
        <p:spPr bwMode="auto">
          <a:xfrm>
            <a:off x="1259632" y="3316284"/>
            <a:ext cx="7056784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SNR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の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2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乗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                   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を最大にするフィルターを求める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cxnSp>
        <p:nvCxnSpPr>
          <p:cNvPr id="36" name="直線コネクタ 35"/>
          <p:cNvCxnSpPr/>
          <p:nvPr/>
        </p:nvCxnSpPr>
        <p:spPr bwMode="auto">
          <a:xfrm>
            <a:off x="928662" y="4077072"/>
            <a:ext cx="7429553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Rectangle 69"/>
          <p:cNvSpPr>
            <a:spLocks noChangeArrowheads="1"/>
          </p:cNvSpPr>
          <p:nvPr/>
        </p:nvSpPr>
        <p:spPr bwMode="auto">
          <a:xfrm>
            <a:off x="1259632" y="4324396"/>
            <a:ext cx="3891846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シュワルツの不等式を用いる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22" name="図 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29" y="4827251"/>
            <a:ext cx="2651765" cy="32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1" name="Rectangle 69"/>
          <p:cNvSpPr>
            <a:spLocks noChangeArrowheads="1"/>
          </p:cNvSpPr>
          <p:nvPr/>
        </p:nvSpPr>
        <p:spPr bwMode="auto">
          <a:xfrm>
            <a:off x="4568586" y="4756444"/>
            <a:ext cx="3891846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A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が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B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に比例するとき等号成立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23" name="右矢印 22"/>
          <p:cNvSpPr/>
          <p:nvPr/>
        </p:nvSpPr>
        <p:spPr bwMode="auto">
          <a:xfrm>
            <a:off x="1987419" y="5468717"/>
            <a:ext cx="314075" cy="242316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51" y="5428455"/>
            <a:ext cx="239878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3" name="Rectangle 69"/>
          <p:cNvSpPr>
            <a:spLocks noChangeArrowheads="1"/>
          </p:cNvSpPr>
          <p:nvPr/>
        </p:nvSpPr>
        <p:spPr bwMode="auto">
          <a:xfrm>
            <a:off x="5000634" y="5332508"/>
            <a:ext cx="2451686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とすればよい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pic>
        <p:nvPicPr>
          <p:cNvPr id="26" name="図 2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367" y="1343143"/>
            <a:ext cx="4363031" cy="55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2572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2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7815263" cy="2663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/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None/>
            </a:pPr>
            <a:r>
              <a:rPr lang="en-US" altLang="ja-JP" sz="2800" dirty="0" smtClean="0"/>
              <a:t>          </a:t>
            </a:r>
            <a:r>
              <a:rPr lang="ja-JP" altLang="en-US" sz="2800" dirty="0" smtClean="0"/>
              <a:t>　</a:t>
            </a:r>
            <a:r>
              <a:rPr lang="ja-JP" altLang="en-US" sz="3600" dirty="0" smtClean="0"/>
              <a:t>第</a:t>
            </a:r>
            <a:r>
              <a:rPr lang="en-US" altLang="ja-JP" sz="3600" dirty="0" smtClean="0"/>
              <a:t>3</a:t>
            </a:r>
            <a:r>
              <a:rPr lang="ja-JP" altLang="en-US" sz="3600" dirty="0" smtClean="0"/>
              <a:t>章  観測とデータ解析</a:t>
            </a:r>
            <a:endParaRPr lang="ja-JP" altLang="en-US" sz="3600" dirty="0"/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</a:rPr>
              <a:t>            </a:t>
            </a:r>
            <a:endParaRPr lang="ja-JP" altLang="en-US" sz="2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重力波</a:t>
            </a:r>
            <a:r>
              <a:rPr lang="ja-JP" altLang="en-US" sz="3200" b="0" kern="0" dirty="0" smtClean="0">
                <a:solidFill>
                  <a:srgbClr val="CCFFCC"/>
                </a:solidFill>
                <a:latin typeface="+mn-lt"/>
                <a:ea typeface="+mn-ea"/>
              </a:rPr>
              <a:t>検出器</a:t>
            </a: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による観測</a:t>
            </a:r>
            <a:endParaRPr kumimoji="1" lang="en-US" altLang="ja-JP" sz="3200" b="0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観測データの解析と解釈</a:t>
            </a:r>
            <a:endParaRPr kumimoji="1" lang="en-US" altLang="ja-JP" sz="3200" b="0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b="0" kern="0" dirty="0" smtClean="0">
                <a:solidFill>
                  <a:srgbClr val="CCFFCC"/>
                </a:solidFill>
                <a:latin typeface="+mn-lt"/>
                <a:ea typeface="+mn-ea"/>
              </a:rPr>
              <a:t>観測により得られた結果</a:t>
            </a:r>
            <a:endParaRPr kumimoji="1" lang="ja-JP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uLnTx/>
              <a:uFillTx/>
              <a:latin typeface="+mn-lt"/>
              <a:ea typeface="+mn-ea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角丸四角形 11"/>
          <p:cNvSpPr/>
          <p:nvPr/>
        </p:nvSpPr>
        <p:spPr bwMode="auto">
          <a:xfrm>
            <a:off x="3707904" y="2884236"/>
            <a:ext cx="1326412" cy="779094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最適フィルタとテンプレート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787496" y="1071547"/>
            <a:ext cx="3784504" cy="5447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・テンプレートを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T(t)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を定義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6228184" y="1141458"/>
            <a:ext cx="2592288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(t</a:t>
            </a:r>
            <a:r>
              <a:rPr lang="en-US" altLang="ja-JP" b="0" baseline="-25000" dirty="0" smtClean="0">
                <a:solidFill>
                  <a:srgbClr val="FFFFFF"/>
                </a:solidFill>
                <a:sym typeface="Wingdings" pitchFamily="2" charset="2"/>
              </a:rPr>
              <a:t>0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 : </a:t>
            </a: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信号到達時刻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27" name="Rectangle 69"/>
          <p:cNvSpPr>
            <a:spLocks noChangeArrowheads="1"/>
          </p:cNvSpPr>
          <p:nvPr/>
        </p:nvSpPr>
        <p:spPr bwMode="auto">
          <a:xfrm>
            <a:off x="1767383" y="1804116"/>
            <a:ext cx="2304256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>
                <a:solidFill>
                  <a:srgbClr val="FFFFFF"/>
                </a:solidFill>
                <a:sym typeface="Wingdings" pitchFamily="2" charset="2"/>
              </a:rPr>
              <a:t>最適フィルタ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35" name="Rectangle 69"/>
          <p:cNvSpPr>
            <a:spLocks noChangeArrowheads="1"/>
          </p:cNvSpPr>
          <p:nvPr/>
        </p:nvSpPr>
        <p:spPr bwMode="auto">
          <a:xfrm>
            <a:off x="5532345" y="3532308"/>
            <a:ext cx="3001963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0" dirty="0" smtClean="0">
                <a:solidFill>
                  <a:srgbClr val="FFCCCC"/>
                </a:solidFill>
                <a:sym typeface="Wingdings" pitchFamily="2" charset="2"/>
              </a:rPr>
              <a:t>S(t)</a:t>
            </a:r>
            <a:r>
              <a:rPr lang="ja-JP" altLang="en-US" sz="1600" b="0" dirty="0" smtClean="0">
                <a:solidFill>
                  <a:srgbClr val="FFCCCC"/>
                </a:solidFill>
                <a:sym typeface="Wingdings" pitchFamily="2" charset="2"/>
              </a:rPr>
              <a:t>のフーリエ変換に</a:t>
            </a:r>
            <a:r>
              <a:rPr lang="ja-JP" altLang="en-US" sz="1600" b="0" dirty="0">
                <a:solidFill>
                  <a:srgbClr val="FFCCCC"/>
                </a:solidFill>
                <a:sym typeface="Wingdings" pitchFamily="2" charset="2"/>
              </a:rPr>
              <a:t>相当</a:t>
            </a:r>
            <a:r>
              <a:rPr lang="en-US" altLang="ja-JP" sz="1600" b="0" dirty="0" smtClean="0">
                <a:solidFill>
                  <a:srgbClr val="FFCCCC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23" name="右矢印 22"/>
          <p:cNvSpPr/>
          <p:nvPr/>
        </p:nvSpPr>
        <p:spPr bwMode="auto">
          <a:xfrm>
            <a:off x="1436591" y="1899416"/>
            <a:ext cx="314075" cy="242316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226" y="1690511"/>
            <a:ext cx="2727966" cy="65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5" name="Rectangle 69"/>
          <p:cNvSpPr>
            <a:spLocks noChangeArrowheads="1"/>
          </p:cNvSpPr>
          <p:nvPr/>
        </p:nvSpPr>
        <p:spPr bwMode="auto">
          <a:xfrm>
            <a:off x="6660232" y="1844824"/>
            <a:ext cx="1512168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とおく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cxnSp>
        <p:nvCxnSpPr>
          <p:cNvPr id="14" name="直線矢印コネクタ 13"/>
          <p:cNvCxnSpPr/>
          <p:nvPr/>
        </p:nvCxnSpPr>
        <p:spPr bwMode="auto">
          <a:xfrm flipH="1" flipV="1">
            <a:off x="5034316" y="3609175"/>
            <a:ext cx="498029" cy="118189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CC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1763688" y="2524196"/>
            <a:ext cx="1512168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その時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,</a:t>
            </a:r>
          </a:p>
        </p:txBody>
      </p:sp>
      <p:sp>
        <p:nvSpPr>
          <p:cNvPr id="37" name="Rectangle 69"/>
          <p:cNvSpPr>
            <a:spLocks noChangeArrowheads="1"/>
          </p:cNvSpPr>
          <p:nvPr/>
        </p:nvSpPr>
        <p:spPr bwMode="auto">
          <a:xfrm>
            <a:off x="827584" y="4653136"/>
            <a:ext cx="2744642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</a:t>
            </a: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テンプレートの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規格化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38" name="右矢印 37"/>
          <p:cNvSpPr/>
          <p:nvPr/>
        </p:nvSpPr>
        <p:spPr bwMode="auto">
          <a:xfrm>
            <a:off x="2097685" y="5373216"/>
            <a:ext cx="314075" cy="242316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99" y="5256370"/>
            <a:ext cx="1243587" cy="40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0" name="図 2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166" y="4716507"/>
            <a:ext cx="2969977" cy="347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4" name="Rectangle 69"/>
          <p:cNvSpPr>
            <a:spLocks noChangeArrowheads="1"/>
          </p:cNvSpPr>
          <p:nvPr/>
        </p:nvSpPr>
        <p:spPr bwMode="auto">
          <a:xfrm>
            <a:off x="1436591" y="3933056"/>
            <a:ext cx="7097717" cy="47275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さまざまな</a:t>
            </a:r>
            <a:r>
              <a:rPr lang="ja-JP" altLang="en-US" b="0" dirty="0">
                <a:solidFill>
                  <a:srgbClr val="FFFFFF"/>
                </a:solidFill>
                <a:sym typeface="Wingdings" pitchFamily="2" charset="2"/>
              </a:rPr>
              <a:t>到達時刻</a:t>
            </a: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に対する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S</a:t>
            </a: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は、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FFT</a:t>
            </a: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によってまとめて求められる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.)</a:t>
            </a:r>
          </a:p>
        </p:txBody>
      </p:sp>
      <p:pic>
        <p:nvPicPr>
          <p:cNvPr id="32" name="図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642" y="2958449"/>
            <a:ext cx="4186284" cy="7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5" name="図 4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66" y="1197259"/>
            <a:ext cx="2118364" cy="2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6" name="図 4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20" y="5257376"/>
            <a:ext cx="1624587" cy="3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0405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角丸四角形 50"/>
          <p:cNvSpPr/>
          <p:nvPr/>
        </p:nvSpPr>
        <p:spPr bwMode="auto">
          <a:xfrm>
            <a:off x="1259534" y="2835626"/>
            <a:ext cx="6854725" cy="3555550"/>
          </a:xfrm>
          <a:prstGeom prst="roundRect">
            <a:avLst>
              <a:gd name="adj" fmla="val 5898"/>
            </a:avLst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角丸四角形 42"/>
          <p:cNvSpPr/>
          <p:nvPr/>
        </p:nvSpPr>
        <p:spPr bwMode="auto">
          <a:xfrm>
            <a:off x="5930638" y="4019046"/>
            <a:ext cx="747376" cy="401573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2" name="角丸四角形 41"/>
          <p:cNvSpPr/>
          <p:nvPr/>
        </p:nvSpPr>
        <p:spPr bwMode="auto">
          <a:xfrm>
            <a:off x="5142001" y="4032694"/>
            <a:ext cx="590029" cy="401573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マッチト フィルタリング </a:t>
            </a:r>
            <a:r>
              <a:rPr lang="en-US" altLang="ja-JP" dirty="0" smtClean="0"/>
              <a:t>(</a:t>
            </a:r>
            <a:r>
              <a:rPr lang="ja-JP" altLang="en-US" dirty="0"/>
              <a:t>再定義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683568" y="1124744"/>
            <a:ext cx="770485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・雑音に埋もれた信号を最大の信号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/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雑音比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(SNR)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で取り出すフィルタ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1229804" y="1755446"/>
            <a:ext cx="2167032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検出器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の出力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2" name="図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36" y="1844824"/>
            <a:ext cx="2327292" cy="26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cxnSp>
        <p:nvCxnSpPr>
          <p:cNvPr id="9" name="直線矢印コネクタ 8"/>
          <p:cNvCxnSpPr/>
          <p:nvPr/>
        </p:nvCxnSpPr>
        <p:spPr bwMode="auto">
          <a:xfrm flipH="1" flipV="1">
            <a:off x="4560482" y="2143116"/>
            <a:ext cx="155534" cy="20063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直線矢印コネクタ 12"/>
          <p:cNvCxnSpPr/>
          <p:nvPr/>
        </p:nvCxnSpPr>
        <p:spPr bwMode="auto">
          <a:xfrm flipH="1" flipV="1">
            <a:off x="5490688" y="2150272"/>
            <a:ext cx="233440" cy="19347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5490688" y="2352419"/>
            <a:ext cx="1830028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>
                <a:solidFill>
                  <a:srgbClr val="99CCFF"/>
                </a:solidFill>
                <a:sym typeface="Wingdings" pitchFamily="2" charset="2"/>
              </a:rPr>
              <a:t>検出器</a:t>
            </a:r>
            <a:r>
              <a:rPr lang="ja-JP" altLang="en-US" sz="1600" b="0" dirty="0" smtClean="0">
                <a:solidFill>
                  <a:srgbClr val="99CCFF"/>
                </a:solidFill>
                <a:sym typeface="Wingdings" pitchFamily="2" charset="2"/>
              </a:rPr>
              <a:t>の雑音</a:t>
            </a:r>
            <a:endParaRPr lang="en-US" altLang="ja-JP" sz="1600" b="0" dirty="0" smtClean="0">
              <a:solidFill>
                <a:srgbClr val="99CCFF"/>
              </a:solidFill>
              <a:sym typeface="Wingdings" pitchFamily="2" charset="2"/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4211960" y="2348880"/>
            <a:ext cx="1830028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99CCFF"/>
                </a:solidFill>
                <a:sym typeface="Wingdings" pitchFamily="2" charset="2"/>
              </a:rPr>
              <a:t>重力波信号</a:t>
            </a:r>
            <a:endParaRPr lang="en-US" altLang="ja-JP" sz="1600" b="0" dirty="0" smtClean="0">
              <a:solidFill>
                <a:srgbClr val="99CCFF"/>
              </a:solidFill>
              <a:sym typeface="Wingdings" pitchFamily="2" charset="2"/>
            </a:endParaRPr>
          </a:p>
        </p:txBody>
      </p:sp>
      <p:sp>
        <p:nvSpPr>
          <p:cNvPr id="20" name="Rectangle 69"/>
          <p:cNvSpPr>
            <a:spLocks noChangeArrowheads="1"/>
          </p:cNvSpPr>
          <p:nvPr/>
        </p:nvSpPr>
        <p:spPr bwMode="auto">
          <a:xfrm>
            <a:off x="1547664" y="2897314"/>
            <a:ext cx="2952328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フィルタ出力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(SNR)</a:t>
            </a:r>
          </a:p>
        </p:txBody>
      </p:sp>
      <p:sp>
        <p:nvSpPr>
          <p:cNvPr id="26" name="Rectangle 69"/>
          <p:cNvSpPr>
            <a:spLocks noChangeArrowheads="1"/>
          </p:cNvSpPr>
          <p:nvPr/>
        </p:nvSpPr>
        <p:spPr bwMode="auto">
          <a:xfrm>
            <a:off x="3207799" y="3429000"/>
            <a:ext cx="2592288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99CCFF"/>
                </a:solidFill>
                <a:sym typeface="Wingdings" pitchFamily="2" charset="2"/>
              </a:rPr>
              <a:t>検出器出力のフーリエ成分</a:t>
            </a:r>
            <a:endParaRPr lang="en-US" altLang="ja-JP" sz="1600" b="0" dirty="0" smtClean="0">
              <a:solidFill>
                <a:srgbClr val="99CCFF"/>
              </a:solidFill>
              <a:sym typeface="Wingdings" pitchFamily="2" charset="2"/>
            </a:endParaRPr>
          </a:p>
        </p:txBody>
      </p:sp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5724128" y="3429000"/>
            <a:ext cx="2448272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FFCCCC"/>
                </a:solidFill>
                <a:sym typeface="Wingdings" pitchFamily="2" charset="2"/>
              </a:rPr>
              <a:t>規格化されたテンプレート</a:t>
            </a:r>
            <a:endParaRPr lang="en-US" altLang="ja-JP" sz="1600" b="0" dirty="0" smtClean="0">
              <a:solidFill>
                <a:srgbClr val="FFCCCC"/>
              </a:solidFill>
              <a:sym typeface="Wingdings" pitchFamily="2" charset="2"/>
            </a:endParaRPr>
          </a:p>
        </p:txBody>
      </p:sp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2847759" y="4941168"/>
            <a:ext cx="2909439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CCFFCC"/>
                </a:solidFill>
                <a:sym typeface="Wingdings" pitchFamily="2" charset="2"/>
              </a:rPr>
              <a:t>検出器の雑音パワースペクトル</a:t>
            </a:r>
            <a:endParaRPr lang="en-US" altLang="ja-JP" sz="16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flipH="1">
            <a:off x="6380102" y="3816670"/>
            <a:ext cx="233440" cy="16656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CC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直線矢印コネクタ 35"/>
          <p:cNvCxnSpPr/>
          <p:nvPr/>
        </p:nvCxnSpPr>
        <p:spPr bwMode="auto">
          <a:xfrm>
            <a:off x="5227974" y="3816670"/>
            <a:ext cx="216024" cy="21602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99CC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直線矢印コネクタ 39"/>
          <p:cNvCxnSpPr/>
          <p:nvPr/>
        </p:nvCxnSpPr>
        <p:spPr bwMode="auto">
          <a:xfrm flipV="1">
            <a:off x="5368039" y="4824782"/>
            <a:ext cx="315328" cy="11638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角丸四角形 43"/>
          <p:cNvSpPr/>
          <p:nvPr/>
        </p:nvSpPr>
        <p:spPr bwMode="auto">
          <a:xfrm>
            <a:off x="5560718" y="4481570"/>
            <a:ext cx="747376" cy="334104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5" name="Rectangle 69"/>
          <p:cNvSpPr>
            <a:spLocks noChangeArrowheads="1"/>
          </p:cNvSpPr>
          <p:nvPr/>
        </p:nvSpPr>
        <p:spPr bwMode="auto">
          <a:xfrm>
            <a:off x="2237916" y="5517232"/>
            <a:ext cx="3198180" cy="48186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探査信号に対応する</a:t>
            </a:r>
            <a:endParaRPr lang="en-US" altLang="ja-JP" sz="16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テンプレートとその規格化</a:t>
            </a:r>
            <a:endParaRPr lang="en-US" altLang="ja-JP" sz="16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cxnSp>
        <p:nvCxnSpPr>
          <p:cNvPr id="37" name="直線コネクタ 36"/>
          <p:cNvCxnSpPr/>
          <p:nvPr/>
        </p:nvCxnSpPr>
        <p:spPr bwMode="auto">
          <a:xfrm>
            <a:off x="1547664" y="5373216"/>
            <a:ext cx="6349433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図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55" y="5517739"/>
            <a:ext cx="1560579" cy="2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4" name="図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16" y="4065955"/>
            <a:ext cx="4708559" cy="67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5" name="図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57" y="5960866"/>
            <a:ext cx="2423166" cy="26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907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統計的解釈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6" name="スライド番号プレースホルダ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22</a:t>
            </a:fld>
            <a:endParaRPr lang="en-US" altLang="ja-JP"/>
          </a:p>
        </p:txBody>
      </p:sp>
      <p:sp>
        <p:nvSpPr>
          <p:cNvPr id="21" name="Rectangle 69"/>
          <p:cNvSpPr>
            <a:spLocks noChangeArrowheads="1"/>
          </p:cNvSpPr>
          <p:nvPr/>
        </p:nvSpPr>
        <p:spPr bwMode="auto">
          <a:xfrm>
            <a:off x="1285852" y="2060848"/>
            <a:ext cx="550072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・信号が見つかった場合</a:t>
            </a:r>
            <a:endParaRPr lang="en-US" altLang="ja-JP" sz="2000" b="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25" name="Rectangle 69"/>
          <p:cNvSpPr>
            <a:spLocks noChangeArrowheads="1"/>
          </p:cNvSpPr>
          <p:nvPr/>
        </p:nvSpPr>
        <p:spPr bwMode="auto">
          <a:xfrm>
            <a:off x="1357290" y="4203988"/>
            <a:ext cx="550072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・信号が見つからなかった場合</a:t>
            </a:r>
            <a:endParaRPr lang="en-US" altLang="ja-JP" sz="2000" b="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1714480" y="4783684"/>
            <a:ext cx="5500726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物理的解釈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上限値</a:t>
            </a:r>
            <a:endParaRPr lang="en-US" altLang="ja-JP" sz="2000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  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統計解析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埋め込みシミュレーション</a:t>
            </a:r>
            <a:endParaRPr lang="en-US" altLang="ja-JP" sz="2000" b="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1643042" y="2560914"/>
            <a:ext cx="5500726" cy="7913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恣意性が入らないように細心の注意</a:t>
            </a:r>
            <a:endParaRPr lang="en-US" altLang="ja-JP" sz="2000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   (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閾値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フィルタパラメータ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, fake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除去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9" name="Rectangle 69"/>
          <p:cNvSpPr>
            <a:spLocks noChangeArrowheads="1"/>
          </p:cNvSpPr>
          <p:nvPr/>
        </p:nvSpPr>
        <p:spPr bwMode="auto">
          <a:xfrm>
            <a:off x="971600" y="1455167"/>
            <a:ext cx="633670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・フィルター出力が閾値を超えるかで信号の有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/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無を判断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重力波信号の検出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 smtClean="0"/>
              <a:t>GCOE</a:t>
            </a:r>
            <a:r>
              <a:rPr lang="zh-TW" altLang="en-US" dirty="0" smtClean="0"/>
              <a:t>特別講義　</a:t>
            </a:r>
            <a:r>
              <a:rPr lang="en-US" altLang="zh-TW" dirty="0" smtClean="0"/>
              <a:t>(2011</a:t>
            </a:r>
            <a:r>
              <a:rPr lang="zh-TW" altLang="en-US" dirty="0" smtClean="0"/>
              <a:t>年</a:t>
            </a:r>
            <a:r>
              <a:rPr lang="en-US" altLang="zh-TW" dirty="0" smtClean="0"/>
              <a:t>11</a:t>
            </a:r>
            <a:r>
              <a:rPr lang="zh-TW" altLang="en-US" dirty="0" smtClean="0"/>
              <a:t>月</a:t>
            </a:r>
            <a:r>
              <a:rPr lang="en-US" altLang="zh-TW" dirty="0" smtClean="0"/>
              <a:t>15-17</a:t>
            </a:r>
            <a:r>
              <a:rPr lang="zh-TW" altLang="en-US" dirty="0" smtClean="0"/>
              <a:t>日</a:t>
            </a:r>
            <a:r>
              <a:rPr lang="en-US" altLang="zh-TW" dirty="0" smtClean="0"/>
              <a:t>, </a:t>
            </a:r>
            <a:r>
              <a:rPr lang="zh-TW" altLang="en-US" dirty="0" smtClean="0"/>
              <a:t>京都大学</a:t>
            </a:r>
            <a:r>
              <a:rPr lang="en-US" altLang="zh-TW" dirty="0" smtClean="0"/>
              <a:t>)</a:t>
            </a:r>
            <a:endParaRPr lang="en-US" altLang="ja-JP" dirty="0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755576" y="1124744"/>
            <a:ext cx="770485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・観測の結果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フィルタ出力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(SNR) :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1259632" y="1628800"/>
            <a:ext cx="597666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この結果の中での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重力波信号の　</a:t>
            </a:r>
            <a:r>
              <a:rPr lang="ja-JP" altLang="en-US" sz="2000" b="0" dirty="0" smtClean="0">
                <a:solidFill>
                  <a:srgbClr val="CCFFCC"/>
                </a:solidFill>
                <a:sym typeface="Wingdings" pitchFamily="2" charset="2"/>
              </a:rPr>
              <a:t>ある</a:t>
            </a:r>
            <a:r>
              <a:rPr lang="en-US" altLang="ja-JP" sz="2000" b="0" dirty="0" smtClean="0">
                <a:solidFill>
                  <a:srgbClr val="CCFFCC"/>
                </a:solidFill>
                <a:sym typeface="Wingdings" pitchFamily="2" charset="2"/>
              </a:rPr>
              <a:t>/</a:t>
            </a:r>
            <a:r>
              <a:rPr lang="ja-JP" altLang="en-US" sz="2000" b="0" dirty="0" smtClean="0">
                <a:solidFill>
                  <a:srgbClr val="CCFFCC"/>
                </a:solidFill>
                <a:sym typeface="Wingdings" pitchFamily="2" charset="2"/>
              </a:rPr>
              <a:t>なし を判別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755576" y="2424770"/>
            <a:ext cx="6485985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・検定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: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信号の有無の判別法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10" name="Rectangle 69"/>
          <p:cNvSpPr>
            <a:spLocks noChangeArrowheads="1"/>
          </p:cNvSpPr>
          <p:nvPr/>
        </p:nvSpPr>
        <p:spPr bwMode="auto">
          <a:xfrm>
            <a:off x="4922422" y="3030451"/>
            <a:ext cx="2313874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>
                <a:solidFill>
                  <a:srgbClr val="FFFFFF"/>
                </a:solidFill>
                <a:sym typeface="Wingdings" pitchFamily="2" charset="2"/>
              </a:rPr>
              <a:t>判断結果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1403648" y="4398603"/>
            <a:ext cx="1224136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>
                <a:solidFill>
                  <a:srgbClr val="FFFFFF"/>
                </a:solidFill>
                <a:sym typeface="Wingdings" pitchFamily="2" charset="2"/>
              </a:rPr>
              <a:t>実際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2267744" y="3885027"/>
            <a:ext cx="1008112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重力波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  到来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3" name="Rectangle 69"/>
          <p:cNvSpPr>
            <a:spLocks noChangeArrowheads="1"/>
          </p:cNvSpPr>
          <p:nvPr/>
        </p:nvSpPr>
        <p:spPr bwMode="auto">
          <a:xfrm>
            <a:off x="2295040" y="4718922"/>
            <a:ext cx="1008112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重力波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  なし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4" name="Rectangle 69"/>
          <p:cNvSpPr>
            <a:spLocks noChangeArrowheads="1"/>
          </p:cNvSpPr>
          <p:nvPr/>
        </p:nvSpPr>
        <p:spPr bwMode="auto">
          <a:xfrm>
            <a:off x="3858029" y="3434869"/>
            <a:ext cx="1332148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信号あり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5" name="Rectangle 69"/>
          <p:cNvSpPr>
            <a:spLocks noChangeArrowheads="1"/>
          </p:cNvSpPr>
          <p:nvPr/>
        </p:nvSpPr>
        <p:spPr bwMode="auto">
          <a:xfrm>
            <a:off x="6126281" y="3434869"/>
            <a:ext cx="1332148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信号なし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6" name="Rectangle 69"/>
          <p:cNvSpPr>
            <a:spLocks noChangeArrowheads="1"/>
          </p:cNvSpPr>
          <p:nvPr/>
        </p:nvSpPr>
        <p:spPr bwMode="auto">
          <a:xfrm>
            <a:off x="5868144" y="3885027"/>
            <a:ext cx="2029873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99CCFF"/>
                </a:solidFill>
                <a:sym typeface="Wingdings" pitchFamily="2" charset="2"/>
              </a:rPr>
              <a:t>第</a:t>
            </a:r>
            <a:r>
              <a:rPr lang="en-US" altLang="ja-JP" b="0" dirty="0" smtClean="0">
                <a:solidFill>
                  <a:srgbClr val="99CCFF"/>
                </a:solidFill>
                <a:sym typeface="Wingdings" pitchFamily="2" charset="2"/>
              </a:rPr>
              <a:t>2</a:t>
            </a:r>
            <a:r>
              <a:rPr lang="ja-JP" altLang="en-US" b="0" dirty="0" smtClean="0">
                <a:solidFill>
                  <a:srgbClr val="99CCFF"/>
                </a:solidFill>
                <a:sym typeface="Wingdings" pitchFamily="2" charset="2"/>
              </a:rPr>
              <a:t>種の誤り</a:t>
            </a:r>
            <a:endParaRPr lang="en-US" altLang="ja-JP" b="0" dirty="0" smtClean="0">
              <a:solidFill>
                <a:srgbClr val="99CC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99CCFF"/>
                </a:solidFill>
                <a:sym typeface="Wingdings" pitchFamily="2" charset="2"/>
              </a:rPr>
              <a:t>(False Dismissal)</a:t>
            </a:r>
          </a:p>
        </p:txBody>
      </p:sp>
      <p:sp>
        <p:nvSpPr>
          <p:cNvPr id="17" name="Rectangle 69"/>
          <p:cNvSpPr>
            <a:spLocks noChangeArrowheads="1"/>
          </p:cNvSpPr>
          <p:nvPr/>
        </p:nvSpPr>
        <p:spPr bwMode="auto">
          <a:xfrm>
            <a:off x="3779912" y="4705274"/>
            <a:ext cx="2232248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CCCC"/>
                </a:solidFill>
                <a:sym typeface="Wingdings" pitchFamily="2" charset="2"/>
              </a:rPr>
              <a:t>第</a:t>
            </a:r>
            <a:r>
              <a:rPr lang="en-US" altLang="ja-JP" b="0" dirty="0" smtClean="0">
                <a:solidFill>
                  <a:srgbClr val="FFCCCC"/>
                </a:solidFill>
                <a:sym typeface="Wingdings" pitchFamily="2" charset="2"/>
              </a:rPr>
              <a:t>1</a:t>
            </a:r>
            <a:r>
              <a:rPr lang="ja-JP" altLang="en-US" b="0" dirty="0" smtClean="0">
                <a:solidFill>
                  <a:srgbClr val="FFCCCC"/>
                </a:solidFill>
                <a:sym typeface="Wingdings" pitchFamily="2" charset="2"/>
              </a:rPr>
              <a:t>種の誤り</a:t>
            </a:r>
            <a:endParaRPr lang="en-US" altLang="ja-JP" b="0" dirty="0" smtClean="0">
              <a:solidFill>
                <a:srgbClr val="FFCCCC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FFCCCC"/>
                </a:solidFill>
                <a:sym typeface="Wingdings" pitchFamily="2" charset="2"/>
              </a:rPr>
              <a:t>(False Alarm)</a:t>
            </a:r>
          </a:p>
        </p:txBody>
      </p:sp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4067944" y="4038563"/>
            <a:ext cx="1008112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正し</a:t>
            </a:r>
            <a:r>
              <a:rPr lang="ja-JP" altLang="en-US" b="0" dirty="0">
                <a:solidFill>
                  <a:srgbClr val="FFFFFF"/>
                </a:solidFill>
                <a:sym typeface="Wingdings" pitchFamily="2" charset="2"/>
              </a:rPr>
              <a:t>い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9" name="Rectangle 69"/>
          <p:cNvSpPr>
            <a:spLocks noChangeArrowheads="1"/>
          </p:cNvSpPr>
          <p:nvPr/>
        </p:nvSpPr>
        <p:spPr bwMode="auto">
          <a:xfrm>
            <a:off x="6300192" y="4830651"/>
            <a:ext cx="1008112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正し</a:t>
            </a:r>
            <a:r>
              <a:rPr lang="ja-JP" altLang="en-US" b="0" dirty="0">
                <a:solidFill>
                  <a:srgbClr val="FFFFFF"/>
                </a:solidFill>
                <a:sym typeface="Wingdings" pitchFamily="2" charset="2"/>
              </a:rPr>
              <a:t>い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cxnSp>
        <p:nvCxnSpPr>
          <p:cNvPr id="20" name="直線コネクタ 19"/>
          <p:cNvCxnSpPr/>
          <p:nvPr/>
        </p:nvCxnSpPr>
        <p:spPr bwMode="auto">
          <a:xfrm>
            <a:off x="1332559" y="3822539"/>
            <a:ext cx="6593906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直線コネクタ 21"/>
          <p:cNvCxnSpPr/>
          <p:nvPr/>
        </p:nvCxnSpPr>
        <p:spPr bwMode="auto">
          <a:xfrm flipV="1">
            <a:off x="1318911" y="5457701"/>
            <a:ext cx="6607554" cy="21022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直線コネクタ 22"/>
          <p:cNvCxnSpPr/>
          <p:nvPr/>
        </p:nvCxnSpPr>
        <p:spPr bwMode="auto">
          <a:xfrm>
            <a:off x="2079016" y="4614627"/>
            <a:ext cx="5847449" cy="2753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直線コネクタ 24"/>
          <p:cNvCxnSpPr/>
          <p:nvPr/>
        </p:nvCxnSpPr>
        <p:spPr bwMode="auto">
          <a:xfrm>
            <a:off x="1325735" y="3030451"/>
            <a:ext cx="6572282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直線コネクタ 25"/>
          <p:cNvCxnSpPr/>
          <p:nvPr/>
        </p:nvCxnSpPr>
        <p:spPr bwMode="auto">
          <a:xfrm>
            <a:off x="3478232" y="3030451"/>
            <a:ext cx="13648" cy="2448272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直線コネクタ 28"/>
          <p:cNvCxnSpPr/>
          <p:nvPr/>
        </p:nvCxnSpPr>
        <p:spPr bwMode="auto">
          <a:xfrm>
            <a:off x="3491880" y="3441532"/>
            <a:ext cx="4420937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直線コネクタ 32"/>
          <p:cNvCxnSpPr/>
          <p:nvPr/>
        </p:nvCxnSpPr>
        <p:spPr bwMode="auto">
          <a:xfrm>
            <a:off x="2079016" y="3822539"/>
            <a:ext cx="0" cy="1656184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直線コネクタ 34"/>
          <p:cNvCxnSpPr/>
          <p:nvPr/>
        </p:nvCxnSpPr>
        <p:spPr bwMode="auto">
          <a:xfrm>
            <a:off x="1318911" y="3030451"/>
            <a:ext cx="13648" cy="2448272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直線コネクタ 35"/>
          <p:cNvCxnSpPr/>
          <p:nvPr/>
        </p:nvCxnSpPr>
        <p:spPr bwMode="auto">
          <a:xfrm>
            <a:off x="7899169" y="3030451"/>
            <a:ext cx="27296" cy="242725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直線コネクタ 48"/>
          <p:cNvCxnSpPr/>
          <p:nvPr/>
        </p:nvCxnSpPr>
        <p:spPr bwMode="auto">
          <a:xfrm>
            <a:off x="5508104" y="3415984"/>
            <a:ext cx="0" cy="2060068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5" name="曲折矢印 64"/>
          <p:cNvSpPr/>
          <p:nvPr/>
        </p:nvSpPr>
        <p:spPr bwMode="auto">
          <a:xfrm rot="16200000" flipV="1">
            <a:off x="5211500" y="5629127"/>
            <a:ext cx="548632" cy="476624"/>
          </a:xfrm>
          <a:prstGeom prst="bentArrow">
            <a:avLst>
              <a:gd name="adj1" fmla="val 50000"/>
              <a:gd name="adj2" fmla="val 40749"/>
              <a:gd name="adj3" fmla="val 33590"/>
              <a:gd name="adj4" fmla="val 20843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67" name="図 6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51" y="1212023"/>
            <a:ext cx="2408837" cy="27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8" name="図 6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40" y="5912735"/>
            <a:ext cx="752556" cy="25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69" name="Rectangle 69"/>
          <p:cNvSpPr>
            <a:spLocks noChangeArrowheads="1"/>
          </p:cNvSpPr>
          <p:nvPr/>
        </p:nvSpPr>
        <p:spPr bwMode="auto">
          <a:xfrm>
            <a:off x="2665215" y="5812580"/>
            <a:ext cx="2554857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の時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, ‘</a:t>
            </a: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信号検出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’</a:t>
            </a: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と判断</a:t>
            </a:r>
            <a:endParaRPr lang="en-US" altLang="ja-JP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693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角丸四角形 33"/>
          <p:cNvSpPr/>
          <p:nvPr/>
        </p:nvSpPr>
        <p:spPr bwMode="auto">
          <a:xfrm>
            <a:off x="6660232" y="2231826"/>
            <a:ext cx="1224136" cy="577621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誤った判断をする確率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755576" y="1095127"/>
            <a:ext cx="770485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・誤りが起きる確率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1259632" y="1601170"/>
            <a:ext cx="302433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CCCC"/>
                </a:solidFill>
                <a:sym typeface="Wingdings" pitchFamily="2" charset="2"/>
              </a:rPr>
              <a:t>False Alarm Probability</a:t>
            </a: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1259632" y="2232019"/>
            <a:ext cx="352839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99CCFF"/>
                </a:solidFill>
                <a:sym typeface="Wingdings" pitchFamily="2" charset="2"/>
              </a:rPr>
              <a:t>False Dismissal probability</a:t>
            </a:r>
          </a:p>
        </p:txBody>
      </p:sp>
      <p:pic>
        <p:nvPicPr>
          <p:cNvPr id="6" name="図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36" y="2249968"/>
            <a:ext cx="3330432" cy="5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7" name="Rectangle 69"/>
          <p:cNvSpPr>
            <a:spLocks noChangeArrowheads="1"/>
          </p:cNvSpPr>
          <p:nvPr/>
        </p:nvSpPr>
        <p:spPr bwMode="auto">
          <a:xfrm>
            <a:off x="4902921" y="3041330"/>
            <a:ext cx="2909439" cy="38767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CCFFCC"/>
                </a:solidFill>
                <a:sym typeface="Wingdings" pitchFamily="2" charset="2"/>
              </a:rPr>
              <a:t>正しく検出する確率 </a:t>
            </a:r>
            <a:r>
              <a:rPr lang="en-US" altLang="ja-JP" sz="1600" b="0" dirty="0" smtClean="0">
                <a:solidFill>
                  <a:srgbClr val="CCFFCC"/>
                </a:solidFill>
                <a:sym typeface="Wingdings" pitchFamily="2" charset="2"/>
              </a:rPr>
              <a:t>(</a:t>
            </a:r>
            <a:r>
              <a:rPr lang="ja-JP" altLang="en-US" sz="1600" b="0" dirty="0" smtClean="0">
                <a:solidFill>
                  <a:srgbClr val="CCFFCC"/>
                </a:solidFill>
                <a:sym typeface="Wingdings" pitchFamily="2" charset="2"/>
              </a:rPr>
              <a:t>検出効率</a:t>
            </a:r>
            <a:r>
              <a:rPr lang="en-US" altLang="ja-JP" sz="1600" b="0" dirty="0" smtClean="0">
                <a:solidFill>
                  <a:srgbClr val="CCFFCC"/>
                </a:solidFill>
                <a:sym typeface="Wingdings" pitchFamily="2" charset="2"/>
              </a:rPr>
              <a:t>)</a:t>
            </a:r>
          </a:p>
        </p:txBody>
      </p:sp>
      <p:cxnSp>
        <p:nvCxnSpPr>
          <p:cNvPr id="38" name="直線矢印コネクタ 37"/>
          <p:cNvCxnSpPr/>
          <p:nvPr/>
        </p:nvCxnSpPr>
        <p:spPr bwMode="auto">
          <a:xfrm flipV="1">
            <a:off x="6811437" y="2809447"/>
            <a:ext cx="157664" cy="276261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直線コネクタ 26"/>
          <p:cNvCxnSpPr/>
          <p:nvPr/>
        </p:nvCxnSpPr>
        <p:spPr bwMode="auto">
          <a:xfrm>
            <a:off x="6660232" y="2809447"/>
            <a:ext cx="1224136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図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66" y="1605838"/>
            <a:ext cx="2913748" cy="5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5" name="フリーフォーム 74"/>
          <p:cNvSpPr/>
          <p:nvPr/>
        </p:nvSpPr>
        <p:spPr bwMode="auto">
          <a:xfrm>
            <a:off x="4319335" y="5451493"/>
            <a:ext cx="378638" cy="688318"/>
          </a:xfrm>
          <a:custGeom>
            <a:avLst/>
            <a:gdLst>
              <a:gd name="connsiteX0" fmla="*/ 1634 w 315532"/>
              <a:gd name="connsiteY0" fmla="*/ 392 h 573598"/>
              <a:gd name="connsiteX1" fmla="*/ 28929 w 315532"/>
              <a:gd name="connsiteY1" fmla="*/ 68631 h 573598"/>
              <a:gd name="connsiteX2" fmla="*/ 28929 w 315532"/>
              <a:gd name="connsiteY2" fmla="*/ 259700 h 573598"/>
              <a:gd name="connsiteX3" fmla="*/ 15282 w 315532"/>
              <a:gd name="connsiteY3" fmla="*/ 437121 h 573598"/>
              <a:gd name="connsiteX4" fmla="*/ 1634 w 315532"/>
              <a:gd name="connsiteY4" fmla="*/ 532655 h 573598"/>
              <a:gd name="connsiteX5" fmla="*/ 83520 w 315532"/>
              <a:gd name="connsiteY5" fmla="*/ 573598 h 573598"/>
              <a:gd name="connsiteX6" fmla="*/ 315532 w 315532"/>
              <a:gd name="connsiteY6" fmla="*/ 532655 h 573598"/>
              <a:gd name="connsiteX7" fmla="*/ 288237 w 315532"/>
              <a:gd name="connsiteY7" fmla="*/ 450768 h 573598"/>
              <a:gd name="connsiteX8" fmla="*/ 274589 w 315532"/>
              <a:gd name="connsiteY8" fmla="*/ 409825 h 573598"/>
              <a:gd name="connsiteX9" fmla="*/ 206350 w 315532"/>
              <a:gd name="connsiteY9" fmla="*/ 314291 h 573598"/>
              <a:gd name="connsiteX10" fmla="*/ 179055 w 315532"/>
              <a:gd name="connsiteY10" fmla="*/ 273348 h 573598"/>
              <a:gd name="connsiteX11" fmla="*/ 151759 w 315532"/>
              <a:gd name="connsiteY11" fmla="*/ 150518 h 573598"/>
              <a:gd name="connsiteX12" fmla="*/ 69873 w 315532"/>
              <a:gd name="connsiteY12" fmla="*/ 54983 h 573598"/>
              <a:gd name="connsiteX13" fmla="*/ 1634 w 315532"/>
              <a:gd name="connsiteY13" fmla="*/ 392 h 573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5532" h="573598">
                <a:moveTo>
                  <a:pt x="1634" y="392"/>
                </a:moveTo>
                <a:cubicBezTo>
                  <a:pt x="-5190" y="2667"/>
                  <a:pt x="27401" y="44180"/>
                  <a:pt x="28929" y="68631"/>
                </a:cubicBezTo>
                <a:cubicBezTo>
                  <a:pt x="45030" y="326238"/>
                  <a:pt x="-9497" y="144417"/>
                  <a:pt x="28929" y="259700"/>
                </a:cubicBezTo>
                <a:cubicBezTo>
                  <a:pt x="24380" y="318840"/>
                  <a:pt x="21184" y="378100"/>
                  <a:pt x="15282" y="437121"/>
                </a:cubicBezTo>
                <a:cubicBezTo>
                  <a:pt x="12081" y="469129"/>
                  <a:pt x="-5344" y="501253"/>
                  <a:pt x="1634" y="532655"/>
                </a:cubicBezTo>
                <a:cubicBezTo>
                  <a:pt x="5867" y="551705"/>
                  <a:pt x="69710" y="568995"/>
                  <a:pt x="83520" y="573598"/>
                </a:cubicBezTo>
                <a:cubicBezTo>
                  <a:pt x="213077" y="530414"/>
                  <a:pt x="136753" y="548908"/>
                  <a:pt x="315532" y="532655"/>
                </a:cubicBezTo>
                <a:lnTo>
                  <a:pt x="288237" y="450768"/>
                </a:lnTo>
                <a:cubicBezTo>
                  <a:pt x="283688" y="437120"/>
                  <a:pt x="282569" y="421795"/>
                  <a:pt x="274589" y="409825"/>
                </a:cubicBezTo>
                <a:cubicBezTo>
                  <a:pt x="210263" y="313335"/>
                  <a:pt x="290991" y="432788"/>
                  <a:pt x="206350" y="314291"/>
                </a:cubicBezTo>
                <a:cubicBezTo>
                  <a:pt x="196816" y="300944"/>
                  <a:pt x="186390" y="288019"/>
                  <a:pt x="179055" y="273348"/>
                </a:cubicBezTo>
                <a:cubicBezTo>
                  <a:pt x="143179" y="201594"/>
                  <a:pt x="193696" y="255361"/>
                  <a:pt x="151759" y="150518"/>
                </a:cubicBezTo>
                <a:cubicBezTo>
                  <a:pt x="140087" y="121339"/>
                  <a:pt x="92235" y="77346"/>
                  <a:pt x="69873" y="54983"/>
                </a:cubicBezTo>
                <a:cubicBezTo>
                  <a:pt x="53008" y="4389"/>
                  <a:pt x="8458" y="-1883"/>
                  <a:pt x="1634" y="392"/>
                </a:cubicBezTo>
                <a:close/>
              </a:path>
            </a:pathLst>
          </a:custGeom>
          <a:solidFill>
            <a:srgbClr val="FFCCCC">
              <a:alpha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51" name="直線矢印コネクタ 50"/>
          <p:cNvCxnSpPr/>
          <p:nvPr/>
        </p:nvCxnSpPr>
        <p:spPr bwMode="auto">
          <a:xfrm>
            <a:off x="2437827" y="6103427"/>
            <a:ext cx="3977578" cy="12473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2" name="直線矢印コネクタ 51"/>
          <p:cNvCxnSpPr/>
          <p:nvPr/>
        </p:nvCxnSpPr>
        <p:spPr bwMode="auto">
          <a:xfrm flipH="1" flipV="1">
            <a:off x="3898688" y="4093727"/>
            <a:ext cx="34128" cy="199374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3" name="フリーフォーム 52"/>
          <p:cNvSpPr/>
          <p:nvPr/>
        </p:nvSpPr>
        <p:spPr bwMode="auto">
          <a:xfrm>
            <a:off x="2959021" y="4521000"/>
            <a:ext cx="1879334" cy="1583381"/>
          </a:xfrm>
          <a:custGeom>
            <a:avLst/>
            <a:gdLst>
              <a:gd name="connsiteX0" fmla="*/ 0 w 1542197"/>
              <a:gd name="connsiteY0" fmla="*/ 942179 h 974991"/>
              <a:gd name="connsiteX1" fmla="*/ 54591 w 1542197"/>
              <a:gd name="connsiteY1" fmla="*/ 914883 h 974991"/>
              <a:gd name="connsiteX2" fmla="*/ 204716 w 1542197"/>
              <a:gd name="connsiteY2" fmla="*/ 846645 h 974991"/>
              <a:gd name="connsiteX3" fmla="*/ 286603 w 1542197"/>
              <a:gd name="connsiteY3" fmla="*/ 792054 h 974991"/>
              <a:gd name="connsiteX4" fmla="*/ 341194 w 1542197"/>
              <a:gd name="connsiteY4" fmla="*/ 669224 h 974991"/>
              <a:gd name="connsiteX5" fmla="*/ 354842 w 1542197"/>
              <a:gd name="connsiteY5" fmla="*/ 614633 h 974991"/>
              <a:gd name="connsiteX6" fmla="*/ 423081 w 1542197"/>
              <a:gd name="connsiteY6" fmla="*/ 546394 h 974991"/>
              <a:gd name="connsiteX7" fmla="*/ 491319 w 1542197"/>
              <a:gd name="connsiteY7" fmla="*/ 464507 h 974991"/>
              <a:gd name="connsiteX8" fmla="*/ 518615 w 1542197"/>
              <a:gd name="connsiteY8" fmla="*/ 287086 h 974991"/>
              <a:gd name="connsiteX9" fmla="*/ 532263 w 1542197"/>
              <a:gd name="connsiteY9" fmla="*/ 246143 h 974991"/>
              <a:gd name="connsiteX10" fmla="*/ 600502 w 1542197"/>
              <a:gd name="connsiteY10" fmla="*/ 164257 h 974991"/>
              <a:gd name="connsiteX11" fmla="*/ 655093 w 1542197"/>
              <a:gd name="connsiteY11" fmla="*/ 82370 h 974991"/>
              <a:gd name="connsiteX12" fmla="*/ 696036 w 1542197"/>
              <a:gd name="connsiteY12" fmla="*/ 55074 h 974991"/>
              <a:gd name="connsiteX13" fmla="*/ 750627 w 1542197"/>
              <a:gd name="connsiteY13" fmla="*/ 14131 h 974991"/>
              <a:gd name="connsiteX14" fmla="*/ 955343 w 1542197"/>
              <a:gd name="connsiteY14" fmla="*/ 68722 h 974991"/>
              <a:gd name="connsiteX15" fmla="*/ 982639 w 1542197"/>
              <a:gd name="connsiteY15" fmla="*/ 109665 h 974991"/>
              <a:gd name="connsiteX16" fmla="*/ 1009934 w 1542197"/>
              <a:gd name="connsiteY16" fmla="*/ 246143 h 974991"/>
              <a:gd name="connsiteX17" fmla="*/ 1023582 w 1542197"/>
              <a:gd name="connsiteY17" fmla="*/ 300734 h 974991"/>
              <a:gd name="connsiteX18" fmla="*/ 1050878 w 1542197"/>
              <a:gd name="connsiteY18" fmla="*/ 341677 h 974991"/>
              <a:gd name="connsiteX19" fmla="*/ 1119116 w 1542197"/>
              <a:gd name="connsiteY19" fmla="*/ 464507 h 974991"/>
              <a:gd name="connsiteX20" fmla="*/ 1146412 w 1542197"/>
              <a:gd name="connsiteY20" fmla="*/ 546394 h 974991"/>
              <a:gd name="connsiteX21" fmla="*/ 1187355 w 1542197"/>
              <a:gd name="connsiteY21" fmla="*/ 600985 h 974991"/>
              <a:gd name="connsiteX22" fmla="*/ 1255594 w 1542197"/>
              <a:gd name="connsiteY22" fmla="*/ 682871 h 974991"/>
              <a:gd name="connsiteX23" fmla="*/ 1282890 w 1542197"/>
              <a:gd name="connsiteY23" fmla="*/ 737463 h 974991"/>
              <a:gd name="connsiteX24" fmla="*/ 1310185 w 1542197"/>
              <a:gd name="connsiteY24" fmla="*/ 778406 h 974991"/>
              <a:gd name="connsiteX25" fmla="*/ 1323833 w 1542197"/>
              <a:gd name="connsiteY25" fmla="*/ 819349 h 974991"/>
              <a:gd name="connsiteX26" fmla="*/ 1364776 w 1542197"/>
              <a:gd name="connsiteY26" fmla="*/ 860292 h 974991"/>
              <a:gd name="connsiteX27" fmla="*/ 1433015 w 1542197"/>
              <a:gd name="connsiteY27" fmla="*/ 942179 h 974991"/>
              <a:gd name="connsiteX28" fmla="*/ 1473958 w 1542197"/>
              <a:gd name="connsiteY28" fmla="*/ 969474 h 974991"/>
              <a:gd name="connsiteX29" fmla="*/ 1542197 w 1542197"/>
              <a:gd name="connsiteY29" fmla="*/ 969474 h 97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42197" h="974991">
                <a:moveTo>
                  <a:pt x="0" y="942179"/>
                </a:moveTo>
                <a:cubicBezTo>
                  <a:pt x="18197" y="933080"/>
                  <a:pt x="36070" y="923302"/>
                  <a:pt x="54591" y="914883"/>
                </a:cubicBezTo>
                <a:cubicBezTo>
                  <a:pt x="89025" y="899231"/>
                  <a:pt x="165997" y="869876"/>
                  <a:pt x="204716" y="846645"/>
                </a:cubicBezTo>
                <a:cubicBezTo>
                  <a:pt x="232846" y="829767"/>
                  <a:pt x="286603" y="792054"/>
                  <a:pt x="286603" y="792054"/>
                </a:cubicBezTo>
                <a:cubicBezTo>
                  <a:pt x="329859" y="727170"/>
                  <a:pt x="308712" y="766671"/>
                  <a:pt x="341194" y="669224"/>
                </a:cubicBezTo>
                <a:cubicBezTo>
                  <a:pt x="347125" y="651429"/>
                  <a:pt x="347453" y="631873"/>
                  <a:pt x="354842" y="614633"/>
                </a:cubicBezTo>
                <a:cubicBezTo>
                  <a:pt x="377084" y="562734"/>
                  <a:pt x="382640" y="580094"/>
                  <a:pt x="423081" y="546394"/>
                </a:cubicBezTo>
                <a:cubicBezTo>
                  <a:pt x="462487" y="513556"/>
                  <a:pt x="464481" y="504765"/>
                  <a:pt x="491319" y="464507"/>
                </a:cubicBezTo>
                <a:cubicBezTo>
                  <a:pt x="499606" y="398212"/>
                  <a:pt x="502984" y="349608"/>
                  <a:pt x="518615" y="287086"/>
                </a:cubicBezTo>
                <a:cubicBezTo>
                  <a:pt x="522104" y="273130"/>
                  <a:pt x="525829" y="259010"/>
                  <a:pt x="532263" y="246143"/>
                </a:cubicBezTo>
                <a:cubicBezTo>
                  <a:pt x="561526" y="187617"/>
                  <a:pt x="558242" y="218591"/>
                  <a:pt x="600502" y="164257"/>
                </a:cubicBezTo>
                <a:cubicBezTo>
                  <a:pt x="620643" y="138362"/>
                  <a:pt x="636896" y="109666"/>
                  <a:pt x="655093" y="82370"/>
                </a:cubicBezTo>
                <a:cubicBezTo>
                  <a:pt x="664191" y="68722"/>
                  <a:pt x="682689" y="64608"/>
                  <a:pt x="696036" y="55074"/>
                </a:cubicBezTo>
                <a:cubicBezTo>
                  <a:pt x="714545" y="41853"/>
                  <a:pt x="732430" y="27779"/>
                  <a:pt x="750627" y="14131"/>
                </a:cubicBezTo>
                <a:cubicBezTo>
                  <a:pt x="865821" y="24603"/>
                  <a:pt x="886620" y="0"/>
                  <a:pt x="955343" y="68722"/>
                </a:cubicBezTo>
                <a:cubicBezTo>
                  <a:pt x="966941" y="80320"/>
                  <a:pt x="973540" y="96017"/>
                  <a:pt x="982639" y="109665"/>
                </a:cubicBezTo>
                <a:cubicBezTo>
                  <a:pt x="1014341" y="236473"/>
                  <a:pt x="976470" y="78823"/>
                  <a:pt x="1009934" y="246143"/>
                </a:cubicBezTo>
                <a:cubicBezTo>
                  <a:pt x="1013613" y="264536"/>
                  <a:pt x="1016193" y="283494"/>
                  <a:pt x="1023582" y="300734"/>
                </a:cubicBezTo>
                <a:cubicBezTo>
                  <a:pt x="1030043" y="315810"/>
                  <a:pt x="1041779" y="328029"/>
                  <a:pt x="1050878" y="341677"/>
                </a:cubicBezTo>
                <a:cubicBezTo>
                  <a:pt x="1074898" y="413743"/>
                  <a:pt x="1056545" y="370651"/>
                  <a:pt x="1119116" y="464507"/>
                </a:cubicBezTo>
                <a:cubicBezTo>
                  <a:pt x="1135076" y="488447"/>
                  <a:pt x="1137313" y="519098"/>
                  <a:pt x="1146412" y="546394"/>
                </a:cubicBezTo>
                <a:cubicBezTo>
                  <a:pt x="1153605" y="567973"/>
                  <a:pt x="1172552" y="583715"/>
                  <a:pt x="1187355" y="600985"/>
                </a:cubicBezTo>
                <a:cubicBezTo>
                  <a:pt x="1235747" y="657442"/>
                  <a:pt x="1221120" y="622541"/>
                  <a:pt x="1255594" y="682871"/>
                </a:cubicBezTo>
                <a:cubicBezTo>
                  <a:pt x="1265688" y="700536"/>
                  <a:pt x="1272796" y="719798"/>
                  <a:pt x="1282890" y="737463"/>
                </a:cubicBezTo>
                <a:cubicBezTo>
                  <a:pt x="1291028" y="751704"/>
                  <a:pt x="1302850" y="763735"/>
                  <a:pt x="1310185" y="778406"/>
                </a:cubicBezTo>
                <a:cubicBezTo>
                  <a:pt x="1316619" y="791273"/>
                  <a:pt x="1315853" y="807379"/>
                  <a:pt x="1323833" y="819349"/>
                </a:cubicBezTo>
                <a:cubicBezTo>
                  <a:pt x="1334539" y="835408"/>
                  <a:pt x="1352420" y="845465"/>
                  <a:pt x="1364776" y="860292"/>
                </a:cubicBezTo>
                <a:cubicBezTo>
                  <a:pt x="1413573" y="918849"/>
                  <a:pt x="1367771" y="887810"/>
                  <a:pt x="1433015" y="942179"/>
                </a:cubicBezTo>
                <a:cubicBezTo>
                  <a:pt x="1445616" y="952680"/>
                  <a:pt x="1458045" y="965496"/>
                  <a:pt x="1473958" y="969474"/>
                </a:cubicBezTo>
                <a:cubicBezTo>
                  <a:pt x="1496025" y="974991"/>
                  <a:pt x="1519451" y="969474"/>
                  <a:pt x="1542197" y="969474"/>
                </a:cubicBezTo>
              </a:path>
            </a:pathLst>
          </a:custGeom>
          <a:noFill/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HGP創英角ｺﾞｼｯｸUB" pitchFamily="50" charset="-128"/>
            </a:endParaRPr>
          </a:p>
        </p:txBody>
      </p:sp>
      <p:cxnSp>
        <p:nvCxnSpPr>
          <p:cNvPr id="54" name="直線コネクタ 53"/>
          <p:cNvCxnSpPr/>
          <p:nvPr/>
        </p:nvCxnSpPr>
        <p:spPr bwMode="auto">
          <a:xfrm>
            <a:off x="4341574" y="3861048"/>
            <a:ext cx="0" cy="2254852"/>
          </a:xfrm>
          <a:prstGeom prst="line">
            <a:avLst/>
          </a:prstGeom>
          <a:solidFill>
            <a:srgbClr val="FAFFC9">
              <a:alpha val="50000"/>
            </a:srgbClr>
          </a:solidFill>
          <a:ln w="317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5796136" y="4499729"/>
            <a:ext cx="1763585" cy="6832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1600" b="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重力波がある</a:t>
            </a:r>
            <a:endParaRPr lang="en-US" altLang="ja-JP" sz="1600" b="0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1600" b="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場合の確率分布</a:t>
            </a:r>
            <a:endParaRPr lang="en-US" altLang="ja-JP" sz="1600" b="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5" name="フリーフォーム 64"/>
          <p:cNvSpPr/>
          <p:nvPr/>
        </p:nvSpPr>
        <p:spPr bwMode="auto">
          <a:xfrm>
            <a:off x="4126844" y="4552482"/>
            <a:ext cx="1879334" cy="1583381"/>
          </a:xfrm>
          <a:custGeom>
            <a:avLst/>
            <a:gdLst>
              <a:gd name="connsiteX0" fmla="*/ 0 w 1542197"/>
              <a:gd name="connsiteY0" fmla="*/ 942179 h 974991"/>
              <a:gd name="connsiteX1" fmla="*/ 54591 w 1542197"/>
              <a:gd name="connsiteY1" fmla="*/ 914883 h 974991"/>
              <a:gd name="connsiteX2" fmla="*/ 204716 w 1542197"/>
              <a:gd name="connsiteY2" fmla="*/ 846645 h 974991"/>
              <a:gd name="connsiteX3" fmla="*/ 286603 w 1542197"/>
              <a:gd name="connsiteY3" fmla="*/ 792054 h 974991"/>
              <a:gd name="connsiteX4" fmla="*/ 341194 w 1542197"/>
              <a:gd name="connsiteY4" fmla="*/ 669224 h 974991"/>
              <a:gd name="connsiteX5" fmla="*/ 354842 w 1542197"/>
              <a:gd name="connsiteY5" fmla="*/ 614633 h 974991"/>
              <a:gd name="connsiteX6" fmla="*/ 423081 w 1542197"/>
              <a:gd name="connsiteY6" fmla="*/ 546394 h 974991"/>
              <a:gd name="connsiteX7" fmla="*/ 491319 w 1542197"/>
              <a:gd name="connsiteY7" fmla="*/ 464507 h 974991"/>
              <a:gd name="connsiteX8" fmla="*/ 518615 w 1542197"/>
              <a:gd name="connsiteY8" fmla="*/ 287086 h 974991"/>
              <a:gd name="connsiteX9" fmla="*/ 532263 w 1542197"/>
              <a:gd name="connsiteY9" fmla="*/ 246143 h 974991"/>
              <a:gd name="connsiteX10" fmla="*/ 600502 w 1542197"/>
              <a:gd name="connsiteY10" fmla="*/ 164257 h 974991"/>
              <a:gd name="connsiteX11" fmla="*/ 655093 w 1542197"/>
              <a:gd name="connsiteY11" fmla="*/ 82370 h 974991"/>
              <a:gd name="connsiteX12" fmla="*/ 696036 w 1542197"/>
              <a:gd name="connsiteY12" fmla="*/ 55074 h 974991"/>
              <a:gd name="connsiteX13" fmla="*/ 750627 w 1542197"/>
              <a:gd name="connsiteY13" fmla="*/ 14131 h 974991"/>
              <a:gd name="connsiteX14" fmla="*/ 955343 w 1542197"/>
              <a:gd name="connsiteY14" fmla="*/ 68722 h 974991"/>
              <a:gd name="connsiteX15" fmla="*/ 982639 w 1542197"/>
              <a:gd name="connsiteY15" fmla="*/ 109665 h 974991"/>
              <a:gd name="connsiteX16" fmla="*/ 1009934 w 1542197"/>
              <a:gd name="connsiteY16" fmla="*/ 246143 h 974991"/>
              <a:gd name="connsiteX17" fmla="*/ 1023582 w 1542197"/>
              <a:gd name="connsiteY17" fmla="*/ 300734 h 974991"/>
              <a:gd name="connsiteX18" fmla="*/ 1050878 w 1542197"/>
              <a:gd name="connsiteY18" fmla="*/ 341677 h 974991"/>
              <a:gd name="connsiteX19" fmla="*/ 1119116 w 1542197"/>
              <a:gd name="connsiteY19" fmla="*/ 464507 h 974991"/>
              <a:gd name="connsiteX20" fmla="*/ 1146412 w 1542197"/>
              <a:gd name="connsiteY20" fmla="*/ 546394 h 974991"/>
              <a:gd name="connsiteX21" fmla="*/ 1187355 w 1542197"/>
              <a:gd name="connsiteY21" fmla="*/ 600985 h 974991"/>
              <a:gd name="connsiteX22" fmla="*/ 1255594 w 1542197"/>
              <a:gd name="connsiteY22" fmla="*/ 682871 h 974991"/>
              <a:gd name="connsiteX23" fmla="*/ 1282890 w 1542197"/>
              <a:gd name="connsiteY23" fmla="*/ 737463 h 974991"/>
              <a:gd name="connsiteX24" fmla="*/ 1310185 w 1542197"/>
              <a:gd name="connsiteY24" fmla="*/ 778406 h 974991"/>
              <a:gd name="connsiteX25" fmla="*/ 1323833 w 1542197"/>
              <a:gd name="connsiteY25" fmla="*/ 819349 h 974991"/>
              <a:gd name="connsiteX26" fmla="*/ 1364776 w 1542197"/>
              <a:gd name="connsiteY26" fmla="*/ 860292 h 974991"/>
              <a:gd name="connsiteX27" fmla="*/ 1433015 w 1542197"/>
              <a:gd name="connsiteY27" fmla="*/ 942179 h 974991"/>
              <a:gd name="connsiteX28" fmla="*/ 1473958 w 1542197"/>
              <a:gd name="connsiteY28" fmla="*/ 969474 h 974991"/>
              <a:gd name="connsiteX29" fmla="*/ 1542197 w 1542197"/>
              <a:gd name="connsiteY29" fmla="*/ 969474 h 97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42197" h="974991">
                <a:moveTo>
                  <a:pt x="0" y="942179"/>
                </a:moveTo>
                <a:cubicBezTo>
                  <a:pt x="18197" y="933080"/>
                  <a:pt x="36070" y="923302"/>
                  <a:pt x="54591" y="914883"/>
                </a:cubicBezTo>
                <a:cubicBezTo>
                  <a:pt x="89025" y="899231"/>
                  <a:pt x="165997" y="869876"/>
                  <a:pt x="204716" y="846645"/>
                </a:cubicBezTo>
                <a:cubicBezTo>
                  <a:pt x="232846" y="829767"/>
                  <a:pt x="286603" y="792054"/>
                  <a:pt x="286603" y="792054"/>
                </a:cubicBezTo>
                <a:cubicBezTo>
                  <a:pt x="329859" y="727170"/>
                  <a:pt x="308712" y="766671"/>
                  <a:pt x="341194" y="669224"/>
                </a:cubicBezTo>
                <a:cubicBezTo>
                  <a:pt x="347125" y="651429"/>
                  <a:pt x="347453" y="631873"/>
                  <a:pt x="354842" y="614633"/>
                </a:cubicBezTo>
                <a:cubicBezTo>
                  <a:pt x="377084" y="562734"/>
                  <a:pt x="382640" y="580094"/>
                  <a:pt x="423081" y="546394"/>
                </a:cubicBezTo>
                <a:cubicBezTo>
                  <a:pt x="462487" y="513556"/>
                  <a:pt x="464481" y="504765"/>
                  <a:pt x="491319" y="464507"/>
                </a:cubicBezTo>
                <a:cubicBezTo>
                  <a:pt x="499606" y="398212"/>
                  <a:pt x="502984" y="349608"/>
                  <a:pt x="518615" y="287086"/>
                </a:cubicBezTo>
                <a:cubicBezTo>
                  <a:pt x="522104" y="273130"/>
                  <a:pt x="525829" y="259010"/>
                  <a:pt x="532263" y="246143"/>
                </a:cubicBezTo>
                <a:cubicBezTo>
                  <a:pt x="561526" y="187617"/>
                  <a:pt x="558242" y="218591"/>
                  <a:pt x="600502" y="164257"/>
                </a:cubicBezTo>
                <a:cubicBezTo>
                  <a:pt x="620643" y="138362"/>
                  <a:pt x="636896" y="109666"/>
                  <a:pt x="655093" y="82370"/>
                </a:cubicBezTo>
                <a:cubicBezTo>
                  <a:pt x="664191" y="68722"/>
                  <a:pt x="682689" y="64608"/>
                  <a:pt x="696036" y="55074"/>
                </a:cubicBezTo>
                <a:cubicBezTo>
                  <a:pt x="714545" y="41853"/>
                  <a:pt x="732430" y="27779"/>
                  <a:pt x="750627" y="14131"/>
                </a:cubicBezTo>
                <a:cubicBezTo>
                  <a:pt x="865821" y="24603"/>
                  <a:pt x="886620" y="0"/>
                  <a:pt x="955343" y="68722"/>
                </a:cubicBezTo>
                <a:cubicBezTo>
                  <a:pt x="966941" y="80320"/>
                  <a:pt x="973540" y="96017"/>
                  <a:pt x="982639" y="109665"/>
                </a:cubicBezTo>
                <a:cubicBezTo>
                  <a:pt x="1014341" y="236473"/>
                  <a:pt x="976470" y="78823"/>
                  <a:pt x="1009934" y="246143"/>
                </a:cubicBezTo>
                <a:cubicBezTo>
                  <a:pt x="1013613" y="264536"/>
                  <a:pt x="1016193" y="283494"/>
                  <a:pt x="1023582" y="300734"/>
                </a:cubicBezTo>
                <a:cubicBezTo>
                  <a:pt x="1030043" y="315810"/>
                  <a:pt x="1041779" y="328029"/>
                  <a:pt x="1050878" y="341677"/>
                </a:cubicBezTo>
                <a:cubicBezTo>
                  <a:pt x="1074898" y="413743"/>
                  <a:pt x="1056545" y="370651"/>
                  <a:pt x="1119116" y="464507"/>
                </a:cubicBezTo>
                <a:cubicBezTo>
                  <a:pt x="1135076" y="488447"/>
                  <a:pt x="1137313" y="519098"/>
                  <a:pt x="1146412" y="546394"/>
                </a:cubicBezTo>
                <a:cubicBezTo>
                  <a:pt x="1153605" y="567973"/>
                  <a:pt x="1172552" y="583715"/>
                  <a:pt x="1187355" y="600985"/>
                </a:cubicBezTo>
                <a:cubicBezTo>
                  <a:pt x="1235747" y="657442"/>
                  <a:pt x="1221120" y="622541"/>
                  <a:pt x="1255594" y="682871"/>
                </a:cubicBezTo>
                <a:cubicBezTo>
                  <a:pt x="1265688" y="700536"/>
                  <a:pt x="1272796" y="719798"/>
                  <a:pt x="1282890" y="737463"/>
                </a:cubicBezTo>
                <a:cubicBezTo>
                  <a:pt x="1291028" y="751704"/>
                  <a:pt x="1302850" y="763735"/>
                  <a:pt x="1310185" y="778406"/>
                </a:cubicBezTo>
                <a:cubicBezTo>
                  <a:pt x="1316619" y="791273"/>
                  <a:pt x="1315853" y="807379"/>
                  <a:pt x="1323833" y="819349"/>
                </a:cubicBezTo>
                <a:cubicBezTo>
                  <a:pt x="1334539" y="835408"/>
                  <a:pt x="1352420" y="845465"/>
                  <a:pt x="1364776" y="860292"/>
                </a:cubicBezTo>
                <a:cubicBezTo>
                  <a:pt x="1413573" y="918849"/>
                  <a:pt x="1367771" y="887810"/>
                  <a:pt x="1433015" y="942179"/>
                </a:cubicBezTo>
                <a:cubicBezTo>
                  <a:pt x="1445616" y="952680"/>
                  <a:pt x="1458045" y="965496"/>
                  <a:pt x="1473958" y="969474"/>
                </a:cubicBezTo>
                <a:cubicBezTo>
                  <a:pt x="1496025" y="974991"/>
                  <a:pt x="1519451" y="969474"/>
                  <a:pt x="1542197" y="969474"/>
                </a:cubicBezTo>
              </a:path>
            </a:pathLst>
          </a:custGeom>
          <a:noFill/>
          <a:ln w="25400" cap="flat" cmpd="sng" algn="ctr">
            <a:solidFill>
              <a:srgbClr val="99CC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HGP創英角ｺﾞｼｯｸUB" pitchFamily="50" charset="-128"/>
            </a:endParaRPr>
          </a:p>
        </p:txBody>
      </p: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6391556" y="5873053"/>
            <a:ext cx="423204" cy="46535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S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69" name="Rectangle 11"/>
          <p:cNvSpPr>
            <a:spLocks noChangeArrowheads="1"/>
          </p:cNvSpPr>
          <p:nvPr/>
        </p:nvSpPr>
        <p:spPr bwMode="auto">
          <a:xfrm>
            <a:off x="4341574" y="3910134"/>
            <a:ext cx="423204" cy="42727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R</a:t>
            </a:r>
            <a:endParaRPr lang="en-US" altLang="ja-JP" sz="1600" dirty="0" smtClean="0">
              <a:solidFill>
                <a:srgbClr val="FFFFFF"/>
              </a:solidFill>
              <a:latin typeface="Tahoma" pitchFamily="34" charset="0"/>
            </a:endParaRPr>
          </a:p>
        </p:txBody>
      </p:sp>
      <p:cxnSp>
        <p:nvCxnSpPr>
          <p:cNvPr id="73" name="直線矢印コネクタ 72"/>
          <p:cNvCxnSpPr/>
          <p:nvPr/>
        </p:nvCxnSpPr>
        <p:spPr bwMode="auto">
          <a:xfrm>
            <a:off x="4460163" y="4292206"/>
            <a:ext cx="606348" cy="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CFF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6" name="フリーフォーム 75"/>
          <p:cNvSpPr/>
          <p:nvPr/>
        </p:nvSpPr>
        <p:spPr bwMode="auto">
          <a:xfrm>
            <a:off x="4173900" y="5970714"/>
            <a:ext cx="157544" cy="138540"/>
          </a:xfrm>
          <a:custGeom>
            <a:avLst/>
            <a:gdLst>
              <a:gd name="connsiteX0" fmla="*/ 122830 w 131287"/>
              <a:gd name="connsiteY0" fmla="*/ 4437 h 115450"/>
              <a:gd name="connsiteX1" fmla="*/ 54591 w 131287"/>
              <a:gd name="connsiteY1" fmla="*/ 18084 h 115450"/>
              <a:gd name="connsiteX2" fmla="*/ 13648 w 131287"/>
              <a:gd name="connsiteY2" fmla="*/ 31732 h 115450"/>
              <a:gd name="connsiteX3" fmla="*/ 0 w 131287"/>
              <a:gd name="connsiteY3" fmla="*/ 86323 h 115450"/>
              <a:gd name="connsiteX4" fmla="*/ 81887 w 131287"/>
              <a:gd name="connsiteY4" fmla="*/ 113619 h 115450"/>
              <a:gd name="connsiteX5" fmla="*/ 122830 w 131287"/>
              <a:gd name="connsiteY5" fmla="*/ 99971 h 115450"/>
              <a:gd name="connsiteX6" fmla="*/ 122830 w 131287"/>
              <a:gd name="connsiteY6" fmla="*/ 4437 h 11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287" h="115450">
                <a:moveTo>
                  <a:pt x="122830" y="4437"/>
                </a:moveTo>
                <a:cubicBezTo>
                  <a:pt x="111457" y="-9211"/>
                  <a:pt x="77095" y="12458"/>
                  <a:pt x="54591" y="18084"/>
                </a:cubicBezTo>
                <a:cubicBezTo>
                  <a:pt x="40635" y="21573"/>
                  <a:pt x="22635" y="20498"/>
                  <a:pt x="13648" y="31732"/>
                </a:cubicBezTo>
                <a:cubicBezTo>
                  <a:pt x="1931" y="46379"/>
                  <a:pt x="4549" y="68126"/>
                  <a:pt x="0" y="86323"/>
                </a:cubicBezTo>
                <a:cubicBezTo>
                  <a:pt x="27296" y="95422"/>
                  <a:pt x="54591" y="122718"/>
                  <a:pt x="81887" y="113619"/>
                </a:cubicBezTo>
                <a:cubicBezTo>
                  <a:pt x="95535" y="109070"/>
                  <a:pt x="117779" y="113441"/>
                  <a:pt x="122830" y="99971"/>
                </a:cubicBezTo>
                <a:cubicBezTo>
                  <a:pt x="134011" y="70154"/>
                  <a:pt x="134203" y="18085"/>
                  <a:pt x="122830" y="4437"/>
                </a:cubicBezTo>
                <a:close/>
              </a:path>
            </a:pathLst>
          </a:custGeom>
          <a:solidFill>
            <a:srgbClr val="99CCFF">
              <a:alpha val="8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77" name="図 7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81" y="4837552"/>
            <a:ext cx="265199" cy="1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8" name="図 7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00" y="4751142"/>
            <a:ext cx="265199" cy="1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9" name="Rectangle 11"/>
          <p:cNvSpPr>
            <a:spLocks noChangeArrowheads="1"/>
          </p:cNvSpPr>
          <p:nvPr/>
        </p:nvSpPr>
        <p:spPr bwMode="auto">
          <a:xfrm>
            <a:off x="1547664" y="4596635"/>
            <a:ext cx="1960298" cy="78036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重力波が</a:t>
            </a:r>
            <a:r>
              <a:rPr lang="ja-JP" altLang="en-US" sz="1600" b="0" dirty="0">
                <a:solidFill>
                  <a:srgbClr val="FFFFFF"/>
                </a:solidFill>
                <a:sym typeface="Wingdings" pitchFamily="2" charset="2"/>
              </a:rPr>
              <a:t>ない</a:t>
            </a:r>
            <a:endParaRPr lang="en-US" altLang="ja-JP" sz="16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場合の</a:t>
            </a:r>
            <a:r>
              <a:rPr lang="ja-JP" altLang="en-US" sz="1600" b="0" dirty="0">
                <a:solidFill>
                  <a:srgbClr val="FFFFFF"/>
                </a:solidFill>
                <a:sym typeface="Wingdings" pitchFamily="2" charset="2"/>
              </a:rPr>
              <a:t>確率</a:t>
            </a: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分布</a:t>
            </a:r>
            <a:endParaRPr lang="en-US" altLang="ja-JP" sz="1600" b="0" dirty="0" smtClean="0">
              <a:solidFill>
                <a:srgbClr val="FFFFFF"/>
              </a:solidFill>
            </a:endParaRPr>
          </a:p>
        </p:txBody>
      </p:sp>
      <p:sp>
        <p:nvSpPr>
          <p:cNvPr id="81" name="角丸四角形 80"/>
          <p:cNvSpPr/>
          <p:nvPr/>
        </p:nvSpPr>
        <p:spPr bwMode="auto">
          <a:xfrm>
            <a:off x="1403647" y="3717032"/>
            <a:ext cx="6120681" cy="2621379"/>
          </a:xfrm>
          <a:prstGeom prst="roundRect">
            <a:avLst>
              <a:gd name="adj" fmla="val 5898"/>
            </a:avLst>
          </a:prstGeom>
          <a:noFill/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7732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尤度比検定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755576" y="908720"/>
            <a:ext cx="770485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</a:t>
            </a:r>
            <a:r>
              <a:rPr lang="en-US" altLang="ja-JP" sz="2000" b="0" dirty="0" err="1" smtClean="0">
                <a:solidFill>
                  <a:srgbClr val="FFFFFF"/>
                </a:solidFill>
                <a:sym typeface="Wingdings" pitchFamily="2" charset="2"/>
              </a:rPr>
              <a:t>Neyman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-Pearson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の補題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1384387" y="1508889"/>
            <a:ext cx="302433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CCFFCC"/>
                </a:solidFill>
                <a:sym typeface="Wingdings" pitchFamily="2" charset="2"/>
              </a:rPr>
              <a:t>尤度比 </a:t>
            </a:r>
            <a:r>
              <a:rPr lang="en-US" altLang="ja-JP" sz="2000" b="0" dirty="0" smtClean="0">
                <a:solidFill>
                  <a:srgbClr val="CCFFCC"/>
                </a:solidFill>
                <a:sym typeface="Wingdings" pitchFamily="2" charset="2"/>
              </a:rPr>
              <a:t>(Likelihood Ratio)</a:t>
            </a:r>
          </a:p>
        </p:txBody>
      </p:sp>
      <p:pic>
        <p:nvPicPr>
          <p:cNvPr id="2" name="図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91" y="1442393"/>
            <a:ext cx="1545077" cy="62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9" name="Rectangle 69"/>
          <p:cNvSpPr>
            <a:spLocks noChangeArrowheads="1"/>
          </p:cNvSpPr>
          <p:nvPr/>
        </p:nvSpPr>
        <p:spPr bwMode="auto">
          <a:xfrm>
            <a:off x="1115616" y="2177256"/>
            <a:ext cx="712879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与えられた </a:t>
            </a:r>
            <a:r>
              <a:rPr lang="en-US" altLang="ja-JP" sz="2000" b="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a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に対して</a:t>
            </a:r>
            <a:r>
              <a:rPr lang="en-US" altLang="ja-JP" sz="20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                         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となる閾値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k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を選ぶ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 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pic>
        <p:nvPicPr>
          <p:cNvPr id="11" name="図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92" y="2782937"/>
            <a:ext cx="1037148" cy="2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2" name="右矢印 11"/>
          <p:cNvSpPr/>
          <p:nvPr/>
        </p:nvSpPr>
        <p:spPr bwMode="auto">
          <a:xfrm>
            <a:off x="1678032" y="2782937"/>
            <a:ext cx="288032" cy="25244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69"/>
          <p:cNvSpPr>
            <a:spLocks noChangeArrowheads="1"/>
          </p:cNvSpPr>
          <p:nvPr/>
        </p:nvSpPr>
        <p:spPr bwMode="auto">
          <a:xfrm>
            <a:off x="3347864" y="2681312"/>
            <a:ext cx="511256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のとき重力波を検出</a:t>
            </a: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した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と判断するとき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40" name="Rectangle 69"/>
          <p:cNvSpPr>
            <a:spLocks noChangeArrowheads="1"/>
          </p:cNvSpPr>
          <p:nvPr/>
        </p:nvSpPr>
        <p:spPr bwMode="auto">
          <a:xfrm>
            <a:off x="2195736" y="3070969"/>
            <a:ext cx="511256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最大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の検出効率が得られる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最強力検定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).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cxnSp>
        <p:nvCxnSpPr>
          <p:cNvPr id="41" name="直線コネクタ 40"/>
          <p:cNvCxnSpPr/>
          <p:nvPr/>
        </p:nvCxnSpPr>
        <p:spPr bwMode="auto">
          <a:xfrm>
            <a:off x="1547664" y="3717032"/>
            <a:ext cx="6349433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69"/>
          <p:cNvSpPr>
            <a:spLocks noChangeArrowheads="1"/>
          </p:cNvSpPr>
          <p:nvPr/>
        </p:nvSpPr>
        <p:spPr bwMode="auto">
          <a:xfrm>
            <a:off x="822319" y="4003055"/>
            <a:ext cx="6485985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・マッチトフィルタリングとの関係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45" name="Rectangle 69"/>
          <p:cNvSpPr>
            <a:spLocks noChangeArrowheads="1"/>
          </p:cNvSpPr>
          <p:nvPr/>
        </p:nvSpPr>
        <p:spPr bwMode="auto">
          <a:xfrm>
            <a:off x="4355976" y="4003055"/>
            <a:ext cx="2185054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ガウス雑音を仮定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</p:txBody>
      </p:sp>
      <p:sp>
        <p:nvSpPr>
          <p:cNvPr id="46" name="Rectangle 69"/>
          <p:cNvSpPr>
            <a:spLocks noChangeArrowheads="1"/>
          </p:cNvSpPr>
          <p:nvPr/>
        </p:nvSpPr>
        <p:spPr bwMode="auto">
          <a:xfrm>
            <a:off x="1979712" y="5413598"/>
            <a:ext cx="5616624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フィルタ出力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(SNR) S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に対</a:t>
            </a: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する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閾値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k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を基準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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重力波信号の あり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/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なし を判断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pic>
        <p:nvPicPr>
          <p:cNvPr id="14" name="図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76" y="4579767"/>
            <a:ext cx="6117947" cy="69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65" y="2281215"/>
            <a:ext cx="2077338" cy="2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1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69"/>
          <p:cNvSpPr>
            <a:spLocks noChangeArrowheads="1"/>
          </p:cNvSpPr>
          <p:nvPr/>
        </p:nvSpPr>
        <p:spPr bwMode="auto">
          <a:xfrm>
            <a:off x="1547664" y="2247255"/>
            <a:ext cx="648598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(False Alarm Prob. :                                         )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最尤法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755576" y="836712"/>
            <a:ext cx="770485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Maximum Likelihood Test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42" name="Rectangle 69"/>
          <p:cNvSpPr>
            <a:spLocks noChangeArrowheads="1"/>
          </p:cNvSpPr>
          <p:nvPr/>
        </p:nvSpPr>
        <p:spPr bwMode="auto">
          <a:xfrm>
            <a:off x="790679" y="2852936"/>
            <a:ext cx="648598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・最尤推定法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(Maximum Likelihood Estimation)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1108797" y="1261695"/>
            <a:ext cx="648598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未知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のパラメータ </a:t>
            </a:r>
            <a:r>
              <a:rPr lang="en-US" altLang="ja-JP" sz="2000" b="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がある場合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,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22" name="Rectangle 69"/>
          <p:cNvSpPr>
            <a:spLocks noChangeArrowheads="1"/>
          </p:cNvSpPr>
          <p:nvPr/>
        </p:nvSpPr>
        <p:spPr bwMode="auto">
          <a:xfrm>
            <a:off x="3481547" y="1669744"/>
            <a:ext cx="427245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の時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重力波信号</a:t>
            </a: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検出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と判断する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pic>
        <p:nvPicPr>
          <p:cNvPr id="13" name="図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0" y="2345519"/>
            <a:ext cx="2938082" cy="3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1261197" y="3327375"/>
            <a:ext cx="648598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未知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のパラメータ </a:t>
            </a:r>
            <a:r>
              <a:rPr lang="en-US" altLang="ja-JP" sz="2000" b="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について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,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pic>
        <p:nvPicPr>
          <p:cNvPr id="20" name="図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97" y="1771776"/>
            <a:ext cx="2013468" cy="3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1" name="図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37" y="3861048"/>
            <a:ext cx="2722138" cy="3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5" name="Rectangle 69"/>
          <p:cNvSpPr>
            <a:spLocks noChangeArrowheads="1"/>
          </p:cNvSpPr>
          <p:nvPr/>
        </p:nvSpPr>
        <p:spPr bwMode="auto">
          <a:xfrm>
            <a:off x="4499992" y="3759423"/>
            <a:ext cx="374441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となる　　を     の推定量とする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 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pic>
        <p:nvPicPr>
          <p:cNvPr id="27" name="図 2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495" y="3858727"/>
            <a:ext cx="152074" cy="24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8" name="図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256" y="3903439"/>
            <a:ext cx="152074" cy="17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2" name="上矢印 31"/>
          <p:cNvSpPr/>
          <p:nvPr/>
        </p:nvSpPr>
        <p:spPr bwMode="auto">
          <a:xfrm flipV="1">
            <a:off x="2843808" y="4365104"/>
            <a:ext cx="576064" cy="360040"/>
          </a:xfrm>
          <a:prstGeom prst="up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Rectangle 69"/>
          <p:cNvSpPr>
            <a:spLocks noChangeArrowheads="1"/>
          </p:cNvSpPr>
          <p:nvPr/>
        </p:nvSpPr>
        <p:spPr bwMode="auto">
          <a:xfrm>
            <a:off x="1254367" y="4797152"/>
            <a:ext cx="6485985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未知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のパラメータがある場合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　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　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(1) SNR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を最大とする</a:t>
            </a: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よう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なテンプレートを選びだす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 (2)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しきい値を超えた場合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重力波を検出した場合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),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     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そのテンプレートに用いたパラメータを推定値とする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8286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9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198118" cy="253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テンプレート群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611560" y="980728"/>
            <a:ext cx="648598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・パラメータ空間のスキャン探査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テンプレート群を準備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827583" y="1434263"/>
            <a:ext cx="7560841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パラメータ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空間にグリッドを張る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細かいグリッドによる高検出効率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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有限の計算機資源と</a:t>
            </a: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計算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時間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pic>
        <p:nvPicPr>
          <p:cNvPr id="10" name="図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80" y="2800953"/>
            <a:ext cx="6043445" cy="54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1" name="Rectangle 69"/>
          <p:cNvSpPr>
            <a:spLocks noChangeArrowheads="1"/>
          </p:cNvSpPr>
          <p:nvPr/>
        </p:nvSpPr>
        <p:spPr bwMode="auto">
          <a:xfrm>
            <a:off x="1187624" y="2409276"/>
            <a:ext cx="5660427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Minimum Match (SNR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許容値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) &gt;0.97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などと与える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516216" y="3573016"/>
            <a:ext cx="2211375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400" b="0" dirty="0" smtClean="0">
                <a:solidFill>
                  <a:srgbClr val="B2B2B2"/>
                </a:solidFill>
              </a:rPr>
              <a:t>(Fig. from </a:t>
            </a:r>
            <a:r>
              <a:rPr lang="en-US" altLang="ja-JP" sz="1400" b="0" dirty="0" err="1" smtClean="0">
                <a:solidFill>
                  <a:srgbClr val="B2B2B2"/>
                </a:solidFill>
              </a:rPr>
              <a:t>D.Brown</a:t>
            </a:r>
            <a:r>
              <a:rPr lang="en-US" altLang="ja-JP" sz="1400" b="0" dirty="0" smtClean="0">
                <a:solidFill>
                  <a:srgbClr val="B2B2B2"/>
                </a:solidFill>
              </a:rPr>
              <a:t> 2011)</a:t>
            </a:r>
            <a:endParaRPr kumimoji="1" lang="ja-JP" altLang="en-US" sz="1400" b="0" dirty="0" smtClean="0">
              <a:solidFill>
                <a:srgbClr val="B2B2B2"/>
              </a:solidFill>
            </a:endParaRPr>
          </a:p>
        </p:txBody>
      </p:sp>
      <p:sp>
        <p:nvSpPr>
          <p:cNvPr id="15" name="Rectangle 69"/>
          <p:cNvSpPr>
            <a:spLocks noChangeArrowheads="1"/>
          </p:cNvSpPr>
          <p:nvPr/>
        </p:nvSpPr>
        <p:spPr bwMode="auto">
          <a:xfrm>
            <a:off x="805683" y="3687415"/>
            <a:ext cx="3046237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テンプレート数の概算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6" name="Rectangle 69"/>
          <p:cNvSpPr>
            <a:spLocks noChangeArrowheads="1"/>
          </p:cNvSpPr>
          <p:nvPr/>
        </p:nvSpPr>
        <p:spPr bwMode="auto">
          <a:xfrm>
            <a:off x="985705" y="4193330"/>
            <a:ext cx="3514287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1.0 </a:t>
            </a:r>
            <a:r>
              <a:rPr lang="en-US" altLang="ja-JP" sz="1600" b="0" dirty="0">
                <a:solidFill>
                  <a:srgbClr val="FFFFFF"/>
                </a:solidFill>
                <a:sym typeface="Wingdings" pitchFamily="2" charset="2"/>
              </a:rPr>
              <a:t>~ 10 </a:t>
            </a: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Msolar </a:t>
            </a: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の連星探査</a:t>
            </a:r>
            <a:endParaRPr lang="en-US" altLang="ja-JP" sz="16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17" name="Rectangle 69"/>
          <p:cNvSpPr>
            <a:spLocks noChangeArrowheads="1"/>
          </p:cNvSpPr>
          <p:nvPr/>
        </p:nvSpPr>
        <p:spPr bwMode="auto">
          <a:xfrm>
            <a:off x="1165723" y="4551511"/>
            <a:ext cx="3118245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99CCFF"/>
                </a:solidFill>
                <a:sym typeface="Wingdings" pitchFamily="2" charset="2"/>
              </a:rPr>
              <a:t>テンプレート数 </a:t>
            </a:r>
            <a:r>
              <a:rPr lang="en-US" altLang="ja-JP" b="0" dirty="0" smtClean="0">
                <a:solidFill>
                  <a:srgbClr val="99CCFF"/>
                </a:solidFill>
                <a:sym typeface="Wingdings" pitchFamily="2" charset="2"/>
              </a:rPr>
              <a:t>: 4x10</a:t>
            </a:r>
            <a:r>
              <a:rPr lang="en-US" altLang="ja-JP" b="0" baseline="30000" dirty="0" smtClean="0">
                <a:solidFill>
                  <a:srgbClr val="99CCFF"/>
                </a:solidFill>
                <a:sym typeface="Wingdings" pitchFamily="2" charset="2"/>
              </a:rPr>
              <a:t>5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99CCFF"/>
                </a:solidFill>
                <a:sym typeface="Wingdings" pitchFamily="2" charset="2"/>
              </a:rPr>
              <a:t>CPU power    : 60 </a:t>
            </a:r>
            <a:r>
              <a:rPr lang="en-US" altLang="ja-JP" b="0" dirty="0" err="1" smtClean="0">
                <a:solidFill>
                  <a:srgbClr val="99CCFF"/>
                </a:solidFill>
                <a:sym typeface="Wingdings" pitchFamily="2" charset="2"/>
              </a:rPr>
              <a:t>TFlops</a:t>
            </a:r>
            <a:r>
              <a:rPr lang="en-US" altLang="ja-JP" b="0" dirty="0" smtClean="0">
                <a:solidFill>
                  <a:srgbClr val="99CCFF"/>
                </a:solidFill>
                <a:sym typeface="Wingdings" pitchFamily="2" charset="2"/>
              </a:rPr>
              <a:t>    </a:t>
            </a:r>
          </a:p>
        </p:txBody>
      </p:sp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1043608" y="5373216"/>
            <a:ext cx="3514287" cy="6832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※</a:t>
            </a: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実データ時間と同時間内に解析完了</a:t>
            </a: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   </a:t>
            </a: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検出器感度などに依存</a:t>
            </a: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755576" y="3573016"/>
            <a:ext cx="8136904" cy="2808312"/>
          </a:xfrm>
          <a:prstGeom prst="roundRect">
            <a:avLst>
              <a:gd name="adj" fmla="val 5898"/>
            </a:avLst>
          </a:prstGeom>
          <a:noFill/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96010" y="6021288"/>
            <a:ext cx="1347998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400" b="0" dirty="0" smtClean="0">
                <a:solidFill>
                  <a:srgbClr val="B2B2B2"/>
                </a:solidFill>
              </a:rPr>
              <a:t>(By </a:t>
            </a:r>
            <a:r>
              <a:rPr lang="en-US" altLang="ja-JP" sz="1400" b="0" dirty="0" err="1" smtClean="0">
                <a:solidFill>
                  <a:srgbClr val="B2B2B2"/>
                </a:solidFill>
              </a:rPr>
              <a:t>H.Tagoshi</a:t>
            </a:r>
            <a:r>
              <a:rPr lang="en-US" altLang="ja-JP" sz="1400" b="0" dirty="0" smtClean="0">
                <a:solidFill>
                  <a:srgbClr val="B2B2B2"/>
                </a:solidFill>
              </a:rPr>
              <a:t>)</a:t>
            </a:r>
            <a:endParaRPr kumimoji="1" lang="ja-JP" altLang="en-US" sz="1400" b="0" dirty="0" smtClean="0">
              <a:solidFill>
                <a:srgbClr val="B2B2B2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727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パラメータ推定誤差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23" name="Rectangle 69"/>
          <p:cNvSpPr>
            <a:spLocks noChangeArrowheads="1"/>
          </p:cNvSpPr>
          <p:nvPr/>
        </p:nvSpPr>
        <p:spPr bwMode="auto">
          <a:xfrm>
            <a:off x="611560" y="836712"/>
            <a:ext cx="6485985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・パラメータ推定誤差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24" name="Rectangle 69"/>
          <p:cNvSpPr>
            <a:spLocks noChangeArrowheads="1"/>
          </p:cNvSpPr>
          <p:nvPr/>
        </p:nvSpPr>
        <p:spPr bwMode="auto">
          <a:xfrm>
            <a:off x="966335" y="1280372"/>
            <a:ext cx="7350081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仮定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)  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信号は十分大きく、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SNR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は未知パラメータに対する依存性をもつ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    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パラメータの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1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次摂動の範囲で考える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検出器雑音はガウス雑音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26" name="上矢印 25"/>
          <p:cNvSpPr/>
          <p:nvPr/>
        </p:nvSpPr>
        <p:spPr bwMode="auto">
          <a:xfrm flipV="1">
            <a:off x="2699792" y="2924944"/>
            <a:ext cx="576064" cy="360040"/>
          </a:xfrm>
          <a:prstGeom prst="up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69"/>
          <p:cNvSpPr>
            <a:spLocks noChangeArrowheads="1"/>
          </p:cNvSpPr>
          <p:nvPr/>
        </p:nvSpPr>
        <p:spPr bwMode="auto">
          <a:xfrm>
            <a:off x="1792734" y="3429000"/>
            <a:ext cx="438936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の真値の回りの確率分布</a:t>
            </a: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は、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pic>
        <p:nvPicPr>
          <p:cNvPr id="8" name="図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530420"/>
            <a:ext cx="1064522" cy="25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図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3" y="4036701"/>
            <a:ext cx="3725828" cy="54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4597927" y="4096653"/>
            <a:ext cx="1149009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>
                <a:solidFill>
                  <a:srgbClr val="FFFFFF"/>
                </a:solidFill>
                <a:sym typeface="Wingdings" pitchFamily="2" charset="2"/>
              </a:rPr>
              <a:t>と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なる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pic>
        <p:nvPicPr>
          <p:cNvPr id="11" name="図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67" y="4860270"/>
            <a:ext cx="2001302" cy="65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6" name="Rectangle 69"/>
          <p:cNvSpPr>
            <a:spLocks noChangeArrowheads="1"/>
          </p:cNvSpPr>
          <p:nvPr/>
        </p:nvSpPr>
        <p:spPr bwMode="auto">
          <a:xfrm>
            <a:off x="1215829" y="4905976"/>
            <a:ext cx="2448272" cy="6832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フィッシャー行列</a:t>
            </a:r>
            <a:endParaRPr lang="en-US" altLang="ja-JP" sz="16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(Fisher Matrix)</a:t>
            </a:r>
          </a:p>
        </p:txBody>
      </p:sp>
      <p:pic>
        <p:nvPicPr>
          <p:cNvPr id="14" name="図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85" y="5805264"/>
            <a:ext cx="2141211" cy="4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8" name="Rectangle 69"/>
          <p:cNvSpPr>
            <a:spLocks noChangeArrowheads="1"/>
          </p:cNvSpPr>
          <p:nvPr/>
        </p:nvSpPr>
        <p:spPr bwMode="auto">
          <a:xfrm>
            <a:off x="899592" y="5805264"/>
            <a:ext cx="244827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パラメータ推定誤差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cxnSp>
        <p:nvCxnSpPr>
          <p:cNvPr id="39" name="直線矢印コネクタ 38"/>
          <p:cNvCxnSpPr/>
          <p:nvPr/>
        </p:nvCxnSpPr>
        <p:spPr bwMode="auto">
          <a:xfrm>
            <a:off x="6193867" y="5854792"/>
            <a:ext cx="2482589" cy="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直線矢印コネクタ 39"/>
          <p:cNvCxnSpPr/>
          <p:nvPr/>
        </p:nvCxnSpPr>
        <p:spPr bwMode="auto">
          <a:xfrm flipH="1" flipV="1">
            <a:off x="6159739" y="3861048"/>
            <a:ext cx="34128" cy="199374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円/楕円 42"/>
          <p:cNvSpPr/>
          <p:nvPr/>
        </p:nvSpPr>
        <p:spPr bwMode="auto">
          <a:xfrm rot="1659507">
            <a:off x="6930961" y="4185864"/>
            <a:ext cx="714815" cy="1342396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円/楕円 43"/>
          <p:cNvSpPr/>
          <p:nvPr/>
        </p:nvSpPr>
        <p:spPr bwMode="auto">
          <a:xfrm rot="1659507">
            <a:off x="7078353" y="4385672"/>
            <a:ext cx="453114" cy="935845"/>
          </a:xfrm>
          <a:prstGeom prst="ellips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5" name="円/楕円 44"/>
          <p:cNvSpPr/>
          <p:nvPr/>
        </p:nvSpPr>
        <p:spPr bwMode="auto">
          <a:xfrm rot="1659507">
            <a:off x="6711728" y="3918299"/>
            <a:ext cx="1090932" cy="1947275"/>
          </a:xfrm>
          <a:prstGeom prst="ellipse">
            <a:avLst/>
          </a:prstGeom>
          <a:noFill/>
          <a:ln w="12700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円/楕円 45"/>
          <p:cNvSpPr/>
          <p:nvPr/>
        </p:nvSpPr>
        <p:spPr bwMode="auto">
          <a:xfrm rot="1659507">
            <a:off x="6490741" y="3661483"/>
            <a:ext cx="1585788" cy="2372963"/>
          </a:xfrm>
          <a:prstGeom prst="ellipse">
            <a:avLst/>
          </a:prstGeom>
          <a:noFill/>
          <a:ln w="12700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48" name="直線コネクタ 47"/>
          <p:cNvCxnSpPr/>
          <p:nvPr/>
        </p:nvCxnSpPr>
        <p:spPr bwMode="auto">
          <a:xfrm flipH="1">
            <a:off x="7236296" y="4725144"/>
            <a:ext cx="177967" cy="165212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直線コネクタ 48"/>
          <p:cNvCxnSpPr/>
          <p:nvPr/>
        </p:nvCxnSpPr>
        <p:spPr bwMode="auto">
          <a:xfrm flipH="1" flipV="1">
            <a:off x="7236296" y="4725144"/>
            <a:ext cx="177966" cy="165212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Rectangle 11"/>
          <p:cNvSpPr>
            <a:spLocks noChangeArrowheads="1"/>
          </p:cNvSpPr>
          <p:nvPr/>
        </p:nvSpPr>
        <p:spPr bwMode="auto">
          <a:xfrm>
            <a:off x="8408317" y="5873053"/>
            <a:ext cx="484163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b="0" dirty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b="0" baseline="-25000" dirty="0" smtClean="0">
                <a:solidFill>
                  <a:srgbClr val="FFFFFF"/>
                </a:solidFill>
                <a:sym typeface="Wingdings" pitchFamily="2" charset="2"/>
              </a:rPr>
              <a:t>1</a:t>
            </a:r>
            <a:endParaRPr lang="en-US" altLang="ja-JP" sz="1600" b="0" baseline="-25000" dirty="0" smtClean="0">
              <a:solidFill>
                <a:srgbClr val="FFFFFF"/>
              </a:solidFill>
            </a:endParaRP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6012160" y="3473250"/>
            <a:ext cx="484163" cy="35811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600" b="0" dirty="0" smtClean="0">
                <a:solidFill>
                  <a:srgbClr val="FFFFFF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600" b="0" baseline="-25000" dirty="0" smtClean="0">
                <a:solidFill>
                  <a:srgbClr val="FFFFFF"/>
                </a:solidFill>
                <a:sym typeface="Wingdings" pitchFamily="2" charset="2"/>
              </a:rPr>
              <a:t>2</a:t>
            </a:r>
            <a:endParaRPr lang="en-US" altLang="ja-JP" sz="1600" b="0" baseline="-25000" dirty="0" smtClean="0">
              <a:solidFill>
                <a:srgbClr val="FFFFFF"/>
              </a:solidFill>
            </a:endParaRPr>
          </a:p>
        </p:txBody>
      </p:sp>
      <p:cxnSp>
        <p:nvCxnSpPr>
          <p:cNvPr id="56" name="直線矢印コネクタ 55"/>
          <p:cNvCxnSpPr/>
          <p:nvPr/>
        </p:nvCxnSpPr>
        <p:spPr bwMode="auto">
          <a:xfrm>
            <a:off x="6804248" y="4838096"/>
            <a:ext cx="1029474" cy="235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62" name="図 6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97" y="4987685"/>
            <a:ext cx="425330" cy="2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64" name="図 6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84" y="4078139"/>
            <a:ext cx="425330" cy="20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cxnSp>
        <p:nvCxnSpPr>
          <p:cNvPr id="65" name="直線矢印コネクタ 64"/>
          <p:cNvCxnSpPr/>
          <p:nvPr/>
        </p:nvCxnSpPr>
        <p:spPr bwMode="auto">
          <a:xfrm>
            <a:off x="7308304" y="4176376"/>
            <a:ext cx="42260" cy="136815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FF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67" name="Rectangle 69"/>
          <p:cNvSpPr>
            <a:spLocks noChangeArrowheads="1"/>
          </p:cNvSpPr>
          <p:nvPr/>
        </p:nvSpPr>
        <p:spPr bwMode="auto">
          <a:xfrm>
            <a:off x="6156176" y="3140968"/>
            <a:ext cx="2638237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SNR</a:t>
            </a: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確率分布の等高線図</a:t>
            </a:r>
            <a:endParaRPr lang="en-US" altLang="ja-JP" sz="16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68" name="角丸四角形 67"/>
          <p:cNvSpPr/>
          <p:nvPr/>
        </p:nvSpPr>
        <p:spPr bwMode="auto">
          <a:xfrm>
            <a:off x="5760131" y="3068960"/>
            <a:ext cx="3060341" cy="3269451"/>
          </a:xfrm>
          <a:prstGeom prst="roundRect">
            <a:avLst>
              <a:gd name="adj" fmla="val 5898"/>
            </a:avLst>
          </a:prstGeom>
          <a:noFill/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0814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データ解析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5" name="Rectangle 69"/>
          <p:cNvSpPr>
            <a:spLocks noChangeArrowheads="1"/>
          </p:cNvSpPr>
          <p:nvPr/>
        </p:nvSpPr>
        <p:spPr bwMode="auto">
          <a:xfrm>
            <a:off x="1071538" y="1142984"/>
            <a:ext cx="5500726" cy="4247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取得した時系列データから　</a:t>
            </a:r>
            <a:r>
              <a:rPr lang="ja-JP" altLang="en-US" sz="2000" b="0" dirty="0" smtClean="0">
                <a:solidFill>
                  <a:srgbClr val="CCFFCC"/>
                </a:solidFill>
                <a:sym typeface="Wingdings" pitchFamily="2" charset="2"/>
              </a:rPr>
              <a:t>重力波信号を探査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  <p:sp>
        <p:nvSpPr>
          <p:cNvPr id="6" name="Rectangle 69"/>
          <p:cNvSpPr>
            <a:spLocks noChangeArrowheads="1"/>
          </p:cNvSpPr>
          <p:nvPr/>
        </p:nvSpPr>
        <p:spPr bwMode="auto">
          <a:xfrm>
            <a:off x="1785918" y="2285992"/>
            <a:ext cx="5500726" cy="39149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解析の流れ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1.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データの前処理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　　　　信号のキャリブレーション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ホワイトニングなど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    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動作が不安定だった時間帯のデータを棄却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     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フィルタパラメータ・閾値の決定   など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2.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フィルタリングと信号候補の取り出し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    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対象とする信号に応じてデータをフィルタリング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         偽イベントの棄却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イベント候補の取り出し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など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50000"/>
              </a:lnSpc>
              <a:buFontTx/>
              <a:buNone/>
            </a:pP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   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3.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統計的解釈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     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イベントの有意性の検定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          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上限値の見積もり　       など</a:t>
            </a:r>
            <a:endParaRPr lang="en-US" altLang="ja-JP" b="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7" name="下矢印 6"/>
          <p:cNvSpPr/>
          <p:nvPr/>
        </p:nvSpPr>
        <p:spPr bwMode="auto">
          <a:xfrm rot="-5400000">
            <a:off x="1972230" y="1757923"/>
            <a:ext cx="270318" cy="214314"/>
          </a:xfrm>
          <a:prstGeom prst="downArrow">
            <a:avLst/>
          </a:prstGeom>
          <a:solidFill>
            <a:schemeClr val="bg1">
              <a:alpha val="1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69"/>
          <p:cNvSpPr>
            <a:spLocks noChangeArrowheads="1"/>
          </p:cNvSpPr>
          <p:nvPr/>
        </p:nvSpPr>
        <p:spPr bwMode="auto">
          <a:xfrm>
            <a:off x="2214546" y="1643050"/>
            <a:ext cx="4786346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雑音に埋もれた微小信号を探す</a:t>
            </a:r>
            <a:endParaRPr lang="en-US" altLang="ja-JP" sz="2000" b="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重力波信号探査のデータ解析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  <p:pic>
        <p:nvPicPr>
          <p:cNvPr id="1879042" name="Picture 2" descr="クリックすると新しいウィンドウで開きま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520539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67544" y="3627166"/>
            <a:ext cx="2917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ja-JP" altLang="en-US" sz="2800" b="0" dirty="0" smtClean="0">
                <a:solidFill>
                  <a:srgbClr val="FFFFFF"/>
                </a:solidFill>
              </a:rPr>
              <a:t>「砂漠で針を探す」</a:t>
            </a:r>
            <a:endParaRPr kumimoji="1" lang="en-US" altLang="ja-JP" sz="2800" b="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6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30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52736"/>
            <a:ext cx="7815263" cy="2663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None/>
            </a:pP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観測とデータ解析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重力波</a:t>
            </a:r>
            <a:r>
              <a:rPr lang="ja-JP" altLang="en-US" sz="3200" b="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検出器</a:t>
            </a: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による観測</a:t>
            </a:r>
            <a:endParaRPr kumimoji="1" lang="en-US" altLang="ja-JP" sz="3200" b="0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観測データの解析と解釈</a:t>
            </a:r>
            <a:endParaRPr kumimoji="1" lang="en-US" altLang="ja-JP" sz="3200" b="0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b="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観測により得られた結果</a:t>
            </a:r>
            <a:endParaRPr kumimoji="1" lang="ja-JP" alt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2143108" y="4286256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31</a:t>
            </a:fld>
            <a:endParaRPr lang="en-US" altLang="ja-JP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59632" y="2708920"/>
            <a:ext cx="6696744" cy="78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b="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コンパクト連星合体からの重力波解析</a:t>
            </a:r>
            <a:endParaRPr kumimoji="1" lang="ja-JP" alt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6306581"/>
      </p:ext>
    </p:extLst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観測対象と解析方法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32</a:t>
            </a:fld>
            <a:endParaRPr lang="en-US" altLang="ja-JP"/>
          </a:p>
        </p:txBody>
      </p:sp>
      <p:pic>
        <p:nvPicPr>
          <p:cNvPr id="16322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4221163"/>
            <a:ext cx="1511300" cy="1028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3225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40607"/>
              </a:clrFrom>
              <a:clrTo>
                <a:srgbClr val="04060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688" y="4292600"/>
            <a:ext cx="1271587" cy="12969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pic>
        <p:nvPicPr>
          <p:cNvPr id="1632261" name="Picture 5" descr="supernova_zoom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D010F"/>
              </a:clrFrom>
              <a:clrTo>
                <a:srgbClr val="0D010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9200" y="4364038"/>
            <a:ext cx="1506538" cy="1060450"/>
          </a:xfrm>
          <a:prstGeom prst="rect">
            <a:avLst/>
          </a:prstGeom>
          <a:noFill/>
        </p:spPr>
      </p:pic>
      <p:pic>
        <p:nvPicPr>
          <p:cNvPr id="1632262" name="Picture 6" descr="crabpurplemedrez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2144713"/>
            <a:ext cx="1512888" cy="1511300"/>
          </a:xfrm>
          <a:prstGeom prst="rect">
            <a:avLst/>
          </a:prstGeom>
          <a:noFill/>
        </p:spPr>
      </p:pic>
      <p:sp>
        <p:nvSpPr>
          <p:cNvPr id="1632263" name="Rectangle 7"/>
          <p:cNvSpPr>
            <a:spLocks noChangeArrowheads="1"/>
          </p:cNvSpPr>
          <p:nvPr/>
        </p:nvSpPr>
        <p:spPr bwMode="auto">
          <a:xfrm>
            <a:off x="2989263" y="1195388"/>
            <a:ext cx="19446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0">
                <a:solidFill>
                  <a:srgbClr val="EAEAEA"/>
                </a:solidFill>
              </a:rPr>
              <a:t>短時間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0">
                <a:solidFill>
                  <a:srgbClr val="EAEAEA"/>
                </a:solidFill>
              </a:rPr>
              <a:t>(</a:t>
            </a:r>
            <a:r>
              <a:rPr lang="ja-JP" altLang="en-US" b="0">
                <a:solidFill>
                  <a:srgbClr val="EAEAEA"/>
                </a:solidFill>
              </a:rPr>
              <a:t>重力波イベント</a:t>
            </a:r>
            <a:r>
              <a:rPr lang="en-US" altLang="ja-JP" b="0">
                <a:solidFill>
                  <a:srgbClr val="EAEAEA"/>
                </a:solidFill>
              </a:rPr>
              <a:t>)</a:t>
            </a:r>
          </a:p>
        </p:txBody>
      </p:sp>
      <p:sp>
        <p:nvSpPr>
          <p:cNvPr id="1632264" name="Rectangle 8"/>
          <p:cNvSpPr>
            <a:spLocks noChangeArrowheads="1"/>
          </p:cNvSpPr>
          <p:nvPr/>
        </p:nvSpPr>
        <p:spPr bwMode="auto">
          <a:xfrm>
            <a:off x="6227763" y="1195388"/>
            <a:ext cx="1944687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0">
                <a:solidFill>
                  <a:srgbClr val="EAEAEA"/>
                </a:solidFill>
              </a:rPr>
              <a:t>長時間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0">
                <a:solidFill>
                  <a:srgbClr val="EAEAEA"/>
                </a:solidFill>
              </a:rPr>
              <a:t>(</a:t>
            </a:r>
            <a:r>
              <a:rPr lang="ja-JP" altLang="en-US" b="0">
                <a:solidFill>
                  <a:srgbClr val="EAEAEA"/>
                </a:solidFill>
              </a:rPr>
              <a:t>定常重力波</a:t>
            </a:r>
            <a:r>
              <a:rPr lang="en-US" altLang="ja-JP" b="0">
                <a:solidFill>
                  <a:srgbClr val="EAEAEA"/>
                </a:solidFill>
              </a:rPr>
              <a:t>)</a:t>
            </a:r>
          </a:p>
        </p:txBody>
      </p:sp>
      <p:sp>
        <p:nvSpPr>
          <p:cNvPr id="1632265" name="Rectangle 9"/>
          <p:cNvSpPr>
            <a:spLocks noChangeArrowheads="1"/>
          </p:cNvSpPr>
          <p:nvPr/>
        </p:nvSpPr>
        <p:spPr bwMode="auto">
          <a:xfrm>
            <a:off x="1116013" y="2635250"/>
            <a:ext cx="136842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0">
                <a:solidFill>
                  <a:srgbClr val="EAEAEA"/>
                </a:solidFill>
              </a:rPr>
              <a:t>波形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0">
                <a:solidFill>
                  <a:srgbClr val="EAEAEA"/>
                </a:solidFill>
              </a:rPr>
              <a:t>予測可能</a:t>
            </a:r>
          </a:p>
        </p:txBody>
      </p:sp>
      <p:sp>
        <p:nvSpPr>
          <p:cNvPr id="1632266" name="Rectangle 10"/>
          <p:cNvSpPr>
            <a:spLocks noChangeArrowheads="1"/>
          </p:cNvSpPr>
          <p:nvPr/>
        </p:nvSpPr>
        <p:spPr bwMode="auto">
          <a:xfrm>
            <a:off x="971550" y="4649788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0">
                <a:solidFill>
                  <a:srgbClr val="EAEAEA"/>
                </a:solidFill>
              </a:rPr>
              <a:t>波形が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0">
                <a:solidFill>
                  <a:srgbClr val="EAEAEA"/>
                </a:solidFill>
              </a:rPr>
              <a:t> 予測できない</a:t>
            </a:r>
          </a:p>
        </p:txBody>
      </p:sp>
      <p:pic>
        <p:nvPicPr>
          <p:cNvPr id="163226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2212975"/>
            <a:ext cx="1800225" cy="1287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2268" name="Rectangle 12"/>
          <p:cNvSpPr>
            <a:spLocks noChangeArrowheads="1"/>
          </p:cNvSpPr>
          <p:nvPr/>
        </p:nvSpPr>
        <p:spPr bwMode="auto">
          <a:xfrm>
            <a:off x="2698750" y="3498850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>
                <a:solidFill>
                  <a:srgbClr val="EAEAEA"/>
                </a:solidFill>
              </a:rPr>
              <a:t>連星の合体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>
                <a:solidFill>
                  <a:srgbClr val="EAEAEA"/>
                </a:solidFill>
              </a:rPr>
              <a:t> </a:t>
            </a:r>
            <a:r>
              <a:rPr lang="ja-JP" altLang="en-US" sz="1600" b="0">
                <a:solidFill>
                  <a:srgbClr val="EAEAEA"/>
                </a:solidFill>
                <a:sym typeface="Wingdings" pitchFamily="2" charset="2"/>
              </a:rPr>
              <a:t> チャープ波</a:t>
            </a:r>
            <a:endParaRPr lang="ja-JP" altLang="en-US" sz="1600" b="0">
              <a:solidFill>
                <a:srgbClr val="EAEAEA"/>
              </a:solidFill>
            </a:endParaRPr>
          </a:p>
        </p:txBody>
      </p:sp>
      <p:sp>
        <p:nvSpPr>
          <p:cNvPr id="1632269" name="Rectangle 13"/>
          <p:cNvSpPr>
            <a:spLocks noChangeArrowheads="1"/>
          </p:cNvSpPr>
          <p:nvPr/>
        </p:nvSpPr>
        <p:spPr bwMode="auto">
          <a:xfrm>
            <a:off x="6372225" y="3498850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>
                <a:solidFill>
                  <a:srgbClr val="EAEAEA"/>
                </a:solidFill>
              </a:rPr>
              <a:t>パルサー</a:t>
            </a:r>
            <a:r>
              <a:rPr lang="en-US" altLang="ja-JP" sz="1600" b="0">
                <a:solidFill>
                  <a:srgbClr val="EAEAEA"/>
                </a:solidFill>
              </a:rPr>
              <a:t>, LMXB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0">
                <a:solidFill>
                  <a:srgbClr val="EAEAEA"/>
                </a:solidFill>
              </a:rPr>
              <a:t>  </a:t>
            </a:r>
            <a:r>
              <a:rPr lang="en-US" altLang="ja-JP" sz="1600" b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1600" b="0">
                <a:solidFill>
                  <a:srgbClr val="EAEAEA"/>
                </a:solidFill>
                <a:sym typeface="Wingdings" pitchFamily="2" charset="2"/>
              </a:rPr>
              <a:t>連続波</a:t>
            </a:r>
            <a:endParaRPr lang="ja-JP" altLang="en-US" sz="1600" b="0">
              <a:solidFill>
                <a:srgbClr val="EAEAEA"/>
              </a:solidFill>
            </a:endParaRPr>
          </a:p>
        </p:txBody>
      </p:sp>
      <p:sp>
        <p:nvSpPr>
          <p:cNvPr id="1632270" name="Rectangle 14"/>
          <p:cNvSpPr>
            <a:spLocks noChangeArrowheads="1"/>
          </p:cNvSpPr>
          <p:nvPr/>
        </p:nvSpPr>
        <p:spPr bwMode="auto">
          <a:xfrm>
            <a:off x="6372225" y="5514975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>
                <a:solidFill>
                  <a:srgbClr val="EAEAEA"/>
                </a:solidFill>
              </a:rPr>
              <a:t>背景重力波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>
                <a:solidFill>
                  <a:srgbClr val="EAEAEA"/>
                </a:solidFill>
              </a:rPr>
              <a:t>  </a:t>
            </a:r>
            <a:r>
              <a:rPr lang="ja-JP" altLang="en-US" sz="1600" b="0">
                <a:solidFill>
                  <a:srgbClr val="EAEAEA"/>
                </a:solidFill>
                <a:sym typeface="Wingdings" pitchFamily="2" charset="2"/>
              </a:rPr>
              <a:t> 定常ランダム波</a:t>
            </a:r>
            <a:endParaRPr lang="ja-JP" altLang="en-US" sz="1600" b="0">
              <a:solidFill>
                <a:srgbClr val="EAEAEA"/>
              </a:solidFill>
            </a:endParaRPr>
          </a:p>
        </p:txBody>
      </p:sp>
      <p:sp>
        <p:nvSpPr>
          <p:cNvPr id="1632271" name="Rectangle 15"/>
          <p:cNvSpPr>
            <a:spLocks noChangeArrowheads="1"/>
          </p:cNvSpPr>
          <p:nvPr/>
        </p:nvSpPr>
        <p:spPr bwMode="auto">
          <a:xfrm>
            <a:off x="2628900" y="5443538"/>
            <a:ext cx="1944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>
                <a:solidFill>
                  <a:srgbClr val="EAEAEA"/>
                </a:solidFill>
              </a:rPr>
              <a:t>超新星爆発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>
                <a:solidFill>
                  <a:srgbClr val="EAEAEA"/>
                </a:solidFill>
              </a:rPr>
              <a:t>  </a:t>
            </a:r>
            <a:r>
              <a:rPr lang="ja-JP" altLang="en-US" sz="1600" b="0">
                <a:solidFill>
                  <a:srgbClr val="EAEAEA"/>
                </a:solidFill>
                <a:sym typeface="Wingdings" pitchFamily="2" charset="2"/>
              </a:rPr>
              <a:t> バースト波</a:t>
            </a:r>
            <a:endParaRPr lang="ja-JP" altLang="en-US" sz="1600" b="0">
              <a:solidFill>
                <a:srgbClr val="EAEAEA"/>
              </a:solidFill>
            </a:endParaRPr>
          </a:p>
        </p:txBody>
      </p:sp>
      <p:sp>
        <p:nvSpPr>
          <p:cNvPr id="1632272" name="Line 16"/>
          <p:cNvSpPr>
            <a:spLocks noChangeShapeType="1"/>
          </p:cNvSpPr>
          <p:nvPr/>
        </p:nvSpPr>
        <p:spPr bwMode="auto">
          <a:xfrm>
            <a:off x="1116013" y="4219575"/>
            <a:ext cx="7200900" cy="0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b="0"/>
          </a:p>
        </p:txBody>
      </p:sp>
      <p:sp>
        <p:nvSpPr>
          <p:cNvPr id="1632273" name="Line 17"/>
          <p:cNvSpPr>
            <a:spLocks noChangeShapeType="1"/>
          </p:cNvSpPr>
          <p:nvPr/>
        </p:nvSpPr>
        <p:spPr bwMode="auto">
          <a:xfrm>
            <a:off x="1116013" y="2058988"/>
            <a:ext cx="7200900" cy="0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b="0"/>
          </a:p>
        </p:txBody>
      </p:sp>
      <p:sp>
        <p:nvSpPr>
          <p:cNvPr id="1632274" name="Line 18"/>
          <p:cNvSpPr>
            <a:spLocks noChangeShapeType="1"/>
          </p:cNvSpPr>
          <p:nvPr/>
        </p:nvSpPr>
        <p:spPr bwMode="auto">
          <a:xfrm flipV="1">
            <a:off x="5653088" y="1195388"/>
            <a:ext cx="0" cy="4897437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b="0"/>
          </a:p>
        </p:txBody>
      </p:sp>
      <p:sp>
        <p:nvSpPr>
          <p:cNvPr id="1632275" name="Line 19"/>
          <p:cNvSpPr>
            <a:spLocks noChangeShapeType="1"/>
          </p:cNvSpPr>
          <p:nvPr/>
        </p:nvSpPr>
        <p:spPr bwMode="auto">
          <a:xfrm flipV="1">
            <a:off x="2484438" y="1195388"/>
            <a:ext cx="0" cy="4897437"/>
          </a:xfrm>
          <a:prstGeom prst="line">
            <a:avLst/>
          </a:prstGeom>
          <a:noFill/>
          <a:ln w="63500">
            <a:solidFill>
              <a:srgbClr val="5F5F5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 b="0"/>
          </a:p>
        </p:txBody>
      </p:sp>
      <p:sp>
        <p:nvSpPr>
          <p:cNvPr id="1632276" name="Rectangle 20"/>
          <p:cNvSpPr>
            <a:spLocks noChangeArrowheads="1"/>
          </p:cNvSpPr>
          <p:nvPr/>
        </p:nvSpPr>
        <p:spPr bwMode="auto">
          <a:xfrm>
            <a:off x="4714875" y="3498850"/>
            <a:ext cx="12969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>
                <a:solidFill>
                  <a:srgbClr val="EAEAEA"/>
                </a:solidFill>
              </a:rPr>
              <a:t>ガンマ線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>
                <a:solidFill>
                  <a:srgbClr val="EAEAEA"/>
                </a:solidFill>
              </a:rPr>
              <a:t> </a:t>
            </a:r>
            <a:r>
              <a:rPr lang="ja-JP" altLang="en-US" sz="1600" b="0">
                <a:solidFill>
                  <a:srgbClr val="EAEAEA"/>
                </a:solidFill>
                <a:sym typeface="Wingdings" pitchFamily="2" charset="2"/>
              </a:rPr>
              <a:t>バースト</a:t>
            </a:r>
            <a:endParaRPr lang="ja-JP" altLang="en-US" sz="1600" b="0">
              <a:solidFill>
                <a:srgbClr val="EAEAEA"/>
              </a:solidFill>
            </a:endParaRPr>
          </a:p>
        </p:txBody>
      </p:sp>
      <p:sp>
        <p:nvSpPr>
          <p:cNvPr id="1632277" name="Rectangle 21"/>
          <p:cNvSpPr>
            <a:spLocks noChangeArrowheads="1"/>
          </p:cNvSpPr>
          <p:nvPr/>
        </p:nvSpPr>
        <p:spPr bwMode="auto">
          <a:xfrm>
            <a:off x="4211638" y="5372100"/>
            <a:ext cx="1512887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>
                <a:solidFill>
                  <a:srgbClr val="EAEAEA"/>
                </a:solidFill>
              </a:rPr>
              <a:t>ソフトガンマ線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>
                <a:solidFill>
                  <a:srgbClr val="EAEAEA"/>
                </a:solidFill>
              </a:rPr>
              <a:t> 　　</a:t>
            </a:r>
            <a:r>
              <a:rPr lang="ja-JP" altLang="en-US" sz="1600" b="0">
                <a:solidFill>
                  <a:srgbClr val="EAEAEA"/>
                </a:solidFill>
                <a:sym typeface="Wingdings" pitchFamily="2" charset="2"/>
              </a:rPr>
              <a:t>リピータ</a:t>
            </a:r>
            <a:endParaRPr lang="ja-JP" altLang="en-US" sz="1600" b="0">
              <a:solidFill>
                <a:srgbClr val="EAEAE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</a:t>
            </a:r>
            <a:r>
              <a:rPr lang="ja-JP" altLang="en-US" dirty="0"/>
              <a:t>現象</a:t>
            </a:r>
            <a:r>
              <a:rPr lang="ja-JP" altLang="en-US" dirty="0" smtClean="0"/>
              <a:t>からの重力波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15616" y="836712"/>
            <a:ext cx="3720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・連星合体からの重力波の波形　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1291" y="1916832"/>
            <a:ext cx="6751069" cy="459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1691680" y="141277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2000" b="0" dirty="0" smtClean="0">
                <a:solidFill>
                  <a:srgbClr val="6699FF"/>
                </a:solidFill>
              </a:rPr>
              <a:t>インスパイラル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06421" y="141277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>
                <a:solidFill>
                  <a:srgbClr val="6699FF"/>
                </a:solidFill>
              </a:rPr>
              <a:t>合体</a:t>
            </a:r>
            <a:endParaRPr kumimoji="1" lang="ja-JP" altLang="en-US" sz="2000" b="0" dirty="0" smtClean="0">
              <a:solidFill>
                <a:srgbClr val="6699FF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890597" y="1444714"/>
            <a:ext cx="1462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6699FF"/>
                </a:solidFill>
              </a:rPr>
              <a:t>リングダウン</a:t>
            </a:r>
            <a:endParaRPr kumimoji="1" lang="ja-JP" altLang="en-US" sz="2000" b="0" dirty="0" smtClean="0">
              <a:solidFill>
                <a:srgbClr val="6699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927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701838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角丸四角形 17"/>
          <p:cNvSpPr/>
          <p:nvPr/>
        </p:nvSpPr>
        <p:spPr bwMode="auto">
          <a:xfrm>
            <a:off x="1835696" y="4855512"/>
            <a:ext cx="4968552" cy="1421928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インスパイラルフェーズの波形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6553" y="980728"/>
            <a:ext cx="4153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・合体直前までの波形　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---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チャープ波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09461" y="1412776"/>
            <a:ext cx="46682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kumimoji="1" lang="en-US" altLang="ja-JP" sz="2000" b="0" dirty="0" smtClean="0">
                <a:solidFill>
                  <a:srgbClr val="FFFFFF"/>
                </a:solidFill>
              </a:rPr>
              <a:t>- </a:t>
            </a:r>
            <a:r>
              <a:rPr kumimoji="1" lang="ja-JP" altLang="en-US" sz="2000" b="0" dirty="0" smtClean="0">
                <a:solidFill>
                  <a:srgbClr val="FFFFFF"/>
                </a:solidFill>
              </a:rPr>
              <a:t>時間とともに振幅・周波数が増大</a:t>
            </a:r>
            <a:r>
              <a:rPr kumimoji="1" lang="en-US" altLang="ja-JP" sz="2000" b="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波形</a:t>
            </a:r>
            <a:r>
              <a:rPr lang="ja-JP" altLang="en-US" sz="2000" b="0" dirty="0">
                <a:solidFill>
                  <a:srgbClr val="FFFFFF"/>
                </a:solidFill>
              </a:rPr>
              <a:t>は</a:t>
            </a:r>
            <a:r>
              <a:rPr lang="en-US" altLang="ja-JP" sz="2000" b="0" dirty="0">
                <a:solidFill>
                  <a:srgbClr val="FFFFFF"/>
                </a:solidFill>
              </a:rPr>
              <a:t>, </a:t>
            </a:r>
            <a:r>
              <a:rPr lang="ja-JP" altLang="en-US" sz="2000" b="0" dirty="0">
                <a:solidFill>
                  <a:srgbClr val="FFFFFF"/>
                </a:solidFill>
              </a:rPr>
              <a:t>主に</a:t>
            </a:r>
            <a:r>
              <a:rPr lang="en-US" altLang="ja-JP" sz="2000" b="0" dirty="0">
                <a:solidFill>
                  <a:srgbClr val="FFFFFF"/>
                </a:solidFill>
              </a:rPr>
              <a:t>2</a:t>
            </a:r>
            <a:r>
              <a:rPr lang="ja-JP" altLang="en-US" sz="2000" b="0" dirty="0" err="1">
                <a:solidFill>
                  <a:srgbClr val="FFFFFF"/>
                </a:solidFill>
              </a:rPr>
              <a:t>つの</a:t>
            </a:r>
            <a:r>
              <a:rPr lang="ja-JP" altLang="en-US" sz="2000" b="0" dirty="0">
                <a:solidFill>
                  <a:srgbClr val="FFFFFF"/>
                </a:solidFill>
              </a:rPr>
              <a:t>星の質量だけに依存</a:t>
            </a:r>
            <a:r>
              <a:rPr lang="en-US" altLang="ja-JP" sz="2000" b="0" dirty="0">
                <a:solidFill>
                  <a:srgbClr val="FFFFFF"/>
                </a:solidFill>
              </a:rPr>
              <a:t>.</a:t>
            </a:r>
            <a:endParaRPr lang="ja-JP" altLang="en-US" sz="2000" b="0" dirty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kumimoji="1" lang="en-US" altLang="ja-JP" sz="2000" b="0" dirty="0" smtClean="0">
                <a:solidFill>
                  <a:srgbClr val="FFFFFF"/>
                </a:solidFill>
              </a:rPr>
              <a:t>- </a:t>
            </a:r>
            <a:r>
              <a:rPr kumimoji="1" lang="ja-JP" altLang="en-US" sz="2000" b="0" dirty="0" smtClean="0">
                <a:solidFill>
                  <a:srgbClr val="FFFFFF"/>
                </a:solidFill>
              </a:rPr>
              <a:t>最大周波数 </a:t>
            </a:r>
            <a:r>
              <a:rPr kumimoji="1" lang="en-US" altLang="ja-JP" sz="2000" b="0" dirty="0" smtClean="0">
                <a:solidFill>
                  <a:srgbClr val="FFFFFF"/>
                </a:solidFill>
              </a:rPr>
              <a:t>: </a:t>
            </a:r>
            <a:r>
              <a:rPr kumimoji="1" lang="ja-JP" altLang="en-US" sz="2000" b="0" dirty="0" smtClean="0">
                <a:solidFill>
                  <a:srgbClr val="FFFFFF"/>
                </a:solidFill>
              </a:rPr>
              <a:t>最近接安定軌道で規定</a:t>
            </a:r>
            <a:r>
              <a:rPr kumimoji="1" lang="en-US" altLang="ja-JP" sz="2000" b="0" dirty="0" smtClean="0">
                <a:solidFill>
                  <a:srgbClr val="FFFFFF"/>
                </a:solidFill>
              </a:rPr>
              <a:t>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748736" y="4160113"/>
            <a:ext cx="1470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200" b="0" dirty="0" smtClean="0">
                <a:solidFill>
                  <a:srgbClr val="DDDDDD"/>
                </a:solidFill>
              </a:rPr>
              <a:t>(Fig. by </a:t>
            </a:r>
            <a:r>
              <a:rPr kumimoji="1" lang="en-US" altLang="ja-JP" sz="1200" b="0" dirty="0" err="1" smtClean="0">
                <a:solidFill>
                  <a:srgbClr val="DDDDDD"/>
                </a:solidFill>
              </a:rPr>
              <a:t>H.Tagoshi</a:t>
            </a:r>
            <a:r>
              <a:rPr kumimoji="1" lang="en-US" altLang="ja-JP" sz="1200" b="0" dirty="0" smtClean="0">
                <a:solidFill>
                  <a:srgbClr val="DDDDDD"/>
                </a:solidFill>
              </a:rPr>
              <a:t>)</a:t>
            </a:r>
            <a:endParaRPr kumimoji="1" lang="ja-JP" altLang="en-US" sz="1200" b="0" dirty="0" smtClean="0">
              <a:solidFill>
                <a:srgbClr val="DDDDDD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966511" y="4869160"/>
            <a:ext cx="4693721" cy="1421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b="0" dirty="0">
                <a:solidFill>
                  <a:srgbClr val="CCECFF"/>
                </a:solidFill>
              </a:rPr>
              <a:t>中性子</a:t>
            </a:r>
            <a:r>
              <a:rPr lang="ja-JP" altLang="en-US" b="0" dirty="0" smtClean="0">
                <a:solidFill>
                  <a:srgbClr val="CCECFF"/>
                </a:solidFill>
              </a:rPr>
              <a:t>星連星の場合</a:t>
            </a:r>
            <a:endParaRPr lang="en-US" altLang="ja-JP" b="0" dirty="0" smtClean="0">
              <a:solidFill>
                <a:srgbClr val="CCEC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kumimoji="1" lang="ja-JP" altLang="en-US" b="0" dirty="0">
                <a:solidFill>
                  <a:srgbClr val="CCECFF"/>
                </a:solidFill>
              </a:rPr>
              <a:t>　</a:t>
            </a:r>
            <a:r>
              <a:rPr kumimoji="1" lang="ja-JP" altLang="en-US" b="0" dirty="0" smtClean="0">
                <a:solidFill>
                  <a:srgbClr val="CCECFF"/>
                </a:solidFill>
              </a:rPr>
              <a:t>  </a:t>
            </a:r>
            <a:r>
              <a:rPr lang="en-US" altLang="ja-JP" b="0" dirty="0" smtClean="0">
                <a:solidFill>
                  <a:srgbClr val="CCECFF"/>
                </a:solidFill>
              </a:rPr>
              <a:t>100Hz</a:t>
            </a:r>
            <a:r>
              <a:rPr lang="ja-JP" altLang="en-US" b="0" dirty="0" err="1" smtClean="0">
                <a:solidFill>
                  <a:srgbClr val="CCECFF"/>
                </a:solidFill>
              </a:rPr>
              <a:t>での</a:t>
            </a:r>
            <a:r>
              <a:rPr lang="ja-JP" altLang="en-US" b="0" dirty="0" smtClean="0">
                <a:solidFill>
                  <a:srgbClr val="CCECFF"/>
                </a:solidFill>
              </a:rPr>
              <a:t>軌道半径 </a:t>
            </a:r>
            <a:r>
              <a:rPr lang="en-US" altLang="ja-JP" b="0" dirty="0" smtClean="0">
                <a:solidFill>
                  <a:srgbClr val="CCECFF"/>
                </a:solidFill>
              </a:rPr>
              <a:t>: </a:t>
            </a:r>
            <a:r>
              <a:rPr lang="ja-JP" altLang="en-US" b="0" dirty="0" smtClean="0">
                <a:solidFill>
                  <a:srgbClr val="CCECFF"/>
                </a:solidFill>
              </a:rPr>
              <a:t> </a:t>
            </a:r>
            <a:r>
              <a:rPr lang="en-US" altLang="ja-JP" b="0" dirty="0" smtClean="0">
                <a:solidFill>
                  <a:srgbClr val="CCECFF"/>
                </a:solidFill>
              </a:rPr>
              <a:t>54 km</a:t>
            </a:r>
          </a:p>
          <a:p>
            <a:pPr algn="l">
              <a:lnSpc>
                <a:spcPct val="120000"/>
              </a:lnSpc>
              <a:buNone/>
            </a:pPr>
            <a:r>
              <a:rPr kumimoji="1" lang="en-US" altLang="ja-JP" b="0" dirty="0">
                <a:solidFill>
                  <a:srgbClr val="CCECFF"/>
                </a:solidFill>
              </a:rPr>
              <a:t> </a:t>
            </a:r>
            <a:r>
              <a:rPr kumimoji="1" lang="en-US" altLang="ja-JP" b="0" dirty="0" smtClean="0">
                <a:solidFill>
                  <a:srgbClr val="CCECFF"/>
                </a:solidFill>
              </a:rPr>
              <a:t>   100Hz</a:t>
            </a:r>
            <a:r>
              <a:rPr kumimoji="1" lang="ja-JP" altLang="en-US" b="0" dirty="0" smtClean="0">
                <a:solidFill>
                  <a:srgbClr val="CCECFF"/>
                </a:solidFill>
              </a:rPr>
              <a:t>から合体まで  </a:t>
            </a:r>
            <a:r>
              <a:rPr kumimoji="1" lang="en-US" altLang="ja-JP" b="0" dirty="0" smtClean="0">
                <a:solidFill>
                  <a:srgbClr val="CCECFF"/>
                </a:solidFill>
              </a:rPr>
              <a:t>:  2.15 sec, 345 cycle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b="0" dirty="0">
                <a:solidFill>
                  <a:srgbClr val="CCECFF"/>
                </a:solidFill>
              </a:rPr>
              <a:t> </a:t>
            </a:r>
            <a:r>
              <a:rPr lang="en-US" altLang="ja-JP" b="0" dirty="0" smtClean="0">
                <a:solidFill>
                  <a:srgbClr val="CCECFF"/>
                </a:solidFill>
              </a:rPr>
              <a:t>   </a:t>
            </a:r>
            <a:r>
              <a:rPr lang="ja-JP" altLang="en-US" b="0" dirty="0" smtClean="0">
                <a:solidFill>
                  <a:srgbClr val="CCECFF"/>
                </a:solidFill>
              </a:rPr>
              <a:t>最大周波数 </a:t>
            </a:r>
            <a:r>
              <a:rPr lang="en-US" altLang="ja-JP" b="0" dirty="0" smtClean="0">
                <a:solidFill>
                  <a:srgbClr val="CCECFF"/>
                </a:solidFill>
              </a:rPr>
              <a:t>:              1570 Hz</a:t>
            </a:r>
            <a:endParaRPr kumimoji="1" lang="ja-JP" altLang="en-US" b="0" dirty="0" smtClean="0">
              <a:solidFill>
                <a:srgbClr val="CCECFF"/>
              </a:solidFill>
            </a:endParaRPr>
          </a:p>
        </p:txBody>
      </p:sp>
      <p:pic>
        <p:nvPicPr>
          <p:cNvPr id="17" name="図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69" y="4963487"/>
            <a:ext cx="2438599" cy="26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68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角丸四角形 58"/>
          <p:cNvSpPr/>
          <p:nvPr/>
        </p:nvSpPr>
        <p:spPr bwMode="auto">
          <a:xfrm>
            <a:off x="5449007" y="3240272"/>
            <a:ext cx="1111015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0" name="角丸四角形 59"/>
          <p:cNvSpPr/>
          <p:nvPr/>
        </p:nvSpPr>
        <p:spPr bwMode="auto">
          <a:xfrm>
            <a:off x="7236465" y="3226624"/>
            <a:ext cx="863927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1" name="角丸四角形 60"/>
          <p:cNvSpPr/>
          <p:nvPr/>
        </p:nvSpPr>
        <p:spPr bwMode="auto">
          <a:xfrm>
            <a:off x="5638641" y="3861048"/>
            <a:ext cx="1165607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 bwMode="auto">
          <a:xfrm>
            <a:off x="711598" y="1423530"/>
            <a:ext cx="7892850" cy="4957798"/>
          </a:xfrm>
          <a:prstGeom prst="roundRect">
            <a:avLst>
              <a:gd name="adj" fmla="val 4306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チャープ波形の解析式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25208" y="922368"/>
            <a:ext cx="7289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>
                <a:solidFill>
                  <a:srgbClr val="FFFFFF"/>
                </a:solidFill>
              </a:rPr>
              <a:t>・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ポストニュートン近似により解析的に求められる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: (v/c)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で展開近似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32606"/>
            <a:ext cx="5314039" cy="53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899592" y="1423530"/>
            <a:ext cx="4860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2000" b="0" dirty="0" smtClean="0">
                <a:solidFill>
                  <a:srgbClr val="6699FF"/>
                </a:solidFill>
              </a:rPr>
              <a:t>Restricted Post-Newtonian Approximation</a:t>
            </a:r>
            <a:endParaRPr kumimoji="1" lang="ja-JP" altLang="en-US" sz="1600" b="0" dirty="0" smtClean="0">
              <a:solidFill>
                <a:srgbClr val="6699FF"/>
              </a:solidFill>
            </a:endParaRPr>
          </a:p>
        </p:txBody>
      </p:sp>
      <p:pic>
        <p:nvPicPr>
          <p:cNvPr id="16" name="図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25" y="5909859"/>
            <a:ext cx="3217747" cy="42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5" name="図 3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48" y="4601845"/>
            <a:ext cx="3401863" cy="27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7" name="図 3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02" y="4979003"/>
            <a:ext cx="3443319" cy="26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9" name="図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650" y="5349966"/>
            <a:ext cx="282879" cy="1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41" name="図 4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16" y="5669911"/>
            <a:ext cx="114719" cy="2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42" name="テキスト ボックス 41"/>
          <p:cNvSpPr txBox="1"/>
          <p:nvPr/>
        </p:nvSpPr>
        <p:spPr>
          <a:xfrm>
            <a:off x="1737721" y="4563712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FFFFFF"/>
                </a:solidFill>
              </a:rPr>
              <a:t>Chirp mass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737721" y="4949006"/>
            <a:ext cx="1955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FFFFFF"/>
                </a:solidFill>
              </a:rPr>
              <a:t>Reduced mass ratio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737721" y="5277114"/>
            <a:ext cx="196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FFFFFF"/>
                </a:solidFill>
              </a:rPr>
              <a:t>Luminosity distance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737721" y="5593310"/>
            <a:ext cx="167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FFFFFF"/>
                </a:solidFill>
              </a:rPr>
              <a:t>Inclination angle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737721" y="5904568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FFFFFF"/>
                </a:solidFill>
              </a:rPr>
              <a:t>Phase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760538" y="1485086"/>
            <a:ext cx="1777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DDDDDD"/>
                </a:solidFill>
              </a:rPr>
              <a:t>(Blanchet+ 1995)</a:t>
            </a:r>
            <a:endParaRPr kumimoji="1" lang="ja-JP" altLang="en-US" sz="1600" b="0" dirty="0" smtClean="0">
              <a:solidFill>
                <a:srgbClr val="DDDDDD"/>
              </a:solidFill>
            </a:endParaRPr>
          </a:p>
        </p:txBody>
      </p:sp>
      <p:cxnSp>
        <p:nvCxnSpPr>
          <p:cNvPr id="50" name="直線コネクタ 49"/>
          <p:cNvCxnSpPr/>
          <p:nvPr/>
        </p:nvCxnSpPr>
        <p:spPr bwMode="auto">
          <a:xfrm>
            <a:off x="1331640" y="4491704"/>
            <a:ext cx="6768752" cy="0"/>
          </a:xfrm>
          <a:prstGeom prst="line">
            <a:avLst/>
          </a:prstGeom>
          <a:solidFill>
            <a:srgbClr val="FAFFC9">
              <a:alpha val="50000"/>
            </a:srgbClr>
          </a:solidFill>
          <a:ln w="6350" cap="flat" cmpd="sng" algn="ctr">
            <a:solidFill>
              <a:srgbClr val="B2B2B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図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33" y="3293525"/>
            <a:ext cx="6584251" cy="4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3" name="図 5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95" y="3908140"/>
            <a:ext cx="5830719" cy="44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58" name="図 5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26" y="2561764"/>
            <a:ext cx="5154918" cy="53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6437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82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3944"/>
            <a:ext cx="4639028" cy="313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チャープ波のスペクトル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9592" y="889392"/>
            <a:ext cx="2542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・周波数領域で調べる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367707" y="1426189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b="0" dirty="0" smtClean="0">
                <a:solidFill>
                  <a:srgbClr val="FFFFFF"/>
                </a:solidFill>
              </a:rPr>
              <a:t>波形</a:t>
            </a:r>
            <a:r>
              <a:rPr lang="ja-JP" altLang="en-US" b="0" dirty="0">
                <a:solidFill>
                  <a:srgbClr val="FFFFFF"/>
                </a:solidFill>
              </a:rPr>
              <a:t>を</a:t>
            </a:r>
            <a:r>
              <a:rPr kumimoji="1" lang="ja-JP" altLang="en-US" b="0" dirty="0" smtClean="0">
                <a:solidFill>
                  <a:srgbClr val="FFFFFF"/>
                </a:solidFill>
              </a:rPr>
              <a:t>フーリエ変換</a:t>
            </a:r>
          </a:p>
        </p:txBody>
      </p:sp>
      <p:pic>
        <p:nvPicPr>
          <p:cNvPr id="14" name="図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415" y="1378440"/>
            <a:ext cx="2855919" cy="46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3" name="図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761" y="1988575"/>
            <a:ext cx="5725551" cy="6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9" name="図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91" y="2711895"/>
            <a:ext cx="5314035" cy="50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1" name="テキスト ボックス 30"/>
          <p:cNvSpPr txBox="1"/>
          <p:nvPr/>
        </p:nvSpPr>
        <p:spPr>
          <a:xfrm>
            <a:off x="5498398" y="3933056"/>
            <a:ext cx="2601994" cy="720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b="0" dirty="0" smtClean="0">
                <a:solidFill>
                  <a:srgbClr val="FFFFFF"/>
                </a:solidFill>
              </a:rPr>
              <a:t>フーリエ振幅 </a:t>
            </a:r>
            <a:r>
              <a:rPr lang="en-US" altLang="ja-JP" b="0" dirty="0" smtClean="0">
                <a:solidFill>
                  <a:srgbClr val="FFFFFF"/>
                </a:solidFill>
              </a:rPr>
              <a:t>: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b="0" dirty="0">
                <a:solidFill>
                  <a:srgbClr val="FFFFFF"/>
                </a:solidFill>
              </a:rPr>
              <a:t> </a:t>
            </a:r>
            <a:r>
              <a:rPr lang="en-US" altLang="ja-JP" b="0" dirty="0" smtClean="0">
                <a:solidFill>
                  <a:srgbClr val="FFFFFF"/>
                </a:solidFill>
              </a:rPr>
              <a:t>   (</a:t>
            </a:r>
            <a:r>
              <a:rPr lang="ja-JP" altLang="en-US" b="0" dirty="0" smtClean="0">
                <a:solidFill>
                  <a:srgbClr val="FFFFFF"/>
                </a:solidFill>
              </a:rPr>
              <a:t>周波数</a:t>
            </a:r>
            <a:r>
              <a:rPr lang="en-US" altLang="ja-JP" b="0" dirty="0" smtClean="0">
                <a:solidFill>
                  <a:srgbClr val="FFFFFF"/>
                </a:solidFill>
              </a:rPr>
              <a:t>)</a:t>
            </a:r>
            <a:r>
              <a:rPr lang="en-US" altLang="ja-JP" b="0" baseline="30000" dirty="0" smtClean="0">
                <a:solidFill>
                  <a:srgbClr val="FFFFFF"/>
                </a:solidFill>
              </a:rPr>
              <a:t>-7/6</a:t>
            </a:r>
            <a:r>
              <a:rPr lang="en-US" altLang="ja-JP" b="0" dirty="0" smtClean="0">
                <a:solidFill>
                  <a:srgbClr val="FFFFFF"/>
                </a:solidFill>
              </a:rPr>
              <a:t> </a:t>
            </a:r>
            <a:r>
              <a:rPr lang="ja-JP" altLang="en-US" b="0" dirty="0" smtClean="0">
                <a:solidFill>
                  <a:srgbClr val="FFFFFF"/>
                </a:solidFill>
              </a:rPr>
              <a:t>の依存性</a:t>
            </a:r>
            <a:endParaRPr kumimoji="1" lang="ja-JP" altLang="en-US" b="0" dirty="0" smtClean="0">
              <a:solidFill>
                <a:srgbClr val="FFFFFF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325390" y="5696327"/>
            <a:ext cx="2475358" cy="387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kumimoji="1" lang="ja-JP" altLang="en-US" b="0" dirty="0" smtClean="0">
                <a:solidFill>
                  <a:srgbClr val="B2B2B2"/>
                </a:solidFill>
              </a:rPr>
              <a:t>連星中性子星合体の例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6478280" y="6058226"/>
            <a:ext cx="1550104" cy="323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400" b="0" dirty="0" smtClean="0">
                <a:solidFill>
                  <a:srgbClr val="B2B2B2"/>
                </a:solidFill>
              </a:rPr>
              <a:t>(by Marion 2011)</a:t>
            </a:r>
            <a:endParaRPr kumimoji="1" lang="ja-JP" altLang="en-US" sz="1400" b="0" dirty="0" smtClean="0">
              <a:solidFill>
                <a:srgbClr val="B2B2B2"/>
              </a:solidFill>
            </a:endParaRPr>
          </a:p>
        </p:txBody>
      </p:sp>
      <p:sp>
        <p:nvSpPr>
          <p:cNvPr id="30" name="爆発 1 29"/>
          <p:cNvSpPr/>
          <p:nvPr/>
        </p:nvSpPr>
        <p:spPr bwMode="auto">
          <a:xfrm>
            <a:off x="3612789" y="5691673"/>
            <a:ext cx="311139" cy="329615"/>
          </a:xfrm>
          <a:prstGeom prst="irregularSeal1">
            <a:avLst/>
          </a:prstGeom>
          <a:solidFill>
            <a:srgbClr val="FFFF00">
              <a:alpha val="50000"/>
            </a:srgb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35" name="直線矢印コネクタ 34"/>
          <p:cNvCxnSpPr/>
          <p:nvPr/>
        </p:nvCxnSpPr>
        <p:spPr bwMode="auto">
          <a:xfrm>
            <a:off x="1228044" y="4869160"/>
            <a:ext cx="2312737" cy="90485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6699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テキスト ボックス 36"/>
          <p:cNvSpPr txBox="1"/>
          <p:nvPr/>
        </p:nvSpPr>
        <p:spPr>
          <a:xfrm rot="1252899">
            <a:off x="1402518" y="5003726"/>
            <a:ext cx="2026517" cy="322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kumimoji="1" lang="ja-JP" altLang="en-US" sz="1400" b="0" dirty="0" smtClean="0">
                <a:solidFill>
                  <a:srgbClr val="6699FF"/>
                </a:solidFill>
              </a:rPr>
              <a:t>周波数が次第に高くなる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067944" y="5589240"/>
            <a:ext cx="543739" cy="3220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1400" b="0" dirty="0">
                <a:solidFill>
                  <a:srgbClr val="FF6600"/>
                </a:solidFill>
              </a:rPr>
              <a:t>合体</a:t>
            </a:r>
            <a:endParaRPr kumimoji="1" lang="ja-JP" altLang="en-US" sz="1400" b="0" dirty="0" smtClean="0">
              <a:solidFill>
                <a:srgbClr val="FF6600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68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チャープ波</a:t>
            </a:r>
            <a:r>
              <a:rPr lang="ja-JP" altLang="en-US" dirty="0"/>
              <a:t>信号</a:t>
            </a:r>
            <a:r>
              <a:rPr lang="ja-JP" altLang="en-US" dirty="0" smtClean="0"/>
              <a:t>を記述するパラメータ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54577" y="980728"/>
            <a:ext cx="253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・波源の物理量    </a:t>
            </a:r>
            <a:r>
              <a:rPr lang="en-US" altLang="ja-JP" sz="2000" b="0" dirty="0">
                <a:solidFill>
                  <a:srgbClr val="FFFFFF"/>
                </a:solidFill>
              </a:rPr>
              <a:t>3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つ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54577" y="2852936"/>
            <a:ext cx="3249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・望遠鏡との位置関係    </a:t>
            </a:r>
            <a:r>
              <a:rPr lang="en-US" altLang="ja-JP" sz="2000" b="0" dirty="0">
                <a:solidFill>
                  <a:srgbClr val="FFFFFF"/>
                </a:solidFill>
              </a:rPr>
              <a:t>5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つ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2" name="図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35" y="1482107"/>
            <a:ext cx="4252329" cy="34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3" name="図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35" y="1914155"/>
            <a:ext cx="4304149" cy="3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5" name="図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35" y="3429845"/>
            <a:ext cx="353599" cy="24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6" name="図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35" y="3749789"/>
            <a:ext cx="76207" cy="13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1737721" y="1482107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FFFFFF"/>
                </a:solidFill>
              </a:rPr>
              <a:t>Chirp mass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737721" y="1914984"/>
            <a:ext cx="1955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FFFFFF"/>
                </a:solidFill>
              </a:rPr>
              <a:t>Reduced mass ratio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37721" y="3356992"/>
            <a:ext cx="1962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FFFFFF"/>
                </a:solidFill>
              </a:rPr>
              <a:t>Luminosity distance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737721" y="3673188"/>
            <a:ext cx="167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FFFFFF"/>
                </a:solidFill>
              </a:rPr>
              <a:t>Inclination angle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37721" y="4026550"/>
            <a:ext cx="1930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FFFFFF"/>
                </a:solidFill>
              </a:rPr>
              <a:t>Source sky position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35" y="4120318"/>
            <a:ext cx="506012" cy="24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1737721" y="4372942"/>
            <a:ext cx="1773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b="0" dirty="0" smtClean="0">
                <a:solidFill>
                  <a:srgbClr val="FFFFFF"/>
                </a:solidFill>
              </a:rPr>
              <a:t>Polarization angle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35" y="4509730"/>
            <a:ext cx="213378" cy="1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954577" y="4941168"/>
            <a:ext cx="309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・観測時のパラメータ   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2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つ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737721" y="2346203"/>
            <a:ext cx="1750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b="0" dirty="0" smtClean="0">
                <a:solidFill>
                  <a:srgbClr val="FFFFFF"/>
                </a:solidFill>
              </a:rPr>
              <a:t>Coalescence time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737721" y="5401380"/>
            <a:ext cx="1288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b="0" dirty="0" smtClean="0">
                <a:solidFill>
                  <a:srgbClr val="FFFFFF"/>
                </a:solidFill>
              </a:rPr>
              <a:t>Initial phase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737721" y="5754742"/>
            <a:ext cx="1645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b="0" dirty="0" smtClean="0">
                <a:solidFill>
                  <a:srgbClr val="FFFFFF"/>
                </a:solidFill>
              </a:rPr>
              <a:t>Initial frequency</a:t>
            </a:r>
            <a:endParaRPr kumimoji="1" lang="ja-JP" altLang="en-US" sz="1600" b="0" dirty="0" smtClean="0">
              <a:solidFill>
                <a:srgbClr val="FFFFFF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35" y="2427481"/>
            <a:ext cx="213360" cy="20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35" y="5445224"/>
            <a:ext cx="265177" cy="24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38" name="図 3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35" y="5841084"/>
            <a:ext cx="240792" cy="24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39" name="角丸四角形 38"/>
          <p:cNvSpPr/>
          <p:nvPr/>
        </p:nvSpPr>
        <p:spPr bwMode="auto">
          <a:xfrm>
            <a:off x="4995917" y="2780928"/>
            <a:ext cx="3392507" cy="3337629"/>
          </a:xfrm>
          <a:prstGeom prst="roundRect">
            <a:avLst>
              <a:gd name="adj" fmla="val 4306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41" name="直線コネクタ 40"/>
          <p:cNvCxnSpPr/>
          <p:nvPr/>
        </p:nvCxnSpPr>
        <p:spPr bwMode="auto">
          <a:xfrm>
            <a:off x="6696168" y="4255643"/>
            <a:ext cx="9133" cy="1210257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パイ 41"/>
          <p:cNvSpPr/>
          <p:nvPr/>
        </p:nvSpPr>
        <p:spPr bwMode="auto">
          <a:xfrm>
            <a:off x="6732966" y="3463555"/>
            <a:ext cx="726905" cy="756084"/>
          </a:xfrm>
          <a:prstGeom prst="pie">
            <a:avLst>
              <a:gd name="adj1" fmla="val 17075316"/>
              <a:gd name="adj2" fmla="val 18741315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パイ 42"/>
          <p:cNvSpPr/>
          <p:nvPr/>
        </p:nvSpPr>
        <p:spPr bwMode="auto">
          <a:xfrm>
            <a:off x="5147407" y="5011727"/>
            <a:ext cx="900689" cy="864096"/>
          </a:xfrm>
          <a:prstGeom prst="pie">
            <a:avLst>
              <a:gd name="adj1" fmla="val 251365"/>
              <a:gd name="adj2" fmla="val 1630123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パイ 43"/>
          <p:cNvSpPr/>
          <p:nvPr/>
        </p:nvSpPr>
        <p:spPr bwMode="auto">
          <a:xfrm>
            <a:off x="5211296" y="5047731"/>
            <a:ext cx="726905" cy="756084"/>
          </a:xfrm>
          <a:prstGeom prst="pie">
            <a:avLst>
              <a:gd name="adj1" fmla="val 16251190"/>
              <a:gd name="adj2" fmla="val 18930066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45" name="直線コネクタ 44"/>
          <p:cNvCxnSpPr>
            <a:stCxn id="61" idx="5"/>
          </p:cNvCxnSpPr>
          <p:nvPr/>
        </p:nvCxnSpPr>
        <p:spPr bwMode="auto">
          <a:xfrm flipH="1" flipV="1">
            <a:off x="7093006" y="3859600"/>
            <a:ext cx="297656" cy="286832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直線矢印コネクタ 45"/>
          <p:cNvCxnSpPr/>
          <p:nvPr/>
        </p:nvCxnSpPr>
        <p:spPr bwMode="auto">
          <a:xfrm>
            <a:off x="5564834" y="5443775"/>
            <a:ext cx="915310" cy="50405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直線矢印コネクタ 46"/>
          <p:cNvCxnSpPr/>
          <p:nvPr/>
        </p:nvCxnSpPr>
        <p:spPr bwMode="auto">
          <a:xfrm flipV="1">
            <a:off x="5576927" y="4435663"/>
            <a:ext cx="20794" cy="100811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直線矢印コネクタ 47"/>
          <p:cNvCxnSpPr/>
          <p:nvPr/>
        </p:nvCxnSpPr>
        <p:spPr bwMode="auto">
          <a:xfrm flipV="1">
            <a:off x="5564833" y="5155743"/>
            <a:ext cx="771295" cy="28803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円/楕円 48"/>
          <p:cNvSpPr/>
          <p:nvPr/>
        </p:nvSpPr>
        <p:spPr bwMode="auto">
          <a:xfrm rot="806699">
            <a:off x="6514585" y="3643574"/>
            <a:ext cx="1152128" cy="432048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50" name="直線コネクタ 49"/>
          <p:cNvCxnSpPr/>
          <p:nvPr/>
        </p:nvCxnSpPr>
        <p:spPr bwMode="auto">
          <a:xfrm flipH="1">
            <a:off x="5597721" y="3067511"/>
            <a:ext cx="2215160" cy="2376264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51" name="直線コネクタ 50"/>
          <p:cNvCxnSpPr/>
          <p:nvPr/>
        </p:nvCxnSpPr>
        <p:spPr bwMode="auto">
          <a:xfrm flipV="1">
            <a:off x="7090649" y="3283535"/>
            <a:ext cx="146373" cy="576063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直線コネクタ 51"/>
          <p:cNvCxnSpPr/>
          <p:nvPr/>
        </p:nvCxnSpPr>
        <p:spPr bwMode="auto">
          <a:xfrm flipV="1">
            <a:off x="5597721" y="5227751"/>
            <a:ext cx="568783" cy="216025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直線コネクタ 52"/>
          <p:cNvCxnSpPr/>
          <p:nvPr/>
        </p:nvCxnSpPr>
        <p:spPr bwMode="auto">
          <a:xfrm>
            <a:off x="5581089" y="5465900"/>
            <a:ext cx="568783" cy="288263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テキスト ボックス 53"/>
          <p:cNvSpPr txBox="1"/>
          <p:nvPr/>
        </p:nvSpPr>
        <p:spPr>
          <a:xfrm>
            <a:off x="6120104" y="537176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800" b="0" dirty="0" smtClean="0">
                <a:solidFill>
                  <a:srgbClr val="FFFFCC"/>
                </a:solidFill>
                <a:latin typeface="Symbol" pitchFamily="18" charset="2"/>
              </a:rPr>
              <a:t>f</a:t>
            </a:r>
            <a:endParaRPr kumimoji="1" lang="ja-JP" altLang="en-US" sz="2800" b="0" dirty="0" smtClean="0">
              <a:solidFill>
                <a:srgbClr val="FFFFCC"/>
              </a:solidFill>
              <a:latin typeface="Symbol" pitchFamily="18" charset="2"/>
            </a:endParaRPr>
          </a:p>
        </p:txBody>
      </p:sp>
      <p:cxnSp>
        <p:nvCxnSpPr>
          <p:cNvPr id="55" name="直線コネクタ 54"/>
          <p:cNvCxnSpPr/>
          <p:nvPr/>
        </p:nvCxnSpPr>
        <p:spPr bwMode="auto">
          <a:xfrm flipH="1" flipV="1">
            <a:off x="5632766" y="5443776"/>
            <a:ext cx="1279426" cy="22124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テキスト ボックス 55"/>
          <p:cNvSpPr txBox="1"/>
          <p:nvPr/>
        </p:nvSpPr>
        <p:spPr>
          <a:xfrm>
            <a:off x="5675878" y="4638039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800" b="0" dirty="0" smtClean="0">
                <a:solidFill>
                  <a:srgbClr val="FFFFCC"/>
                </a:solidFill>
                <a:latin typeface="Symbol" pitchFamily="18" charset="2"/>
              </a:rPr>
              <a:t>q</a:t>
            </a:r>
            <a:endParaRPr kumimoji="1" lang="ja-JP" altLang="en-US" sz="2800" b="0" dirty="0" smtClean="0">
              <a:solidFill>
                <a:srgbClr val="FFFFCC"/>
              </a:solidFill>
              <a:latin typeface="Symbol" pitchFamily="18" charset="2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200224" y="2995503"/>
            <a:ext cx="303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800" b="0" dirty="0" err="1" smtClean="0">
                <a:solidFill>
                  <a:srgbClr val="CCFFCC"/>
                </a:solidFill>
                <a:latin typeface="Symbol" pitchFamily="18" charset="2"/>
              </a:rPr>
              <a:t>i</a:t>
            </a:r>
            <a:endParaRPr kumimoji="1" lang="ja-JP" altLang="en-US" sz="2800" b="0" dirty="0" smtClean="0">
              <a:solidFill>
                <a:srgbClr val="CCFFCC"/>
              </a:solidFill>
              <a:latin typeface="Symbol" pitchFamily="18" charset="2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7028343" y="4005064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800" b="0" dirty="0" smtClean="0">
                <a:solidFill>
                  <a:srgbClr val="6699FF"/>
                </a:solidFill>
                <a:latin typeface="Symbol" pitchFamily="18" charset="2"/>
              </a:rPr>
              <a:t>y</a:t>
            </a:r>
            <a:endParaRPr kumimoji="1" lang="ja-JP" altLang="en-US" sz="2800" b="0" dirty="0" smtClean="0">
              <a:solidFill>
                <a:srgbClr val="6699FF"/>
              </a:solidFill>
              <a:latin typeface="Symbol" pitchFamily="18" charset="2"/>
            </a:endParaRPr>
          </a:p>
        </p:txBody>
      </p:sp>
      <p:cxnSp>
        <p:nvCxnSpPr>
          <p:cNvPr id="59" name="直線コネクタ 58"/>
          <p:cNvCxnSpPr>
            <a:stCxn id="49" idx="7"/>
          </p:cNvCxnSpPr>
          <p:nvPr/>
        </p:nvCxnSpPr>
        <p:spPr bwMode="auto">
          <a:xfrm flipH="1">
            <a:off x="7090649" y="3805743"/>
            <a:ext cx="431692" cy="53855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正方形/長方形 59"/>
          <p:cNvSpPr/>
          <p:nvPr/>
        </p:nvSpPr>
        <p:spPr bwMode="auto">
          <a:xfrm>
            <a:off x="6552152" y="5335763"/>
            <a:ext cx="144016" cy="130137"/>
          </a:xfrm>
          <a:prstGeom prst="rect">
            <a:avLst/>
          </a:prstGeom>
          <a:noFill/>
          <a:ln w="12700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rgbClr val="FFFFCC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1" name="円/楕円 60"/>
          <p:cNvSpPr/>
          <p:nvPr/>
        </p:nvSpPr>
        <p:spPr bwMode="auto">
          <a:xfrm>
            <a:off x="7237022" y="3993540"/>
            <a:ext cx="180000" cy="179124"/>
          </a:xfrm>
          <a:prstGeom prst="ellipse">
            <a:avLst/>
          </a:prstGeom>
          <a:solidFill>
            <a:srgbClr val="FFCCCC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 rot="18633242">
            <a:off x="5914209" y="398336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1600" b="0" dirty="0" smtClean="0">
                <a:solidFill>
                  <a:srgbClr val="FFFFCC"/>
                </a:solidFill>
              </a:rPr>
              <a:t>視線</a:t>
            </a:r>
            <a:endParaRPr kumimoji="1" lang="en-US" altLang="ja-JP" sz="1600" b="0" dirty="0" smtClean="0">
              <a:solidFill>
                <a:srgbClr val="FFFFCC"/>
              </a:solidFill>
            </a:endParaRPr>
          </a:p>
          <a:p>
            <a:pPr algn="l">
              <a:buNone/>
            </a:pPr>
            <a:r>
              <a:rPr kumimoji="1" lang="ja-JP" altLang="en-US" sz="1600" b="0" dirty="0" smtClean="0">
                <a:solidFill>
                  <a:srgbClr val="FFFFCC"/>
                </a:solidFill>
              </a:rPr>
              <a:t>方向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516217" y="568651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1600" b="0" dirty="0" smtClean="0">
                <a:solidFill>
                  <a:srgbClr val="DDDDDD"/>
                </a:solidFill>
              </a:rPr>
              <a:t>干渉計基準座標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228185" y="2898234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1600" b="0" dirty="0">
                <a:solidFill>
                  <a:srgbClr val="CCFFCC"/>
                </a:solidFill>
              </a:rPr>
              <a:t>軌道傾斜角</a:t>
            </a:r>
            <a:endParaRPr kumimoji="1" lang="ja-JP" altLang="en-US" sz="1600" b="0" dirty="0" smtClean="0">
              <a:solidFill>
                <a:srgbClr val="CCFFCC"/>
              </a:solidFill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5276831" y="3331732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1600" b="0" dirty="0">
                <a:solidFill>
                  <a:srgbClr val="FFCCCC"/>
                </a:solidFill>
              </a:rPr>
              <a:t>中性子</a:t>
            </a:r>
            <a:r>
              <a:rPr lang="ja-JP" altLang="en-US" sz="1600" b="0" dirty="0" smtClean="0">
                <a:solidFill>
                  <a:srgbClr val="FFCCCC"/>
                </a:solidFill>
              </a:rPr>
              <a:t>星</a:t>
            </a:r>
            <a:r>
              <a:rPr lang="ja-JP" altLang="en-US" sz="1600" b="0" dirty="0">
                <a:solidFill>
                  <a:srgbClr val="FFCCCC"/>
                </a:solidFill>
              </a:rPr>
              <a:t>連星</a:t>
            </a:r>
            <a:endParaRPr kumimoji="1" lang="ja-JP" altLang="en-US" sz="1600" b="0" dirty="0" smtClean="0">
              <a:solidFill>
                <a:srgbClr val="FFCCCC"/>
              </a:solidFill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995918" y="5614502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1600" b="0" dirty="0" smtClean="0">
                <a:solidFill>
                  <a:srgbClr val="FFCCCC"/>
                </a:solidFill>
              </a:rPr>
              <a:t>干渉計</a:t>
            </a:r>
          </a:p>
        </p:txBody>
      </p:sp>
      <p:sp>
        <p:nvSpPr>
          <p:cNvPr id="73" name="円/楕円 72"/>
          <p:cNvSpPr/>
          <p:nvPr/>
        </p:nvSpPr>
        <p:spPr bwMode="auto">
          <a:xfrm>
            <a:off x="6792895" y="3501009"/>
            <a:ext cx="180000" cy="179124"/>
          </a:xfrm>
          <a:prstGeom prst="ellipse">
            <a:avLst/>
          </a:prstGeom>
          <a:solidFill>
            <a:srgbClr val="FFCCCC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50087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083 -0.07053 C 0.0132 -0.05967 0.03872 -0.03769 0.03542 -0.01688 C 0.0323 0.00139 0.00209 0.00995 -0.03194 0.00046 C -0.06597 -0.00902 -0.09097 -0.03284 -0.08802 -0.05203 C -0.08507 -0.07123 -0.05486 -0.07979 -0.02083 -0.07053 Z " pathEditMode="relative" rAng="710067" ptsTypes="fffff">
                                      <p:cBhvr>
                                        <p:cTn id="6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35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649 0.07007 C -0.01754 0.05966 -0.04289 0.03769 -0.03959 0.01781 C -0.03698 -0.00116 -0.00643 -0.00995 0.02777 -0.00162 C 0.06163 0.00763 0.08715 0.03076 0.08368 0.05018 C 0.08107 0.06961 0.05121 0.0784 0.01649 0.07007 Z " pathEditMode="relative" rAng="11471598" ptsTypes="fffff">
                                      <p:cBhvr>
                                        <p:cTn id="8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3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7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連星合体時の重力波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908720"/>
            <a:ext cx="7154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・連星合体時の重力波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---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解析式で記述できない</a:t>
            </a:r>
            <a:endParaRPr lang="en-US" altLang="ja-JP" sz="2000" b="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0" dirty="0">
                <a:solidFill>
                  <a:srgbClr val="FFFFFF"/>
                </a:solidFill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    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数値シミュレーションによる研究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(NS-NS, BH-NS, BH-BH)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03648" y="1739717"/>
            <a:ext cx="6510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潮汐破壊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ディスクの形成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, HMNS/BH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の形成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減衰振動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,</a:t>
            </a:r>
          </a:p>
          <a:p>
            <a:pPr algn="l">
              <a:lnSpc>
                <a:spcPct val="120000"/>
              </a:lnSpc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重力波波形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,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ニュートリノ放射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, …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　といった物理現象を再現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88621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36912"/>
            <a:ext cx="6110075" cy="370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497640" y="5805264"/>
            <a:ext cx="1482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DDDDDD"/>
                </a:solidFill>
              </a:rPr>
              <a:t>(By </a:t>
            </a:r>
            <a:r>
              <a:rPr kumimoji="1" lang="en-US" altLang="ja-JP" sz="1600" b="0" dirty="0" err="1" smtClean="0">
                <a:solidFill>
                  <a:srgbClr val="DDDDDD"/>
                </a:solidFill>
              </a:rPr>
              <a:t>Sekiguchi</a:t>
            </a:r>
            <a:r>
              <a:rPr kumimoji="1" lang="en-US" altLang="ja-JP" sz="1600" b="0" dirty="0" smtClean="0">
                <a:solidFill>
                  <a:srgbClr val="DDDDDD"/>
                </a:solidFill>
              </a:rPr>
              <a:t>)</a:t>
            </a:r>
            <a:endParaRPr kumimoji="1" lang="ja-JP" altLang="en-US" sz="1600" b="0" dirty="0" smtClean="0">
              <a:solidFill>
                <a:srgbClr val="DDDDDD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23528" y="5157192"/>
            <a:ext cx="1446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b="0" dirty="0" smtClean="0">
                <a:solidFill>
                  <a:srgbClr val="DDDDDD"/>
                </a:solidFill>
              </a:rPr>
              <a:t>NS</a:t>
            </a:r>
            <a:r>
              <a:rPr lang="ja-JP" altLang="en-US" sz="1600" b="0" dirty="0" smtClean="0">
                <a:solidFill>
                  <a:srgbClr val="DDDDDD"/>
                </a:solidFill>
              </a:rPr>
              <a:t>連星合体の</a:t>
            </a:r>
            <a:endParaRPr lang="en-US" altLang="ja-JP" sz="1600" b="0" dirty="0" smtClean="0">
              <a:solidFill>
                <a:srgbClr val="DDDDDD"/>
              </a:solidFill>
            </a:endParaRPr>
          </a:p>
          <a:p>
            <a:pPr algn="l">
              <a:buNone/>
            </a:pPr>
            <a:r>
              <a:rPr lang="ja-JP" altLang="en-US" sz="1600" b="0" dirty="0" smtClean="0">
                <a:solidFill>
                  <a:srgbClr val="DDDDDD"/>
                </a:solidFill>
              </a:rPr>
              <a:t>      数値計算</a:t>
            </a:r>
            <a:endParaRPr kumimoji="1" lang="ja-JP" altLang="en-US" sz="1600" b="0" dirty="0" smtClean="0">
              <a:solidFill>
                <a:srgbClr val="DDDDDD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515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  <p:pic>
        <p:nvPicPr>
          <p:cNvPr id="6" name="BNS_density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  <p:sp>
        <p:nvSpPr>
          <p:cNvPr id="7" name="Rectangle 69"/>
          <p:cNvSpPr>
            <a:spLocks noChangeArrowheads="1"/>
          </p:cNvSpPr>
          <p:nvPr/>
        </p:nvSpPr>
        <p:spPr bwMode="auto">
          <a:xfrm>
            <a:off x="1475656" y="6091184"/>
            <a:ext cx="3744416" cy="3139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200" dirty="0">
                <a:solidFill>
                  <a:srgbClr val="B2B2B2"/>
                </a:solidFill>
                <a:sym typeface="Wingdings" pitchFamily="2" charset="2"/>
              </a:rPr>
              <a:t>連星中性子</a:t>
            </a: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星の合体数値シミュレーション </a:t>
            </a:r>
            <a:r>
              <a:rPr lang="en-US" altLang="ja-JP" sz="1200" dirty="0" smtClean="0">
                <a:solidFill>
                  <a:srgbClr val="B2B2B2"/>
                </a:solidFill>
                <a:sym typeface="Wingdings" pitchFamily="2" charset="2"/>
              </a:rPr>
              <a:t>by </a:t>
            </a:r>
            <a:r>
              <a:rPr lang="ja-JP" altLang="en-US" sz="1200" dirty="0">
                <a:solidFill>
                  <a:srgbClr val="B2B2B2"/>
                </a:solidFill>
                <a:sym typeface="Wingdings" pitchFamily="2" charset="2"/>
              </a:rPr>
              <a:t>関口</a:t>
            </a:r>
            <a:r>
              <a:rPr lang="ja-JP" altLang="en-US" sz="1200" dirty="0" smtClean="0">
                <a:solidFill>
                  <a:srgbClr val="B2B2B2"/>
                </a:solidFill>
                <a:sym typeface="Wingdings" pitchFamily="2" charset="2"/>
              </a:rPr>
              <a:t>氏</a:t>
            </a:r>
            <a:endParaRPr lang="en-US" altLang="ja-JP" sz="1200" dirty="0" smtClean="0">
              <a:solidFill>
                <a:srgbClr val="B2B2B2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4658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4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00125"/>
            <a:ext cx="7815263" cy="2663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20000"/>
              </a:lnSpc>
              <a:spcBef>
                <a:spcPct val="0"/>
              </a:spcBef>
              <a:buClrTx/>
              <a:buNone/>
            </a:pP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ja-JP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観測とデータ解析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71736" y="2917839"/>
            <a:ext cx="4857784" cy="215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重力波</a:t>
            </a:r>
            <a:r>
              <a:rPr lang="ja-JP" altLang="en-US" sz="3200" b="0" kern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検出器</a:t>
            </a: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による観測</a:t>
            </a:r>
            <a:endParaRPr kumimoji="1" lang="en-US" altLang="ja-JP" sz="3200" b="0" i="0" u="none" strike="noStrike" kern="0" cap="none" spc="0" normalizeH="0" baseline="0" noProof="0" dirty="0" smtClean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観測データの解析と解釈</a:t>
            </a:r>
            <a:endParaRPr kumimoji="1" lang="en-US" altLang="ja-JP" sz="3200" b="0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09538" indent="-182563" algn="l">
              <a:lnSpc>
                <a:spcPct val="120000"/>
              </a:lnSpc>
              <a:buSzPct val="70000"/>
              <a:buFontTx/>
              <a:buNone/>
            </a:pPr>
            <a:r>
              <a:rPr lang="ja-JP" altLang="en-US" sz="3200" b="0" kern="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観測により得られた結果</a:t>
            </a:r>
            <a:endParaRPr kumimoji="1" lang="ja-JP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2143108" y="3090860"/>
            <a:ext cx="285752" cy="357190"/>
          </a:xfrm>
          <a:custGeom>
            <a:avLst/>
            <a:gdLst>
              <a:gd name="G0" fmla="+- 10482 0 0"/>
              <a:gd name="G1" fmla="+- 3741 0 0"/>
              <a:gd name="G2" fmla="+- 21600 0 3741"/>
              <a:gd name="G3" fmla="+- 10800 0 3741"/>
              <a:gd name="G4" fmla="+- 21600 0 10482"/>
              <a:gd name="G5" fmla="*/ G4 G3 10800"/>
              <a:gd name="G6" fmla="+- 21600 0 G5"/>
              <a:gd name="T0" fmla="*/ 10482 w 21600"/>
              <a:gd name="T1" fmla="*/ 0 h 21600"/>
              <a:gd name="T2" fmla="*/ 0 w 21600"/>
              <a:gd name="T3" fmla="*/ 10800 h 21600"/>
              <a:gd name="T4" fmla="*/ 1048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482" y="0"/>
                </a:moveTo>
                <a:lnTo>
                  <a:pt x="10482" y="3741"/>
                </a:lnTo>
                <a:lnTo>
                  <a:pt x="3375" y="3741"/>
                </a:lnTo>
                <a:lnTo>
                  <a:pt x="3375" y="17859"/>
                </a:lnTo>
                <a:lnTo>
                  <a:pt x="10482" y="17859"/>
                </a:lnTo>
                <a:lnTo>
                  <a:pt x="1048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741"/>
                </a:moveTo>
                <a:lnTo>
                  <a:pt x="1350" y="17859"/>
                </a:lnTo>
                <a:lnTo>
                  <a:pt x="2700" y="17859"/>
                </a:lnTo>
                <a:lnTo>
                  <a:pt x="2700" y="3741"/>
                </a:lnTo>
                <a:close/>
              </a:path>
              <a:path w="21600" h="21600">
                <a:moveTo>
                  <a:pt x="0" y="3741"/>
                </a:moveTo>
                <a:lnTo>
                  <a:pt x="0" y="17859"/>
                </a:lnTo>
                <a:lnTo>
                  <a:pt x="675" y="17859"/>
                </a:lnTo>
                <a:lnTo>
                  <a:pt x="675" y="3741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連星合体の観測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915715"/>
            <a:ext cx="732700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・連星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(NS-NS, NS-BH)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連星合体 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高密度物質の物理への知見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40</a:t>
            </a:fld>
            <a:endParaRPr lang="en-US" altLang="ja-JP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06380" y="1373867"/>
            <a:ext cx="7770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2000" b="0" dirty="0" smtClean="0">
                <a:solidFill>
                  <a:srgbClr val="FFFFFF"/>
                </a:solidFill>
              </a:rPr>
              <a:t>-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合体の様子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(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潮汐破壊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–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合体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– HMNS – BH)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は状態方程式に依存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kumimoji="1" lang="en-US" altLang="ja-JP" sz="2000" b="0" dirty="0" smtClean="0">
                <a:solidFill>
                  <a:srgbClr val="FFFFFF"/>
                </a:solidFill>
              </a:rPr>
              <a:t>- NS</a:t>
            </a:r>
            <a:r>
              <a:rPr kumimoji="1" lang="ja-JP" altLang="en-US" sz="2000" b="0" dirty="0" smtClean="0">
                <a:solidFill>
                  <a:srgbClr val="FFFFFF"/>
                </a:solidFill>
              </a:rPr>
              <a:t>の状態方程式</a:t>
            </a:r>
            <a:r>
              <a:rPr kumimoji="1" lang="en-US" altLang="ja-JP" sz="2000" b="0" dirty="0" smtClean="0">
                <a:solidFill>
                  <a:srgbClr val="FFFFFF"/>
                </a:solidFill>
              </a:rPr>
              <a:t>, </a:t>
            </a:r>
            <a:r>
              <a:rPr kumimoji="1" lang="ja-JP" altLang="en-US" sz="2000" b="0" dirty="0" smtClean="0">
                <a:solidFill>
                  <a:srgbClr val="FFFFFF"/>
                </a:solidFill>
              </a:rPr>
              <a:t>ハイペロン </a:t>
            </a:r>
            <a:r>
              <a:rPr kumimoji="1" lang="en-US" altLang="ja-JP" sz="2000" b="0" dirty="0" smtClean="0">
                <a:solidFill>
                  <a:srgbClr val="FFFFFF"/>
                </a:solidFill>
              </a:rPr>
              <a:t>(</a:t>
            </a:r>
            <a:r>
              <a:rPr kumimoji="1" lang="ja-JP" altLang="en-US" sz="2000" b="0" dirty="0" smtClean="0">
                <a:solidFill>
                  <a:srgbClr val="FFFFFF"/>
                </a:solidFill>
              </a:rPr>
              <a:t>ストレンジネスを含むハドロン</a:t>
            </a:r>
            <a:r>
              <a:rPr kumimoji="1" lang="en-US" altLang="ja-JP" sz="2000" b="0" dirty="0" smtClean="0">
                <a:solidFill>
                  <a:srgbClr val="FFFFFF"/>
                </a:solidFill>
              </a:rPr>
              <a:t>) </a:t>
            </a:r>
            <a:r>
              <a:rPr kumimoji="1" lang="ja-JP" altLang="en-US" sz="2000" b="0" dirty="0" smtClean="0">
                <a:solidFill>
                  <a:srgbClr val="FFFFFF"/>
                </a:solidFill>
              </a:rPr>
              <a:t>の存在</a:t>
            </a:r>
            <a:r>
              <a:rPr kumimoji="1" lang="en-US" altLang="ja-JP" sz="2000" b="0" dirty="0" smtClean="0">
                <a:solidFill>
                  <a:srgbClr val="FFFFFF"/>
                </a:solidFill>
              </a:rPr>
              <a:t>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886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37" y="2250768"/>
            <a:ext cx="6539463" cy="398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テキスト ボックス 66"/>
          <p:cNvSpPr txBox="1"/>
          <p:nvPr/>
        </p:nvSpPr>
        <p:spPr>
          <a:xfrm>
            <a:off x="569648" y="5949280"/>
            <a:ext cx="1482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en-US" altLang="ja-JP" sz="1600" b="0" dirty="0" smtClean="0">
                <a:solidFill>
                  <a:srgbClr val="DDDDDD"/>
                </a:solidFill>
              </a:rPr>
              <a:t>(By </a:t>
            </a:r>
            <a:r>
              <a:rPr kumimoji="1" lang="en-US" altLang="ja-JP" sz="1600" b="0" dirty="0" err="1" smtClean="0">
                <a:solidFill>
                  <a:srgbClr val="DDDDDD"/>
                </a:solidFill>
              </a:rPr>
              <a:t>Sekiguchi</a:t>
            </a:r>
            <a:r>
              <a:rPr kumimoji="1" lang="en-US" altLang="ja-JP" sz="1600" b="0" dirty="0" smtClean="0">
                <a:solidFill>
                  <a:srgbClr val="DDDDDD"/>
                </a:solidFill>
              </a:rPr>
              <a:t>)</a:t>
            </a:r>
            <a:endParaRPr kumimoji="1" lang="ja-JP" altLang="en-US" sz="1600" b="0" dirty="0" smtClean="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角丸四角形 32"/>
          <p:cNvSpPr/>
          <p:nvPr/>
        </p:nvSpPr>
        <p:spPr bwMode="auto">
          <a:xfrm>
            <a:off x="467544" y="1988840"/>
            <a:ext cx="8432402" cy="2952328"/>
          </a:xfrm>
          <a:prstGeom prst="roundRect">
            <a:avLst>
              <a:gd name="adj" fmla="val 4306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リングダウン時の重力波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1013827"/>
            <a:ext cx="5410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0" dirty="0">
                <a:solidFill>
                  <a:srgbClr val="FFFFFF"/>
                </a:solidFill>
              </a:rPr>
              <a:t>・ブラックホール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形成時</a:t>
            </a:r>
            <a:r>
              <a:rPr lang="ja-JP" altLang="en-US" sz="2000" b="0" dirty="0">
                <a:solidFill>
                  <a:srgbClr val="FFFFFF"/>
                </a:solidFill>
              </a:rPr>
              <a:t>の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摂動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.</a:t>
            </a:r>
          </a:p>
          <a:p>
            <a:pPr algn="l">
              <a:lnSpc>
                <a:spcPct val="120000"/>
              </a:lnSpc>
              <a:buNone/>
            </a:pPr>
            <a:r>
              <a:rPr lang="en-US" altLang="ja-JP" sz="2000" b="0" dirty="0">
                <a:solidFill>
                  <a:srgbClr val="FFFFFF"/>
                </a:solidFill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    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重力波を放射しつつ定常状態へ落ち着く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pic>
        <p:nvPicPr>
          <p:cNvPr id="18892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90" y="2276872"/>
            <a:ext cx="3096344" cy="2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825685" y="4542631"/>
            <a:ext cx="1894749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400" b="0" dirty="0" smtClean="0">
                <a:solidFill>
                  <a:srgbClr val="B2B2B2"/>
                </a:solidFill>
              </a:rPr>
              <a:t>(Fig. by Marion 2011)</a:t>
            </a:r>
            <a:endParaRPr kumimoji="1" lang="ja-JP" altLang="en-US" sz="1400" b="0" dirty="0" smtClean="0">
              <a:solidFill>
                <a:srgbClr val="B2B2B2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8454" y="2060848"/>
            <a:ext cx="292740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kumimoji="1"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指数関数的な減衰振動波形</a:t>
            </a:r>
            <a:endParaRPr kumimoji="1" lang="ja-JP" altLang="en-US" b="0" dirty="0" smtClean="0">
              <a:solidFill>
                <a:srgbClr val="FFFFFF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96" y="3991513"/>
            <a:ext cx="2068377" cy="2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6" name="図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409" y="4467941"/>
            <a:ext cx="1404521" cy="29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8" name="図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96" y="3325031"/>
            <a:ext cx="3541478" cy="54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25" name="図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87" y="2506850"/>
            <a:ext cx="4761391" cy="6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943570" y="3436316"/>
            <a:ext cx="958917" cy="387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kumimoji="1" lang="ja-JP" altLang="en-US" b="0" dirty="0" smtClean="0">
                <a:solidFill>
                  <a:srgbClr val="FFFFFF"/>
                </a:solidFill>
              </a:rPr>
              <a:t>周波数</a:t>
            </a:r>
            <a:r>
              <a:rPr kumimoji="1" lang="en-US" altLang="ja-JP" b="0" dirty="0" smtClean="0">
                <a:solidFill>
                  <a:srgbClr val="FFFFFF"/>
                </a:solidFill>
              </a:rPr>
              <a:t>:</a:t>
            </a:r>
            <a:endParaRPr kumimoji="1" lang="ja-JP" altLang="en-US" b="0" dirty="0" smtClean="0">
              <a:solidFill>
                <a:srgbClr val="FFFF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43570" y="3933056"/>
            <a:ext cx="660758" cy="387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kumimoji="1" lang="en-US" altLang="ja-JP" b="0" dirty="0" smtClean="0">
                <a:solidFill>
                  <a:srgbClr val="FFFFFF"/>
                </a:solidFill>
              </a:rPr>
              <a:t>Q</a:t>
            </a:r>
            <a:r>
              <a:rPr kumimoji="1" lang="ja-JP" altLang="en-US" b="0" dirty="0" smtClean="0">
                <a:solidFill>
                  <a:srgbClr val="FFFFFF"/>
                </a:solidFill>
              </a:rPr>
              <a:t>値</a:t>
            </a:r>
            <a:r>
              <a:rPr kumimoji="1" lang="en-US" altLang="ja-JP" b="0" dirty="0" smtClean="0">
                <a:solidFill>
                  <a:srgbClr val="FFFFFF"/>
                </a:solidFill>
              </a:rPr>
              <a:t>:</a:t>
            </a:r>
            <a:endParaRPr kumimoji="1" lang="ja-JP" altLang="en-US" b="0" dirty="0" smtClean="0">
              <a:solidFill>
                <a:srgbClr val="FFFF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61948" y="4409482"/>
            <a:ext cx="851515" cy="387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b="0" dirty="0">
                <a:solidFill>
                  <a:srgbClr val="FFFFFF"/>
                </a:solidFill>
              </a:rPr>
              <a:t>スピン</a:t>
            </a:r>
            <a:r>
              <a:rPr kumimoji="1" lang="en-US" altLang="ja-JP" b="0" dirty="0" smtClean="0">
                <a:solidFill>
                  <a:srgbClr val="FFFFFF"/>
                </a:solidFill>
              </a:rPr>
              <a:t>:</a:t>
            </a:r>
            <a:endParaRPr kumimoji="1" lang="ja-JP" altLang="en-US" b="0" dirty="0" smtClean="0">
              <a:solidFill>
                <a:srgbClr val="FFFFFF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54874" y="5306766"/>
            <a:ext cx="476925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kumimoji="1" lang="ja-JP" altLang="en-US" b="0" dirty="0" smtClean="0">
                <a:solidFill>
                  <a:srgbClr val="FFFFFF"/>
                </a:solidFill>
              </a:rPr>
              <a:t>ブラックホールの質量</a:t>
            </a:r>
            <a:r>
              <a:rPr kumimoji="1" lang="en-US" altLang="ja-JP" b="0" dirty="0" smtClean="0">
                <a:solidFill>
                  <a:srgbClr val="FFFFFF"/>
                </a:solidFill>
              </a:rPr>
              <a:t>, </a:t>
            </a:r>
            <a:r>
              <a:rPr kumimoji="1" lang="ja-JP" altLang="en-US" b="0" dirty="0" smtClean="0">
                <a:solidFill>
                  <a:srgbClr val="FFFFFF"/>
                </a:solidFill>
              </a:rPr>
              <a:t>スピンの</a:t>
            </a:r>
            <a:r>
              <a:rPr lang="ja-JP" altLang="en-US" b="0" dirty="0" smtClean="0">
                <a:solidFill>
                  <a:srgbClr val="FFFFFF"/>
                </a:solidFill>
              </a:rPr>
              <a:t>情報が得られる</a:t>
            </a:r>
            <a:r>
              <a:rPr lang="en-US" altLang="ja-JP" b="0" dirty="0" smtClean="0">
                <a:solidFill>
                  <a:srgbClr val="FFFFFF"/>
                </a:solidFill>
              </a:rPr>
              <a:t>.</a:t>
            </a:r>
            <a:endParaRPr kumimoji="1" lang="ja-JP" altLang="en-US" b="0" dirty="0" smtClean="0">
              <a:solidFill>
                <a:srgbClr val="FFFFFF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241656" y="5740572"/>
            <a:ext cx="457304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kumimoji="1" lang="en-US" altLang="ja-JP" b="0" dirty="0" smtClean="0">
                <a:solidFill>
                  <a:srgbClr val="FFFFFF"/>
                </a:solidFill>
              </a:rPr>
              <a:t>100 </a:t>
            </a:r>
            <a:r>
              <a:rPr kumimoji="1" lang="en-US" altLang="ja-JP" b="0" dirty="0" err="1" smtClean="0">
                <a:solidFill>
                  <a:srgbClr val="FFFFFF"/>
                </a:solidFill>
              </a:rPr>
              <a:t>M_solar</a:t>
            </a:r>
            <a:r>
              <a:rPr kumimoji="1" lang="en-US" altLang="ja-JP" b="0" dirty="0" smtClean="0">
                <a:solidFill>
                  <a:srgbClr val="FFFFFF"/>
                </a:solidFill>
              </a:rPr>
              <a:t>, a=0.5</a:t>
            </a:r>
            <a:r>
              <a:rPr lang="en-US" altLang="ja-JP" b="0" dirty="0">
                <a:solidFill>
                  <a:srgbClr val="FFFFFF"/>
                </a:solidFill>
              </a:rPr>
              <a:t> 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 f</a:t>
            </a:r>
            <a:r>
              <a:rPr lang="en-US" altLang="ja-JP" b="0" baseline="-25000" dirty="0" smtClean="0">
                <a:solidFill>
                  <a:srgbClr val="FFFFFF"/>
                </a:solidFill>
                <a:sym typeface="Wingdings" pitchFamily="2" charset="2"/>
              </a:rPr>
              <a:t>0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 ~ 100Hz, Q ~ 2.6</a:t>
            </a:r>
            <a:endParaRPr kumimoji="1" lang="ja-JP" altLang="en-US" b="0" dirty="0" smtClean="0">
              <a:solidFill>
                <a:srgbClr val="FFFF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134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BH</a:t>
            </a:r>
            <a:r>
              <a:rPr lang="ja-JP" altLang="en-US" dirty="0" smtClean="0"/>
              <a:t>連星合体からの重力波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1002214"/>
            <a:ext cx="8162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・ハイブリッド波形</a:t>
            </a:r>
            <a:r>
              <a:rPr lang="en-US" altLang="ja-JP" sz="2000" b="0" dirty="0">
                <a:solidFill>
                  <a:srgbClr val="FFFFFF"/>
                </a:solidFill>
              </a:rPr>
              <a:t>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 :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数値シミュレーション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+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ポストニュートン近似による波形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987824" y="6021288"/>
            <a:ext cx="4642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808080"/>
                </a:solidFill>
                <a:latin typeface="Tahoma" pitchFamily="34" charset="0"/>
              </a:rPr>
              <a:t>(Ajith+ </a:t>
            </a:r>
            <a:r>
              <a:rPr lang="en-US" altLang="ja-JP" sz="1600" dirty="0">
                <a:solidFill>
                  <a:srgbClr val="808080"/>
                </a:solidFill>
              </a:rPr>
              <a:t>arXiv </a:t>
            </a:r>
            <a:r>
              <a:rPr lang="en-US" altLang="ja-JP" sz="1600" dirty="0" smtClean="0">
                <a:solidFill>
                  <a:srgbClr val="808080"/>
                </a:solidFill>
              </a:rPr>
              <a:t>0710.2335, arXiv </a:t>
            </a:r>
            <a:r>
              <a:rPr lang="en-US" altLang="ja-JP" sz="1600" dirty="0" smtClean="0">
                <a:solidFill>
                  <a:srgbClr val="808080"/>
                </a:solidFill>
                <a:latin typeface="Tahoma" pitchFamily="34" charset="0"/>
              </a:rPr>
              <a:t>0909.2867)</a:t>
            </a:r>
            <a:endParaRPr kumimoji="1" lang="ja-JP" altLang="en-US" sz="1600" dirty="0" smtClean="0">
              <a:solidFill>
                <a:srgbClr val="808080"/>
              </a:solidFill>
              <a:latin typeface="Tahoma" pitchFamily="34" charset="0"/>
            </a:endParaRPr>
          </a:p>
        </p:txBody>
      </p:sp>
      <p:pic>
        <p:nvPicPr>
          <p:cNvPr id="1887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911702"/>
            <a:ext cx="8748464" cy="195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1265956" y="1988840"/>
            <a:ext cx="2585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99FF99"/>
                </a:solidFill>
              </a:rPr>
              <a:t>インスパイラル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  <a:p>
            <a:pPr algn="l">
              <a:buNone/>
            </a:pPr>
            <a:r>
              <a:rPr lang="ja-JP" altLang="en-US" sz="2000" b="0" dirty="0">
                <a:solidFill>
                  <a:srgbClr val="99FF99"/>
                </a:solidFill>
              </a:rPr>
              <a:t> </a:t>
            </a:r>
            <a:r>
              <a:rPr lang="en-US" altLang="ja-JP" sz="2000" b="0" dirty="0" smtClean="0">
                <a:solidFill>
                  <a:srgbClr val="99FF99"/>
                </a:solidFill>
              </a:rPr>
              <a:t>(</a:t>
            </a:r>
            <a:r>
              <a:rPr lang="ja-JP" altLang="en-US" sz="2000" b="0" dirty="0" smtClean="0">
                <a:solidFill>
                  <a:srgbClr val="99FF99"/>
                </a:solidFill>
              </a:rPr>
              <a:t>ポストニュートン近似</a:t>
            </a:r>
            <a:r>
              <a:rPr lang="en-US" altLang="ja-JP" sz="2000" b="0" dirty="0" smtClean="0">
                <a:solidFill>
                  <a:srgbClr val="99FF99"/>
                </a:solidFill>
              </a:rPr>
              <a:t>)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018484" y="1988840"/>
            <a:ext cx="2585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99FF99"/>
                </a:solidFill>
              </a:rPr>
              <a:t>合体 </a:t>
            </a:r>
            <a:r>
              <a:rPr lang="en-US" altLang="ja-JP" sz="2000" b="0" dirty="0" smtClean="0">
                <a:solidFill>
                  <a:srgbClr val="99FF99"/>
                </a:solidFill>
              </a:rPr>
              <a:t>+ </a:t>
            </a:r>
            <a:r>
              <a:rPr lang="ja-JP" altLang="en-US" sz="2000" b="0" dirty="0" smtClean="0">
                <a:solidFill>
                  <a:srgbClr val="99FF99"/>
                </a:solidFill>
              </a:rPr>
              <a:t>減衰振動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  <a:p>
            <a:pPr algn="l">
              <a:buNone/>
            </a:pPr>
            <a:r>
              <a:rPr lang="ja-JP" altLang="en-US" sz="2000" b="0" dirty="0">
                <a:solidFill>
                  <a:srgbClr val="99FF99"/>
                </a:solidFill>
              </a:rPr>
              <a:t> </a:t>
            </a:r>
            <a:r>
              <a:rPr lang="en-US" altLang="ja-JP" sz="2000" b="0" dirty="0" smtClean="0">
                <a:solidFill>
                  <a:srgbClr val="99FF99"/>
                </a:solidFill>
              </a:rPr>
              <a:t>(</a:t>
            </a:r>
            <a:r>
              <a:rPr lang="ja-JP" altLang="en-US" sz="2000" b="0" dirty="0" smtClean="0">
                <a:solidFill>
                  <a:srgbClr val="99FF99"/>
                </a:solidFill>
              </a:rPr>
              <a:t>数値シミュレーション</a:t>
            </a:r>
            <a:r>
              <a:rPr lang="en-US" altLang="ja-JP" sz="2000" b="0" dirty="0" smtClean="0">
                <a:solidFill>
                  <a:srgbClr val="99FF99"/>
                </a:solidFill>
              </a:rPr>
              <a:t>)</a:t>
            </a:r>
          </a:p>
        </p:txBody>
      </p:sp>
      <p:cxnSp>
        <p:nvCxnSpPr>
          <p:cNvPr id="6" name="直線矢印コネクタ 5"/>
          <p:cNvCxnSpPr>
            <a:stCxn id="19" idx="2"/>
          </p:cNvCxnSpPr>
          <p:nvPr/>
        </p:nvCxnSpPr>
        <p:spPr bwMode="auto">
          <a:xfrm>
            <a:off x="2558938" y="2696726"/>
            <a:ext cx="140854" cy="81647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99FF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直線矢印コネクタ 22"/>
          <p:cNvCxnSpPr/>
          <p:nvPr/>
        </p:nvCxnSpPr>
        <p:spPr bwMode="auto">
          <a:xfrm>
            <a:off x="6804248" y="2696726"/>
            <a:ext cx="543566" cy="73227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rgbClr val="99FF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テキスト ボックス 25"/>
          <p:cNvSpPr txBox="1"/>
          <p:nvPr/>
        </p:nvSpPr>
        <p:spPr>
          <a:xfrm>
            <a:off x="763960" y="5189130"/>
            <a:ext cx="7495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波源のパラメータ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(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質量・スピン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)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を変えた多数の数値シミュレーション</a:t>
            </a:r>
            <a:endParaRPr lang="en-US" altLang="ja-JP" sz="2000" b="0" dirty="0" smtClean="0">
              <a:solidFill>
                <a:srgbClr val="FFFFFF"/>
              </a:solidFill>
            </a:endParaRPr>
          </a:p>
          <a:p>
            <a:pPr algn="l">
              <a:lnSpc>
                <a:spcPct val="120000"/>
              </a:lnSpc>
              <a:buNone/>
            </a:pPr>
            <a:r>
              <a:rPr kumimoji="1" lang="en-US" altLang="ja-JP" sz="2000" b="0" dirty="0">
                <a:solidFill>
                  <a:srgbClr val="FFFFFF"/>
                </a:solidFill>
              </a:rPr>
              <a:t> </a:t>
            </a:r>
            <a:r>
              <a:rPr kumimoji="1" lang="en-US" altLang="ja-JP" sz="2000" b="0" dirty="0" smtClean="0">
                <a:solidFill>
                  <a:srgbClr val="FFFFFF"/>
                </a:solidFill>
              </a:rPr>
              <a:t>       </a:t>
            </a:r>
            <a:r>
              <a:rPr kumimoji="1"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ハイブリッド波形をパラメータで表現 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(</a:t>
            </a:r>
            <a:r>
              <a:rPr kumimoji="1"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現象論的波形</a:t>
            </a:r>
            <a:r>
              <a:rPr kumimoji="1"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293820" y="1444714"/>
            <a:ext cx="5405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ブラックホール連星合体現象の全段階を表現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680095" y="4314582"/>
            <a:ext cx="119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1600" b="0" dirty="0" smtClean="0">
                <a:solidFill>
                  <a:srgbClr val="808080"/>
                </a:solidFill>
              </a:rPr>
              <a:t>位相の接続</a:t>
            </a:r>
            <a:endParaRPr lang="en-US" altLang="ja-JP" sz="1600" b="0" dirty="0" smtClean="0">
              <a:solidFill>
                <a:srgbClr val="808080"/>
              </a:solidFill>
            </a:endParaRPr>
          </a:p>
        </p:txBody>
      </p:sp>
      <p:sp>
        <p:nvSpPr>
          <p:cNvPr id="16" name="左大かっこ 15"/>
          <p:cNvSpPr/>
          <p:nvPr/>
        </p:nvSpPr>
        <p:spPr bwMode="auto">
          <a:xfrm rot="16200000">
            <a:off x="6129048" y="3744163"/>
            <a:ext cx="165504" cy="975339"/>
          </a:xfrm>
          <a:prstGeom prst="leftBracket">
            <a:avLst/>
          </a:prstGeom>
          <a:noFill/>
          <a:ln w="635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8780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015901"/>
            <a:ext cx="5328592" cy="336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角丸四角形 1"/>
          <p:cNvSpPr/>
          <p:nvPr/>
        </p:nvSpPr>
        <p:spPr bwMode="auto">
          <a:xfrm>
            <a:off x="5036646" y="2402953"/>
            <a:ext cx="1423988" cy="1336755"/>
          </a:xfrm>
          <a:prstGeom prst="roundRect">
            <a:avLst>
              <a:gd name="adj" fmla="val 5788"/>
            </a:avLst>
          </a:prstGeom>
          <a:solidFill>
            <a:srgbClr val="000000">
              <a:alpha val="8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6767660" y="3019267"/>
            <a:ext cx="826303" cy="1131823"/>
          </a:xfrm>
          <a:prstGeom prst="roundRect">
            <a:avLst>
              <a:gd name="adj" fmla="val 5788"/>
            </a:avLst>
          </a:prstGeom>
          <a:solidFill>
            <a:srgbClr val="000000">
              <a:alpha val="8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7850153" y="3909395"/>
            <a:ext cx="826303" cy="982080"/>
          </a:xfrm>
          <a:prstGeom prst="roundRect">
            <a:avLst>
              <a:gd name="adj" fmla="val 5788"/>
            </a:avLst>
          </a:prstGeom>
          <a:solidFill>
            <a:srgbClr val="000000">
              <a:alpha val="8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連星合体からの重力波スペクトル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1560" y="908720"/>
            <a:ext cx="5945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・数値シミュレーション結果から導かれた現象論的波形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05717" y="1700808"/>
            <a:ext cx="48784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FFFFFF"/>
                </a:solidFill>
              </a:rPr>
              <a:t>- For BH inspiral (no tidal deformation).</a:t>
            </a:r>
          </a:p>
          <a:p>
            <a:pPr algn="l">
              <a:buNone/>
            </a:pPr>
            <a:r>
              <a:rPr lang="en-US" altLang="ja-JP" sz="2000" b="0" dirty="0" smtClean="0">
                <a:solidFill>
                  <a:srgbClr val="FFFFFF"/>
                </a:solidFill>
              </a:rPr>
              <a:t>- Include inspiral, merger, and ring-down.</a:t>
            </a:r>
          </a:p>
          <a:p>
            <a:pPr algn="l">
              <a:buNone/>
            </a:pPr>
            <a:r>
              <a:rPr kumimoji="1" lang="en-US" altLang="ja-JP" sz="2000" b="0" dirty="0" smtClean="0">
                <a:solidFill>
                  <a:srgbClr val="FFFFFF"/>
                </a:solidFill>
              </a:rPr>
              <a:t>- Include spin effect.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785330" y="4077868"/>
            <a:ext cx="768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Inspiral</a:t>
            </a:r>
            <a:endParaRPr kumimoji="1" lang="ja-JP" altLang="en-US" sz="1400" dirty="0" smtClean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68290" y="4583698"/>
            <a:ext cx="738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Merger</a:t>
            </a:r>
            <a:endParaRPr kumimoji="1" lang="ja-JP" altLang="en-US" sz="1400" dirty="0" smtClean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110497" y="5427289"/>
            <a:ext cx="966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400" dirty="0" smtClean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Ringdown</a:t>
            </a:r>
            <a:endParaRPr kumimoji="1" lang="ja-JP" altLang="en-US" sz="1400" dirty="0" smtClean="0">
              <a:solidFill>
                <a:srgbClr val="FF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1583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646" y="2510983"/>
            <a:ext cx="1423988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3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71257"/>
            <a:ext cx="828675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83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170" y="3909395"/>
            <a:ext cx="719138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598390" y="4077868"/>
            <a:ext cx="2818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800" b="0" dirty="0" smtClean="0">
                <a:solidFill>
                  <a:srgbClr val="FFFFFF"/>
                </a:solidFill>
                <a:latin typeface="Tahoma" pitchFamily="34" charset="0"/>
              </a:rPr>
              <a:t>GW from BH merger</a:t>
            </a:r>
          </a:p>
          <a:p>
            <a:pPr algn="l">
              <a:buNone/>
            </a:pPr>
            <a:r>
              <a:rPr lang="en-US" altLang="ja-JP" sz="1800" b="0" dirty="0" smtClean="0">
                <a:solidFill>
                  <a:srgbClr val="99CCFF"/>
                </a:solidFill>
                <a:latin typeface="Tahoma" pitchFamily="34" charset="0"/>
              </a:rPr>
              <a:t>  </a:t>
            </a:r>
            <a:r>
              <a:rPr lang="en-US" altLang="ja-JP" sz="1800" b="0" dirty="0" smtClean="0">
                <a:solidFill>
                  <a:srgbClr val="B2B2B2"/>
                </a:solidFill>
                <a:latin typeface="Tahoma" pitchFamily="34" charset="0"/>
              </a:rPr>
              <a:t>- 100 Msolar equal mass</a:t>
            </a:r>
          </a:p>
          <a:p>
            <a:pPr algn="l">
              <a:buNone/>
            </a:pPr>
            <a:r>
              <a:rPr kumimoji="1" lang="en-US" altLang="ja-JP" sz="1800" b="0" dirty="0">
                <a:solidFill>
                  <a:srgbClr val="B2B2B2"/>
                </a:solidFill>
                <a:latin typeface="Tahoma" pitchFamily="34" charset="0"/>
              </a:rPr>
              <a:t> </a:t>
            </a:r>
            <a:r>
              <a:rPr kumimoji="1" lang="en-US" altLang="ja-JP" sz="1800" b="0" dirty="0" smtClean="0">
                <a:solidFill>
                  <a:srgbClr val="B2B2B2"/>
                </a:solidFill>
                <a:latin typeface="Tahoma" pitchFamily="34" charset="0"/>
              </a:rPr>
              <a:t> - Spin parameter 0.5</a:t>
            </a:r>
          </a:p>
          <a:p>
            <a:pPr algn="l">
              <a:buNone/>
            </a:pPr>
            <a:r>
              <a:rPr lang="en-US" altLang="ja-JP" sz="1800" b="0" dirty="0">
                <a:solidFill>
                  <a:srgbClr val="B2B2B2"/>
                </a:solidFill>
                <a:latin typeface="Tahoma" pitchFamily="34" charset="0"/>
              </a:rPr>
              <a:t> </a:t>
            </a:r>
            <a:r>
              <a:rPr lang="en-US" altLang="ja-JP" sz="1800" b="0" dirty="0" smtClean="0">
                <a:solidFill>
                  <a:srgbClr val="B2B2B2"/>
                </a:solidFill>
                <a:latin typeface="Tahoma" pitchFamily="34" charset="0"/>
              </a:rPr>
              <a:t> - Distance 100 Mpc</a:t>
            </a:r>
            <a:r>
              <a:rPr kumimoji="1" lang="en-US" altLang="ja-JP" sz="1800" b="0" dirty="0" smtClean="0">
                <a:solidFill>
                  <a:srgbClr val="B2B2B2"/>
                </a:solidFill>
                <a:latin typeface="Tahoma" pitchFamily="34" charset="0"/>
              </a:rPr>
              <a:t> </a:t>
            </a:r>
            <a:endParaRPr kumimoji="1" lang="ja-JP" altLang="en-US" sz="1800" b="0" dirty="0" smtClean="0">
              <a:solidFill>
                <a:srgbClr val="B2B2B2"/>
              </a:solidFill>
              <a:latin typeface="Tahoma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313179" y="1301326"/>
            <a:ext cx="2438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1600" dirty="0" smtClean="0">
                <a:solidFill>
                  <a:srgbClr val="808080"/>
                </a:solidFill>
                <a:latin typeface="Tahoma" pitchFamily="34" charset="0"/>
              </a:rPr>
              <a:t>(Ajith+ arXiv 0909.2867)</a:t>
            </a:r>
            <a:endParaRPr kumimoji="1" lang="ja-JP" altLang="en-US" sz="1600" dirty="0" smtClean="0">
              <a:solidFill>
                <a:srgbClr val="808080"/>
              </a:solidFill>
              <a:latin typeface="Tahoma" pitchFamily="34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775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角丸四角形 47"/>
          <p:cNvSpPr/>
          <p:nvPr/>
        </p:nvSpPr>
        <p:spPr bwMode="auto">
          <a:xfrm>
            <a:off x="3275856" y="1656096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9" name="角丸四角形 48"/>
          <p:cNvSpPr/>
          <p:nvPr/>
        </p:nvSpPr>
        <p:spPr bwMode="auto">
          <a:xfrm>
            <a:off x="5246632" y="1656096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5" name="角丸四角形 84"/>
          <p:cNvSpPr/>
          <p:nvPr/>
        </p:nvSpPr>
        <p:spPr bwMode="auto">
          <a:xfrm>
            <a:off x="1043608" y="2996952"/>
            <a:ext cx="7352947" cy="3337629"/>
          </a:xfrm>
          <a:prstGeom prst="roundRect">
            <a:avLst>
              <a:gd name="adj" fmla="val 4306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5" name="角丸四角形 94"/>
          <p:cNvSpPr/>
          <p:nvPr/>
        </p:nvSpPr>
        <p:spPr bwMode="auto">
          <a:xfrm>
            <a:off x="4436116" y="3933056"/>
            <a:ext cx="3758431" cy="1603052"/>
          </a:xfrm>
          <a:prstGeom prst="roundRect">
            <a:avLst>
              <a:gd name="adj" fmla="val 4306"/>
            </a:avLst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57" name="直線コネクタ 56"/>
          <p:cNvCxnSpPr/>
          <p:nvPr/>
        </p:nvCxnSpPr>
        <p:spPr bwMode="auto">
          <a:xfrm>
            <a:off x="2743859" y="4471667"/>
            <a:ext cx="9133" cy="1210257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パイ 75"/>
          <p:cNvSpPr/>
          <p:nvPr/>
        </p:nvSpPr>
        <p:spPr bwMode="auto">
          <a:xfrm>
            <a:off x="2780657" y="3679579"/>
            <a:ext cx="726905" cy="756084"/>
          </a:xfrm>
          <a:prstGeom prst="pie">
            <a:avLst>
              <a:gd name="adj1" fmla="val 17075316"/>
              <a:gd name="adj2" fmla="val 18741315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5" name="パイ 64"/>
          <p:cNvSpPr/>
          <p:nvPr/>
        </p:nvSpPr>
        <p:spPr bwMode="auto">
          <a:xfrm>
            <a:off x="1195098" y="5227751"/>
            <a:ext cx="900689" cy="864096"/>
          </a:xfrm>
          <a:prstGeom prst="pie">
            <a:avLst>
              <a:gd name="adj1" fmla="val 251365"/>
              <a:gd name="adj2" fmla="val 1630123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64" name="パイ 63"/>
          <p:cNvSpPr/>
          <p:nvPr/>
        </p:nvSpPr>
        <p:spPr bwMode="auto">
          <a:xfrm>
            <a:off x="1258987" y="5263755"/>
            <a:ext cx="726905" cy="756084"/>
          </a:xfrm>
          <a:prstGeom prst="pie">
            <a:avLst>
              <a:gd name="adj1" fmla="val 16251190"/>
              <a:gd name="adj2" fmla="val 18930066"/>
            </a:avLst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72" name="直線コネクタ 71"/>
          <p:cNvCxnSpPr>
            <a:stCxn id="71" idx="5"/>
          </p:cNvCxnSpPr>
          <p:nvPr/>
        </p:nvCxnSpPr>
        <p:spPr bwMode="auto">
          <a:xfrm flipH="1" flipV="1">
            <a:off x="3140697" y="4075624"/>
            <a:ext cx="297656" cy="286832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観測信号とアンテナパターン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1124744"/>
            <a:ext cx="7058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・干渉計型重力波検出器の出力 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: 2</a:t>
            </a:r>
            <a:r>
              <a:rPr lang="ja-JP" altLang="en-US" sz="2000" b="0" dirty="0" err="1" smtClean="0">
                <a:solidFill>
                  <a:srgbClr val="FFFFFF"/>
                </a:solidFill>
              </a:rPr>
              <a:t>つの偏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波成分の重ね合わせ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80961"/>
            <a:ext cx="4830213" cy="3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5257380" y="2439176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b="0" dirty="0" smtClean="0">
                <a:solidFill>
                  <a:srgbClr val="FFCCCC"/>
                </a:solidFill>
              </a:rPr>
              <a:t>干渉計のアンテナパターン</a:t>
            </a:r>
            <a:endParaRPr kumimoji="1" lang="ja-JP" altLang="en-US" b="0" dirty="0" smtClean="0">
              <a:solidFill>
                <a:srgbClr val="FFCCCC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 bwMode="auto">
          <a:xfrm>
            <a:off x="1612525" y="5659799"/>
            <a:ext cx="915310" cy="50405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直線矢印コネクタ 26"/>
          <p:cNvCxnSpPr/>
          <p:nvPr/>
        </p:nvCxnSpPr>
        <p:spPr bwMode="auto">
          <a:xfrm flipV="1">
            <a:off x="1624618" y="4651687"/>
            <a:ext cx="20794" cy="100811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直線矢印コネクタ 29"/>
          <p:cNvCxnSpPr/>
          <p:nvPr/>
        </p:nvCxnSpPr>
        <p:spPr bwMode="auto">
          <a:xfrm flipV="1">
            <a:off x="1612524" y="5371767"/>
            <a:ext cx="771295" cy="28803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円/楕円 33"/>
          <p:cNvSpPr/>
          <p:nvPr/>
        </p:nvSpPr>
        <p:spPr bwMode="auto">
          <a:xfrm rot="806699">
            <a:off x="2562276" y="3859598"/>
            <a:ext cx="1152128" cy="432048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36" name="直線コネクタ 35"/>
          <p:cNvCxnSpPr/>
          <p:nvPr/>
        </p:nvCxnSpPr>
        <p:spPr bwMode="auto">
          <a:xfrm flipH="1">
            <a:off x="1645412" y="3283535"/>
            <a:ext cx="2215160" cy="2376264"/>
          </a:xfrm>
          <a:prstGeom prst="line">
            <a:avLst/>
          </a:prstGeom>
          <a:solidFill>
            <a:srgbClr val="FAFFC9">
              <a:alpha val="50000"/>
            </a:srgbClr>
          </a:solidFill>
          <a:ln w="25400" cap="flat" cmpd="sng" algn="ctr">
            <a:solidFill>
              <a:srgbClr val="FFFFCC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8" name="直線コネクタ 37"/>
          <p:cNvCxnSpPr/>
          <p:nvPr/>
        </p:nvCxnSpPr>
        <p:spPr bwMode="auto">
          <a:xfrm flipV="1">
            <a:off x="3138340" y="3499559"/>
            <a:ext cx="146373" cy="576063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CC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直線コネクタ 40"/>
          <p:cNvCxnSpPr/>
          <p:nvPr/>
        </p:nvCxnSpPr>
        <p:spPr bwMode="auto">
          <a:xfrm flipV="1">
            <a:off x="1645412" y="5443775"/>
            <a:ext cx="568783" cy="216025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直線コネクタ 42"/>
          <p:cNvCxnSpPr/>
          <p:nvPr/>
        </p:nvCxnSpPr>
        <p:spPr bwMode="auto">
          <a:xfrm>
            <a:off x="1628780" y="5681924"/>
            <a:ext cx="568783" cy="288263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テキスト ボックス 50"/>
          <p:cNvSpPr txBox="1"/>
          <p:nvPr/>
        </p:nvSpPr>
        <p:spPr>
          <a:xfrm>
            <a:off x="2167795" y="5587791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800" b="0" dirty="0" smtClean="0">
                <a:solidFill>
                  <a:srgbClr val="FFFFCC"/>
                </a:solidFill>
                <a:latin typeface="Symbol" pitchFamily="18" charset="2"/>
              </a:rPr>
              <a:t>f</a:t>
            </a:r>
            <a:endParaRPr kumimoji="1" lang="ja-JP" altLang="en-US" sz="2800" b="0" dirty="0" smtClean="0">
              <a:solidFill>
                <a:srgbClr val="FFFFCC"/>
              </a:solidFill>
              <a:latin typeface="Symbol" pitchFamily="18" charset="2"/>
            </a:endParaRPr>
          </a:p>
        </p:txBody>
      </p:sp>
      <p:cxnSp>
        <p:nvCxnSpPr>
          <p:cNvPr id="52" name="直線コネクタ 51"/>
          <p:cNvCxnSpPr/>
          <p:nvPr/>
        </p:nvCxnSpPr>
        <p:spPr bwMode="auto">
          <a:xfrm flipH="1" flipV="1">
            <a:off x="1680457" y="5659800"/>
            <a:ext cx="1279426" cy="22124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テキスト ボックス 52"/>
          <p:cNvSpPr txBox="1"/>
          <p:nvPr/>
        </p:nvSpPr>
        <p:spPr>
          <a:xfrm>
            <a:off x="1723569" y="4854063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800" b="0" dirty="0" smtClean="0">
                <a:solidFill>
                  <a:srgbClr val="FFFFCC"/>
                </a:solidFill>
                <a:latin typeface="Symbol" pitchFamily="18" charset="2"/>
              </a:rPr>
              <a:t>q</a:t>
            </a:r>
            <a:endParaRPr kumimoji="1" lang="ja-JP" altLang="en-US" sz="2800" b="0" dirty="0" smtClean="0">
              <a:solidFill>
                <a:srgbClr val="FFFFCC"/>
              </a:solidFill>
              <a:latin typeface="Symbol" pitchFamily="18" charset="2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247915" y="3211527"/>
            <a:ext cx="303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800" b="0" dirty="0" err="1" smtClean="0">
                <a:solidFill>
                  <a:srgbClr val="CCFFCC"/>
                </a:solidFill>
                <a:latin typeface="Symbol" pitchFamily="18" charset="2"/>
              </a:rPr>
              <a:t>i</a:t>
            </a:r>
            <a:endParaRPr kumimoji="1" lang="ja-JP" altLang="en-US" sz="2800" b="0" dirty="0" smtClean="0">
              <a:solidFill>
                <a:srgbClr val="CCFFCC"/>
              </a:solidFill>
              <a:latin typeface="Symbol" pitchFamily="18" charset="2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076034" y="4221088"/>
            <a:ext cx="431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800" b="0" dirty="0" smtClean="0">
                <a:solidFill>
                  <a:srgbClr val="6699FF"/>
                </a:solidFill>
                <a:latin typeface="Symbol" pitchFamily="18" charset="2"/>
              </a:rPr>
              <a:t>y</a:t>
            </a:r>
            <a:endParaRPr kumimoji="1" lang="ja-JP" altLang="en-US" sz="2800" b="0" dirty="0" smtClean="0">
              <a:solidFill>
                <a:srgbClr val="6699FF"/>
              </a:solidFill>
              <a:latin typeface="Symbol" pitchFamily="18" charset="2"/>
            </a:endParaRPr>
          </a:p>
        </p:txBody>
      </p:sp>
      <p:cxnSp>
        <p:nvCxnSpPr>
          <p:cNvPr id="62" name="直線コネクタ 61"/>
          <p:cNvCxnSpPr>
            <a:stCxn id="34" idx="7"/>
          </p:cNvCxnSpPr>
          <p:nvPr/>
        </p:nvCxnSpPr>
        <p:spPr bwMode="auto">
          <a:xfrm flipH="1">
            <a:off x="3138340" y="4021767"/>
            <a:ext cx="431692" cy="53855"/>
          </a:xfrm>
          <a:prstGeom prst="line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正方形/長方形 67"/>
          <p:cNvSpPr/>
          <p:nvPr/>
        </p:nvSpPr>
        <p:spPr bwMode="auto">
          <a:xfrm>
            <a:off x="2599843" y="5551787"/>
            <a:ext cx="144016" cy="130137"/>
          </a:xfrm>
          <a:prstGeom prst="rect">
            <a:avLst/>
          </a:prstGeom>
          <a:noFill/>
          <a:ln w="12700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rgbClr val="FFFFCC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1" name="円/楕円 70"/>
          <p:cNvSpPr/>
          <p:nvPr/>
        </p:nvSpPr>
        <p:spPr bwMode="auto">
          <a:xfrm>
            <a:off x="3284713" y="4209564"/>
            <a:ext cx="180000" cy="179124"/>
          </a:xfrm>
          <a:prstGeom prst="ellipse">
            <a:avLst/>
          </a:prstGeom>
          <a:solidFill>
            <a:srgbClr val="FFCCCC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 rot="18633242">
            <a:off x="1961900" y="419938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1600" b="0" dirty="0" smtClean="0">
                <a:solidFill>
                  <a:srgbClr val="FFFFCC"/>
                </a:solidFill>
              </a:rPr>
              <a:t>視線</a:t>
            </a:r>
            <a:endParaRPr kumimoji="1" lang="en-US" altLang="ja-JP" sz="1600" b="0" dirty="0" smtClean="0">
              <a:solidFill>
                <a:srgbClr val="FFFFCC"/>
              </a:solidFill>
            </a:endParaRPr>
          </a:p>
          <a:p>
            <a:pPr algn="l">
              <a:buNone/>
            </a:pPr>
            <a:r>
              <a:rPr kumimoji="1" lang="ja-JP" altLang="en-US" sz="1600" b="0" dirty="0" smtClean="0">
                <a:solidFill>
                  <a:srgbClr val="FFFFCC"/>
                </a:solidFill>
              </a:rPr>
              <a:t>方向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2563908" y="590253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1600" b="0" dirty="0" smtClean="0">
                <a:solidFill>
                  <a:srgbClr val="DDDDDD"/>
                </a:solidFill>
              </a:rPr>
              <a:t>干渉計基準座標</a:t>
            </a:r>
          </a:p>
        </p:txBody>
      </p:sp>
      <p:pic>
        <p:nvPicPr>
          <p:cNvPr id="87" name="図 8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30" y="4052322"/>
            <a:ext cx="567539" cy="33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89" name="図 8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27" y="4605922"/>
            <a:ext cx="247498" cy="33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91" name="図 9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45" y="5223761"/>
            <a:ext cx="106680" cy="1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92" name="テキスト ボックス 91"/>
          <p:cNvSpPr txBox="1"/>
          <p:nvPr/>
        </p:nvSpPr>
        <p:spPr>
          <a:xfrm>
            <a:off x="5187627" y="3986475"/>
            <a:ext cx="1875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b="0" dirty="0">
                <a:solidFill>
                  <a:srgbClr val="FFFFFF"/>
                </a:solidFill>
              </a:rPr>
              <a:t>天球上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の位置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5201275" y="4532349"/>
            <a:ext cx="279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偏極角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 (x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軸の相対角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)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227068" y="5059922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軌道傾斜角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275876" y="3114258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1600" b="0" dirty="0">
                <a:solidFill>
                  <a:srgbClr val="CCFFCC"/>
                </a:solidFill>
              </a:rPr>
              <a:t>軌道傾斜角</a:t>
            </a:r>
            <a:endParaRPr kumimoji="1" lang="ja-JP" altLang="en-US" sz="1600" b="0" dirty="0" smtClean="0">
              <a:solidFill>
                <a:srgbClr val="CCFFCC"/>
              </a:solidFill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324522" y="354775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1600" b="0" dirty="0">
                <a:solidFill>
                  <a:srgbClr val="FFCCCC"/>
                </a:solidFill>
              </a:rPr>
              <a:t>中性子</a:t>
            </a:r>
            <a:r>
              <a:rPr lang="ja-JP" altLang="en-US" sz="1600" b="0" dirty="0" smtClean="0">
                <a:solidFill>
                  <a:srgbClr val="FFCCCC"/>
                </a:solidFill>
              </a:rPr>
              <a:t>星</a:t>
            </a:r>
            <a:r>
              <a:rPr lang="ja-JP" altLang="en-US" sz="1600" b="0" dirty="0">
                <a:solidFill>
                  <a:srgbClr val="FFCCCC"/>
                </a:solidFill>
              </a:rPr>
              <a:t>連星</a:t>
            </a:r>
            <a:endParaRPr kumimoji="1" lang="ja-JP" altLang="en-US" sz="1600" b="0" dirty="0" smtClean="0">
              <a:solidFill>
                <a:srgbClr val="FFCCCC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043609" y="583052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kumimoji="1" lang="ja-JP" altLang="en-US" sz="1600" b="0" dirty="0" smtClean="0">
                <a:solidFill>
                  <a:srgbClr val="FFCCCC"/>
                </a:solidFill>
              </a:rPr>
              <a:t>干渉計</a:t>
            </a:r>
          </a:p>
        </p:txBody>
      </p:sp>
      <p:sp>
        <p:nvSpPr>
          <p:cNvPr id="47" name="円/楕円 46"/>
          <p:cNvSpPr/>
          <p:nvPr/>
        </p:nvSpPr>
        <p:spPr bwMode="auto">
          <a:xfrm>
            <a:off x="2840586" y="3717033"/>
            <a:ext cx="180000" cy="179124"/>
          </a:xfrm>
          <a:prstGeom prst="ellipse">
            <a:avLst/>
          </a:prstGeom>
          <a:solidFill>
            <a:srgbClr val="FFCCCC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5" name="直線矢印コネクタ 4"/>
          <p:cNvCxnSpPr/>
          <p:nvPr/>
        </p:nvCxnSpPr>
        <p:spPr bwMode="auto">
          <a:xfrm flipH="1" flipV="1">
            <a:off x="5494824" y="2201096"/>
            <a:ext cx="157296" cy="23808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CC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4" name="直線矢印コネクタ 53"/>
          <p:cNvCxnSpPr/>
          <p:nvPr/>
        </p:nvCxnSpPr>
        <p:spPr bwMode="auto">
          <a:xfrm flipH="1" flipV="1">
            <a:off x="3825360" y="2160152"/>
            <a:ext cx="1432020" cy="337386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CC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1646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083 -0.07053 C 0.0132 -0.05967 0.03872 -0.03769 0.03542 -0.01688 C 0.0323 0.00139 0.00209 0.00995 -0.03194 0.00046 C -0.06597 -0.00902 -0.09097 -0.03284 -0.08802 -0.05203 C -0.08507 -0.07123 -0.05486 -0.07979 -0.02083 -0.07053 Z " pathEditMode="relative" rAng="710067" ptsTypes="fffff">
                                      <p:cBhvr>
                                        <p:cTn id="6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35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649 0.07007 C -0.01754 0.05966 -0.04289 0.03769 -0.03959 0.01781 C -0.03698 -0.00116 -0.00643 -0.00995 0.02777 -0.00162 C 0.06163 0.00763 0.08715 0.03076 0.08368 0.05018 C 0.08107 0.06961 0.05121 0.0784 0.01649 0.07007 Z " pathEditMode="relative" rAng="11471598" ptsTypes="fffff">
                                      <p:cBhvr>
                                        <p:cTn id="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3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4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 bwMode="auto">
          <a:xfrm>
            <a:off x="2627784" y="2636912"/>
            <a:ext cx="1152520" cy="534925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5507712" y="2750059"/>
            <a:ext cx="576260" cy="421777"/>
          </a:xfrm>
          <a:prstGeom prst="roundRect">
            <a:avLst/>
          </a:prstGeom>
          <a:solidFill>
            <a:srgbClr val="CCFF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4" name="角丸四角形 103"/>
          <p:cNvSpPr/>
          <p:nvPr/>
        </p:nvSpPr>
        <p:spPr bwMode="auto">
          <a:xfrm>
            <a:off x="3275856" y="1484784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7" name="角丸四角形 106"/>
          <p:cNvSpPr/>
          <p:nvPr/>
        </p:nvSpPr>
        <p:spPr bwMode="auto">
          <a:xfrm>
            <a:off x="5246632" y="1484784"/>
            <a:ext cx="549504" cy="504056"/>
          </a:xfrm>
          <a:prstGeom prst="roundRect">
            <a:avLst/>
          </a:prstGeom>
          <a:solidFill>
            <a:srgbClr val="FFCCCC">
              <a:alpha val="1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干渉計の指向性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27584" y="980728"/>
            <a:ext cx="5995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・干渉計型重力波検出器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: </a:t>
            </a:r>
            <a:r>
              <a:rPr lang="ja-JP" altLang="en-US" sz="2000" b="0" dirty="0" smtClean="0">
                <a:solidFill>
                  <a:srgbClr val="FFFFFF"/>
                </a:solidFill>
              </a:rPr>
              <a:t>指向性・偏波依存性がある</a:t>
            </a:r>
            <a:r>
              <a:rPr lang="en-US" altLang="ja-JP" sz="2000" b="0" dirty="0" smtClean="0">
                <a:solidFill>
                  <a:srgbClr val="FFFFFF"/>
                </a:solidFill>
              </a:rPr>
              <a:t>.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5" name="図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636945"/>
            <a:ext cx="4830213" cy="35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1326107" y="2132856"/>
            <a:ext cx="2957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ja-JP" altLang="en-US" sz="2000" b="0" dirty="0" smtClean="0">
                <a:solidFill>
                  <a:srgbClr val="FFFFFF"/>
                </a:solidFill>
              </a:rPr>
              <a:t>干渉計のアンテナパターン</a:t>
            </a:r>
            <a:endParaRPr kumimoji="1" lang="ja-JP" altLang="en-US" sz="2000" b="0" dirty="0" smtClean="0">
              <a:solidFill>
                <a:srgbClr val="FFFFFF"/>
              </a:solidFill>
            </a:endParaRPr>
          </a:p>
        </p:txBody>
      </p:sp>
      <p:pic>
        <p:nvPicPr>
          <p:cNvPr id="18851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66145"/>
            <a:ext cx="6461336" cy="268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" name="テキスト ボックス 107"/>
          <p:cNvSpPr txBox="1"/>
          <p:nvPr/>
        </p:nvSpPr>
        <p:spPr>
          <a:xfrm>
            <a:off x="1619672" y="6021288"/>
            <a:ext cx="503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99FF99"/>
                </a:solidFill>
              </a:rPr>
              <a:t>F+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3780304" y="602128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err="1" smtClean="0">
                <a:solidFill>
                  <a:srgbClr val="99FF99"/>
                </a:solidFill>
              </a:rPr>
              <a:t>Fx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5782488" y="6008514"/>
            <a:ext cx="1095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ja-JP" sz="2000" b="0" dirty="0" smtClean="0">
                <a:solidFill>
                  <a:srgbClr val="99FF99"/>
                </a:solidFill>
              </a:rPr>
              <a:t>Average</a:t>
            </a:r>
            <a:endParaRPr kumimoji="1" lang="ja-JP" altLang="en-US" sz="2000" b="0" dirty="0" smtClean="0">
              <a:solidFill>
                <a:srgbClr val="99FF99"/>
              </a:solidFill>
            </a:endParaRPr>
          </a:p>
        </p:txBody>
      </p:sp>
      <p:pic>
        <p:nvPicPr>
          <p:cNvPr id="106" name="図 1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636912"/>
            <a:ext cx="5747016" cy="5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12" name="図 1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00" y="3254115"/>
            <a:ext cx="5554993" cy="5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368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連星合体からの重力波</a:t>
            </a:r>
            <a:endParaRPr lang="en-US" altLang="ja-JP" sz="2000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795D11-61EC-4C62-B848-01FC06DA00CF}" type="slidenum">
              <a:rPr lang="en-US" altLang="ja-JP"/>
              <a:pPr/>
              <a:t>46</a:t>
            </a:fld>
            <a:endParaRPr lang="en-US" altLang="ja-JP"/>
          </a:p>
        </p:txBody>
      </p:sp>
      <p:sp>
        <p:nvSpPr>
          <p:cNvPr id="163430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86494" y="1052637"/>
            <a:ext cx="4173538" cy="576163"/>
          </a:xfrm>
          <a:prstGeom prst="rect">
            <a:avLst/>
          </a:prstGeom>
          <a:noFill/>
          <a:ln/>
        </p:spPr>
        <p:txBody>
          <a:bodyPr lIns="92075" tIns="46038" rIns="92075" bIns="46038"/>
          <a:lstStyle/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dirty="0"/>
              <a:t>コンパクト連星の</a:t>
            </a:r>
            <a:r>
              <a:rPr lang="ja-JP" altLang="en-US" dirty="0" smtClean="0"/>
              <a:t>合体</a:t>
            </a:r>
            <a:endParaRPr lang="ja-JP" altLang="en-US" dirty="0"/>
          </a:p>
        </p:txBody>
      </p:sp>
      <p:pic>
        <p:nvPicPr>
          <p:cNvPr id="16343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1052513"/>
            <a:ext cx="3241675" cy="2319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34309" name="Rectangle 5"/>
          <p:cNvSpPr>
            <a:spLocks noChangeArrowheads="1"/>
          </p:cNvSpPr>
          <p:nvPr/>
        </p:nvSpPr>
        <p:spPr bwMode="auto">
          <a:xfrm>
            <a:off x="827088" y="1557338"/>
            <a:ext cx="417353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0" dirty="0">
                <a:solidFill>
                  <a:srgbClr val="EAEAEA"/>
                </a:solidFill>
              </a:rPr>
              <a:t>チャープ波</a:t>
            </a: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0" dirty="0">
                <a:solidFill>
                  <a:srgbClr val="EAEAEA"/>
                </a:solidFill>
              </a:rPr>
              <a:t>   </a:t>
            </a:r>
            <a:r>
              <a:rPr lang="en-US" altLang="ja-JP" b="0" dirty="0" smtClean="0">
                <a:solidFill>
                  <a:srgbClr val="EAEAEA"/>
                </a:solidFill>
              </a:rPr>
              <a:t>- </a:t>
            </a:r>
            <a:r>
              <a:rPr lang="ja-JP" altLang="en-US" b="0" dirty="0" smtClean="0">
                <a:solidFill>
                  <a:srgbClr val="EAEAEA"/>
                </a:solidFill>
              </a:rPr>
              <a:t>時間</a:t>
            </a:r>
            <a:r>
              <a:rPr lang="ja-JP" altLang="en-US" b="0" dirty="0">
                <a:solidFill>
                  <a:srgbClr val="EAEAEA"/>
                </a:solidFill>
              </a:rPr>
              <a:t>と共に周波数・振幅が</a:t>
            </a:r>
            <a:r>
              <a:rPr lang="ja-JP" altLang="en-US" b="0" dirty="0" smtClean="0">
                <a:solidFill>
                  <a:srgbClr val="EAEAEA"/>
                </a:solidFill>
              </a:rPr>
              <a:t>増大 </a:t>
            </a:r>
            <a:endParaRPr lang="en-US" altLang="ja-JP" b="0" dirty="0" smtClean="0">
              <a:solidFill>
                <a:srgbClr val="EAEAEA"/>
              </a:solidFill>
            </a:endParaRP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0" dirty="0">
                <a:solidFill>
                  <a:srgbClr val="EAEAEA"/>
                </a:solidFill>
              </a:rPr>
              <a:t> </a:t>
            </a:r>
            <a:r>
              <a:rPr lang="en-US" altLang="ja-JP" b="0" dirty="0" smtClean="0">
                <a:solidFill>
                  <a:srgbClr val="EAEAEA"/>
                </a:solidFill>
              </a:rPr>
              <a:t>  - </a:t>
            </a:r>
            <a:r>
              <a:rPr lang="ja-JP" altLang="en-US" b="0" dirty="0" smtClean="0">
                <a:solidFill>
                  <a:srgbClr val="EAEAEA"/>
                </a:solidFill>
              </a:rPr>
              <a:t>ポストニュートニアン近似によって、</a:t>
            </a:r>
          </a:p>
          <a:p>
            <a:pPr marL="566738" lvl="1" indent="-182563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b="0" dirty="0">
                <a:solidFill>
                  <a:srgbClr val="EAEAEA"/>
                </a:solidFill>
              </a:rPr>
              <a:t>　　　　正確な波形が予測できる</a:t>
            </a:r>
          </a:p>
        </p:txBody>
      </p:sp>
      <p:grpSp>
        <p:nvGrpSpPr>
          <p:cNvPr id="1634310" name="Group 6"/>
          <p:cNvGrpSpPr>
            <a:grpSpLocks/>
          </p:cNvGrpSpPr>
          <p:nvPr/>
        </p:nvGrpSpPr>
        <p:grpSpPr bwMode="auto">
          <a:xfrm>
            <a:off x="1073150" y="2924175"/>
            <a:ext cx="7675563" cy="3529013"/>
            <a:chOff x="676" y="1842"/>
            <a:chExt cx="4835" cy="2223"/>
          </a:xfrm>
        </p:grpSpPr>
        <p:sp>
          <p:nvSpPr>
            <p:cNvPr id="1634311" name="AutoShape 7"/>
            <p:cNvSpPr>
              <a:spLocks noChangeArrowheads="1"/>
            </p:cNvSpPr>
            <p:nvPr/>
          </p:nvSpPr>
          <p:spPr bwMode="auto">
            <a:xfrm>
              <a:off x="3560" y="2205"/>
              <a:ext cx="1951" cy="1819"/>
            </a:xfrm>
            <a:prstGeom prst="roundRect">
              <a:avLst>
                <a:gd name="adj" fmla="val 4875"/>
              </a:avLst>
            </a:prstGeom>
            <a:solidFill>
              <a:srgbClr val="FFFFFF">
                <a:alpha val="80000"/>
              </a:srgbClr>
            </a:solidFill>
            <a:ln w="6350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b="0"/>
            </a:p>
          </p:txBody>
        </p:sp>
        <p:sp>
          <p:nvSpPr>
            <p:cNvPr id="1634312" name="AutoShape 8"/>
            <p:cNvSpPr>
              <a:spLocks noChangeArrowheads="1"/>
            </p:cNvSpPr>
            <p:nvPr/>
          </p:nvSpPr>
          <p:spPr bwMode="auto">
            <a:xfrm>
              <a:off x="676" y="2095"/>
              <a:ext cx="2522" cy="1108"/>
            </a:xfrm>
            <a:prstGeom prst="roundRect">
              <a:avLst>
                <a:gd name="adj" fmla="val 5296"/>
              </a:avLst>
            </a:prstGeom>
            <a:solidFill>
              <a:srgbClr val="CCFFCC">
                <a:alpha val="10000"/>
              </a:srgbClr>
            </a:solidFill>
            <a:ln w="19050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b="0"/>
            </a:p>
          </p:txBody>
        </p:sp>
        <p:sp>
          <p:nvSpPr>
            <p:cNvPr id="1634313" name="AutoShape 9"/>
            <p:cNvSpPr>
              <a:spLocks noChangeAspect="1" noChangeArrowheads="1"/>
            </p:cNvSpPr>
            <p:nvPr/>
          </p:nvSpPr>
          <p:spPr bwMode="auto">
            <a:xfrm rot="5400000">
              <a:off x="1507" y="1779"/>
              <a:ext cx="222" cy="347"/>
            </a:xfrm>
            <a:custGeom>
              <a:avLst/>
              <a:gdLst>
                <a:gd name="G0" fmla="+- 10360 0 0"/>
                <a:gd name="G1" fmla="+- 3768 0 0"/>
                <a:gd name="G2" fmla="+- 21600 0 3768"/>
                <a:gd name="G3" fmla="+- 10800 0 3768"/>
                <a:gd name="G4" fmla="+- 21600 0 10360"/>
                <a:gd name="G5" fmla="*/ G4 G3 10800"/>
                <a:gd name="G6" fmla="+- 21600 0 G5"/>
                <a:gd name="T0" fmla="*/ 10360 w 21600"/>
                <a:gd name="T1" fmla="*/ 0 h 21600"/>
                <a:gd name="T2" fmla="*/ 0 w 21600"/>
                <a:gd name="T3" fmla="*/ 10800 h 21600"/>
                <a:gd name="T4" fmla="*/ 1036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360" y="0"/>
                  </a:moveTo>
                  <a:lnTo>
                    <a:pt x="10360" y="3768"/>
                  </a:lnTo>
                  <a:lnTo>
                    <a:pt x="3375" y="3768"/>
                  </a:lnTo>
                  <a:lnTo>
                    <a:pt x="3375" y="17832"/>
                  </a:lnTo>
                  <a:lnTo>
                    <a:pt x="10360" y="17832"/>
                  </a:lnTo>
                  <a:lnTo>
                    <a:pt x="1036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768"/>
                  </a:moveTo>
                  <a:lnTo>
                    <a:pt x="1350" y="17832"/>
                  </a:lnTo>
                  <a:lnTo>
                    <a:pt x="2700" y="17832"/>
                  </a:lnTo>
                  <a:lnTo>
                    <a:pt x="2700" y="3768"/>
                  </a:lnTo>
                  <a:close/>
                </a:path>
                <a:path w="21600" h="21600">
                  <a:moveTo>
                    <a:pt x="0" y="3768"/>
                  </a:moveTo>
                  <a:lnTo>
                    <a:pt x="0" y="17832"/>
                  </a:lnTo>
                  <a:lnTo>
                    <a:pt x="675" y="17832"/>
                  </a:lnTo>
                  <a:lnTo>
                    <a:pt x="675" y="3768"/>
                  </a:lnTo>
                  <a:close/>
                </a:path>
              </a:pathLst>
            </a:custGeom>
            <a:solidFill>
              <a:srgbClr val="CCFFCC">
                <a:alpha val="2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endParaRPr lang="ja-JP" altLang="en-US" b="0"/>
            </a:p>
          </p:txBody>
        </p:sp>
        <p:pic>
          <p:nvPicPr>
            <p:cNvPr id="1634314" name="Picture 10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51" y="2251"/>
              <a:ext cx="1769" cy="1730"/>
            </a:xfrm>
            <a:prstGeom prst="rect">
              <a:avLst/>
            </a:prstGeom>
            <a:noFill/>
          </p:spPr>
        </p:pic>
        <p:sp>
          <p:nvSpPr>
            <p:cNvPr id="1634315" name="Rectangle 11"/>
            <p:cNvSpPr>
              <a:spLocks noChangeArrowheads="1"/>
            </p:cNvSpPr>
            <p:nvPr/>
          </p:nvSpPr>
          <p:spPr bwMode="auto">
            <a:xfrm>
              <a:off x="705" y="3294"/>
              <a:ext cx="2629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noAutofit/>
            </a:bodyPr>
            <a:lstStyle/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b="0">
                  <a:solidFill>
                    <a:srgbClr val="EAEAEA"/>
                  </a:solidFill>
                </a:rPr>
                <a:t>テンプレート群を準備</a:t>
              </a:r>
            </a:p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b="0">
                  <a:solidFill>
                    <a:srgbClr val="EAEAEA"/>
                  </a:solidFill>
                </a:rPr>
                <a:t>予想波形との相関　</a:t>
              </a:r>
              <a:r>
                <a:rPr lang="ja-JP" altLang="en-US" b="0">
                  <a:solidFill>
                    <a:srgbClr val="EAEAEA"/>
                  </a:solidFill>
                  <a:sym typeface="Wingdings" pitchFamily="2" charset="2"/>
                </a:rPr>
                <a:t> </a:t>
              </a:r>
              <a:r>
                <a:rPr lang="en-US" altLang="ja-JP" b="0">
                  <a:solidFill>
                    <a:srgbClr val="EAEAEA"/>
                  </a:solidFill>
                </a:rPr>
                <a:t>SNR</a:t>
              </a:r>
            </a:p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b="0">
                  <a:solidFill>
                    <a:srgbClr val="EAEAEA"/>
                  </a:solidFill>
                </a:rPr>
                <a:t>波形から非定常雑音の除去 </a:t>
              </a:r>
              <a:r>
                <a:rPr lang="en-US" altLang="ja-JP" b="0">
                  <a:solidFill>
                    <a:srgbClr val="EAEAEA"/>
                  </a:solidFill>
                </a:rPr>
                <a:t>(</a:t>
              </a:r>
              <a:r>
                <a:rPr lang="en-US" altLang="ja-JP" b="0">
                  <a:solidFill>
                    <a:srgbClr val="EAEAEA"/>
                  </a:solidFill>
                  <a:latin typeface="Symbol" pitchFamily="18" charset="2"/>
                </a:rPr>
                <a:t>c</a:t>
              </a:r>
              <a:r>
                <a:rPr lang="en-US" altLang="ja-JP" b="0" baseline="30000">
                  <a:solidFill>
                    <a:srgbClr val="EAEAEA"/>
                  </a:solidFill>
                </a:rPr>
                <a:t>2</a:t>
              </a:r>
              <a:r>
                <a:rPr lang="en-US" altLang="ja-JP" b="0">
                  <a:solidFill>
                    <a:srgbClr val="EAEAEA"/>
                  </a:solidFill>
                </a:rPr>
                <a:t>-test)</a:t>
              </a:r>
            </a:p>
          </p:txBody>
        </p:sp>
        <p:sp>
          <p:nvSpPr>
            <p:cNvPr id="1634316" name="Rectangle 12"/>
            <p:cNvSpPr>
              <a:spLocks noChangeArrowheads="1"/>
            </p:cNvSpPr>
            <p:nvPr/>
          </p:nvSpPr>
          <p:spPr bwMode="auto">
            <a:xfrm>
              <a:off x="703" y="2087"/>
              <a:ext cx="2086" cy="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noAutofit/>
            </a:bodyPr>
            <a:lstStyle/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b="0">
                  <a:solidFill>
                    <a:srgbClr val="EAEAEA"/>
                  </a:solidFill>
                </a:rPr>
                <a:t>マッチド・フィルター解析 </a:t>
              </a:r>
            </a:p>
            <a:p>
              <a:pPr marL="193675" indent="-193675"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b="0">
                  <a:solidFill>
                    <a:srgbClr val="EAEAEA"/>
                  </a:solidFill>
                </a:rPr>
                <a:t>　　</a:t>
              </a:r>
              <a:r>
                <a:rPr lang="en-US" altLang="ja-JP" b="0">
                  <a:solidFill>
                    <a:srgbClr val="EAEAEA"/>
                  </a:solidFill>
                </a:rPr>
                <a:t>(Winner optimal filter)</a:t>
              </a:r>
            </a:p>
          </p:txBody>
        </p:sp>
        <p:pic>
          <p:nvPicPr>
            <p:cNvPr id="1634317" name="Picture 13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88000" contrast="12000"/>
            </a:blip>
            <a:srcRect/>
            <a:stretch>
              <a:fillRect/>
            </a:stretch>
          </p:blipFill>
          <p:spPr bwMode="auto">
            <a:xfrm>
              <a:off x="884" y="2721"/>
              <a:ext cx="2223" cy="3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観測データの解析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  <p:pic>
        <p:nvPicPr>
          <p:cNvPr id="1880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8111349" cy="40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925723" y="6030463"/>
            <a:ext cx="1894749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400" b="0" dirty="0" smtClean="0">
                <a:solidFill>
                  <a:srgbClr val="B2B2B2"/>
                </a:solidFill>
              </a:rPr>
              <a:t>(Fig. by Marion 2011)</a:t>
            </a:r>
            <a:endParaRPr kumimoji="1" lang="ja-JP" altLang="en-US" sz="1400" b="0" dirty="0" smtClean="0">
              <a:solidFill>
                <a:srgbClr val="B2B2B2"/>
              </a:solidFill>
            </a:endParaRPr>
          </a:p>
        </p:txBody>
      </p:sp>
      <p:pic>
        <p:nvPicPr>
          <p:cNvPr id="8" name="Picture 1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</a:blip>
          <a:srcRect/>
          <a:stretch>
            <a:fillRect/>
          </a:stretch>
        </p:blipFill>
        <p:spPr bwMode="auto">
          <a:xfrm>
            <a:off x="3851920" y="1052736"/>
            <a:ext cx="3529013" cy="622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899592" y="1149683"/>
            <a:ext cx="4173538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5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マッチド・フィルター解析 </a:t>
            </a:r>
            <a:r>
              <a:rPr lang="en-US" altLang="ja-JP" b="0" dirty="0" smtClean="0"/>
              <a:t>:</a:t>
            </a:r>
            <a:endParaRPr lang="en-US" altLang="ja-JP" b="0" dirty="0"/>
          </a:p>
        </p:txBody>
      </p:sp>
    </p:spTree>
    <p:extLst>
      <p:ext uri="{BB962C8B-B14F-4D97-AF65-F5344CB8AC3E}">
        <p14:creationId xmlns:p14="http://schemas.microsoft.com/office/powerpoint/2010/main" val="30614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探査パイプライン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48</a:t>
            </a:fld>
            <a:endParaRPr lang="en-US" altLang="ja-JP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30982" y="1997972"/>
            <a:ext cx="3960440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0" dirty="0" smtClean="0"/>
              <a:t>各検出器でのイベント探査</a:t>
            </a:r>
            <a:endParaRPr lang="en-US" altLang="ja-JP" sz="1800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/>
              <a:t> </a:t>
            </a:r>
            <a:r>
              <a:rPr lang="en-US" altLang="ja-JP" sz="1800" b="0" dirty="0" smtClean="0"/>
              <a:t>    (Matched Filtering)</a:t>
            </a:r>
            <a:endParaRPr lang="en-US" altLang="ja-JP" sz="1800" b="0" dirty="0"/>
          </a:p>
        </p:txBody>
      </p:sp>
      <p:pic>
        <p:nvPicPr>
          <p:cNvPr id="1883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74" y="1398612"/>
            <a:ext cx="382905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463030" y="3510140"/>
            <a:ext cx="3240360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0" dirty="0" smtClean="0"/>
              <a:t>コインシデンス解析</a:t>
            </a:r>
            <a:endParaRPr lang="en-US" altLang="ja-JP" sz="1800" b="0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886966" y="4158212"/>
            <a:ext cx="3240360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sz="1800" b="0" dirty="0" smtClean="0"/>
              <a:t>信号の振る舞いによる</a:t>
            </a:r>
            <a:r>
              <a:rPr lang="en-US" altLang="ja-JP" sz="1800" b="0" dirty="0" smtClean="0"/>
              <a:t>Veto</a:t>
            </a:r>
            <a:r>
              <a:rPr lang="ja-JP" altLang="en-US" sz="1800" b="0" dirty="0" smtClean="0"/>
              <a:t>解析  </a:t>
            </a:r>
            <a:endParaRPr lang="en-US" altLang="ja-JP" sz="1800" b="0" dirty="0" smtClean="0"/>
          </a:p>
          <a:p>
            <a:pPr>
              <a:spcBef>
                <a:spcPct val="0"/>
              </a:spcBef>
              <a:buNone/>
            </a:pPr>
            <a:r>
              <a:rPr lang="en-US" altLang="ja-JP" sz="1800" b="0" dirty="0"/>
              <a:t> </a:t>
            </a:r>
            <a:r>
              <a:rPr lang="en-US" altLang="ja-JP" sz="1800" b="0" dirty="0" smtClean="0"/>
              <a:t>     (</a:t>
            </a:r>
            <a:r>
              <a:rPr lang="en-US" altLang="ja-JP" sz="1800" b="0" dirty="0" smtClean="0">
                <a:latin typeface="Symbol" pitchFamily="18" charset="2"/>
              </a:rPr>
              <a:t>c</a:t>
            </a:r>
            <a:r>
              <a:rPr lang="en-US" altLang="ja-JP" sz="1800" b="0" baseline="30000" dirty="0" smtClean="0"/>
              <a:t>2</a:t>
            </a:r>
            <a:r>
              <a:rPr lang="en-US" altLang="ja-JP" sz="1800" b="0" dirty="0" smtClean="0"/>
              <a:t>-</a:t>
            </a:r>
            <a:r>
              <a:rPr lang="ja-JP" altLang="en-US" sz="1800" b="0" dirty="0" smtClean="0"/>
              <a:t>検定</a:t>
            </a:r>
            <a:r>
              <a:rPr lang="en-US" altLang="ja-JP" sz="1800" b="0" dirty="0" smtClean="0"/>
              <a:t>, …)</a:t>
            </a:r>
            <a:endParaRPr lang="en-US" altLang="ja-JP" sz="1800" b="0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1247006" y="5071020"/>
            <a:ext cx="3240360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0" dirty="0" smtClean="0"/>
              <a:t>モニタ信号による</a:t>
            </a:r>
            <a:r>
              <a:rPr lang="en-US" altLang="ja-JP" sz="1800" b="0" dirty="0" smtClean="0"/>
              <a:t>Veto</a:t>
            </a:r>
            <a:r>
              <a:rPr lang="ja-JP" altLang="en-US" sz="1800" b="0" dirty="0" smtClean="0"/>
              <a:t>解析</a:t>
            </a:r>
            <a:endParaRPr lang="en-US" altLang="ja-JP" sz="1800" b="0" dirty="0"/>
          </a:p>
        </p:txBody>
      </p:sp>
      <p:sp>
        <p:nvSpPr>
          <p:cNvPr id="2" name="左大かっこ 1"/>
          <p:cNvSpPr/>
          <p:nvPr/>
        </p:nvSpPr>
        <p:spPr bwMode="auto">
          <a:xfrm>
            <a:off x="4199334" y="1470620"/>
            <a:ext cx="144016" cy="1728192"/>
          </a:xfrm>
          <a:prstGeom prst="leftBracket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左大かっこ 13"/>
          <p:cNvSpPr/>
          <p:nvPr/>
        </p:nvSpPr>
        <p:spPr bwMode="auto">
          <a:xfrm>
            <a:off x="4199334" y="3342828"/>
            <a:ext cx="144016" cy="648072"/>
          </a:xfrm>
          <a:prstGeom prst="leftBracket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左大かっこ 14"/>
          <p:cNvSpPr/>
          <p:nvPr/>
        </p:nvSpPr>
        <p:spPr bwMode="auto">
          <a:xfrm>
            <a:off x="4199334" y="4134916"/>
            <a:ext cx="144016" cy="648072"/>
          </a:xfrm>
          <a:prstGeom prst="leftBracket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左大かっこ 15"/>
          <p:cNvSpPr/>
          <p:nvPr/>
        </p:nvSpPr>
        <p:spPr bwMode="auto">
          <a:xfrm>
            <a:off x="4199334" y="4927004"/>
            <a:ext cx="144016" cy="648072"/>
          </a:xfrm>
          <a:prstGeom prst="leftBracket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899592" y="860008"/>
            <a:ext cx="7344816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b="0" dirty="0" smtClean="0"/>
              <a:t>・一連の解析をまとめた</a:t>
            </a:r>
            <a:r>
              <a:rPr lang="en-US" altLang="ja-JP" b="0" dirty="0" smtClean="0"/>
              <a:t>’</a:t>
            </a:r>
            <a:r>
              <a:rPr lang="ja-JP" altLang="en-US" b="0" dirty="0" smtClean="0"/>
              <a:t>パイプライン</a:t>
            </a:r>
            <a:r>
              <a:rPr lang="en-US" altLang="ja-JP" b="0" dirty="0" smtClean="0"/>
              <a:t>’</a:t>
            </a:r>
            <a:endParaRPr lang="en-US" altLang="ja-JP" b="0" dirty="0"/>
          </a:p>
        </p:txBody>
      </p:sp>
    </p:spTree>
    <p:extLst>
      <p:ext uri="{BB962C8B-B14F-4D97-AF65-F5344CB8AC3E}">
        <p14:creationId xmlns:p14="http://schemas.microsoft.com/office/powerpoint/2010/main" val="6878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テンプレート</a:t>
            </a:r>
            <a:r>
              <a:rPr lang="ja-JP" altLang="en-US" dirty="0" smtClean="0"/>
              <a:t>の生成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49</a:t>
            </a:fld>
            <a:endParaRPr lang="en-US" altLang="ja-JP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25723" y="6030463"/>
            <a:ext cx="153439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100" b="0" dirty="0" smtClean="0">
                <a:solidFill>
                  <a:srgbClr val="B2B2B2"/>
                </a:solidFill>
              </a:rPr>
              <a:t>(Fig. by Marion 2011)</a:t>
            </a:r>
            <a:endParaRPr kumimoji="1" lang="ja-JP" altLang="en-US" sz="1100" b="0" dirty="0" smtClean="0">
              <a:solidFill>
                <a:srgbClr val="B2B2B2"/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683568" y="1015512"/>
            <a:ext cx="4173538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テンプレートの生成</a:t>
            </a:r>
            <a:endParaRPr lang="en-US" altLang="ja-JP" b="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346" y="1110996"/>
            <a:ext cx="3198118" cy="253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7111477" y="1058252"/>
            <a:ext cx="1636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000" b="0" dirty="0" smtClean="0">
                <a:solidFill>
                  <a:srgbClr val="B2B2B2"/>
                </a:solidFill>
              </a:rPr>
              <a:t>(Fig. from </a:t>
            </a:r>
            <a:r>
              <a:rPr lang="en-US" altLang="ja-JP" sz="1000" b="0" dirty="0" err="1" smtClean="0">
                <a:solidFill>
                  <a:srgbClr val="B2B2B2"/>
                </a:solidFill>
              </a:rPr>
              <a:t>D.Brown</a:t>
            </a:r>
            <a:r>
              <a:rPr lang="en-US" altLang="ja-JP" sz="1000" b="0" dirty="0" smtClean="0">
                <a:solidFill>
                  <a:srgbClr val="B2B2B2"/>
                </a:solidFill>
              </a:rPr>
              <a:t> 2011)</a:t>
            </a:r>
            <a:endParaRPr kumimoji="1" lang="ja-JP" altLang="en-US" sz="1000" b="0" dirty="0" smtClean="0">
              <a:solidFill>
                <a:srgbClr val="B2B2B2"/>
              </a:solidFill>
            </a:endParaRPr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755576" y="1427909"/>
            <a:ext cx="4968552" cy="9787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- Minimum Match (SNR</a:t>
            </a: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許容値</a:t>
            </a: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) &gt; 0.97</a:t>
            </a: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などと与える</a:t>
            </a: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扱いやすい形にパラメータ変換</a:t>
            </a:r>
            <a:endParaRPr lang="en-US" altLang="ja-JP" sz="16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      1PN</a:t>
            </a: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のオーダーで定数になる</a:t>
            </a: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pic>
        <p:nvPicPr>
          <p:cNvPr id="1881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38" y="2492896"/>
            <a:ext cx="2656706" cy="79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69"/>
          <p:cNvSpPr>
            <a:spLocks noChangeArrowheads="1"/>
          </p:cNvSpPr>
          <p:nvPr/>
        </p:nvSpPr>
        <p:spPr bwMode="auto">
          <a:xfrm>
            <a:off x="899592" y="3429000"/>
            <a:ext cx="4968552" cy="3877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干渉計の雑音レベル変動 </a:t>
            </a: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 </a:t>
            </a:r>
            <a:r>
              <a:rPr lang="ja-JP" altLang="en-US" sz="1600" b="0" dirty="0" smtClean="0">
                <a:solidFill>
                  <a:srgbClr val="FFFFFF"/>
                </a:solidFill>
                <a:sym typeface="Wingdings" pitchFamily="2" charset="2"/>
              </a:rPr>
              <a:t>最適テンプレートを生成</a:t>
            </a:r>
            <a:r>
              <a:rPr lang="en-US" altLang="ja-JP" sz="16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pic>
        <p:nvPicPr>
          <p:cNvPr id="18810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72197"/>
            <a:ext cx="5390220" cy="250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7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大型レーザー干渉計</a:t>
            </a:r>
            <a:r>
              <a:rPr lang="ja-JP" altLang="en-US" dirty="0"/>
              <a:t>型</a:t>
            </a:r>
            <a:r>
              <a:rPr lang="ja-JP" altLang="en-US" dirty="0" smtClean="0"/>
              <a:t>重力波望遠鏡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graphicFrame>
        <p:nvGraphicFramePr>
          <p:cNvPr id="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424702"/>
              </p:ext>
            </p:extLst>
          </p:nvPr>
        </p:nvGraphicFramePr>
        <p:xfrm>
          <a:off x="6011968" y="4813314"/>
          <a:ext cx="191516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131" r:id="rId3" imgW="5248147" imgH="3812213" progId="">
                  <p:embed/>
                </p:oleObj>
              </mc:Choice>
              <mc:Fallback>
                <p:oleObj r:id="rId3" imgW="5248147" imgH="38122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968" y="4813314"/>
                        <a:ext cx="191516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5532" y="4632289"/>
            <a:ext cx="2012852" cy="16040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91823"/>
              </p:ext>
            </p:extLst>
          </p:nvPr>
        </p:nvGraphicFramePr>
        <p:xfrm>
          <a:off x="3087401" y="2136740"/>
          <a:ext cx="4879340" cy="2315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132" name="Drawing" r:id="rId6" imgW="20932920" imgH="9934920" progId="Canvas.Drawing.X">
                  <p:embed/>
                </p:oleObj>
              </mc:Choice>
              <mc:Fallback>
                <p:oleObj name="Drawing" r:id="rId6" imgW="20932920" imgH="993492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7401" y="2136740"/>
                        <a:ext cx="4879340" cy="2315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039149"/>
              </p:ext>
            </p:extLst>
          </p:nvPr>
        </p:nvGraphicFramePr>
        <p:xfrm>
          <a:off x="1130331" y="3429526"/>
          <a:ext cx="1901190" cy="129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133" name="Drawing" r:id="rId8" imgW="2581200" imgH="1761840" progId="Canvas.Drawing.X">
                  <p:embed/>
                </p:oleObj>
              </mc:Choice>
              <mc:Fallback>
                <p:oleObj name="Drawing" r:id="rId8" imgW="2581200" imgH="176184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31" y="3429526"/>
                        <a:ext cx="1901190" cy="1296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757595"/>
              </p:ext>
            </p:extLst>
          </p:nvPr>
        </p:nvGraphicFramePr>
        <p:xfrm>
          <a:off x="1130331" y="2132856"/>
          <a:ext cx="1901190" cy="1271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134" name="Drawing" r:id="rId10" imgW="2590560" imgH="1733400" progId="Canvas.Drawing.X">
                  <p:embed/>
                </p:oleObj>
              </mc:Choice>
              <mc:Fallback>
                <p:oleObj name="Drawing" r:id="rId10" imgW="2590560" imgH="173340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31" y="2132856"/>
                        <a:ext cx="1901190" cy="1271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aerial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5622" y="5301208"/>
            <a:ext cx="2801620" cy="920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graphicFrame>
        <p:nvGraphicFramePr>
          <p:cNvPr id="1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458931"/>
              </p:ext>
            </p:extLst>
          </p:nvPr>
        </p:nvGraphicFramePr>
        <p:xfrm>
          <a:off x="3951001" y="4862815"/>
          <a:ext cx="2015490" cy="1367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0135" name="Drawing" r:id="rId13" imgW="2609640" imgH="1771560" progId="Canvas.Drawing.X">
                  <p:embed/>
                </p:oleObj>
              </mc:Choice>
              <mc:Fallback>
                <p:oleObj name="Drawing" r:id="rId13" imgW="2609640" imgH="1771560" progId="Canvas.Drawing.X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001" y="4862815"/>
                        <a:ext cx="2015490" cy="13677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AFFC9">
                                <a:alpha val="50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5875">
                            <a:solidFill>
                              <a:srgbClr val="969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294332" y="4509732"/>
            <a:ext cx="1498509" cy="510778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>
              <a:solidFill>
                <a:srgbClr val="99CCFF"/>
              </a:solidFill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1619672" y="3102536"/>
            <a:ext cx="1421201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547664" y="3067591"/>
            <a:ext cx="1548822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LIGO </a:t>
            </a:r>
            <a:r>
              <a:rPr lang="en-US" altLang="ja-JP" sz="1200" b="1" dirty="0">
                <a:solidFill>
                  <a:srgbClr val="99CCFF"/>
                </a:solidFill>
              </a:rPr>
              <a:t>(USA)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4km x2 +2km x1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flipH="1">
            <a:off x="3040873" y="2652523"/>
            <a:ext cx="508808" cy="45001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3050695" y="2953350"/>
            <a:ext cx="844426" cy="26229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4287262" y="4509120"/>
            <a:ext cx="137409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GEO </a:t>
            </a:r>
            <a:r>
              <a:rPr lang="en-US" altLang="ja-JP" sz="1200" b="1" dirty="0">
                <a:solidFill>
                  <a:srgbClr val="99CCFF"/>
                </a:solidFill>
              </a:rPr>
              <a:t>(GER-UK)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baseline 600m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>
            <a:off x="3549681" y="2723479"/>
            <a:ext cx="1785620" cy="215564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1711867" y="4879120"/>
            <a:ext cx="1878483" cy="39751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1756372" y="4869160"/>
            <a:ext cx="1568058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VIRGO (ITA-FRA)</a:t>
            </a:r>
            <a:endParaRPr lang="en-US" altLang="ja-JP" sz="1200" b="1" dirty="0">
              <a:solidFill>
                <a:srgbClr val="99CCFF"/>
              </a:solidFill>
            </a:endParaRP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     baseline 3km 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H="1">
            <a:off x="6886621" y="2896200"/>
            <a:ext cx="100634" cy="157319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6636736" y="4469393"/>
            <a:ext cx="1338828" cy="426720"/>
          </a:xfrm>
          <a:prstGeom prst="roundRect">
            <a:avLst>
              <a:gd name="adj" fmla="val 1666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99CCFF">
                <a:alpha val="50000"/>
              </a:srgbClr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6598589" y="4437112"/>
            <a:ext cx="1401346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99CCFF"/>
                </a:solidFill>
              </a:rPr>
              <a:t>TAMA </a:t>
            </a:r>
            <a:r>
              <a:rPr lang="en-US" altLang="ja-JP" sz="1200" b="1" dirty="0">
                <a:solidFill>
                  <a:srgbClr val="99CCFF"/>
                </a:solidFill>
              </a:rPr>
              <a:t>(JPN)</a:t>
            </a:r>
          </a:p>
          <a:p>
            <a:pPr algn="l">
              <a:buFontTx/>
              <a:buNone/>
            </a:pPr>
            <a:r>
              <a:rPr lang="en-US" altLang="ja-JP" sz="1200" b="1" dirty="0">
                <a:solidFill>
                  <a:srgbClr val="99CCFF"/>
                </a:solidFill>
              </a:rPr>
              <a:t>  </a:t>
            </a:r>
            <a:r>
              <a:rPr lang="en-US" altLang="ja-JP" sz="1200" b="1" dirty="0" smtClean="0">
                <a:solidFill>
                  <a:srgbClr val="99CCFF"/>
                </a:solidFill>
              </a:rPr>
              <a:t>baseline 300m</a:t>
            </a:r>
            <a:endParaRPr lang="en-US" altLang="ja-JP" sz="1200" b="1" dirty="0">
              <a:solidFill>
                <a:srgbClr val="99CCFF"/>
              </a:solidFill>
            </a:endParaRP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4963747" y="2666330"/>
            <a:ext cx="257255" cy="1803063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endParaRPr lang="ja-JP" altLang="en-US" dirty="0"/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993614" y="1052736"/>
            <a:ext cx="6386698" cy="7405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0" dirty="0" smtClean="0">
                <a:solidFill>
                  <a:srgbClr val="F8F8F8"/>
                </a:solidFill>
              </a:rPr>
              <a:t>第</a:t>
            </a:r>
            <a:r>
              <a:rPr lang="en-US" altLang="ja-JP" sz="2000" b="0" dirty="0" smtClean="0">
                <a:solidFill>
                  <a:srgbClr val="F8F8F8"/>
                </a:solidFill>
              </a:rPr>
              <a:t>1</a:t>
            </a:r>
            <a:r>
              <a:rPr lang="ja-JP" altLang="en-US" sz="2000" b="0" dirty="0" smtClean="0">
                <a:solidFill>
                  <a:srgbClr val="F8F8F8"/>
                </a:solidFill>
              </a:rPr>
              <a:t>世代 大型干渉計 </a:t>
            </a:r>
            <a:r>
              <a:rPr lang="en-US" altLang="ja-JP" sz="2000" b="0" dirty="0" smtClean="0">
                <a:solidFill>
                  <a:srgbClr val="F8F8F8"/>
                </a:solidFill>
              </a:rPr>
              <a:t>(1999</a:t>
            </a:r>
            <a:r>
              <a:rPr lang="ja-JP" altLang="en-US" sz="2000" b="0" dirty="0" smtClean="0">
                <a:solidFill>
                  <a:srgbClr val="F8F8F8"/>
                </a:solidFill>
              </a:rPr>
              <a:t>年頃から稼働</a:t>
            </a:r>
            <a:r>
              <a:rPr lang="en-US" altLang="ja-JP" sz="2000" b="0" dirty="0" smtClean="0">
                <a:solidFill>
                  <a:srgbClr val="F8F8F8"/>
                </a:solidFill>
              </a:rPr>
              <a:t>)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0" dirty="0">
                <a:solidFill>
                  <a:srgbClr val="F8F8F8"/>
                </a:solidFill>
              </a:rPr>
              <a:t> </a:t>
            </a:r>
            <a:r>
              <a:rPr lang="en-US" altLang="ja-JP" sz="2000" b="0" dirty="0" smtClean="0">
                <a:solidFill>
                  <a:srgbClr val="F8F8F8"/>
                </a:solidFill>
              </a:rPr>
              <a:t>  </a:t>
            </a:r>
            <a:r>
              <a:rPr lang="ja-JP" altLang="en-US" sz="2000" b="0" dirty="0" smtClean="0">
                <a:solidFill>
                  <a:srgbClr val="F8F8F8"/>
                </a:solidFill>
              </a:rPr>
              <a:t>世界で </a:t>
            </a:r>
            <a:r>
              <a:rPr lang="en-US" altLang="ja-JP" sz="2000" b="0" dirty="0" smtClean="0">
                <a:solidFill>
                  <a:srgbClr val="F8F8F8"/>
                </a:solidFill>
              </a:rPr>
              <a:t>4</a:t>
            </a:r>
            <a:r>
              <a:rPr lang="ja-JP" altLang="en-US" sz="2000" b="0" dirty="0" smtClean="0">
                <a:solidFill>
                  <a:srgbClr val="F8F8F8"/>
                </a:solidFill>
              </a:rPr>
              <a:t>プロジェクト </a:t>
            </a:r>
            <a:r>
              <a:rPr lang="en-US" altLang="ja-JP" sz="2000" b="0" dirty="0" smtClean="0">
                <a:solidFill>
                  <a:srgbClr val="F8F8F8"/>
                </a:solidFill>
              </a:rPr>
              <a:t>6</a:t>
            </a:r>
            <a:r>
              <a:rPr lang="ja-JP" altLang="en-US" sz="2000" b="0" dirty="0" smtClean="0">
                <a:solidFill>
                  <a:srgbClr val="F8F8F8"/>
                </a:solidFill>
              </a:rPr>
              <a:t>台</a:t>
            </a:r>
            <a:r>
              <a:rPr lang="en-US" altLang="ja-JP" sz="2000" b="0" dirty="0" smtClean="0">
                <a:solidFill>
                  <a:srgbClr val="F8F8F8"/>
                </a:solidFill>
              </a:rPr>
              <a:t>  </a:t>
            </a:r>
            <a:r>
              <a:rPr lang="en-US" altLang="ja-JP" sz="2000" b="0" dirty="0" smtClean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lang="en-US" altLang="ja-JP" sz="2000" b="0" dirty="0" smtClean="0">
                <a:solidFill>
                  <a:srgbClr val="F8F8F8"/>
                </a:solidFill>
              </a:rPr>
              <a:t> </a:t>
            </a:r>
            <a:r>
              <a:rPr lang="ja-JP" altLang="en-US" sz="2000" b="0" dirty="0" smtClean="0">
                <a:solidFill>
                  <a:srgbClr val="F8F8F8"/>
                </a:solidFill>
              </a:rPr>
              <a:t>国際観測ネットワーク</a:t>
            </a:r>
            <a:endParaRPr lang="ja-JP" altLang="en-US" sz="1600" b="0" dirty="0">
              <a:solidFill>
                <a:srgbClr val="F8F8F8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020705" y="4865196"/>
            <a:ext cx="2007679" cy="13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344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バックグランドの低減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50</a:t>
            </a:fld>
            <a:endParaRPr lang="en-US" altLang="ja-JP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683568" y="1398848"/>
            <a:ext cx="7009352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・検出器の雑音 </a:t>
            </a:r>
            <a:endParaRPr lang="en-US" altLang="ja-JP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/>
              <a:t> </a:t>
            </a:r>
            <a:r>
              <a:rPr lang="en-US" altLang="ja-JP" b="0" dirty="0" smtClean="0"/>
              <a:t>  - </a:t>
            </a:r>
            <a:r>
              <a:rPr lang="ja-JP" altLang="en-US" b="0" dirty="0" smtClean="0"/>
              <a:t>理想的にはガウス分布でモデル化</a:t>
            </a:r>
            <a:endParaRPr lang="en-US" altLang="ja-JP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/>
              <a:t>   -</a:t>
            </a:r>
            <a:r>
              <a:rPr lang="en-US" altLang="ja-JP" b="0" dirty="0" smtClean="0">
                <a:sym typeface="Wingdings" pitchFamily="2" charset="2"/>
              </a:rPr>
              <a:t> </a:t>
            </a:r>
            <a:r>
              <a:rPr lang="ja-JP" altLang="en-US" b="0" dirty="0" smtClean="0">
                <a:sym typeface="Wingdings" pitchFamily="2" charset="2"/>
              </a:rPr>
              <a:t>現実には多くの非定常雑音がある</a:t>
            </a:r>
            <a:r>
              <a:rPr lang="en-US" altLang="ja-JP" b="0" dirty="0" smtClean="0">
                <a:sym typeface="Wingdings" pitchFamily="2" charset="2"/>
              </a:rPr>
              <a:t>.</a:t>
            </a:r>
            <a:endParaRPr lang="en-US" altLang="ja-JP" b="0" dirty="0"/>
          </a:p>
        </p:txBody>
      </p:sp>
      <p:sp>
        <p:nvSpPr>
          <p:cNvPr id="12" name="Rectangle 69"/>
          <p:cNvSpPr>
            <a:spLocks noChangeArrowheads="1"/>
          </p:cNvSpPr>
          <p:nvPr/>
        </p:nvSpPr>
        <p:spPr bwMode="auto">
          <a:xfrm>
            <a:off x="939391" y="4197792"/>
            <a:ext cx="6584937" cy="15696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複数台検出器による</a:t>
            </a:r>
            <a:r>
              <a:rPr lang="ja-JP" altLang="en-US" sz="2000" b="0" dirty="0" smtClean="0">
                <a:solidFill>
                  <a:srgbClr val="99CCFF"/>
                </a:solidFill>
                <a:sym typeface="Wingdings" pitchFamily="2" charset="2"/>
              </a:rPr>
              <a:t>コインシデンス解析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2000" b="0" dirty="0" smtClean="0">
                <a:solidFill>
                  <a:srgbClr val="99CCFF"/>
                </a:solidFill>
                <a:sym typeface="Wingdings" pitchFamily="2" charset="2"/>
              </a:rPr>
              <a:t>信号の振る舞い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による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Veto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解析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検出器</a:t>
            </a:r>
            <a:r>
              <a:rPr lang="ja-JP" altLang="en-US" sz="2000" b="0" dirty="0" smtClean="0">
                <a:solidFill>
                  <a:srgbClr val="99CCFF"/>
                </a:solidFill>
                <a:sym typeface="Wingdings" pitchFamily="2" charset="2"/>
              </a:rPr>
              <a:t>モニタ信号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による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Veto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解析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- </a:t>
            </a:r>
            <a:r>
              <a:rPr lang="ja-JP" altLang="en-US" sz="2000" b="0" dirty="0">
                <a:solidFill>
                  <a:srgbClr val="99CCFF"/>
                </a:solidFill>
                <a:sym typeface="Wingdings" pitchFamily="2" charset="2"/>
              </a:rPr>
              <a:t>他</a:t>
            </a:r>
            <a:r>
              <a:rPr lang="ja-JP" altLang="en-US" sz="2000" b="0" dirty="0" smtClean="0">
                <a:solidFill>
                  <a:srgbClr val="99CCFF"/>
                </a:solidFill>
                <a:sym typeface="Wingdings" pitchFamily="2" charset="2"/>
              </a:rPr>
              <a:t>の観測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からの情報を用いた解析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.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683568" y="3717032"/>
            <a:ext cx="7009352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・</a:t>
            </a:r>
            <a:r>
              <a:rPr lang="ja-JP" altLang="en-US" b="0" dirty="0" smtClean="0">
                <a:sym typeface="Wingdings" pitchFamily="2" charset="2"/>
              </a:rPr>
              <a:t>非定常雑音の</a:t>
            </a:r>
            <a:r>
              <a:rPr lang="ja-JP" altLang="en-US" b="0" dirty="0">
                <a:sym typeface="Wingdings" pitchFamily="2" charset="2"/>
              </a:rPr>
              <a:t>低減</a:t>
            </a:r>
            <a:endParaRPr lang="en-US" altLang="ja-JP" b="0" dirty="0"/>
          </a:p>
        </p:txBody>
      </p:sp>
      <p:sp>
        <p:nvSpPr>
          <p:cNvPr id="2" name="右矢印 1"/>
          <p:cNvSpPr/>
          <p:nvPr/>
        </p:nvSpPr>
        <p:spPr bwMode="auto">
          <a:xfrm>
            <a:off x="1534412" y="2607200"/>
            <a:ext cx="360040" cy="34104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979712" y="2588200"/>
            <a:ext cx="3384376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>
                <a:sym typeface="Wingdings" pitchFamily="2" charset="2"/>
              </a:rPr>
              <a:t>FA</a:t>
            </a:r>
            <a:r>
              <a:rPr lang="ja-JP" altLang="en-US" b="0" dirty="0" smtClean="0">
                <a:sym typeface="Wingdings" pitchFamily="2" charset="2"/>
              </a:rPr>
              <a:t>の増加</a:t>
            </a:r>
            <a:r>
              <a:rPr lang="en-US" altLang="ja-JP" b="0" dirty="0" smtClean="0">
                <a:sym typeface="Wingdings" pitchFamily="2" charset="2"/>
              </a:rPr>
              <a:t>, </a:t>
            </a:r>
            <a:r>
              <a:rPr lang="ja-JP" altLang="en-US" b="0" dirty="0" smtClean="0">
                <a:sym typeface="Wingdings" pitchFamily="2" charset="2"/>
              </a:rPr>
              <a:t>検出効率の低下</a:t>
            </a:r>
            <a:r>
              <a:rPr lang="en-US" altLang="ja-JP" b="0" dirty="0" smtClean="0">
                <a:sym typeface="Wingdings" pitchFamily="2" charset="2"/>
              </a:rPr>
              <a:t>.</a:t>
            </a:r>
          </a:p>
        </p:txBody>
      </p:sp>
      <p:pic>
        <p:nvPicPr>
          <p:cNvPr id="1884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68936"/>
            <a:ext cx="2952328" cy="24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28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32" y="1527272"/>
            <a:ext cx="3385339" cy="427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コインシデンス解析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51</a:t>
            </a:fld>
            <a:endParaRPr lang="en-US" altLang="ja-JP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95536" y="1675072"/>
            <a:ext cx="4752528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・複数台での観測結果を用いる</a:t>
            </a:r>
            <a:endParaRPr lang="en-US" altLang="ja-JP" b="0" dirty="0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611560" y="2095632"/>
            <a:ext cx="4752528" cy="720080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/>
              <a:t>- </a:t>
            </a:r>
            <a:r>
              <a:rPr lang="ja-JP" altLang="en-US" b="0" dirty="0" smtClean="0"/>
              <a:t>本物の重力波信号の場合、</a:t>
            </a:r>
            <a:endParaRPr lang="en-US" altLang="ja-JP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　　</a:t>
            </a:r>
            <a:r>
              <a:rPr lang="en-US" altLang="ja-JP" b="0" dirty="0" smtClean="0">
                <a:sym typeface="Wingdings" pitchFamily="2" charset="2"/>
              </a:rPr>
              <a:t> </a:t>
            </a:r>
            <a:r>
              <a:rPr lang="ja-JP" altLang="en-US" b="0" dirty="0" smtClean="0">
                <a:sym typeface="Wingdings" pitchFamily="2" charset="2"/>
              </a:rPr>
              <a:t>到達時刻</a:t>
            </a:r>
            <a:r>
              <a:rPr lang="en-US" altLang="ja-JP" b="0" dirty="0" smtClean="0">
                <a:sym typeface="Wingdings" pitchFamily="2" charset="2"/>
              </a:rPr>
              <a:t>, </a:t>
            </a:r>
            <a:r>
              <a:rPr lang="ja-JP" altLang="en-US" b="0" dirty="0" smtClean="0">
                <a:sym typeface="Wingdings" pitchFamily="2" charset="2"/>
              </a:rPr>
              <a:t>推定パラメータに整合性</a:t>
            </a:r>
            <a:r>
              <a:rPr lang="en-US" altLang="ja-JP" b="0" dirty="0" smtClean="0">
                <a:sym typeface="Wingdings" pitchFamily="2" charset="2"/>
              </a:rPr>
              <a:t>.</a:t>
            </a:r>
            <a:endParaRPr lang="en-US" altLang="ja-JP" b="0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395536" y="3080448"/>
            <a:ext cx="4752528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・コインシデンス・ウインドウ</a:t>
            </a:r>
            <a:endParaRPr lang="en-US" altLang="ja-JP" b="0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11560" y="3584504"/>
            <a:ext cx="4752528" cy="720080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/>
              <a:t>- </a:t>
            </a:r>
            <a:r>
              <a:rPr lang="ja-JP" altLang="en-US" b="0" dirty="0" smtClean="0"/>
              <a:t>一致とみなすパラメータ幅</a:t>
            </a:r>
            <a:endParaRPr lang="en-US" altLang="ja-JP" b="0" dirty="0"/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611560" y="4520608"/>
            <a:ext cx="4968552" cy="720080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/>
              <a:t>- </a:t>
            </a:r>
            <a:r>
              <a:rPr lang="ja-JP" altLang="en-US" b="0" dirty="0" smtClean="0"/>
              <a:t>パラメータ推定誤差を考慮</a:t>
            </a:r>
            <a:r>
              <a:rPr lang="en-US" altLang="ja-JP" b="0" dirty="0" smtClean="0"/>
              <a:t>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/>
              <a:t>- </a:t>
            </a:r>
            <a:r>
              <a:rPr lang="ja-JP" altLang="en-US" b="0" dirty="0" smtClean="0"/>
              <a:t>小さいウィンドウ </a:t>
            </a:r>
            <a:r>
              <a:rPr lang="en-US" altLang="ja-JP" b="0" dirty="0" smtClean="0">
                <a:sym typeface="Wingdings" pitchFamily="2" charset="2"/>
              </a:rPr>
              <a:t> F.A.</a:t>
            </a:r>
            <a:r>
              <a:rPr lang="ja-JP" altLang="en-US" b="0" dirty="0" smtClean="0">
                <a:sym typeface="Wingdings" pitchFamily="2" charset="2"/>
              </a:rPr>
              <a:t>の低減</a:t>
            </a:r>
            <a:r>
              <a:rPr lang="en-US" altLang="ja-JP" b="0" dirty="0" smtClean="0">
                <a:sym typeface="Wingdings" pitchFamily="2" charset="2"/>
              </a:rPr>
              <a:t>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>
                <a:sym typeface="Wingdings" pitchFamily="2" charset="2"/>
              </a:rPr>
              <a:t> </a:t>
            </a:r>
            <a:r>
              <a:rPr lang="en-US" altLang="ja-JP" b="0" dirty="0" smtClean="0">
                <a:sym typeface="Wingdings" pitchFamily="2" charset="2"/>
              </a:rPr>
              <a:t>   </a:t>
            </a:r>
            <a:r>
              <a:rPr lang="ja-JP" altLang="en-US" b="0" dirty="0" smtClean="0">
                <a:sym typeface="Wingdings" pitchFamily="2" charset="2"/>
              </a:rPr>
              <a:t>検出効率 </a:t>
            </a:r>
            <a:r>
              <a:rPr lang="en-US" altLang="ja-JP" b="0" dirty="0" smtClean="0">
                <a:sym typeface="Wingdings" pitchFamily="2" charset="2"/>
              </a:rPr>
              <a:t>(1 - F.D.) </a:t>
            </a:r>
            <a:r>
              <a:rPr lang="ja-JP" altLang="en-US" b="0" dirty="0" smtClean="0">
                <a:sym typeface="Wingdings" pitchFamily="2" charset="2"/>
              </a:rPr>
              <a:t>のロスを避ける必要</a:t>
            </a:r>
            <a:r>
              <a:rPr lang="en-US" altLang="ja-JP" b="0" dirty="0" smtClean="0">
                <a:sym typeface="Wingdings" pitchFamily="2" charset="2"/>
              </a:rPr>
              <a:t>.</a:t>
            </a:r>
            <a:endParaRPr lang="en-US" altLang="ja-JP" b="0" dirty="0"/>
          </a:p>
        </p:txBody>
      </p:sp>
      <p:pic>
        <p:nvPicPr>
          <p:cNvPr id="6" name="図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69" y="4077351"/>
            <a:ext cx="2159521" cy="29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角丸四角形 6"/>
          <p:cNvSpPr/>
          <p:nvPr/>
        </p:nvSpPr>
        <p:spPr bwMode="auto">
          <a:xfrm>
            <a:off x="5815136" y="3237716"/>
            <a:ext cx="2592288" cy="656984"/>
          </a:xfrm>
          <a:prstGeom prst="roundRect">
            <a:avLst/>
          </a:prstGeom>
          <a:solidFill>
            <a:srgbClr val="FF6600">
              <a:alpha val="20000"/>
            </a:srgbClr>
          </a:solidFill>
          <a:ln w="38100" cap="flat" cmpd="sng" algn="ctr">
            <a:solidFill>
              <a:srgbClr val="FF66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365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Symbol" pitchFamily="18" charset="2"/>
              </a:rPr>
              <a:t>c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-</a:t>
            </a:r>
            <a:r>
              <a:rPr lang="ja-JP" altLang="en-US" dirty="0" smtClean="0"/>
              <a:t>検定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52</a:t>
            </a:fld>
            <a:endParaRPr lang="en-US" altLang="ja-JP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683568" y="1015512"/>
            <a:ext cx="4752528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・信号波形の振る舞いのチェック手法</a:t>
            </a:r>
            <a:r>
              <a:rPr lang="en-US" altLang="ja-JP" b="0" dirty="0" smtClean="0"/>
              <a:t>.</a:t>
            </a:r>
            <a:endParaRPr lang="en-US" altLang="ja-JP" b="0" dirty="0"/>
          </a:p>
        </p:txBody>
      </p:sp>
      <p:pic>
        <p:nvPicPr>
          <p:cNvPr id="18821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804" y="2348880"/>
            <a:ext cx="351467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図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3960440" cy="56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83568" y="1484784"/>
            <a:ext cx="4752528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・マッチト・フィルタ出力</a:t>
            </a:r>
            <a:endParaRPr lang="en-US" altLang="ja-JP" b="0" dirty="0"/>
          </a:p>
        </p:txBody>
      </p:sp>
      <p:sp>
        <p:nvSpPr>
          <p:cNvPr id="11" name="右矢印 10"/>
          <p:cNvSpPr/>
          <p:nvPr/>
        </p:nvSpPr>
        <p:spPr bwMode="auto">
          <a:xfrm>
            <a:off x="1115616" y="2685224"/>
            <a:ext cx="360040" cy="34104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1475656" y="2666224"/>
            <a:ext cx="3456384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 smtClean="0"/>
              <a:t>* </a:t>
            </a:r>
            <a:r>
              <a:rPr lang="ja-JP" altLang="en-US" sz="1800" b="0" dirty="0" smtClean="0"/>
              <a:t>積分範囲を </a:t>
            </a:r>
            <a:r>
              <a:rPr lang="en-US" altLang="ja-JP" sz="1800" b="0" dirty="0" smtClean="0"/>
              <a:t>p</a:t>
            </a:r>
            <a:r>
              <a:rPr lang="ja-JP" altLang="en-US" sz="1800" b="0" dirty="0" smtClean="0"/>
              <a:t>個の</a:t>
            </a:r>
            <a:r>
              <a:rPr lang="en-US" altLang="ja-JP" sz="1800" b="0" dirty="0" smtClean="0"/>
              <a:t>bin</a:t>
            </a:r>
            <a:r>
              <a:rPr lang="ja-JP" altLang="en-US" sz="1800" b="0" dirty="0" smtClean="0"/>
              <a:t>に分割</a:t>
            </a:r>
            <a:r>
              <a:rPr lang="en-US" altLang="ja-JP" sz="1800" b="0" dirty="0" smtClean="0"/>
              <a:t>.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ja-JP" sz="1800" b="0" dirty="0" smtClean="0"/>
              <a:t>* </a:t>
            </a:r>
            <a:r>
              <a:rPr lang="ja-JP" altLang="en-US" sz="1800" b="0" dirty="0" smtClean="0"/>
              <a:t>各</a:t>
            </a:r>
            <a:r>
              <a:rPr lang="en-US" altLang="ja-JP" sz="1800" b="0" dirty="0" smtClean="0"/>
              <a:t>bin</a:t>
            </a:r>
            <a:r>
              <a:rPr lang="ja-JP" altLang="en-US" sz="1800" b="0" dirty="0" smtClean="0"/>
              <a:t>の周波数幅は</a:t>
            </a:r>
            <a:r>
              <a:rPr lang="en-US" altLang="ja-JP" sz="1800" b="0" dirty="0" smtClean="0"/>
              <a:t>SNR</a:t>
            </a:r>
            <a:r>
              <a:rPr lang="ja-JP" altLang="en-US" sz="1800" b="0" dirty="0" smtClean="0"/>
              <a:t>が均等</a:t>
            </a:r>
            <a:endParaRPr lang="en-US" altLang="ja-JP" sz="1800" b="0" dirty="0" smtClean="0"/>
          </a:p>
          <a:p>
            <a:pPr>
              <a:spcBef>
                <a:spcPct val="0"/>
              </a:spcBef>
              <a:buFont typeface="Arial" charset="0"/>
              <a:buChar char="•"/>
            </a:pPr>
            <a:r>
              <a:rPr lang="en-US" altLang="ja-JP" sz="1800" b="0" dirty="0"/>
              <a:t> </a:t>
            </a:r>
            <a:r>
              <a:rPr lang="en-US" altLang="ja-JP" sz="1800" b="0" dirty="0" smtClean="0"/>
              <a:t> </a:t>
            </a:r>
            <a:r>
              <a:rPr lang="ja-JP" altLang="en-US" sz="1800" b="0" dirty="0" smtClean="0"/>
              <a:t>になる</a:t>
            </a:r>
            <a:r>
              <a:rPr lang="ja-JP" altLang="en-US" sz="1800" b="0" dirty="0"/>
              <a:t>よう</a:t>
            </a:r>
            <a:r>
              <a:rPr lang="ja-JP" altLang="en-US" sz="1800" b="0" dirty="0" smtClean="0"/>
              <a:t>に設定する</a:t>
            </a:r>
            <a:r>
              <a:rPr lang="en-US" altLang="ja-JP" sz="1800" b="0" dirty="0" smtClean="0"/>
              <a:t>.</a:t>
            </a:r>
            <a:endParaRPr lang="en-US" altLang="ja-JP" sz="1800" b="0" dirty="0"/>
          </a:p>
        </p:txBody>
      </p:sp>
      <p:pic>
        <p:nvPicPr>
          <p:cNvPr id="6" name="図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759" y="3827154"/>
            <a:ext cx="1566760" cy="2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09" y="3802914"/>
            <a:ext cx="1456939" cy="34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6" name="図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884530"/>
            <a:ext cx="3096344" cy="41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0" name="Rectangle 4"/>
          <p:cNvSpPr txBox="1">
            <a:spLocks noChangeArrowheads="1"/>
          </p:cNvSpPr>
          <p:nvPr/>
        </p:nvSpPr>
        <p:spPr>
          <a:xfrm>
            <a:off x="827584" y="4437112"/>
            <a:ext cx="3240360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・統計量を定義</a:t>
            </a:r>
            <a:endParaRPr lang="en-US" altLang="ja-JP" b="0" dirty="0"/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979984" y="5396512"/>
            <a:ext cx="7624464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6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800" b="0" dirty="0" smtClean="0"/>
              <a:t>- </a:t>
            </a:r>
            <a:r>
              <a:rPr lang="ja-JP" altLang="en-US" sz="1800" b="0" dirty="0" smtClean="0"/>
              <a:t>ガウス雑音</a:t>
            </a:r>
            <a:r>
              <a:rPr lang="en-US" altLang="ja-JP" sz="1800" b="0" dirty="0" smtClean="0"/>
              <a:t>(+</a:t>
            </a:r>
            <a:r>
              <a:rPr lang="ja-JP" altLang="en-US" sz="1800" b="0" dirty="0" smtClean="0"/>
              <a:t>信号</a:t>
            </a:r>
            <a:r>
              <a:rPr lang="en-US" altLang="ja-JP" sz="1800" b="0" dirty="0" smtClean="0"/>
              <a:t>)</a:t>
            </a:r>
            <a:r>
              <a:rPr lang="ja-JP" altLang="en-US" sz="1800" b="0" dirty="0" smtClean="0"/>
              <a:t> </a:t>
            </a:r>
            <a:r>
              <a:rPr lang="en-US" altLang="ja-JP" sz="1800" b="0" dirty="0" smtClean="0">
                <a:sym typeface="Wingdings" pitchFamily="2" charset="2"/>
              </a:rPr>
              <a:t> </a:t>
            </a:r>
            <a:r>
              <a:rPr lang="ja-JP" altLang="en-US" sz="1800" b="0" dirty="0" smtClean="0">
                <a:sym typeface="Wingdings" pitchFamily="2" charset="2"/>
              </a:rPr>
              <a:t>自由度</a:t>
            </a:r>
            <a:r>
              <a:rPr lang="en-US" altLang="ja-JP" sz="1800" b="0" dirty="0" smtClean="0">
                <a:sym typeface="Wingdings" pitchFamily="2" charset="2"/>
              </a:rPr>
              <a:t>p-1 </a:t>
            </a:r>
            <a:r>
              <a:rPr lang="ja-JP" altLang="en-US" sz="1800" b="0" dirty="0" smtClean="0">
                <a:sym typeface="Wingdings" pitchFamily="2" charset="2"/>
              </a:rPr>
              <a:t>の</a:t>
            </a:r>
            <a:r>
              <a:rPr lang="en-US" altLang="ja-JP" sz="1800" dirty="0">
                <a:latin typeface="Symbol" pitchFamily="18" charset="2"/>
              </a:rPr>
              <a:t>c</a:t>
            </a:r>
            <a:r>
              <a:rPr lang="en-US" altLang="ja-JP" sz="1800" baseline="30000" dirty="0"/>
              <a:t>2</a:t>
            </a:r>
            <a:r>
              <a:rPr lang="ja-JP" altLang="en-US" sz="1800" b="0" dirty="0" smtClean="0">
                <a:sym typeface="Wingdings" pitchFamily="2" charset="2"/>
              </a:rPr>
              <a:t>分布に従う</a:t>
            </a:r>
            <a:r>
              <a:rPr lang="en-US" altLang="ja-JP" sz="1800" b="0" dirty="0" smtClean="0">
                <a:sym typeface="Wingdings" pitchFamily="2" charset="2"/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en-US" altLang="ja-JP" sz="1800" b="0" dirty="0" smtClean="0"/>
              <a:t>- </a:t>
            </a:r>
            <a:r>
              <a:rPr lang="ja-JP" altLang="en-US" sz="1800" b="0" dirty="0" smtClean="0"/>
              <a:t>非定常雑音に起因したイベント候補は </a:t>
            </a:r>
            <a:r>
              <a:rPr lang="en-US" altLang="ja-JP" sz="1800" b="0" dirty="0" smtClean="0"/>
              <a:t>outlier </a:t>
            </a:r>
            <a:r>
              <a:rPr lang="ja-JP" altLang="en-US" sz="1800" b="0" dirty="0" smtClean="0"/>
              <a:t>として表れる </a:t>
            </a:r>
            <a:r>
              <a:rPr lang="en-US" altLang="ja-JP" sz="1800" b="0" dirty="0" smtClean="0">
                <a:sym typeface="Wingdings" pitchFamily="2" charset="2"/>
              </a:rPr>
              <a:t> Reject</a:t>
            </a:r>
            <a:endParaRPr lang="en-US" altLang="ja-JP" sz="1800" b="0" dirty="0"/>
          </a:p>
        </p:txBody>
      </p:sp>
    </p:spTree>
    <p:extLst>
      <p:ext uri="{BB962C8B-B14F-4D97-AF65-F5344CB8AC3E}">
        <p14:creationId xmlns:p14="http://schemas.microsoft.com/office/powerpoint/2010/main" val="153819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Veto</a:t>
            </a:r>
            <a:r>
              <a:rPr lang="ja-JP" altLang="en-US" dirty="0" smtClean="0"/>
              <a:t>解析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53</a:t>
            </a:fld>
            <a:endParaRPr lang="en-US" altLang="ja-JP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39552" y="1004024"/>
            <a:ext cx="7344816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b="0" dirty="0"/>
              <a:t>・検出器の</a:t>
            </a:r>
            <a:r>
              <a:rPr lang="ja-JP" altLang="en-US" b="0" dirty="0" smtClean="0"/>
              <a:t>状態 </a:t>
            </a:r>
            <a:r>
              <a:rPr lang="en-US" altLang="ja-JP" b="0" dirty="0" smtClean="0"/>
              <a:t>(</a:t>
            </a:r>
            <a:r>
              <a:rPr lang="ja-JP" altLang="en-US" b="0" dirty="0" smtClean="0"/>
              <a:t>モニタ信号</a:t>
            </a:r>
            <a:r>
              <a:rPr lang="en-US" altLang="ja-JP" b="0" dirty="0" smtClean="0"/>
              <a:t>) </a:t>
            </a:r>
            <a:r>
              <a:rPr lang="ja-JP" altLang="en-US" b="0" dirty="0" smtClean="0"/>
              <a:t>による</a:t>
            </a:r>
            <a:r>
              <a:rPr lang="en-US" altLang="ja-JP" b="0" dirty="0" smtClean="0"/>
              <a:t>Veto</a:t>
            </a:r>
            <a:r>
              <a:rPr lang="ja-JP" altLang="en-US" b="0" dirty="0" smtClean="0"/>
              <a:t>解析</a:t>
            </a:r>
            <a:endParaRPr lang="en-US" altLang="ja-JP" b="0" dirty="0"/>
          </a:p>
        </p:txBody>
      </p:sp>
      <p:pic>
        <p:nvPicPr>
          <p:cNvPr id="18831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24344" r="3392" b="803"/>
          <a:stretch/>
        </p:blipFill>
        <p:spPr bwMode="auto">
          <a:xfrm>
            <a:off x="5272470" y="2636912"/>
            <a:ext cx="3716336" cy="232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827584" y="1484784"/>
            <a:ext cx="4080138" cy="864096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 smtClean="0"/>
              <a:t>- </a:t>
            </a:r>
            <a:r>
              <a:rPr lang="ja-JP" altLang="en-US" sz="1800" b="0" dirty="0" smtClean="0"/>
              <a:t>データが解析に適さない場合</a:t>
            </a:r>
            <a:r>
              <a:rPr lang="en-US" altLang="ja-JP" sz="1800" b="0" dirty="0" smtClean="0"/>
              <a:t>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 smtClean="0"/>
              <a:t>     </a:t>
            </a:r>
            <a:r>
              <a:rPr lang="ja-JP" altLang="en-US" sz="1800" b="0" dirty="0" smtClean="0"/>
              <a:t>検出器が正常動作していない</a:t>
            </a:r>
            <a:r>
              <a:rPr lang="en-US" altLang="ja-JP" sz="1800" b="0" dirty="0"/>
              <a:t>,</a:t>
            </a:r>
            <a:endParaRPr lang="en-US" altLang="ja-JP" sz="1800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/>
              <a:t> </a:t>
            </a:r>
            <a:r>
              <a:rPr lang="en-US" altLang="ja-JP" sz="1800" b="0" dirty="0" smtClean="0"/>
              <a:t>    </a:t>
            </a:r>
            <a:r>
              <a:rPr lang="ja-JP" altLang="en-US" sz="1800" b="0" dirty="0" smtClean="0"/>
              <a:t>データに欠損がある</a:t>
            </a:r>
            <a:r>
              <a:rPr lang="en-US" altLang="ja-JP" sz="1800" b="0" dirty="0"/>
              <a:t> </a:t>
            </a:r>
            <a:r>
              <a:rPr lang="ja-JP" altLang="en-US" sz="1800" b="0" dirty="0" smtClean="0"/>
              <a:t>など</a:t>
            </a:r>
            <a:endParaRPr lang="en-US" altLang="ja-JP" sz="1800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/>
              <a:t> </a:t>
            </a:r>
            <a:r>
              <a:rPr lang="en-US" altLang="ja-JP" sz="1800" b="0" dirty="0" smtClean="0"/>
              <a:t>  </a:t>
            </a:r>
            <a:r>
              <a:rPr lang="en-US" altLang="ja-JP" sz="1800" b="0" dirty="0" smtClean="0">
                <a:sym typeface="Wingdings" pitchFamily="2" charset="2"/>
              </a:rPr>
              <a:t> </a:t>
            </a:r>
            <a:r>
              <a:rPr lang="ja-JP" altLang="en-US" sz="1800" b="0" dirty="0" smtClean="0">
                <a:sym typeface="Wingdings" pitchFamily="2" charset="2"/>
              </a:rPr>
              <a:t>データ解析に用いない</a:t>
            </a:r>
            <a:r>
              <a:rPr lang="en-US" altLang="ja-JP" sz="1800" b="0" dirty="0" smtClean="0">
                <a:sym typeface="Wingdings" pitchFamily="2" charset="2"/>
              </a:rPr>
              <a:t>.</a:t>
            </a:r>
            <a:endParaRPr lang="en-US" altLang="ja-JP" sz="1800" b="0" dirty="0" smtClean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827584" y="2924944"/>
            <a:ext cx="4464496" cy="696784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 smtClean="0"/>
              <a:t>- </a:t>
            </a:r>
            <a:r>
              <a:rPr lang="ja-JP" altLang="en-US" sz="1800" b="0" dirty="0" smtClean="0"/>
              <a:t>明確な相関がある非定常雑音の場合</a:t>
            </a:r>
            <a:r>
              <a:rPr lang="en-US" altLang="ja-JP" sz="1800" b="0" dirty="0" smtClean="0"/>
              <a:t>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 smtClean="0"/>
              <a:t>     </a:t>
            </a:r>
            <a:r>
              <a:rPr lang="ja-JP" altLang="en-US" sz="1800" b="0" dirty="0" smtClean="0"/>
              <a:t>制御系の飽和</a:t>
            </a:r>
            <a:r>
              <a:rPr lang="en-US" altLang="ja-JP" sz="1800" b="0" dirty="0" smtClean="0"/>
              <a:t>, </a:t>
            </a:r>
            <a:r>
              <a:rPr lang="ja-JP" altLang="en-US" sz="1800" b="0" dirty="0" smtClean="0"/>
              <a:t>レーザー光源の不安定性</a:t>
            </a:r>
            <a:endParaRPr lang="en-US" altLang="ja-JP" sz="1800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/>
              <a:t> </a:t>
            </a:r>
            <a:r>
              <a:rPr lang="en-US" altLang="ja-JP" sz="1800" b="0" dirty="0" smtClean="0"/>
              <a:t>  </a:t>
            </a:r>
            <a:r>
              <a:rPr lang="en-US" altLang="ja-JP" sz="1800" b="0" dirty="0" smtClean="0">
                <a:sym typeface="Wingdings" pitchFamily="2" charset="2"/>
              </a:rPr>
              <a:t> </a:t>
            </a:r>
            <a:r>
              <a:rPr lang="ja-JP" altLang="en-US" sz="1800" b="0" dirty="0" smtClean="0">
                <a:sym typeface="Wingdings" pitchFamily="2" charset="2"/>
              </a:rPr>
              <a:t>データ解析を行い</a:t>
            </a:r>
            <a:r>
              <a:rPr lang="en-US" altLang="ja-JP" sz="1800" b="0" dirty="0" smtClean="0">
                <a:sym typeface="Wingdings" pitchFamily="2" charset="2"/>
              </a:rPr>
              <a:t>, fake</a:t>
            </a:r>
            <a:r>
              <a:rPr lang="ja-JP" altLang="en-US" sz="1800" b="0" dirty="0" smtClean="0">
                <a:sym typeface="Wingdings" pitchFamily="2" charset="2"/>
              </a:rPr>
              <a:t>を除去</a:t>
            </a:r>
            <a:r>
              <a:rPr lang="en-US" altLang="ja-JP" sz="1800" b="0" dirty="0" smtClean="0">
                <a:sym typeface="Wingdings" pitchFamily="2" charset="2"/>
              </a:rPr>
              <a:t>.</a:t>
            </a:r>
            <a:endParaRPr lang="en-US" altLang="ja-JP" sz="1800" b="0" dirty="0" smtClean="0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827584" y="4053776"/>
            <a:ext cx="4320480" cy="696784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 smtClean="0"/>
              <a:t>- </a:t>
            </a:r>
            <a:r>
              <a:rPr lang="ja-JP" altLang="en-US" sz="1800" b="0" dirty="0" smtClean="0"/>
              <a:t>相関はあるが明確</a:t>
            </a:r>
            <a:r>
              <a:rPr lang="ja-JP" altLang="en-US" sz="1800" b="0" dirty="0"/>
              <a:t>で</a:t>
            </a:r>
            <a:r>
              <a:rPr lang="ja-JP" altLang="en-US" sz="1800" b="0" dirty="0" smtClean="0"/>
              <a:t>ない場合</a:t>
            </a:r>
            <a:r>
              <a:rPr lang="en-US" altLang="ja-JP" sz="1800" b="0" dirty="0" smtClean="0"/>
              <a:t>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 smtClean="0"/>
              <a:t>     </a:t>
            </a:r>
            <a:r>
              <a:rPr lang="ja-JP" altLang="en-US" sz="1800" b="0" dirty="0" smtClean="0"/>
              <a:t>地面振動の増大</a:t>
            </a:r>
            <a:r>
              <a:rPr lang="en-US" altLang="ja-JP" sz="1800" b="0" dirty="0" smtClean="0"/>
              <a:t>, </a:t>
            </a:r>
            <a:r>
              <a:rPr lang="ja-JP" altLang="en-US" sz="1800" b="0" dirty="0"/>
              <a:t>気象</a:t>
            </a:r>
            <a:r>
              <a:rPr lang="ja-JP" altLang="en-US" sz="1800" b="0" dirty="0" smtClean="0"/>
              <a:t>条件の悪化</a:t>
            </a:r>
            <a:endParaRPr lang="en-US" altLang="ja-JP" sz="1800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/>
              <a:t> </a:t>
            </a:r>
            <a:r>
              <a:rPr lang="en-US" altLang="ja-JP" sz="1800" b="0" dirty="0" smtClean="0"/>
              <a:t>  </a:t>
            </a:r>
            <a:r>
              <a:rPr lang="en-US" altLang="ja-JP" sz="1800" b="0" dirty="0" smtClean="0">
                <a:sym typeface="Wingdings" pitchFamily="2" charset="2"/>
              </a:rPr>
              <a:t> ‘</a:t>
            </a:r>
            <a:r>
              <a:rPr lang="ja-JP" altLang="en-US" sz="1800" b="0" dirty="0" smtClean="0">
                <a:sym typeface="Wingdings" pitchFamily="2" charset="2"/>
              </a:rPr>
              <a:t>検出</a:t>
            </a:r>
            <a:r>
              <a:rPr lang="en-US" altLang="ja-JP" sz="1800" b="0" dirty="0" smtClean="0">
                <a:sym typeface="Wingdings" pitchFamily="2" charset="2"/>
              </a:rPr>
              <a:t>’</a:t>
            </a:r>
            <a:r>
              <a:rPr lang="ja-JP" altLang="en-US" sz="1800" b="0" dirty="0" err="1" smtClean="0">
                <a:sym typeface="Wingdings" pitchFamily="2" charset="2"/>
              </a:rPr>
              <a:t>には</a:t>
            </a:r>
            <a:r>
              <a:rPr lang="ja-JP" altLang="en-US" sz="1800" b="0" dirty="0" smtClean="0">
                <a:sym typeface="Wingdings" pitchFamily="2" charset="2"/>
              </a:rPr>
              <a:t>用いない</a:t>
            </a:r>
            <a:r>
              <a:rPr lang="en-US" altLang="ja-JP" sz="1800" b="0" dirty="0" smtClean="0">
                <a:sym typeface="Wingdings" pitchFamily="2" charset="2"/>
              </a:rPr>
              <a:t>.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>
                <a:sym typeface="Wingdings" pitchFamily="2" charset="2"/>
              </a:rPr>
              <a:t> </a:t>
            </a:r>
            <a:r>
              <a:rPr lang="en-US" altLang="ja-JP" sz="1800" b="0" dirty="0" smtClean="0">
                <a:sym typeface="Wingdings" pitchFamily="2" charset="2"/>
              </a:rPr>
              <a:t>      </a:t>
            </a:r>
            <a:r>
              <a:rPr lang="ja-JP" altLang="en-US" sz="1800" b="0" dirty="0" smtClean="0">
                <a:sym typeface="Wingdings" pitchFamily="2" charset="2"/>
              </a:rPr>
              <a:t>上限値設定には用いる</a:t>
            </a:r>
            <a:r>
              <a:rPr lang="en-US" altLang="ja-JP" sz="1800" b="0" dirty="0" smtClean="0">
                <a:sym typeface="Wingdings" pitchFamily="2" charset="2"/>
              </a:rPr>
              <a:t>.</a:t>
            </a:r>
            <a:endParaRPr lang="en-US" altLang="ja-JP" sz="1800" b="0" dirty="0" smtClean="0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827584" y="5517232"/>
            <a:ext cx="4464496" cy="696784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 smtClean="0"/>
              <a:t>- </a:t>
            </a:r>
            <a:r>
              <a:rPr lang="ja-JP" altLang="en-US" sz="1800" b="0" dirty="0" smtClean="0"/>
              <a:t>原因が理解されていないが不安定な場合</a:t>
            </a:r>
            <a:r>
              <a:rPr lang="en-US" altLang="ja-JP" sz="1800" b="0" dirty="0" smtClean="0"/>
              <a:t>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 smtClean="0"/>
              <a:t>   </a:t>
            </a:r>
            <a:r>
              <a:rPr lang="en-US" altLang="ja-JP" sz="1800" b="0" dirty="0" smtClean="0">
                <a:sym typeface="Wingdings" pitchFamily="2" charset="2"/>
              </a:rPr>
              <a:t> Follow-up</a:t>
            </a:r>
            <a:r>
              <a:rPr lang="ja-JP" altLang="en-US" sz="1800" b="0" dirty="0" smtClean="0">
                <a:sym typeface="Wingdings" pitchFamily="2" charset="2"/>
              </a:rPr>
              <a:t>にのみ用いる</a:t>
            </a:r>
            <a:r>
              <a:rPr lang="en-US" altLang="ja-JP" sz="1800" b="0" dirty="0" smtClean="0">
                <a:sym typeface="Wingdings" pitchFamily="2" charset="2"/>
              </a:rPr>
              <a:t>.</a:t>
            </a:r>
            <a:r>
              <a:rPr lang="en-US" altLang="ja-JP" sz="1800" b="0" dirty="0" smtClean="0"/>
              <a:t>   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86078" y="5013176"/>
            <a:ext cx="1534394" cy="2954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100" b="0" dirty="0" smtClean="0">
                <a:solidFill>
                  <a:srgbClr val="B2B2B2"/>
                </a:solidFill>
              </a:rPr>
              <a:t>(Fig. by Marion 2011)</a:t>
            </a:r>
            <a:endParaRPr kumimoji="1" lang="ja-JP" altLang="en-US" sz="1100" b="0" dirty="0" smtClean="0">
              <a:solidFill>
                <a:srgbClr val="B2B2B2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80112" y="1024978"/>
            <a:ext cx="1693092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  <a:buNone/>
            </a:pPr>
            <a:r>
              <a:rPr lang="en-US" altLang="ja-JP" sz="1600" b="0" dirty="0" smtClean="0">
                <a:solidFill>
                  <a:srgbClr val="B2B2B2"/>
                </a:solidFill>
              </a:rPr>
              <a:t>(LSC</a:t>
            </a:r>
            <a:r>
              <a:rPr lang="ja-JP" altLang="en-US" sz="1600" b="0" dirty="0" smtClean="0">
                <a:solidFill>
                  <a:srgbClr val="B2B2B2"/>
                </a:solidFill>
              </a:rPr>
              <a:t>解析の場合</a:t>
            </a:r>
            <a:r>
              <a:rPr lang="en-US" altLang="ja-JP" sz="1600" b="0" dirty="0" smtClean="0">
                <a:solidFill>
                  <a:srgbClr val="B2B2B2"/>
                </a:solidFill>
              </a:rPr>
              <a:t>)</a:t>
            </a:r>
            <a:endParaRPr kumimoji="1" lang="ja-JP" altLang="en-US" sz="1600" b="0" dirty="0" smtClean="0">
              <a:solidFill>
                <a:srgbClr val="B2B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バックグラウンドの</a:t>
            </a:r>
            <a:r>
              <a:rPr lang="ja-JP" altLang="en-US" dirty="0"/>
              <a:t>算出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54</a:t>
            </a:fld>
            <a:endParaRPr lang="en-US" altLang="ja-JP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395536" y="1052736"/>
            <a:ext cx="4752528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・バックグラウンドの算出 </a:t>
            </a:r>
            <a:r>
              <a:rPr lang="en-US" altLang="ja-JP" b="0" dirty="0" smtClean="0">
                <a:sym typeface="Wingdings" pitchFamily="2" charset="2"/>
              </a:rPr>
              <a:t> </a:t>
            </a:r>
            <a:r>
              <a:rPr lang="en-US" altLang="ja-JP" b="0" dirty="0" smtClean="0"/>
              <a:t>F.A.</a:t>
            </a:r>
            <a:r>
              <a:rPr lang="ja-JP" altLang="en-US" b="0" dirty="0" smtClean="0"/>
              <a:t>の評価</a:t>
            </a:r>
            <a:r>
              <a:rPr lang="en-US" altLang="ja-JP" b="0" dirty="0" smtClean="0"/>
              <a:t>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/>
              <a:t> </a:t>
            </a:r>
            <a:r>
              <a:rPr lang="en-US" altLang="ja-JP" b="0" dirty="0" smtClean="0"/>
              <a:t>  - </a:t>
            </a:r>
            <a:r>
              <a:rPr lang="ja-JP" altLang="en-US" b="0" dirty="0" smtClean="0"/>
              <a:t>時間シフトしたデータを</a:t>
            </a:r>
            <a:endParaRPr lang="en-US" altLang="ja-JP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/>
              <a:t> </a:t>
            </a:r>
            <a:r>
              <a:rPr lang="en-US" altLang="ja-JP" b="0" dirty="0" smtClean="0"/>
              <a:t>        </a:t>
            </a:r>
            <a:r>
              <a:rPr lang="ja-JP" altLang="en-US" b="0" dirty="0" smtClean="0"/>
              <a:t>同じパイプラインで解析</a:t>
            </a:r>
            <a:r>
              <a:rPr lang="en-US" altLang="ja-JP" b="0" dirty="0"/>
              <a:t>.</a:t>
            </a:r>
          </a:p>
        </p:txBody>
      </p: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5148064" y="1412776"/>
            <a:ext cx="3770321" cy="4464496"/>
            <a:chOff x="4644008" y="1219888"/>
            <a:chExt cx="4176464" cy="4945416"/>
          </a:xfrm>
        </p:grpSpPr>
        <p:sp>
          <p:nvSpPr>
            <p:cNvPr id="2" name="正方形/長方形 1"/>
            <p:cNvSpPr/>
            <p:nvPr/>
          </p:nvSpPr>
          <p:spPr bwMode="auto">
            <a:xfrm>
              <a:off x="4644008" y="1219888"/>
              <a:ext cx="4176464" cy="4945416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188314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989" y="3584564"/>
              <a:ext cx="4086483" cy="2515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8314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536" y="1412776"/>
              <a:ext cx="3932486" cy="2027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右矢印 12"/>
          <p:cNvSpPr/>
          <p:nvPr/>
        </p:nvSpPr>
        <p:spPr bwMode="auto">
          <a:xfrm>
            <a:off x="899592" y="2200568"/>
            <a:ext cx="360040" cy="34104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1259632" y="2181568"/>
            <a:ext cx="4752528" cy="1068606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/>
              <a:t>* </a:t>
            </a:r>
            <a:r>
              <a:rPr lang="ja-JP" altLang="en-US" b="0" dirty="0" smtClean="0"/>
              <a:t>雑音モデルを仮定しなくて良い</a:t>
            </a:r>
            <a:r>
              <a:rPr lang="en-US" altLang="ja-JP" b="0" dirty="0" smtClean="0"/>
              <a:t>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/>
              <a:t>* </a:t>
            </a:r>
            <a:r>
              <a:rPr lang="ja-JP" altLang="en-US" b="0" dirty="0" smtClean="0"/>
              <a:t>多数の時間シフト量 </a:t>
            </a:r>
            <a:endParaRPr lang="en-US" altLang="ja-JP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>
                <a:sym typeface="Wingdings" pitchFamily="2" charset="2"/>
              </a:rPr>
              <a:t>          </a:t>
            </a:r>
            <a:r>
              <a:rPr lang="ja-JP" altLang="en-US" b="0" dirty="0" smtClean="0">
                <a:sym typeface="Wingdings" pitchFamily="2" charset="2"/>
              </a:rPr>
              <a:t>統計誤差の低減</a:t>
            </a:r>
            <a:r>
              <a:rPr lang="en-US" altLang="ja-JP" b="0" dirty="0" smtClean="0">
                <a:sym typeface="Wingdings" pitchFamily="2" charset="2"/>
              </a:rPr>
              <a:t>.</a:t>
            </a:r>
            <a:endParaRPr lang="en-US" altLang="ja-JP" b="0" dirty="0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395536" y="3493504"/>
            <a:ext cx="4752528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/>
              <a:t>(</a:t>
            </a:r>
            <a:r>
              <a:rPr lang="ja-JP" altLang="en-US" b="0" dirty="0" smtClean="0"/>
              <a:t>注</a:t>
            </a:r>
            <a:r>
              <a:rPr lang="en-US" altLang="ja-JP" b="0" dirty="0" smtClean="0"/>
              <a:t>) F.A.</a:t>
            </a:r>
            <a:r>
              <a:rPr lang="ja-JP" altLang="en-US" b="0" dirty="0" smtClean="0"/>
              <a:t>の推定誤差</a:t>
            </a:r>
            <a:endParaRPr lang="en-US" altLang="ja-JP" b="0" dirty="0"/>
          </a:p>
        </p:txBody>
      </p:sp>
      <p:pic>
        <p:nvPicPr>
          <p:cNvPr id="10" name="図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4039658"/>
            <a:ext cx="2759594" cy="29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0" name="Rectangle 4"/>
          <p:cNvSpPr txBox="1">
            <a:spLocks noChangeArrowheads="1"/>
          </p:cNvSpPr>
          <p:nvPr/>
        </p:nvSpPr>
        <p:spPr>
          <a:xfrm>
            <a:off x="1763688" y="4573624"/>
            <a:ext cx="2007840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600" b="0" dirty="0" smtClean="0"/>
              <a:t>Detector1,2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600" b="0" dirty="0" smtClean="0"/>
              <a:t>それぞれの</a:t>
            </a:r>
            <a:r>
              <a:rPr lang="en-US" altLang="ja-JP" sz="1600" b="0" dirty="0" smtClean="0"/>
              <a:t>F.A.</a:t>
            </a:r>
            <a:endParaRPr lang="en-US" altLang="ja-JP" sz="1600" b="0" dirty="0"/>
          </a:p>
        </p:txBody>
      </p:sp>
      <p:cxnSp>
        <p:nvCxnSpPr>
          <p:cNvPr id="12" name="直線矢印コネクタ 11"/>
          <p:cNvCxnSpPr/>
          <p:nvPr/>
        </p:nvCxnSpPr>
        <p:spPr bwMode="auto">
          <a:xfrm flipV="1">
            <a:off x="2809900" y="4364046"/>
            <a:ext cx="249932" cy="20957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直線矢印コネクタ 23"/>
          <p:cNvCxnSpPr>
            <a:stCxn id="20" idx="0"/>
          </p:cNvCxnSpPr>
          <p:nvPr/>
        </p:nvCxnSpPr>
        <p:spPr bwMode="auto">
          <a:xfrm flipV="1">
            <a:off x="2767608" y="4334304"/>
            <a:ext cx="101724" cy="239320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Rectangle 4"/>
          <p:cNvSpPr txBox="1">
            <a:spLocks noChangeArrowheads="1"/>
          </p:cNvSpPr>
          <p:nvPr/>
        </p:nvSpPr>
        <p:spPr>
          <a:xfrm>
            <a:off x="3428256" y="4622336"/>
            <a:ext cx="1693902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600" b="0" dirty="0" smtClean="0"/>
              <a:t>コインシデンス</a:t>
            </a:r>
            <a:endParaRPr lang="en-US" altLang="ja-JP" sz="1600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600" b="0" dirty="0"/>
              <a:t>　</a:t>
            </a:r>
            <a:r>
              <a:rPr lang="ja-JP" altLang="en-US" sz="1600" b="0" dirty="0" smtClean="0"/>
              <a:t>ウィンドウ</a:t>
            </a:r>
            <a:endParaRPr lang="en-US" altLang="ja-JP" sz="1600" b="0" dirty="0"/>
          </a:p>
        </p:txBody>
      </p:sp>
      <p:cxnSp>
        <p:nvCxnSpPr>
          <p:cNvPr id="27" name="直線矢印コネクタ 26"/>
          <p:cNvCxnSpPr/>
          <p:nvPr/>
        </p:nvCxnSpPr>
        <p:spPr bwMode="auto">
          <a:xfrm flipH="1" flipV="1">
            <a:off x="3563888" y="4412758"/>
            <a:ext cx="207640" cy="20957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3" name="図 2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4" y="5222754"/>
            <a:ext cx="4244536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5" name="角丸四角形 24"/>
          <p:cNvSpPr/>
          <p:nvPr/>
        </p:nvSpPr>
        <p:spPr bwMode="auto">
          <a:xfrm>
            <a:off x="395536" y="3429000"/>
            <a:ext cx="4673016" cy="2736304"/>
          </a:xfrm>
          <a:prstGeom prst="roundRect">
            <a:avLst>
              <a:gd name="adj" fmla="val 10698"/>
            </a:avLst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cxnSp>
        <p:nvCxnSpPr>
          <p:cNvPr id="34" name="直線矢印コネクタ 33"/>
          <p:cNvCxnSpPr/>
          <p:nvPr/>
        </p:nvCxnSpPr>
        <p:spPr bwMode="auto">
          <a:xfrm flipH="1" flipV="1">
            <a:off x="3131840" y="5811710"/>
            <a:ext cx="207640" cy="104789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Rectangle 4"/>
          <p:cNvSpPr txBox="1">
            <a:spLocks noChangeArrowheads="1"/>
          </p:cNvSpPr>
          <p:nvPr/>
        </p:nvSpPr>
        <p:spPr>
          <a:xfrm>
            <a:off x="3275856" y="5783056"/>
            <a:ext cx="1693902" cy="408752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600" b="0" dirty="0" smtClean="0"/>
              <a:t>時間シフト数</a:t>
            </a:r>
            <a:endParaRPr lang="en-US" altLang="ja-JP" sz="1600" b="0" dirty="0"/>
          </a:p>
        </p:txBody>
      </p:sp>
    </p:spTree>
    <p:extLst>
      <p:ext uri="{BB962C8B-B14F-4D97-AF65-F5344CB8AC3E}">
        <p14:creationId xmlns:p14="http://schemas.microsoft.com/office/powerpoint/2010/main" val="44679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探査パイプライン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55</a:t>
            </a:fld>
            <a:endParaRPr lang="en-US" altLang="ja-JP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30982" y="1997972"/>
            <a:ext cx="3960440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0" dirty="0" smtClean="0"/>
              <a:t>各検出器でのイベント探査</a:t>
            </a:r>
            <a:endParaRPr lang="en-US" altLang="ja-JP" sz="1800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800" b="0" dirty="0"/>
              <a:t> </a:t>
            </a:r>
            <a:r>
              <a:rPr lang="en-US" altLang="ja-JP" sz="1800" b="0" dirty="0" smtClean="0"/>
              <a:t>    (Matched Filtering)</a:t>
            </a:r>
            <a:endParaRPr lang="en-US" altLang="ja-JP" sz="1800" b="0" dirty="0"/>
          </a:p>
        </p:txBody>
      </p:sp>
      <p:pic>
        <p:nvPicPr>
          <p:cNvPr id="1883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74" y="1398612"/>
            <a:ext cx="382905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463030" y="3510140"/>
            <a:ext cx="3240360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0" dirty="0" smtClean="0"/>
              <a:t>コインシデンス解析</a:t>
            </a:r>
            <a:endParaRPr lang="en-US" altLang="ja-JP" sz="1800" b="0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886966" y="4158212"/>
            <a:ext cx="3240360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sz="1800" b="0" dirty="0" smtClean="0"/>
              <a:t>信号の振る舞いによる</a:t>
            </a:r>
            <a:r>
              <a:rPr lang="en-US" altLang="ja-JP" sz="1800" b="0" dirty="0" smtClean="0"/>
              <a:t>Veto</a:t>
            </a:r>
            <a:r>
              <a:rPr lang="ja-JP" altLang="en-US" sz="1800" b="0" dirty="0" smtClean="0"/>
              <a:t>解析  </a:t>
            </a:r>
            <a:endParaRPr lang="en-US" altLang="ja-JP" sz="1800" b="0" dirty="0" smtClean="0"/>
          </a:p>
          <a:p>
            <a:pPr>
              <a:spcBef>
                <a:spcPct val="0"/>
              </a:spcBef>
              <a:buNone/>
            </a:pPr>
            <a:r>
              <a:rPr lang="en-US" altLang="ja-JP" sz="1800" b="0" dirty="0"/>
              <a:t> </a:t>
            </a:r>
            <a:r>
              <a:rPr lang="en-US" altLang="ja-JP" sz="1800" b="0" dirty="0" smtClean="0"/>
              <a:t>     (</a:t>
            </a:r>
            <a:r>
              <a:rPr lang="en-US" altLang="ja-JP" sz="1800" b="0" dirty="0" smtClean="0">
                <a:latin typeface="Symbol" pitchFamily="18" charset="2"/>
              </a:rPr>
              <a:t>c</a:t>
            </a:r>
            <a:r>
              <a:rPr lang="en-US" altLang="ja-JP" sz="1800" b="0" baseline="30000" dirty="0" smtClean="0"/>
              <a:t>2</a:t>
            </a:r>
            <a:r>
              <a:rPr lang="en-US" altLang="ja-JP" sz="1800" b="0" dirty="0" smtClean="0"/>
              <a:t>-</a:t>
            </a:r>
            <a:r>
              <a:rPr lang="ja-JP" altLang="en-US" sz="1800" b="0" dirty="0" smtClean="0"/>
              <a:t>検定</a:t>
            </a:r>
            <a:r>
              <a:rPr lang="en-US" altLang="ja-JP" sz="1800" b="0" dirty="0" smtClean="0"/>
              <a:t>, …)</a:t>
            </a:r>
            <a:endParaRPr lang="en-US" altLang="ja-JP" sz="1800" b="0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1247006" y="5071020"/>
            <a:ext cx="3240360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sz="1800" b="0" dirty="0" smtClean="0"/>
              <a:t>モニタ信号による</a:t>
            </a:r>
            <a:r>
              <a:rPr lang="en-US" altLang="ja-JP" sz="1800" b="0" dirty="0" smtClean="0"/>
              <a:t>Veto</a:t>
            </a:r>
            <a:r>
              <a:rPr lang="ja-JP" altLang="en-US" sz="1800" b="0" dirty="0" smtClean="0"/>
              <a:t>解析</a:t>
            </a:r>
            <a:endParaRPr lang="en-US" altLang="ja-JP" sz="1800" b="0" dirty="0"/>
          </a:p>
        </p:txBody>
      </p:sp>
      <p:sp>
        <p:nvSpPr>
          <p:cNvPr id="2" name="左大かっこ 1"/>
          <p:cNvSpPr/>
          <p:nvPr/>
        </p:nvSpPr>
        <p:spPr bwMode="auto">
          <a:xfrm>
            <a:off x="4199334" y="1470620"/>
            <a:ext cx="144016" cy="1728192"/>
          </a:xfrm>
          <a:prstGeom prst="leftBracket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4" name="左大かっこ 13"/>
          <p:cNvSpPr/>
          <p:nvPr/>
        </p:nvSpPr>
        <p:spPr bwMode="auto">
          <a:xfrm>
            <a:off x="4199334" y="3342828"/>
            <a:ext cx="144016" cy="648072"/>
          </a:xfrm>
          <a:prstGeom prst="leftBracket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左大かっこ 14"/>
          <p:cNvSpPr/>
          <p:nvPr/>
        </p:nvSpPr>
        <p:spPr bwMode="auto">
          <a:xfrm>
            <a:off x="4199334" y="4134916"/>
            <a:ext cx="144016" cy="648072"/>
          </a:xfrm>
          <a:prstGeom prst="leftBracket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6" name="左大かっこ 15"/>
          <p:cNvSpPr/>
          <p:nvPr/>
        </p:nvSpPr>
        <p:spPr bwMode="auto">
          <a:xfrm>
            <a:off x="4199334" y="4927004"/>
            <a:ext cx="144016" cy="648072"/>
          </a:xfrm>
          <a:prstGeom prst="leftBracket">
            <a:avLst/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899592" y="860008"/>
            <a:ext cx="7344816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2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b="0" dirty="0" smtClean="0"/>
              <a:t>・一連の解析をまとめた</a:t>
            </a:r>
            <a:r>
              <a:rPr lang="en-US" altLang="ja-JP" b="0" dirty="0" smtClean="0"/>
              <a:t>’</a:t>
            </a:r>
            <a:r>
              <a:rPr lang="ja-JP" altLang="en-US" b="0" dirty="0" smtClean="0"/>
              <a:t>パイプライン</a:t>
            </a:r>
            <a:r>
              <a:rPr lang="en-US" altLang="ja-JP" b="0" dirty="0" smtClean="0"/>
              <a:t>’</a:t>
            </a:r>
            <a:endParaRPr lang="en-US" altLang="ja-JP" b="0" dirty="0"/>
          </a:p>
        </p:txBody>
      </p:sp>
    </p:spTree>
    <p:extLst>
      <p:ext uri="{BB962C8B-B14F-4D97-AF65-F5344CB8AC3E}">
        <p14:creationId xmlns:p14="http://schemas.microsoft.com/office/powerpoint/2010/main" val="21921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イベントレート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56</a:t>
            </a:fld>
            <a:endParaRPr lang="en-US" altLang="ja-JP" dirty="0"/>
          </a:p>
        </p:txBody>
      </p:sp>
      <p:pic>
        <p:nvPicPr>
          <p:cNvPr id="1879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5" y="1988840"/>
            <a:ext cx="774382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899592" y="1148040"/>
            <a:ext cx="5112568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・連星合体イベントの頻度見積もり</a:t>
            </a:r>
            <a:endParaRPr lang="en-US" altLang="ja-JP" b="0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5989708" y="5727446"/>
            <a:ext cx="2304256" cy="276384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100" b="0" dirty="0" smtClean="0">
                <a:solidFill>
                  <a:srgbClr val="B2B2B2"/>
                </a:solidFill>
              </a:rPr>
              <a:t>Abadie+ CQG 27 </a:t>
            </a:r>
            <a:r>
              <a:rPr lang="en-US" altLang="ja-JP" sz="1100" b="0" dirty="0">
                <a:solidFill>
                  <a:srgbClr val="B2B2B2"/>
                </a:solidFill>
              </a:rPr>
              <a:t>(2010) </a:t>
            </a:r>
            <a:r>
              <a:rPr lang="en-US" altLang="ja-JP" sz="1100" b="0" dirty="0" smtClean="0">
                <a:solidFill>
                  <a:srgbClr val="B2B2B2"/>
                </a:solidFill>
              </a:rPr>
              <a:t>173001</a:t>
            </a:r>
            <a:r>
              <a:rPr lang="en-US" altLang="ja-JP" sz="1100" b="0" dirty="0">
                <a:solidFill>
                  <a:srgbClr val="B2B2B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4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上限値の設定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57</a:t>
            </a:fld>
            <a:endParaRPr lang="en-US" altLang="ja-JP" dirty="0"/>
          </a:p>
        </p:txBody>
      </p:sp>
      <p:pic>
        <p:nvPicPr>
          <p:cNvPr id="18851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45024"/>
            <a:ext cx="2820194" cy="260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11560" y="836712"/>
            <a:ext cx="5688632" cy="55276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・信号が検出されなかった場合 </a:t>
            </a:r>
            <a:r>
              <a:rPr lang="en-US" altLang="ja-JP" b="0" dirty="0" smtClean="0">
                <a:sym typeface="Wingdings" pitchFamily="2" charset="2"/>
              </a:rPr>
              <a:t> </a:t>
            </a:r>
            <a:r>
              <a:rPr lang="ja-JP" altLang="en-US" b="0" dirty="0" smtClean="0"/>
              <a:t>上限値を設定</a:t>
            </a:r>
            <a:r>
              <a:rPr lang="en-US" altLang="ja-JP" b="0" dirty="0" smtClean="0"/>
              <a:t>.</a:t>
            </a:r>
            <a:endParaRPr lang="en-US" altLang="ja-JP" b="0" dirty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827584" y="1340768"/>
            <a:ext cx="7776864" cy="2232248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/>
              <a:t>- </a:t>
            </a:r>
            <a:r>
              <a:rPr lang="ja-JP" altLang="en-US" b="0" dirty="0" smtClean="0"/>
              <a:t>設定法の</a:t>
            </a:r>
            <a:r>
              <a:rPr lang="en-US" altLang="ja-JP" b="0" dirty="0" smtClean="0"/>
              <a:t>1</a:t>
            </a:r>
            <a:r>
              <a:rPr lang="ja-JP" altLang="en-US" b="0" dirty="0" smtClean="0"/>
              <a:t>つ </a:t>
            </a:r>
            <a:r>
              <a:rPr lang="en-US" altLang="ja-JP" b="0" dirty="0" smtClean="0"/>
              <a:t>: ‘</a:t>
            </a:r>
            <a:r>
              <a:rPr lang="en-US" altLang="ja-JP" b="0" dirty="0"/>
              <a:t>L</a:t>
            </a:r>
            <a:r>
              <a:rPr lang="en-US" altLang="ja-JP" b="0" dirty="0" smtClean="0"/>
              <a:t>oudest Event’ </a:t>
            </a:r>
            <a:r>
              <a:rPr lang="ja-JP" altLang="en-US" b="0" dirty="0" smtClean="0"/>
              <a:t>法</a:t>
            </a:r>
            <a:endParaRPr lang="en-US" altLang="ja-JP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/>
              <a:t> </a:t>
            </a:r>
            <a:r>
              <a:rPr lang="en-US" altLang="ja-JP" b="0" dirty="0" smtClean="0"/>
              <a:t>    </a:t>
            </a:r>
            <a:r>
              <a:rPr lang="ja-JP" altLang="en-US" b="0" dirty="0" smtClean="0"/>
              <a:t>解析の結果 最大</a:t>
            </a:r>
            <a:r>
              <a:rPr lang="en-US" altLang="ja-JP" b="0" dirty="0" smtClean="0"/>
              <a:t>SNR</a:t>
            </a:r>
            <a:r>
              <a:rPr lang="ja-JP" altLang="en-US" b="0" dirty="0" smtClean="0"/>
              <a:t>を持つイベントに対し</a:t>
            </a:r>
            <a:r>
              <a:rPr lang="en-US" altLang="ja-JP" b="0" dirty="0" smtClean="0"/>
              <a:t>,</a:t>
            </a:r>
            <a:r>
              <a:rPr lang="ja-JP" altLang="en-US" b="0" dirty="0" smtClean="0"/>
              <a:t>本物があった場合</a:t>
            </a:r>
            <a:endParaRPr lang="en-US" altLang="ja-JP" b="0" dirty="0" smtClean="0"/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/>
              <a:t> </a:t>
            </a:r>
            <a:r>
              <a:rPr lang="en-US" altLang="ja-JP" b="0" dirty="0" smtClean="0"/>
              <a:t>    </a:t>
            </a:r>
            <a:r>
              <a:rPr lang="ja-JP" altLang="en-US" b="0" dirty="0" smtClean="0"/>
              <a:t>にそれが起こる確率から上限値を設定</a:t>
            </a:r>
            <a:r>
              <a:rPr lang="en-US" altLang="ja-JP" b="0" dirty="0" smtClean="0"/>
              <a:t>.</a:t>
            </a:r>
            <a:endParaRPr lang="en-US" altLang="ja-JP" b="0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611560" y="2636912"/>
            <a:ext cx="7056784" cy="578430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ja-JP" altLang="en-US" b="0" dirty="0" smtClean="0"/>
              <a:t>信号イベントの全てが </a:t>
            </a:r>
            <a:r>
              <a:rPr lang="en-US" altLang="ja-JP" b="0" dirty="0" smtClean="0">
                <a:latin typeface="Symbol" pitchFamily="18" charset="2"/>
              </a:rPr>
              <a:t>r</a:t>
            </a:r>
            <a:r>
              <a:rPr lang="en-US" altLang="ja-JP" b="0" dirty="0" smtClean="0"/>
              <a:t> </a:t>
            </a:r>
            <a:r>
              <a:rPr lang="ja-JP" altLang="en-US" b="0" dirty="0" smtClean="0"/>
              <a:t>より小さな</a:t>
            </a:r>
            <a:r>
              <a:rPr lang="en-US" altLang="ja-JP" b="0" dirty="0" smtClean="0"/>
              <a:t>SNR</a:t>
            </a:r>
            <a:r>
              <a:rPr lang="ja-JP" altLang="en-US" b="0" dirty="0" smtClean="0"/>
              <a:t>を持つ確率</a:t>
            </a:r>
            <a:endParaRPr lang="en-US" altLang="ja-JP" b="0" dirty="0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>
          <a:xfrm>
            <a:off x="971600" y="3066594"/>
            <a:ext cx="5688632" cy="578430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b="0" dirty="0" smtClean="0">
                <a:sym typeface="Wingdings" pitchFamily="2" charset="2"/>
              </a:rPr>
              <a:t>信号があるときの</a:t>
            </a:r>
            <a:r>
              <a:rPr lang="en-US" altLang="ja-JP" b="0" dirty="0" smtClean="0">
                <a:latin typeface="Symbol" pitchFamily="18" charset="2"/>
              </a:rPr>
              <a:t>r</a:t>
            </a:r>
            <a:r>
              <a:rPr lang="ja-JP" altLang="en-US" b="0" dirty="0" smtClean="0"/>
              <a:t>の確率分布 </a:t>
            </a:r>
            <a:r>
              <a:rPr lang="en-US" altLang="ja-JP" b="0" dirty="0" smtClean="0"/>
              <a:t>: </a:t>
            </a:r>
            <a:r>
              <a:rPr lang="ja-JP" altLang="en-US" b="0" dirty="0" smtClean="0">
                <a:sym typeface="Wingdings" pitchFamily="2" charset="2"/>
              </a:rPr>
              <a:t>ポアソン分布</a:t>
            </a:r>
            <a:endParaRPr lang="en-US" altLang="ja-JP" b="0" dirty="0"/>
          </a:p>
        </p:txBody>
      </p:sp>
      <p:pic>
        <p:nvPicPr>
          <p:cNvPr id="10" name="図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77073"/>
            <a:ext cx="152413" cy="1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pic>
        <p:nvPicPr>
          <p:cNvPr id="16" name="図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49" y="4604563"/>
            <a:ext cx="469433" cy="25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2110476" y="3976194"/>
            <a:ext cx="3181604" cy="578430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600" b="0" dirty="0" smtClean="0">
                <a:sym typeface="Wingdings" pitchFamily="2" charset="2"/>
              </a:rPr>
              <a:t>:</a:t>
            </a:r>
            <a:r>
              <a:rPr lang="ja-JP" altLang="en-US" sz="1600" b="0" dirty="0">
                <a:sym typeface="Wingdings" pitchFamily="2" charset="2"/>
              </a:rPr>
              <a:t> </a:t>
            </a:r>
            <a:r>
              <a:rPr lang="ja-JP" altLang="en-US" sz="1600" b="0" dirty="0" smtClean="0">
                <a:sym typeface="Wingdings" pitchFamily="2" charset="2"/>
              </a:rPr>
              <a:t>イベント数の期待値 </a:t>
            </a:r>
            <a:r>
              <a:rPr lang="en-US" altLang="ja-JP" sz="1600" b="0" dirty="0" smtClean="0">
                <a:sym typeface="Wingdings" pitchFamily="2" charset="2"/>
              </a:rPr>
              <a:t>= R x T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600" b="0" dirty="0">
                <a:sym typeface="Wingdings" pitchFamily="2" charset="2"/>
              </a:rPr>
              <a:t> </a:t>
            </a:r>
            <a:r>
              <a:rPr lang="en-US" altLang="ja-JP" sz="1600" b="0" dirty="0" smtClean="0">
                <a:sym typeface="Wingdings" pitchFamily="2" charset="2"/>
              </a:rPr>
              <a:t>  (R: </a:t>
            </a:r>
            <a:r>
              <a:rPr lang="ja-JP" altLang="en-US" sz="1600" b="0" dirty="0" smtClean="0">
                <a:sym typeface="Wingdings" pitchFamily="2" charset="2"/>
              </a:rPr>
              <a:t>イベントレート</a:t>
            </a:r>
            <a:r>
              <a:rPr lang="en-US" altLang="ja-JP" sz="1600" b="0" dirty="0" smtClean="0">
                <a:sym typeface="Wingdings" pitchFamily="2" charset="2"/>
              </a:rPr>
              <a:t>, T: </a:t>
            </a:r>
            <a:r>
              <a:rPr lang="ja-JP" altLang="en-US" sz="1600" b="0" dirty="0" smtClean="0">
                <a:sym typeface="Wingdings" pitchFamily="2" charset="2"/>
              </a:rPr>
              <a:t>観測時間</a:t>
            </a:r>
            <a:r>
              <a:rPr lang="en-US" altLang="ja-JP" sz="1600" b="0" dirty="0" smtClean="0">
                <a:sym typeface="Wingdings" pitchFamily="2" charset="2"/>
              </a:rPr>
              <a:t>)</a:t>
            </a:r>
            <a:endParaRPr lang="en-US" altLang="ja-JP" sz="1600" b="0" dirty="0"/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>
          <a:xfrm>
            <a:off x="2254492" y="4581128"/>
            <a:ext cx="3181604" cy="434414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sz="1600" b="0" dirty="0" smtClean="0">
                <a:sym typeface="Wingdings" pitchFamily="2" charset="2"/>
              </a:rPr>
              <a:t>:</a:t>
            </a:r>
            <a:r>
              <a:rPr lang="ja-JP" altLang="en-US" sz="1600" b="0" dirty="0">
                <a:sym typeface="Wingdings" pitchFamily="2" charset="2"/>
              </a:rPr>
              <a:t> </a:t>
            </a:r>
            <a:r>
              <a:rPr lang="ja-JP" altLang="en-US" sz="1600" b="0" dirty="0" smtClean="0">
                <a:sym typeface="Wingdings" pitchFamily="2" charset="2"/>
              </a:rPr>
              <a:t>閾値</a:t>
            </a:r>
            <a:r>
              <a:rPr lang="ja-JP" altLang="en-US" sz="1600" b="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lang="en-US" altLang="ja-JP" sz="1600" b="0" dirty="0" smtClean="0">
                <a:latin typeface="Symbol" pitchFamily="18" charset="2"/>
                <a:sym typeface="Wingdings" pitchFamily="2" charset="2"/>
              </a:rPr>
              <a:t>r </a:t>
            </a:r>
            <a:r>
              <a:rPr lang="ja-JP" altLang="en-US" sz="1600" b="0" dirty="0" err="1" smtClean="0">
                <a:sym typeface="Wingdings" pitchFamily="2" charset="2"/>
              </a:rPr>
              <a:t>での検</a:t>
            </a:r>
            <a:r>
              <a:rPr lang="ja-JP" altLang="en-US" sz="1600" b="0" dirty="0" smtClean="0">
                <a:sym typeface="Wingdings" pitchFamily="2" charset="2"/>
              </a:rPr>
              <a:t>出確率</a:t>
            </a:r>
            <a:endParaRPr lang="en-US" altLang="ja-JP" sz="1600" b="0" dirty="0"/>
          </a:p>
        </p:txBody>
      </p:sp>
      <p:sp>
        <p:nvSpPr>
          <p:cNvPr id="21" name="角丸四角形 20"/>
          <p:cNvSpPr/>
          <p:nvPr/>
        </p:nvSpPr>
        <p:spPr bwMode="auto">
          <a:xfrm>
            <a:off x="395536" y="2564904"/>
            <a:ext cx="8496944" cy="3816424"/>
          </a:xfrm>
          <a:prstGeom prst="roundRect">
            <a:avLst>
              <a:gd name="adj" fmla="val 6007"/>
            </a:avLst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2" name="図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787" y="3505492"/>
            <a:ext cx="2359545" cy="42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3" name="右矢印 22"/>
          <p:cNvSpPr/>
          <p:nvPr/>
        </p:nvSpPr>
        <p:spPr bwMode="auto">
          <a:xfrm>
            <a:off x="971600" y="5013176"/>
            <a:ext cx="280155" cy="28803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>
          <a:xfrm>
            <a:off x="1259632" y="4938802"/>
            <a:ext cx="5688632" cy="578430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ja-JP" altLang="en-US" b="0" dirty="0" smtClean="0">
                <a:sym typeface="Wingdings" pitchFamily="2" charset="2"/>
              </a:rPr>
              <a:t>観測結果</a:t>
            </a:r>
            <a:r>
              <a:rPr lang="en-US" altLang="ja-JP" b="0" dirty="0" err="1" smtClean="0">
                <a:latin typeface="Symbol" pitchFamily="18" charset="2"/>
              </a:rPr>
              <a:t>r</a:t>
            </a:r>
            <a:r>
              <a:rPr lang="en-US" altLang="ja-JP" b="0" baseline="-25000" dirty="0" err="1" smtClean="0">
                <a:latin typeface="+mj-lt"/>
              </a:rPr>
              <a:t>max</a:t>
            </a:r>
            <a:r>
              <a:rPr lang="ja-JP" altLang="en-US" b="0" dirty="0" smtClean="0"/>
              <a:t>が得られた時の</a:t>
            </a:r>
            <a:r>
              <a:rPr lang="en-US" altLang="ja-JP" b="0" dirty="0" smtClean="0">
                <a:latin typeface="Symbol" pitchFamily="18" charset="2"/>
              </a:rPr>
              <a:t>m</a:t>
            </a:r>
            <a:r>
              <a:rPr lang="ja-JP" altLang="en-US" b="0" dirty="0" smtClean="0"/>
              <a:t>確率分布</a:t>
            </a:r>
            <a:endParaRPr lang="en-US" altLang="ja-JP" b="0" dirty="0" smtClean="0"/>
          </a:p>
          <a:p>
            <a:pPr>
              <a:spcBef>
                <a:spcPct val="0"/>
              </a:spcBef>
              <a:buNone/>
            </a:pPr>
            <a:r>
              <a:rPr lang="en-US" altLang="ja-JP" b="0" dirty="0"/>
              <a:t> </a:t>
            </a:r>
            <a:r>
              <a:rPr lang="en-US" altLang="ja-JP" b="0" dirty="0" smtClean="0"/>
              <a:t> </a:t>
            </a:r>
            <a:r>
              <a:rPr lang="ja-JP" altLang="en-US" b="0" dirty="0" smtClean="0"/>
              <a:t>をベイズ統計から求める</a:t>
            </a:r>
            <a:r>
              <a:rPr lang="en-US" altLang="ja-JP" b="0" dirty="0" smtClean="0"/>
              <a:t>. </a:t>
            </a:r>
            <a:r>
              <a:rPr lang="en-US" altLang="ja-JP" b="0" dirty="0" smtClean="0">
                <a:sym typeface="Wingdings" pitchFamily="2" charset="2"/>
              </a:rPr>
              <a:t> </a:t>
            </a:r>
            <a:r>
              <a:rPr lang="ja-JP" altLang="en-US" b="0" dirty="0" smtClean="0">
                <a:sym typeface="Wingdings" pitchFamily="2" charset="2"/>
              </a:rPr>
              <a:t>上限値</a:t>
            </a:r>
            <a:r>
              <a:rPr lang="en-US" altLang="ja-JP" b="0" dirty="0" smtClean="0">
                <a:sym typeface="Wingdings" pitchFamily="2" charset="2"/>
              </a:rPr>
              <a:t>.</a:t>
            </a:r>
            <a:r>
              <a:rPr lang="en-US" altLang="ja-JP" b="0" dirty="0" smtClean="0"/>
              <a:t> </a:t>
            </a:r>
            <a:endParaRPr lang="en-US" altLang="ja-JP" b="0" dirty="0"/>
          </a:p>
        </p:txBody>
      </p:sp>
      <p:pic>
        <p:nvPicPr>
          <p:cNvPr id="24" name="図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8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56" y="5733256"/>
            <a:ext cx="1904664" cy="50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>
                    <a:alpha val="0"/>
                  </a:scrgbClr>
                </a:solidFill>
              </a14:hiddenFill>
            </a:ext>
          </a:extLst>
        </p:spPr>
      </p:pic>
      <p:sp>
        <p:nvSpPr>
          <p:cNvPr id="28" name="Rectangle 4"/>
          <p:cNvSpPr txBox="1">
            <a:spLocks noChangeArrowheads="1"/>
          </p:cNvSpPr>
          <p:nvPr/>
        </p:nvSpPr>
        <p:spPr>
          <a:xfrm>
            <a:off x="7164288" y="2708920"/>
            <a:ext cx="1800200" cy="228416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7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100" b="0" dirty="0" smtClean="0">
                <a:solidFill>
                  <a:srgbClr val="B2B2B2"/>
                </a:solidFill>
              </a:rPr>
              <a:t>Brady+, CQG </a:t>
            </a:r>
            <a:r>
              <a:rPr lang="en-US" altLang="ja-JP" sz="1100" b="0" dirty="0">
                <a:solidFill>
                  <a:srgbClr val="B2B2B2"/>
                </a:solidFill>
              </a:rPr>
              <a:t>21 (2004)</a:t>
            </a:r>
          </a:p>
        </p:txBody>
      </p:sp>
    </p:spTree>
    <p:extLst>
      <p:ext uri="{BB962C8B-B14F-4D97-AF65-F5344CB8AC3E}">
        <p14:creationId xmlns:p14="http://schemas.microsoft.com/office/powerpoint/2010/main" val="273375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Low-mass search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58</a:t>
            </a:fld>
            <a:endParaRPr lang="en-US" altLang="ja-JP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5004048" y="1412776"/>
            <a:ext cx="3600400" cy="4392488"/>
            <a:chOff x="4932040" y="980728"/>
            <a:chExt cx="3600400" cy="4392488"/>
          </a:xfrm>
        </p:grpSpPr>
        <p:sp>
          <p:nvSpPr>
            <p:cNvPr id="5" name="角丸四角形 4"/>
            <p:cNvSpPr/>
            <p:nvPr/>
          </p:nvSpPr>
          <p:spPr bwMode="auto">
            <a:xfrm>
              <a:off x="4932040" y="980728"/>
              <a:ext cx="3600400" cy="4392488"/>
            </a:xfrm>
            <a:prstGeom prst="roundRect">
              <a:avLst>
                <a:gd name="adj" fmla="val 3045"/>
              </a:avLst>
            </a:prstGeom>
            <a:solidFill>
              <a:srgbClr val="FFFFFF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pic>
          <p:nvPicPr>
            <p:cNvPr id="18800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052736"/>
              <a:ext cx="3448050" cy="32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800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4437112"/>
              <a:ext cx="3448050" cy="7616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755576" y="5589240"/>
            <a:ext cx="2448272" cy="653882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000" b="0" dirty="0">
                <a:solidFill>
                  <a:srgbClr val="B2B2B2"/>
                </a:solidFill>
              </a:rPr>
              <a:t>LSC, Phys. Rev. D 79, 122001(2009)</a:t>
            </a:r>
          </a:p>
          <a:p>
            <a:pPr>
              <a:spcBef>
                <a:spcPct val="0"/>
              </a:spcBef>
              <a:buNone/>
            </a:pPr>
            <a:r>
              <a:rPr lang="en-US" altLang="ja-JP" sz="1000" b="0" dirty="0">
                <a:solidFill>
                  <a:srgbClr val="B2B2B2"/>
                </a:solidFill>
              </a:rPr>
              <a:t>LSC, Phys. Rev. D 80 , 047101 (2009)</a:t>
            </a:r>
          </a:p>
          <a:p>
            <a:pPr>
              <a:spcBef>
                <a:spcPct val="0"/>
              </a:spcBef>
              <a:buNone/>
            </a:pPr>
            <a:r>
              <a:rPr lang="en-US" altLang="ja-JP" sz="1000" b="0" dirty="0">
                <a:solidFill>
                  <a:srgbClr val="B2B2B2"/>
                </a:solidFill>
              </a:rPr>
              <a:t>LVC, Phys. Rev. D 82 , 102001 (2010)</a:t>
            </a:r>
          </a:p>
        </p:txBody>
      </p:sp>
      <p:pic>
        <p:nvPicPr>
          <p:cNvPr id="18800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2708920"/>
            <a:ext cx="3838384" cy="2838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83568" y="1195413"/>
            <a:ext cx="3960440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0" dirty="0" smtClean="0">
                <a:solidFill>
                  <a:srgbClr val="EAEAEA"/>
                </a:solidFill>
              </a:rPr>
              <a:t>・</a:t>
            </a:r>
            <a:r>
              <a:rPr lang="en-US" altLang="ja-JP" sz="2000" b="0" dirty="0" smtClean="0">
                <a:solidFill>
                  <a:srgbClr val="EAEAEA"/>
                </a:solidFill>
              </a:rPr>
              <a:t>LIGO S5 / Virgo VSR1 </a:t>
            </a:r>
            <a:r>
              <a:rPr lang="ja-JP" altLang="en-US" sz="2000" b="0" dirty="0" smtClean="0">
                <a:solidFill>
                  <a:srgbClr val="EAEAEA"/>
                </a:solidFill>
              </a:rPr>
              <a:t>探査結果</a:t>
            </a:r>
            <a:endParaRPr lang="ja-JP" altLang="en-US" sz="2000" b="0" dirty="0">
              <a:solidFill>
                <a:srgbClr val="EAEAEA"/>
              </a:solidFill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971600" y="1700808"/>
            <a:ext cx="3888432" cy="1116124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/>
              <a:t>- </a:t>
            </a:r>
            <a:r>
              <a:rPr lang="ja-JP" altLang="en-US" b="0" dirty="0" smtClean="0"/>
              <a:t>重力波信号は見つからず</a:t>
            </a:r>
            <a:r>
              <a:rPr lang="en-US" altLang="ja-JP" b="0" dirty="0" smtClean="0"/>
              <a:t>.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ja-JP" b="0" dirty="0" smtClean="0"/>
              <a:t>- </a:t>
            </a:r>
            <a:r>
              <a:rPr lang="ja-JP" altLang="en-US" b="0" dirty="0" smtClean="0"/>
              <a:t>イベントレートに対して上限値</a:t>
            </a:r>
            <a:r>
              <a:rPr lang="en-US" altLang="ja-JP" b="0" dirty="0" smtClean="0"/>
              <a:t>.</a:t>
            </a:r>
            <a:endParaRPr lang="en-US" altLang="ja-JP" b="0" dirty="0"/>
          </a:p>
        </p:txBody>
      </p:sp>
    </p:spTree>
    <p:extLst>
      <p:ext uri="{BB962C8B-B14F-4D97-AF65-F5344CB8AC3E}">
        <p14:creationId xmlns:p14="http://schemas.microsoft.com/office/powerpoint/2010/main" val="39495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High-mass search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59</a:t>
            </a:fld>
            <a:endParaRPr lang="en-US" altLang="ja-JP" dirty="0"/>
          </a:p>
        </p:txBody>
      </p:sp>
      <p:pic>
        <p:nvPicPr>
          <p:cNvPr id="1882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26107"/>
            <a:ext cx="4033690" cy="382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821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4225487" cy="381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646308" y="979389"/>
            <a:ext cx="28813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0" dirty="0" smtClean="0">
                <a:solidFill>
                  <a:srgbClr val="EAEAEA"/>
                </a:solidFill>
              </a:rPr>
              <a:t>・</a:t>
            </a:r>
            <a:r>
              <a:rPr lang="en-US" altLang="ja-JP" sz="2000" b="0" dirty="0" smtClean="0">
                <a:solidFill>
                  <a:srgbClr val="EAEAEA"/>
                </a:solidFill>
              </a:rPr>
              <a:t>LIGO S5 / Virgo VSR1</a:t>
            </a:r>
            <a:endParaRPr lang="ja-JP" altLang="en-US" sz="2000" b="0" dirty="0">
              <a:solidFill>
                <a:srgbClr val="EAEAEA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763960" y="6150555"/>
            <a:ext cx="2304256" cy="276384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4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100" b="0" dirty="0">
                <a:solidFill>
                  <a:srgbClr val="B2B2B2"/>
                </a:solidFill>
              </a:rPr>
              <a:t>Phys. Rev. D83, 122005 (2011</a:t>
            </a:r>
            <a:r>
              <a:rPr lang="en-US" altLang="ja-JP" sz="1100" b="0" dirty="0" smtClean="0">
                <a:solidFill>
                  <a:srgbClr val="B2B2B2"/>
                </a:solidFill>
              </a:rPr>
              <a:t>).</a:t>
            </a:r>
            <a:endParaRPr lang="en-US" altLang="ja-JP" sz="1100" b="0" dirty="0">
              <a:solidFill>
                <a:srgbClr val="B2B2B2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63960" y="1411437"/>
            <a:ext cx="7120408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0" dirty="0" smtClean="0">
                <a:solidFill>
                  <a:srgbClr val="EAEAEA"/>
                </a:solidFill>
              </a:rPr>
              <a:t>-</a:t>
            </a:r>
            <a:r>
              <a:rPr lang="ja-JP" altLang="en-US" b="0" dirty="0" smtClean="0">
                <a:solidFill>
                  <a:srgbClr val="EAEAEA"/>
                </a:solidFill>
              </a:rPr>
              <a:t> </a:t>
            </a:r>
            <a:r>
              <a:rPr lang="en-US" altLang="ja-JP" b="0" dirty="0" smtClean="0">
                <a:solidFill>
                  <a:srgbClr val="EAEAEA"/>
                </a:solidFill>
              </a:rPr>
              <a:t>Total mass 25 – 100 Msolar </a:t>
            </a:r>
            <a:r>
              <a:rPr lang="ja-JP" altLang="en-US" b="0" dirty="0" smtClean="0">
                <a:solidFill>
                  <a:srgbClr val="EAEAEA"/>
                </a:solidFill>
              </a:rPr>
              <a:t>の</a:t>
            </a:r>
            <a:r>
              <a:rPr lang="en-US" altLang="ja-JP" b="0" dirty="0" smtClean="0">
                <a:solidFill>
                  <a:srgbClr val="EAEAEA"/>
                </a:solidFill>
              </a:rPr>
              <a:t>BH-BH</a:t>
            </a:r>
            <a:r>
              <a:rPr lang="ja-JP" altLang="en-US" b="0" dirty="0" smtClean="0">
                <a:solidFill>
                  <a:srgbClr val="EAEAEA"/>
                </a:solidFill>
              </a:rPr>
              <a:t>イベント探査</a:t>
            </a:r>
            <a:r>
              <a:rPr lang="en-US" altLang="ja-JP" b="0" dirty="0" smtClean="0">
                <a:solidFill>
                  <a:srgbClr val="EAEAEA"/>
                </a:solidFill>
              </a:rPr>
              <a:t>.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0" dirty="0" smtClean="0">
                <a:solidFill>
                  <a:srgbClr val="EAEAEA"/>
                </a:solidFill>
              </a:rPr>
              <a:t>- </a:t>
            </a:r>
            <a:r>
              <a:rPr lang="ja-JP" altLang="en-US" b="0" dirty="0" smtClean="0">
                <a:solidFill>
                  <a:srgbClr val="EAEAEA"/>
                </a:solidFill>
              </a:rPr>
              <a:t>ハイブリッド波形 </a:t>
            </a:r>
            <a:r>
              <a:rPr lang="en-US" altLang="ja-JP" b="0" dirty="0" smtClean="0">
                <a:solidFill>
                  <a:srgbClr val="EAEAEA"/>
                </a:solidFill>
              </a:rPr>
              <a:t>(Inspiral-Merger-Ringdown) </a:t>
            </a:r>
            <a:r>
              <a:rPr lang="ja-JP" altLang="en-US" b="0" dirty="0" smtClean="0">
                <a:solidFill>
                  <a:srgbClr val="EAEAEA"/>
                </a:solidFill>
              </a:rPr>
              <a:t>をテンプレートに使用</a:t>
            </a:r>
            <a:r>
              <a:rPr lang="en-US" altLang="ja-JP" b="0" dirty="0" smtClean="0">
                <a:solidFill>
                  <a:srgbClr val="EAEAEA"/>
                </a:solidFill>
              </a:rPr>
              <a:t>.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ja-JP" altLang="en-US" b="0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重力波の観測運転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19F510-EC44-4D08-8125-B3C4597F365A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24" name="Rectangle 69"/>
          <p:cNvSpPr>
            <a:spLocks noChangeArrowheads="1"/>
          </p:cNvSpPr>
          <p:nvPr/>
        </p:nvSpPr>
        <p:spPr bwMode="auto">
          <a:xfrm>
            <a:off x="971600" y="1097805"/>
            <a:ext cx="6429420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・重力波の観測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   -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干渉計を動作させ</a:t>
            </a:r>
            <a:r>
              <a:rPr lang="en-US" altLang="ja-JP" sz="2000" b="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sz="2000" b="0" dirty="0" smtClean="0">
                <a:solidFill>
                  <a:srgbClr val="FFFFFF"/>
                </a:solidFill>
                <a:sym typeface="Wingdings" pitchFamily="2" charset="2"/>
              </a:rPr>
              <a:t>時系列データを取得し続ける</a:t>
            </a:r>
            <a:endParaRPr lang="en-US" altLang="ja-JP" sz="2000" b="0" dirty="0" smtClean="0">
              <a:solidFill>
                <a:srgbClr val="FFFFFF"/>
              </a:solidFill>
              <a:sym typeface="Wingdings" pitchFamily="2" charset="2"/>
            </a:endParaRPr>
          </a:p>
        </p:txBody>
      </p:sp>
      <p:sp>
        <p:nvSpPr>
          <p:cNvPr id="28" name="Rectangle 69"/>
          <p:cNvSpPr>
            <a:spLocks noChangeArrowheads="1"/>
          </p:cNvSpPr>
          <p:nvPr/>
        </p:nvSpPr>
        <p:spPr bwMode="auto">
          <a:xfrm>
            <a:off x="899592" y="3214686"/>
            <a:ext cx="6601366" cy="17543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・現実の観測中の障害</a:t>
            </a:r>
            <a:endParaRPr lang="en-US" altLang="ja-JP" sz="2000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    -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突発的な外乱　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(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地面振動など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) 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　</a:t>
            </a:r>
            <a:endParaRPr lang="en-US" altLang="ja-JP" sz="2000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　　　  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干渉計が非動作状態になる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, 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非定常雑音</a:t>
            </a:r>
            <a:endParaRPr lang="en-US" altLang="ja-JP" sz="2000" b="0" dirty="0" smtClean="0">
              <a:solidFill>
                <a:srgbClr val="EAEAEA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    -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環境ドリフト 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(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温度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気圧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,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地面の傾斜・歪み　など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　　　     </a:t>
            </a:r>
            <a:r>
              <a:rPr lang="en-US" altLang="ja-JP" sz="2000" b="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sz="2000" b="0" dirty="0" smtClean="0">
                <a:solidFill>
                  <a:srgbClr val="EAEAEA"/>
                </a:solidFill>
                <a:sym typeface="Wingdings" pitchFamily="2" charset="2"/>
              </a:rPr>
              <a:t>干渉計感度の悪化など</a:t>
            </a:r>
            <a:endParaRPr lang="en-US" altLang="ja-JP" sz="2000" b="0" dirty="0" smtClean="0">
              <a:solidFill>
                <a:srgbClr val="EAEAEA"/>
              </a:solidFill>
              <a:sym typeface="Wingdings" pitchFamily="2" charset="2"/>
            </a:endParaRPr>
          </a:p>
        </p:txBody>
      </p:sp>
      <p:sp>
        <p:nvSpPr>
          <p:cNvPr id="29" name="下矢印 28"/>
          <p:cNvSpPr/>
          <p:nvPr/>
        </p:nvSpPr>
        <p:spPr bwMode="auto">
          <a:xfrm rot="-5400000">
            <a:off x="1879702" y="5320261"/>
            <a:ext cx="270318" cy="214314"/>
          </a:xfrm>
          <a:prstGeom prst="downArrow">
            <a:avLst/>
          </a:prstGeom>
          <a:solidFill>
            <a:schemeClr val="bg1">
              <a:alpha val="10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2193456" y="5229200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各種環境モニタ信号 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(~100</a:t>
            </a: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チャンネル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)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 干渉計の自動動作</a:t>
            </a:r>
            <a:r>
              <a:rPr lang="en-US" altLang="ja-JP" b="0" dirty="0" smtClean="0">
                <a:solidFill>
                  <a:srgbClr val="FFFFFF"/>
                </a:solidFill>
                <a:sym typeface="Wingdings" pitchFamily="2" charset="2"/>
              </a:rPr>
              <a:t>, </a:t>
            </a:r>
            <a:r>
              <a:rPr lang="ja-JP" altLang="en-US" b="0" dirty="0" smtClean="0">
                <a:solidFill>
                  <a:srgbClr val="FFFFFF"/>
                </a:solidFill>
                <a:sym typeface="Wingdings" pitchFamily="2" charset="2"/>
              </a:rPr>
              <a:t>動作復帰システム</a:t>
            </a:r>
            <a:endParaRPr lang="en-US" altLang="ja-JP" b="0" dirty="0" smtClean="0">
              <a:solidFill>
                <a:srgbClr val="DDDDDD"/>
              </a:solidFill>
              <a:sym typeface="Wingdings" pitchFamily="2" charset="2"/>
            </a:endParaRP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2000232" y="1994551"/>
            <a:ext cx="5500726" cy="72006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CCFFCC"/>
                </a:solidFill>
                <a:sym typeface="Wingdings" pitchFamily="2" charset="2"/>
              </a:rPr>
              <a:t>TAMA : 2</a:t>
            </a:r>
            <a:r>
              <a:rPr lang="ja-JP" altLang="en-US" sz="2000" b="0" dirty="0" smtClean="0">
                <a:solidFill>
                  <a:srgbClr val="CCFFCC"/>
                </a:solidFill>
                <a:sym typeface="Wingdings" pitchFamily="2" charset="2"/>
              </a:rPr>
              <a:t>か月 </a:t>
            </a:r>
            <a:r>
              <a:rPr lang="en-US" altLang="ja-JP" sz="2000" b="0" dirty="0" smtClean="0">
                <a:solidFill>
                  <a:srgbClr val="CCFFCC"/>
                </a:solidFill>
                <a:sym typeface="Wingdings" pitchFamily="2" charset="2"/>
              </a:rPr>
              <a:t>x </a:t>
            </a:r>
            <a:r>
              <a:rPr lang="ja-JP" altLang="en-US" sz="2000" b="0" dirty="0" smtClean="0">
                <a:solidFill>
                  <a:srgbClr val="CCFFCC"/>
                </a:solidFill>
                <a:sym typeface="Wingdings" pitchFamily="2" charset="2"/>
              </a:rPr>
              <a:t>数回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2000" b="0" dirty="0" smtClean="0">
                <a:solidFill>
                  <a:srgbClr val="CCFFCC"/>
                </a:solidFill>
                <a:sym typeface="Wingdings" pitchFamily="2" charset="2"/>
              </a:rPr>
              <a:t>LIGO  :  2</a:t>
            </a:r>
            <a:r>
              <a:rPr lang="ja-JP" altLang="en-US" sz="2000" b="0" dirty="0" smtClean="0">
                <a:solidFill>
                  <a:srgbClr val="CCFFCC"/>
                </a:solidFill>
                <a:sym typeface="Wingdings" pitchFamily="2" charset="2"/>
              </a:rPr>
              <a:t>年弱</a:t>
            </a:r>
            <a:r>
              <a:rPr lang="en-US" altLang="ja-JP" sz="2000" b="0" dirty="0" smtClean="0">
                <a:solidFill>
                  <a:srgbClr val="CCFFCC"/>
                </a:solidFill>
                <a:sym typeface="Wingdings" pitchFamily="2" charset="2"/>
              </a:rPr>
              <a:t>, 3</a:t>
            </a:r>
            <a:r>
              <a:rPr lang="ja-JP" altLang="en-US" sz="2000" b="0" dirty="0" smtClean="0">
                <a:solidFill>
                  <a:srgbClr val="CCFFCC"/>
                </a:solidFill>
                <a:sym typeface="Wingdings" pitchFamily="2" charset="2"/>
              </a:rPr>
              <a:t>台の同時動作</a:t>
            </a:r>
            <a:endParaRPr lang="en-US" altLang="ja-JP" sz="2000" b="0" dirty="0" smtClean="0">
              <a:solidFill>
                <a:srgbClr val="CCFFCC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GRB</a:t>
            </a:r>
            <a:r>
              <a:rPr kumimoji="1" lang="ja-JP" altLang="en-US" dirty="0" smtClean="0"/>
              <a:t>対応イベント探査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60</a:t>
            </a:fld>
            <a:endParaRPr lang="en-US" altLang="ja-JP" dirty="0"/>
          </a:p>
        </p:txBody>
      </p:sp>
      <p:pic>
        <p:nvPicPr>
          <p:cNvPr id="1881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429000"/>
            <a:ext cx="5855371" cy="288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611560" y="836712"/>
            <a:ext cx="28813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0" dirty="0" smtClean="0">
                <a:solidFill>
                  <a:srgbClr val="EAEAEA"/>
                </a:solidFill>
              </a:rPr>
              <a:t>・</a:t>
            </a:r>
            <a:r>
              <a:rPr lang="en-US" altLang="ja-JP" sz="2000" b="0" dirty="0" smtClean="0">
                <a:solidFill>
                  <a:srgbClr val="EAEAEA"/>
                </a:solidFill>
              </a:rPr>
              <a:t>LIGO S5 / Virgo VSR1</a:t>
            </a:r>
            <a:endParaRPr lang="ja-JP" altLang="en-US" sz="2000" b="0" dirty="0">
              <a:solidFill>
                <a:srgbClr val="EAEAEA"/>
              </a:solidFill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23528" y="5085184"/>
            <a:ext cx="2304256" cy="276384"/>
          </a:xfrm>
          <a:prstGeom prst="rect">
            <a:avLst/>
          </a:prstGeom>
          <a:noFill/>
          <a:ln/>
        </p:spPr>
        <p:txBody>
          <a:bodyPr lIns="92075" tIns="46038" rIns="92075" bIns="46038"/>
          <a:lstStyle>
            <a:lvl1pPr marL="193675" indent="-193675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  <a:cs typeface="+mn-cs"/>
              </a:defRPr>
            </a:lvl1pPr>
            <a:lvl2pPr marL="566738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2pPr>
            <a:lvl3pPr marL="952500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3pPr>
            <a:lvl4pPr marL="1338263" indent="-1952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4pPr>
            <a:lvl5pPr marL="1711325" indent="-182563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5pPr>
            <a:lvl6pPr marL="21685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6pPr>
            <a:lvl7pPr marL="26257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7pPr>
            <a:lvl8pPr marL="30829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8pPr>
            <a:lvl9pPr marL="3540125" indent="-182563" algn="l" rt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rgbClr val="EAEAEA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ja-JP" sz="1100" b="0" dirty="0" err="1" smtClean="0">
                <a:solidFill>
                  <a:srgbClr val="B2B2B2"/>
                </a:solidFill>
              </a:rPr>
              <a:t>Astrophys</a:t>
            </a:r>
            <a:r>
              <a:rPr lang="en-US" altLang="ja-JP" sz="1100" b="0" dirty="0">
                <a:solidFill>
                  <a:srgbClr val="B2B2B2"/>
                </a:solidFill>
              </a:rPr>
              <a:t>. J. 715, </a:t>
            </a:r>
            <a:r>
              <a:rPr lang="en-US" altLang="ja-JP" sz="1100" b="0" dirty="0" smtClean="0">
                <a:solidFill>
                  <a:srgbClr val="B2B2B2"/>
                </a:solidFill>
              </a:rPr>
              <a:t>1453 (</a:t>
            </a:r>
            <a:r>
              <a:rPr lang="en-US" altLang="ja-JP" sz="1100" b="0" dirty="0">
                <a:solidFill>
                  <a:srgbClr val="B2B2B2"/>
                </a:solidFill>
              </a:rPr>
              <a:t>2010).</a:t>
            </a:r>
          </a:p>
        </p:txBody>
      </p:sp>
      <p:pic>
        <p:nvPicPr>
          <p:cNvPr id="1881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51600"/>
            <a:ext cx="2680337" cy="221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67544" y="1268760"/>
            <a:ext cx="49685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noAutofit/>
          </a:bodyPr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0" dirty="0" smtClean="0">
                <a:solidFill>
                  <a:srgbClr val="EAEAEA"/>
                </a:solidFill>
              </a:rPr>
              <a:t>- </a:t>
            </a:r>
            <a:r>
              <a:rPr lang="ja-JP" altLang="en-US" b="0" dirty="0" smtClean="0">
                <a:solidFill>
                  <a:srgbClr val="EAEAEA"/>
                </a:solidFill>
              </a:rPr>
              <a:t>基本的な探査手法は</a:t>
            </a:r>
            <a:r>
              <a:rPr lang="en-US" altLang="ja-JP" b="0" dirty="0" smtClean="0">
                <a:solidFill>
                  <a:srgbClr val="EAEAEA"/>
                </a:solidFill>
              </a:rPr>
              <a:t>, </a:t>
            </a:r>
            <a:r>
              <a:rPr lang="ja-JP" altLang="en-US" b="0" dirty="0" smtClean="0">
                <a:solidFill>
                  <a:srgbClr val="EAEAEA"/>
                </a:solidFill>
              </a:rPr>
              <a:t>通常探査と同様</a:t>
            </a:r>
            <a:r>
              <a:rPr lang="en-US" altLang="ja-JP" b="0" dirty="0" smtClean="0">
                <a:solidFill>
                  <a:srgbClr val="EAEAEA"/>
                </a:solidFill>
              </a:rPr>
              <a:t>.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0" dirty="0" smtClean="0">
                <a:solidFill>
                  <a:srgbClr val="EAEAEA"/>
                </a:solidFill>
              </a:rPr>
              <a:t>- </a:t>
            </a:r>
            <a:r>
              <a:rPr lang="ja-JP" altLang="en-US" b="0" dirty="0" smtClean="0">
                <a:solidFill>
                  <a:srgbClr val="EAEAEA"/>
                </a:solidFill>
              </a:rPr>
              <a:t>波源が特定されている</a:t>
            </a:r>
            <a:endParaRPr lang="en-US" altLang="ja-JP" b="0" dirty="0" smtClean="0">
              <a:solidFill>
                <a:srgbClr val="EAEAEA"/>
              </a:solidFill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0" dirty="0" smtClean="0">
                <a:solidFill>
                  <a:srgbClr val="EAEAEA"/>
                </a:solidFill>
              </a:rPr>
              <a:t>    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 </a:t>
            </a:r>
            <a:r>
              <a:rPr lang="ja-JP" altLang="en-US" b="0" dirty="0" smtClean="0">
                <a:solidFill>
                  <a:srgbClr val="EAEAEA"/>
                </a:solidFill>
                <a:sym typeface="Wingdings" pitchFamily="2" charset="2"/>
              </a:rPr>
              <a:t>コインシデンス時間を狭くできる</a:t>
            </a:r>
            <a:r>
              <a:rPr lang="en-US" altLang="ja-JP" b="0" dirty="0" smtClean="0">
                <a:solidFill>
                  <a:srgbClr val="EAEAEA"/>
                </a:solidFill>
                <a:sym typeface="Wingdings" pitchFamily="2" charset="2"/>
              </a:rPr>
              <a:t>.</a:t>
            </a:r>
            <a:endParaRPr lang="ja-JP" altLang="en-US" b="0" dirty="0" smtClean="0">
              <a:solidFill>
                <a:srgbClr val="EAEAEA"/>
              </a:solidFill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0" dirty="0" smtClean="0">
                <a:solidFill>
                  <a:srgbClr val="EAEAEA"/>
                </a:solidFill>
              </a:rPr>
              <a:t>-</a:t>
            </a:r>
            <a:r>
              <a:rPr lang="en-US" altLang="ja-JP" b="0" dirty="0" smtClean="0">
                <a:solidFill>
                  <a:srgbClr val="EAEAEA"/>
                </a:solidFill>
                <a:latin typeface="Symbol" pitchFamily="18" charset="2"/>
              </a:rPr>
              <a:t> g</a:t>
            </a:r>
            <a:r>
              <a:rPr lang="ja-JP" altLang="en-US" b="0" dirty="0" smtClean="0">
                <a:solidFill>
                  <a:srgbClr val="EAEAEA"/>
                </a:solidFill>
              </a:rPr>
              <a:t>線の </a:t>
            </a:r>
            <a:r>
              <a:rPr lang="en-US" altLang="ja-JP" b="0" dirty="0" smtClean="0">
                <a:solidFill>
                  <a:srgbClr val="EAEAEA"/>
                </a:solidFill>
              </a:rPr>
              <a:t>[-5sec, +1sec] </a:t>
            </a:r>
            <a:r>
              <a:rPr lang="ja-JP" altLang="en-US" b="0" dirty="0" smtClean="0">
                <a:solidFill>
                  <a:srgbClr val="EAEAEA"/>
                </a:solidFill>
              </a:rPr>
              <a:t>を探査</a:t>
            </a:r>
            <a:r>
              <a:rPr lang="en-US" altLang="ja-JP" b="0" dirty="0" smtClean="0">
                <a:solidFill>
                  <a:srgbClr val="EAEAEA"/>
                </a:solidFill>
              </a:rPr>
              <a:t>.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0" dirty="0" smtClean="0">
                <a:solidFill>
                  <a:srgbClr val="EAEAEA"/>
                </a:solidFill>
              </a:rPr>
              <a:t>- </a:t>
            </a:r>
            <a:r>
              <a:rPr lang="ja-JP" altLang="en-US" b="0" dirty="0" smtClean="0">
                <a:solidFill>
                  <a:srgbClr val="EAEAEA"/>
                </a:solidFill>
              </a:rPr>
              <a:t>前後のデータでバックグラウンドを評価</a:t>
            </a:r>
            <a:r>
              <a:rPr lang="en-US" altLang="ja-JP" b="0" dirty="0" smtClean="0">
                <a:solidFill>
                  <a:srgbClr val="EAEAEA"/>
                </a:solidFill>
              </a:rPr>
              <a:t>.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b="0" dirty="0" smtClean="0">
                <a:solidFill>
                  <a:srgbClr val="EAEAEA"/>
                </a:solidFill>
              </a:rPr>
              <a:t>- </a:t>
            </a:r>
            <a:r>
              <a:rPr lang="ja-JP" altLang="en-US" b="0" dirty="0" smtClean="0">
                <a:solidFill>
                  <a:srgbClr val="EAEAEA"/>
                </a:solidFill>
              </a:rPr>
              <a:t>最低</a:t>
            </a:r>
            <a:r>
              <a:rPr lang="en-US" altLang="ja-JP" b="0" dirty="0" smtClean="0">
                <a:solidFill>
                  <a:srgbClr val="EAEAEA"/>
                </a:solidFill>
              </a:rPr>
              <a:t>2</a:t>
            </a:r>
            <a:r>
              <a:rPr lang="ja-JP" altLang="en-US" b="0" dirty="0" smtClean="0">
                <a:solidFill>
                  <a:srgbClr val="EAEAEA"/>
                </a:solidFill>
              </a:rPr>
              <a:t>台で観測していた</a:t>
            </a:r>
            <a:r>
              <a:rPr lang="en-US" altLang="ja-JP" b="0" dirty="0" smtClean="0">
                <a:solidFill>
                  <a:srgbClr val="EAEAEA"/>
                </a:solidFill>
              </a:rPr>
              <a:t>22</a:t>
            </a:r>
            <a:r>
              <a:rPr lang="ja-JP" altLang="en-US" b="0" dirty="0" smtClean="0">
                <a:solidFill>
                  <a:srgbClr val="EAEAEA"/>
                </a:solidFill>
              </a:rPr>
              <a:t>の</a:t>
            </a:r>
            <a:r>
              <a:rPr lang="en-US" altLang="ja-JP" b="0" dirty="0" smtClean="0">
                <a:solidFill>
                  <a:srgbClr val="EAEAEA"/>
                </a:solidFill>
              </a:rPr>
              <a:t>GRB</a:t>
            </a:r>
            <a:r>
              <a:rPr lang="ja-JP" altLang="en-US" b="0" dirty="0" smtClean="0">
                <a:solidFill>
                  <a:srgbClr val="EAEAEA"/>
                </a:solidFill>
              </a:rPr>
              <a:t>イベントを解析</a:t>
            </a:r>
            <a:r>
              <a:rPr lang="en-US" altLang="ja-JP" b="0" dirty="0" smtClean="0">
                <a:solidFill>
                  <a:srgbClr val="EAEAEA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95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重力波観測による成果の例</a:t>
            </a:r>
          </a:p>
        </p:txBody>
      </p:sp>
      <p:sp>
        <p:nvSpPr>
          <p:cNvPr id="1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61</a:t>
            </a:fld>
            <a:endParaRPr lang="en-US" altLang="ja-JP"/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484313"/>
            <a:ext cx="4319587" cy="14319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2007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年に観測された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GRB070201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FF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en-US" altLang="ja-JP" sz="1400" b="0" kern="1200">
                <a:solidFill>
                  <a:srgbClr val="FF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Konus-Wind, INTEGRAL, MESSENGER)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M31 (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アンドロメダ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銀河方向で発生</a:t>
            </a: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827088" y="1052513"/>
            <a:ext cx="2376487" cy="427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ガンマ線バースト</a:t>
            </a:r>
          </a:p>
        </p:txBody>
      </p:sp>
      <p:sp>
        <p:nvSpPr>
          <p:cNvPr id="1043466" name="AutoShape 10"/>
          <p:cNvSpPr>
            <a:spLocks noChangeArrowheads="1"/>
          </p:cNvSpPr>
          <p:nvPr/>
        </p:nvSpPr>
        <p:spPr bwMode="auto">
          <a:xfrm>
            <a:off x="755650" y="1052513"/>
            <a:ext cx="6911975" cy="3024187"/>
          </a:xfrm>
          <a:prstGeom prst="roundRect">
            <a:avLst>
              <a:gd name="adj" fmla="val 4060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b="0" kern="120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43470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2250" y="1204913"/>
            <a:ext cx="2195513" cy="2800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43471" name="Rectangle 15"/>
          <p:cNvSpPr>
            <a:spLocks noChangeArrowheads="1"/>
          </p:cNvSpPr>
          <p:nvPr/>
        </p:nvSpPr>
        <p:spPr bwMode="auto">
          <a:xfrm>
            <a:off x="1116013" y="2924175"/>
            <a:ext cx="4319587" cy="1096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継続時間の短いガンマ線バーストは</a:t>
            </a:r>
            <a:r>
              <a:rPr kumimoji="1" lang="en-US" altLang="ja-JP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連星中性子星の合体に起因している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可能性がある．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827088" y="4221163"/>
            <a:ext cx="7561262" cy="2160587"/>
            <a:chOff x="521" y="2659"/>
            <a:chExt cx="4763" cy="1361"/>
          </a:xfrm>
        </p:grpSpPr>
        <p:sp>
          <p:nvSpPr>
            <p:cNvPr id="1043465" name="Rectangle 9"/>
            <p:cNvSpPr>
              <a:spLocks noChangeArrowheads="1"/>
            </p:cNvSpPr>
            <p:nvPr/>
          </p:nvSpPr>
          <p:spPr bwMode="auto">
            <a:xfrm>
              <a:off x="521" y="2907"/>
              <a:ext cx="4763" cy="111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米国の地上重力波検出器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LIGO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が、十分な感度で観測を行っていた．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データ解析の結果，信号はなかった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.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この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Short GRB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は</a:t>
              </a:r>
              <a:r>
                <a:rPr kumimoji="1" lang="en-US" altLang="ja-JP" sz="2000" b="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M31</a:t>
              </a:r>
              <a:r>
                <a:rPr kumimoji="1" lang="ja-JP" altLang="en-US" sz="2000" b="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で発生した 連星中性子星合体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に起因するものでは ない</a:t>
              </a:r>
              <a:r>
                <a:rPr kumimoji="1" lang="ja-JP" altLang="en-US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，と結論付けられた</a:t>
              </a: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.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0" kern="1200" dirty="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                                      </a:t>
              </a:r>
              <a:r>
                <a:rPr kumimoji="1" lang="en-US" altLang="ja-JP" sz="1400" b="0" kern="1200" dirty="0">
                  <a:solidFill>
                    <a:srgbClr val="80808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Abbott et al, </a:t>
              </a:r>
              <a:r>
                <a:rPr kumimoji="1" lang="en-US" altLang="ja-JP" sz="1400" b="0" kern="1200" dirty="0" smtClean="0">
                  <a:solidFill>
                    <a:srgbClr val="80808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axiv:0711.1163.</a:t>
              </a:r>
              <a:endParaRPr kumimoji="1" lang="ja-JP" altLang="en-US" sz="2000" b="0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43472" name="AutoShape 16"/>
            <p:cNvSpPr>
              <a:spLocks noChangeArrowheads="1"/>
            </p:cNvSpPr>
            <p:nvPr/>
          </p:nvSpPr>
          <p:spPr bwMode="auto">
            <a:xfrm rot="5400000">
              <a:off x="1846" y="2650"/>
              <a:ext cx="200" cy="218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99CCFF">
                <a:alpha val="10000"/>
              </a:srgbClr>
            </a:solidFill>
            <a:ln w="317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b="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>
                <a:solidFill>
                  <a:srgbClr val="DDDDDD"/>
                </a:solidFill>
              </a:rPr>
              <a:t>重力波観測の現状</a:t>
            </a:r>
            <a:endParaRPr lang="ja-JP" altLang="en-US">
              <a:solidFill>
                <a:srgbClr val="DDDDDD"/>
              </a:solidFill>
            </a:endParaRPr>
          </a:p>
        </p:txBody>
      </p:sp>
      <p:sp>
        <p:nvSpPr>
          <p:cNvPr id="1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62</a:t>
            </a:fld>
            <a:endParaRPr lang="en-US" altLang="ja-JP"/>
          </a:p>
        </p:txBody>
      </p:sp>
      <p:sp>
        <p:nvSpPr>
          <p:cNvPr id="727044" name="Rectangle 4"/>
          <p:cNvSpPr>
            <a:spLocks noChangeArrowheads="1"/>
          </p:cNvSpPr>
          <p:nvPr/>
        </p:nvSpPr>
        <p:spPr bwMode="auto">
          <a:xfrm>
            <a:off x="504825" y="5463629"/>
            <a:ext cx="7162800" cy="7016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連星中性子星合体イベント </a:t>
            </a:r>
            <a:r>
              <a:rPr kumimoji="1" lang="en-US" altLang="ja-JP" sz="2000" b="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en-US" altLang="ja-JP" sz="2000" b="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50kpc~20Mpc</a:t>
            </a:r>
            <a:r>
              <a:rPr kumimoji="1" lang="ja-JP" altLang="en-US" sz="2000" b="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の観測レンジ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</a:t>
            </a:r>
            <a:r>
              <a:rPr kumimoji="1" lang="ja-JP" altLang="en-US" sz="2000" b="0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b="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我々の銀河</a:t>
            </a:r>
            <a:r>
              <a:rPr kumimoji="1" lang="en-US" altLang="ja-JP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近傍銀河でイベントがあれば検出可能</a:t>
            </a:r>
          </a:p>
        </p:txBody>
      </p:sp>
      <p:sp>
        <p:nvSpPr>
          <p:cNvPr id="727053" name="Rectangle 13"/>
          <p:cNvSpPr>
            <a:spLocks noChangeArrowheads="1"/>
          </p:cNvSpPr>
          <p:nvPr/>
        </p:nvSpPr>
        <p:spPr bwMode="auto">
          <a:xfrm>
            <a:off x="468313" y="1124744"/>
            <a:ext cx="8023225" cy="1096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検出の試み </a:t>
            </a:r>
            <a:r>
              <a:rPr kumimoji="1" lang="en-US" altLang="ja-JP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1960</a:t>
            </a:r>
            <a:r>
              <a:rPr kumimoji="1" lang="ja-JP" altLang="en-US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年代より行われる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現在</a:t>
            </a:r>
            <a:r>
              <a:rPr kumimoji="1" lang="en-US" altLang="ja-JP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大型検出器が稼働中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0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レーザー干渉計型 </a:t>
            </a:r>
            <a:r>
              <a:rPr kumimoji="1" lang="en-US" altLang="ja-JP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5</a:t>
            </a:r>
            <a:r>
              <a:rPr kumimoji="1" lang="ja-JP" altLang="en-US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  <a:r>
              <a:rPr kumimoji="1" lang="en-US" altLang="ja-JP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共振型検出器 </a:t>
            </a:r>
            <a:r>
              <a:rPr kumimoji="1" lang="en-US" altLang="ja-JP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3</a:t>
            </a:r>
            <a:r>
              <a:rPr kumimoji="1" lang="ja-JP" altLang="en-US" sz="2000" b="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</a:t>
            </a:r>
          </a:p>
        </p:txBody>
      </p:sp>
      <p:grpSp>
        <p:nvGrpSpPr>
          <p:cNvPr id="2" name="Group 1034"/>
          <p:cNvGrpSpPr>
            <a:grpSpLocks/>
          </p:cNvGrpSpPr>
          <p:nvPr/>
        </p:nvGrpSpPr>
        <p:grpSpPr bwMode="auto">
          <a:xfrm>
            <a:off x="971550" y="4309504"/>
            <a:ext cx="7416800" cy="1096962"/>
            <a:chOff x="612" y="2603"/>
            <a:chExt cx="4672" cy="691"/>
          </a:xfrm>
        </p:grpSpPr>
        <p:sp>
          <p:nvSpPr>
            <p:cNvPr id="728069" name="Rectangle 1029"/>
            <p:cNvSpPr>
              <a:spLocks noChangeArrowheads="1"/>
            </p:cNvSpPr>
            <p:nvPr/>
          </p:nvSpPr>
          <p:spPr bwMode="auto">
            <a:xfrm>
              <a:off x="819" y="2603"/>
              <a:ext cx="4465" cy="69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no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国際的観測ネットワーク　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0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kumimoji="1" lang="ja-JP" altLang="en-US" sz="2000" b="0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検出の信頼度向上</a:t>
              </a:r>
              <a:r>
                <a:rPr kumimoji="1" lang="en-US" altLang="ja-JP" sz="2000" b="0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0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波源の方向特定</a:t>
              </a:r>
              <a:r>
                <a:rPr kumimoji="1" lang="en-US" altLang="ja-JP" sz="2000" b="0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, </a:t>
              </a:r>
              <a:r>
                <a:rPr kumimoji="1" lang="ja-JP" altLang="en-US" sz="2000" b="0" kern="1200">
                  <a:solidFill>
                    <a:srgbClr val="969696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重力波偏波の分離</a:t>
              </a:r>
              <a:endParaRPr kumimoji="1" lang="ja-JP" altLang="en-US" sz="2000" b="0" kern="120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0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</a:t>
              </a:r>
              <a:r>
                <a:rPr kumimoji="1" lang="ja-JP" altLang="en-US" sz="2000" b="0" kern="1200">
                  <a:solidFill>
                    <a:srgbClr val="EAEAEA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年を超える観測データが取得されている</a:t>
              </a:r>
            </a:p>
          </p:txBody>
        </p:sp>
        <p:sp>
          <p:nvSpPr>
            <p:cNvPr id="728071" name="AutoShape 1031"/>
            <p:cNvSpPr>
              <a:spLocks noChangeArrowheads="1"/>
            </p:cNvSpPr>
            <p:nvPr/>
          </p:nvSpPr>
          <p:spPr bwMode="auto">
            <a:xfrm>
              <a:off x="612" y="2659"/>
              <a:ext cx="200" cy="218"/>
            </a:xfrm>
            <a:custGeom>
              <a:avLst/>
              <a:gdLst>
                <a:gd name="G0" fmla="+- 11232 0 0"/>
                <a:gd name="G1" fmla="+- 3255 0 0"/>
                <a:gd name="G2" fmla="+- 21600 0 3255"/>
                <a:gd name="G3" fmla="+- 10800 0 3255"/>
                <a:gd name="G4" fmla="+- 21600 0 11232"/>
                <a:gd name="G5" fmla="*/ G4 G3 10800"/>
                <a:gd name="G6" fmla="+- 21600 0 G5"/>
                <a:gd name="T0" fmla="*/ 11232 w 21600"/>
                <a:gd name="T1" fmla="*/ 0 h 21600"/>
                <a:gd name="T2" fmla="*/ 0 w 21600"/>
                <a:gd name="T3" fmla="*/ 10800 h 21600"/>
                <a:gd name="T4" fmla="*/ 11232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32" y="0"/>
                  </a:moveTo>
                  <a:lnTo>
                    <a:pt x="11232" y="3255"/>
                  </a:lnTo>
                  <a:lnTo>
                    <a:pt x="3375" y="3255"/>
                  </a:lnTo>
                  <a:lnTo>
                    <a:pt x="3375" y="18345"/>
                  </a:lnTo>
                  <a:lnTo>
                    <a:pt x="11232" y="18345"/>
                  </a:lnTo>
                  <a:lnTo>
                    <a:pt x="11232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3255"/>
                  </a:moveTo>
                  <a:lnTo>
                    <a:pt x="1350" y="18345"/>
                  </a:lnTo>
                  <a:lnTo>
                    <a:pt x="2700" y="18345"/>
                  </a:lnTo>
                  <a:lnTo>
                    <a:pt x="2700" y="3255"/>
                  </a:lnTo>
                  <a:close/>
                </a:path>
                <a:path w="21600" h="21600">
                  <a:moveTo>
                    <a:pt x="0" y="3255"/>
                  </a:moveTo>
                  <a:lnTo>
                    <a:pt x="0" y="18345"/>
                  </a:lnTo>
                  <a:lnTo>
                    <a:pt x="675" y="18345"/>
                  </a:lnTo>
                  <a:lnTo>
                    <a:pt x="675" y="3255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3175">
              <a:solidFill>
                <a:srgbClr val="CCFFCC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b="0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Group 1033"/>
          <p:cNvGrpSpPr>
            <a:grpSpLocks/>
          </p:cNvGrpSpPr>
          <p:nvPr/>
        </p:nvGrpSpPr>
        <p:grpSpPr bwMode="auto">
          <a:xfrm>
            <a:off x="250825" y="2439426"/>
            <a:ext cx="8642350" cy="1733550"/>
            <a:chOff x="158" y="2111"/>
            <a:chExt cx="5444" cy="1092"/>
          </a:xfrm>
        </p:grpSpPr>
        <p:graphicFrame>
          <p:nvGraphicFramePr>
            <p:cNvPr id="727050" name="Object 10"/>
            <p:cNvGraphicFramePr>
              <a:graphicFrameLocks noChangeAspect="1"/>
            </p:cNvGraphicFramePr>
            <p:nvPr/>
          </p:nvGraphicFramePr>
          <p:xfrm>
            <a:off x="158" y="2123"/>
            <a:ext cx="1614" cy="10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5305" name="Drawing" r:id="rId4" imgW="2590560" imgH="1733400" progId="">
                    <p:embed/>
                  </p:oleObj>
                </mc:Choice>
                <mc:Fallback>
                  <p:oleObj name="Drawing" r:id="rId4" imgW="2590560" imgH="1733400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123"/>
                          <a:ext cx="1614" cy="10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051" name="Object 11"/>
            <p:cNvGraphicFramePr>
              <a:graphicFrameLocks noChangeAspect="1"/>
            </p:cNvGraphicFramePr>
            <p:nvPr/>
          </p:nvGraphicFramePr>
          <p:xfrm>
            <a:off x="1791" y="2142"/>
            <a:ext cx="1543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5306" name="Drawing" r:id="rId6" imgW="2581200" imgH="1761840" progId="">
                    <p:embed/>
                  </p:oleObj>
                </mc:Choice>
                <mc:Fallback>
                  <p:oleObj name="Drawing" r:id="rId6" imgW="2581200" imgH="1761840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1" y="2142"/>
                          <a:ext cx="1543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7052" name="Object 12"/>
            <p:cNvGraphicFramePr>
              <a:graphicFrameLocks noChangeAspect="1"/>
            </p:cNvGraphicFramePr>
            <p:nvPr/>
          </p:nvGraphicFramePr>
          <p:xfrm>
            <a:off x="3354" y="2141"/>
            <a:ext cx="1452" cy="1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5307" r:id="rId8" imgW="5248147" imgH="3812213" progId="">
                    <p:embed/>
                  </p:oleObj>
                </mc:Choice>
                <mc:Fallback>
                  <p:oleObj r:id="rId8" imgW="5248147" imgH="3812213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4" y="2141"/>
                          <a:ext cx="1452" cy="10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AFFC9">
                                  <a:alpha val="50000"/>
                                </a:srgbClr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5875">
                              <a:solidFill>
                                <a:srgbClr val="969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7055" name="Rectangle 15"/>
            <p:cNvSpPr>
              <a:spLocks noChangeArrowheads="1"/>
            </p:cNvSpPr>
            <p:nvPr/>
          </p:nvSpPr>
          <p:spPr bwMode="auto">
            <a:xfrm>
              <a:off x="899" y="3008"/>
              <a:ext cx="892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0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Hanford</a:t>
              </a:r>
            </a:p>
          </p:txBody>
        </p:sp>
        <p:sp>
          <p:nvSpPr>
            <p:cNvPr id="727056" name="Rectangle 16"/>
            <p:cNvSpPr>
              <a:spLocks noChangeArrowheads="1"/>
            </p:cNvSpPr>
            <p:nvPr/>
          </p:nvSpPr>
          <p:spPr bwMode="auto">
            <a:xfrm>
              <a:off x="2238" y="2990"/>
              <a:ext cx="1088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0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LIGO Livingstone</a:t>
              </a:r>
            </a:p>
          </p:txBody>
        </p:sp>
        <p:sp>
          <p:nvSpPr>
            <p:cNvPr id="727057" name="Rectangle 17"/>
            <p:cNvSpPr>
              <a:spLocks noChangeArrowheads="1"/>
            </p:cNvSpPr>
            <p:nvPr/>
          </p:nvSpPr>
          <p:spPr bwMode="auto">
            <a:xfrm>
              <a:off x="4391" y="2111"/>
              <a:ext cx="439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0" kern="1200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TAMA</a:t>
              </a:r>
            </a:p>
          </p:txBody>
        </p:sp>
        <p:pic>
          <p:nvPicPr>
            <p:cNvPr id="728068" name="Picture 1028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26" y="2139"/>
              <a:ext cx="730" cy="1061"/>
            </a:xfrm>
            <a:prstGeom prst="rect">
              <a:avLst/>
            </a:prstGeom>
            <a:noFill/>
          </p:spPr>
        </p:pic>
        <p:sp>
          <p:nvSpPr>
            <p:cNvPr id="727058" name="Rectangle 18"/>
            <p:cNvSpPr>
              <a:spLocks noChangeArrowheads="1"/>
            </p:cNvSpPr>
            <p:nvPr/>
          </p:nvSpPr>
          <p:spPr bwMode="auto">
            <a:xfrm>
              <a:off x="5117" y="2111"/>
              <a:ext cx="485" cy="192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none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0" kern="1200" dirty="0" err="1">
                  <a:solidFill>
                    <a:srgbClr val="33CC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HGP創英角ｺﾞｼｯｸUB" pitchFamily="50" charset="-128"/>
                  <a:cs typeface="+mn-cs"/>
                </a:rPr>
                <a:t>Auriga</a:t>
              </a:r>
              <a:endParaRPr kumimoji="1" lang="en-US" altLang="ja-JP" sz="1400" b="0" kern="1200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4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93A497-A321-47AA-8455-7E73E3ADC5A4}" type="slidenum">
              <a:rPr lang="en-US" altLang="ja-JP" smtClean="0"/>
              <a:pPr/>
              <a:t>63</a:t>
            </a:fld>
            <a:endParaRPr lang="en-US" altLang="ja-JP"/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  <a:prstGeom prst="rect">
            <a:avLst/>
          </a:prstGeo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章  前半 終わり</a:t>
            </a:r>
            <a:endParaRPr lang="ja-JP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ja-JP" dirty="0" smtClean="0">
                <a:solidFill>
                  <a:srgbClr val="F8F8F8"/>
                </a:solidFill>
              </a:rPr>
              <a:t>LIGO</a:t>
            </a:r>
            <a:endParaRPr lang="en-US" altLang="ja-JP" dirty="0" smtClean="0">
              <a:solidFill>
                <a:srgbClr val="F8F8F8"/>
              </a:solidFill>
            </a:endParaRPr>
          </a:p>
        </p:txBody>
      </p:sp>
      <p:sp>
        <p:nvSpPr>
          <p:cNvPr id="3481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altLang="zh-TW" smtClean="0"/>
              <a:t>GCOE</a:t>
            </a:r>
            <a:r>
              <a:rPr lang="zh-TW" altLang="en-US" smtClean="0"/>
              <a:t>特別講義　</a:t>
            </a:r>
            <a:r>
              <a:rPr lang="en-US" altLang="zh-TW" smtClean="0"/>
              <a:t>(2011</a:t>
            </a:r>
            <a:r>
              <a:rPr lang="zh-TW" altLang="en-US" smtClean="0"/>
              <a:t>年</a:t>
            </a:r>
            <a:r>
              <a:rPr lang="en-US" altLang="zh-TW" smtClean="0"/>
              <a:t>11</a:t>
            </a:r>
            <a:r>
              <a:rPr lang="zh-TW" altLang="en-US" smtClean="0"/>
              <a:t>月</a:t>
            </a:r>
            <a:r>
              <a:rPr lang="en-US" altLang="zh-TW" smtClean="0"/>
              <a:t>15-17</a:t>
            </a:r>
            <a:r>
              <a:rPr lang="zh-TW" altLang="en-US" smtClean="0"/>
              <a:t>日</a:t>
            </a:r>
            <a:r>
              <a:rPr lang="en-US" altLang="zh-TW" smtClean="0"/>
              <a:t>, </a:t>
            </a:r>
            <a:r>
              <a:rPr lang="zh-TW" altLang="en-US" smtClean="0"/>
              <a:t>京都大学</a:t>
            </a:r>
            <a:r>
              <a:rPr lang="en-US" altLang="zh-TW" smtClean="0"/>
              <a:t>)</a:t>
            </a:r>
            <a:endParaRPr lang="en-US" altLang="ja-JP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7</a:t>
            </a:fld>
            <a:endParaRPr lang="en-US" altLang="ja-JP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4643438" y="857232"/>
            <a:ext cx="4025900" cy="1701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0" dirty="0">
                <a:solidFill>
                  <a:srgbClr val="F8F8F8"/>
                </a:solidFill>
              </a:rPr>
              <a:t>2002</a:t>
            </a:r>
            <a:r>
              <a:rPr lang="ja-JP" altLang="en-US" sz="1600" b="0" dirty="0">
                <a:solidFill>
                  <a:srgbClr val="F8F8F8"/>
                </a:solidFill>
              </a:rPr>
              <a:t>年観測開始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0" dirty="0">
                <a:solidFill>
                  <a:srgbClr val="F8F8F8"/>
                </a:solidFill>
              </a:rPr>
              <a:t>計画通りの感度を実現 </a:t>
            </a:r>
            <a:r>
              <a:rPr lang="en-US" altLang="ja-JP" sz="1600" b="0" dirty="0">
                <a:solidFill>
                  <a:srgbClr val="F8F8F8"/>
                </a:solidFill>
              </a:rPr>
              <a:t>(</a:t>
            </a:r>
            <a:r>
              <a:rPr lang="ja-JP" altLang="en-US" sz="1600" b="0" dirty="0">
                <a:solidFill>
                  <a:srgbClr val="F8F8F8"/>
                </a:solidFill>
              </a:rPr>
              <a:t>世界最高感度</a:t>
            </a:r>
            <a:r>
              <a:rPr lang="en-US" altLang="ja-JP" sz="1600" b="0" dirty="0">
                <a:solidFill>
                  <a:srgbClr val="F8F8F8"/>
                </a:solidFill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0" dirty="0">
                <a:solidFill>
                  <a:srgbClr val="F8F8F8"/>
                </a:solidFill>
              </a:rPr>
              <a:t>    </a:t>
            </a:r>
            <a:r>
              <a:rPr lang="en-US" altLang="ja-JP" sz="1600" b="0" dirty="0">
                <a:solidFill>
                  <a:srgbClr val="F8F8F8"/>
                </a:solidFill>
                <a:sym typeface="Wingdings" pitchFamily="2" charset="2"/>
              </a:rPr>
              <a:t> </a:t>
            </a:r>
            <a:r>
              <a:rPr lang="ja-JP" altLang="en-US" sz="1600" b="0" dirty="0">
                <a:solidFill>
                  <a:srgbClr val="CCECFF"/>
                </a:solidFill>
                <a:sym typeface="Wingdings" pitchFamily="2" charset="2"/>
              </a:rPr>
              <a:t>連星中性子星 </a:t>
            </a:r>
            <a:r>
              <a:rPr lang="en-US" altLang="ja-JP" sz="1600" b="0" dirty="0" smtClean="0">
                <a:solidFill>
                  <a:srgbClr val="CCECFF"/>
                </a:solidFill>
                <a:sym typeface="Wingdings" pitchFamily="2" charset="2"/>
              </a:rPr>
              <a:t>20Mpc </a:t>
            </a:r>
            <a:r>
              <a:rPr lang="ja-JP" altLang="en-US" sz="1600" b="0" dirty="0" err="1">
                <a:solidFill>
                  <a:srgbClr val="CCECFF"/>
                </a:solidFill>
                <a:sym typeface="Wingdings" pitchFamily="2" charset="2"/>
              </a:rPr>
              <a:t>まで</a:t>
            </a:r>
            <a:r>
              <a:rPr lang="ja-JP" altLang="en-US" sz="1600" b="0" dirty="0">
                <a:solidFill>
                  <a:srgbClr val="CCECFF"/>
                </a:solidFill>
                <a:sym typeface="Wingdings" pitchFamily="2" charset="2"/>
              </a:rPr>
              <a:t>観測可能</a:t>
            </a:r>
            <a:endParaRPr lang="ja-JP" altLang="en-US" sz="1600" b="0" dirty="0">
              <a:solidFill>
                <a:srgbClr val="CCECFF"/>
              </a:solidFill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0" dirty="0">
                <a:solidFill>
                  <a:srgbClr val="F8F8F8"/>
                </a:solidFill>
              </a:rPr>
              <a:t>長期連続観測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0" dirty="0">
                <a:solidFill>
                  <a:srgbClr val="000000"/>
                </a:solidFill>
              </a:rPr>
              <a:t>    </a:t>
            </a:r>
            <a:r>
              <a:rPr kumimoji="0" lang="ja-JP" altLang="en-US" sz="1600" b="0" dirty="0">
                <a:solidFill>
                  <a:srgbClr val="F8F8F8"/>
                </a:solidFill>
                <a:sym typeface="Wingdings" pitchFamily="2" charset="2"/>
              </a:rPr>
              <a:t></a:t>
            </a:r>
            <a:r>
              <a:rPr kumimoji="0" lang="ja-JP" altLang="en-US" sz="1600" b="0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kumimoji="0" lang="en-US" altLang="ja-JP" sz="1600" b="0" dirty="0">
                <a:solidFill>
                  <a:srgbClr val="CCECFF"/>
                </a:solidFill>
                <a:sym typeface="Wingdings" pitchFamily="2" charset="2"/>
              </a:rPr>
              <a:t>1</a:t>
            </a:r>
            <a:r>
              <a:rPr kumimoji="0" lang="ja-JP" altLang="en-US" sz="1600" b="0" dirty="0">
                <a:solidFill>
                  <a:srgbClr val="CCECFF"/>
                </a:solidFill>
                <a:sym typeface="Wingdings" pitchFamily="2" charset="2"/>
              </a:rPr>
              <a:t>年以上の</a:t>
            </a:r>
            <a:r>
              <a:rPr kumimoji="0" lang="en-US" altLang="ja-JP" sz="1600" b="0" dirty="0">
                <a:solidFill>
                  <a:srgbClr val="CCECFF"/>
                </a:solidFill>
                <a:sym typeface="Wingdings" pitchFamily="2" charset="2"/>
              </a:rPr>
              <a:t>3</a:t>
            </a:r>
            <a:r>
              <a:rPr kumimoji="0" lang="ja-JP" altLang="en-US" sz="1600" b="0" dirty="0">
                <a:solidFill>
                  <a:srgbClr val="CCECFF"/>
                </a:solidFill>
                <a:sym typeface="Wingdings" pitchFamily="2" charset="2"/>
              </a:rPr>
              <a:t>台同時観測</a:t>
            </a:r>
            <a:r>
              <a:rPr kumimoji="0" lang="ja-JP" altLang="en-US" sz="1600" b="0" dirty="0">
                <a:solidFill>
                  <a:srgbClr val="F8F8F8"/>
                </a:solidFill>
                <a:sym typeface="Wingdings" pitchFamily="2" charset="2"/>
              </a:rPr>
              <a:t>データ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0" dirty="0">
                <a:solidFill>
                  <a:srgbClr val="F8F8F8"/>
                </a:solidFill>
                <a:sym typeface="Wingdings" pitchFamily="2" charset="2"/>
              </a:rPr>
              <a:t>         </a:t>
            </a:r>
            <a:r>
              <a:rPr kumimoji="0" lang="en-US" altLang="ja-JP" sz="1600" b="0" dirty="0">
                <a:solidFill>
                  <a:srgbClr val="F8F8F8"/>
                </a:solidFill>
                <a:sym typeface="Wingdings" pitchFamily="2" charset="2"/>
              </a:rPr>
              <a:t>(S5: 2005</a:t>
            </a:r>
            <a:r>
              <a:rPr kumimoji="0" lang="ja-JP" altLang="en-US" sz="1600" b="0" dirty="0">
                <a:solidFill>
                  <a:srgbClr val="F8F8F8"/>
                </a:solidFill>
                <a:sym typeface="Wingdings" pitchFamily="2" charset="2"/>
              </a:rPr>
              <a:t>年</a:t>
            </a:r>
            <a:r>
              <a:rPr kumimoji="0" lang="en-US" altLang="ja-JP" sz="1600" b="0" dirty="0">
                <a:solidFill>
                  <a:srgbClr val="F8F8F8"/>
                </a:solidFill>
                <a:sym typeface="Wingdings" pitchFamily="2" charset="2"/>
              </a:rPr>
              <a:t>11</a:t>
            </a:r>
            <a:r>
              <a:rPr kumimoji="0" lang="ja-JP" altLang="en-US" sz="1600" b="0" dirty="0">
                <a:solidFill>
                  <a:srgbClr val="F8F8F8"/>
                </a:solidFill>
                <a:sym typeface="Wingdings" pitchFamily="2" charset="2"/>
              </a:rPr>
              <a:t>月 </a:t>
            </a:r>
            <a:r>
              <a:rPr kumimoji="0" lang="en-US" altLang="ja-JP" sz="1600" b="0" dirty="0">
                <a:solidFill>
                  <a:srgbClr val="F8F8F8"/>
                </a:solidFill>
                <a:sym typeface="Wingdings" pitchFamily="2" charset="2"/>
              </a:rPr>
              <a:t>- 2007</a:t>
            </a:r>
            <a:r>
              <a:rPr kumimoji="0" lang="ja-JP" altLang="en-US" sz="1600" b="0" dirty="0">
                <a:solidFill>
                  <a:srgbClr val="F8F8F8"/>
                </a:solidFill>
                <a:sym typeface="Wingdings" pitchFamily="2" charset="2"/>
              </a:rPr>
              <a:t>年</a:t>
            </a:r>
            <a:r>
              <a:rPr kumimoji="0" lang="en-US" altLang="ja-JP" sz="1600" b="0" dirty="0">
                <a:solidFill>
                  <a:srgbClr val="F8F8F8"/>
                </a:solidFill>
                <a:sym typeface="Wingdings" pitchFamily="2" charset="2"/>
              </a:rPr>
              <a:t>10</a:t>
            </a:r>
            <a:r>
              <a:rPr kumimoji="0" lang="ja-JP" altLang="en-US" sz="1600" b="0" dirty="0">
                <a:solidFill>
                  <a:srgbClr val="F8F8F8"/>
                </a:solidFill>
                <a:sym typeface="Wingdings" pitchFamily="2" charset="2"/>
              </a:rPr>
              <a:t>月</a:t>
            </a:r>
            <a:r>
              <a:rPr kumimoji="0" lang="en-US" altLang="ja-JP" sz="1600" b="0" dirty="0">
                <a:solidFill>
                  <a:srgbClr val="F8F8F8"/>
                </a:solidFill>
                <a:sym typeface="Wingdings" pitchFamily="2" charset="2"/>
              </a:rPr>
              <a:t>)</a:t>
            </a:r>
            <a:endParaRPr kumimoji="0" lang="en-US" altLang="ja-JP" sz="1600" b="0" dirty="0">
              <a:solidFill>
                <a:srgbClr val="F8F8F8"/>
              </a:solidFill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57158" y="1285860"/>
            <a:ext cx="4025900" cy="6715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0" dirty="0">
                <a:solidFill>
                  <a:srgbClr val="CCECFF"/>
                </a:solidFill>
              </a:rPr>
              <a:t>基線長</a:t>
            </a:r>
            <a:r>
              <a:rPr lang="en-US" altLang="ja-JP" sz="1800" b="0" dirty="0">
                <a:solidFill>
                  <a:srgbClr val="CCECFF"/>
                </a:solidFill>
              </a:rPr>
              <a:t>4km 2</a:t>
            </a:r>
            <a:r>
              <a:rPr lang="ja-JP" altLang="en-US" sz="1800" b="0" dirty="0">
                <a:solidFill>
                  <a:srgbClr val="CCECFF"/>
                </a:solidFill>
              </a:rPr>
              <a:t>台</a:t>
            </a:r>
            <a:r>
              <a:rPr lang="en-US" altLang="ja-JP" sz="1800" b="0" dirty="0">
                <a:solidFill>
                  <a:srgbClr val="CCECFF"/>
                </a:solidFill>
              </a:rPr>
              <a:t>, 2km 1</a:t>
            </a:r>
            <a:r>
              <a:rPr lang="ja-JP" altLang="en-US" sz="1800" b="0" dirty="0">
                <a:solidFill>
                  <a:srgbClr val="CCECFF"/>
                </a:solidFill>
              </a:rPr>
              <a:t>台の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0" dirty="0">
                <a:solidFill>
                  <a:srgbClr val="CCECFF"/>
                </a:solidFill>
              </a:rPr>
              <a:t>　      レーザー干渉計重力波検出器</a:t>
            </a:r>
          </a:p>
        </p:txBody>
      </p:sp>
      <p:pic>
        <p:nvPicPr>
          <p:cNvPr id="3482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3247" y="2643182"/>
            <a:ext cx="5425455" cy="378621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 bwMode="auto">
          <a:xfrm>
            <a:off x="98425" y="764704"/>
            <a:ext cx="9045575" cy="5616624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a typeface="HGP創英角ｺﾞｼｯｸUB" pitchFamily="50" charset="-128"/>
              </a:rPr>
              <a:t>Time Line</a:t>
            </a: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554038" y="2527300"/>
            <a:ext cx="0" cy="3810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62" name="Text Box 10"/>
          <p:cNvSpPr txBox="1">
            <a:spLocks noChangeArrowheads="1"/>
          </p:cNvSpPr>
          <p:nvPr/>
        </p:nvSpPr>
        <p:spPr bwMode="auto">
          <a:xfrm>
            <a:off x="0" y="2851150"/>
            <a:ext cx="1234281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022892"/>
                </a:solidFill>
                <a:cs typeface="+mn-cs"/>
              </a:rPr>
              <a:t>Inauguration</a:t>
            </a:r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 flipV="1">
            <a:off x="206375" y="2465388"/>
            <a:ext cx="878522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>
            <a:off x="635000" y="2316163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73" name="Line 21"/>
          <p:cNvSpPr>
            <a:spLocks noChangeShapeType="1"/>
          </p:cNvSpPr>
          <p:nvPr/>
        </p:nvSpPr>
        <p:spPr bwMode="auto">
          <a:xfrm>
            <a:off x="1316038" y="231457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83" name="Line 31"/>
          <p:cNvSpPr>
            <a:spLocks noChangeShapeType="1"/>
          </p:cNvSpPr>
          <p:nvPr/>
        </p:nvSpPr>
        <p:spPr bwMode="auto">
          <a:xfrm>
            <a:off x="1997075" y="2314575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93" name="Line 41"/>
          <p:cNvSpPr>
            <a:spLocks noChangeShapeType="1"/>
          </p:cNvSpPr>
          <p:nvPr/>
        </p:nvSpPr>
        <p:spPr bwMode="auto">
          <a:xfrm>
            <a:off x="2679700" y="2316163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03" name="Line 51"/>
          <p:cNvSpPr>
            <a:spLocks noChangeShapeType="1"/>
          </p:cNvSpPr>
          <p:nvPr/>
        </p:nvSpPr>
        <p:spPr bwMode="auto">
          <a:xfrm>
            <a:off x="3357563" y="2316163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45" name="Line 93"/>
          <p:cNvSpPr>
            <a:spLocks noChangeShapeType="1"/>
          </p:cNvSpPr>
          <p:nvPr/>
        </p:nvSpPr>
        <p:spPr bwMode="auto">
          <a:xfrm>
            <a:off x="1201738" y="2527300"/>
            <a:ext cx="0" cy="3810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46" name="Text Box 94"/>
          <p:cNvSpPr txBox="1">
            <a:spLocks noChangeArrowheads="1"/>
          </p:cNvSpPr>
          <p:nvPr/>
        </p:nvSpPr>
        <p:spPr bwMode="auto">
          <a:xfrm>
            <a:off x="903288" y="2851150"/>
            <a:ext cx="120491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022892"/>
                </a:solidFill>
                <a:cs typeface="+mn-cs"/>
              </a:rPr>
              <a:t>First Lock</a:t>
            </a:r>
          </a:p>
        </p:txBody>
      </p:sp>
      <p:sp>
        <p:nvSpPr>
          <p:cNvPr id="100448" name="Line 96"/>
          <p:cNvSpPr>
            <a:spLocks noChangeShapeType="1"/>
          </p:cNvSpPr>
          <p:nvPr/>
        </p:nvSpPr>
        <p:spPr bwMode="auto">
          <a:xfrm>
            <a:off x="2165350" y="2524125"/>
            <a:ext cx="0" cy="3810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49" name="Text Box 97"/>
          <p:cNvSpPr txBox="1">
            <a:spLocks noChangeArrowheads="1"/>
          </p:cNvSpPr>
          <p:nvPr/>
        </p:nvSpPr>
        <p:spPr bwMode="auto">
          <a:xfrm>
            <a:off x="1909763" y="2851150"/>
            <a:ext cx="1604962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022892"/>
                </a:solidFill>
                <a:cs typeface="+mn-cs"/>
              </a:rPr>
              <a:t>Full Lock all IFO </a:t>
            </a:r>
          </a:p>
        </p:txBody>
      </p:sp>
      <p:sp>
        <p:nvSpPr>
          <p:cNvPr id="100450" name="Rectangle 98"/>
          <p:cNvSpPr>
            <a:spLocks noChangeArrowheads="1"/>
          </p:cNvSpPr>
          <p:nvPr/>
        </p:nvSpPr>
        <p:spPr bwMode="auto">
          <a:xfrm>
            <a:off x="0" y="3284538"/>
            <a:ext cx="9144000" cy="5334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ja-JP" sz="2400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51" name="Text Box 99"/>
          <p:cNvSpPr txBox="1">
            <a:spLocks noChangeArrowheads="1"/>
          </p:cNvSpPr>
          <p:nvPr/>
        </p:nvSpPr>
        <p:spPr bwMode="auto">
          <a:xfrm>
            <a:off x="1392238" y="3581400"/>
            <a:ext cx="556563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114FFB"/>
                </a:solidFill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114FFB"/>
                </a:solidFill>
                <a:cs typeface="+mn-cs"/>
              </a:rPr>
              <a:t>-17</a:t>
            </a:r>
            <a:endParaRPr kumimoji="1" lang="en-US" altLang="ja-JP" sz="1200" b="1" kern="1200" dirty="0">
              <a:solidFill>
                <a:srgbClr val="114FFB"/>
              </a:solidFill>
              <a:cs typeface="+mn-cs"/>
            </a:endParaRPr>
          </a:p>
        </p:txBody>
      </p:sp>
      <p:sp>
        <p:nvSpPr>
          <p:cNvPr id="100452" name="Text Box 100"/>
          <p:cNvSpPr txBox="1">
            <a:spLocks noChangeArrowheads="1"/>
          </p:cNvSpPr>
          <p:nvPr/>
        </p:nvSpPr>
        <p:spPr bwMode="auto">
          <a:xfrm>
            <a:off x="1757363" y="3581400"/>
            <a:ext cx="556563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114FFB"/>
                </a:solidFill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114FFB"/>
                </a:solidFill>
                <a:cs typeface="+mn-cs"/>
              </a:rPr>
              <a:t>-18</a:t>
            </a:r>
            <a:endParaRPr kumimoji="1" lang="en-US" altLang="ja-JP" sz="1200" b="1" kern="1200" dirty="0">
              <a:solidFill>
                <a:srgbClr val="114FFB"/>
              </a:solidFill>
              <a:cs typeface="+mn-cs"/>
            </a:endParaRPr>
          </a:p>
        </p:txBody>
      </p:sp>
      <p:sp>
        <p:nvSpPr>
          <p:cNvPr id="100454" name="Text Box 102"/>
          <p:cNvSpPr txBox="1">
            <a:spLocks noChangeArrowheads="1"/>
          </p:cNvSpPr>
          <p:nvPr/>
        </p:nvSpPr>
        <p:spPr bwMode="auto">
          <a:xfrm>
            <a:off x="2197100" y="3581400"/>
            <a:ext cx="623094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114FFB"/>
                </a:solidFill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114FFB"/>
                </a:solidFill>
                <a:cs typeface="+mn-cs"/>
              </a:rPr>
              <a:t>-20</a:t>
            </a:r>
            <a:endParaRPr kumimoji="1" lang="en-US" altLang="ja-JP" sz="1200" b="1" kern="1200" dirty="0">
              <a:solidFill>
                <a:srgbClr val="114FFB"/>
              </a:solidFill>
              <a:cs typeface="+mn-cs"/>
            </a:endParaRPr>
          </a:p>
        </p:txBody>
      </p:sp>
      <p:sp>
        <p:nvSpPr>
          <p:cNvPr id="100456" name="Text Box 104"/>
          <p:cNvSpPr txBox="1">
            <a:spLocks noChangeArrowheads="1"/>
          </p:cNvSpPr>
          <p:nvPr/>
        </p:nvSpPr>
        <p:spPr bwMode="auto">
          <a:xfrm>
            <a:off x="2563813" y="3581400"/>
            <a:ext cx="601447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114FFB"/>
                </a:solidFill>
                <a:cs typeface="+mn-cs"/>
              </a:rPr>
              <a:t> 10</a:t>
            </a:r>
            <a:r>
              <a:rPr kumimoji="1" lang="en-US" altLang="ja-JP" sz="1200" b="1" kern="1200" baseline="30000" dirty="0">
                <a:solidFill>
                  <a:srgbClr val="114FFB"/>
                </a:solidFill>
                <a:cs typeface="+mn-cs"/>
              </a:rPr>
              <a:t>-21</a:t>
            </a:r>
            <a:endParaRPr kumimoji="1" lang="en-US" altLang="ja-JP" sz="1200" b="1" kern="1200" dirty="0">
              <a:solidFill>
                <a:srgbClr val="114FFB"/>
              </a:solidFill>
              <a:cs typeface="+mn-cs"/>
            </a:endParaRPr>
          </a:p>
        </p:txBody>
      </p:sp>
      <p:sp>
        <p:nvSpPr>
          <p:cNvPr id="100457" name="AutoShape 105"/>
          <p:cNvSpPr>
            <a:spLocks noChangeArrowheads="1"/>
          </p:cNvSpPr>
          <p:nvPr/>
        </p:nvSpPr>
        <p:spPr bwMode="auto">
          <a:xfrm rot="10800000" flipV="1">
            <a:off x="2697163" y="3352800"/>
            <a:ext cx="28575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58" name="AutoShape 106"/>
          <p:cNvSpPr>
            <a:spLocks noChangeArrowheads="1"/>
          </p:cNvSpPr>
          <p:nvPr/>
        </p:nvSpPr>
        <p:spPr bwMode="auto">
          <a:xfrm rot="10800000" flipV="1">
            <a:off x="2462213" y="3373438"/>
            <a:ext cx="30162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59" name="AutoShape 107"/>
          <p:cNvSpPr>
            <a:spLocks noChangeArrowheads="1"/>
          </p:cNvSpPr>
          <p:nvPr/>
        </p:nvSpPr>
        <p:spPr bwMode="auto">
          <a:xfrm rot="10800000" flipV="1">
            <a:off x="2247900" y="3367088"/>
            <a:ext cx="28575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60" name="AutoShape 108"/>
          <p:cNvSpPr>
            <a:spLocks noChangeArrowheads="1"/>
          </p:cNvSpPr>
          <p:nvPr/>
        </p:nvSpPr>
        <p:spPr bwMode="auto">
          <a:xfrm rot="10800000" flipV="1">
            <a:off x="1963738" y="3373438"/>
            <a:ext cx="26987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61" name="AutoShape 109"/>
          <p:cNvSpPr>
            <a:spLocks noChangeArrowheads="1"/>
          </p:cNvSpPr>
          <p:nvPr/>
        </p:nvSpPr>
        <p:spPr bwMode="auto">
          <a:xfrm rot="10800000" flipV="1">
            <a:off x="1560513" y="3367088"/>
            <a:ext cx="28575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575" name="Line 223"/>
          <p:cNvSpPr>
            <a:spLocks noChangeShapeType="1"/>
          </p:cNvSpPr>
          <p:nvPr/>
        </p:nvSpPr>
        <p:spPr bwMode="auto">
          <a:xfrm>
            <a:off x="4037013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584" name="Line 232"/>
          <p:cNvSpPr>
            <a:spLocks noChangeShapeType="1"/>
          </p:cNvSpPr>
          <p:nvPr/>
        </p:nvSpPr>
        <p:spPr bwMode="auto">
          <a:xfrm>
            <a:off x="4718050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593" name="Line 241"/>
          <p:cNvSpPr>
            <a:spLocks noChangeShapeType="1"/>
          </p:cNvSpPr>
          <p:nvPr/>
        </p:nvSpPr>
        <p:spPr bwMode="auto">
          <a:xfrm>
            <a:off x="5399088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629" name="Text Box 277"/>
          <p:cNvSpPr txBox="1">
            <a:spLocks noChangeArrowheads="1"/>
          </p:cNvSpPr>
          <p:nvPr/>
        </p:nvSpPr>
        <p:spPr bwMode="auto">
          <a:xfrm>
            <a:off x="3514725" y="3581400"/>
            <a:ext cx="556563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114FFB"/>
                </a:solidFill>
                <a:cs typeface="+mn-cs"/>
              </a:rPr>
              <a:t>10</a:t>
            </a:r>
            <a:r>
              <a:rPr kumimoji="1" lang="en-US" altLang="ja-JP" sz="1200" b="1" kern="1200" baseline="30000" dirty="0">
                <a:solidFill>
                  <a:srgbClr val="114FFB"/>
                </a:solidFill>
                <a:cs typeface="+mn-cs"/>
              </a:rPr>
              <a:t>-22</a:t>
            </a:r>
            <a:endParaRPr kumimoji="1" lang="en-US" altLang="ja-JP" sz="1200" b="1" kern="1200" dirty="0">
              <a:solidFill>
                <a:srgbClr val="114FFB"/>
              </a:solidFill>
              <a:cs typeface="+mn-cs"/>
            </a:endParaRPr>
          </a:p>
        </p:txBody>
      </p:sp>
      <p:sp>
        <p:nvSpPr>
          <p:cNvPr id="100630" name="AutoShape 278"/>
          <p:cNvSpPr>
            <a:spLocks noChangeArrowheads="1"/>
          </p:cNvSpPr>
          <p:nvPr/>
        </p:nvSpPr>
        <p:spPr bwMode="auto">
          <a:xfrm rot="10800000" flipV="1">
            <a:off x="3713163" y="3352800"/>
            <a:ext cx="26987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634" name="Text Box 282"/>
          <p:cNvSpPr txBox="1">
            <a:spLocks noChangeArrowheads="1"/>
          </p:cNvSpPr>
          <p:nvPr/>
        </p:nvSpPr>
        <p:spPr bwMode="auto">
          <a:xfrm>
            <a:off x="98425" y="3429000"/>
            <a:ext cx="13573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114FFB"/>
                </a:solidFill>
                <a:cs typeface="+mn-cs"/>
              </a:rPr>
              <a:t>4K strain noise</a:t>
            </a:r>
          </a:p>
        </p:txBody>
      </p:sp>
      <p:sp>
        <p:nvSpPr>
          <p:cNvPr id="100455" name="Text Box 103"/>
          <p:cNvSpPr txBox="1">
            <a:spLocks noChangeArrowheads="1"/>
          </p:cNvSpPr>
          <p:nvPr/>
        </p:nvSpPr>
        <p:spPr bwMode="auto">
          <a:xfrm>
            <a:off x="7312025" y="3429000"/>
            <a:ext cx="1603375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114FFB"/>
                </a:solidFill>
                <a:cs typeface="+mn-cs"/>
              </a:rPr>
              <a:t>at 150 Hz [Hz</a:t>
            </a:r>
            <a:r>
              <a:rPr kumimoji="1" lang="en-US" altLang="ja-JP" sz="1200" b="1" kern="1200" baseline="30000" dirty="0">
                <a:solidFill>
                  <a:srgbClr val="114FFB"/>
                </a:solidFill>
                <a:cs typeface="+mn-cs"/>
              </a:rPr>
              <a:t>-1/2</a:t>
            </a:r>
            <a:r>
              <a:rPr kumimoji="1" lang="en-US" altLang="ja-JP" sz="1200" b="1" kern="1200" dirty="0">
                <a:solidFill>
                  <a:srgbClr val="114FFB"/>
                </a:solidFill>
                <a:cs typeface="+mn-cs"/>
              </a:rPr>
              <a:t>]</a:t>
            </a:r>
          </a:p>
        </p:txBody>
      </p:sp>
      <p:sp>
        <p:nvSpPr>
          <p:cNvPr id="100367" name="Line 15"/>
          <p:cNvSpPr>
            <a:spLocks noChangeShapeType="1"/>
          </p:cNvSpPr>
          <p:nvPr/>
        </p:nvSpPr>
        <p:spPr bwMode="auto">
          <a:xfrm>
            <a:off x="290513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71" name="Line 19"/>
          <p:cNvSpPr>
            <a:spLocks noChangeShapeType="1"/>
          </p:cNvSpPr>
          <p:nvPr/>
        </p:nvSpPr>
        <p:spPr bwMode="auto">
          <a:xfrm>
            <a:off x="460375" y="238918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74" name="Line 22"/>
          <p:cNvSpPr>
            <a:spLocks noChangeShapeType="1"/>
          </p:cNvSpPr>
          <p:nvPr/>
        </p:nvSpPr>
        <p:spPr bwMode="auto">
          <a:xfrm>
            <a:off x="969963" y="2390775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80" name="Line 28"/>
          <p:cNvSpPr>
            <a:spLocks noChangeShapeType="1"/>
          </p:cNvSpPr>
          <p:nvPr/>
        </p:nvSpPr>
        <p:spPr bwMode="auto">
          <a:xfrm>
            <a:off x="1141413" y="2387600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81" name="Line 29"/>
          <p:cNvSpPr>
            <a:spLocks noChangeShapeType="1"/>
          </p:cNvSpPr>
          <p:nvPr/>
        </p:nvSpPr>
        <p:spPr bwMode="auto">
          <a:xfrm>
            <a:off x="804863" y="2390775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84" name="Line 32"/>
          <p:cNvSpPr>
            <a:spLocks noChangeShapeType="1"/>
          </p:cNvSpPr>
          <p:nvPr/>
        </p:nvSpPr>
        <p:spPr bwMode="auto">
          <a:xfrm>
            <a:off x="1652588" y="2390775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90" name="Line 38"/>
          <p:cNvSpPr>
            <a:spLocks noChangeShapeType="1"/>
          </p:cNvSpPr>
          <p:nvPr/>
        </p:nvSpPr>
        <p:spPr bwMode="auto">
          <a:xfrm>
            <a:off x="1824038" y="2387600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91" name="Line 39"/>
          <p:cNvSpPr>
            <a:spLocks noChangeShapeType="1"/>
          </p:cNvSpPr>
          <p:nvPr/>
        </p:nvSpPr>
        <p:spPr bwMode="auto">
          <a:xfrm>
            <a:off x="1485900" y="2390775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94" name="Line 42"/>
          <p:cNvSpPr>
            <a:spLocks noChangeShapeType="1"/>
          </p:cNvSpPr>
          <p:nvPr/>
        </p:nvSpPr>
        <p:spPr bwMode="auto">
          <a:xfrm>
            <a:off x="2335213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00" name="Line 48"/>
          <p:cNvSpPr>
            <a:spLocks noChangeShapeType="1"/>
          </p:cNvSpPr>
          <p:nvPr/>
        </p:nvSpPr>
        <p:spPr bwMode="auto">
          <a:xfrm>
            <a:off x="2505075" y="238918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01" name="Line 49"/>
          <p:cNvSpPr>
            <a:spLocks noChangeShapeType="1"/>
          </p:cNvSpPr>
          <p:nvPr/>
        </p:nvSpPr>
        <p:spPr bwMode="auto">
          <a:xfrm>
            <a:off x="2170113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04" name="Line 52"/>
          <p:cNvSpPr>
            <a:spLocks noChangeShapeType="1"/>
          </p:cNvSpPr>
          <p:nvPr/>
        </p:nvSpPr>
        <p:spPr bwMode="auto">
          <a:xfrm>
            <a:off x="3013075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10" name="Line 58"/>
          <p:cNvSpPr>
            <a:spLocks noChangeShapeType="1"/>
          </p:cNvSpPr>
          <p:nvPr/>
        </p:nvSpPr>
        <p:spPr bwMode="auto">
          <a:xfrm>
            <a:off x="3184525" y="238918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11" name="Line 59"/>
          <p:cNvSpPr>
            <a:spLocks noChangeShapeType="1"/>
          </p:cNvSpPr>
          <p:nvPr/>
        </p:nvSpPr>
        <p:spPr bwMode="auto">
          <a:xfrm>
            <a:off x="2846388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576" name="Line 224"/>
          <p:cNvSpPr>
            <a:spLocks noChangeShapeType="1"/>
          </p:cNvSpPr>
          <p:nvPr/>
        </p:nvSpPr>
        <p:spPr bwMode="auto">
          <a:xfrm>
            <a:off x="3692525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581" name="Line 229"/>
          <p:cNvSpPr>
            <a:spLocks noChangeShapeType="1"/>
          </p:cNvSpPr>
          <p:nvPr/>
        </p:nvSpPr>
        <p:spPr bwMode="auto">
          <a:xfrm>
            <a:off x="3863975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582" name="Line 230"/>
          <p:cNvSpPr>
            <a:spLocks noChangeShapeType="1"/>
          </p:cNvSpPr>
          <p:nvPr/>
        </p:nvSpPr>
        <p:spPr bwMode="auto">
          <a:xfrm>
            <a:off x="3525838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585" name="Line 233"/>
          <p:cNvSpPr>
            <a:spLocks noChangeShapeType="1"/>
          </p:cNvSpPr>
          <p:nvPr/>
        </p:nvSpPr>
        <p:spPr bwMode="auto">
          <a:xfrm>
            <a:off x="4373563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590" name="Line 238"/>
          <p:cNvSpPr>
            <a:spLocks noChangeShapeType="1"/>
          </p:cNvSpPr>
          <p:nvPr/>
        </p:nvSpPr>
        <p:spPr bwMode="auto">
          <a:xfrm>
            <a:off x="4543425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591" name="Line 239"/>
          <p:cNvSpPr>
            <a:spLocks noChangeShapeType="1"/>
          </p:cNvSpPr>
          <p:nvPr/>
        </p:nvSpPr>
        <p:spPr bwMode="auto">
          <a:xfrm>
            <a:off x="4206875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594" name="Line 242"/>
          <p:cNvSpPr>
            <a:spLocks noChangeShapeType="1"/>
          </p:cNvSpPr>
          <p:nvPr/>
        </p:nvSpPr>
        <p:spPr bwMode="auto">
          <a:xfrm>
            <a:off x="5053013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599" name="Line 247"/>
          <p:cNvSpPr>
            <a:spLocks noChangeShapeType="1"/>
          </p:cNvSpPr>
          <p:nvPr/>
        </p:nvSpPr>
        <p:spPr bwMode="auto">
          <a:xfrm>
            <a:off x="5224463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600" name="Line 248"/>
          <p:cNvSpPr>
            <a:spLocks noChangeShapeType="1"/>
          </p:cNvSpPr>
          <p:nvPr/>
        </p:nvSpPr>
        <p:spPr bwMode="auto">
          <a:xfrm>
            <a:off x="4887913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69" name="Text Box 17"/>
          <p:cNvSpPr txBox="1">
            <a:spLocks noChangeArrowheads="1"/>
          </p:cNvSpPr>
          <p:nvPr/>
        </p:nvSpPr>
        <p:spPr bwMode="auto">
          <a:xfrm>
            <a:off x="246063" y="2163763"/>
            <a:ext cx="2111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370" name="Text Box 18"/>
          <p:cNvSpPr txBox="1">
            <a:spLocks noChangeArrowheads="1"/>
          </p:cNvSpPr>
          <p:nvPr/>
        </p:nvSpPr>
        <p:spPr bwMode="auto">
          <a:xfrm>
            <a:off x="415925" y="2162175"/>
            <a:ext cx="26987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376" name="Text Box 24"/>
          <p:cNvSpPr txBox="1">
            <a:spLocks noChangeArrowheads="1"/>
          </p:cNvSpPr>
          <p:nvPr/>
        </p:nvSpPr>
        <p:spPr bwMode="auto">
          <a:xfrm>
            <a:off x="587375" y="2162175"/>
            <a:ext cx="25082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377" name="Text Box 25"/>
          <p:cNvSpPr txBox="1">
            <a:spLocks noChangeArrowheads="1"/>
          </p:cNvSpPr>
          <p:nvPr/>
        </p:nvSpPr>
        <p:spPr bwMode="auto">
          <a:xfrm>
            <a:off x="765175" y="2160588"/>
            <a:ext cx="22542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378" name="Text Box 26"/>
          <p:cNvSpPr txBox="1">
            <a:spLocks noChangeArrowheads="1"/>
          </p:cNvSpPr>
          <p:nvPr/>
        </p:nvSpPr>
        <p:spPr bwMode="auto">
          <a:xfrm>
            <a:off x="925513" y="2162175"/>
            <a:ext cx="217487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379" name="Text Box 27"/>
          <p:cNvSpPr txBox="1">
            <a:spLocks noChangeArrowheads="1"/>
          </p:cNvSpPr>
          <p:nvPr/>
        </p:nvSpPr>
        <p:spPr bwMode="auto">
          <a:xfrm>
            <a:off x="1096963" y="2160588"/>
            <a:ext cx="2746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386" name="Text Box 34"/>
          <p:cNvSpPr txBox="1">
            <a:spLocks noChangeArrowheads="1"/>
          </p:cNvSpPr>
          <p:nvPr/>
        </p:nvSpPr>
        <p:spPr bwMode="auto">
          <a:xfrm>
            <a:off x="1270000" y="2162175"/>
            <a:ext cx="25400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387" name="Text Box 35"/>
          <p:cNvSpPr txBox="1">
            <a:spLocks noChangeArrowheads="1"/>
          </p:cNvSpPr>
          <p:nvPr/>
        </p:nvSpPr>
        <p:spPr bwMode="auto">
          <a:xfrm>
            <a:off x="1446213" y="2160588"/>
            <a:ext cx="23018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388" name="Text Box 36"/>
          <p:cNvSpPr txBox="1">
            <a:spLocks noChangeArrowheads="1"/>
          </p:cNvSpPr>
          <p:nvPr/>
        </p:nvSpPr>
        <p:spPr bwMode="auto">
          <a:xfrm>
            <a:off x="1608138" y="2162175"/>
            <a:ext cx="220662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389" name="Text Box 37"/>
          <p:cNvSpPr txBox="1">
            <a:spLocks noChangeArrowheads="1"/>
          </p:cNvSpPr>
          <p:nvPr/>
        </p:nvSpPr>
        <p:spPr bwMode="auto">
          <a:xfrm>
            <a:off x="1779588" y="2160588"/>
            <a:ext cx="20161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396" name="Text Box 44"/>
          <p:cNvSpPr txBox="1">
            <a:spLocks noChangeArrowheads="1"/>
          </p:cNvSpPr>
          <p:nvPr/>
        </p:nvSpPr>
        <p:spPr bwMode="auto">
          <a:xfrm>
            <a:off x="1951038" y="2163763"/>
            <a:ext cx="25876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397" name="Text Box 45"/>
          <p:cNvSpPr txBox="1">
            <a:spLocks noChangeArrowheads="1"/>
          </p:cNvSpPr>
          <p:nvPr/>
        </p:nvSpPr>
        <p:spPr bwMode="auto">
          <a:xfrm>
            <a:off x="2128838" y="2162175"/>
            <a:ext cx="233362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398" name="Text Box 46"/>
          <p:cNvSpPr txBox="1">
            <a:spLocks noChangeArrowheads="1"/>
          </p:cNvSpPr>
          <p:nvPr/>
        </p:nvSpPr>
        <p:spPr bwMode="auto">
          <a:xfrm>
            <a:off x="2290763" y="2163763"/>
            <a:ext cx="2238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399" name="Text Box 47"/>
          <p:cNvSpPr txBox="1">
            <a:spLocks noChangeArrowheads="1"/>
          </p:cNvSpPr>
          <p:nvPr/>
        </p:nvSpPr>
        <p:spPr bwMode="auto">
          <a:xfrm>
            <a:off x="2460625" y="2162175"/>
            <a:ext cx="28257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406" name="Text Box 54"/>
          <p:cNvSpPr txBox="1">
            <a:spLocks noChangeArrowheads="1"/>
          </p:cNvSpPr>
          <p:nvPr/>
        </p:nvSpPr>
        <p:spPr bwMode="auto">
          <a:xfrm>
            <a:off x="2630488" y="2163763"/>
            <a:ext cx="26511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407" name="Text Box 55"/>
          <p:cNvSpPr txBox="1">
            <a:spLocks noChangeArrowheads="1"/>
          </p:cNvSpPr>
          <p:nvPr/>
        </p:nvSpPr>
        <p:spPr bwMode="auto">
          <a:xfrm>
            <a:off x="2806700" y="2162175"/>
            <a:ext cx="24130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408" name="Text Box 56"/>
          <p:cNvSpPr txBox="1">
            <a:spLocks noChangeArrowheads="1"/>
          </p:cNvSpPr>
          <p:nvPr/>
        </p:nvSpPr>
        <p:spPr bwMode="auto">
          <a:xfrm>
            <a:off x="2968625" y="2163763"/>
            <a:ext cx="23177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409" name="Text Box 57"/>
          <p:cNvSpPr txBox="1">
            <a:spLocks noChangeArrowheads="1"/>
          </p:cNvSpPr>
          <p:nvPr/>
        </p:nvSpPr>
        <p:spPr bwMode="auto">
          <a:xfrm>
            <a:off x="3140075" y="2162175"/>
            <a:ext cx="28892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577" name="Text Box 225"/>
          <p:cNvSpPr txBox="1">
            <a:spLocks noChangeArrowheads="1"/>
          </p:cNvSpPr>
          <p:nvPr/>
        </p:nvSpPr>
        <p:spPr bwMode="auto">
          <a:xfrm>
            <a:off x="3309938" y="2166938"/>
            <a:ext cx="19526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578" name="Text Box 226"/>
          <p:cNvSpPr txBox="1">
            <a:spLocks noChangeArrowheads="1"/>
          </p:cNvSpPr>
          <p:nvPr/>
        </p:nvSpPr>
        <p:spPr bwMode="auto">
          <a:xfrm>
            <a:off x="3486150" y="2165350"/>
            <a:ext cx="24765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579" name="Text Box 227"/>
          <p:cNvSpPr txBox="1">
            <a:spLocks noChangeArrowheads="1"/>
          </p:cNvSpPr>
          <p:nvPr/>
        </p:nvSpPr>
        <p:spPr bwMode="auto">
          <a:xfrm>
            <a:off x="3648075" y="2166938"/>
            <a:ext cx="23812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580" name="Text Box 228"/>
          <p:cNvSpPr txBox="1">
            <a:spLocks noChangeArrowheads="1"/>
          </p:cNvSpPr>
          <p:nvPr/>
        </p:nvSpPr>
        <p:spPr bwMode="auto">
          <a:xfrm>
            <a:off x="3819525" y="2165350"/>
            <a:ext cx="21907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586" name="Text Box 234"/>
          <p:cNvSpPr txBox="1">
            <a:spLocks noChangeArrowheads="1"/>
          </p:cNvSpPr>
          <p:nvPr/>
        </p:nvSpPr>
        <p:spPr bwMode="auto">
          <a:xfrm>
            <a:off x="3989388" y="2166938"/>
            <a:ext cx="20161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587" name="Text Box 235"/>
          <p:cNvSpPr txBox="1">
            <a:spLocks noChangeArrowheads="1"/>
          </p:cNvSpPr>
          <p:nvPr/>
        </p:nvSpPr>
        <p:spPr bwMode="auto">
          <a:xfrm>
            <a:off x="4167188" y="2165350"/>
            <a:ext cx="252412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588" name="Text Box 236"/>
          <p:cNvSpPr txBox="1">
            <a:spLocks noChangeArrowheads="1"/>
          </p:cNvSpPr>
          <p:nvPr/>
        </p:nvSpPr>
        <p:spPr bwMode="auto">
          <a:xfrm>
            <a:off x="4329113" y="2166938"/>
            <a:ext cx="1857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589" name="Text Box 237"/>
          <p:cNvSpPr txBox="1">
            <a:spLocks noChangeArrowheads="1"/>
          </p:cNvSpPr>
          <p:nvPr/>
        </p:nvSpPr>
        <p:spPr bwMode="auto">
          <a:xfrm>
            <a:off x="4498975" y="2165350"/>
            <a:ext cx="22542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595" name="Text Box 243"/>
          <p:cNvSpPr txBox="1">
            <a:spLocks noChangeArrowheads="1"/>
          </p:cNvSpPr>
          <p:nvPr/>
        </p:nvSpPr>
        <p:spPr bwMode="auto">
          <a:xfrm>
            <a:off x="4670425" y="2166938"/>
            <a:ext cx="20637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596" name="Text Box 244"/>
          <p:cNvSpPr txBox="1">
            <a:spLocks noChangeArrowheads="1"/>
          </p:cNvSpPr>
          <p:nvPr/>
        </p:nvSpPr>
        <p:spPr bwMode="auto">
          <a:xfrm>
            <a:off x="4848225" y="2165350"/>
            <a:ext cx="25717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597" name="Text Box 245"/>
          <p:cNvSpPr txBox="1">
            <a:spLocks noChangeArrowheads="1"/>
          </p:cNvSpPr>
          <p:nvPr/>
        </p:nvSpPr>
        <p:spPr bwMode="auto">
          <a:xfrm>
            <a:off x="5008563" y="2166938"/>
            <a:ext cx="18732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598" name="Text Box 246"/>
          <p:cNvSpPr txBox="1">
            <a:spLocks noChangeArrowheads="1"/>
          </p:cNvSpPr>
          <p:nvPr/>
        </p:nvSpPr>
        <p:spPr bwMode="auto">
          <a:xfrm>
            <a:off x="5180013" y="2165350"/>
            <a:ext cx="230187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368" name="Text Box 16"/>
          <p:cNvSpPr txBox="1">
            <a:spLocks noChangeArrowheads="1"/>
          </p:cNvSpPr>
          <p:nvPr/>
        </p:nvSpPr>
        <p:spPr bwMode="auto">
          <a:xfrm>
            <a:off x="-1" y="1828800"/>
            <a:ext cx="712787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1999</a:t>
            </a:r>
          </a:p>
        </p:txBody>
      </p:sp>
      <p:sp>
        <p:nvSpPr>
          <p:cNvPr id="100375" name="Text Box 23"/>
          <p:cNvSpPr txBox="1">
            <a:spLocks noChangeArrowheads="1"/>
          </p:cNvSpPr>
          <p:nvPr/>
        </p:nvSpPr>
        <p:spPr bwMode="auto">
          <a:xfrm>
            <a:off x="609600" y="1828800"/>
            <a:ext cx="68738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2000</a:t>
            </a:r>
          </a:p>
        </p:txBody>
      </p:sp>
      <p:sp>
        <p:nvSpPr>
          <p:cNvPr id="100385" name="Text Box 33"/>
          <p:cNvSpPr txBox="1">
            <a:spLocks noChangeArrowheads="1"/>
          </p:cNvSpPr>
          <p:nvPr/>
        </p:nvSpPr>
        <p:spPr bwMode="auto">
          <a:xfrm>
            <a:off x="12954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2001</a:t>
            </a:r>
          </a:p>
        </p:txBody>
      </p:sp>
      <p:sp>
        <p:nvSpPr>
          <p:cNvPr id="100395" name="Text Box 43"/>
          <p:cNvSpPr txBox="1">
            <a:spLocks noChangeArrowheads="1"/>
          </p:cNvSpPr>
          <p:nvPr/>
        </p:nvSpPr>
        <p:spPr bwMode="auto">
          <a:xfrm>
            <a:off x="1981200" y="1828800"/>
            <a:ext cx="66992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2002</a:t>
            </a:r>
          </a:p>
        </p:txBody>
      </p:sp>
      <p:sp>
        <p:nvSpPr>
          <p:cNvPr id="100405" name="Text Box 53"/>
          <p:cNvSpPr txBox="1">
            <a:spLocks noChangeArrowheads="1"/>
          </p:cNvSpPr>
          <p:nvPr/>
        </p:nvSpPr>
        <p:spPr bwMode="auto">
          <a:xfrm>
            <a:off x="26670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2003</a:t>
            </a:r>
          </a:p>
        </p:txBody>
      </p:sp>
      <p:sp>
        <p:nvSpPr>
          <p:cNvPr id="100571" name="Text Box 219"/>
          <p:cNvSpPr txBox="1">
            <a:spLocks noChangeArrowheads="1"/>
          </p:cNvSpPr>
          <p:nvPr/>
        </p:nvSpPr>
        <p:spPr bwMode="auto">
          <a:xfrm>
            <a:off x="3352800" y="1828800"/>
            <a:ext cx="65246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2004</a:t>
            </a:r>
          </a:p>
        </p:txBody>
      </p:sp>
      <p:sp>
        <p:nvSpPr>
          <p:cNvPr id="100572" name="Text Box 220"/>
          <p:cNvSpPr txBox="1">
            <a:spLocks noChangeArrowheads="1"/>
          </p:cNvSpPr>
          <p:nvPr/>
        </p:nvSpPr>
        <p:spPr bwMode="auto">
          <a:xfrm>
            <a:off x="40386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2005</a:t>
            </a:r>
          </a:p>
        </p:txBody>
      </p:sp>
      <p:sp>
        <p:nvSpPr>
          <p:cNvPr id="100601" name="Text Box 249"/>
          <p:cNvSpPr txBox="1">
            <a:spLocks noChangeArrowheads="1"/>
          </p:cNvSpPr>
          <p:nvPr/>
        </p:nvSpPr>
        <p:spPr bwMode="auto">
          <a:xfrm>
            <a:off x="47244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2006</a:t>
            </a:r>
          </a:p>
        </p:txBody>
      </p:sp>
      <p:sp>
        <p:nvSpPr>
          <p:cNvPr id="100638" name="Text Box 286"/>
          <p:cNvSpPr txBox="1">
            <a:spLocks noChangeArrowheads="1"/>
          </p:cNvSpPr>
          <p:nvPr/>
        </p:nvSpPr>
        <p:spPr bwMode="auto">
          <a:xfrm>
            <a:off x="5346700" y="2166938"/>
            <a:ext cx="215900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636" name="Line 284"/>
          <p:cNvSpPr>
            <a:spLocks noChangeShapeType="1"/>
          </p:cNvSpPr>
          <p:nvPr/>
        </p:nvSpPr>
        <p:spPr bwMode="auto">
          <a:xfrm>
            <a:off x="6072188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637" name="Line 285"/>
          <p:cNvSpPr>
            <a:spLocks noChangeShapeType="1"/>
          </p:cNvSpPr>
          <p:nvPr/>
        </p:nvSpPr>
        <p:spPr bwMode="auto">
          <a:xfrm>
            <a:off x="5729288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639" name="Text Box 287"/>
          <p:cNvSpPr txBox="1">
            <a:spLocks noChangeArrowheads="1"/>
          </p:cNvSpPr>
          <p:nvPr/>
        </p:nvSpPr>
        <p:spPr bwMode="auto">
          <a:xfrm>
            <a:off x="5522913" y="2165350"/>
            <a:ext cx="268287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640" name="Text Box 288"/>
          <p:cNvSpPr txBox="1">
            <a:spLocks noChangeArrowheads="1"/>
          </p:cNvSpPr>
          <p:nvPr/>
        </p:nvSpPr>
        <p:spPr bwMode="auto">
          <a:xfrm>
            <a:off x="5684838" y="2166938"/>
            <a:ext cx="25876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641" name="Text Box 289"/>
          <p:cNvSpPr txBox="1">
            <a:spLocks noChangeArrowheads="1"/>
          </p:cNvSpPr>
          <p:nvPr/>
        </p:nvSpPr>
        <p:spPr bwMode="auto">
          <a:xfrm>
            <a:off x="5854700" y="2165350"/>
            <a:ext cx="24130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642" name="Line 290"/>
          <p:cNvSpPr>
            <a:spLocks noChangeShapeType="1"/>
          </p:cNvSpPr>
          <p:nvPr/>
        </p:nvSpPr>
        <p:spPr bwMode="auto">
          <a:xfrm>
            <a:off x="5897563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643" name="Line 291"/>
          <p:cNvSpPr>
            <a:spLocks noChangeShapeType="1"/>
          </p:cNvSpPr>
          <p:nvPr/>
        </p:nvSpPr>
        <p:spPr bwMode="auto">
          <a:xfrm>
            <a:off x="5562600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651" name="Text Box 299"/>
          <p:cNvSpPr txBox="1">
            <a:spLocks noChangeArrowheads="1"/>
          </p:cNvSpPr>
          <p:nvPr/>
        </p:nvSpPr>
        <p:spPr bwMode="auto">
          <a:xfrm>
            <a:off x="54102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2007</a:t>
            </a:r>
          </a:p>
        </p:txBody>
      </p:sp>
      <p:sp>
        <p:nvSpPr>
          <p:cNvPr id="100696" name="Text Box 344"/>
          <p:cNvSpPr txBox="1">
            <a:spLocks noChangeArrowheads="1"/>
          </p:cNvSpPr>
          <p:nvPr/>
        </p:nvSpPr>
        <p:spPr bwMode="auto">
          <a:xfrm>
            <a:off x="6027738" y="2166938"/>
            <a:ext cx="220662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698" name="Line 346"/>
          <p:cNvSpPr>
            <a:spLocks noChangeShapeType="1"/>
          </p:cNvSpPr>
          <p:nvPr/>
        </p:nvSpPr>
        <p:spPr bwMode="auto">
          <a:xfrm>
            <a:off x="6753225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699" name="Line 347"/>
          <p:cNvSpPr>
            <a:spLocks noChangeShapeType="1"/>
          </p:cNvSpPr>
          <p:nvPr/>
        </p:nvSpPr>
        <p:spPr bwMode="auto">
          <a:xfrm>
            <a:off x="6410325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00" name="Text Box 348"/>
          <p:cNvSpPr txBox="1">
            <a:spLocks noChangeArrowheads="1"/>
          </p:cNvSpPr>
          <p:nvPr/>
        </p:nvSpPr>
        <p:spPr bwMode="auto">
          <a:xfrm>
            <a:off x="6203950" y="2165350"/>
            <a:ext cx="27305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701" name="Text Box 349"/>
          <p:cNvSpPr txBox="1">
            <a:spLocks noChangeArrowheads="1"/>
          </p:cNvSpPr>
          <p:nvPr/>
        </p:nvSpPr>
        <p:spPr bwMode="auto">
          <a:xfrm>
            <a:off x="6365875" y="2166938"/>
            <a:ext cx="26352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702" name="Text Box 350"/>
          <p:cNvSpPr txBox="1">
            <a:spLocks noChangeArrowheads="1"/>
          </p:cNvSpPr>
          <p:nvPr/>
        </p:nvSpPr>
        <p:spPr bwMode="auto">
          <a:xfrm>
            <a:off x="6535738" y="2165350"/>
            <a:ext cx="246062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703" name="Line 351"/>
          <p:cNvSpPr>
            <a:spLocks noChangeShapeType="1"/>
          </p:cNvSpPr>
          <p:nvPr/>
        </p:nvSpPr>
        <p:spPr bwMode="auto">
          <a:xfrm>
            <a:off x="6578600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04" name="Line 352"/>
          <p:cNvSpPr>
            <a:spLocks noChangeShapeType="1"/>
          </p:cNvSpPr>
          <p:nvPr/>
        </p:nvSpPr>
        <p:spPr bwMode="auto">
          <a:xfrm>
            <a:off x="6243638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05" name="Text Box 353"/>
          <p:cNvSpPr txBox="1">
            <a:spLocks noChangeArrowheads="1"/>
          </p:cNvSpPr>
          <p:nvPr/>
        </p:nvSpPr>
        <p:spPr bwMode="auto">
          <a:xfrm>
            <a:off x="6019800" y="1828800"/>
            <a:ext cx="7620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2008</a:t>
            </a:r>
          </a:p>
        </p:txBody>
      </p:sp>
      <p:sp>
        <p:nvSpPr>
          <p:cNvPr id="100707" name="Text Box 355"/>
          <p:cNvSpPr txBox="1">
            <a:spLocks noChangeArrowheads="1"/>
          </p:cNvSpPr>
          <p:nvPr/>
        </p:nvSpPr>
        <p:spPr bwMode="auto">
          <a:xfrm>
            <a:off x="6702425" y="2166938"/>
            <a:ext cx="23177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709" name="Line 357"/>
          <p:cNvSpPr>
            <a:spLocks noChangeShapeType="1"/>
          </p:cNvSpPr>
          <p:nvPr/>
        </p:nvSpPr>
        <p:spPr bwMode="auto">
          <a:xfrm>
            <a:off x="7429500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10" name="Line 358"/>
          <p:cNvSpPr>
            <a:spLocks noChangeShapeType="1"/>
          </p:cNvSpPr>
          <p:nvPr/>
        </p:nvSpPr>
        <p:spPr bwMode="auto">
          <a:xfrm>
            <a:off x="7086600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11" name="Text Box 359"/>
          <p:cNvSpPr txBox="1">
            <a:spLocks noChangeArrowheads="1"/>
          </p:cNvSpPr>
          <p:nvPr/>
        </p:nvSpPr>
        <p:spPr bwMode="auto">
          <a:xfrm>
            <a:off x="6880225" y="2165350"/>
            <a:ext cx="28257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712" name="Text Box 360"/>
          <p:cNvSpPr txBox="1">
            <a:spLocks noChangeArrowheads="1"/>
          </p:cNvSpPr>
          <p:nvPr/>
        </p:nvSpPr>
        <p:spPr bwMode="auto">
          <a:xfrm>
            <a:off x="7042150" y="2166938"/>
            <a:ext cx="273050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713" name="Text Box 361"/>
          <p:cNvSpPr txBox="1">
            <a:spLocks noChangeArrowheads="1"/>
          </p:cNvSpPr>
          <p:nvPr/>
        </p:nvSpPr>
        <p:spPr bwMode="auto">
          <a:xfrm>
            <a:off x="7212013" y="2165350"/>
            <a:ext cx="255587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714" name="Line 362"/>
          <p:cNvSpPr>
            <a:spLocks noChangeShapeType="1"/>
          </p:cNvSpPr>
          <p:nvPr/>
        </p:nvSpPr>
        <p:spPr bwMode="auto">
          <a:xfrm>
            <a:off x="7254875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15" name="Line 363"/>
          <p:cNvSpPr>
            <a:spLocks noChangeShapeType="1"/>
          </p:cNvSpPr>
          <p:nvPr/>
        </p:nvSpPr>
        <p:spPr bwMode="auto">
          <a:xfrm>
            <a:off x="6919913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16" name="Text Box 364"/>
          <p:cNvSpPr txBox="1">
            <a:spLocks noChangeArrowheads="1"/>
          </p:cNvSpPr>
          <p:nvPr/>
        </p:nvSpPr>
        <p:spPr bwMode="auto">
          <a:xfrm>
            <a:off x="6705600" y="1828800"/>
            <a:ext cx="7620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2009</a:t>
            </a:r>
          </a:p>
        </p:txBody>
      </p:sp>
      <p:sp>
        <p:nvSpPr>
          <p:cNvPr id="100718" name="Text Box 366"/>
          <p:cNvSpPr txBox="1">
            <a:spLocks noChangeArrowheads="1"/>
          </p:cNvSpPr>
          <p:nvPr/>
        </p:nvSpPr>
        <p:spPr bwMode="auto">
          <a:xfrm>
            <a:off x="7378700" y="2166938"/>
            <a:ext cx="241300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720" name="Line 368"/>
          <p:cNvSpPr>
            <a:spLocks noChangeShapeType="1"/>
          </p:cNvSpPr>
          <p:nvPr/>
        </p:nvSpPr>
        <p:spPr bwMode="auto">
          <a:xfrm>
            <a:off x="8105775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21" name="Line 369"/>
          <p:cNvSpPr>
            <a:spLocks noChangeShapeType="1"/>
          </p:cNvSpPr>
          <p:nvPr/>
        </p:nvSpPr>
        <p:spPr bwMode="auto">
          <a:xfrm>
            <a:off x="7762875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22" name="Text Box 370"/>
          <p:cNvSpPr txBox="1">
            <a:spLocks noChangeArrowheads="1"/>
          </p:cNvSpPr>
          <p:nvPr/>
        </p:nvSpPr>
        <p:spPr bwMode="auto">
          <a:xfrm>
            <a:off x="7556500" y="2165350"/>
            <a:ext cx="292100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723" name="Text Box 371"/>
          <p:cNvSpPr txBox="1">
            <a:spLocks noChangeArrowheads="1"/>
          </p:cNvSpPr>
          <p:nvPr/>
        </p:nvSpPr>
        <p:spPr bwMode="auto">
          <a:xfrm>
            <a:off x="7718425" y="2166938"/>
            <a:ext cx="282575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724" name="Text Box 372"/>
          <p:cNvSpPr txBox="1">
            <a:spLocks noChangeArrowheads="1"/>
          </p:cNvSpPr>
          <p:nvPr/>
        </p:nvSpPr>
        <p:spPr bwMode="auto">
          <a:xfrm>
            <a:off x="7888288" y="2165350"/>
            <a:ext cx="265112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725" name="Line 373"/>
          <p:cNvSpPr>
            <a:spLocks noChangeShapeType="1"/>
          </p:cNvSpPr>
          <p:nvPr/>
        </p:nvSpPr>
        <p:spPr bwMode="auto">
          <a:xfrm>
            <a:off x="7931150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26" name="Line 374"/>
          <p:cNvSpPr>
            <a:spLocks noChangeShapeType="1"/>
          </p:cNvSpPr>
          <p:nvPr/>
        </p:nvSpPr>
        <p:spPr bwMode="auto">
          <a:xfrm>
            <a:off x="7596188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27" name="Text Box 375"/>
          <p:cNvSpPr txBox="1">
            <a:spLocks noChangeArrowheads="1"/>
          </p:cNvSpPr>
          <p:nvPr/>
        </p:nvSpPr>
        <p:spPr bwMode="auto">
          <a:xfrm>
            <a:off x="73914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2010</a:t>
            </a:r>
          </a:p>
        </p:txBody>
      </p:sp>
      <p:sp>
        <p:nvSpPr>
          <p:cNvPr id="100729" name="Text Box 377"/>
          <p:cNvSpPr txBox="1">
            <a:spLocks noChangeArrowheads="1"/>
          </p:cNvSpPr>
          <p:nvPr/>
        </p:nvSpPr>
        <p:spPr bwMode="auto">
          <a:xfrm>
            <a:off x="8056563" y="2166938"/>
            <a:ext cx="249237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1</a:t>
            </a:r>
          </a:p>
        </p:txBody>
      </p:sp>
      <p:sp>
        <p:nvSpPr>
          <p:cNvPr id="100731" name="Line 379"/>
          <p:cNvSpPr>
            <a:spLocks noChangeShapeType="1"/>
          </p:cNvSpPr>
          <p:nvPr/>
        </p:nvSpPr>
        <p:spPr bwMode="auto">
          <a:xfrm>
            <a:off x="8782050" y="2319338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32" name="Line 380"/>
          <p:cNvSpPr>
            <a:spLocks noChangeShapeType="1"/>
          </p:cNvSpPr>
          <p:nvPr/>
        </p:nvSpPr>
        <p:spPr bwMode="auto">
          <a:xfrm>
            <a:off x="8439150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33" name="Text Box 381"/>
          <p:cNvSpPr txBox="1">
            <a:spLocks noChangeArrowheads="1"/>
          </p:cNvSpPr>
          <p:nvPr/>
        </p:nvSpPr>
        <p:spPr bwMode="auto">
          <a:xfrm>
            <a:off x="8232775" y="2165350"/>
            <a:ext cx="225425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2</a:t>
            </a:r>
          </a:p>
        </p:txBody>
      </p:sp>
      <p:sp>
        <p:nvSpPr>
          <p:cNvPr id="100734" name="Text Box 382"/>
          <p:cNvSpPr txBox="1">
            <a:spLocks noChangeArrowheads="1"/>
          </p:cNvSpPr>
          <p:nvPr/>
        </p:nvSpPr>
        <p:spPr bwMode="auto">
          <a:xfrm>
            <a:off x="8394700" y="2166938"/>
            <a:ext cx="215900" cy="2143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3</a:t>
            </a:r>
          </a:p>
        </p:txBody>
      </p:sp>
      <p:sp>
        <p:nvSpPr>
          <p:cNvPr id="100735" name="Text Box 383"/>
          <p:cNvSpPr txBox="1">
            <a:spLocks noChangeArrowheads="1"/>
          </p:cNvSpPr>
          <p:nvPr/>
        </p:nvSpPr>
        <p:spPr bwMode="auto">
          <a:xfrm>
            <a:off x="8564563" y="2165350"/>
            <a:ext cx="274637" cy="214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800" kern="1200" dirty="0">
                <a:solidFill>
                  <a:srgbClr val="000000"/>
                </a:solidFill>
                <a:cs typeface="+mn-cs"/>
              </a:rPr>
              <a:t>4</a:t>
            </a:r>
          </a:p>
        </p:txBody>
      </p:sp>
      <p:sp>
        <p:nvSpPr>
          <p:cNvPr id="100736" name="Line 384"/>
          <p:cNvSpPr>
            <a:spLocks noChangeShapeType="1"/>
          </p:cNvSpPr>
          <p:nvPr/>
        </p:nvSpPr>
        <p:spPr bwMode="auto">
          <a:xfrm>
            <a:off x="8607425" y="2392363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37" name="Line 385"/>
          <p:cNvSpPr>
            <a:spLocks noChangeShapeType="1"/>
          </p:cNvSpPr>
          <p:nvPr/>
        </p:nvSpPr>
        <p:spPr bwMode="auto">
          <a:xfrm>
            <a:off x="8272463" y="2395538"/>
            <a:ext cx="0" cy="76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38" name="Text Box 386"/>
          <p:cNvSpPr txBox="1">
            <a:spLocks noChangeArrowheads="1"/>
          </p:cNvSpPr>
          <p:nvPr/>
        </p:nvSpPr>
        <p:spPr bwMode="auto">
          <a:xfrm>
            <a:off x="8077200" y="1828800"/>
            <a:ext cx="6858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CC0000"/>
                </a:solidFill>
                <a:cs typeface="+mn-cs"/>
              </a:rPr>
              <a:t>2011</a:t>
            </a:r>
          </a:p>
        </p:txBody>
      </p:sp>
      <p:sp>
        <p:nvSpPr>
          <p:cNvPr id="100746" name="Line 394"/>
          <p:cNvSpPr>
            <a:spLocks noChangeShapeType="1"/>
          </p:cNvSpPr>
          <p:nvPr/>
        </p:nvSpPr>
        <p:spPr bwMode="auto">
          <a:xfrm>
            <a:off x="4495800" y="2514600"/>
            <a:ext cx="0" cy="38100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49" name="Text Box 397"/>
          <p:cNvSpPr txBox="1">
            <a:spLocks noChangeArrowheads="1"/>
          </p:cNvSpPr>
          <p:nvPr/>
        </p:nvSpPr>
        <p:spPr bwMode="auto">
          <a:xfrm>
            <a:off x="3657600" y="2851150"/>
            <a:ext cx="1752600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022892"/>
                </a:solidFill>
                <a:cs typeface="+mn-cs"/>
              </a:rPr>
              <a:t>Design Sensitivity</a:t>
            </a:r>
          </a:p>
        </p:txBody>
      </p:sp>
      <p:sp>
        <p:nvSpPr>
          <p:cNvPr id="100750" name="AutoShape 398"/>
          <p:cNvSpPr>
            <a:spLocks noChangeArrowheads="1"/>
          </p:cNvSpPr>
          <p:nvPr/>
        </p:nvSpPr>
        <p:spPr bwMode="auto">
          <a:xfrm rot="10800000" flipV="1">
            <a:off x="4843463" y="3354388"/>
            <a:ext cx="26987" cy="152400"/>
          </a:xfrm>
          <a:prstGeom prst="triangle">
            <a:avLst>
              <a:gd name="adj" fmla="val 50000"/>
            </a:avLst>
          </a:prstGeom>
          <a:solidFill>
            <a:srgbClr val="00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51" name="Text Box 399"/>
          <p:cNvSpPr txBox="1">
            <a:spLocks noChangeArrowheads="1"/>
          </p:cNvSpPr>
          <p:nvPr/>
        </p:nvSpPr>
        <p:spPr bwMode="auto">
          <a:xfrm>
            <a:off x="4572000" y="3581400"/>
            <a:ext cx="747320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114FFB"/>
                </a:solidFill>
                <a:cs typeface="+mn-cs"/>
              </a:rPr>
              <a:t>3x10</a:t>
            </a:r>
            <a:r>
              <a:rPr kumimoji="1" lang="en-US" altLang="ja-JP" sz="1200" b="1" kern="1200" baseline="30000" dirty="0">
                <a:solidFill>
                  <a:srgbClr val="114FFB"/>
                </a:solidFill>
                <a:cs typeface="+mn-cs"/>
              </a:rPr>
              <a:t>-23</a:t>
            </a:r>
            <a:endParaRPr kumimoji="1" lang="en-US" altLang="ja-JP" sz="1200" b="1" kern="1200" dirty="0">
              <a:solidFill>
                <a:srgbClr val="114FFB"/>
              </a:solidFill>
              <a:cs typeface="+mn-cs"/>
            </a:endParaRPr>
          </a:p>
        </p:txBody>
      </p:sp>
      <p:sp>
        <p:nvSpPr>
          <p:cNvPr id="100437" name="Line 85"/>
          <p:cNvSpPr>
            <a:spLocks noChangeShapeType="1"/>
          </p:cNvSpPr>
          <p:nvPr/>
        </p:nvSpPr>
        <p:spPr bwMode="auto">
          <a:xfrm>
            <a:off x="1423988" y="4311650"/>
            <a:ext cx="73802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2320925" y="4414838"/>
            <a:ext cx="11938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CC0000"/>
                </a:solidFill>
                <a:cs typeface="+mn-cs"/>
              </a:rPr>
              <a:t>First Science Data</a:t>
            </a:r>
          </a:p>
        </p:txBody>
      </p:sp>
      <p:sp>
        <p:nvSpPr>
          <p:cNvPr id="100436" name="Text Box 84"/>
          <p:cNvSpPr txBox="1">
            <a:spLocks noChangeArrowheads="1"/>
          </p:cNvSpPr>
          <p:nvPr/>
        </p:nvSpPr>
        <p:spPr bwMode="auto">
          <a:xfrm>
            <a:off x="2197100" y="3975100"/>
            <a:ext cx="512763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FF0000"/>
                </a:solidFill>
                <a:cs typeface="+mn-cs"/>
              </a:rPr>
              <a:t>S1</a:t>
            </a:r>
          </a:p>
        </p:txBody>
      </p:sp>
      <p:sp>
        <p:nvSpPr>
          <p:cNvPr id="100438" name="Line 86"/>
          <p:cNvSpPr>
            <a:spLocks noChangeShapeType="1"/>
          </p:cNvSpPr>
          <p:nvPr/>
        </p:nvSpPr>
        <p:spPr bwMode="auto">
          <a:xfrm>
            <a:off x="2395538" y="4310063"/>
            <a:ext cx="53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43" name="Text Box 91"/>
          <p:cNvSpPr txBox="1">
            <a:spLocks noChangeArrowheads="1"/>
          </p:cNvSpPr>
          <p:nvPr/>
        </p:nvSpPr>
        <p:spPr bwMode="auto">
          <a:xfrm>
            <a:off x="3881438" y="3979863"/>
            <a:ext cx="585787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FF0000"/>
                </a:solidFill>
                <a:cs typeface="+mn-cs"/>
              </a:rPr>
              <a:t>S4</a:t>
            </a:r>
          </a:p>
        </p:txBody>
      </p:sp>
      <p:sp>
        <p:nvSpPr>
          <p:cNvPr id="100440" name="Line 88"/>
          <p:cNvSpPr>
            <a:spLocks noChangeShapeType="1"/>
          </p:cNvSpPr>
          <p:nvPr/>
        </p:nvSpPr>
        <p:spPr bwMode="auto">
          <a:xfrm>
            <a:off x="4129088" y="4310063"/>
            <a:ext cx="857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41" name="Text Box 89"/>
          <p:cNvSpPr txBox="1">
            <a:spLocks noChangeArrowheads="1"/>
          </p:cNvSpPr>
          <p:nvPr/>
        </p:nvSpPr>
        <p:spPr bwMode="auto">
          <a:xfrm>
            <a:off x="512763" y="4103688"/>
            <a:ext cx="990600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0000"/>
                </a:solidFill>
                <a:cs typeface="+mn-cs"/>
              </a:rPr>
              <a:t>Science</a:t>
            </a:r>
          </a:p>
        </p:txBody>
      </p:sp>
      <p:sp>
        <p:nvSpPr>
          <p:cNvPr id="100442" name="Text Box 90"/>
          <p:cNvSpPr txBox="1">
            <a:spLocks noChangeArrowheads="1"/>
          </p:cNvSpPr>
          <p:nvPr/>
        </p:nvSpPr>
        <p:spPr bwMode="auto">
          <a:xfrm>
            <a:off x="2563813" y="3979863"/>
            <a:ext cx="512762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FF0000"/>
                </a:solidFill>
                <a:cs typeface="+mn-cs"/>
              </a:rPr>
              <a:t>S2</a:t>
            </a:r>
          </a:p>
        </p:txBody>
      </p:sp>
      <p:sp>
        <p:nvSpPr>
          <p:cNvPr id="100439" name="Line 87"/>
          <p:cNvSpPr>
            <a:spLocks noChangeShapeType="1"/>
          </p:cNvSpPr>
          <p:nvPr/>
        </p:nvSpPr>
        <p:spPr bwMode="auto">
          <a:xfrm>
            <a:off x="2755900" y="4316413"/>
            <a:ext cx="1095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462" name="Text Box 110"/>
          <p:cNvSpPr txBox="1">
            <a:spLocks noChangeArrowheads="1"/>
          </p:cNvSpPr>
          <p:nvPr/>
        </p:nvSpPr>
        <p:spPr bwMode="auto">
          <a:xfrm>
            <a:off x="7616825" y="4452938"/>
            <a:ext cx="80803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0000"/>
                </a:solidFill>
                <a:cs typeface="+mn-cs"/>
              </a:rPr>
              <a:t>Runs</a:t>
            </a:r>
          </a:p>
        </p:txBody>
      </p:sp>
      <p:sp>
        <p:nvSpPr>
          <p:cNvPr id="100617" name="Text Box 265"/>
          <p:cNvSpPr txBox="1">
            <a:spLocks noChangeArrowheads="1"/>
          </p:cNvSpPr>
          <p:nvPr/>
        </p:nvSpPr>
        <p:spPr bwMode="auto">
          <a:xfrm>
            <a:off x="3003550" y="3979863"/>
            <a:ext cx="585788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FF0000"/>
                </a:solidFill>
                <a:cs typeface="+mn-cs"/>
              </a:rPr>
              <a:t>S3</a:t>
            </a:r>
          </a:p>
        </p:txBody>
      </p:sp>
      <p:sp>
        <p:nvSpPr>
          <p:cNvPr id="100618" name="Line 266"/>
          <p:cNvSpPr>
            <a:spLocks noChangeShapeType="1"/>
          </p:cNvSpPr>
          <p:nvPr/>
        </p:nvSpPr>
        <p:spPr bwMode="auto">
          <a:xfrm>
            <a:off x="3230563" y="4310063"/>
            <a:ext cx="1095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622" name="Text Box 270"/>
          <p:cNvSpPr txBox="1">
            <a:spLocks noChangeArrowheads="1"/>
          </p:cNvSpPr>
          <p:nvPr/>
        </p:nvSpPr>
        <p:spPr bwMode="auto">
          <a:xfrm>
            <a:off x="4979988" y="3979863"/>
            <a:ext cx="493712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FF0000"/>
                </a:solidFill>
                <a:cs typeface="+mn-cs"/>
              </a:rPr>
              <a:t>S5</a:t>
            </a:r>
          </a:p>
        </p:txBody>
      </p:sp>
      <p:sp>
        <p:nvSpPr>
          <p:cNvPr id="100623" name="Line 271"/>
          <p:cNvSpPr>
            <a:spLocks noChangeShapeType="1"/>
          </p:cNvSpPr>
          <p:nvPr/>
        </p:nvSpPr>
        <p:spPr bwMode="auto">
          <a:xfrm>
            <a:off x="4733925" y="4310063"/>
            <a:ext cx="1133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oval" w="sm" len="sm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40" name="Line 388"/>
          <p:cNvSpPr>
            <a:spLocks noChangeShapeType="1"/>
          </p:cNvSpPr>
          <p:nvPr/>
        </p:nvSpPr>
        <p:spPr bwMode="auto">
          <a:xfrm>
            <a:off x="7250113" y="4306888"/>
            <a:ext cx="11779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oval" w="sm" len="sm"/>
            <a:tailEnd type="triangle" w="med" len="lg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42" name="Text Box 390"/>
          <p:cNvSpPr txBox="1">
            <a:spLocks noChangeArrowheads="1"/>
          </p:cNvSpPr>
          <p:nvPr/>
        </p:nvSpPr>
        <p:spPr bwMode="auto">
          <a:xfrm>
            <a:off x="7543800" y="3978275"/>
            <a:ext cx="492125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400" kern="1200" dirty="0">
                <a:solidFill>
                  <a:srgbClr val="FF0000"/>
                </a:solidFill>
                <a:cs typeface="+mn-cs"/>
              </a:rPr>
              <a:t>S6</a:t>
            </a:r>
          </a:p>
        </p:txBody>
      </p:sp>
      <p:sp>
        <p:nvSpPr>
          <p:cNvPr id="100743" name="Text Box 391"/>
          <p:cNvSpPr txBox="1">
            <a:spLocks noChangeArrowheads="1"/>
          </p:cNvSpPr>
          <p:nvPr/>
        </p:nvSpPr>
        <p:spPr bwMode="auto">
          <a:xfrm>
            <a:off x="4687888" y="4416425"/>
            <a:ext cx="1712912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CC0000"/>
                </a:solidFill>
                <a:cs typeface="+mn-cs"/>
              </a:rPr>
              <a:t>1 year of</a:t>
            </a:r>
            <a:br>
              <a:rPr kumimoji="1" lang="en-US" altLang="ja-JP" b="1" kern="1200" dirty="0">
                <a:solidFill>
                  <a:srgbClr val="CC0000"/>
                </a:solidFill>
                <a:cs typeface="+mn-cs"/>
              </a:rPr>
            </a:br>
            <a:r>
              <a:rPr kumimoji="1" lang="en-US" altLang="ja-JP" b="1" kern="1200" dirty="0">
                <a:solidFill>
                  <a:srgbClr val="CC0000"/>
                </a:solidFill>
                <a:cs typeface="+mn-cs"/>
              </a:rPr>
              <a:t>Coincidence</a:t>
            </a:r>
            <a:br>
              <a:rPr kumimoji="1" lang="en-US" altLang="ja-JP" b="1" kern="1200" dirty="0">
                <a:solidFill>
                  <a:srgbClr val="CC0000"/>
                </a:solidFill>
                <a:cs typeface="+mn-cs"/>
              </a:rPr>
            </a:br>
            <a:r>
              <a:rPr kumimoji="1" lang="en-US" altLang="ja-JP" b="1" kern="1200" dirty="0">
                <a:solidFill>
                  <a:srgbClr val="CC0000"/>
                </a:solidFill>
                <a:cs typeface="+mn-cs"/>
              </a:rPr>
              <a:t>Data</a:t>
            </a:r>
          </a:p>
        </p:txBody>
      </p:sp>
      <p:sp>
        <p:nvSpPr>
          <p:cNvPr id="100752" name="Line 400"/>
          <p:cNvSpPr>
            <a:spLocks noChangeShapeType="1"/>
          </p:cNvSpPr>
          <p:nvPr/>
        </p:nvSpPr>
        <p:spPr bwMode="auto">
          <a:xfrm>
            <a:off x="5867400" y="5291138"/>
            <a:ext cx="13716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oval" w="sm" len="sm"/>
            <a:tailEnd type="triangle" w="med" len="lg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53" name="Line 401"/>
          <p:cNvSpPr>
            <a:spLocks noChangeShapeType="1"/>
          </p:cNvSpPr>
          <p:nvPr/>
        </p:nvSpPr>
        <p:spPr bwMode="auto">
          <a:xfrm>
            <a:off x="8305800" y="5291138"/>
            <a:ext cx="533400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oval" w="sm" len="sm"/>
            <a:tailEnd type="triangle" w="med" len="lg"/>
          </a:ln>
          <a:effectLst/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b="1" i="1" kern="1200" dirty="0">
              <a:solidFill>
                <a:srgbClr val="114FFB"/>
              </a:solidFill>
              <a:ea typeface="HGP創英角ｺﾞｼｯｸUB" pitchFamily="50" charset="-128"/>
              <a:cs typeface="+mn-cs"/>
            </a:endParaRPr>
          </a:p>
        </p:txBody>
      </p:sp>
      <p:sp>
        <p:nvSpPr>
          <p:cNvPr id="100754" name="Text Box 402"/>
          <p:cNvSpPr txBox="1">
            <a:spLocks noChangeArrowheads="1"/>
          </p:cNvSpPr>
          <p:nvPr/>
        </p:nvSpPr>
        <p:spPr bwMode="auto">
          <a:xfrm>
            <a:off x="5791200" y="5367338"/>
            <a:ext cx="14478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CC0000"/>
                </a:solidFill>
                <a:cs typeface="+mn-cs"/>
              </a:rPr>
              <a:t>Enhanced LIGO</a:t>
            </a:r>
          </a:p>
        </p:txBody>
      </p:sp>
      <p:sp>
        <p:nvSpPr>
          <p:cNvPr id="100755" name="Text Box 403"/>
          <p:cNvSpPr txBox="1">
            <a:spLocks noChangeArrowheads="1"/>
          </p:cNvSpPr>
          <p:nvPr/>
        </p:nvSpPr>
        <p:spPr bwMode="auto">
          <a:xfrm>
            <a:off x="7620000" y="5367338"/>
            <a:ext cx="12954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CC0000"/>
                </a:solidFill>
                <a:cs typeface="+mn-cs"/>
              </a:rPr>
              <a:t>Advanced LIGO</a:t>
            </a:r>
          </a:p>
        </p:txBody>
      </p:sp>
      <p:sp>
        <p:nvSpPr>
          <p:cNvPr id="100757" name="Text Box 405"/>
          <p:cNvSpPr txBox="1">
            <a:spLocks noChangeArrowheads="1"/>
          </p:cNvSpPr>
          <p:nvPr/>
        </p:nvSpPr>
        <p:spPr bwMode="auto">
          <a:xfrm>
            <a:off x="533400" y="5410200"/>
            <a:ext cx="31242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0000"/>
                </a:solidFill>
                <a:cs typeface="+mn-cs"/>
              </a:rPr>
              <a:t>Installation and Commissioning</a:t>
            </a:r>
          </a:p>
        </p:txBody>
      </p:sp>
      <p:sp>
        <p:nvSpPr>
          <p:cNvPr id="169" name="正方形/長方形 168"/>
          <p:cNvSpPr/>
          <p:nvPr/>
        </p:nvSpPr>
        <p:spPr>
          <a:xfrm>
            <a:off x="7500958" y="807095"/>
            <a:ext cx="150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October 2008 </a:t>
            </a:r>
            <a:br>
              <a:rPr kumimoji="1" lang="en-US" altLang="ja-JP" sz="1200" b="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</a:br>
            <a:r>
              <a:rPr kumimoji="1" lang="en-US" altLang="ja-JP" sz="1200" b="0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Daniel </a:t>
            </a:r>
            <a:r>
              <a:rPr kumimoji="1" lang="en-US" altLang="ja-JP" sz="1200" b="0" kern="1200" dirty="0" err="1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Sigg</a:t>
            </a:r>
            <a:endParaRPr kumimoji="1" lang="ja-JP" altLang="en-US" sz="1200" b="0" kern="1200" dirty="0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LIGO S5 </a:t>
            </a:r>
            <a:r>
              <a:rPr lang="ja-JP" altLang="en-US"/>
              <a:t>観測運転</a:t>
            </a:r>
          </a:p>
        </p:txBody>
      </p:sp>
      <p:sp>
        <p:nvSpPr>
          <p:cNvPr id="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GCOE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特別講義　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11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15-17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</a:t>
            </a:r>
            <a:r>
              <a:rPr lang="en-US" altLang="zh-TW" sz="1200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CCC8FA-9C34-41C8-92A1-A43B07CE8A62}" type="slidenum">
              <a:rPr lang="en-US" altLang="ja-JP" smtClean="0"/>
              <a:pPr/>
              <a:t>9</a:t>
            </a:fld>
            <a:endParaRPr lang="en-US" altLang="ja-JP"/>
          </a:p>
        </p:txBody>
      </p:sp>
      <p:pic>
        <p:nvPicPr>
          <p:cNvPr id="16302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899" y="2285992"/>
            <a:ext cx="54737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0212" name="Text Box 4"/>
          <p:cNvSpPr txBox="1">
            <a:spLocks noChangeArrowheads="1"/>
          </p:cNvSpPr>
          <p:nvPr/>
        </p:nvSpPr>
        <p:spPr bwMode="auto">
          <a:xfrm>
            <a:off x="912833" y="1142984"/>
            <a:ext cx="6588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LIGO</a:t>
            </a:r>
            <a:r>
              <a:rPr kumimoji="1" lang="ja-JP" altLang="en-US" sz="20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20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20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台の同時観測データ</a:t>
            </a:r>
            <a:r>
              <a:rPr kumimoji="1" lang="en-US" altLang="ja-JP" sz="20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年分を取得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 Nov 2005 –  Sep 30, 2007 )</a:t>
            </a:r>
          </a:p>
        </p:txBody>
      </p:sp>
      <p:sp>
        <p:nvSpPr>
          <p:cNvPr id="1630213" name="Text Box 5"/>
          <p:cNvSpPr txBox="1">
            <a:spLocks noChangeArrowheads="1"/>
          </p:cNvSpPr>
          <p:nvPr/>
        </p:nvSpPr>
        <p:spPr bwMode="auto">
          <a:xfrm>
            <a:off x="6015037" y="2525152"/>
            <a:ext cx="294945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20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S5 duty cycles: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52.8 % in triple coincidence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57.0 % in H1L1 coincidence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Total for H1: 77.7 %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Total for H2: 78.2 %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Total for L1: 65.7 %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endParaRPr kumimoji="1" lang="en-US" altLang="ja-JP" sz="1600" b="0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H1H2L1V1: 11.3 %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tilde{Y}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8.00008"/>
  <p:tag name="PICTUREFILESIZE" val="1927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Black}&#10;$$ \rho_j= (x\,,\,T)_j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0.0002"/>
  <p:tag name="PICTUREFILESIZE" val="4857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Black}&#10;$$ &#10;\displaystyle&#10; \rho = \Sigma_j \rho_j,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91.92016"/>
  <p:tag name="PICTUREFILESIZE" val="3602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Black}&#10;$$ &#10;\chi^2 = \Sigma_j (\Delta \rho_j - \rho/p)^2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06.8804"/>
  <p:tag name="PICTUREFILESIZE" val="10130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{\rm F.A.R} = \alpha_1\, \alpha_2\, \Delta T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8.8004"/>
  <p:tag name="PICTUREFILESIZE" val="6017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\sigma_{\rm FAR}^2 =&#10;  \alpha_1\, \alpha_2\, \Delta T&#10;   \left[{ {1\over R}&#10;    + (\alpha_1+\alpha_2) \Delta T}\right]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69.8408"/>
  <p:tag name="PICTUREFILESIZE" val="28363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\mu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"/>
  <p:tag name="PICTUREFILESIZE" val="409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\epsilon(\rho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6.96008"/>
  <p:tag name="PICTUREFILESIZE" val="1402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p(\rho|\mu) \propto e^{-\mu \epsilon(\rho)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2.8803"/>
  <p:tag name="PICTUREFILESIZE" val="7531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R_{\rm 90\%} &#10; = {3.890 \over T \epsilon(\rho_{\rm max})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5.9204"/>
  <p:tag name="PICTUREFILESIZE" val="1445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tilde{X}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9.92008"/>
  <p:tag name="PICTUREFILESIZE" val="200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{x}(t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6.96008"/>
  <p:tag name="PICTUREFILESIZE" val="1402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{y}(t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6.00008"/>
  <p:tag name="PICTUREFILESIZE" val="1369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tilde{X}(\omega) = {1\over 2\pi} \int_\infty^\infty &#10;     x(t)\, {\rm e}^{-{\rm i}\omega t}\,  dt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4.0005"/>
  <p:tag name="PICTUREFILESIZE" val="19797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x(t) =  \int_\infty^\infty &#10;     \tilde{X}(\omega)\, {\rm e}^{{\rm i}\omega t}\,  d\omega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4.8805"/>
  <p:tag name="PICTUREFILESIZE" val="16087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{q}(t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4.80008"/>
  <p:tag name="PICTUREFILESIZE" val="133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{\tilde{q}}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0.80008"/>
  <p:tag name="PICTUREFILESIZE" val="1535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y(t) = \int_\infty^\infty q(t^\prime) \cdot&#10; x(t- t^\prime)\,  dt^\prime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8.8005"/>
  <p:tag name="PICTUREFILESIZE" val="1914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tilde{Y}(\omega) =  &#10;  \tilde{q}(\omega) \cdot \tilde{X}(\omega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9.8404"/>
  <p:tag name="PICTUREFILESIZE" val="731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Black}&#10;$$ x(t)= h(t) + n(t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5.9204"/>
  <p:tag name="PICTUREFILESIZE" val="6216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{\tilde{q}}(f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8.88008"/>
  <p:tag name="PICTUREFILESIZE" val="1469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left\langle{N^2}\right\rangle&#10;                = \int_0^\infty S_{\rm n}(f)&#10;                \cdot \left|{\tilde{q}(f)}\right|^2   df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76.0005"/>
  <p:tag name="PICTUREFILESIZE" val="2026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c(t) = \int_{-\infty}^\infty x(t^\prime) &#10;                \cdot q(t^\prime+t)  dt^\prime &#10;           = \int_{-\infty}^\infty \tilde{x}(f) &#10;                \cdot \tilde{q}^*(f)   df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65.8409"/>
  <p:tag name="PICTUREFILESIZE" val="33155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left\langle{S}\right\rangle&#10;    =  \int_{-\infty}^\infty \left\langle{\tilde{x}(f)}\right\rangle &#10;                \cdot \tilde{q}^*(f)   df&#10;             = \int_{-\infty}^\infty \tilde{h}(f)&#10;                \cdot \tilde{q}^*(f)   df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54.8009"/>
  <p:tag name="PICTUREFILESIZE" val="32339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N = S - \left\langle{S}\right\rangle&#10;                = \int_{-\infty}^\infty \tilde{n}(f)&#10;                \cdot \tilde{q}^*(f)   df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24.9606"/>
  <p:tag name="PICTUREFILESIZE" val="23159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left\langle{S}\right\rangle&#10;    =\left({ {\tilde{h}/ S_{\rm n} }\, |\, \tilde{q}   }\righ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6.8803"/>
  <p:tag name="PICTUREFILESIZE" val="8247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left\langle{N^2}\right\rangle&#10;    = {1\over 2}&#10;       \left({ \tilde{q}\, |\, \tilde{q}   }\righ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48.8003"/>
  <p:tag name="PICTUREFILESIZE" val="11205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left\langle{S}\right\rangle^2 / \left\langle{N^2}\right\rangle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05.8402"/>
  <p:tag name="PICTUREFILESIZE" val="6013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(A|B)^2 \leq (A|A) (B|B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08.8004"/>
  <p:tag name="PICTUREFILESIZE" val="9525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&#10;    \tilde{q}(f)  \propto \tilde{h}(f)/ S_{\rm n} (|f|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8.8804"/>
  <p:tag name="PICTUREFILESIZE" val="798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Black}&#10;$$ c(t)= \int_{-\infty}^\infty &#10;             {\tilde{x}(f)\cdot \tilde{h}^*(f) \over S_{\rm n}(f) } df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3.8405"/>
  <p:tag name="PICTUREFILESIZE" val="21647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(A|B) = \int_{-\infty}^\infty \tilde{A}(f) &#10;                \, \tilde{B}^*(f)\, S_{\rm}(|f|)   df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9.9206"/>
  <p:tag name="PICTUREFILESIZE" val="22819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&#10;    \tilde{q}(f)  = 2 {\tilde{T}(f) \over S_{\rm n} (|f|) }&#10;    e^{2\pi {\rm i} f t_0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4.8005"/>
  <p:tag name="PICTUREFILESIZE" val="19461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left\langle{N^2}\right\rangle&#10;    = 1,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97.92023"/>
  <p:tag name="PICTUREFILESIZE" val="553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&#10;   ( \tilde{T}/S_{\rm n}\, |\, \tilde{T}/ S_{\rm n} )= 1/2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94.8804"/>
  <p:tag name="PICTUREFILESIZE" val="7821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S(t) = \int_0^\infty &#10;                   {\tilde{s}(f)\, \tilde{T}^*(f) \over S_{\rm n}(|f|)}&#10;                   e^{-2\pi {\rm i} f t_0}  df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6.9606"/>
  <p:tag name="PICTUREFILESIZE" val="27755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h(t) = \kappa T(t-t_0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6.8003"/>
  <p:tag name="PICTUREFILESIZE" val="5884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({\rm SNR})^2 = \kappa^2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7.9202"/>
  <p:tag name="PICTUREFILESIZE" val="5682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Black}&#10;$$ x(t)= h(t) + n(t)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5.9204"/>
  <p:tag name="PICTUREFILESIZE" val="6216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h(t) = \kappa T(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2.8802"/>
  <p:tag name="PICTUREFILESIZE" val="4357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Black}&#10;$$ S(t)= (x\,,\,T)=4\int_0^\infty &#10;             {\tilde{x}(f)\cdot \tilde{T}^*(f) \over S_{\rm n}(f) } df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55.9207"/>
  <p:tag name="PICTUREFILESIZE" val="3156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Black}&#10;$$ \left({S\over N}\right)^2_{\rm max}&#10;       = \int_{-\infty}^\infty &#10;            { \left|{\tilde{h}(f)}\right|^2 &#10;                         \over S_{\rm n}(f) } df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1.9205"/>
  <p:tag name="PICTUREFILESIZE" val="26517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left({ T/S_{\rm n}, T/S_{\rm n}}\right) &#10;      = 1/2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90.8004"/>
  <p:tag name="PICTUREFILESIZE" val="7033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{\mathbf s}=(S_1, S_2, \dots S_n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75.9204"/>
  <p:tag name="PICTUREFILESIZE" val="6216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{\mathbf s}\subseteq {\mathbf R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4.96008"/>
  <p:tag name="PICTUREFILESIZE" val="1940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1- P_1({\mathbf R}) = &#10;  1- \int_{{\mathbf R}} p_1 ({\mathbf s}) d{\mathbf s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2.8005"/>
  <p:tag name="PICTUREFILESIZE" val="18301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P_0({\mathbf R}) = &#10;  \int_{{\mathbf R}} p_0 ({\mathbf s}) d{\mathbf s} &#10;   \equiv  \alpha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9.9205"/>
  <p:tag name="PICTUREFILESIZE" val="16043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p_0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0.88008"/>
  <p:tag name="PICTUREFILESIZE" val="618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p_1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0.88008"/>
  <p:tag name="PICTUREFILESIZE" val="618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\Lambda({\mathbf s}) &#10;   \equiv {p_1({\mathbf s}) \over p_0({\mathbf s})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1.9202"/>
  <p:tag name="PICTUREFILESIZE" val="10471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 \Lambda({\mathbf s})\geq k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81.84016"/>
  <p:tag name="PICTUREFILESIZE" val="2963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\ln (\Lambda) = \ln \left({P_1(S|h) \over P_0(S|0)}\right)&#10;   = \ln \left({e^{-(s-h|s-h)/2} \over e^{-(s|s)/2} }\right)&#10;  =\dots = {1 \over 2} \kappa^2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43.8411"/>
  <p:tag name="PICTUREFILESIZE" val="5862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\tilde{X}(\omega) = {1\over 2\pi} \int_\infty^\infty &#10;     x(t)\, {\rm e}^{-{\rm i}\omega t}\,  dt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64.0005"/>
  <p:tag name="PICTUREFILESIZE" val="197978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 P_0 [\Lambda({\mathbf s})\geq k] =\alpha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3.9203"/>
  <p:tag name="PICTUREFILESIZE" val="5785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P_0[\max_\mu \Lambda({\mathbf s}, \mu)&#10;    \geq k] = \alpha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31.8405"/>
  <p:tag name="PICTUREFILESIZE" val="12207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\max_\mu [ \Lambda({\mathbf s}, \mu) ]&#10;    \geq k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8.8803"/>
  <p:tag name="PICTUREFILESIZE" val="8407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\Lambda({\mathbf s}, \hat{\mu}) &#10; = \max_\mu [\Lambda({\mathbf s}, \mu)]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14.8005"/>
  <p:tag name="PICTUREFILESIZE" val="11307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\hat{\mu}&#10;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"/>
  <p:tag name="PICTUREFILESIZE" val="518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 \mu&#10;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"/>
  <p:tag name="PICTUREFILESIZE" val="409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  MM = \left({\hat{s}(\mu), \hat{s}(\mu+\delta \mu)}\right)&#10;        = 1-{1\over 2}&#10;          \left({\hat{s}_{,\mu_i}, \hat{s}_{,\mu_j}}\right)&#10;             \delta \mu^i\, \delta \mu^j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76.881"/>
  <p:tag name="PICTUREFILESIZE" val="35693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\ln \Lambda({\mathbf s}, {\mathbf  \mu})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84.00016"/>
  <p:tag name="PICTUREFILESIZE" val="3029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 p(\Delta {\mathbf \mu}) \propto&#10;   \exp\left({ -{1\over 2}&#10;    \Gamma_{ij} \Delta \mu^i \Delta\mu^j&#10;   }\righ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94.0006"/>
  <p:tag name="PICTUREFILESIZE" val="22089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    \Gamma_{ij} \equiv &#10;   \left({ {\partial h \over \partial\mu^i} ,&#10;             {\partial h \over \partial\mu^j}&#10;  }\righ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57.9203"/>
  <p:tag name="PICTUREFILESIZE" val="1436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x(t) =  \int_\infty^\infty &#10;     \tilde{X}(\omega)\, {\rm e}^{{\rm i}\omega t}\,  d\omega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4.8805"/>
  <p:tag name="PICTUREFILESIZE" val="16087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  \sigma (\mu^i) = \sqrt{ (\Gamma^{-1})_{ii}}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8.9603"/>
  <p:tag name="PICTUREFILESIZE" val="947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  \sigma (\mu^1)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2.80008"/>
  <p:tag name="PICTUREFILESIZE" val="23958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&#10;  \sigma (\mu^2)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2.80008"/>
  <p:tag name="PICTUREFILESIZE" val="2395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&#10;  ( m_1= m_2 =1.4 M_{\odot} )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01.8404"/>
  <p:tag name="PICTUREFILESIZE" val="7788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h_+(t) = {2{\cal M_{\rm c}}\over D_{\rm L}}&#10;                   \left[{\pi {\cal M_{\rm c}} f(t)}\right]^{2/3}&#10;              (1+\cos^2\iota) \cos\Phi(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64.881"/>
  <p:tag name="PICTUREFILESIZE" val="37937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&#10;\Phi (t) =2\pi \int f(t^\prime) dt^\prime&#10;          =2\pi \int {f \over (df/dt)} df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61.9207"/>
  <p:tag name="PICTUREFILESIZE" val="30267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{\cal M_{\rm c}} =&#10;    (m_1\cdot m_2)^{3/5} / (m_1 + m_2)^{1/5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34.8007"/>
  <p:tag name="PICTUREFILESIZE" val="15743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eta =\mu/M = (m_1 \cdot m_2)/(m_1+m_2)^2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38.8807"/>
  <p:tag name="PICTUREFILESIZE" val="15357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D_{\rm L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7.84008"/>
  <p:tag name="PICTUREFILESIZE" val="1024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iota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6"/>
  <p:tag name="PICTUREFILESIZE" val="23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 S(\omega) = \lim_{T\rightarrow \infty} &#10;     {2 \pi |\tilde{X}(\omega)|^2 \over T}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9.9205"/>
  <p:tag name="PICTUREFILESIZE" val="19307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&#10;{df\over dt} &#10;    =  {96\over 5} \pi^{8/3} {\cal M_{\rm c}} f^{11/3}&#10;       \left[{ 1-\left( {{743\over 336}&#10;      +{11\over 4} \eta }\right) (\pi {\cal M_{\rm c}} f)^{2/3}&#10;       }\right. +(4\pi)(\pi {\cal M_{\rm c}} f) 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648.0013"/>
  <p:tag name="PICTUREFILESIZE" val="49517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&#10;   \left.{&#10;     + \left({ {34103 \over 18144} + {13661\over 2016}\eta&#10;      +{59\over18} \eta^2  }\right)(\pi {\cal M_{\rm c}} f)^{4/3}&#10;     + ({\rm 2.5PN}) + \cdots  }\right] 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73.8412"/>
  <p:tag name="PICTUREFILESIZE" val="43881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h_{\rm x}(t) = {2{\cal M_{\rm c}}\over D_{\rm L}}&#10;                   \left[{\pi {\cal M_{\rm c}} f(t) }\right]^{2/3}&#10;                \, (-2\cos \iota)\  \sin\Phi(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50.9609"/>
  <p:tag name="PICTUREFILESIZE" val="36767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tilde{h}_+(f) \equiv \int_{-\infty}^\infty &#10;     {e}^{2\pi {\rm i} f t} \,h(t)\, dt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49.8405"/>
  <p:tag name="PICTUREFILESIZE" val="17855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tilde{h}_+(f) = \sqrt{5\over 96 }\,&#10;                   {\pi^{-2/3} {\cal M_{\rm c}}^{5/6}&#10;                     \over D_{\rm L}}&#10;                             \,{(1+\cos^2\iota)\over 2}&#10;                          \,f^{-7/6}\, e^{{\rm i} \Psi(f)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00.881"/>
  <p:tag name="PICTUREFILESIZE" val="47087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 \Psi(f) = 2\pi f t_{\rm c} -\Phi_{\rm c} -{\pi\over 4}&#10;                +{3\over 128}(\pi {\cal M_{\rm c}} f)^{-5/3} &#10;                + \cdots&#10;  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64.881"/>
  <p:tag name="PICTUREFILESIZE" val="35609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{\cal M_{\rm c}} =&#10;    (m_1\cdot m_2)^{3/5} / (m_1 + m_2)^{1/5}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34.8007"/>
  <p:tag name="PICTUREFILESIZE" val="15743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eta =\mu/M = (m_1 \cdot m_2)/(m_1+m_2)^2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38.8807"/>
  <p:tag name="PICTUREFILESIZE" val="15357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D_{\rm L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7.84008"/>
  <p:tag name="PICTUREFILESIZE" val="1024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iota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6"/>
  <p:tag name="PICTUREFILESIZE" val="23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ack}&#10;$$ &lt;x^2(t)&gt; = \int_0^\infty  S(f) \, df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23.9205"/>
  <p:tag name="PICTUREFILESIZE" val="16487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theta,\ \phi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9.84008"/>
  <p:tag name="PICTUREFILESIZE" val="1435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Psi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.8"/>
  <p:tag name="PICTUREFILESIZE" val="525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t_{\rm c}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6.8"/>
  <p:tag name="PICTUREFILESIZE" val="583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phi_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0.88008"/>
  <p:tag name="PICTUREFILESIZE" val="803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f_0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.96"/>
  <p:tag name="PICTUREFILESIZE" val="739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Q = 2(1-a)^{-9/20}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80.9604"/>
  <p:tag name="PICTUREFILESIZE" val="8272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a = Jc/GM^2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22.8802"/>
  <p:tag name="PICTUREFILESIZE" val="5637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f_0 = {1 \over \pi}  {c^3\over G M} [1-0.63(1-a)^{3/10}]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09.8406"/>
  <p:tag name="PICTUREFILESIZE" val="25947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h(t) = {\cal A} {G M \over c^2 D_{\rm L}}&#10;              \exp\left({-{\pi f_0 t \over Q}}\right)&#10;              \cos (2\pi f_0 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74.8808"/>
  <p:tag name="PICTUREFILESIZE" val="33890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h_{\rm obs}(t) = &#10;      F_+ \cdot h_+(t)   &#10;      + F_{\rm x} \cdot h_{\rm x}(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2.9606"/>
  <p:tag name="PICTUREFILESIZE" val="1249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Blue}&#10;$$ x_{\rm rms}^2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2.96008"/>
  <p:tag name="PICTUREFILESIZE" val="1979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theta, \ph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.92008"/>
  <p:tag name="PICTUREFILESIZE" val="1182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ps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.92"/>
  <p:tag name="PICTUREFILESIZE" val="581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\iota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6"/>
  <p:tag name="PICTUREFILESIZE" val="233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h_{\rm obs}(t) = &#10;      F_+ \cdot h_+(t)   &#10;      + F_{\rm x} \cdot h_{\rm x}(t)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12.9606"/>
  <p:tag name="PICTUREFILESIZE" val="124958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 F_+ = - {1+\cos^2\theta \over 2} \cos 2\phi\,\cos2\psi&#10;               - \cos\theta\, \sin2\phi\, \sin 2\ps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502.801"/>
  <p:tag name="PICTUREFILESIZE" val="409798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 F_{\rm x} = \ {1+\cos^2\theta \over 2} \cos 2\phi\,\sin2\psi&#10;               - \cos\theta\, \sin2\phi\, \cos 2\psi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486.001"/>
  <p:tag name="PICTUREFILESIZE" val="39653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c(\tau)= \int_{f_1}^{f_2}{\tilde{h}^*(f)\cdot \tilde{s}(f)&#10;    \over \tilde{S_{\rm h}}(f)  }\, {\rm e}^{-{\rm i}\omega \tau} df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94"/>
  <p:tag name="PICTUREFILESIZE" val="26632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\color[named]{Green}&#10;$$ &#10;  c(\tau)= \int_{f_1}^{f_2}{\tilde{h}^*(f)\cdot \tilde{s}(f)&#10;    \over \tilde{S_{\rm h}}(f)  }\, {\rm e}^{-{\rm i}\omega \tau} df&#10;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294"/>
  <p:tag name="PICTUREFILESIZE" val="26632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Green}&#10;$$ &#10; \Delta t,\ \Delta {\cal M},\ \Delta\eta&#10;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139.9203"/>
  <p:tag name="PICTUREFILESIZE" val="4721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,latexsym}&#10;\begin{document}&#10;%\color[named]{Black}&#10;$$ S(t)= (x\,,\,T)=4\int_0^\infty &#10;             {\tilde{x}(f)\cdot \tilde{T}^*(f) \over S_{\rm n}(f) } df&#10; $$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256"/>
  <p:tag name="DEBUGINTERACTIVE" val="True"/>
  <p:tag name="ORIGWIDTH" val="355.9207"/>
  <p:tag name="PICTUREFILESIZE" val="315686"/>
</p:tagLst>
</file>

<file path=ppt/theme/theme1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10000"/>
          </a:srgbClr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44776</TotalTime>
  <Words>3410</Words>
  <Application>Microsoft Office PowerPoint</Application>
  <PresentationFormat>画面に合わせる (4:3)</PresentationFormat>
  <Paragraphs>861</Paragraphs>
  <Slides>63</Slides>
  <Notes>23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63</vt:i4>
      </vt:variant>
    </vt:vector>
  </HeadingPairs>
  <TitlesOfParts>
    <vt:vector size="65" baseType="lpstr">
      <vt:lpstr>Inspiral</vt:lpstr>
      <vt:lpstr>Drawing</vt:lpstr>
      <vt:lpstr>重力・重力波物理学</vt:lpstr>
      <vt:lpstr>PowerPoint プレゼンテーション</vt:lpstr>
      <vt:lpstr>重力波信号探査のデータ解析</vt:lpstr>
      <vt:lpstr>PowerPoint プレゼンテーション</vt:lpstr>
      <vt:lpstr>大型レーザー干渉計型重力波望遠鏡</vt:lpstr>
      <vt:lpstr>重力波の観測運転</vt:lpstr>
      <vt:lpstr>LIGO</vt:lpstr>
      <vt:lpstr>Time Line</vt:lpstr>
      <vt:lpstr>LIGO S5 観測運転</vt:lpstr>
      <vt:lpstr>観測時の感度</vt:lpstr>
      <vt:lpstr>複数台での同時観測</vt:lpstr>
      <vt:lpstr>地上重力波検出器による観測</vt:lpstr>
      <vt:lpstr>PowerPoint プレゼンテーション</vt:lpstr>
      <vt:lpstr>データ解析</vt:lpstr>
      <vt:lpstr>マッチト フィルタリング</vt:lpstr>
      <vt:lpstr>補足説明: パワースペクトル</vt:lpstr>
      <vt:lpstr>補足説明: 信号のフィルタリング</vt:lpstr>
      <vt:lpstr>フィルタ処理</vt:lpstr>
      <vt:lpstr>最適フィルタ</vt:lpstr>
      <vt:lpstr>最適フィルタとテンプレート</vt:lpstr>
      <vt:lpstr>マッチト フィルタリング (再定義)</vt:lpstr>
      <vt:lpstr>統計的解釈</vt:lpstr>
      <vt:lpstr>重力波信号の検出</vt:lpstr>
      <vt:lpstr>誤った判断をする確率</vt:lpstr>
      <vt:lpstr>尤度比検定</vt:lpstr>
      <vt:lpstr>最尤法</vt:lpstr>
      <vt:lpstr>テンプレート群</vt:lpstr>
      <vt:lpstr>パラメータ推定誤差</vt:lpstr>
      <vt:lpstr>データ解析</vt:lpstr>
      <vt:lpstr>PowerPoint プレゼンテーション</vt:lpstr>
      <vt:lpstr>PowerPoint プレゼンテーション</vt:lpstr>
      <vt:lpstr>観測対象と解析方法</vt:lpstr>
      <vt:lpstr>連星合体現象からの重力波</vt:lpstr>
      <vt:lpstr>インスパイラルフェーズの波形</vt:lpstr>
      <vt:lpstr>チャープ波形の解析式</vt:lpstr>
      <vt:lpstr>チャープ波のスペクトル</vt:lpstr>
      <vt:lpstr>チャープ波信号を記述するパラメータ</vt:lpstr>
      <vt:lpstr>連星合体時の重力波</vt:lpstr>
      <vt:lpstr>PowerPoint プレゼンテーション</vt:lpstr>
      <vt:lpstr>連星合体の観測</vt:lpstr>
      <vt:lpstr>リングダウン時の重力波</vt:lpstr>
      <vt:lpstr>BH連星合体からの重力波</vt:lpstr>
      <vt:lpstr>連星合体からの重力波スペクトル</vt:lpstr>
      <vt:lpstr>観測信号とアンテナパターン</vt:lpstr>
      <vt:lpstr>干渉計の指向性</vt:lpstr>
      <vt:lpstr>連星合体からの重力波</vt:lpstr>
      <vt:lpstr>観測データの解析</vt:lpstr>
      <vt:lpstr>探査パイプライン</vt:lpstr>
      <vt:lpstr>テンプレートの生成</vt:lpstr>
      <vt:lpstr>バックグランドの低減</vt:lpstr>
      <vt:lpstr>コインシデンス解析</vt:lpstr>
      <vt:lpstr>c2-検定</vt:lpstr>
      <vt:lpstr>Veto解析</vt:lpstr>
      <vt:lpstr>バックグラウンドの算出</vt:lpstr>
      <vt:lpstr>探査パイプライン</vt:lpstr>
      <vt:lpstr>イベントレート</vt:lpstr>
      <vt:lpstr>上限値の設定</vt:lpstr>
      <vt:lpstr>Low-mass search</vt:lpstr>
      <vt:lpstr>High-mass search</vt:lpstr>
      <vt:lpstr>GRB対応イベント探査</vt:lpstr>
      <vt:lpstr>重力波観測による成果の例</vt:lpstr>
      <vt:lpstr>重力波観測の現状</vt:lpstr>
      <vt:lpstr>PowerPoint プレゼンテーション</vt:lpstr>
    </vt:vector>
  </TitlesOfParts>
  <Company>東京大学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2811</cp:revision>
  <dcterms:created xsi:type="dcterms:W3CDTF">2002-03-19T09:15:24Z</dcterms:created>
  <dcterms:modified xsi:type="dcterms:W3CDTF">2011-11-17T08:40:44Z</dcterms:modified>
</cp:coreProperties>
</file>