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9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22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26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27.xml" ContentType="application/vnd.openxmlformats-officedocument.presentationml.notesSlide+xml"/>
  <Override PartName="/ppt/tags/tag57.xml" ContentType="application/vnd.openxmlformats-officedocument.presentationml.tags+xml"/>
  <Override PartName="/ppt/notesSlides/notesSlide28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29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30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70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35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36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37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90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97.xml" ContentType="application/vnd.openxmlformats-officedocument.presentationml.tags+xml"/>
  <Override PartName="/ppt/notesSlides/notesSlide52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61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95"/>
  </p:notesMasterIdLst>
  <p:handoutMasterIdLst>
    <p:handoutMasterId r:id="rId96"/>
  </p:handoutMasterIdLst>
  <p:sldIdLst>
    <p:sldId id="933" r:id="rId2"/>
    <p:sldId id="969" r:id="rId3"/>
    <p:sldId id="1054" r:id="rId4"/>
    <p:sldId id="1056" r:id="rId5"/>
    <p:sldId id="1055" r:id="rId6"/>
    <p:sldId id="927" r:id="rId7"/>
    <p:sldId id="970" r:id="rId8"/>
    <p:sldId id="923" r:id="rId9"/>
    <p:sldId id="1057" r:id="rId10"/>
    <p:sldId id="925" r:id="rId11"/>
    <p:sldId id="918" r:id="rId12"/>
    <p:sldId id="966" r:id="rId13"/>
    <p:sldId id="919" r:id="rId14"/>
    <p:sldId id="965" r:id="rId15"/>
    <p:sldId id="1058" r:id="rId16"/>
    <p:sldId id="912" r:id="rId17"/>
    <p:sldId id="937" r:id="rId18"/>
    <p:sldId id="1015" r:id="rId19"/>
    <p:sldId id="975" r:id="rId20"/>
    <p:sldId id="928" r:id="rId21"/>
    <p:sldId id="1059" r:id="rId22"/>
    <p:sldId id="929" r:id="rId23"/>
    <p:sldId id="985" r:id="rId24"/>
    <p:sldId id="984" r:id="rId25"/>
    <p:sldId id="982" r:id="rId26"/>
    <p:sldId id="983" r:id="rId27"/>
    <p:sldId id="990" r:id="rId28"/>
    <p:sldId id="991" r:id="rId29"/>
    <p:sldId id="986" r:id="rId30"/>
    <p:sldId id="992" r:id="rId31"/>
    <p:sldId id="993" r:id="rId32"/>
    <p:sldId id="1009" r:id="rId33"/>
    <p:sldId id="1010" r:id="rId34"/>
    <p:sldId id="1005" r:id="rId35"/>
    <p:sldId id="1029" r:id="rId36"/>
    <p:sldId id="1016" r:id="rId37"/>
    <p:sldId id="1017" r:id="rId38"/>
    <p:sldId id="1018" r:id="rId39"/>
    <p:sldId id="1019" r:id="rId40"/>
    <p:sldId id="1020" r:id="rId41"/>
    <p:sldId id="1030" r:id="rId42"/>
    <p:sldId id="1031" r:id="rId43"/>
    <p:sldId id="1032" r:id="rId44"/>
    <p:sldId id="1033" r:id="rId45"/>
    <p:sldId id="1021" r:id="rId46"/>
    <p:sldId id="920" r:id="rId47"/>
    <p:sldId id="1023" r:id="rId48"/>
    <p:sldId id="1024" r:id="rId49"/>
    <p:sldId id="1025" r:id="rId50"/>
    <p:sldId id="1026" r:id="rId51"/>
    <p:sldId id="1027" r:id="rId52"/>
    <p:sldId id="1028" r:id="rId53"/>
    <p:sldId id="1003" r:id="rId54"/>
    <p:sldId id="1012" r:id="rId55"/>
    <p:sldId id="994" r:id="rId56"/>
    <p:sldId id="1034" r:id="rId57"/>
    <p:sldId id="1053" r:id="rId58"/>
    <p:sldId id="1051" r:id="rId59"/>
    <p:sldId id="1052" r:id="rId60"/>
    <p:sldId id="1050" r:id="rId61"/>
    <p:sldId id="995" r:id="rId62"/>
    <p:sldId id="1001" r:id="rId63"/>
    <p:sldId id="1002" r:id="rId64"/>
    <p:sldId id="1007" r:id="rId65"/>
    <p:sldId id="1008" r:id="rId66"/>
    <p:sldId id="1035" r:id="rId67"/>
    <p:sldId id="989" r:id="rId68"/>
    <p:sldId id="931" r:id="rId69"/>
    <p:sldId id="787" r:id="rId70"/>
    <p:sldId id="788" r:id="rId71"/>
    <p:sldId id="932" r:id="rId72"/>
    <p:sldId id="1040" r:id="rId73"/>
    <p:sldId id="987" r:id="rId74"/>
    <p:sldId id="988" r:id="rId75"/>
    <p:sldId id="1041" r:id="rId76"/>
    <p:sldId id="1060" r:id="rId77"/>
    <p:sldId id="1049" r:id="rId78"/>
    <p:sldId id="914" r:id="rId79"/>
    <p:sldId id="938" r:id="rId80"/>
    <p:sldId id="950" r:id="rId81"/>
    <p:sldId id="915" r:id="rId82"/>
    <p:sldId id="939" r:id="rId83"/>
    <p:sldId id="940" r:id="rId84"/>
    <p:sldId id="917" r:id="rId85"/>
    <p:sldId id="976" r:id="rId86"/>
    <p:sldId id="952" r:id="rId87"/>
    <p:sldId id="916" r:id="rId88"/>
    <p:sldId id="977" r:id="rId89"/>
    <p:sldId id="979" r:id="rId90"/>
    <p:sldId id="980" r:id="rId91"/>
    <p:sldId id="954" r:id="rId92"/>
    <p:sldId id="955" r:id="rId93"/>
    <p:sldId id="943" r:id="rId94"/>
  </p:sldIdLst>
  <p:sldSz cx="9144000" cy="6858000" type="screen4x3"/>
  <p:notesSz cx="6731000" cy="9856788"/>
  <p:custDataLst>
    <p:tags r:id="rId97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FFFFFF"/>
    <a:srgbClr val="000000"/>
    <a:srgbClr val="CCECFF"/>
    <a:srgbClr val="CCFFCC"/>
    <a:srgbClr val="FF9999"/>
    <a:srgbClr val="FFCC99"/>
    <a:srgbClr val="FFCCCC"/>
    <a:srgbClr val="99FF99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9" autoAdjust="0"/>
    <p:restoredTop sz="99316" autoAdjust="0"/>
  </p:normalViewPr>
  <p:slideViewPr>
    <p:cSldViewPr>
      <p:cViewPr varScale="1">
        <p:scale>
          <a:sx n="72" d="100"/>
          <a:sy n="72" d="100"/>
        </p:scale>
        <p:origin x="-41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6516"/>
    </p:cViewPr>
  </p:sorterViewPr>
  <p:notesViewPr>
    <p:cSldViewPr>
      <p:cViewPr varScale="1">
        <p:scale>
          <a:sx n="70" d="100"/>
          <a:sy n="70" d="100"/>
        </p:scale>
        <p:origin x="-2064" y="-96"/>
      </p:cViewPr>
      <p:guideLst>
        <p:guide orient="horz" pos="3104"/>
        <p:guide pos="21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70.xml"/><Relationship Id="rId2" Type="http://schemas.openxmlformats.org/officeDocument/2006/relationships/slide" Target="slides/slide10.xml"/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58.emf"/><Relationship Id="rId1" Type="http://schemas.openxmlformats.org/officeDocument/2006/relationships/image" Target="../media/image14.png"/><Relationship Id="rId5" Type="http://schemas.openxmlformats.org/officeDocument/2006/relationships/image" Target="../media/image59.wmf"/><Relationship Id="rId4" Type="http://schemas.openxmlformats.org/officeDocument/2006/relationships/image" Target="../media/image1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58.emf"/><Relationship Id="rId1" Type="http://schemas.openxmlformats.org/officeDocument/2006/relationships/image" Target="../media/image14.png"/><Relationship Id="rId5" Type="http://schemas.openxmlformats.org/officeDocument/2006/relationships/image" Target="../media/image59.wmf"/><Relationship Id="rId4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image" Target="../media/image152.png"/><Relationship Id="rId4" Type="http://schemas.openxmlformats.org/officeDocument/2006/relationships/image" Target="../media/image15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58.emf"/><Relationship Id="rId1" Type="http://schemas.openxmlformats.org/officeDocument/2006/relationships/image" Target="../media/image14.png"/><Relationship Id="rId5" Type="http://schemas.openxmlformats.org/officeDocument/2006/relationships/image" Target="../media/image59.wmf"/><Relationship Id="rId4" Type="http://schemas.openxmlformats.org/officeDocument/2006/relationships/image" Target="../media/image1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7.wmf"/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AB4CDDC-E77B-4751-A95B-E729A872CAF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867172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/>
            </a:lvl1pPr>
          </a:lstStyle>
          <a:p>
            <a:endParaRPr lang="en-US" altLang="ja-JP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/>
            </a:lvl1pPr>
          </a:lstStyle>
          <a:p>
            <a:endParaRPr lang="en-US" altLang="ja-JP"/>
          </a:p>
        </p:txBody>
      </p:sp>
      <p:sp>
        <p:nvSpPr>
          <p:cNvPr id="1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/>
            </a:lvl1pPr>
          </a:lstStyle>
          <a:p>
            <a:endParaRPr lang="en-US" altLang="ja-JP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/>
            </a:lvl1pPr>
          </a:lstStyle>
          <a:p>
            <a:fld id="{3407EBED-B075-469E-80EC-802FDAA3C0E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13063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480F486E-B39A-4EE5-B226-6E285A490E68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BC92D7-D2E1-429E-8F24-7DD4FB0C4015}" type="slidenum">
              <a:rPr lang="en-US" altLang="ja-JP"/>
              <a:pPr/>
              <a:t>13</a:t>
            </a:fld>
            <a:endParaRPr lang="en-US" altLang="ja-JP"/>
          </a:p>
        </p:txBody>
      </p:sp>
      <p:sp>
        <p:nvSpPr>
          <p:cNvPr id="156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563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15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407EBED-B075-469E-80EC-802FDAA3C0E1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16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407EBED-B075-469E-80EC-802FDAA3C0E1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17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743C86-7B07-4513-883E-D6530FD0C2F9}" type="slidenum">
              <a:rPr lang="en-US" altLang="ja-JP"/>
              <a:pPr/>
              <a:t>18</a:t>
            </a:fld>
            <a:endParaRPr lang="en-US" altLang="ja-JP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0C11A2-7BF2-4E83-AFBE-7FD8FF1617F8}" type="slidenum">
              <a:rPr lang="en-US" altLang="ja-JP"/>
              <a:pPr/>
              <a:t>19</a:t>
            </a:fld>
            <a:endParaRPr lang="en-US" altLang="ja-JP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0C11A2-7BF2-4E83-AFBE-7FD8FF1617F8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21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D481DD7F-C437-416B-BA29-6E2ECE261BDB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22</a:t>
            </a:fld>
            <a:endParaRPr kumimoji="1" lang="en-US" altLang="ja-JP" sz="120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5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50BBB2-1C83-4BC1-826C-122D9F95ED2D}" type="slidenum">
              <a:rPr lang="en-US" altLang="ja-JP"/>
              <a:pPr/>
              <a:t>24</a:t>
            </a:fld>
            <a:endParaRPr lang="en-US" altLang="ja-JP"/>
          </a:p>
        </p:txBody>
      </p:sp>
      <p:sp>
        <p:nvSpPr>
          <p:cNvPr id="143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43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F8D30-A5B0-4486-93E4-51737E6717AB}" type="slidenum">
              <a:rPr lang="en-US" altLang="ja-JP"/>
              <a:pPr/>
              <a:t>27</a:t>
            </a:fld>
            <a:endParaRPr lang="en-US" altLang="ja-JP"/>
          </a:p>
        </p:txBody>
      </p:sp>
      <p:sp>
        <p:nvSpPr>
          <p:cNvPr id="163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29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31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242AD5-22CF-4AC5-87DF-D146851A256A}" type="slidenum">
              <a:rPr lang="en-US" altLang="ja-JP"/>
              <a:pPr/>
              <a:t>32</a:t>
            </a:fld>
            <a:endParaRPr lang="en-US" altLang="ja-JP" dirty="0"/>
          </a:p>
        </p:txBody>
      </p:sp>
      <p:sp>
        <p:nvSpPr>
          <p:cNvPr id="146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2B2C91-55AA-4198-8B77-C4002B984639}" type="slidenum">
              <a:rPr lang="en-US" altLang="ja-JP"/>
              <a:pPr/>
              <a:t>33</a:t>
            </a:fld>
            <a:endParaRPr lang="en-US" altLang="ja-JP" dirty="0"/>
          </a:p>
        </p:txBody>
      </p:sp>
      <p:sp>
        <p:nvSpPr>
          <p:cNvPr id="147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34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FD28E-8CE9-4E47-999F-77408AF67B2B}" type="slidenum">
              <a:rPr lang="en-US" altLang="ja-JP"/>
              <a:pPr/>
              <a:t>35</a:t>
            </a:fld>
            <a:endParaRPr lang="en-US" altLang="ja-JP"/>
          </a:p>
        </p:txBody>
      </p:sp>
      <p:sp>
        <p:nvSpPr>
          <p:cNvPr id="151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51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259E11E-DB8D-4274-A728-E3DD3AFD7278}" type="slidenum">
              <a:rPr kumimoji="1" lang="en-US" altLang="ja-JP" sz="1200" b="1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36</a:t>
            </a:fld>
            <a:endParaRPr kumimoji="1" lang="en-US" altLang="ja-JP" sz="1200" b="1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52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8660DDCC-7B79-46B1-9BC4-615C97A0F620}" type="slidenum">
              <a:rPr kumimoji="1" lang="en-US" altLang="ja-JP" sz="1200" b="1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37</a:t>
            </a:fld>
            <a:endParaRPr kumimoji="1" lang="en-US" altLang="ja-JP" sz="1200" b="1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53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A5D6C37-3D3D-4B75-946D-F396CBC5CF3A}" type="slidenum">
              <a:rPr kumimoji="1" lang="en-US" altLang="ja-JP" sz="1200" b="1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38</a:t>
            </a:fld>
            <a:endParaRPr kumimoji="1" lang="en-US" altLang="ja-JP" sz="1200" b="1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538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B456E6B1-2BDC-486D-A63C-A86A93A070EF}" type="slidenum">
              <a:rPr kumimoji="1" lang="en-US" altLang="ja-JP" sz="1200" b="1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39</a:t>
            </a:fld>
            <a:endParaRPr kumimoji="1" lang="en-US" altLang="ja-JP" sz="1200" b="1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540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4CAC5A7F-F923-4AD4-9C36-944F8F9BB799}" type="slidenum">
              <a:rPr kumimoji="1" lang="en-US" altLang="ja-JP" sz="1200" b="1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40</a:t>
            </a:fld>
            <a:endParaRPr kumimoji="1" lang="en-US" altLang="ja-JP" sz="1200" b="1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6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56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2989ED99-8267-43EA-B490-CD417A837877}" type="slidenum">
              <a:rPr kumimoji="1" lang="en-US" altLang="ja-JP" sz="1200" b="1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42</a:t>
            </a:fld>
            <a:endParaRPr kumimoji="1" lang="en-US" altLang="ja-JP" sz="1200" b="1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5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7DD487-0E3C-4F15-AB2E-E44B7F37A385}" type="slidenum">
              <a:rPr lang="en-US" altLang="ja-JP">
                <a:solidFill>
                  <a:prstClr val="black"/>
                </a:solidFill>
              </a:rPr>
              <a:pPr/>
              <a:t>43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146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3A3331-F778-4DB7-860F-206E03DDFA97}" type="slidenum">
              <a:rPr lang="en-US" altLang="ja-JP">
                <a:solidFill>
                  <a:prstClr val="black"/>
                </a:solidFill>
              </a:rPr>
              <a:pPr/>
              <a:t>44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147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6F21DF26-378F-4E1A-A645-DE4EC8EC8B97}" type="slidenum">
              <a:rPr kumimoji="1" lang="en-US" altLang="ja-JP" sz="1200" b="1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45</a:t>
            </a:fld>
            <a:endParaRPr kumimoji="1" lang="en-US" altLang="ja-JP" sz="1200" b="1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54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5D2FF0-AA39-466E-82C9-3D48576803DD}" type="slidenum">
              <a:rPr lang="en-US" altLang="ja-JP"/>
              <a:pPr/>
              <a:t>46</a:t>
            </a:fld>
            <a:endParaRPr lang="en-US" altLang="ja-JP"/>
          </a:p>
        </p:txBody>
      </p:sp>
      <p:sp>
        <p:nvSpPr>
          <p:cNvPr id="155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55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5875EC3-5643-49A0-8422-C96874CA023B}" type="slidenum">
              <a:rPr kumimoji="1" lang="en-US" altLang="ja-JP" sz="1200" b="1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47</a:t>
            </a:fld>
            <a:endParaRPr kumimoji="1" lang="en-US" altLang="ja-JP" sz="1200" b="1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544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EE70BD73-7663-4220-B987-33E120706E97}" type="slidenum">
              <a:rPr kumimoji="1" lang="en-US" altLang="ja-JP" sz="1200" b="1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48</a:t>
            </a:fld>
            <a:endParaRPr kumimoji="1" lang="en-US" altLang="ja-JP" sz="1200" b="1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54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BBE5AA9A-5859-44E4-BD1F-01D651B85DF9}" type="slidenum">
              <a:rPr kumimoji="1" lang="en-US" altLang="ja-JP" sz="1200" b="1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49</a:t>
            </a:fld>
            <a:endParaRPr kumimoji="1" lang="en-US" altLang="ja-JP" sz="1200" b="1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8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743C86-7B07-4513-883E-D6530FD0C2F9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95FE92-35F2-4D01-B9DC-41E9AFC0F8F6}" type="slidenum">
              <a:rPr kumimoji="1" lang="en-US" altLang="ja-JP" sz="1200" b="1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50</a:t>
            </a:fld>
            <a:endParaRPr kumimoji="1" lang="en-US" altLang="ja-JP" sz="1200" b="1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8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477A48E-8E44-41A0-8E75-DCC23AD7EFFE}" type="slidenum">
              <a:rPr kumimoji="1" lang="en-US" altLang="ja-JP" sz="1200" b="1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51</a:t>
            </a:fld>
            <a:endParaRPr kumimoji="1" lang="en-US" altLang="ja-JP" sz="1200" b="1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4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2989ED99-8267-43EA-B490-CD417A837877}" type="slidenum">
              <a:rPr kumimoji="1" lang="en-US" altLang="ja-JP" sz="1200" b="1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52</a:t>
            </a:fld>
            <a:endParaRPr kumimoji="1" lang="en-US" altLang="ja-JP" sz="1200" b="1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5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53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F11F3F-C7C9-43AF-9B8E-A92D6A4FAA0F}" type="slidenum">
              <a:rPr lang="en-US" altLang="ja-JP"/>
              <a:pPr/>
              <a:t>54</a:t>
            </a:fld>
            <a:endParaRPr lang="en-US" altLang="ja-JP" dirty="0"/>
          </a:p>
        </p:txBody>
      </p:sp>
      <p:sp>
        <p:nvSpPr>
          <p:cNvPr id="147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5A3087-90C7-49F3-95FC-09E5DBCBFD89}" type="slidenum">
              <a:rPr lang="en-US" altLang="ja-JP">
                <a:solidFill>
                  <a:prstClr val="black"/>
                </a:solidFill>
              </a:rPr>
              <a:pPr/>
              <a:t>56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153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57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58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59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60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743C86-7B07-4513-883E-D6530FD0C2F9}" type="slidenum">
              <a:rPr lang="en-US" altLang="ja-JP"/>
              <a:pPr/>
              <a:t>7</a:t>
            </a:fld>
            <a:endParaRPr lang="en-US" altLang="ja-JP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D6BD0456-B61C-4E21-BCCA-B5E029FEA99D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62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E628556-41B5-49CA-981F-8DE83C9E642E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63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8FE60B5-CCA8-43A6-AFA0-52379D17AB48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64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DF30A2A6-BF4A-4C1C-9729-515EB81EBE5A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65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CE5C31-3DC1-4BA4-9142-1F032B8BE456}" type="slidenum">
              <a:rPr lang="en-US" altLang="ja-JP"/>
              <a:pPr/>
              <a:t>68</a:t>
            </a:fld>
            <a:endParaRPr lang="en-US" altLang="ja-JP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DAB40D-44A4-42FD-BB01-3E23E55E62D5}" type="slidenum">
              <a:rPr lang="en-US" altLang="ja-JP"/>
              <a:pPr/>
              <a:t>69</a:t>
            </a:fld>
            <a:endParaRPr lang="en-US" altLang="ja-JP"/>
          </a:p>
        </p:txBody>
      </p:sp>
      <p:sp>
        <p:nvSpPr>
          <p:cNvPr id="116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3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AE1AAF-5C6C-4C75-A7E2-360327EC1502}" type="slidenum">
              <a:rPr lang="en-US" altLang="ja-JP"/>
              <a:pPr/>
              <a:t>70</a:t>
            </a:fld>
            <a:endParaRPr lang="en-US" altLang="ja-JP"/>
          </a:p>
        </p:txBody>
      </p:sp>
      <p:sp>
        <p:nvSpPr>
          <p:cNvPr id="116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9516BC-24AE-4DAE-9F81-30B9E4F03B57}" type="slidenum">
              <a:rPr lang="en-US" altLang="ja-JP"/>
              <a:pPr/>
              <a:t>71</a:t>
            </a:fld>
            <a:endParaRPr lang="en-US" altLang="ja-JP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5011585-F435-40DD-B79F-961B51227E0D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73</a:t>
            </a:fld>
            <a:endParaRPr kumimoji="1" lang="en-US" altLang="ja-JP" sz="120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5011585-F435-40DD-B79F-961B51227E0D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74</a:t>
            </a:fld>
            <a:endParaRPr kumimoji="1" lang="en-US" altLang="ja-JP" sz="120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5F5232-B753-444D-A587-CA19FCE7C044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76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407EBED-B075-469E-80EC-802FDAA3C0E1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78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407EBED-B075-469E-80EC-802FDAA3C0E1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79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80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407EBED-B075-469E-80EC-802FDAA3C0E1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81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407EBED-B075-469E-80EC-802FDAA3C0E1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82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407EBED-B075-469E-80EC-802FDAA3C0E1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83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407EBED-B075-469E-80EC-802FDAA3C0E1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84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86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407EBED-B075-469E-80EC-802FDAA3C0E1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87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9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F8D30-A5B0-4486-93E4-51737E6717AB}" type="slidenum">
              <a:rPr lang="en-US" altLang="ja-JP"/>
              <a:pPr/>
              <a:t>91</a:t>
            </a:fld>
            <a:endParaRPr lang="en-US" altLang="ja-JP"/>
          </a:p>
        </p:txBody>
      </p:sp>
      <p:sp>
        <p:nvSpPr>
          <p:cNvPr id="163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92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93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6C79BDE-D589-4A53-9F9E-7196F77BBBF5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10</a:t>
            </a:fld>
            <a:endParaRPr kumimoji="1" lang="en-US" altLang="ja-JP" sz="120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FD28E-8CE9-4E47-999F-77408AF67B2B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151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51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76470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5637-E8AC-4181-927C-9D85E9A3AAC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0388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76470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5637-E8AC-4181-927C-9D85E9A3AAC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5" name="Picture 1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99CC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58148" y="233340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6661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0A227-DAEA-464B-B549-974AF7486E5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25247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906" name="Picture 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199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019909" name="Rectangle 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dirty="0">
              <a:solidFill>
                <a:srgbClr val="003366"/>
              </a:solidFill>
            </a:endParaRPr>
          </a:p>
        </p:txBody>
      </p:sp>
      <p:sp>
        <p:nvSpPr>
          <p:cNvPr id="1019910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dirty="0">
              <a:solidFill>
                <a:srgbClr val="003366"/>
              </a:solidFill>
            </a:endParaRPr>
          </a:p>
        </p:txBody>
      </p:sp>
      <p:sp>
        <p:nvSpPr>
          <p:cNvPr id="1019911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solidFill>
                <a:srgbClr val="003366"/>
              </a:solidFill>
            </a:endParaRPr>
          </a:p>
        </p:txBody>
      </p:sp>
      <p:sp>
        <p:nvSpPr>
          <p:cNvPr id="1019912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4179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1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01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9" grpId="0" animBg="1" autoUpdateAnimBg="0"/>
      <p:bldP spid="1019910" grpId="0" animBg="1" autoUpdateAnimBg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6"/>
            <a:ext cx="9144000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6563" name="Rectangle 3" descr="デニム"/>
          <p:cNvSpPr>
            <a:spLocks noChangeArrowheads="1"/>
          </p:cNvSpPr>
          <p:nvPr/>
        </p:nvSpPr>
        <p:spPr bwMode="auto">
          <a:xfrm>
            <a:off x="395536" y="6477000"/>
            <a:ext cx="8367464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ja-JP" altLang="en-US" dirty="0">
              <a:solidFill>
                <a:srgbClr val="003366"/>
              </a:solidFill>
            </a:endParaRPr>
          </a:p>
        </p:txBody>
      </p:sp>
      <p:sp>
        <p:nvSpPr>
          <p:cNvPr id="1346564" name="Rectangle 4" descr="デニム"/>
          <p:cNvSpPr>
            <a:spLocks noChangeArrowheads="1"/>
          </p:cNvSpPr>
          <p:nvPr/>
        </p:nvSpPr>
        <p:spPr bwMode="auto">
          <a:xfrm>
            <a:off x="395536" y="615950"/>
            <a:ext cx="8367464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ja-JP" altLang="en-US" dirty="0">
              <a:solidFill>
                <a:srgbClr val="003366"/>
              </a:solidFill>
            </a:endParaRPr>
          </a:p>
        </p:txBody>
      </p:sp>
      <p:sp>
        <p:nvSpPr>
          <p:cNvPr id="13465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0" smtClean="0">
                <a:solidFill>
                  <a:srgbClr val="DDDDDD"/>
                </a:solidFill>
                <a:effectLst/>
              </a:defRPr>
            </a:lvl1pPr>
          </a:lstStyle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13465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0" smtClean="0">
                <a:solidFill>
                  <a:srgbClr val="DDDDDD"/>
                </a:solidFill>
                <a:effectLst/>
              </a:defRPr>
            </a:lvl1pPr>
          </a:lstStyle>
          <a:p>
            <a:pPr>
              <a:defRPr/>
            </a:pPr>
            <a:fld id="{715F68F9-44F6-4E6F-8F84-EB7A3601EA43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3465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0"/>
            <a:ext cx="836746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705934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DDDDDD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4.xml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7.xml"/><Relationship Id="rId7" Type="http://schemas.openxmlformats.org/officeDocument/2006/relationships/image" Target="../media/image2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0.png"/><Relationship Id="rId4" Type="http://schemas.openxmlformats.org/officeDocument/2006/relationships/tags" Target="../tags/tag8.xml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2.xml"/><Relationship Id="rId7" Type="http://schemas.openxmlformats.org/officeDocument/2006/relationships/image" Target="../media/image2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5.png"/><Relationship Id="rId4" Type="http://schemas.openxmlformats.org/officeDocument/2006/relationships/tags" Target="../tags/tag13.xml"/><Relationship Id="rId9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3.jpeg"/><Relationship Id="rId2" Type="http://schemas.openxmlformats.org/officeDocument/2006/relationships/tags" Target="../tags/tag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hyperlink" Target="Fujihara2009-Kramer.pdf" TargetMode="External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17.xml"/><Relationship Id="rId7" Type="http://schemas.openxmlformats.org/officeDocument/2006/relationships/image" Target="../media/image44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31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7.png"/><Relationship Id="rId4" Type="http://schemas.openxmlformats.org/officeDocument/2006/relationships/tags" Target="../tags/tag18.xml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4.bin"/><Relationship Id="rId7" Type="http://schemas.openxmlformats.org/officeDocument/2006/relationships/image" Target="../media/image58.emf"/><Relationship Id="rId12" Type="http://schemas.openxmlformats.org/officeDocument/2006/relationships/image" Target="../media/image6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3.wmf"/><Relationship Id="rId5" Type="http://schemas.openxmlformats.org/officeDocument/2006/relationships/image" Target="../media/image60.wmf"/><Relationship Id="rId10" Type="http://schemas.openxmlformats.org/officeDocument/2006/relationships/oleObject" Target="../embeddings/oleObject7.bin"/><Relationship Id="rId4" Type="http://schemas.openxmlformats.org/officeDocument/2006/relationships/image" Target="../media/image14.png"/><Relationship Id="rId9" Type="http://schemas.openxmlformats.org/officeDocument/2006/relationships/image" Target="../media/image37.wmf"/><Relationship Id="rId14" Type="http://schemas.openxmlformats.org/officeDocument/2006/relationships/image" Target="../media/image59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tags" Target="../tags/tag34.xml"/><Relationship Id="rId18" Type="http://schemas.openxmlformats.org/officeDocument/2006/relationships/image" Target="../media/image64.png"/><Relationship Id="rId3" Type="http://schemas.openxmlformats.org/officeDocument/2006/relationships/tags" Target="../tags/tag24.xml"/><Relationship Id="rId21" Type="http://schemas.openxmlformats.org/officeDocument/2006/relationships/image" Target="../media/image67.png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17" Type="http://schemas.openxmlformats.org/officeDocument/2006/relationships/image" Target="../media/image63.gif"/><Relationship Id="rId2" Type="http://schemas.openxmlformats.org/officeDocument/2006/relationships/tags" Target="../tags/tag23.xml"/><Relationship Id="rId16" Type="http://schemas.openxmlformats.org/officeDocument/2006/relationships/image" Target="../media/image62.gif"/><Relationship Id="rId20" Type="http://schemas.openxmlformats.org/officeDocument/2006/relationships/image" Target="../media/image66.pn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24" Type="http://schemas.openxmlformats.org/officeDocument/2006/relationships/image" Target="../media/image70.png"/><Relationship Id="rId5" Type="http://schemas.openxmlformats.org/officeDocument/2006/relationships/tags" Target="../tags/tag26.xml"/><Relationship Id="rId15" Type="http://schemas.openxmlformats.org/officeDocument/2006/relationships/notesSlide" Target="../notesSlides/notesSlide19.xml"/><Relationship Id="rId23" Type="http://schemas.openxmlformats.org/officeDocument/2006/relationships/image" Target="../media/image69.png"/><Relationship Id="rId10" Type="http://schemas.openxmlformats.org/officeDocument/2006/relationships/tags" Target="../tags/tag31.xml"/><Relationship Id="rId19" Type="http://schemas.openxmlformats.org/officeDocument/2006/relationships/image" Target="../media/image65.png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slideLayout" Target="../slideLayouts/slideLayout1.xml"/><Relationship Id="rId22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tags" Target="../tags/tag37.xml"/><Relationship Id="rId7" Type="http://schemas.openxmlformats.org/officeDocument/2006/relationships/image" Target="../media/image72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71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8.xml"/><Relationship Id="rId9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tags" Target="../tags/tag41.xml"/><Relationship Id="rId7" Type="http://schemas.openxmlformats.org/officeDocument/2006/relationships/image" Target="../media/image76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75.png"/><Relationship Id="rId5" Type="http://schemas.openxmlformats.org/officeDocument/2006/relationships/image" Target="../media/image71.png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0" Type="http://schemas.openxmlformats.org/officeDocument/2006/relationships/image" Target="../media/image91.wmf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13" Type="http://schemas.openxmlformats.org/officeDocument/2006/relationships/image" Target="../media/image98.png"/><Relationship Id="rId3" Type="http://schemas.openxmlformats.org/officeDocument/2006/relationships/tags" Target="../tags/tag44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97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image" Target="../media/image96.png"/><Relationship Id="rId5" Type="http://schemas.openxmlformats.org/officeDocument/2006/relationships/tags" Target="../tags/tag46.xml"/><Relationship Id="rId10" Type="http://schemas.openxmlformats.org/officeDocument/2006/relationships/image" Target="../media/image95.png"/><Relationship Id="rId4" Type="http://schemas.openxmlformats.org/officeDocument/2006/relationships/tags" Target="../tags/tag45.xml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tags" Target="../tags/tag50.xml"/><Relationship Id="rId7" Type="http://schemas.openxmlformats.org/officeDocument/2006/relationships/image" Target="../media/image101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100.wmf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53.xml"/><Relationship Id="rId7" Type="http://schemas.openxmlformats.org/officeDocument/2006/relationships/image" Target="../media/image27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0.png"/><Relationship Id="rId4" Type="http://schemas.openxmlformats.org/officeDocument/2006/relationships/tags" Target="../tags/tag54.xml"/><Relationship Id="rId9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notesSlide" Target="../notesSlides/notesSlide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7.xml"/><Relationship Id="rId4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tags" Target="../tags/tag60.xml"/><Relationship Id="rId7" Type="http://schemas.openxmlformats.org/officeDocument/2006/relationships/image" Target="../media/image109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108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114.png"/><Relationship Id="rId18" Type="http://schemas.openxmlformats.org/officeDocument/2006/relationships/image" Target="../media/image119.emf"/><Relationship Id="rId3" Type="http://schemas.openxmlformats.org/officeDocument/2006/relationships/tags" Target="../tags/tag63.xml"/><Relationship Id="rId7" Type="http://schemas.openxmlformats.org/officeDocument/2006/relationships/tags" Target="../tags/tag67.xml"/><Relationship Id="rId12" Type="http://schemas.openxmlformats.org/officeDocument/2006/relationships/image" Target="../media/image113.png"/><Relationship Id="rId17" Type="http://schemas.openxmlformats.org/officeDocument/2006/relationships/image" Target="../media/image118.png"/><Relationship Id="rId2" Type="http://schemas.openxmlformats.org/officeDocument/2006/relationships/tags" Target="../tags/tag62.xml"/><Relationship Id="rId16" Type="http://schemas.openxmlformats.org/officeDocument/2006/relationships/image" Target="../media/image117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image" Target="../media/image112.png"/><Relationship Id="rId5" Type="http://schemas.openxmlformats.org/officeDocument/2006/relationships/tags" Target="../tags/tag65.xml"/><Relationship Id="rId15" Type="http://schemas.openxmlformats.org/officeDocument/2006/relationships/image" Target="../media/image116.png"/><Relationship Id="rId10" Type="http://schemas.openxmlformats.org/officeDocument/2006/relationships/image" Target="../media/image111.png"/><Relationship Id="rId4" Type="http://schemas.openxmlformats.org/officeDocument/2006/relationships/tags" Target="../tags/tag64.xml"/><Relationship Id="rId9" Type="http://schemas.openxmlformats.org/officeDocument/2006/relationships/notesSlide" Target="../notesSlides/notesSlide30.xml"/><Relationship Id="rId1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1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117.png"/><Relationship Id="rId5" Type="http://schemas.openxmlformats.org/officeDocument/2006/relationships/image" Target="../media/image120.emf"/><Relationship Id="rId4" Type="http://schemas.openxmlformats.org/officeDocument/2006/relationships/notesSlide" Target="../notesSlides/notesSlide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3.png"/><Relationship Id="rId2" Type="http://schemas.openxmlformats.org/officeDocument/2006/relationships/tags" Target="../tags/tag70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24.wmf"/><Relationship Id="rId10" Type="http://schemas.microsoft.com/office/2007/relationships/hdphoto" Target="../media/hdphoto2.wdp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1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tags" Target="../tags/tag73.xml"/><Relationship Id="rId7" Type="http://schemas.openxmlformats.org/officeDocument/2006/relationships/image" Target="../media/image130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129.png"/><Relationship Id="rId5" Type="http://schemas.openxmlformats.org/officeDocument/2006/relationships/notesSlide" Target="../notesSlides/notesSlide35.xml"/><Relationship Id="rId10" Type="http://schemas.openxmlformats.org/officeDocument/2006/relationships/image" Target="../media/image13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5.jpe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134.png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13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tags" Target="../tags/tag78.xml"/><Relationship Id="rId7" Type="http://schemas.openxmlformats.org/officeDocument/2006/relationships/image" Target="../media/image136.pn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135.pn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tags" Target="../tags/tag81.xml"/><Relationship Id="rId7" Type="http://schemas.openxmlformats.org/officeDocument/2006/relationships/image" Target="../media/image138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1.png"/><Relationship Id="rId4" Type="http://schemas.openxmlformats.org/officeDocument/2006/relationships/tags" Target="../tags/tag82.xml"/><Relationship Id="rId9" Type="http://schemas.openxmlformats.org/officeDocument/2006/relationships/image" Target="../media/image1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7" Type="http://schemas.openxmlformats.org/officeDocument/2006/relationships/image" Target="../media/image151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158.png"/><Relationship Id="rId3" Type="http://schemas.openxmlformats.org/officeDocument/2006/relationships/tags" Target="../tags/tag87.xml"/><Relationship Id="rId7" Type="http://schemas.openxmlformats.org/officeDocument/2006/relationships/notesSlide" Target="../notesSlides/notesSlide45.xml"/><Relationship Id="rId12" Type="http://schemas.openxmlformats.org/officeDocument/2006/relationships/image" Target="../media/image153.png"/><Relationship Id="rId17" Type="http://schemas.openxmlformats.org/officeDocument/2006/relationships/image" Target="../media/image157.png"/><Relationship Id="rId2" Type="http://schemas.openxmlformats.org/officeDocument/2006/relationships/tags" Target="../tags/tag86.xml"/><Relationship Id="rId16" Type="http://schemas.openxmlformats.org/officeDocument/2006/relationships/image" Target="../media/image155.png"/><Relationship Id="rId20" Type="http://schemas.openxmlformats.org/officeDocument/2006/relationships/image" Target="../media/image160.png"/><Relationship Id="rId1" Type="http://schemas.openxmlformats.org/officeDocument/2006/relationships/vmlDrawing" Target="../drawings/vmlDrawing5.vml"/><Relationship Id="rId6" Type="http://schemas.openxmlformats.org/officeDocument/2006/relationships/slideLayout" Target="../slideLayouts/slideLayout1.xml"/><Relationship Id="rId11" Type="http://schemas.openxmlformats.org/officeDocument/2006/relationships/oleObject" Target="../embeddings/oleObject11.bin"/><Relationship Id="rId5" Type="http://schemas.openxmlformats.org/officeDocument/2006/relationships/tags" Target="../tags/tag89.xml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152.png"/><Relationship Id="rId19" Type="http://schemas.openxmlformats.org/officeDocument/2006/relationships/image" Target="../media/image159.png"/><Relationship Id="rId4" Type="http://schemas.openxmlformats.org/officeDocument/2006/relationships/tags" Target="../tags/tag88.xml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15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16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0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9.jpeg"/><Relationship Id="rId5" Type="http://schemas.openxmlformats.org/officeDocument/2006/relationships/image" Target="../media/image165.emf"/><Relationship Id="rId4" Type="http://schemas.openxmlformats.org/officeDocument/2006/relationships/oleObject" Target="../embeddings/oleObject14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e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13" Type="http://schemas.openxmlformats.org/officeDocument/2006/relationships/image" Target="../media/image175.png"/><Relationship Id="rId3" Type="http://schemas.openxmlformats.org/officeDocument/2006/relationships/tags" Target="../tags/tag95.xml"/><Relationship Id="rId7" Type="http://schemas.openxmlformats.org/officeDocument/2006/relationships/image" Target="../media/image169.jpeg"/><Relationship Id="rId12" Type="http://schemas.openxmlformats.org/officeDocument/2006/relationships/image" Target="../media/image174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notesSlide" Target="../notesSlides/notesSlide50.xml"/><Relationship Id="rId11" Type="http://schemas.openxmlformats.org/officeDocument/2006/relationships/image" Target="../media/image173.wm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77.png"/><Relationship Id="rId10" Type="http://schemas.openxmlformats.org/officeDocument/2006/relationships/image" Target="../media/image172.png"/><Relationship Id="rId4" Type="http://schemas.openxmlformats.org/officeDocument/2006/relationships/tags" Target="../tags/tag96.xml"/><Relationship Id="rId9" Type="http://schemas.openxmlformats.org/officeDocument/2006/relationships/image" Target="../media/image171.png"/><Relationship Id="rId14" Type="http://schemas.openxmlformats.org/officeDocument/2006/relationships/image" Target="../media/image17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0.wmf"/><Relationship Id="rId4" Type="http://schemas.openxmlformats.org/officeDocument/2006/relationships/image" Target="../media/image179.w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2.png"/><Relationship Id="rId2" Type="http://schemas.openxmlformats.org/officeDocument/2006/relationships/tags" Target="../tags/tag9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81.png"/><Relationship Id="rId5" Type="http://schemas.openxmlformats.org/officeDocument/2006/relationships/oleObject" Target="../embeddings/oleObject15.bin"/><Relationship Id="rId4" Type="http://schemas.openxmlformats.org/officeDocument/2006/relationships/notesSlide" Target="../notesSlides/notesSlide5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9.jpe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notesSlide" Target="../notesSlides/notesSlide53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13" Type="http://schemas.openxmlformats.org/officeDocument/2006/relationships/image" Target="../media/image61.jpeg"/><Relationship Id="rId3" Type="http://schemas.openxmlformats.org/officeDocument/2006/relationships/image" Target="../media/image60.wmf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1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7.bin"/><Relationship Id="rId11" Type="http://schemas.openxmlformats.org/officeDocument/2006/relationships/oleObject" Target="../embeddings/oleObject20.bin"/><Relationship Id="rId5" Type="http://schemas.openxmlformats.org/officeDocument/2006/relationships/image" Target="../media/image14.png"/><Relationship Id="rId15" Type="http://schemas.openxmlformats.org/officeDocument/2006/relationships/image" Target="../media/image59.wmf"/><Relationship Id="rId10" Type="http://schemas.openxmlformats.org/officeDocument/2006/relationships/image" Target="../media/image37.wmf"/><Relationship Id="rId4" Type="http://schemas.openxmlformats.org/officeDocument/2006/relationships/oleObject" Target="../embeddings/oleObject16.bin"/><Relationship Id="rId9" Type="http://schemas.openxmlformats.org/officeDocument/2006/relationships/oleObject" Target="../embeddings/oleObject19.bin"/><Relationship Id="rId14" Type="http://schemas.openxmlformats.org/officeDocument/2006/relationships/oleObject" Target="../embeddings/oleObject21.bin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13.wmf"/><Relationship Id="rId9" Type="http://schemas.openxmlformats.org/officeDocument/2006/relationships/image" Target="../media/image4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3.png"/><Relationship Id="rId4" Type="http://schemas.openxmlformats.org/officeDocument/2006/relationships/image" Target="../media/image19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image" Target="../media/image13.wmf"/><Relationship Id="rId3" Type="http://schemas.openxmlformats.org/officeDocument/2006/relationships/image" Target="../media/image196.jpeg"/><Relationship Id="rId7" Type="http://schemas.openxmlformats.org/officeDocument/2006/relationships/image" Target="../media/image60.wmf"/><Relationship Id="rId12" Type="http://schemas.openxmlformats.org/officeDocument/2006/relationships/oleObject" Target="../embeddings/oleObject28.bin"/><Relationship Id="rId17" Type="http://schemas.openxmlformats.org/officeDocument/2006/relationships/image" Target="../media/image19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9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4.png"/><Relationship Id="rId11" Type="http://schemas.openxmlformats.org/officeDocument/2006/relationships/image" Target="../media/image37.wmf"/><Relationship Id="rId5" Type="http://schemas.openxmlformats.org/officeDocument/2006/relationships/oleObject" Target="../embeddings/oleObject25.bin"/><Relationship Id="rId15" Type="http://schemas.openxmlformats.org/officeDocument/2006/relationships/oleObject" Target="../embeddings/oleObject29.bin"/><Relationship Id="rId10" Type="http://schemas.openxmlformats.org/officeDocument/2006/relationships/oleObject" Target="../embeddings/oleObject27.bin"/><Relationship Id="rId4" Type="http://schemas.microsoft.com/office/2007/relationships/hdphoto" Target="../media/hdphoto3.wdp"/><Relationship Id="rId9" Type="http://schemas.openxmlformats.org/officeDocument/2006/relationships/image" Target="../media/image58.emf"/><Relationship Id="rId14" Type="http://schemas.openxmlformats.org/officeDocument/2006/relationships/image" Target="../media/image6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7.png"/><Relationship Id="rId5" Type="http://schemas.microsoft.com/office/2007/relationships/hdphoto" Target="../media/hdphoto3.wdp"/><Relationship Id="rId4" Type="http://schemas.openxmlformats.org/officeDocument/2006/relationships/image" Target="../media/image19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43.jpeg"/><Relationship Id="rId2" Type="http://schemas.openxmlformats.org/officeDocument/2006/relationships/tags" Target="../tags/tag100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hyperlink" Target="Fujihara2009-Kramer.pdf" TargetMode="External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4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1.xml"/><Relationship Id="rId5" Type="http://schemas.openxmlformats.org/officeDocument/2006/relationships/image" Target="../media/image202.jpeg"/><Relationship Id="rId4" Type="http://schemas.openxmlformats.org/officeDocument/2006/relationships/image" Target="../media/image2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5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image" Target="../media/image204.jpeg"/><Relationship Id="rId5" Type="http://schemas.openxmlformats.org/officeDocument/2006/relationships/image" Target="../media/image203.png"/><Relationship Id="rId10" Type="http://schemas.openxmlformats.org/officeDocument/2006/relationships/image" Target="../media/image43.jpeg"/><Relationship Id="rId4" Type="http://schemas.openxmlformats.org/officeDocument/2006/relationships/notesSlide" Target="../notesSlides/notesSlide62.xml"/><Relationship Id="rId9" Type="http://schemas.openxmlformats.org/officeDocument/2006/relationships/image" Target="../media/image20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7.xml"/><Relationship Id="rId13" Type="http://schemas.openxmlformats.org/officeDocument/2006/relationships/slide" Target="slide66.xm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wmf"/><Relationship Id="rId12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image" Target="../media/image213.png"/><Relationship Id="rId3" Type="http://schemas.openxmlformats.org/officeDocument/2006/relationships/tags" Target="../tags/tag106.xml"/><Relationship Id="rId7" Type="http://schemas.openxmlformats.org/officeDocument/2006/relationships/hyperlink" Target="http://upload.wikimedia.org/wikipedia/commons/3/3e/Pulsar_schematic.svg" TargetMode="External"/><Relationship Id="rId12" Type="http://schemas.openxmlformats.org/officeDocument/2006/relationships/image" Target="../media/image212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notesSlide" Target="../notesSlides/notesSlide64.xml"/><Relationship Id="rId11" Type="http://schemas.openxmlformats.org/officeDocument/2006/relationships/image" Target="../media/image2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10.png"/><Relationship Id="rId4" Type="http://schemas.openxmlformats.org/officeDocument/2006/relationships/tags" Target="../tags/tag107.xml"/><Relationship Id="rId9" Type="http://schemas.openxmlformats.org/officeDocument/2006/relationships/image" Target="../media/image20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3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notesSlide" Target="../notesSlides/notesSlide66.xml"/><Relationship Id="rId9" Type="http://schemas.openxmlformats.org/officeDocument/2006/relationships/image" Target="../media/image218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jpeg"/><Relationship Id="rId3" Type="http://schemas.openxmlformats.org/officeDocument/2006/relationships/hyperlink" Target="PulsGravDetWEB.mpg" TargetMode="External"/><Relationship Id="rId7" Type="http://schemas.openxmlformats.org/officeDocument/2006/relationships/image" Target="../media/image22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1.wmf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Fujihara2009-Kramer.pdf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Fujihara2009-Meyer.pdf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4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13" Type="http://schemas.microsoft.com/office/2007/relationships/hdphoto" Target="../media/hdphoto4.wdp"/><Relationship Id="rId3" Type="http://schemas.openxmlformats.org/officeDocument/2006/relationships/tags" Target="../tags/tag112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29.png"/><Relationship Id="rId2" Type="http://schemas.openxmlformats.org/officeDocument/2006/relationships/tags" Target="../tags/tag111.xml"/><Relationship Id="rId16" Type="http://schemas.openxmlformats.org/officeDocument/2006/relationships/image" Target="../media/image232.wmf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image" Target="../media/image228.png"/><Relationship Id="rId5" Type="http://schemas.openxmlformats.org/officeDocument/2006/relationships/tags" Target="../tags/tag114.xml"/><Relationship Id="rId15" Type="http://schemas.openxmlformats.org/officeDocument/2006/relationships/image" Target="../media/image231.png"/><Relationship Id="rId10" Type="http://schemas.openxmlformats.org/officeDocument/2006/relationships/image" Target="../media/image227.png"/><Relationship Id="rId4" Type="http://schemas.openxmlformats.org/officeDocument/2006/relationships/tags" Target="../tags/tag113.xml"/><Relationship Id="rId9" Type="http://schemas.openxmlformats.org/officeDocument/2006/relationships/image" Target="../media/image226.png"/><Relationship Id="rId14" Type="http://schemas.openxmlformats.org/officeDocument/2006/relationships/image" Target="../media/image230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b="0" dirty="0" smtClean="0">
                <a:effectLst/>
              </a:rPr>
              <a:t>重力・</a:t>
            </a:r>
            <a:r>
              <a:rPr lang="ja-JP" altLang="ja-JP" sz="4000" b="0" dirty="0" smtClean="0">
                <a:effectLst/>
              </a:rPr>
              <a:t>重力波</a:t>
            </a:r>
            <a:r>
              <a:rPr lang="ja-JP" altLang="en-US" sz="4000" b="0" dirty="0" smtClean="0">
                <a:effectLst/>
              </a:rPr>
              <a:t>物理学</a:t>
            </a:r>
            <a:endParaRPr lang="en-US" altLang="ja-JP" sz="4000" b="0" dirty="0">
              <a:effectLst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0565" name="Rectangle 5"/>
          <p:cNvSpPr>
            <a:spLocks noChangeArrowheads="1"/>
          </p:cNvSpPr>
          <p:nvPr/>
        </p:nvSpPr>
        <p:spPr bwMode="auto">
          <a:xfrm>
            <a:off x="3598863" y="5853134"/>
            <a:ext cx="50768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4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安東 正樹 </a:t>
            </a:r>
            <a:r>
              <a:rPr kumimoji="1" lang="en-US" altLang="ja-JP" sz="24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4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 理学系研究科</a:t>
            </a:r>
            <a:r>
              <a:rPr kumimoji="1" lang="en-US" altLang="ja-JP" sz="24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 l="5661" r="7548" b="2255"/>
          <a:stretch>
            <a:fillRect/>
          </a:stretch>
        </p:blipFill>
        <p:spPr bwMode="auto">
          <a:xfrm>
            <a:off x="1843094" y="1415816"/>
            <a:ext cx="5072098" cy="4370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テキスト ボックス 7"/>
          <p:cNvSpPr txBox="1"/>
          <p:nvPr/>
        </p:nvSpPr>
        <p:spPr>
          <a:xfrm>
            <a:off x="5772184" y="1428736"/>
            <a:ext cx="1428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100" kern="1200" dirty="0">
                <a:solidFill>
                  <a:srgbClr val="FFFFFF"/>
                </a:solidFill>
                <a:latin typeface="Tahoma" pitchFamily="34" charset="0"/>
                <a:ea typeface="HGP創英角ｺﾞｼｯｸUB"/>
                <a:cs typeface="+mn-cs"/>
              </a:rPr>
              <a:t>イラスト</a:t>
            </a:r>
            <a:endParaRPr kumimoji="1" lang="en-US" altLang="ja-JP" sz="1100" kern="1200" dirty="0">
              <a:solidFill>
                <a:srgbClr val="FFFFFF"/>
              </a:solidFill>
              <a:latin typeface="Tahoma" pitchFamily="34" charset="0"/>
              <a:ea typeface="HGP創英角ｺﾞｼｯｸUB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kern="1200" dirty="0">
                <a:solidFill>
                  <a:srgbClr val="FFFFFF"/>
                </a:solidFill>
                <a:latin typeface="Tahoma" pitchFamily="34" charset="0"/>
                <a:ea typeface="HGP創英角ｺﾞｼｯｸUB"/>
                <a:cs typeface="+mn-cs"/>
              </a:rPr>
              <a:t>Tom </a:t>
            </a:r>
            <a:r>
              <a:rPr kumimoji="1" lang="en-US" altLang="ja-JP" sz="1100" kern="1200" dirty="0" err="1">
                <a:solidFill>
                  <a:srgbClr val="FFFFFF"/>
                </a:solidFill>
                <a:latin typeface="Tahoma" pitchFamily="34" charset="0"/>
                <a:ea typeface="HGP創英角ｺﾞｼｯｸUB"/>
                <a:cs typeface="+mn-cs"/>
              </a:rPr>
              <a:t>Haruyama</a:t>
            </a:r>
            <a:endParaRPr kumimoji="1" lang="ja-JP" altLang="en-US" sz="1100" kern="1200" dirty="0">
              <a:solidFill>
                <a:srgbClr val="FFFFFF"/>
              </a:solidFill>
              <a:latin typeface="Tahoma" pitchFamily="34" charset="0"/>
              <a:ea typeface="HGP創英角ｺﾞｼｯｸUB"/>
              <a:cs typeface="+mn-cs"/>
            </a:endParaRPr>
          </a:p>
        </p:txBody>
      </p:sp>
    </p:spTree>
  </p:cSld>
  <p:clrMapOvr>
    <a:masterClrMapping/>
  </p:clrMapOvr>
  <p:transition advTm="696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/>
          <p:cNvSpPr/>
          <p:nvPr/>
        </p:nvSpPr>
        <p:spPr bwMode="auto">
          <a:xfrm>
            <a:off x="1259632" y="4148236"/>
            <a:ext cx="2448272" cy="1296988"/>
          </a:xfrm>
          <a:prstGeom prst="roundRect">
            <a:avLst>
              <a:gd name="adj" fmla="val 7197"/>
            </a:avLst>
          </a:prstGeom>
          <a:solidFill>
            <a:srgbClr val="FFFFFF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0900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solidFill>
                  <a:srgbClr val="DDDDDD"/>
                </a:solidFill>
                <a:latin typeface="Tahoma" pitchFamily="34" charset="0"/>
              </a:rPr>
              <a:t>重力波の効果</a:t>
            </a:r>
          </a:p>
        </p:txBody>
      </p:sp>
      <p:sp>
        <p:nvSpPr>
          <p:cNvPr id="2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スライド番号プレースホルダ 2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10</a:t>
            </a:fld>
            <a:endParaRPr lang="en-US" altLang="ja-JP"/>
          </a:p>
        </p:txBody>
      </p:sp>
      <p:sp>
        <p:nvSpPr>
          <p:cNvPr id="1109002" name="Rectangle 10"/>
          <p:cNvSpPr>
            <a:spLocks noGrp="1" noChangeArrowheads="1"/>
          </p:cNvSpPr>
          <p:nvPr>
            <p:ph type="body" idx="4294967295"/>
          </p:nvPr>
        </p:nvSpPr>
        <p:spPr>
          <a:xfrm>
            <a:off x="673025" y="1701552"/>
            <a:ext cx="4691063" cy="129540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dirty="0" smtClean="0">
                <a:latin typeface="HGP創英角ｺﾞｼｯｸUB" pitchFamily="50" charset="-128"/>
                <a:ea typeface="HGP創英角ｺﾞｼｯｸUB" pitchFamily="50" charset="-128"/>
              </a:rPr>
              <a:t>・重力波</a:t>
            </a:r>
            <a:r>
              <a:rPr lang="ja-JP" altLang="en-US" dirty="0">
                <a:latin typeface="HGP創英角ｺﾞｼｯｸUB" pitchFamily="50" charset="-128"/>
                <a:ea typeface="HGP創英角ｺﾞｼｯｸUB" pitchFamily="50" charset="-128"/>
              </a:rPr>
              <a:t>の</a:t>
            </a:r>
            <a:r>
              <a:rPr lang="ja-JP" altLang="en-US" dirty="0" smtClean="0">
                <a:latin typeface="HGP創英角ｺﾞｼｯｸUB" pitchFamily="50" charset="-128"/>
                <a:ea typeface="HGP創英角ｺﾞｼｯｸUB" pitchFamily="50" charset="-128"/>
              </a:rPr>
              <a:t>効果</a:t>
            </a:r>
            <a:endParaRPr lang="ja-JP" altLang="en-US" dirty="0" smtClean="0">
              <a:solidFill>
                <a:srgbClr val="0000FF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CCECFF"/>
                </a:solidFill>
                <a:latin typeface="HGP創英角ｺﾞｼｯｸUB" pitchFamily="50" charset="-128"/>
                <a:ea typeface="HGP創英角ｺﾞｼｯｸUB" pitchFamily="50" charset="-128"/>
              </a:rPr>
              <a:t>  - </a:t>
            </a:r>
            <a:r>
              <a:rPr lang="ja-JP" altLang="en-US" dirty="0" smtClean="0">
                <a:solidFill>
                  <a:srgbClr val="CCECFF"/>
                </a:solidFill>
                <a:latin typeface="HGP創英角ｺﾞｼｯｸUB" pitchFamily="50" charset="-128"/>
                <a:ea typeface="HGP創英角ｺﾞｼｯｸUB" pitchFamily="50" charset="-128"/>
              </a:rPr>
              <a:t>自由質点間の距離の変化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CCECFF"/>
                </a:solidFill>
                <a:latin typeface="HGP創英角ｺﾞｼｯｸUB" pitchFamily="50" charset="-128"/>
                <a:ea typeface="HGP創英角ｺﾞｼｯｸUB" pitchFamily="50" charset="-128"/>
              </a:rPr>
              <a:t>  </a:t>
            </a:r>
            <a:r>
              <a:rPr lang="en-US" altLang="ja-JP" dirty="0" smtClean="0">
                <a:solidFill>
                  <a:srgbClr val="CCECFF"/>
                </a:solidFill>
                <a:latin typeface="HGP創英角ｺﾞｼｯｸUB" pitchFamily="50" charset="-128"/>
                <a:ea typeface="HGP創英角ｺﾞｼｯｸUB" pitchFamily="50" charset="-128"/>
              </a:rPr>
              <a:t>- </a:t>
            </a:r>
            <a:r>
              <a:rPr lang="ja-JP" altLang="en-US" dirty="0" smtClean="0">
                <a:solidFill>
                  <a:srgbClr val="CCECFF"/>
                </a:solidFill>
                <a:latin typeface="HGP創英角ｺﾞｼｯｸUB" pitchFamily="50" charset="-128"/>
                <a:ea typeface="HGP創英角ｺﾞｼｯｸUB" pitchFamily="50" charset="-128"/>
              </a:rPr>
              <a:t>大きさを持った物体への潮汐力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787900" y="1971003"/>
            <a:ext cx="4033838" cy="3671888"/>
            <a:chOff x="3016" y="1344"/>
            <a:chExt cx="2541" cy="2313"/>
          </a:xfrm>
        </p:grpSpPr>
        <p:sp>
          <p:nvSpPr>
            <p:cNvPr id="1108995" name="Line 3"/>
            <p:cNvSpPr>
              <a:spLocks noChangeShapeType="1"/>
            </p:cNvSpPr>
            <p:nvPr/>
          </p:nvSpPr>
          <p:spPr bwMode="auto">
            <a:xfrm flipH="1">
              <a:off x="4195" y="1389"/>
              <a:ext cx="22" cy="2268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8996" name="Line 4"/>
            <p:cNvSpPr>
              <a:spLocks noChangeShapeType="1"/>
            </p:cNvSpPr>
            <p:nvPr/>
          </p:nvSpPr>
          <p:spPr bwMode="auto">
            <a:xfrm flipH="1" flipV="1">
              <a:off x="3016" y="2432"/>
              <a:ext cx="2404" cy="726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8997" name="Line 5"/>
            <p:cNvSpPr>
              <a:spLocks noChangeShapeType="1"/>
            </p:cNvSpPr>
            <p:nvPr/>
          </p:nvSpPr>
          <p:spPr bwMode="auto">
            <a:xfrm flipH="1">
              <a:off x="3469" y="2160"/>
              <a:ext cx="1361" cy="1361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8998" name="Rectangle 6"/>
            <p:cNvSpPr>
              <a:spLocks noChangeArrowheads="1"/>
            </p:cNvSpPr>
            <p:nvPr/>
          </p:nvSpPr>
          <p:spPr bwMode="auto">
            <a:xfrm>
              <a:off x="5375" y="3063"/>
              <a:ext cx="182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b="1" i="1" kern="1200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x</a:t>
              </a:r>
            </a:p>
          </p:txBody>
        </p:sp>
        <p:sp>
          <p:nvSpPr>
            <p:cNvPr id="1108999" name="Rectangle 7"/>
            <p:cNvSpPr>
              <a:spLocks noChangeArrowheads="1"/>
            </p:cNvSpPr>
            <p:nvPr/>
          </p:nvSpPr>
          <p:spPr bwMode="auto">
            <a:xfrm>
              <a:off x="4830" y="1979"/>
              <a:ext cx="182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b="1" i="1" kern="1200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y</a:t>
              </a:r>
            </a:p>
          </p:txBody>
        </p:sp>
        <p:sp>
          <p:nvSpPr>
            <p:cNvPr id="1109000" name="Rectangle 8"/>
            <p:cNvSpPr>
              <a:spLocks noChangeArrowheads="1"/>
            </p:cNvSpPr>
            <p:nvPr/>
          </p:nvSpPr>
          <p:spPr bwMode="auto">
            <a:xfrm>
              <a:off x="3969" y="1344"/>
              <a:ext cx="182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b="1" i="1" kern="1200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z</a:t>
              </a:r>
            </a:p>
          </p:txBody>
        </p:sp>
      </p:grpSp>
      <p:pic>
        <p:nvPicPr>
          <p:cNvPr id="1109007" name="Picture 15" descr="particles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37200" y="3620416"/>
            <a:ext cx="2316163" cy="1295400"/>
          </a:xfrm>
          <a:prstGeom prst="rect">
            <a:avLst/>
          </a:prstGeom>
          <a:noFill/>
        </p:spPr>
      </p:pic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6804025" y="908720"/>
            <a:ext cx="1458913" cy="1925884"/>
            <a:chOff x="4286" y="659"/>
            <a:chExt cx="919" cy="1456"/>
          </a:xfrm>
        </p:grpSpPr>
        <p:pic>
          <p:nvPicPr>
            <p:cNvPr id="1109009" name="Picture 17" descr="waves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86" y="1026"/>
              <a:ext cx="635" cy="1089"/>
            </a:xfrm>
            <a:prstGeom prst="rect">
              <a:avLst/>
            </a:prstGeom>
            <a:noFill/>
          </p:spPr>
        </p:pic>
        <p:sp>
          <p:nvSpPr>
            <p:cNvPr id="1109010" name="Text Box 18"/>
            <p:cNvSpPr txBox="1">
              <a:spLocks noChangeAspect="1" noChangeArrowheads="1"/>
            </p:cNvSpPr>
            <p:nvPr/>
          </p:nvSpPr>
          <p:spPr bwMode="auto">
            <a:xfrm>
              <a:off x="4422" y="659"/>
              <a:ext cx="783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2400" kern="1200" dirty="0">
                  <a:solidFill>
                    <a:srgbClr val="FFCC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  <a:cs typeface="+mn-cs"/>
                </a:rPr>
                <a:t>重力波</a:t>
              </a:r>
            </a:p>
          </p:txBody>
        </p:sp>
      </p:grpSp>
      <p:pic>
        <p:nvPicPr>
          <p:cNvPr id="1109011" name="Picture 19" descr="particles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78300" y="2834603"/>
            <a:ext cx="4791075" cy="2762250"/>
          </a:xfrm>
          <a:prstGeom prst="rect">
            <a:avLst/>
          </a:prstGeom>
          <a:noFill/>
        </p:spPr>
      </p:pic>
      <p:pic>
        <p:nvPicPr>
          <p:cNvPr id="1109012" name="Picture 20" descr="particle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24750" y="4455441"/>
            <a:ext cx="222250" cy="222250"/>
          </a:xfrm>
          <a:prstGeom prst="rect">
            <a:avLst/>
          </a:prstGeom>
          <a:noFill/>
        </p:spPr>
      </p:pic>
      <p:pic>
        <p:nvPicPr>
          <p:cNvPr id="1109013" name="Picture 21" descr="particle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27688" y="3879178"/>
            <a:ext cx="222250" cy="222250"/>
          </a:xfrm>
          <a:prstGeom prst="rect">
            <a:avLst/>
          </a:prstGeom>
          <a:noFill/>
        </p:spPr>
      </p:pic>
      <p:pic>
        <p:nvPicPr>
          <p:cNvPr id="1109014" name="Picture 22" descr="particle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83425" y="3655341"/>
            <a:ext cx="222250" cy="222250"/>
          </a:xfrm>
          <a:prstGeom prst="rect">
            <a:avLst/>
          </a:prstGeom>
          <a:noFill/>
        </p:spPr>
      </p:pic>
      <p:pic>
        <p:nvPicPr>
          <p:cNvPr id="1109015" name="Picture 23" descr="particle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75363" y="4639591"/>
            <a:ext cx="222250" cy="222250"/>
          </a:xfrm>
          <a:prstGeom prst="rect">
            <a:avLst/>
          </a:prstGeom>
          <a:noFill/>
        </p:spPr>
      </p:pic>
      <p:pic>
        <p:nvPicPr>
          <p:cNvPr id="1109016" name="Picture 24" descr="particle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96025" y="3622003"/>
            <a:ext cx="222250" cy="222250"/>
          </a:xfrm>
          <a:prstGeom prst="rect">
            <a:avLst/>
          </a:prstGeom>
          <a:noFill/>
        </p:spPr>
      </p:pic>
      <p:pic>
        <p:nvPicPr>
          <p:cNvPr id="1109017" name="Picture 25" descr="particle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32438" y="4341141"/>
            <a:ext cx="222250" cy="222250"/>
          </a:xfrm>
          <a:prstGeom prst="rect">
            <a:avLst/>
          </a:prstGeom>
          <a:noFill/>
        </p:spPr>
      </p:pic>
      <p:pic>
        <p:nvPicPr>
          <p:cNvPr id="1109018" name="Picture 26" descr="particle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62763" y="4701503"/>
            <a:ext cx="222250" cy="222250"/>
          </a:xfrm>
          <a:prstGeom prst="rect">
            <a:avLst/>
          </a:prstGeom>
          <a:noFill/>
        </p:spPr>
      </p:pic>
      <p:pic>
        <p:nvPicPr>
          <p:cNvPr id="1109019" name="Picture 27" descr="particle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43813" y="3961728"/>
            <a:ext cx="222250" cy="222250"/>
          </a:xfrm>
          <a:prstGeom prst="rect">
            <a:avLst/>
          </a:prstGeom>
          <a:noFill/>
        </p:spPr>
      </p:pic>
      <p:sp>
        <p:nvSpPr>
          <p:cNvPr id="1109020" name="Rectangle 28"/>
          <p:cNvSpPr>
            <a:spLocks noChangeArrowheads="1"/>
          </p:cNvSpPr>
          <p:nvPr/>
        </p:nvSpPr>
        <p:spPr bwMode="auto">
          <a:xfrm>
            <a:off x="467544" y="3502169"/>
            <a:ext cx="424847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・重力波</a:t>
            </a: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の振幅 </a:t>
            </a:r>
            <a:r>
              <a:rPr kumimoji="1" lang="en-US" altLang="ja-JP" sz="2000" i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  </a:t>
            </a:r>
            <a:r>
              <a:rPr kumimoji="1" lang="en-US" altLang="ja-JP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ja-JP" altLang="en-US" sz="20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無次元</a:t>
            </a: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r>
              <a:rPr kumimoji="1" lang="ja-JP" altLang="en-US" sz="20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歪み量</a:t>
            </a:r>
            <a:endParaRPr kumimoji="1" lang="ja-JP" altLang="en-US" sz="2000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" name="Rectangle 28"/>
          <p:cNvSpPr>
            <a:spLocks noChangeArrowheads="1"/>
          </p:cNvSpPr>
          <p:nvPr/>
        </p:nvSpPr>
        <p:spPr bwMode="auto">
          <a:xfrm>
            <a:off x="4542904" y="5734417"/>
            <a:ext cx="4421584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i="1" kern="1200" dirty="0" smtClean="0">
                <a:solidFill>
                  <a:srgbClr val="CCECFF"/>
                </a:solidFill>
              </a:rPr>
              <a:t>h</a:t>
            </a:r>
            <a:r>
              <a:rPr kumimoji="1" lang="en-US" altLang="ja-JP" sz="1800" kern="1200" dirty="0" smtClean="0">
                <a:solidFill>
                  <a:srgbClr val="CCECFF"/>
                </a:solidFill>
              </a:rPr>
              <a:t> </a:t>
            </a:r>
            <a:r>
              <a:rPr kumimoji="1" lang="en-US" altLang="ja-JP" sz="1800" kern="1200" dirty="0">
                <a:solidFill>
                  <a:srgbClr val="CCECFF"/>
                </a:solidFill>
              </a:rPr>
              <a:t>=10</a:t>
            </a:r>
            <a:r>
              <a:rPr kumimoji="1" lang="en-US" altLang="ja-JP" sz="1800" kern="1200" baseline="30000" dirty="0">
                <a:solidFill>
                  <a:srgbClr val="CCECFF"/>
                </a:solidFill>
              </a:rPr>
              <a:t>-21</a:t>
            </a:r>
            <a:r>
              <a:rPr kumimoji="1" lang="en-US" altLang="ja-JP" sz="1800" kern="1200" dirty="0">
                <a:solidFill>
                  <a:srgbClr val="CCECFF"/>
                </a:solidFill>
              </a:rPr>
              <a:t> </a:t>
            </a:r>
            <a:r>
              <a:rPr kumimoji="1" lang="ja-JP" altLang="en-US" sz="1800" kern="1200" dirty="0" smtClean="0">
                <a:solidFill>
                  <a:srgbClr val="CCECFF"/>
                </a:solidFill>
                <a:sym typeface="Wingdings" pitchFamily="2" charset="2"/>
              </a:rPr>
              <a:t> </a:t>
            </a:r>
            <a:r>
              <a:rPr kumimoji="1" lang="en-US" altLang="ja-JP" sz="1800" kern="1200" dirty="0" smtClean="0">
                <a:solidFill>
                  <a:srgbClr val="CCECFF"/>
                </a:solidFill>
                <a:sym typeface="Wingdings" pitchFamily="2" charset="2"/>
              </a:rPr>
              <a:t>1m</a:t>
            </a:r>
            <a:r>
              <a:rPr kumimoji="1" lang="ja-JP" altLang="en-US" sz="1800" kern="1200" dirty="0">
                <a:solidFill>
                  <a:srgbClr val="CCECFF"/>
                </a:solidFill>
                <a:sym typeface="Wingdings" pitchFamily="2" charset="2"/>
              </a:rPr>
              <a:t>の距離</a:t>
            </a:r>
            <a:r>
              <a:rPr kumimoji="1" lang="ja-JP" altLang="en-US" sz="1800" kern="1200" dirty="0" smtClean="0">
                <a:solidFill>
                  <a:srgbClr val="CCECFF"/>
                </a:solidFill>
                <a:sym typeface="Wingdings" pitchFamily="2" charset="2"/>
              </a:rPr>
              <a:t>が</a:t>
            </a:r>
            <a:r>
              <a:rPr kumimoji="1" lang="en-US" altLang="ja-JP" sz="1800" kern="1200" dirty="0" smtClean="0">
                <a:solidFill>
                  <a:srgbClr val="CCECFF"/>
                </a:solidFill>
                <a:sym typeface="Wingdings" pitchFamily="2" charset="2"/>
              </a:rPr>
              <a:t>10</a:t>
            </a:r>
            <a:r>
              <a:rPr kumimoji="1" lang="en-US" altLang="ja-JP" sz="1800" kern="1200" baseline="30000" dirty="0" smtClean="0">
                <a:solidFill>
                  <a:srgbClr val="CCECFF"/>
                </a:solidFill>
                <a:sym typeface="Wingdings" pitchFamily="2" charset="2"/>
              </a:rPr>
              <a:t>-21</a:t>
            </a:r>
            <a:r>
              <a:rPr kumimoji="1" lang="en-US" altLang="ja-JP" sz="1800" kern="1200" dirty="0" smtClean="0">
                <a:solidFill>
                  <a:srgbClr val="CCECFF"/>
                </a:solidFill>
                <a:sym typeface="Wingdings" pitchFamily="2" charset="2"/>
              </a:rPr>
              <a:t>m </a:t>
            </a:r>
            <a:r>
              <a:rPr kumimoji="1" lang="ja-JP" altLang="en-US" sz="1800" kern="1200" dirty="0" smtClean="0">
                <a:solidFill>
                  <a:srgbClr val="CCECFF"/>
                </a:solidFill>
                <a:sym typeface="Wingdings" pitchFamily="2" charset="2"/>
              </a:rPr>
              <a:t>伸縮</a:t>
            </a:r>
            <a:r>
              <a:rPr lang="en-US" altLang="ja-JP" sz="1800" dirty="0">
                <a:solidFill>
                  <a:srgbClr val="CCECFF"/>
                </a:solidFill>
                <a:sym typeface="Wingdings" pitchFamily="2" charset="2"/>
              </a:rPr>
              <a:t>.</a:t>
            </a:r>
            <a:endParaRPr kumimoji="1" lang="ja-JP" altLang="en-US" sz="1800" i="1" kern="1200" dirty="0">
              <a:solidFill>
                <a:srgbClr val="CCECF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19" y="4239271"/>
            <a:ext cx="1390198" cy="3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724300"/>
            <a:ext cx="281319" cy="18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7" name="図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814" y="5084340"/>
            <a:ext cx="163164" cy="16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5" name="Rectangle 28"/>
          <p:cNvSpPr>
            <a:spLocks noChangeArrowheads="1"/>
          </p:cNvSpPr>
          <p:nvPr/>
        </p:nvSpPr>
        <p:spPr bwMode="auto">
          <a:xfrm>
            <a:off x="2137574" y="4628627"/>
            <a:ext cx="1727994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ja-JP" altLang="en-US" sz="16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距離変動</a:t>
            </a:r>
            <a:endParaRPr kumimoji="1" lang="ja-JP" altLang="en-US" sz="1600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28"/>
          <p:cNvSpPr>
            <a:spLocks noChangeArrowheads="1"/>
          </p:cNvSpPr>
          <p:nvPr/>
        </p:nvSpPr>
        <p:spPr bwMode="auto">
          <a:xfrm>
            <a:off x="2137376" y="4967620"/>
            <a:ext cx="172799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2</a:t>
            </a:r>
            <a:r>
              <a:rPr kumimoji="1" lang="ja-JP" altLang="en-US" sz="16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点間の距離</a:t>
            </a:r>
            <a:endParaRPr kumimoji="1" lang="ja-JP" altLang="en-US" sz="1600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09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66 -0.00902 L 0.02344 0.0099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1090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" y="9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05 0.00694 L -0.02326 -0.0136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1090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-10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4 -0.01621 L -0.01667 0.01597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1090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0" y="16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1805 L 0.01216 -0.01829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1090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" y="-18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15 -0.00139 L -0.01909 0.0041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1090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0" y="3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2 0.01597 L -0.01007 -0.01551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1090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" y="-16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57 0.0007 L 0.01806 -0.00416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11090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-3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0206 L 0.00677 0.02176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11090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21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6.66667E-6 L -0.08663 0.32547 " pathEditMode="relative" ptsTypes="AA">
                                      <p:cBhvr>
                                        <p:cTn id="2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5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/>
              <a:t>重力波による位相</a:t>
            </a:r>
            <a:r>
              <a:rPr lang="ja-JP" altLang="en-US"/>
              <a:t>変化</a:t>
            </a:r>
          </a:p>
        </p:txBody>
      </p:sp>
      <p:sp>
        <p:nvSpPr>
          <p:cNvPr id="31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32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C69304-6DC1-437D-BB1F-9135C4439960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1517625" name="AutoShape 57"/>
          <p:cNvSpPr>
            <a:spLocks noChangeArrowheads="1"/>
          </p:cNvSpPr>
          <p:nvPr/>
        </p:nvSpPr>
        <p:spPr bwMode="auto">
          <a:xfrm>
            <a:off x="2771775" y="5373688"/>
            <a:ext cx="2447925" cy="1008062"/>
          </a:xfrm>
          <a:prstGeom prst="roundRect">
            <a:avLst>
              <a:gd name="adj" fmla="val 6944"/>
            </a:avLst>
          </a:prstGeom>
          <a:solidFill>
            <a:srgbClr val="FAFFC9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17589" name="AutoShape 21"/>
          <p:cNvSpPr>
            <a:spLocks noChangeArrowheads="1"/>
          </p:cNvSpPr>
          <p:nvPr/>
        </p:nvSpPr>
        <p:spPr bwMode="auto">
          <a:xfrm>
            <a:off x="1619250" y="1917700"/>
            <a:ext cx="4022725" cy="482600"/>
          </a:xfrm>
          <a:prstGeom prst="roundRect">
            <a:avLst>
              <a:gd name="adj" fmla="val 16667"/>
            </a:avLst>
          </a:prstGeom>
          <a:solidFill>
            <a:srgbClr val="FAFFC9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17591" name="Line 23"/>
          <p:cNvSpPr>
            <a:spLocks noChangeAspect="1" noChangeShapeType="1"/>
          </p:cNvSpPr>
          <p:nvPr/>
        </p:nvSpPr>
        <p:spPr bwMode="auto">
          <a:xfrm flipV="1">
            <a:off x="6499232" y="3098794"/>
            <a:ext cx="0" cy="134143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17592" name="Line 24"/>
          <p:cNvSpPr>
            <a:spLocks noChangeAspect="1" noChangeShapeType="1"/>
          </p:cNvSpPr>
          <p:nvPr/>
        </p:nvSpPr>
        <p:spPr bwMode="auto">
          <a:xfrm flipV="1">
            <a:off x="6499232" y="3936994"/>
            <a:ext cx="2097088" cy="50323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17593" name="Line 25"/>
          <p:cNvSpPr>
            <a:spLocks noChangeAspect="1" noChangeShapeType="1"/>
          </p:cNvSpPr>
          <p:nvPr/>
        </p:nvSpPr>
        <p:spPr bwMode="auto">
          <a:xfrm flipH="1" flipV="1">
            <a:off x="5829307" y="4021132"/>
            <a:ext cx="669925" cy="4191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17594" name="Rectangle 26"/>
          <p:cNvSpPr>
            <a:spLocks noChangeAspect="1" noChangeArrowheads="1"/>
          </p:cNvSpPr>
          <p:nvPr/>
        </p:nvSpPr>
        <p:spPr bwMode="auto">
          <a:xfrm>
            <a:off x="8329620" y="4011607"/>
            <a:ext cx="339725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2000" i="1">
                <a:solidFill>
                  <a:srgbClr val="F8F8F8"/>
                </a:solidFill>
              </a:rPr>
              <a:t>x</a:t>
            </a:r>
          </a:p>
        </p:txBody>
      </p:sp>
      <p:sp>
        <p:nvSpPr>
          <p:cNvPr id="1517595" name="Rectangle 27"/>
          <p:cNvSpPr>
            <a:spLocks noChangeAspect="1" noChangeArrowheads="1"/>
          </p:cNvSpPr>
          <p:nvPr/>
        </p:nvSpPr>
        <p:spPr bwMode="auto">
          <a:xfrm>
            <a:off x="6149982" y="2968619"/>
            <a:ext cx="315913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2000" i="1">
                <a:solidFill>
                  <a:srgbClr val="F8F8F8"/>
                </a:solidFill>
              </a:rPr>
              <a:t>z</a:t>
            </a:r>
          </a:p>
        </p:txBody>
      </p:sp>
      <p:sp>
        <p:nvSpPr>
          <p:cNvPr id="1517596" name="Rectangle 28"/>
          <p:cNvSpPr>
            <a:spLocks noChangeAspect="1" noChangeArrowheads="1"/>
          </p:cNvSpPr>
          <p:nvPr/>
        </p:nvSpPr>
        <p:spPr bwMode="auto">
          <a:xfrm>
            <a:off x="5643570" y="3602032"/>
            <a:ext cx="33020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2000" i="1">
                <a:solidFill>
                  <a:srgbClr val="F8F8F8"/>
                </a:solidFill>
              </a:rPr>
              <a:t>y</a:t>
            </a:r>
          </a:p>
        </p:txBody>
      </p:sp>
      <p:sp>
        <p:nvSpPr>
          <p:cNvPr id="1517597" name="AutoShape 29"/>
          <p:cNvSpPr>
            <a:spLocks noChangeAspect="1" noChangeArrowheads="1"/>
          </p:cNvSpPr>
          <p:nvPr/>
        </p:nvSpPr>
        <p:spPr bwMode="auto">
          <a:xfrm rot="5400000">
            <a:off x="6841043" y="3163727"/>
            <a:ext cx="353684" cy="462613"/>
          </a:xfrm>
          <a:custGeom>
            <a:avLst/>
            <a:gdLst>
              <a:gd name="G0" fmla="+- 8421 0 0"/>
              <a:gd name="G1" fmla="+- 3453 0 0"/>
              <a:gd name="G2" fmla="+- 21600 0 3453"/>
              <a:gd name="G3" fmla="+- 10800 0 3453"/>
              <a:gd name="G4" fmla="+- 21600 0 8421"/>
              <a:gd name="G5" fmla="*/ G4 G3 10800"/>
              <a:gd name="G6" fmla="+- 21600 0 G5"/>
              <a:gd name="T0" fmla="*/ 8421 w 21600"/>
              <a:gd name="T1" fmla="*/ 0 h 21600"/>
              <a:gd name="T2" fmla="*/ 0 w 21600"/>
              <a:gd name="T3" fmla="*/ 10800 h 21600"/>
              <a:gd name="T4" fmla="*/ 8421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421" y="0"/>
                </a:moveTo>
                <a:lnTo>
                  <a:pt x="8421" y="3453"/>
                </a:lnTo>
                <a:lnTo>
                  <a:pt x="3375" y="3453"/>
                </a:lnTo>
                <a:lnTo>
                  <a:pt x="3375" y="18147"/>
                </a:lnTo>
                <a:lnTo>
                  <a:pt x="8421" y="18147"/>
                </a:lnTo>
                <a:lnTo>
                  <a:pt x="842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453"/>
                </a:moveTo>
                <a:lnTo>
                  <a:pt x="1350" y="18147"/>
                </a:lnTo>
                <a:lnTo>
                  <a:pt x="2700" y="18147"/>
                </a:lnTo>
                <a:lnTo>
                  <a:pt x="2700" y="3453"/>
                </a:lnTo>
                <a:close/>
              </a:path>
              <a:path w="21600" h="21600">
                <a:moveTo>
                  <a:pt x="0" y="3453"/>
                </a:moveTo>
                <a:lnTo>
                  <a:pt x="0" y="18147"/>
                </a:lnTo>
                <a:lnTo>
                  <a:pt x="675" y="18147"/>
                </a:lnTo>
                <a:lnTo>
                  <a:pt x="675" y="3453"/>
                </a:lnTo>
                <a:close/>
              </a:path>
            </a:pathLst>
          </a:custGeom>
          <a:solidFill>
            <a:srgbClr val="FFFF99">
              <a:alpha val="10000"/>
            </a:srgbClr>
          </a:solidFill>
          <a:ln w="317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517598" name="Rectangle 30"/>
          <p:cNvSpPr>
            <a:spLocks noChangeAspect="1" noChangeArrowheads="1"/>
          </p:cNvSpPr>
          <p:nvPr/>
        </p:nvSpPr>
        <p:spPr bwMode="auto">
          <a:xfrm>
            <a:off x="6643702" y="2744785"/>
            <a:ext cx="950912" cy="3984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2000" dirty="0">
                <a:solidFill>
                  <a:srgbClr val="FFFFCC"/>
                </a:solidFill>
              </a:rPr>
              <a:t>重力波</a:t>
            </a:r>
          </a:p>
        </p:txBody>
      </p:sp>
      <p:grpSp>
        <p:nvGrpSpPr>
          <p:cNvPr id="2" name="Group 31"/>
          <p:cNvGrpSpPr>
            <a:grpSpLocks noChangeAspect="1"/>
          </p:cNvGrpSpPr>
          <p:nvPr/>
        </p:nvGrpSpPr>
        <p:grpSpPr bwMode="auto">
          <a:xfrm>
            <a:off x="6499232" y="4021132"/>
            <a:ext cx="1844675" cy="503237"/>
            <a:chOff x="3360" y="2096"/>
            <a:chExt cx="2016" cy="592"/>
          </a:xfrm>
        </p:grpSpPr>
        <p:sp>
          <p:nvSpPr>
            <p:cNvPr id="1517600" name="Freeform 32"/>
            <p:cNvSpPr>
              <a:spLocks noChangeAspect="1"/>
            </p:cNvSpPr>
            <p:nvPr/>
          </p:nvSpPr>
          <p:spPr bwMode="auto">
            <a:xfrm>
              <a:off x="3360" y="2336"/>
              <a:ext cx="1008" cy="352"/>
            </a:xfrm>
            <a:custGeom>
              <a:avLst/>
              <a:gdLst/>
              <a:ahLst/>
              <a:cxnLst>
                <a:cxn ang="0">
                  <a:pos x="0" y="296"/>
                </a:cxn>
                <a:cxn ang="0">
                  <a:pos x="48" y="200"/>
                </a:cxn>
                <a:cxn ang="0">
                  <a:pos x="192" y="344"/>
                </a:cxn>
                <a:cxn ang="0">
                  <a:pos x="240" y="152"/>
                </a:cxn>
                <a:cxn ang="0">
                  <a:pos x="384" y="296"/>
                </a:cxn>
                <a:cxn ang="0">
                  <a:pos x="432" y="104"/>
                </a:cxn>
                <a:cxn ang="0">
                  <a:pos x="576" y="248"/>
                </a:cxn>
                <a:cxn ang="0">
                  <a:pos x="624" y="56"/>
                </a:cxn>
                <a:cxn ang="0">
                  <a:pos x="768" y="200"/>
                </a:cxn>
                <a:cxn ang="0">
                  <a:pos x="816" y="8"/>
                </a:cxn>
                <a:cxn ang="0">
                  <a:pos x="960" y="152"/>
                </a:cxn>
                <a:cxn ang="0">
                  <a:pos x="1008" y="56"/>
                </a:cxn>
              </a:cxnLst>
              <a:rect l="0" t="0" r="r" b="b"/>
              <a:pathLst>
                <a:path w="1008" h="352">
                  <a:moveTo>
                    <a:pt x="0" y="296"/>
                  </a:moveTo>
                  <a:cubicBezTo>
                    <a:pt x="8" y="244"/>
                    <a:pt x="16" y="192"/>
                    <a:pt x="48" y="200"/>
                  </a:cubicBezTo>
                  <a:cubicBezTo>
                    <a:pt x="80" y="208"/>
                    <a:pt x="160" y="352"/>
                    <a:pt x="192" y="344"/>
                  </a:cubicBezTo>
                  <a:cubicBezTo>
                    <a:pt x="224" y="336"/>
                    <a:pt x="208" y="160"/>
                    <a:pt x="240" y="152"/>
                  </a:cubicBezTo>
                  <a:cubicBezTo>
                    <a:pt x="272" y="144"/>
                    <a:pt x="352" y="304"/>
                    <a:pt x="384" y="296"/>
                  </a:cubicBezTo>
                  <a:cubicBezTo>
                    <a:pt x="416" y="288"/>
                    <a:pt x="400" y="112"/>
                    <a:pt x="432" y="104"/>
                  </a:cubicBezTo>
                  <a:cubicBezTo>
                    <a:pt x="464" y="96"/>
                    <a:pt x="544" y="256"/>
                    <a:pt x="576" y="248"/>
                  </a:cubicBezTo>
                  <a:cubicBezTo>
                    <a:pt x="608" y="240"/>
                    <a:pt x="592" y="64"/>
                    <a:pt x="624" y="56"/>
                  </a:cubicBezTo>
                  <a:cubicBezTo>
                    <a:pt x="656" y="48"/>
                    <a:pt x="736" y="208"/>
                    <a:pt x="768" y="200"/>
                  </a:cubicBezTo>
                  <a:cubicBezTo>
                    <a:pt x="800" y="192"/>
                    <a:pt x="784" y="16"/>
                    <a:pt x="816" y="8"/>
                  </a:cubicBezTo>
                  <a:cubicBezTo>
                    <a:pt x="848" y="0"/>
                    <a:pt x="928" y="144"/>
                    <a:pt x="960" y="152"/>
                  </a:cubicBezTo>
                  <a:cubicBezTo>
                    <a:pt x="992" y="160"/>
                    <a:pt x="1000" y="80"/>
                    <a:pt x="1008" y="56"/>
                  </a:cubicBezTo>
                </a:path>
              </a:pathLst>
            </a:custGeom>
            <a:noFill/>
            <a:ln w="158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517601" name="Freeform 33"/>
            <p:cNvSpPr>
              <a:spLocks noChangeAspect="1"/>
            </p:cNvSpPr>
            <p:nvPr/>
          </p:nvSpPr>
          <p:spPr bwMode="auto">
            <a:xfrm>
              <a:off x="4368" y="2096"/>
              <a:ext cx="1008" cy="352"/>
            </a:xfrm>
            <a:custGeom>
              <a:avLst/>
              <a:gdLst/>
              <a:ahLst/>
              <a:cxnLst>
                <a:cxn ang="0">
                  <a:pos x="0" y="296"/>
                </a:cxn>
                <a:cxn ang="0">
                  <a:pos x="48" y="200"/>
                </a:cxn>
                <a:cxn ang="0">
                  <a:pos x="192" y="344"/>
                </a:cxn>
                <a:cxn ang="0">
                  <a:pos x="240" y="152"/>
                </a:cxn>
                <a:cxn ang="0">
                  <a:pos x="384" y="296"/>
                </a:cxn>
                <a:cxn ang="0">
                  <a:pos x="432" y="104"/>
                </a:cxn>
                <a:cxn ang="0">
                  <a:pos x="576" y="248"/>
                </a:cxn>
                <a:cxn ang="0">
                  <a:pos x="624" y="56"/>
                </a:cxn>
                <a:cxn ang="0">
                  <a:pos x="768" y="200"/>
                </a:cxn>
                <a:cxn ang="0">
                  <a:pos x="816" y="8"/>
                </a:cxn>
                <a:cxn ang="0">
                  <a:pos x="960" y="152"/>
                </a:cxn>
                <a:cxn ang="0">
                  <a:pos x="1008" y="56"/>
                </a:cxn>
              </a:cxnLst>
              <a:rect l="0" t="0" r="r" b="b"/>
              <a:pathLst>
                <a:path w="1008" h="352">
                  <a:moveTo>
                    <a:pt x="0" y="296"/>
                  </a:moveTo>
                  <a:cubicBezTo>
                    <a:pt x="8" y="244"/>
                    <a:pt x="16" y="192"/>
                    <a:pt x="48" y="200"/>
                  </a:cubicBezTo>
                  <a:cubicBezTo>
                    <a:pt x="80" y="208"/>
                    <a:pt x="160" y="352"/>
                    <a:pt x="192" y="344"/>
                  </a:cubicBezTo>
                  <a:cubicBezTo>
                    <a:pt x="224" y="336"/>
                    <a:pt x="208" y="160"/>
                    <a:pt x="240" y="152"/>
                  </a:cubicBezTo>
                  <a:cubicBezTo>
                    <a:pt x="272" y="144"/>
                    <a:pt x="352" y="304"/>
                    <a:pt x="384" y="296"/>
                  </a:cubicBezTo>
                  <a:cubicBezTo>
                    <a:pt x="416" y="288"/>
                    <a:pt x="400" y="112"/>
                    <a:pt x="432" y="104"/>
                  </a:cubicBezTo>
                  <a:cubicBezTo>
                    <a:pt x="464" y="96"/>
                    <a:pt x="544" y="256"/>
                    <a:pt x="576" y="248"/>
                  </a:cubicBezTo>
                  <a:cubicBezTo>
                    <a:pt x="608" y="240"/>
                    <a:pt x="592" y="64"/>
                    <a:pt x="624" y="56"/>
                  </a:cubicBezTo>
                  <a:cubicBezTo>
                    <a:pt x="656" y="48"/>
                    <a:pt x="736" y="208"/>
                    <a:pt x="768" y="200"/>
                  </a:cubicBezTo>
                  <a:cubicBezTo>
                    <a:pt x="800" y="192"/>
                    <a:pt x="784" y="16"/>
                    <a:pt x="816" y="8"/>
                  </a:cubicBezTo>
                  <a:cubicBezTo>
                    <a:pt x="848" y="0"/>
                    <a:pt x="928" y="144"/>
                    <a:pt x="960" y="152"/>
                  </a:cubicBezTo>
                  <a:cubicBezTo>
                    <a:pt x="992" y="160"/>
                    <a:pt x="1000" y="80"/>
                    <a:pt x="1008" y="56"/>
                  </a:cubicBezTo>
                </a:path>
              </a:pathLst>
            </a:custGeom>
            <a:noFill/>
            <a:ln w="158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</p:grpSp>
      <p:grpSp>
        <p:nvGrpSpPr>
          <p:cNvPr id="3" name="Group 34"/>
          <p:cNvGrpSpPr>
            <a:grpSpLocks noChangeAspect="1"/>
          </p:cNvGrpSpPr>
          <p:nvPr/>
        </p:nvGrpSpPr>
        <p:grpSpPr bwMode="auto">
          <a:xfrm rot="10800000">
            <a:off x="6499232" y="3852857"/>
            <a:ext cx="1844675" cy="503237"/>
            <a:chOff x="3360" y="2096"/>
            <a:chExt cx="2016" cy="592"/>
          </a:xfrm>
        </p:grpSpPr>
        <p:sp>
          <p:nvSpPr>
            <p:cNvPr id="1517603" name="Freeform 35"/>
            <p:cNvSpPr>
              <a:spLocks noChangeAspect="1"/>
            </p:cNvSpPr>
            <p:nvPr/>
          </p:nvSpPr>
          <p:spPr bwMode="auto">
            <a:xfrm>
              <a:off x="3360" y="2336"/>
              <a:ext cx="1008" cy="352"/>
            </a:xfrm>
            <a:custGeom>
              <a:avLst/>
              <a:gdLst/>
              <a:ahLst/>
              <a:cxnLst>
                <a:cxn ang="0">
                  <a:pos x="0" y="296"/>
                </a:cxn>
                <a:cxn ang="0">
                  <a:pos x="48" y="200"/>
                </a:cxn>
                <a:cxn ang="0">
                  <a:pos x="192" y="344"/>
                </a:cxn>
                <a:cxn ang="0">
                  <a:pos x="240" y="152"/>
                </a:cxn>
                <a:cxn ang="0">
                  <a:pos x="384" y="296"/>
                </a:cxn>
                <a:cxn ang="0">
                  <a:pos x="432" y="104"/>
                </a:cxn>
                <a:cxn ang="0">
                  <a:pos x="576" y="248"/>
                </a:cxn>
                <a:cxn ang="0">
                  <a:pos x="624" y="56"/>
                </a:cxn>
                <a:cxn ang="0">
                  <a:pos x="768" y="200"/>
                </a:cxn>
                <a:cxn ang="0">
                  <a:pos x="816" y="8"/>
                </a:cxn>
                <a:cxn ang="0">
                  <a:pos x="960" y="152"/>
                </a:cxn>
                <a:cxn ang="0">
                  <a:pos x="1008" y="56"/>
                </a:cxn>
              </a:cxnLst>
              <a:rect l="0" t="0" r="r" b="b"/>
              <a:pathLst>
                <a:path w="1008" h="352">
                  <a:moveTo>
                    <a:pt x="0" y="296"/>
                  </a:moveTo>
                  <a:cubicBezTo>
                    <a:pt x="8" y="244"/>
                    <a:pt x="16" y="192"/>
                    <a:pt x="48" y="200"/>
                  </a:cubicBezTo>
                  <a:cubicBezTo>
                    <a:pt x="80" y="208"/>
                    <a:pt x="160" y="352"/>
                    <a:pt x="192" y="344"/>
                  </a:cubicBezTo>
                  <a:cubicBezTo>
                    <a:pt x="224" y="336"/>
                    <a:pt x="208" y="160"/>
                    <a:pt x="240" y="152"/>
                  </a:cubicBezTo>
                  <a:cubicBezTo>
                    <a:pt x="272" y="144"/>
                    <a:pt x="352" y="304"/>
                    <a:pt x="384" y="296"/>
                  </a:cubicBezTo>
                  <a:cubicBezTo>
                    <a:pt x="416" y="288"/>
                    <a:pt x="400" y="112"/>
                    <a:pt x="432" y="104"/>
                  </a:cubicBezTo>
                  <a:cubicBezTo>
                    <a:pt x="464" y="96"/>
                    <a:pt x="544" y="256"/>
                    <a:pt x="576" y="248"/>
                  </a:cubicBezTo>
                  <a:cubicBezTo>
                    <a:pt x="608" y="240"/>
                    <a:pt x="592" y="64"/>
                    <a:pt x="624" y="56"/>
                  </a:cubicBezTo>
                  <a:cubicBezTo>
                    <a:pt x="656" y="48"/>
                    <a:pt x="736" y="208"/>
                    <a:pt x="768" y="200"/>
                  </a:cubicBezTo>
                  <a:cubicBezTo>
                    <a:pt x="800" y="192"/>
                    <a:pt x="784" y="16"/>
                    <a:pt x="816" y="8"/>
                  </a:cubicBezTo>
                  <a:cubicBezTo>
                    <a:pt x="848" y="0"/>
                    <a:pt x="928" y="144"/>
                    <a:pt x="960" y="152"/>
                  </a:cubicBezTo>
                  <a:cubicBezTo>
                    <a:pt x="992" y="160"/>
                    <a:pt x="1000" y="80"/>
                    <a:pt x="1008" y="56"/>
                  </a:cubicBezTo>
                </a:path>
              </a:pathLst>
            </a:custGeom>
            <a:noFill/>
            <a:ln w="15875" cap="flat" cmpd="sng">
              <a:solidFill>
                <a:srgbClr val="FF6600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517604" name="Freeform 36"/>
            <p:cNvSpPr>
              <a:spLocks noChangeAspect="1"/>
            </p:cNvSpPr>
            <p:nvPr/>
          </p:nvSpPr>
          <p:spPr bwMode="auto">
            <a:xfrm>
              <a:off x="4368" y="2096"/>
              <a:ext cx="1008" cy="352"/>
            </a:xfrm>
            <a:custGeom>
              <a:avLst/>
              <a:gdLst/>
              <a:ahLst/>
              <a:cxnLst>
                <a:cxn ang="0">
                  <a:pos x="0" y="296"/>
                </a:cxn>
                <a:cxn ang="0">
                  <a:pos x="48" y="200"/>
                </a:cxn>
                <a:cxn ang="0">
                  <a:pos x="192" y="344"/>
                </a:cxn>
                <a:cxn ang="0">
                  <a:pos x="240" y="152"/>
                </a:cxn>
                <a:cxn ang="0">
                  <a:pos x="384" y="296"/>
                </a:cxn>
                <a:cxn ang="0">
                  <a:pos x="432" y="104"/>
                </a:cxn>
                <a:cxn ang="0">
                  <a:pos x="576" y="248"/>
                </a:cxn>
                <a:cxn ang="0">
                  <a:pos x="624" y="56"/>
                </a:cxn>
                <a:cxn ang="0">
                  <a:pos x="768" y="200"/>
                </a:cxn>
                <a:cxn ang="0">
                  <a:pos x="816" y="8"/>
                </a:cxn>
                <a:cxn ang="0">
                  <a:pos x="960" y="152"/>
                </a:cxn>
                <a:cxn ang="0">
                  <a:pos x="1008" y="56"/>
                </a:cxn>
              </a:cxnLst>
              <a:rect l="0" t="0" r="r" b="b"/>
              <a:pathLst>
                <a:path w="1008" h="352">
                  <a:moveTo>
                    <a:pt x="0" y="296"/>
                  </a:moveTo>
                  <a:cubicBezTo>
                    <a:pt x="8" y="244"/>
                    <a:pt x="16" y="192"/>
                    <a:pt x="48" y="200"/>
                  </a:cubicBezTo>
                  <a:cubicBezTo>
                    <a:pt x="80" y="208"/>
                    <a:pt x="160" y="352"/>
                    <a:pt x="192" y="344"/>
                  </a:cubicBezTo>
                  <a:cubicBezTo>
                    <a:pt x="224" y="336"/>
                    <a:pt x="208" y="160"/>
                    <a:pt x="240" y="152"/>
                  </a:cubicBezTo>
                  <a:cubicBezTo>
                    <a:pt x="272" y="144"/>
                    <a:pt x="352" y="304"/>
                    <a:pt x="384" y="296"/>
                  </a:cubicBezTo>
                  <a:cubicBezTo>
                    <a:pt x="416" y="288"/>
                    <a:pt x="400" y="112"/>
                    <a:pt x="432" y="104"/>
                  </a:cubicBezTo>
                  <a:cubicBezTo>
                    <a:pt x="464" y="96"/>
                    <a:pt x="544" y="256"/>
                    <a:pt x="576" y="248"/>
                  </a:cubicBezTo>
                  <a:cubicBezTo>
                    <a:pt x="608" y="240"/>
                    <a:pt x="592" y="64"/>
                    <a:pt x="624" y="56"/>
                  </a:cubicBezTo>
                  <a:cubicBezTo>
                    <a:pt x="656" y="48"/>
                    <a:pt x="736" y="208"/>
                    <a:pt x="768" y="200"/>
                  </a:cubicBezTo>
                  <a:cubicBezTo>
                    <a:pt x="800" y="192"/>
                    <a:pt x="784" y="16"/>
                    <a:pt x="816" y="8"/>
                  </a:cubicBezTo>
                  <a:cubicBezTo>
                    <a:pt x="848" y="0"/>
                    <a:pt x="928" y="144"/>
                    <a:pt x="960" y="152"/>
                  </a:cubicBezTo>
                  <a:cubicBezTo>
                    <a:pt x="992" y="160"/>
                    <a:pt x="1000" y="80"/>
                    <a:pt x="1008" y="56"/>
                  </a:cubicBezTo>
                </a:path>
              </a:pathLst>
            </a:custGeom>
            <a:noFill/>
            <a:ln w="15875" cap="flat" cmpd="sng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</p:grpSp>
      <p:sp>
        <p:nvSpPr>
          <p:cNvPr id="1517609" name="AutoShape 41"/>
          <p:cNvSpPr>
            <a:spLocks noChangeArrowheads="1"/>
          </p:cNvSpPr>
          <p:nvPr/>
        </p:nvSpPr>
        <p:spPr bwMode="auto">
          <a:xfrm>
            <a:off x="2555875" y="3429000"/>
            <a:ext cx="2447925" cy="863600"/>
          </a:xfrm>
          <a:prstGeom prst="roundRect">
            <a:avLst>
              <a:gd name="adj" fmla="val 6944"/>
            </a:avLst>
          </a:prstGeom>
          <a:solidFill>
            <a:srgbClr val="FAFFC9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17610" name="Rectangle 42"/>
          <p:cNvSpPr>
            <a:spLocks noChangeArrowheads="1"/>
          </p:cNvSpPr>
          <p:nvPr/>
        </p:nvSpPr>
        <p:spPr bwMode="auto">
          <a:xfrm>
            <a:off x="3060700" y="6092825"/>
            <a:ext cx="189865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400">
                <a:solidFill>
                  <a:srgbClr val="DDDDDD"/>
                </a:solidFill>
              </a:rPr>
              <a:t>重力波による位相変化</a:t>
            </a:r>
          </a:p>
        </p:txBody>
      </p:sp>
      <p:sp>
        <p:nvSpPr>
          <p:cNvPr id="1517612" name="Rectangle 44"/>
          <p:cNvSpPr>
            <a:spLocks noChangeArrowheads="1"/>
          </p:cNvSpPr>
          <p:nvPr/>
        </p:nvSpPr>
        <p:spPr bwMode="auto">
          <a:xfrm>
            <a:off x="2740025" y="2636838"/>
            <a:ext cx="1692275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400">
                <a:solidFill>
                  <a:srgbClr val="F8F8F8"/>
                </a:solidFill>
              </a:rPr>
              <a:t>移項して両辺を積分</a:t>
            </a:r>
          </a:p>
        </p:txBody>
      </p:sp>
      <p:sp>
        <p:nvSpPr>
          <p:cNvPr id="1517613" name="Rectangle 45"/>
          <p:cNvSpPr>
            <a:spLocks noChangeArrowheads="1"/>
          </p:cNvSpPr>
          <p:nvPr/>
        </p:nvSpPr>
        <p:spPr bwMode="auto">
          <a:xfrm>
            <a:off x="2730500" y="2924175"/>
            <a:ext cx="1985963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i="1">
                <a:solidFill>
                  <a:srgbClr val="F8F8F8"/>
                </a:solidFill>
              </a:rPr>
              <a:t>h </a:t>
            </a:r>
            <a:r>
              <a:rPr lang="ja-JP" altLang="en-US" sz="1400">
                <a:solidFill>
                  <a:srgbClr val="F8F8F8"/>
                </a:solidFill>
              </a:rPr>
              <a:t>の</a:t>
            </a:r>
            <a:r>
              <a:rPr lang="en-US" altLang="ja-JP" sz="1400">
                <a:solidFill>
                  <a:srgbClr val="F8F8F8"/>
                </a:solidFill>
              </a:rPr>
              <a:t>1</a:t>
            </a:r>
            <a:r>
              <a:rPr lang="ja-JP" altLang="en-US" sz="1400">
                <a:solidFill>
                  <a:srgbClr val="F8F8F8"/>
                </a:solidFill>
              </a:rPr>
              <a:t>次の効果まで考慮</a:t>
            </a:r>
          </a:p>
        </p:txBody>
      </p:sp>
      <p:sp>
        <p:nvSpPr>
          <p:cNvPr id="1517617" name="Rectangle 49"/>
          <p:cNvSpPr>
            <a:spLocks noChangeArrowheads="1"/>
          </p:cNvSpPr>
          <p:nvPr/>
        </p:nvSpPr>
        <p:spPr bwMode="auto">
          <a:xfrm>
            <a:off x="827088" y="1411288"/>
            <a:ext cx="187325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EAEAEA"/>
                </a:solidFill>
              </a:rPr>
              <a:t>4</a:t>
            </a:r>
            <a:r>
              <a:rPr lang="ja-JP" altLang="en-US" sz="1800" dirty="0">
                <a:solidFill>
                  <a:srgbClr val="EAEAEA"/>
                </a:solidFill>
              </a:rPr>
              <a:t>次元線素の式</a:t>
            </a:r>
          </a:p>
        </p:txBody>
      </p:sp>
      <p:pic>
        <p:nvPicPr>
          <p:cNvPr id="1517618" name="Picture 5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827088" y="1968500"/>
            <a:ext cx="4770437" cy="3444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17626" name="AutoShape 58"/>
          <p:cNvSpPr>
            <a:spLocks noChangeArrowheads="1"/>
          </p:cNvSpPr>
          <p:nvPr/>
        </p:nvSpPr>
        <p:spPr bwMode="auto">
          <a:xfrm rot="5400000">
            <a:off x="2093912" y="4610101"/>
            <a:ext cx="309563" cy="538162"/>
          </a:xfrm>
          <a:custGeom>
            <a:avLst/>
            <a:gdLst>
              <a:gd name="G0" fmla="+- 11880 0 0"/>
              <a:gd name="G1" fmla="+- 3712 0 0"/>
              <a:gd name="G2" fmla="+- 21600 0 3712"/>
              <a:gd name="G3" fmla="+- 10800 0 3712"/>
              <a:gd name="G4" fmla="+- 21600 0 11880"/>
              <a:gd name="G5" fmla="*/ G4 G3 10800"/>
              <a:gd name="G6" fmla="+- 21600 0 G5"/>
              <a:gd name="T0" fmla="*/ 11880 w 21600"/>
              <a:gd name="T1" fmla="*/ 0 h 21600"/>
              <a:gd name="T2" fmla="*/ 0 w 21600"/>
              <a:gd name="T3" fmla="*/ 10800 h 21600"/>
              <a:gd name="T4" fmla="*/ 1188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880" y="0"/>
                </a:moveTo>
                <a:lnTo>
                  <a:pt x="11880" y="3712"/>
                </a:lnTo>
                <a:lnTo>
                  <a:pt x="3375" y="3712"/>
                </a:lnTo>
                <a:lnTo>
                  <a:pt x="3375" y="17888"/>
                </a:lnTo>
                <a:lnTo>
                  <a:pt x="11880" y="17888"/>
                </a:lnTo>
                <a:lnTo>
                  <a:pt x="1188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12"/>
                </a:moveTo>
                <a:lnTo>
                  <a:pt x="1350" y="17888"/>
                </a:lnTo>
                <a:lnTo>
                  <a:pt x="2700" y="17888"/>
                </a:lnTo>
                <a:lnTo>
                  <a:pt x="2700" y="3712"/>
                </a:lnTo>
                <a:close/>
              </a:path>
              <a:path w="21600" h="21600">
                <a:moveTo>
                  <a:pt x="0" y="3712"/>
                </a:moveTo>
                <a:lnTo>
                  <a:pt x="0" y="17888"/>
                </a:lnTo>
                <a:lnTo>
                  <a:pt x="675" y="17888"/>
                </a:lnTo>
                <a:lnTo>
                  <a:pt x="675" y="3712"/>
                </a:lnTo>
                <a:close/>
              </a:path>
            </a:pathLst>
          </a:custGeom>
          <a:solidFill>
            <a:srgbClr val="FFFF99">
              <a:alpha val="20000"/>
            </a:srgbClr>
          </a:solidFill>
          <a:ln w="317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17627" name="Rectangle 59"/>
          <p:cNvSpPr>
            <a:spLocks noChangeArrowheads="1"/>
          </p:cNvSpPr>
          <p:nvPr/>
        </p:nvSpPr>
        <p:spPr bwMode="auto">
          <a:xfrm>
            <a:off x="2603500" y="4652963"/>
            <a:ext cx="155257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600">
                <a:solidFill>
                  <a:srgbClr val="F8F8F8"/>
                </a:solidFill>
              </a:rPr>
              <a:t>角周波数</a:t>
            </a:r>
            <a:r>
              <a:rPr lang="en-US" altLang="ja-JP" sz="1600">
                <a:solidFill>
                  <a:srgbClr val="F8F8F8"/>
                </a:solidFill>
                <a:latin typeface="Symbol" pitchFamily="18" charset="2"/>
              </a:rPr>
              <a:t>W</a:t>
            </a:r>
            <a:r>
              <a:rPr lang="ja-JP" altLang="en-US" sz="1600">
                <a:solidFill>
                  <a:srgbClr val="F8F8F8"/>
                </a:solidFill>
              </a:rPr>
              <a:t>の光</a:t>
            </a:r>
          </a:p>
        </p:txBody>
      </p:sp>
      <p:sp>
        <p:nvSpPr>
          <p:cNvPr id="1517628" name="AutoShape 60"/>
          <p:cNvSpPr>
            <a:spLocks noChangeArrowheads="1"/>
          </p:cNvSpPr>
          <p:nvPr/>
        </p:nvSpPr>
        <p:spPr bwMode="auto">
          <a:xfrm>
            <a:off x="2195513" y="2752725"/>
            <a:ext cx="485775" cy="360363"/>
          </a:xfrm>
          <a:prstGeom prst="downArrow">
            <a:avLst>
              <a:gd name="adj1" fmla="val 53593"/>
              <a:gd name="adj2" fmla="val 46255"/>
            </a:avLst>
          </a:prstGeom>
          <a:solidFill>
            <a:srgbClr val="FAFFC9">
              <a:alpha val="20000"/>
            </a:srgbClr>
          </a:solidFill>
          <a:ln w="317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17629" name="Rectangle 61"/>
          <p:cNvSpPr>
            <a:spLocks noChangeArrowheads="1"/>
          </p:cNvSpPr>
          <p:nvPr/>
        </p:nvSpPr>
        <p:spPr bwMode="auto">
          <a:xfrm>
            <a:off x="611188" y="908050"/>
            <a:ext cx="496887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EAEAEA"/>
                </a:solidFill>
              </a:rPr>
              <a:t>x</a:t>
            </a:r>
            <a:r>
              <a:rPr lang="ja-JP" altLang="en-US" sz="2000" dirty="0">
                <a:solidFill>
                  <a:srgbClr val="EAEAEA"/>
                </a:solidFill>
              </a:rPr>
              <a:t>軸上を往復する光 </a:t>
            </a:r>
            <a:r>
              <a:rPr lang="en-US" altLang="ja-JP" sz="2000" dirty="0">
                <a:solidFill>
                  <a:srgbClr val="EAEAEA"/>
                </a:solidFill>
              </a:rPr>
              <a:t>(</a:t>
            </a:r>
            <a:r>
              <a:rPr lang="ja-JP" altLang="en-US" sz="2000" dirty="0">
                <a:solidFill>
                  <a:srgbClr val="EAEAEA"/>
                </a:solidFill>
              </a:rPr>
              <a:t>角周波数</a:t>
            </a:r>
            <a:r>
              <a:rPr lang="ja-JP" altLang="en-US" sz="2000" dirty="0">
                <a:solidFill>
                  <a:srgbClr val="EAEAEA"/>
                </a:solidFill>
                <a:latin typeface="Symbol" pitchFamily="18" charset="2"/>
              </a:rPr>
              <a:t> </a:t>
            </a:r>
            <a:r>
              <a:rPr lang="en-US" altLang="ja-JP" sz="2000" dirty="0">
                <a:solidFill>
                  <a:srgbClr val="EAEAEA"/>
                </a:solidFill>
                <a:latin typeface="Symbol" pitchFamily="18" charset="2"/>
              </a:rPr>
              <a:t>W</a:t>
            </a:r>
            <a:r>
              <a:rPr lang="en-US" altLang="ja-JP" sz="2000" dirty="0">
                <a:solidFill>
                  <a:srgbClr val="EAEAEA"/>
                </a:solidFill>
              </a:rPr>
              <a:t>) </a:t>
            </a:r>
            <a:r>
              <a:rPr lang="ja-JP" altLang="en-US" sz="2000" dirty="0">
                <a:solidFill>
                  <a:srgbClr val="EAEAEA"/>
                </a:solidFill>
              </a:rPr>
              <a:t>を考える</a:t>
            </a:r>
          </a:p>
        </p:txBody>
      </p:sp>
      <p:pic>
        <p:nvPicPr>
          <p:cNvPr id="1517633" name="Picture 6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1039813" y="3573463"/>
            <a:ext cx="3832225" cy="6619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517634" name="Picture 6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904875" y="5430838"/>
            <a:ext cx="4219575" cy="6619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36" name="図 35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tretch>
            <a:fillRect/>
          </a:stretch>
        </p:blipFill>
        <p:spPr>
          <a:xfrm>
            <a:off x="6564661" y="5448546"/>
            <a:ext cx="1864991" cy="695098"/>
          </a:xfrm>
          <a:prstGeom prst="rect">
            <a:avLst/>
          </a:prstGeom>
          <a:noFill/>
        </p:spPr>
      </p:pic>
      <p:sp>
        <p:nvSpPr>
          <p:cNvPr id="37" name="右矢印 36"/>
          <p:cNvSpPr/>
          <p:nvPr/>
        </p:nvSpPr>
        <p:spPr>
          <a:xfrm>
            <a:off x="5786446" y="5587574"/>
            <a:ext cx="357190" cy="48463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9050">
            <a:solidFill>
              <a:srgbClr val="FFFFFF"/>
            </a:solidFill>
          </a:ln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None/>
            </a:pPr>
            <a:endParaRPr kumimoji="1" lang="ja-JP" altLang="en-US" sz="1400" b="1" dirty="0" err="1" smtClean="0">
              <a:solidFill>
                <a:srgbClr val="DDDDD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角丸四角形 16"/>
          <p:cNvSpPr/>
          <p:nvPr/>
        </p:nvSpPr>
        <p:spPr bwMode="auto">
          <a:xfrm>
            <a:off x="755576" y="3789040"/>
            <a:ext cx="7560840" cy="2376264"/>
          </a:xfrm>
          <a:prstGeom prst="roundRect">
            <a:avLst>
              <a:gd name="adj" fmla="val 8770"/>
            </a:avLst>
          </a:prstGeom>
          <a:solidFill>
            <a:srgbClr val="FFFFFF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弾性体に対する重力波の効果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  <p:sp>
        <p:nvSpPr>
          <p:cNvPr id="5" name="Rectangle 69"/>
          <p:cNvSpPr>
            <a:spLocks noChangeArrowheads="1"/>
          </p:cNvSpPr>
          <p:nvPr/>
        </p:nvSpPr>
        <p:spPr bwMode="auto">
          <a:xfrm>
            <a:off x="876320" y="1340768"/>
            <a:ext cx="577792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・重力波 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大きさを持った弾性体への潮汐力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1236360" y="1740878"/>
            <a:ext cx="6209976" cy="107446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-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弾性体内の各点 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>
                <a:solidFill>
                  <a:srgbClr val="F8F8F8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   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重力波が到来しても同じ座標に留まろうとする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-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各点間の距離は重力波によって変動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.</a:t>
            </a:r>
          </a:p>
        </p:txBody>
      </p:sp>
      <p:sp>
        <p:nvSpPr>
          <p:cNvPr id="7" name="右矢印 6"/>
          <p:cNvSpPr/>
          <p:nvPr/>
        </p:nvSpPr>
        <p:spPr bwMode="auto">
          <a:xfrm>
            <a:off x="1469672" y="3028898"/>
            <a:ext cx="285752" cy="285751"/>
          </a:xfrm>
          <a:prstGeom prst="rightArrow">
            <a:avLst/>
          </a:prstGeom>
          <a:solidFill>
            <a:srgbClr val="FFFFFF">
              <a:alpha val="9804"/>
            </a:srgbClr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Rectangle 69"/>
          <p:cNvSpPr>
            <a:spLocks noChangeArrowheads="1"/>
          </p:cNvSpPr>
          <p:nvPr/>
        </p:nvSpPr>
        <p:spPr bwMode="auto">
          <a:xfrm>
            <a:off x="1784778" y="2965014"/>
            <a:ext cx="581155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重力波による歪み力 </a:t>
            </a:r>
            <a:r>
              <a:rPr lang="en-US" altLang="ja-JP" sz="2000" dirty="0" smtClean="0">
                <a:solidFill>
                  <a:srgbClr val="99CCFF"/>
                </a:solidFill>
                <a:sym typeface="Wingdings" pitchFamily="2" charset="2"/>
              </a:rPr>
              <a:t>(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四重極の性質 </a:t>
            </a:r>
            <a:r>
              <a:rPr lang="en-US" altLang="ja-JP" sz="2000" dirty="0" smtClean="0">
                <a:solidFill>
                  <a:srgbClr val="99CCFF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潮汐力</a:t>
            </a:r>
            <a:r>
              <a:rPr lang="en-US" altLang="ja-JP" sz="2000" dirty="0" smtClean="0">
                <a:solidFill>
                  <a:srgbClr val="99CCFF"/>
                </a:solidFill>
                <a:sym typeface="Wingdings" pitchFamily="2" charset="2"/>
              </a:rPr>
              <a:t>)</a:t>
            </a:r>
          </a:p>
        </p:txBody>
      </p:sp>
      <p:grpSp>
        <p:nvGrpSpPr>
          <p:cNvPr id="9" name="グループ化 8"/>
          <p:cNvGrpSpPr/>
          <p:nvPr/>
        </p:nvGrpSpPr>
        <p:grpSpPr>
          <a:xfrm>
            <a:off x="4644008" y="4002784"/>
            <a:ext cx="3500462" cy="2071702"/>
            <a:chOff x="5830898" y="3991479"/>
            <a:chExt cx="2741630" cy="1580661"/>
          </a:xfrm>
        </p:grpSpPr>
        <p:pic>
          <p:nvPicPr>
            <p:cNvPr id="10" name="Picture 19" descr="particles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30898" y="3991479"/>
              <a:ext cx="2741630" cy="1580661"/>
            </a:xfrm>
            <a:prstGeom prst="rect">
              <a:avLst/>
            </a:prstGeom>
            <a:noFill/>
          </p:spPr>
        </p:pic>
        <p:sp>
          <p:nvSpPr>
            <p:cNvPr id="11" name="正方形/長方形 10"/>
            <p:cNvSpPr/>
            <p:nvPr/>
          </p:nvSpPr>
          <p:spPr bwMode="auto">
            <a:xfrm rot="1044421">
              <a:off x="6505915" y="4648652"/>
              <a:ext cx="1505096" cy="245023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>
                <a:lnSpc>
                  <a:spcPct val="120000"/>
                </a:lnSpc>
                <a:buNone/>
              </a:pPr>
              <a:endParaRPr kumimoji="1" lang="ja-JP" altLang="en-US" sz="1800" dirty="0" smtClean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12" name="円/楕円 11"/>
            <p:cNvSpPr/>
            <p:nvPr/>
          </p:nvSpPr>
          <p:spPr bwMode="auto">
            <a:xfrm rot="770995">
              <a:off x="6459096" y="4423469"/>
              <a:ext cx="164426" cy="242830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>
                <a:lnSpc>
                  <a:spcPct val="120000"/>
                </a:lnSpc>
                <a:buNone/>
              </a:pPr>
              <a:endParaRPr kumimoji="1" lang="ja-JP" altLang="en-US" sz="1800" dirty="0" smtClean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13" name="円/楕円 12"/>
            <p:cNvSpPr/>
            <p:nvPr/>
          </p:nvSpPr>
          <p:spPr bwMode="auto">
            <a:xfrm rot="1023902">
              <a:off x="7906893" y="4880675"/>
              <a:ext cx="164426" cy="242830"/>
            </a:xfrm>
            <a:prstGeom prst="ellipse">
              <a:avLst/>
            </a:prstGeom>
            <a:solidFill>
              <a:schemeClr val="tx1">
                <a:lumMod val="40000"/>
                <a:lumOff val="60000"/>
              </a:scheme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>
                <a:lnSpc>
                  <a:spcPct val="120000"/>
                </a:lnSpc>
                <a:buNone/>
              </a:pPr>
              <a:endParaRPr kumimoji="1" lang="ja-JP" altLang="en-US" sz="1800" dirty="0" smtClean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14" name="Line 73"/>
            <p:cNvSpPr>
              <a:spLocks noChangeShapeType="1"/>
            </p:cNvSpPr>
            <p:nvPr/>
          </p:nvSpPr>
          <p:spPr bwMode="auto">
            <a:xfrm>
              <a:off x="7258060" y="5029211"/>
              <a:ext cx="323847" cy="95249"/>
            </a:xfrm>
            <a:prstGeom prst="line">
              <a:avLst/>
            </a:prstGeom>
            <a:noFill/>
            <a:ln w="38100">
              <a:solidFill>
                <a:srgbClr val="CCECFF"/>
              </a:solidFill>
              <a:round/>
              <a:headEnd/>
              <a:tailEnd type="stealth" w="med" len="lg"/>
            </a:ln>
            <a:effectLst/>
          </p:spPr>
          <p:txBody>
            <a:bodyPr wrap="square"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5" name="Line 73"/>
            <p:cNvSpPr>
              <a:spLocks noChangeShapeType="1"/>
            </p:cNvSpPr>
            <p:nvPr/>
          </p:nvSpPr>
          <p:spPr bwMode="auto">
            <a:xfrm flipH="1" flipV="1">
              <a:off x="6572264" y="4800611"/>
              <a:ext cx="290528" cy="100019"/>
            </a:xfrm>
            <a:prstGeom prst="line">
              <a:avLst/>
            </a:prstGeom>
            <a:noFill/>
            <a:ln w="38100">
              <a:solidFill>
                <a:srgbClr val="CCECFF"/>
              </a:solidFill>
              <a:round/>
              <a:headEnd/>
              <a:tailEnd type="stealth" w="med" len="lg"/>
            </a:ln>
            <a:effectLst/>
          </p:spPr>
          <p:txBody>
            <a:bodyPr wrap="square" anchor="ctr">
              <a:spAutoFit/>
            </a:bodyPr>
            <a:lstStyle/>
            <a:p>
              <a:endParaRPr lang="ja-JP" altLang="en-US" dirty="0"/>
            </a:p>
          </p:txBody>
        </p:sp>
      </p:grpSp>
      <p:sp>
        <p:nvSpPr>
          <p:cNvPr id="16" name="Rectangle 69"/>
          <p:cNvSpPr>
            <a:spLocks noChangeArrowheads="1"/>
          </p:cNvSpPr>
          <p:nvPr/>
        </p:nvSpPr>
        <p:spPr bwMode="auto">
          <a:xfrm>
            <a:off x="827584" y="4049196"/>
            <a:ext cx="4948456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X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軸に沿っておかれた棒状弾性体に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  +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モードの重力波が入射した場合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>
                <a:solidFill>
                  <a:srgbClr val="F8F8F8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  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棒を伸縮させる力がはたらく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.</a:t>
            </a:r>
          </a:p>
        </p:txBody>
      </p:sp>
      <p:pic>
        <p:nvPicPr>
          <p:cNvPr id="22" name="図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11" y="5392336"/>
            <a:ext cx="1957082" cy="55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02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6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基線</a:t>
            </a:r>
            <a:r>
              <a:rPr lang="ja-JP" altLang="en-US" dirty="0" smtClean="0"/>
              <a:t>長</a:t>
            </a:r>
            <a:r>
              <a:rPr lang="ja-JP" altLang="en-US" dirty="0"/>
              <a:t>と</a:t>
            </a:r>
            <a:r>
              <a:rPr lang="ja-JP" altLang="en-US" dirty="0" smtClean="0"/>
              <a:t>周波数</a:t>
            </a:r>
            <a:r>
              <a:rPr lang="ja-JP" altLang="en-US" dirty="0"/>
              <a:t>応答</a:t>
            </a:r>
          </a:p>
        </p:txBody>
      </p:sp>
      <p:sp>
        <p:nvSpPr>
          <p:cNvPr id="2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4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496E30-8343-4FB7-8D13-B5088A3BB50A}" type="slidenum">
              <a:rPr lang="en-US" altLang="ja-JP"/>
              <a:pPr/>
              <a:t>13</a:t>
            </a:fld>
            <a:endParaRPr lang="en-US" altLang="ja-JP"/>
          </a:p>
        </p:txBody>
      </p:sp>
      <p:sp>
        <p:nvSpPr>
          <p:cNvPr id="1562626" name="AutoShape 2"/>
          <p:cNvSpPr>
            <a:spLocks noChangeArrowheads="1"/>
          </p:cNvSpPr>
          <p:nvPr/>
        </p:nvSpPr>
        <p:spPr bwMode="auto">
          <a:xfrm>
            <a:off x="1331913" y="5229225"/>
            <a:ext cx="3887787" cy="1079500"/>
          </a:xfrm>
          <a:prstGeom prst="roundRect">
            <a:avLst>
              <a:gd name="adj" fmla="val 6944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62627" name="AutoShape 3"/>
          <p:cNvSpPr>
            <a:spLocks noChangeArrowheads="1"/>
          </p:cNvSpPr>
          <p:nvPr/>
        </p:nvSpPr>
        <p:spPr bwMode="auto">
          <a:xfrm>
            <a:off x="1836738" y="3429000"/>
            <a:ext cx="2447925" cy="1063625"/>
          </a:xfrm>
          <a:prstGeom prst="roundRect">
            <a:avLst>
              <a:gd name="adj" fmla="val 6944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62631" name="Rectangle 7"/>
          <p:cNvSpPr>
            <a:spLocks noChangeArrowheads="1"/>
          </p:cNvSpPr>
          <p:nvPr/>
        </p:nvSpPr>
        <p:spPr bwMode="auto">
          <a:xfrm>
            <a:off x="2484438" y="4149725"/>
            <a:ext cx="10795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400">
                <a:solidFill>
                  <a:srgbClr val="F8F8F8"/>
                </a:solidFill>
              </a:rPr>
              <a:t>応答関数</a:t>
            </a:r>
            <a:endParaRPr lang="ja-JP" altLang="en-US" sz="1400">
              <a:solidFill>
                <a:srgbClr val="F8F8F8"/>
              </a:solidFill>
            </a:endParaRPr>
          </a:p>
        </p:txBody>
      </p:sp>
      <p:sp>
        <p:nvSpPr>
          <p:cNvPr id="1562632" name="Rectangle 8"/>
          <p:cNvSpPr>
            <a:spLocks noChangeArrowheads="1"/>
          </p:cNvSpPr>
          <p:nvPr/>
        </p:nvSpPr>
        <p:spPr bwMode="auto">
          <a:xfrm>
            <a:off x="611560" y="1052091"/>
            <a:ext cx="756084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</a:rPr>
              <a:t>(</a:t>
            </a:r>
            <a:r>
              <a:rPr lang="ja-JP" altLang="en-US" sz="2000" dirty="0" smtClean="0">
                <a:solidFill>
                  <a:srgbClr val="EAEAEA"/>
                </a:solidFill>
              </a:rPr>
              <a:t>重力波の周期</a:t>
            </a:r>
            <a:r>
              <a:rPr lang="en-US" altLang="ja-JP" sz="2000" dirty="0" smtClean="0">
                <a:solidFill>
                  <a:srgbClr val="EAEAEA"/>
                </a:solidFill>
              </a:rPr>
              <a:t>)</a:t>
            </a:r>
            <a:r>
              <a:rPr lang="ja-JP" altLang="en-US" sz="2000" dirty="0" smtClean="0">
                <a:solidFill>
                  <a:srgbClr val="EAEAEA"/>
                </a:solidFill>
              </a:rPr>
              <a:t> </a:t>
            </a:r>
            <a:r>
              <a:rPr lang="en-US" altLang="ja-JP" sz="2000" dirty="0">
                <a:solidFill>
                  <a:srgbClr val="EAEAEA"/>
                </a:solidFill>
              </a:rPr>
              <a:t>&lt;</a:t>
            </a:r>
            <a:r>
              <a:rPr lang="en-US" altLang="ja-JP" sz="2000" dirty="0" smtClean="0">
                <a:solidFill>
                  <a:srgbClr val="EAEAEA"/>
                </a:solidFill>
              </a:rPr>
              <a:t> (</a:t>
            </a:r>
            <a:r>
              <a:rPr lang="ja-JP" altLang="en-US" sz="2000" dirty="0" smtClean="0">
                <a:solidFill>
                  <a:srgbClr val="EAEAEA"/>
                </a:solidFill>
              </a:rPr>
              <a:t>光の往復時間</a:t>
            </a:r>
            <a:r>
              <a:rPr lang="en-US" altLang="ja-JP" sz="2000" dirty="0" smtClean="0">
                <a:solidFill>
                  <a:srgbClr val="EAEAEA"/>
                </a:solidFill>
              </a:rPr>
              <a:t>)</a:t>
            </a:r>
            <a:r>
              <a:rPr lang="ja-JP" altLang="en-US" sz="2000" dirty="0" smtClean="0">
                <a:solidFill>
                  <a:srgbClr val="EAEAEA"/>
                </a:solidFill>
              </a:rPr>
              <a:t> のとき 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</a:t>
            </a:r>
            <a:r>
              <a:rPr lang="ja-JP" altLang="en-US" sz="2000" dirty="0" smtClean="0">
                <a:solidFill>
                  <a:srgbClr val="EAEAEA"/>
                </a:solidFill>
              </a:rPr>
              <a:t> 信号</a:t>
            </a:r>
            <a:r>
              <a:rPr lang="ja-JP" altLang="en-US" sz="2000" dirty="0">
                <a:solidFill>
                  <a:srgbClr val="EAEAEA"/>
                </a:solidFill>
              </a:rPr>
              <a:t>の</a:t>
            </a:r>
            <a:r>
              <a:rPr lang="ja-JP" altLang="en-US" sz="2000" dirty="0" smtClean="0">
                <a:solidFill>
                  <a:srgbClr val="EAEAEA"/>
                </a:solidFill>
              </a:rPr>
              <a:t>キャンセル</a:t>
            </a:r>
            <a:endParaRPr lang="ja-JP" altLang="en-US" sz="2000" dirty="0">
              <a:solidFill>
                <a:srgbClr val="EAEAEA"/>
              </a:solidFill>
            </a:endParaRPr>
          </a:p>
        </p:txBody>
      </p:sp>
      <p:sp>
        <p:nvSpPr>
          <p:cNvPr id="1562634" name="AutoShape 10"/>
          <p:cNvSpPr>
            <a:spLocks noChangeArrowheads="1"/>
          </p:cNvSpPr>
          <p:nvPr/>
        </p:nvSpPr>
        <p:spPr bwMode="auto">
          <a:xfrm>
            <a:off x="2838624" y="1628800"/>
            <a:ext cx="2159000" cy="1063625"/>
          </a:xfrm>
          <a:prstGeom prst="roundRect">
            <a:avLst>
              <a:gd name="adj" fmla="val 6944"/>
            </a:avLst>
          </a:prstGeom>
          <a:solidFill>
            <a:srgbClr val="FAFFC9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62635" name="Rectangle 11"/>
          <p:cNvSpPr>
            <a:spLocks noChangeArrowheads="1"/>
          </p:cNvSpPr>
          <p:nvPr/>
        </p:nvSpPr>
        <p:spPr bwMode="auto">
          <a:xfrm>
            <a:off x="3027537" y="2347938"/>
            <a:ext cx="189865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400">
                <a:solidFill>
                  <a:srgbClr val="DDDDDD"/>
                </a:solidFill>
              </a:rPr>
              <a:t>重力波による位相変化</a:t>
            </a:r>
          </a:p>
        </p:txBody>
      </p:sp>
      <p:pic>
        <p:nvPicPr>
          <p:cNvPr id="1562636" name="Picture 1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1187624" y="1700238"/>
            <a:ext cx="3738563" cy="5857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62638" name="AutoShape 14"/>
          <p:cNvSpPr>
            <a:spLocks noChangeArrowheads="1"/>
          </p:cNvSpPr>
          <p:nvPr/>
        </p:nvSpPr>
        <p:spPr bwMode="auto">
          <a:xfrm>
            <a:off x="2694162" y="2852763"/>
            <a:ext cx="431800" cy="287337"/>
          </a:xfrm>
          <a:prstGeom prst="downArrow">
            <a:avLst>
              <a:gd name="adj1" fmla="val 53593"/>
              <a:gd name="adj2" fmla="val 46255"/>
            </a:avLst>
          </a:prstGeom>
          <a:solidFill>
            <a:srgbClr val="99CCFF">
              <a:alpha val="20000"/>
            </a:srgbClr>
          </a:solidFill>
          <a:ln w="3175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62640" name="Rectangle 16"/>
          <p:cNvSpPr>
            <a:spLocks noChangeArrowheads="1"/>
          </p:cNvSpPr>
          <p:nvPr/>
        </p:nvSpPr>
        <p:spPr bwMode="auto">
          <a:xfrm>
            <a:off x="1613074" y="2852763"/>
            <a:ext cx="14398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200" dirty="0">
                <a:solidFill>
                  <a:srgbClr val="F8F8F8"/>
                </a:solidFill>
              </a:rPr>
              <a:t>フーリエ変換</a:t>
            </a:r>
            <a:endParaRPr lang="ja-JP" altLang="en-US" sz="1200" dirty="0">
              <a:solidFill>
                <a:srgbClr val="F8F8F8"/>
              </a:solidFill>
            </a:endParaRPr>
          </a:p>
        </p:txBody>
      </p:sp>
      <p:sp>
        <p:nvSpPr>
          <p:cNvPr id="1562641" name="Rectangle 17"/>
          <p:cNvSpPr>
            <a:spLocks noChangeArrowheads="1"/>
          </p:cNvSpPr>
          <p:nvPr/>
        </p:nvSpPr>
        <p:spPr bwMode="auto">
          <a:xfrm>
            <a:off x="827088" y="4724400"/>
            <a:ext cx="39592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EAEAEA"/>
                </a:solidFill>
              </a:rPr>
              <a:t>重力波の波長と最適な基線長の関係</a:t>
            </a:r>
          </a:p>
        </p:txBody>
      </p:sp>
      <p:pic>
        <p:nvPicPr>
          <p:cNvPr id="1562642" name="Picture 1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1476375" y="5267325"/>
            <a:ext cx="1150938" cy="538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62643" name="AutoShape 19"/>
          <p:cNvSpPr>
            <a:spLocks noChangeArrowheads="1"/>
          </p:cNvSpPr>
          <p:nvPr/>
        </p:nvSpPr>
        <p:spPr bwMode="auto">
          <a:xfrm rot="16200000">
            <a:off x="2844007" y="5445919"/>
            <a:ext cx="360362" cy="215900"/>
          </a:xfrm>
          <a:prstGeom prst="downArrow">
            <a:avLst>
              <a:gd name="adj1" fmla="val 53685"/>
              <a:gd name="adj2" fmla="val 53042"/>
            </a:avLst>
          </a:prstGeom>
          <a:solidFill>
            <a:srgbClr val="99CCFF">
              <a:alpha val="20000"/>
            </a:srgbClr>
          </a:solidFill>
          <a:ln w="3175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62644" name="Rectangle 20"/>
          <p:cNvSpPr>
            <a:spLocks noChangeArrowheads="1"/>
          </p:cNvSpPr>
          <p:nvPr/>
        </p:nvSpPr>
        <p:spPr bwMode="auto">
          <a:xfrm>
            <a:off x="3203575" y="5230813"/>
            <a:ext cx="24479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EAEAEA"/>
                </a:solidFill>
              </a:rPr>
              <a:t>光の往復の間に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EAEAEA"/>
                </a:solidFill>
              </a:rPr>
              <a:t>重力波が半波長通過</a:t>
            </a:r>
          </a:p>
        </p:txBody>
      </p:sp>
      <p:sp>
        <p:nvSpPr>
          <p:cNvPr id="1562645" name="Rectangle 21"/>
          <p:cNvSpPr>
            <a:spLocks noChangeArrowheads="1"/>
          </p:cNvSpPr>
          <p:nvPr/>
        </p:nvSpPr>
        <p:spPr bwMode="auto">
          <a:xfrm>
            <a:off x="2411413" y="5949950"/>
            <a:ext cx="324008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>
                <a:solidFill>
                  <a:srgbClr val="B2B2B2"/>
                </a:solidFill>
              </a:rPr>
              <a:t>(1kHz</a:t>
            </a:r>
            <a:r>
              <a:rPr kumimoji="0" lang="ja-JP" altLang="en-US" sz="1400">
                <a:solidFill>
                  <a:srgbClr val="B2B2B2"/>
                </a:solidFill>
              </a:rPr>
              <a:t>の重力波 </a:t>
            </a:r>
            <a:r>
              <a:rPr kumimoji="0" lang="ja-JP" altLang="en-US" sz="1400">
                <a:solidFill>
                  <a:srgbClr val="B2B2B2"/>
                </a:solidFill>
                <a:sym typeface="Wingdings" pitchFamily="2" charset="2"/>
              </a:rPr>
              <a:t> 基線長</a:t>
            </a:r>
            <a:r>
              <a:rPr kumimoji="0" lang="en-US" altLang="ja-JP" sz="1400">
                <a:solidFill>
                  <a:srgbClr val="B2B2B2"/>
                </a:solidFill>
                <a:sym typeface="Wingdings" pitchFamily="2" charset="2"/>
              </a:rPr>
              <a:t>75km)</a:t>
            </a:r>
            <a:endParaRPr lang="en-US" altLang="ja-JP" sz="1400">
              <a:solidFill>
                <a:srgbClr val="B2B2B2"/>
              </a:solidFill>
            </a:endParaRPr>
          </a:p>
        </p:txBody>
      </p:sp>
      <p:pic>
        <p:nvPicPr>
          <p:cNvPr id="1562646" name="Picture 2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92725" y="3212976"/>
            <a:ext cx="3743325" cy="23558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62647" name="Rectangle 23"/>
          <p:cNvSpPr>
            <a:spLocks noChangeArrowheads="1"/>
          </p:cNvSpPr>
          <p:nvPr/>
        </p:nvSpPr>
        <p:spPr bwMode="auto">
          <a:xfrm>
            <a:off x="5580112" y="2852763"/>
            <a:ext cx="3377848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F8F8F8"/>
                </a:solidFill>
              </a:rPr>
              <a:t>重力波による位相変化の周波数</a:t>
            </a:r>
            <a:r>
              <a:rPr lang="ja-JP" altLang="en-US" sz="1600" dirty="0">
                <a:solidFill>
                  <a:srgbClr val="F8F8F8"/>
                </a:solidFill>
              </a:rPr>
              <a:t>応答</a:t>
            </a:r>
          </a:p>
        </p:txBody>
      </p:sp>
      <p:pic>
        <p:nvPicPr>
          <p:cNvPr id="5" name="図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55" y="2840415"/>
            <a:ext cx="1879982" cy="34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55" y="3476249"/>
            <a:ext cx="4248222" cy="55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角丸四角形 55"/>
          <p:cNvSpPr/>
          <p:nvPr/>
        </p:nvSpPr>
        <p:spPr bwMode="auto">
          <a:xfrm>
            <a:off x="1043608" y="999778"/>
            <a:ext cx="7272808" cy="288032"/>
          </a:xfrm>
          <a:prstGeom prst="roundRect">
            <a:avLst/>
          </a:prstGeom>
          <a:solidFill>
            <a:srgbClr val="FF9999">
              <a:alpha val="14902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7" name="角丸四角形 56"/>
          <p:cNvSpPr/>
          <p:nvPr/>
        </p:nvSpPr>
        <p:spPr bwMode="auto">
          <a:xfrm>
            <a:off x="4932040" y="1412776"/>
            <a:ext cx="3024336" cy="1080120"/>
          </a:xfrm>
          <a:prstGeom prst="roundRect">
            <a:avLst>
              <a:gd name="adj" fmla="val 8730"/>
            </a:avLst>
          </a:prstGeom>
          <a:solidFill>
            <a:srgbClr val="99CCFF">
              <a:alpha val="15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8" name="角丸四角形 57"/>
          <p:cNvSpPr/>
          <p:nvPr/>
        </p:nvSpPr>
        <p:spPr bwMode="auto">
          <a:xfrm>
            <a:off x="7137288" y="2636912"/>
            <a:ext cx="1035111" cy="360040"/>
          </a:xfrm>
          <a:prstGeom prst="roundRect">
            <a:avLst/>
          </a:prstGeom>
          <a:solidFill>
            <a:srgbClr val="9966FF">
              <a:alpha val="14902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9" name="角丸四角形 58"/>
          <p:cNvSpPr/>
          <p:nvPr/>
        </p:nvSpPr>
        <p:spPr bwMode="auto">
          <a:xfrm>
            <a:off x="6444208" y="3140968"/>
            <a:ext cx="1296144" cy="339857"/>
          </a:xfrm>
          <a:prstGeom prst="roundRect">
            <a:avLst/>
          </a:prstGeom>
          <a:solidFill>
            <a:srgbClr val="66CCFF">
              <a:alpha val="14902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0" name="角丸四角形 59"/>
          <p:cNvSpPr/>
          <p:nvPr/>
        </p:nvSpPr>
        <p:spPr bwMode="auto">
          <a:xfrm>
            <a:off x="3491880" y="2683008"/>
            <a:ext cx="2736304" cy="673984"/>
          </a:xfrm>
          <a:prstGeom prst="roundRect">
            <a:avLst>
              <a:gd name="adj" fmla="val 6774"/>
            </a:avLst>
          </a:prstGeom>
          <a:solidFill>
            <a:srgbClr val="99FF99">
              <a:alpha val="14902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重力波検出器の種類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  <p:cxnSp>
        <p:nvCxnSpPr>
          <p:cNvPr id="6" name="直線矢印コネクタ 5"/>
          <p:cNvCxnSpPr/>
          <p:nvPr/>
        </p:nvCxnSpPr>
        <p:spPr bwMode="auto">
          <a:xfrm>
            <a:off x="1043608" y="4113076"/>
            <a:ext cx="7385463" cy="4692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直線コネクタ 9"/>
          <p:cNvCxnSpPr/>
          <p:nvPr/>
        </p:nvCxnSpPr>
        <p:spPr bwMode="auto">
          <a:xfrm>
            <a:off x="1547664" y="4014415"/>
            <a:ext cx="0" cy="162018"/>
          </a:xfrm>
          <a:prstGeom prst="line">
            <a:avLst/>
          </a:prstGeom>
          <a:solidFill>
            <a:srgbClr val="FAFFC9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直線コネクタ 13"/>
          <p:cNvCxnSpPr/>
          <p:nvPr/>
        </p:nvCxnSpPr>
        <p:spPr bwMode="auto">
          <a:xfrm>
            <a:off x="7740352" y="4014415"/>
            <a:ext cx="0" cy="162018"/>
          </a:xfrm>
          <a:prstGeom prst="line">
            <a:avLst/>
          </a:prstGeom>
          <a:solidFill>
            <a:srgbClr val="FAFFC9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直線コネクタ 15"/>
          <p:cNvCxnSpPr/>
          <p:nvPr/>
        </p:nvCxnSpPr>
        <p:spPr bwMode="auto">
          <a:xfrm>
            <a:off x="3611894" y="4014415"/>
            <a:ext cx="0" cy="162018"/>
          </a:xfrm>
          <a:prstGeom prst="line">
            <a:avLst/>
          </a:prstGeom>
          <a:solidFill>
            <a:srgbClr val="FAFFC9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直線コネクタ 16"/>
          <p:cNvCxnSpPr/>
          <p:nvPr/>
        </p:nvCxnSpPr>
        <p:spPr bwMode="auto">
          <a:xfrm>
            <a:off x="5676124" y="4014415"/>
            <a:ext cx="0" cy="162018"/>
          </a:xfrm>
          <a:prstGeom prst="line">
            <a:avLst/>
          </a:prstGeom>
          <a:solidFill>
            <a:srgbClr val="FAFFC9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直線コネクタ 17"/>
          <p:cNvCxnSpPr/>
          <p:nvPr/>
        </p:nvCxnSpPr>
        <p:spPr bwMode="auto">
          <a:xfrm>
            <a:off x="6708239" y="4014415"/>
            <a:ext cx="0" cy="162018"/>
          </a:xfrm>
          <a:prstGeom prst="line">
            <a:avLst/>
          </a:prstGeom>
          <a:solidFill>
            <a:srgbClr val="FAFFC9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直線コネクタ 18"/>
          <p:cNvCxnSpPr/>
          <p:nvPr/>
        </p:nvCxnSpPr>
        <p:spPr bwMode="auto">
          <a:xfrm>
            <a:off x="2579779" y="4014415"/>
            <a:ext cx="0" cy="162018"/>
          </a:xfrm>
          <a:prstGeom prst="line">
            <a:avLst/>
          </a:prstGeom>
          <a:solidFill>
            <a:srgbClr val="FAFFC9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直線コネクタ 19"/>
          <p:cNvCxnSpPr/>
          <p:nvPr/>
        </p:nvCxnSpPr>
        <p:spPr bwMode="auto">
          <a:xfrm>
            <a:off x="4644009" y="4014415"/>
            <a:ext cx="0" cy="162018"/>
          </a:xfrm>
          <a:prstGeom prst="line">
            <a:avLst/>
          </a:prstGeom>
          <a:solidFill>
            <a:srgbClr val="FAFFC9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ectangle 28"/>
          <p:cNvSpPr>
            <a:spLocks noChangeArrowheads="1"/>
          </p:cNvSpPr>
          <p:nvPr/>
        </p:nvSpPr>
        <p:spPr bwMode="auto">
          <a:xfrm>
            <a:off x="1376352" y="4200320"/>
            <a:ext cx="648072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kern="1200" baseline="30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-15</a:t>
            </a:r>
            <a:endParaRPr kumimoji="1" lang="ja-JP" altLang="en-US" sz="1400" kern="1200" baseline="300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Rectangle 28"/>
          <p:cNvSpPr>
            <a:spLocks noChangeArrowheads="1"/>
          </p:cNvSpPr>
          <p:nvPr/>
        </p:nvSpPr>
        <p:spPr bwMode="auto">
          <a:xfrm>
            <a:off x="2411760" y="4196184"/>
            <a:ext cx="648072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kern="1200" baseline="30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-12</a:t>
            </a:r>
            <a:endParaRPr kumimoji="1" lang="ja-JP" altLang="en-US" sz="1400" kern="1200" baseline="300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Rectangle 28"/>
          <p:cNvSpPr>
            <a:spLocks noChangeArrowheads="1"/>
          </p:cNvSpPr>
          <p:nvPr/>
        </p:nvSpPr>
        <p:spPr bwMode="auto">
          <a:xfrm>
            <a:off x="3447168" y="4196184"/>
            <a:ext cx="648072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kern="1200" baseline="30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endParaRPr kumimoji="1" lang="ja-JP" altLang="en-US" sz="1400" kern="1200" baseline="300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4" name="Rectangle 28"/>
          <p:cNvSpPr>
            <a:spLocks noChangeArrowheads="1"/>
          </p:cNvSpPr>
          <p:nvPr/>
        </p:nvSpPr>
        <p:spPr bwMode="auto">
          <a:xfrm>
            <a:off x="4472696" y="4196184"/>
            <a:ext cx="648072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kern="1200" baseline="30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-6</a:t>
            </a:r>
            <a:endParaRPr kumimoji="1" lang="ja-JP" altLang="en-US" sz="1400" kern="1200" baseline="300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28"/>
          <p:cNvSpPr>
            <a:spLocks noChangeArrowheads="1"/>
          </p:cNvSpPr>
          <p:nvPr/>
        </p:nvSpPr>
        <p:spPr bwMode="auto">
          <a:xfrm>
            <a:off x="5477040" y="4196184"/>
            <a:ext cx="648072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kern="1200" baseline="30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-3</a:t>
            </a:r>
            <a:endParaRPr kumimoji="1" lang="ja-JP" altLang="en-US" sz="1400" kern="1200" baseline="300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6591992" y="4196184"/>
            <a:ext cx="648072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  <a:endParaRPr kumimoji="1" lang="ja-JP" altLang="en-US" sz="1400" kern="1200" baseline="300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" name="Rectangle 28"/>
          <p:cNvSpPr>
            <a:spLocks noChangeArrowheads="1"/>
          </p:cNvSpPr>
          <p:nvPr/>
        </p:nvSpPr>
        <p:spPr bwMode="auto">
          <a:xfrm>
            <a:off x="7569040" y="4196184"/>
            <a:ext cx="648072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kern="1200" baseline="30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endParaRPr kumimoji="1" lang="ja-JP" altLang="en-US" sz="1400" kern="1200" baseline="300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7349248" y="3573016"/>
            <a:ext cx="1255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err="1" smtClean="0">
                <a:solidFill>
                  <a:srgbClr val="B2B2B2"/>
                </a:solidFill>
              </a:rPr>
              <a:t>Mili</a:t>
            </a:r>
            <a:r>
              <a:rPr kumimoji="0" lang="en-US" altLang="ja-JP" sz="1400" dirty="0" smtClean="0">
                <a:solidFill>
                  <a:srgbClr val="B2B2B2"/>
                </a:solidFill>
              </a:rPr>
              <a:t>-seconds</a:t>
            </a:r>
            <a:endParaRPr lang="ja-JP" altLang="en-US" sz="1400" dirty="0">
              <a:solidFill>
                <a:srgbClr val="B2B2B2"/>
              </a:solidFill>
            </a:endParaRP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6300192" y="3573016"/>
            <a:ext cx="107982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>
                <a:solidFill>
                  <a:srgbClr val="B2B2B2"/>
                </a:solidFill>
              </a:rPr>
              <a:t>S</a:t>
            </a:r>
            <a:r>
              <a:rPr kumimoji="0" lang="en-US" altLang="ja-JP" sz="1400" dirty="0" smtClean="0">
                <a:solidFill>
                  <a:srgbClr val="B2B2B2"/>
                </a:solidFill>
              </a:rPr>
              <a:t>econds</a:t>
            </a:r>
            <a:endParaRPr lang="ja-JP" altLang="en-US" sz="1400" dirty="0">
              <a:solidFill>
                <a:srgbClr val="B2B2B2"/>
              </a:solidFill>
            </a:endParaRP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5148361" y="3573016"/>
            <a:ext cx="107982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B2B2B2"/>
                </a:solidFill>
              </a:rPr>
              <a:t>Hours</a:t>
            </a:r>
            <a:endParaRPr lang="ja-JP" altLang="en-US" sz="1400" dirty="0">
              <a:solidFill>
                <a:srgbClr val="B2B2B2"/>
              </a:solidFill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3707904" y="3573016"/>
            <a:ext cx="107982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B2B2B2"/>
                </a:solidFill>
              </a:rPr>
              <a:t>Years</a:t>
            </a:r>
            <a:endParaRPr lang="ja-JP" altLang="en-US" sz="1400" dirty="0">
              <a:solidFill>
                <a:srgbClr val="B2B2B2"/>
              </a:solidFill>
            </a:endParaRPr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1115616" y="3429000"/>
            <a:ext cx="107982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B2B2B2"/>
                </a:solidFill>
              </a:rPr>
              <a:t>Age of the</a:t>
            </a:r>
          </a:p>
          <a:p>
            <a:pPr marL="193675" indent="-193675" algn="l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B2B2B2"/>
                </a:solidFill>
              </a:rPr>
              <a:t>Universe</a:t>
            </a:r>
            <a:endParaRPr lang="ja-JP" altLang="en-US" sz="1400" dirty="0">
              <a:solidFill>
                <a:srgbClr val="B2B2B2"/>
              </a:solidFill>
            </a:endParaRPr>
          </a:p>
        </p:txBody>
      </p:sp>
      <p:sp>
        <p:nvSpPr>
          <p:cNvPr id="33" name="Rectangle 16"/>
          <p:cNvSpPr>
            <a:spLocks noChangeArrowheads="1"/>
          </p:cNvSpPr>
          <p:nvPr/>
        </p:nvSpPr>
        <p:spPr bwMode="auto">
          <a:xfrm>
            <a:off x="271026" y="3429000"/>
            <a:ext cx="107982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B2B2B2"/>
                </a:solidFill>
              </a:rPr>
              <a:t>Wave</a:t>
            </a:r>
          </a:p>
          <a:p>
            <a:pPr marL="193675" indent="-193675" algn="l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B2B2B2"/>
                </a:solidFill>
              </a:rPr>
              <a:t>Period</a:t>
            </a:r>
            <a:endParaRPr lang="ja-JP" altLang="en-US" sz="1400" dirty="0">
              <a:solidFill>
                <a:srgbClr val="B2B2B2"/>
              </a:solidFill>
            </a:endParaRPr>
          </a:p>
        </p:txBody>
      </p:sp>
      <p:sp>
        <p:nvSpPr>
          <p:cNvPr id="34" name="Rectangle 16"/>
          <p:cNvSpPr>
            <a:spLocks noChangeArrowheads="1"/>
          </p:cNvSpPr>
          <p:nvPr/>
        </p:nvSpPr>
        <p:spPr bwMode="auto">
          <a:xfrm>
            <a:off x="179512" y="4077072"/>
            <a:ext cx="107982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F8F8F8"/>
                </a:solidFill>
              </a:rPr>
              <a:t>Frequency</a:t>
            </a:r>
          </a:p>
          <a:p>
            <a:pPr marL="193675" indent="-193675" algn="l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>
                <a:solidFill>
                  <a:srgbClr val="F8F8F8"/>
                </a:solidFill>
              </a:rPr>
              <a:t> </a:t>
            </a:r>
            <a:r>
              <a:rPr kumimoji="0" lang="en-US" altLang="ja-JP" sz="1400" dirty="0" smtClean="0">
                <a:solidFill>
                  <a:srgbClr val="F8F8F8"/>
                </a:solidFill>
              </a:rPr>
              <a:t>    [Hz]</a:t>
            </a:r>
            <a:endParaRPr lang="ja-JP" altLang="en-US" sz="1400" dirty="0">
              <a:solidFill>
                <a:srgbClr val="F8F8F8"/>
              </a:solidFill>
            </a:endParaRPr>
          </a:p>
        </p:txBody>
      </p:sp>
      <p:pic>
        <p:nvPicPr>
          <p:cNvPr id="37" name="図 3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491494"/>
            <a:ext cx="879764" cy="33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43" name="Rectangle 16"/>
          <p:cNvSpPr>
            <a:spLocks noChangeArrowheads="1"/>
          </p:cNvSpPr>
          <p:nvPr/>
        </p:nvSpPr>
        <p:spPr bwMode="auto">
          <a:xfrm>
            <a:off x="7137289" y="2636912"/>
            <a:ext cx="107982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CCCCFF"/>
                </a:solidFill>
              </a:rPr>
              <a:t>Supernova</a:t>
            </a:r>
            <a:endParaRPr lang="ja-JP" altLang="en-US" sz="1400" dirty="0">
              <a:solidFill>
                <a:srgbClr val="CCCCFF"/>
              </a:solidFill>
            </a:endParaRPr>
          </a:p>
        </p:txBody>
      </p:sp>
      <p:sp>
        <p:nvSpPr>
          <p:cNvPr id="44" name="Rectangle 16"/>
          <p:cNvSpPr>
            <a:spLocks noChangeArrowheads="1"/>
          </p:cNvSpPr>
          <p:nvPr/>
        </p:nvSpPr>
        <p:spPr bwMode="auto">
          <a:xfrm>
            <a:off x="6732240" y="3141216"/>
            <a:ext cx="107982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CCFFCC"/>
                </a:solidFill>
              </a:rPr>
              <a:t>Pulsar</a:t>
            </a:r>
            <a:endParaRPr lang="ja-JP" altLang="en-US" sz="1400" dirty="0">
              <a:solidFill>
                <a:srgbClr val="CCFFCC"/>
              </a:solidFill>
            </a:endParaRPr>
          </a:p>
        </p:txBody>
      </p:sp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5220072" y="1465734"/>
            <a:ext cx="165995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99CCFF"/>
                </a:solidFill>
              </a:rPr>
              <a:t>Binary merger </a:t>
            </a:r>
            <a:endParaRPr lang="ja-JP" altLang="en-US" sz="1400" dirty="0">
              <a:solidFill>
                <a:srgbClr val="99CCFF"/>
              </a:solidFill>
            </a:endParaRPr>
          </a:p>
        </p:txBody>
      </p:sp>
      <p:sp>
        <p:nvSpPr>
          <p:cNvPr id="46" name="Rectangle 16"/>
          <p:cNvSpPr>
            <a:spLocks noChangeArrowheads="1"/>
          </p:cNvSpPr>
          <p:nvPr/>
        </p:nvSpPr>
        <p:spPr bwMode="auto">
          <a:xfrm>
            <a:off x="7236593" y="1897782"/>
            <a:ext cx="107982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F8F8F8"/>
                </a:solidFill>
              </a:rPr>
              <a:t>NS-NS</a:t>
            </a:r>
            <a:endParaRPr lang="ja-JP" altLang="en-US" sz="1400" dirty="0">
              <a:solidFill>
                <a:srgbClr val="F8F8F8"/>
              </a:solidFill>
            </a:endParaRPr>
          </a:p>
        </p:txBody>
      </p:sp>
      <p:sp>
        <p:nvSpPr>
          <p:cNvPr id="47" name="Rectangle 16"/>
          <p:cNvSpPr>
            <a:spLocks noChangeArrowheads="1"/>
          </p:cNvSpPr>
          <p:nvPr/>
        </p:nvSpPr>
        <p:spPr bwMode="auto">
          <a:xfrm>
            <a:off x="6876553" y="2113806"/>
            <a:ext cx="107982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F8F8F8"/>
                </a:solidFill>
              </a:rPr>
              <a:t>NS-BH</a:t>
            </a:r>
            <a:endParaRPr lang="ja-JP" altLang="en-US" sz="1400" dirty="0">
              <a:solidFill>
                <a:srgbClr val="F8F8F8"/>
              </a:solidFill>
            </a:endParaRPr>
          </a:p>
        </p:txBody>
      </p:sp>
      <p:sp>
        <p:nvSpPr>
          <p:cNvPr id="48" name="Rectangle 16"/>
          <p:cNvSpPr>
            <a:spLocks noChangeArrowheads="1"/>
          </p:cNvSpPr>
          <p:nvPr/>
        </p:nvSpPr>
        <p:spPr bwMode="auto">
          <a:xfrm>
            <a:off x="6588521" y="1897782"/>
            <a:ext cx="107982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F8F8F8"/>
                </a:solidFill>
              </a:rPr>
              <a:t>BH-BH</a:t>
            </a:r>
            <a:endParaRPr lang="ja-JP" altLang="en-US" sz="1400" dirty="0">
              <a:solidFill>
                <a:srgbClr val="F8F8F8"/>
              </a:solidFill>
            </a:endParaRPr>
          </a:p>
        </p:txBody>
      </p:sp>
      <p:sp>
        <p:nvSpPr>
          <p:cNvPr id="49" name="Rectangle 16"/>
          <p:cNvSpPr>
            <a:spLocks noChangeArrowheads="1"/>
          </p:cNvSpPr>
          <p:nvPr/>
        </p:nvSpPr>
        <p:spPr bwMode="auto">
          <a:xfrm>
            <a:off x="5899208" y="1997100"/>
            <a:ext cx="761024" cy="33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F8F8F8"/>
                </a:solidFill>
              </a:rPr>
              <a:t>IMBH</a:t>
            </a:r>
            <a:endParaRPr lang="ja-JP" altLang="en-US" sz="1400" dirty="0">
              <a:solidFill>
                <a:srgbClr val="F8F8F8"/>
              </a:solidFill>
            </a:endParaRPr>
          </a:p>
        </p:txBody>
      </p:sp>
      <p:sp>
        <p:nvSpPr>
          <p:cNvPr id="50" name="Rectangle 16"/>
          <p:cNvSpPr>
            <a:spLocks noChangeArrowheads="1"/>
          </p:cNvSpPr>
          <p:nvPr/>
        </p:nvSpPr>
        <p:spPr bwMode="auto">
          <a:xfrm>
            <a:off x="4932040" y="1997100"/>
            <a:ext cx="761024" cy="33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>
                <a:solidFill>
                  <a:srgbClr val="F8F8F8"/>
                </a:solidFill>
              </a:rPr>
              <a:t>S</a:t>
            </a:r>
            <a:r>
              <a:rPr kumimoji="0" lang="en-US" altLang="ja-JP" sz="1400" dirty="0" smtClean="0">
                <a:solidFill>
                  <a:srgbClr val="F8F8F8"/>
                </a:solidFill>
              </a:rPr>
              <a:t>MBH</a:t>
            </a:r>
            <a:endParaRPr lang="ja-JP" altLang="en-US" sz="1400" dirty="0">
              <a:solidFill>
                <a:srgbClr val="F8F8F8"/>
              </a:solidFill>
            </a:endParaRPr>
          </a:p>
        </p:txBody>
      </p:sp>
      <p:sp>
        <p:nvSpPr>
          <p:cNvPr id="51" name="Rectangle 16"/>
          <p:cNvSpPr>
            <a:spLocks noChangeArrowheads="1"/>
          </p:cNvSpPr>
          <p:nvPr/>
        </p:nvSpPr>
        <p:spPr bwMode="auto">
          <a:xfrm>
            <a:off x="3704136" y="980728"/>
            <a:ext cx="165995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FF9999"/>
                </a:solidFill>
              </a:rPr>
              <a:t>Early Universe</a:t>
            </a:r>
            <a:endParaRPr lang="ja-JP" altLang="en-US" sz="1400" dirty="0">
              <a:solidFill>
                <a:srgbClr val="FF9999"/>
              </a:solidFill>
            </a:endParaRPr>
          </a:p>
        </p:txBody>
      </p:sp>
      <p:sp>
        <p:nvSpPr>
          <p:cNvPr id="52" name="Rectangle 16"/>
          <p:cNvSpPr>
            <a:spLocks noChangeArrowheads="1"/>
          </p:cNvSpPr>
          <p:nvPr/>
        </p:nvSpPr>
        <p:spPr bwMode="auto">
          <a:xfrm>
            <a:off x="5041224" y="2971040"/>
            <a:ext cx="125896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F8F8F8"/>
                </a:solidFill>
              </a:rPr>
              <a:t>WD binary</a:t>
            </a:r>
            <a:endParaRPr lang="ja-JP" altLang="en-US" sz="1400" dirty="0">
              <a:solidFill>
                <a:srgbClr val="F8F8F8"/>
              </a:solidFill>
            </a:endParaRPr>
          </a:p>
        </p:txBody>
      </p:sp>
      <p:sp>
        <p:nvSpPr>
          <p:cNvPr id="53" name="Rectangle 16"/>
          <p:cNvSpPr>
            <a:spLocks noChangeArrowheads="1"/>
          </p:cNvSpPr>
          <p:nvPr/>
        </p:nvSpPr>
        <p:spPr bwMode="auto">
          <a:xfrm>
            <a:off x="3529056" y="2971040"/>
            <a:ext cx="125896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F8F8F8"/>
                </a:solidFill>
              </a:rPr>
              <a:t>SMBH</a:t>
            </a:r>
            <a:endParaRPr lang="ja-JP" altLang="en-US" sz="1400" dirty="0">
              <a:solidFill>
                <a:srgbClr val="F8F8F8"/>
              </a:solidFill>
            </a:endParaRPr>
          </a:p>
        </p:txBody>
      </p:sp>
      <p:sp>
        <p:nvSpPr>
          <p:cNvPr id="54" name="Rectangle 16"/>
          <p:cNvSpPr>
            <a:spLocks noChangeArrowheads="1"/>
          </p:cNvSpPr>
          <p:nvPr/>
        </p:nvSpPr>
        <p:spPr bwMode="auto">
          <a:xfrm>
            <a:off x="3870970" y="2673483"/>
            <a:ext cx="198925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99FF99"/>
                </a:solidFill>
              </a:rPr>
              <a:t>Quasi-static binary</a:t>
            </a:r>
            <a:endParaRPr lang="ja-JP" altLang="en-US" sz="1400" dirty="0">
              <a:solidFill>
                <a:srgbClr val="99FF99"/>
              </a:solidFill>
            </a:endParaRPr>
          </a:p>
        </p:txBody>
      </p:sp>
      <p:sp>
        <p:nvSpPr>
          <p:cNvPr id="55" name="Rectangle 16"/>
          <p:cNvSpPr>
            <a:spLocks noChangeArrowheads="1"/>
          </p:cNvSpPr>
          <p:nvPr/>
        </p:nvSpPr>
        <p:spPr bwMode="auto">
          <a:xfrm>
            <a:off x="395833" y="1989088"/>
            <a:ext cx="107982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F8F8F8"/>
                </a:solidFill>
              </a:rPr>
              <a:t>Sources</a:t>
            </a:r>
            <a:endParaRPr lang="ja-JP" altLang="en-US" sz="1400" dirty="0">
              <a:solidFill>
                <a:srgbClr val="F8F8F8"/>
              </a:solidFill>
            </a:endParaRPr>
          </a:p>
        </p:txBody>
      </p:sp>
      <p:sp>
        <p:nvSpPr>
          <p:cNvPr id="61" name="Rectangle 16"/>
          <p:cNvSpPr>
            <a:spLocks noChangeArrowheads="1"/>
          </p:cNvSpPr>
          <p:nvPr/>
        </p:nvSpPr>
        <p:spPr bwMode="auto">
          <a:xfrm>
            <a:off x="1543896" y="5733256"/>
            <a:ext cx="103588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FF9999"/>
                </a:solidFill>
              </a:rPr>
              <a:t>CMB</a:t>
            </a:r>
          </a:p>
          <a:p>
            <a:pPr marL="193675" indent="-193675" algn="l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FF9999"/>
                </a:solidFill>
              </a:rPr>
              <a:t>B-mode</a:t>
            </a:r>
            <a:endParaRPr lang="ja-JP" altLang="en-US" sz="1400" dirty="0">
              <a:solidFill>
                <a:srgbClr val="FF9999"/>
              </a:solidFill>
            </a:endParaRPr>
          </a:p>
        </p:txBody>
      </p:sp>
      <p:sp>
        <p:nvSpPr>
          <p:cNvPr id="63" name="Rectangle 16"/>
          <p:cNvSpPr>
            <a:spLocks noChangeArrowheads="1"/>
          </p:cNvSpPr>
          <p:nvPr/>
        </p:nvSpPr>
        <p:spPr bwMode="auto">
          <a:xfrm>
            <a:off x="3230820" y="5697252"/>
            <a:ext cx="126917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FFFF99"/>
                </a:solidFill>
              </a:rPr>
              <a:t>Pulsar timing</a:t>
            </a:r>
            <a:endParaRPr lang="ja-JP" altLang="en-US" sz="1400" dirty="0">
              <a:solidFill>
                <a:srgbClr val="FFFF99"/>
              </a:solidFill>
            </a:endParaRPr>
          </a:p>
        </p:txBody>
      </p:sp>
      <p:sp>
        <p:nvSpPr>
          <p:cNvPr id="64" name="Rectangle 16"/>
          <p:cNvSpPr>
            <a:spLocks noChangeArrowheads="1"/>
          </p:cNvSpPr>
          <p:nvPr/>
        </p:nvSpPr>
        <p:spPr bwMode="auto">
          <a:xfrm>
            <a:off x="7704496" y="6021536"/>
            <a:ext cx="125999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CCCCFF"/>
                </a:solidFill>
              </a:rPr>
              <a:t>Resonant bar</a:t>
            </a:r>
            <a:endParaRPr lang="ja-JP" altLang="en-US" sz="1400" dirty="0">
              <a:solidFill>
                <a:srgbClr val="CCCCFF"/>
              </a:solidFill>
            </a:endParaRPr>
          </a:p>
        </p:txBody>
      </p:sp>
      <p:sp>
        <p:nvSpPr>
          <p:cNvPr id="65" name="Rectangle 16"/>
          <p:cNvSpPr>
            <a:spLocks noChangeArrowheads="1"/>
          </p:cNvSpPr>
          <p:nvPr/>
        </p:nvSpPr>
        <p:spPr bwMode="auto">
          <a:xfrm>
            <a:off x="6584456" y="4581376"/>
            <a:ext cx="165995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99CCFF"/>
                </a:solidFill>
              </a:rPr>
              <a:t>Ground-based</a:t>
            </a:r>
          </a:p>
          <a:p>
            <a:pPr marL="193675" indent="-193675" algn="l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99CCFF"/>
                </a:solidFill>
              </a:rPr>
              <a:t>Interferometer</a:t>
            </a:r>
            <a:endParaRPr lang="ja-JP" altLang="en-US" sz="1400" dirty="0">
              <a:solidFill>
                <a:srgbClr val="99CCFF"/>
              </a:solidFill>
            </a:endParaRPr>
          </a:p>
        </p:txBody>
      </p:sp>
      <p:sp>
        <p:nvSpPr>
          <p:cNvPr id="66" name="Rectangle 16"/>
          <p:cNvSpPr>
            <a:spLocks noChangeArrowheads="1"/>
          </p:cNvSpPr>
          <p:nvPr/>
        </p:nvSpPr>
        <p:spPr bwMode="auto">
          <a:xfrm>
            <a:off x="5652120" y="5733132"/>
            <a:ext cx="1989252" cy="57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99FF99"/>
                </a:solidFill>
              </a:rPr>
              <a:t>Space</a:t>
            </a:r>
          </a:p>
          <a:p>
            <a:pPr marL="193675" indent="-193675" algn="l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99FF99"/>
                </a:solidFill>
              </a:rPr>
              <a:t>interferometer</a:t>
            </a:r>
            <a:endParaRPr lang="ja-JP" altLang="en-US" sz="1400" dirty="0">
              <a:solidFill>
                <a:srgbClr val="99FF99"/>
              </a:solidFill>
            </a:endParaRPr>
          </a:p>
        </p:txBody>
      </p:sp>
      <p:pic>
        <p:nvPicPr>
          <p:cNvPr id="67" name="Picture 4" descr="Picture 12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00907" y="5013176"/>
            <a:ext cx="1055069" cy="679892"/>
          </a:xfrm>
          <a:prstGeom prst="rect">
            <a:avLst/>
          </a:prstGeom>
          <a:noFill/>
        </p:spPr>
      </p:pic>
      <p:graphicFrame>
        <p:nvGraphicFramePr>
          <p:cNvPr id="68" name="オブジェクト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8601192"/>
              </p:ext>
            </p:extLst>
          </p:nvPr>
        </p:nvGraphicFramePr>
        <p:xfrm>
          <a:off x="6732449" y="5067593"/>
          <a:ext cx="1079911" cy="737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3516" name="Drawing" r:id="rId7" imgW="2580167" imgH="1767367" progId="">
                  <p:embed/>
                </p:oleObj>
              </mc:Choice>
              <mc:Fallback>
                <p:oleObj name="Drawing" r:id="rId7" imgW="2580167" imgH="1767367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449" y="5067593"/>
                        <a:ext cx="1079911" cy="7376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23397" name="Picture 5" descr="http://cbr.kek.jp/outreach/research/img/fig01-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831133"/>
            <a:ext cx="830967" cy="92648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02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56376" y="5088498"/>
            <a:ext cx="691331" cy="1004798"/>
          </a:xfrm>
          <a:prstGeom prst="rect">
            <a:avLst/>
          </a:prstGeom>
          <a:noFill/>
        </p:spPr>
      </p:pic>
      <p:pic>
        <p:nvPicPr>
          <p:cNvPr id="71" name="Picture 3" descr="LISA-wave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32653" y="5013176"/>
            <a:ext cx="955571" cy="716766"/>
          </a:xfrm>
          <a:prstGeom prst="rect">
            <a:avLst/>
          </a:prstGeom>
          <a:noFill/>
        </p:spPr>
      </p:pic>
      <p:pic>
        <p:nvPicPr>
          <p:cNvPr id="72" name="Picture 7" descr="http://esamultimedia.esa.int/images/spcs/huygens/ch-wallpaper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9060" y="5013177"/>
            <a:ext cx="955687" cy="716765"/>
          </a:xfrm>
          <a:prstGeom prst="rect">
            <a:avLst/>
          </a:prstGeom>
          <a:noFill/>
        </p:spPr>
      </p:pic>
      <p:sp>
        <p:nvSpPr>
          <p:cNvPr id="73" name="Rectangle 16"/>
          <p:cNvSpPr>
            <a:spLocks noChangeArrowheads="1"/>
          </p:cNvSpPr>
          <p:nvPr/>
        </p:nvSpPr>
        <p:spPr bwMode="auto">
          <a:xfrm>
            <a:off x="4644008" y="5733132"/>
            <a:ext cx="1132661" cy="57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99FF99"/>
                </a:solidFill>
              </a:rPr>
              <a:t>Doppler</a:t>
            </a:r>
          </a:p>
          <a:p>
            <a:pPr marL="193675" indent="-193675" algn="l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99FF99"/>
                </a:solidFill>
              </a:rPr>
              <a:t>tracking</a:t>
            </a:r>
            <a:endParaRPr lang="ja-JP" altLang="en-US" sz="1400" dirty="0">
              <a:solidFill>
                <a:srgbClr val="99FF99"/>
              </a:solidFill>
            </a:endParaRPr>
          </a:p>
        </p:txBody>
      </p:sp>
      <p:sp>
        <p:nvSpPr>
          <p:cNvPr id="74" name="Rectangle 16"/>
          <p:cNvSpPr>
            <a:spLocks noChangeArrowheads="1"/>
          </p:cNvSpPr>
          <p:nvPr/>
        </p:nvSpPr>
        <p:spPr bwMode="auto">
          <a:xfrm>
            <a:off x="323528" y="5085432"/>
            <a:ext cx="107982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F8F8F8"/>
                </a:solidFill>
              </a:rPr>
              <a:t>Detectors</a:t>
            </a:r>
            <a:endParaRPr lang="ja-JP" altLang="en-US" sz="1400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01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B93A497-A321-47AA-8455-7E73E3ADC5A4}" type="slidenum">
              <a:rPr lang="en-US" altLang="ja-JP" sz="14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78284" y="1634805"/>
            <a:ext cx="5000628" cy="93610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</a:t>
            </a:r>
            <a:r>
              <a:rPr lang="en-US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章  重力波の検出</a:t>
            </a:r>
            <a:endParaRPr lang="ja-JP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endParaRPr lang="ja-JP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306504" y="2498901"/>
            <a:ext cx="4857784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イントロダクション</a:t>
            </a:r>
            <a:endParaRPr kumimoji="1" lang="en-US" altLang="ja-JP" sz="3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重力波</a:t>
            </a:r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の</a:t>
            </a:r>
            <a:r>
              <a:rPr kumimoji="1"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検出原理</a:t>
            </a:r>
            <a:endParaRPr lang="en-US" altLang="ja-JP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共振型検出器</a:t>
            </a:r>
            <a:endParaRPr kumimoji="1" lang="en-US" altLang="ja-JP" sz="3200" dirty="0" smtClean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干渉計型検出器</a:t>
            </a:r>
            <a:endParaRPr lang="en-US" altLang="ja-JP" sz="3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その他の検出器</a:t>
            </a:r>
            <a:endParaRPr kumimoji="1" lang="en-US" altLang="ja-JP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　            </a:t>
            </a: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            </a:t>
            </a:r>
          </a:p>
        </p:txBody>
      </p:sp>
      <p:sp>
        <p:nvSpPr>
          <p:cNvPr id="9" name="AutoShape 19"/>
          <p:cNvSpPr>
            <a:spLocks noChangeArrowheads="1"/>
          </p:cNvSpPr>
          <p:nvPr/>
        </p:nvSpPr>
        <p:spPr bwMode="auto">
          <a:xfrm>
            <a:off x="1979712" y="3822908"/>
            <a:ext cx="285752" cy="357190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10000"/>
            </a:schemeClr>
          </a:solidFill>
          <a:ln w="3175">
            <a:solidFill>
              <a:schemeClr val="tx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256354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2"/>
          <p:cNvSpPr>
            <a:spLocks noChangeArrowheads="1"/>
          </p:cNvSpPr>
          <p:nvPr/>
        </p:nvSpPr>
        <p:spPr bwMode="auto">
          <a:xfrm>
            <a:off x="1714480" y="1785926"/>
            <a:ext cx="6786610" cy="1285884"/>
          </a:xfrm>
          <a:prstGeom prst="roundRect">
            <a:avLst>
              <a:gd name="adj" fmla="val 8106"/>
            </a:avLst>
          </a:prstGeom>
          <a:solidFill>
            <a:srgbClr val="FFFFCC">
              <a:alpha val="9804"/>
            </a:srgbClr>
          </a:solidFill>
          <a:ln w="1587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35" name="AutoShape 2"/>
          <p:cNvSpPr>
            <a:spLocks noChangeArrowheads="1"/>
          </p:cNvSpPr>
          <p:nvPr/>
        </p:nvSpPr>
        <p:spPr bwMode="auto">
          <a:xfrm>
            <a:off x="1214414" y="3929066"/>
            <a:ext cx="3571900" cy="1357322"/>
          </a:xfrm>
          <a:prstGeom prst="roundRect">
            <a:avLst>
              <a:gd name="adj" fmla="val 8106"/>
            </a:avLst>
          </a:prstGeom>
          <a:solidFill>
            <a:srgbClr val="FFFFCC">
              <a:alpha val="9804"/>
            </a:srgbClr>
          </a:solidFill>
          <a:ln w="1587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共振型検出器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785C01B-0D72-48EE-B390-C868EDD98FDA}" type="slidenum">
              <a:rPr lang="en-US" altLang="ja-JP" sz="14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ja-JP" sz="14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714348" y="885750"/>
            <a:ext cx="685804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重力波による潮汐効果を弾性体の振動を利用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11" name="Rectangle 69"/>
          <p:cNvSpPr>
            <a:spLocks noChangeArrowheads="1"/>
          </p:cNvSpPr>
          <p:nvPr/>
        </p:nvSpPr>
        <p:spPr bwMode="auto">
          <a:xfrm>
            <a:off x="1714480" y="1857364"/>
            <a:ext cx="2643206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重力波による潮汐力</a:t>
            </a:r>
            <a:endParaRPr lang="en-US" altLang="ja-JP" sz="18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12" name="Rectangle 69"/>
          <p:cNvSpPr>
            <a:spLocks noChangeArrowheads="1"/>
          </p:cNvSpPr>
          <p:nvPr/>
        </p:nvSpPr>
        <p:spPr bwMode="auto">
          <a:xfrm>
            <a:off x="1000100" y="1432632"/>
            <a:ext cx="6858048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弾性体の振動モードに注目</a:t>
            </a:r>
            <a:endParaRPr lang="en-US" altLang="ja-JP" sz="18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17" name="図 16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4771699" y="2428868"/>
            <a:ext cx="3676728" cy="578060"/>
          </a:xfrm>
          <a:prstGeom prst="rect">
            <a:avLst/>
          </a:prstGeom>
          <a:noFill/>
        </p:spPr>
      </p:pic>
      <p:sp>
        <p:nvSpPr>
          <p:cNvPr id="18" name="Rectangle 70"/>
          <p:cNvSpPr>
            <a:spLocks noChangeArrowheads="1"/>
          </p:cNvSpPr>
          <p:nvPr/>
        </p:nvSpPr>
        <p:spPr bwMode="auto">
          <a:xfrm>
            <a:off x="4590775" y="2143116"/>
            <a:ext cx="314327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DDDDDD"/>
                </a:solidFill>
                <a:sym typeface="Wingdings" pitchFamily="2" charset="2"/>
              </a:rPr>
              <a:t>弾性体の動的</a:t>
            </a:r>
            <a:r>
              <a:rPr lang="en-US" altLang="ja-JP" sz="1400" dirty="0" smtClean="0">
                <a:solidFill>
                  <a:srgbClr val="DDDDDD"/>
                </a:solidFill>
                <a:sym typeface="Wingdings" pitchFamily="2" charset="2"/>
              </a:rPr>
              <a:t>4</a:t>
            </a:r>
            <a:r>
              <a:rPr lang="ja-JP" altLang="en-US" sz="1400" dirty="0" smtClean="0">
                <a:solidFill>
                  <a:srgbClr val="DDDDDD"/>
                </a:solidFill>
                <a:sym typeface="Wingdings" pitchFamily="2" charset="2"/>
              </a:rPr>
              <a:t>重極モーメント</a:t>
            </a:r>
            <a:endParaRPr lang="ja-JP" altLang="en-US" sz="140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19" name="Line 73"/>
          <p:cNvSpPr>
            <a:spLocks noChangeShapeType="1"/>
          </p:cNvSpPr>
          <p:nvPr/>
        </p:nvSpPr>
        <p:spPr bwMode="auto">
          <a:xfrm flipH="1">
            <a:off x="4233583" y="2357431"/>
            <a:ext cx="357191" cy="142876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pic>
        <p:nvPicPr>
          <p:cNvPr id="20" name="図 19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857356" y="2347815"/>
            <a:ext cx="2298149" cy="509120"/>
          </a:xfrm>
          <a:prstGeom prst="rect">
            <a:avLst/>
          </a:prstGeom>
          <a:noFill/>
        </p:spPr>
      </p:pic>
      <p:sp>
        <p:nvSpPr>
          <p:cNvPr id="23" name="Rectangle 69"/>
          <p:cNvSpPr>
            <a:spLocks noChangeArrowheads="1"/>
          </p:cNvSpPr>
          <p:nvPr/>
        </p:nvSpPr>
        <p:spPr bwMode="auto">
          <a:xfrm>
            <a:off x="928662" y="3429000"/>
            <a:ext cx="3357586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調和振動子の運動方程式</a:t>
            </a:r>
            <a:endParaRPr lang="en-US" altLang="ja-JP" sz="18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6" name="Line 73"/>
          <p:cNvSpPr>
            <a:spLocks noChangeShapeType="1"/>
          </p:cNvSpPr>
          <p:nvPr/>
        </p:nvSpPr>
        <p:spPr bwMode="auto">
          <a:xfrm flipH="1" flipV="1">
            <a:off x="1643041" y="4407107"/>
            <a:ext cx="142877" cy="642942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7" name="Rectangle 70"/>
          <p:cNvSpPr>
            <a:spLocks noChangeArrowheads="1"/>
          </p:cNvSpPr>
          <p:nvPr/>
        </p:nvSpPr>
        <p:spPr bwMode="auto">
          <a:xfrm>
            <a:off x="1357290" y="4978611"/>
            <a:ext cx="314327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DDDDDD"/>
                </a:solidFill>
                <a:sym typeface="Wingdings" pitchFamily="2" charset="2"/>
              </a:rPr>
              <a:t>換算質量</a:t>
            </a:r>
            <a:endParaRPr lang="ja-JP" altLang="en-US" sz="140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28" name="Rectangle 70"/>
          <p:cNvSpPr>
            <a:spLocks noChangeArrowheads="1"/>
          </p:cNvSpPr>
          <p:nvPr/>
        </p:nvSpPr>
        <p:spPr bwMode="auto">
          <a:xfrm>
            <a:off x="2000232" y="4692859"/>
            <a:ext cx="1571636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DDDDDD"/>
                </a:solidFill>
                <a:sym typeface="Wingdings" pitchFamily="2" charset="2"/>
              </a:rPr>
              <a:t>減衰係数</a:t>
            </a:r>
            <a:endParaRPr lang="ja-JP" altLang="en-US" sz="140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29" name="Rectangle 70"/>
          <p:cNvSpPr>
            <a:spLocks noChangeArrowheads="1"/>
          </p:cNvSpPr>
          <p:nvPr/>
        </p:nvSpPr>
        <p:spPr bwMode="auto">
          <a:xfrm>
            <a:off x="2857488" y="4670834"/>
            <a:ext cx="135732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DDDDDD"/>
                </a:solidFill>
                <a:sym typeface="Wingdings" pitchFamily="2" charset="2"/>
              </a:rPr>
              <a:t>ばね定数</a:t>
            </a:r>
            <a:endParaRPr lang="ja-JP" altLang="en-US" sz="140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30" name="Line 73"/>
          <p:cNvSpPr>
            <a:spLocks noChangeShapeType="1"/>
          </p:cNvSpPr>
          <p:nvPr/>
        </p:nvSpPr>
        <p:spPr bwMode="auto">
          <a:xfrm flipH="1" flipV="1">
            <a:off x="2357421" y="4407107"/>
            <a:ext cx="45719" cy="35719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31" name="Line 73"/>
          <p:cNvSpPr>
            <a:spLocks noChangeShapeType="1"/>
          </p:cNvSpPr>
          <p:nvPr/>
        </p:nvSpPr>
        <p:spPr bwMode="auto">
          <a:xfrm flipH="1" flipV="1">
            <a:off x="3000364" y="4407107"/>
            <a:ext cx="71438" cy="285752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pic>
        <p:nvPicPr>
          <p:cNvPr id="32" name="図 31" descr="txp_fig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386785" y="3998039"/>
            <a:ext cx="3110341" cy="309730"/>
          </a:xfrm>
          <a:prstGeom prst="rect">
            <a:avLst/>
          </a:prstGeom>
          <a:noFill/>
        </p:spPr>
      </p:pic>
      <p:sp>
        <p:nvSpPr>
          <p:cNvPr id="33" name="右矢印 32"/>
          <p:cNvSpPr/>
          <p:nvPr/>
        </p:nvSpPr>
        <p:spPr bwMode="auto">
          <a:xfrm>
            <a:off x="1428728" y="1928802"/>
            <a:ext cx="285752" cy="285751"/>
          </a:xfrm>
          <a:prstGeom prst="rightArrow">
            <a:avLst/>
          </a:prstGeom>
          <a:solidFill>
            <a:srgbClr val="FFFFFF">
              <a:alpha val="9804"/>
            </a:srgbClr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6" name="Rectangle 69"/>
          <p:cNvSpPr>
            <a:spLocks noChangeArrowheads="1"/>
          </p:cNvSpPr>
          <p:nvPr/>
        </p:nvSpPr>
        <p:spPr bwMode="auto">
          <a:xfrm>
            <a:off x="1071538" y="5715016"/>
            <a:ext cx="2919434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共振周波数</a:t>
            </a:r>
            <a:endParaRPr lang="en-US" altLang="ja-JP" sz="18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39" name="図 38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2500298" y="5643578"/>
            <a:ext cx="1200157" cy="571503"/>
          </a:xfrm>
          <a:prstGeom prst="rect">
            <a:avLst/>
          </a:prstGeom>
          <a:noFill/>
        </p:spPr>
      </p:pic>
      <p:sp>
        <p:nvSpPr>
          <p:cNvPr id="40" name="Rectangle 69"/>
          <p:cNvSpPr>
            <a:spLocks noChangeArrowheads="1"/>
          </p:cNvSpPr>
          <p:nvPr/>
        </p:nvSpPr>
        <p:spPr bwMode="auto">
          <a:xfrm>
            <a:off x="3867144" y="5715016"/>
            <a:ext cx="2919434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で高い感度をもつ</a:t>
            </a:r>
            <a:endParaRPr lang="en-US" altLang="ja-JP" sz="18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grpSp>
        <p:nvGrpSpPr>
          <p:cNvPr id="48" name="グループ化 47"/>
          <p:cNvGrpSpPr/>
          <p:nvPr/>
        </p:nvGrpSpPr>
        <p:grpSpPr>
          <a:xfrm>
            <a:off x="5429256" y="3714752"/>
            <a:ext cx="3500462" cy="2071702"/>
            <a:chOff x="5830898" y="3991479"/>
            <a:chExt cx="2741630" cy="1580661"/>
          </a:xfrm>
        </p:grpSpPr>
        <p:pic>
          <p:nvPicPr>
            <p:cNvPr id="41" name="Picture 19" descr="particles2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30898" y="3991479"/>
              <a:ext cx="2741630" cy="1580661"/>
            </a:xfrm>
            <a:prstGeom prst="rect">
              <a:avLst/>
            </a:prstGeom>
            <a:noFill/>
          </p:spPr>
        </p:pic>
        <p:sp>
          <p:nvSpPr>
            <p:cNvPr id="43" name="正方形/長方形 42"/>
            <p:cNvSpPr/>
            <p:nvPr/>
          </p:nvSpPr>
          <p:spPr bwMode="auto">
            <a:xfrm rot="1044421">
              <a:off x="6505915" y="4648652"/>
              <a:ext cx="1505096" cy="245023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>
                <a:lnSpc>
                  <a:spcPct val="120000"/>
                </a:lnSpc>
                <a:buNone/>
              </a:pPr>
              <a:endParaRPr kumimoji="1" lang="ja-JP" altLang="en-US" sz="1800" dirty="0" smtClean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44" name="円/楕円 43"/>
            <p:cNvSpPr/>
            <p:nvPr/>
          </p:nvSpPr>
          <p:spPr bwMode="auto">
            <a:xfrm rot="770995">
              <a:off x="6459096" y="4423469"/>
              <a:ext cx="164426" cy="242830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>
                <a:lnSpc>
                  <a:spcPct val="120000"/>
                </a:lnSpc>
                <a:buNone/>
              </a:pPr>
              <a:endParaRPr kumimoji="1" lang="ja-JP" altLang="en-US" sz="1800" dirty="0" smtClean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45" name="円/楕円 44"/>
            <p:cNvSpPr/>
            <p:nvPr/>
          </p:nvSpPr>
          <p:spPr bwMode="auto">
            <a:xfrm rot="1023902">
              <a:off x="7906893" y="4880675"/>
              <a:ext cx="164426" cy="242830"/>
            </a:xfrm>
            <a:prstGeom prst="ellipse">
              <a:avLst/>
            </a:prstGeom>
            <a:solidFill>
              <a:schemeClr val="tx1">
                <a:lumMod val="40000"/>
                <a:lumOff val="60000"/>
              </a:scheme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>
                <a:lnSpc>
                  <a:spcPct val="120000"/>
                </a:lnSpc>
                <a:buNone/>
              </a:pPr>
              <a:endParaRPr kumimoji="1" lang="ja-JP" altLang="en-US" sz="1800" dirty="0" smtClean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46" name="Line 73"/>
            <p:cNvSpPr>
              <a:spLocks noChangeShapeType="1"/>
            </p:cNvSpPr>
            <p:nvPr/>
          </p:nvSpPr>
          <p:spPr bwMode="auto">
            <a:xfrm>
              <a:off x="7258060" y="5029211"/>
              <a:ext cx="323847" cy="95249"/>
            </a:xfrm>
            <a:prstGeom prst="line">
              <a:avLst/>
            </a:prstGeom>
            <a:noFill/>
            <a:ln w="38100">
              <a:solidFill>
                <a:srgbClr val="CCECFF"/>
              </a:solidFill>
              <a:round/>
              <a:headEnd/>
              <a:tailEnd type="stealth" w="med" len="lg"/>
            </a:ln>
            <a:effectLst/>
          </p:spPr>
          <p:txBody>
            <a:bodyPr wrap="square"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47" name="Line 73"/>
            <p:cNvSpPr>
              <a:spLocks noChangeShapeType="1"/>
            </p:cNvSpPr>
            <p:nvPr/>
          </p:nvSpPr>
          <p:spPr bwMode="auto">
            <a:xfrm flipH="1" flipV="1">
              <a:off x="6572264" y="4800611"/>
              <a:ext cx="290528" cy="100019"/>
            </a:xfrm>
            <a:prstGeom prst="line">
              <a:avLst/>
            </a:prstGeom>
            <a:noFill/>
            <a:ln w="38100">
              <a:solidFill>
                <a:srgbClr val="CCECFF"/>
              </a:solidFill>
              <a:round/>
              <a:headEnd/>
              <a:tailEnd type="stealth" w="med" len="lg"/>
            </a:ln>
            <a:effectLst/>
          </p:spPr>
          <p:txBody>
            <a:bodyPr wrap="square" anchor="ctr">
              <a:spAutoFit/>
            </a:bodyPr>
            <a:lstStyle/>
            <a:p>
              <a:endParaRPr lang="ja-JP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2"/>
          <p:cNvSpPr>
            <a:spLocks noChangeArrowheads="1"/>
          </p:cNvSpPr>
          <p:nvPr/>
        </p:nvSpPr>
        <p:spPr bwMode="auto">
          <a:xfrm>
            <a:off x="1857356" y="3135056"/>
            <a:ext cx="3714776" cy="928694"/>
          </a:xfrm>
          <a:prstGeom prst="roundRect">
            <a:avLst>
              <a:gd name="adj" fmla="val 8106"/>
            </a:avLst>
          </a:prstGeom>
          <a:solidFill>
            <a:schemeClr val="bg1">
              <a:alpha val="10000"/>
            </a:schemeClr>
          </a:solidFill>
          <a:ln w="1587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共振型検出器の雑音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785C01B-0D72-48EE-B390-C868EDD98FDA}" type="slidenum">
              <a:rPr lang="en-US" altLang="ja-JP" sz="14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ja-JP" sz="14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714348" y="1357298"/>
            <a:ext cx="457203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感度を制限する要因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7" name="Rectangle 69"/>
          <p:cNvSpPr>
            <a:spLocks noChangeArrowheads="1"/>
          </p:cNvSpPr>
          <p:nvPr/>
        </p:nvSpPr>
        <p:spPr bwMode="auto">
          <a:xfrm>
            <a:off x="857224" y="1920610"/>
            <a:ext cx="135732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熱雑音 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8" name="Rectangle 69"/>
          <p:cNvSpPr>
            <a:spLocks noChangeArrowheads="1"/>
          </p:cNvSpPr>
          <p:nvPr/>
        </p:nvSpPr>
        <p:spPr bwMode="auto">
          <a:xfrm>
            <a:off x="1000100" y="4278064"/>
            <a:ext cx="457203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トランスデューサの雑音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grpSp>
        <p:nvGrpSpPr>
          <p:cNvPr id="30" name="グループ化 29"/>
          <p:cNvGrpSpPr/>
          <p:nvPr/>
        </p:nvGrpSpPr>
        <p:grpSpPr>
          <a:xfrm>
            <a:off x="6000760" y="3714752"/>
            <a:ext cx="3143272" cy="1214446"/>
            <a:chOff x="5786446" y="1000108"/>
            <a:chExt cx="3143272" cy="1214446"/>
          </a:xfrm>
        </p:grpSpPr>
        <p:sp>
          <p:nvSpPr>
            <p:cNvPr id="9" name="AutoShape 2"/>
            <p:cNvSpPr>
              <a:spLocks noChangeArrowheads="1"/>
            </p:cNvSpPr>
            <p:nvPr/>
          </p:nvSpPr>
          <p:spPr bwMode="auto">
            <a:xfrm>
              <a:off x="5786446" y="1000108"/>
              <a:ext cx="2928958" cy="1214446"/>
            </a:xfrm>
            <a:prstGeom prst="roundRect">
              <a:avLst>
                <a:gd name="adj" fmla="val 8106"/>
              </a:avLst>
            </a:prstGeom>
            <a:solidFill>
              <a:schemeClr val="bg1">
                <a:alpha val="10000"/>
              </a:schemeClr>
            </a:solidFill>
            <a:ln w="15875">
              <a:noFill/>
              <a:round/>
              <a:headEnd/>
              <a:tailEnd/>
            </a:ln>
          </p:spPr>
          <p:txBody>
            <a:bodyPr wrap="square" anchor="ctr">
              <a:noAutofit/>
            </a:bodyPr>
            <a:lstStyle/>
            <a:p>
              <a:endParaRPr lang="ja-JP" altLang="en-US"/>
            </a:p>
          </p:txBody>
        </p:sp>
        <p:sp>
          <p:nvSpPr>
            <p:cNvPr id="10" name="Line 73"/>
            <p:cNvSpPr>
              <a:spLocks noChangeShapeType="1"/>
            </p:cNvSpPr>
            <p:nvPr/>
          </p:nvSpPr>
          <p:spPr bwMode="auto">
            <a:xfrm flipH="1" flipV="1">
              <a:off x="6000760" y="1357298"/>
              <a:ext cx="142877" cy="642942"/>
            </a:xfrm>
            <a:prstGeom prst="line">
              <a:avLst/>
            </a:prstGeom>
            <a:noFill/>
            <a:ln w="38100">
              <a:solidFill>
                <a:srgbClr val="DDDDDD"/>
              </a:solidFill>
              <a:round/>
              <a:headEnd/>
              <a:tailEnd type="stealth" w="med" len="lg"/>
            </a:ln>
            <a:effectLst/>
          </p:spPr>
          <p:txBody>
            <a:bodyPr wrap="square"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1" name="Rectangle 70"/>
            <p:cNvSpPr>
              <a:spLocks noChangeArrowheads="1"/>
            </p:cNvSpPr>
            <p:nvPr/>
          </p:nvSpPr>
          <p:spPr bwMode="auto">
            <a:xfrm>
              <a:off x="5786446" y="1857364"/>
              <a:ext cx="3143272" cy="30777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400" dirty="0" smtClean="0">
                  <a:solidFill>
                    <a:srgbClr val="DDDDDD"/>
                  </a:solidFill>
                  <a:sym typeface="Wingdings" pitchFamily="2" charset="2"/>
                </a:rPr>
                <a:t>換算質量</a:t>
              </a:r>
              <a:endParaRPr lang="ja-JP" altLang="en-US" sz="1400" dirty="0">
                <a:solidFill>
                  <a:srgbClr val="DDDDDD"/>
                </a:solidFill>
                <a:sym typeface="Wingdings" pitchFamily="2" charset="2"/>
              </a:endParaRPr>
            </a:p>
          </p:txBody>
        </p:sp>
        <p:sp>
          <p:nvSpPr>
            <p:cNvPr id="12" name="Rectangle 70"/>
            <p:cNvSpPr>
              <a:spLocks noChangeArrowheads="1"/>
            </p:cNvSpPr>
            <p:nvPr/>
          </p:nvSpPr>
          <p:spPr bwMode="auto">
            <a:xfrm>
              <a:off x="6286512" y="1643050"/>
              <a:ext cx="1571636" cy="30777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400" dirty="0" smtClean="0">
                  <a:solidFill>
                    <a:srgbClr val="DDDDDD"/>
                  </a:solidFill>
                  <a:sym typeface="Wingdings" pitchFamily="2" charset="2"/>
                </a:rPr>
                <a:t>減衰係数</a:t>
              </a:r>
              <a:endParaRPr lang="ja-JP" altLang="en-US" sz="1400" dirty="0">
                <a:solidFill>
                  <a:srgbClr val="DDDDDD"/>
                </a:solidFill>
                <a:sym typeface="Wingdings" pitchFamily="2" charset="2"/>
              </a:endParaRPr>
            </a:p>
          </p:txBody>
        </p:sp>
        <p:sp>
          <p:nvSpPr>
            <p:cNvPr id="13" name="Rectangle 70"/>
            <p:cNvSpPr>
              <a:spLocks noChangeArrowheads="1"/>
            </p:cNvSpPr>
            <p:nvPr/>
          </p:nvSpPr>
          <p:spPr bwMode="auto">
            <a:xfrm>
              <a:off x="7143768" y="1621025"/>
              <a:ext cx="1357322" cy="30777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400" dirty="0" smtClean="0">
                  <a:solidFill>
                    <a:srgbClr val="DDDDDD"/>
                  </a:solidFill>
                  <a:sym typeface="Wingdings" pitchFamily="2" charset="2"/>
                </a:rPr>
                <a:t>ばね定数</a:t>
              </a:r>
              <a:endParaRPr lang="ja-JP" altLang="en-US" sz="1400" dirty="0">
                <a:solidFill>
                  <a:srgbClr val="DDDDDD"/>
                </a:solidFill>
                <a:sym typeface="Wingdings" pitchFamily="2" charset="2"/>
              </a:endParaRPr>
            </a:p>
          </p:txBody>
        </p:sp>
        <p:sp>
          <p:nvSpPr>
            <p:cNvPr id="14" name="Line 73"/>
            <p:cNvSpPr>
              <a:spLocks noChangeShapeType="1"/>
            </p:cNvSpPr>
            <p:nvPr/>
          </p:nvSpPr>
          <p:spPr bwMode="auto">
            <a:xfrm flipH="1" flipV="1">
              <a:off x="6643701" y="1357298"/>
              <a:ext cx="45719" cy="357190"/>
            </a:xfrm>
            <a:prstGeom prst="line">
              <a:avLst/>
            </a:prstGeom>
            <a:noFill/>
            <a:ln w="38100">
              <a:solidFill>
                <a:srgbClr val="DDDDDD"/>
              </a:solidFill>
              <a:round/>
              <a:headEnd/>
              <a:tailEnd type="stealth" w="med" len="lg"/>
            </a:ln>
            <a:effectLst/>
          </p:spPr>
          <p:txBody>
            <a:bodyPr wrap="square"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5" name="Line 73"/>
            <p:cNvSpPr>
              <a:spLocks noChangeShapeType="1"/>
            </p:cNvSpPr>
            <p:nvPr/>
          </p:nvSpPr>
          <p:spPr bwMode="auto">
            <a:xfrm flipH="1" flipV="1">
              <a:off x="7286644" y="1357298"/>
              <a:ext cx="71438" cy="285752"/>
            </a:xfrm>
            <a:prstGeom prst="line">
              <a:avLst/>
            </a:prstGeom>
            <a:noFill/>
            <a:ln w="38100">
              <a:solidFill>
                <a:srgbClr val="DDDDDD"/>
              </a:solidFill>
              <a:round/>
              <a:headEnd/>
              <a:tailEnd type="stealth" w="med" len="lg"/>
            </a:ln>
            <a:effectLst/>
          </p:spPr>
          <p:txBody>
            <a:bodyPr wrap="square" anchor="ctr">
              <a:spAutoFit/>
            </a:bodyPr>
            <a:lstStyle/>
            <a:p>
              <a:endParaRPr lang="ja-JP" altLang="en-US" dirty="0"/>
            </a:p>
          </p:txBody>
        </p:sp>
        <p:pic>
          <p:nvPicPr>
            <p:cNvPr id="16" name="図 15" descr="txp_fig.bmp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</a:blip>
            <a:stretch>
              <a:fillRect/>
            </a:stretch>
          </p:blipFill>
          <p:spPr>
            <a:xfrm>
              <a:off x="5929322" y="1069081"/>
              <a:ext cx="2639770" cy="262870"/>
            </a:xfrm>
            <a:prstGeom prst="rect">
              <a:avLst/>
            </a:prstGeom>
            <a:noFill/>
          </p:spPr>
        </p:pic>
      </p:grpSp>
      <p:pic>
        <p:nvPicPr>
          <p:cNvPr id="20" name="図 19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928794" y="3206494"/>
            <a:ext cx="3148515" cy="331132"/>
          </a:xfrm>
          <a:prstGeom prst="rect">
            <a:avLst/>
          </a:prstGeom>
          <a:noFill/>
        </p:spPr>
      </p:pic>
      <p:sp>
        <p:nvSpPr>
          <p:cNvPr id="21" name="Rectangle 69"/>
          <p:cNvSpPr>
            <a:spLocks noChangeArrowheads="1"/>
          </p:cNvSpPr>
          <p:nvPr/>
        </p:nvSpPr>
        <p:spPr bwMode="auto">
          <a:xfrm>
            <a:off x="1285852" y="2349238"/>
            <a:ext cx="4572032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弾性体の熱振動  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 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揺動散逸定理</a:t>
            </a:r>
            <a:endParaRPr lang="en-US" altLang="ja-JP" sz="18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弾性体の</a:t>
            </a:r>
            <a:r>
              <a:rPr lang="ja-JP" altLang="en-US" sz="1800" dirty="0" smtClean="0">
                <a:solidFill>
                  <a:srgbClr val="FFFFCC"/>
                </a:solidFill>
                <a:sym typeface="Wingdings" pitchFamily="2" charset="2"/>
              </a:rPr>
              <a:t>温度と機械損失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　で決まる揺動力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   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 </a:t>
            </a:r>
            <a:endParaRPr lang="en-US" altLang="ja-JP" sz="18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2" name="Rectangle 70"/>
          <p:cNvSpPr>
            <a:spLocks noChangeArrowheads="1"/>
          </p:cNvSpPr>
          <p:nvPr/>
        </p:nvSpPr>
        <p:spPr bwMode="auto">
          <a:xfrm>
            <a:off x="4714876" y="3692727"/>
            <a:ext cx="135732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DDDDDD"/>
                </a:solidFill>
                <a:sym typeface="Wingdings" pitchFamily="2" charset="2"/>
              </a:rPr>
              <a:t>温度</a:t>
            </a:r>
            <a:endParaRPr lang="ja-JP" altLang="en-US" sz="140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23" name="Line 73"/>
          <p:cNvSpPr>
            <a:spLocks noChangeShapeType="1"/>
          </p:cNvSpPr>
          <p:nvPr/>
        </p:nvSpPr>
        <p:spPr bwMode="auto">
          <a:xfrm flipH="1" flipV="1">
            <a:off x="4929190" y="3563684"/>
            <a:ext cx="142876" cy="214314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4" name="Rectangle 70"/>
          <p:cNvSpPr>
            <a:spLocks noChangeArrowheads="1"/>
          </p:cNvSpPr>
          <p:nvPr/>
        </p:nvSpPr>
        <p:spPr bwMode="auto">
          <a:xfrm>
            <a:off x="3428992" y="3755973"/>
            <a:ext cx="135732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DDDDDD"/>
                </a:solidFill>
                <a:sym typeface="Wingdings" pitchFamily="2" charset="2"/>
              </a:rPr>
              <a:t>ボルツマン定数</a:t>
            </a:r>
            <a:endParaRPr lang="ja-JP" altLang="en-US" sz="140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25" name="Line 73"/>
          <p:cNvSpPr>
            <a:spLocks noChangeShapeType="1"/>
          </p:cNvSpPr>
          <p:nvPr/>
        </p:nvSpPr>
        <p:spPr bwMode="auto">
          <a:xfrm flipV="1">
            <a:off x="4357686" y="3563684"/>
            <a:ext cx="214314" cy="214314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7" name="Rectangle 70"/>
          <p:cNvSpPr>
            <a:spLocks noChangeArrowheads="1"/>
          </p:cNvSpPr>
          <p:nvPr/>
        </p:nvSpPr>
        <p:spPr bwMode="auto">
          <a:xfrm>
            <a:off x="1928794" y="3755973"/>
            <a:ext cx="135732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DDDDDD"/>
                </a:solidFill>
                <a:sym typeface="Wingdings" pitchFamily="2" charset="2"/>
              </a:rPr>
              <a:t>揺動力</a:t>
            </a:r>
            <a:endParaRPr lang="ja-JP" altLang="en-US" sz="140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28" name="Line 73"/>
          <p:cNvSpPr>
            <a:spLocks noChangeShapeType="1"/>
          </p:cNvSpPr>
          <p:nvPr/>
        </p:nvSpPr>
        <p:spPr bwMode="auto">
          <a:xfrm flipV="1">
            <a:off x="2214546" y="3563684"/>
            <a:ext cx="71438" cy="214314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9" name="Rectangle 69"/>
          <p:cNvSpPr>
            <a:spLocks noChangeArrowheads="1"/>
          </p:cNvSpPr>
          <p:nvPr/>
        </p:nvSpPr>
        <p:spPr bwMode="auto">
          <a:xfrm>
            <a:off x="1357290" y="4735380"/>
            <a:ext cx="4357718" cy="10895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弾性体振動の読み取り雑音</a:t>
            </a:r>
            <a:endParaRPr lang="en-US" altLang="ja-JP" sz="18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　　センサの変位雑音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,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　　等価雑音力 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(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弾性体への反作用力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)</a:t>
            </a:r>
          </a:p>
        </p:txBody>
      </p:sp>
      <p:sp>
        <p:nvSpPr>
          <p:cNvPr id="31" name="Rectangle 69"/>
          <p:cNvSpPr>
            <a:spLocks noChangeArrowheads="1"/>
          </p:cNvSpPr>
          <p:nvPr/>
        </p:nvSpPr>
        <p:spPr bwMode="auto">
          <a:xfrm>
            <a:off x="6643702" y="2467269"/>
            <a:ext cx="135732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低温化 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2" name="Rectangle 69"/>
          <p:cNvSpPr>
            <a:spLocks noChangeArrowheads="1"/>
          </p:cNvSpPr>
          <p:nvPr/>
        </p:nvSpPr>
        <p:spPr bwMode="auto">
          <a:xfrm>
            <a:off x="6500826" y="5366018"/>
            <a:ext cx="2143140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高感度センサ 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3" name="右矢印 32"/>
          <p:cNvSpPr/>
          <p:nvPr/>
        </p:nvSpPr>
        <p:spPr>
          <a:xfrm>
            <a:off x="6000760" y="2500306"/>
            <a:ext cx="357190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9050">
            <a:solidFill>
              <a:srgbClr val="FFFFFF"/>
            </a:solidFill>
          </a:ln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None/>
            </a:pPr>
            <a:endParaRPr kumimoji="1" lang="ja-JP" altLang="en-US" sz="1400" dirty="0" err="1" smtClean="0">
              <a:solidFill>
                <a:srgbClr val="DDDDDD"/>
              </a:solidFill>
            </a:endParaRPr>
          </a:p>
        </p:txBody>
      </p:sp>
      <p:sp>
        <p:nvSpPr>
          <p:cNvPr id="34" name="右矢印 33"/>
          <p:cNvSpPr/>
          <p:nvPr/>
        </p:nvSpPr>
        <p:spPr>
          <a:xfrm>
            <a:off x="6000760" y="5429264"/>
            <a:ext cx="357190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9050">
            <a:solidFill>
              <a:srgbClr val="FFFFFF"/>
            </a:solidFill>
          </a:ln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None/>
            </a:pPr>
            <a:endParaRPr kumimoji="1" lang="ja-JP" altLang="en-US" sz="1400" dirty="0" err="1" smtClean="0">
              <a:solidFill>
                <a:srgbClr val="DDDDD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smtClean="0"/>
              <a:t>重力波検出の最初の試み</a:t>
            </a:r>
          </a:p>
        </p:txBody>
      </p:sp>
      <p:sp>
        <p:nvSpPr>
          <p:cNvPr id="30722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9" name="スライド番号プレースホルダ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18</a:t>
            </a:fld>
            <a:endParaRPr lang="en-US" altLang="ja-JP"/>
          </a:p>
        </p:txBody>
      </p:sp>
      <p:sp>
        <p:nvSpPr>
          <p:cNvPr id="30724" name="AutoShape 31"/>
          <p:cNvSpPr>
            <a:spLocks noChangeArrowheads="1"/>
          </p:cNvSpPr>
          <p:nvPr/>
        </p:nvSpPr>
        <p:spPr bwMode="auto">
          <a:xfrm>
            <a:off x="625294" y="4004343"/>
            <a:ext cx="4415563" cy="1512889"/>
          </a:xfrm>
          <a:prstGeom prst="roundRect">
            <a:avLst>
              <a:gd name="adj" fmla="val 8106"/>
            </a:avLst>
          </a:prstGeom>
          <a:solidFill>
            <a:srgbClr val="FFFFCC">
              <a:alpha val="9804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/>
          </a:p>
        </p:txBody>
      </p:sp>
      <p:pic>
        <p:nvPicPr>
          <p:cNvPr id="30725" name="Picture 32" descr="Weber with gravity wave detect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2865" y="1319049"/>
            <a:ext cx="3347567" cy="4846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Rectangle 33"/>
          <p:cNvSpPr>
            <a:spLocks noChangeArrowheads="1"/>
          </p:cNvSpPr>
          <p:nvPr/>
        </p:nvSpPr>
        <p:spPr bwMode="auto">
          <a:xfrm>
            <a:off x="625294" y="1556792"/>
            <a:ext cx="376898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kumimoji="0" lang="ja-JP" altLang="en-US" sz="2000" dirty="0">
                <a:solidFill>
                  <a:srgbClr val="F8F8F8"/>
                </a:solidFill>
              </a:rPr>
              <a:t>共振型重力波検出器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2000" dirty="0">
                <a:solidFill>
                  <a:srgbClr val="F8F8F8"/>
                </a:solidFill>
              </a:rPr>
              <a:t>     </a:t>
            </a:r>
            <a:r>
              <a:rPr lang="en-US" altLang="ja-JP" sz="2000" dirty="0">
                <a:solidFill>
                  <a:srgbClr val="F8F8F8"/>
                </a:solidFill>
              </a:rPr>
              <a:t>(1960</a:t>
            </a:r>
            <a:r>
              <a:rPr lang="ja-JP" altLang="en-US" sz="2000" dirty="0">
                <a:solidFill>
                  <a:srgbClr val="F8F8F8"/>
                </a:solidFill>
              </a:rPr>
              <a:t>年</a:t>
            </a:r>
            <a:r>
              <a:rPr lang="en-US" altLang="ja-JP" sz="2000" dirty="0">
                <a:solidFill>
                  <a:srgbClr val="F8F8F8"/>
                </a:solidFill>
              </a:rPr>
              <a:t>- </a:t>
            </a:r>
            <a:r>
              <a:rPr lang="ja-JP" altLang="en-US" sz="2000" dirty="0">
                <a:solidFill>
                  <a:srgbClr val="F8F8F8"/>
                </a:solidFill>
              </a:rPr>
              <a:t>ジョセフ</a:t>
            </a:r>
            <a:r>
              <a:rPr lang="en-US" altLang="ja-JP" sz="2000" dirty="0">
                <a:solidFill>
                  <a:srgbClr val="F8F8F8"/>
                </a:solidFill>
              </a:rPr>
              <a:t>-</a:t>
            </a:r>
            <a:r>
              <a:rPr lang="ja-JP" altLang="en-US" sz="2000" dirty="0">
                <a:solidFill>
                  <a:srgbClr val="F8F8F8"/>
                </a:solidFill>
              </a:rPr>
              <a:t>ウェーバー</a:t>
            </a:r>
            <a:r>
              <a:rPr lang="en-US" altLang="ja-JP" sz="2000" dirty="0">
                <a:solidFill>
                  <a:srgbClr val="F8F8F8"/>
                </a:solidFill>
              </a:rPr>
              <a:t>)</a:t>
            </a:r>
          </a:p>
        </p:txBody>
      </p:sp>
      <p:sp>
        <p:nvSpPr>
          <p:cNvPr id="30727" name="Rectangle 34"/>
          <p:cNvSpPr>
            <a:spLocks noChangeArrowheads="1"/>
          </p:cNvSpPr>
          <p:nvPr/>
        </p:nvSpPr>
        <p:spPr bwMode="auto">
          <a:xfrm>
            <a:off x="1114871" y="2709292"/>
            <a:ext cx="33131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F8F8F8"/>
                </a:solidFill>
                <a:latin typeface="HGP創英角ｺﾞｼｯｸUB" pitchFamily="50" charset="-128"/>
              </a:rPr>
              <a:t>重力波による潮汐力変動</a:t>
            </a:r>
          </a:p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HGP創英角ｺﾞｼｯｸUB" pitchFamily="50" charset="-128"/>
              </a:rPr>
              <a:t> </a:t>
            </a:r>
            <a:r>
              <a:rPr lang="ja-JP" altLang="en-US" sz="2000" dirty="0">
                <a:solidFill>
                  <a:srgbClr val="F8F8F8"/>
                </a:solidFill>
                <a:latin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2000" dirty="0">
                <a:solidFill>
                  <a:srgbClr val="F8F8F8"/>
                </a:solidFill>
                <a:latin typeface="HGP創英角ｺﾞｼｯｸUB" pitchFamily="50" charset="-128"/>
              </a:rPr>
              <a:t>弾性体振動として</a:t>
            </a:r>
            <a:r>
              <a:rPr lang="ja-JP" altLang="en-US" sz="2000" dirty="0" smtClean="0">
                <a:solidFill>
                  <a:srgbClr val="F8F8F8"/>
                </a:solidFill>
                <a:latin typeface="HGP創英角ｺﾞｼｯｸUB" pitchFamily="50" charset="-128"/>
              </a:rPr>
              <a:t>検出</a:t>
            </a:r>
            <a:r>
              <a:rPr lang="en-US" altLang="ja-JP" sz="2000" dirty="0" smtClean="0">
                <a:solidFill>
                  <a:srgbClr val="F8F8F8"/>
                </a:solidFill>
                <a:latin typeface="HGP創英角ｺﾞｼｯｸUB" pitchFamily="50" charset="-128"/>
              </a:rPr>
              <a:t>.</a:t>
            </a:r>
            <a:endParaRPr lang="ja-JP" altLang="en-US" sz="2000" dirty="0">
              <a:solidFill>
                <a:srgbClr val="F8F8F8"/>
              </a:solidFill>
              <a:latin typeface="HGP創英角ｺﾞｼｯｸUB" pitchFamily="50" charset="-128"/>
            </a:endParaRPr>
          </a:p>
        </p:txBody>
      </p:sp>
      <p:sp>
        <p:nvSpPr>
          <p:cNvPr id="30735" name="Rectangle 45"/>
          <p:cNvSpPr>
            <a:spLocks noChangeArrowheads="1"/>
          </p:cNvSpPr>
          <p:nvPr/>
        </p:nvSpPr>
        <p:spPr bwMode="auto">
          <a:xfrm>
            <a:off x="623222" y="4004343"/>
            <a:ext cx="459685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93675" indent="-193675" algn="l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FFFFCC"/>
                </a:solidFill>
              </a:rPr>
              <a:t>質量：  </a:t>
            </a:r>
            <a:r>
              <a:rPr lang="en-US" altLang="ja-JP" sz="1800" dirty="0">
                <a:solidFill>
                  <a:srgbClr val="FFFFCC"/>
                </a:solidFill>
              </a:rPr>
              <a:t>1.4 </a:t>
            </a:r>
            <a:r>
              <a:rPr lang="en-US" altLang="ja-JP" sz="1800" dirty="0" smtClean="0">
                <a:solidFill>
                  <a:srgbClr val="FFFFCC"/>
                </a:solidFill>
              </a:rPr>
              <a:t>ton , </a:t>
            </a:r>
            <a:r>
              <a:rPr lang="ja-JP" altLang="en-US" sz="1800" dirty="0" smtClean="0">
                <a:solidFill>
                  <a:srgbClr val="FFFFCC"/>
                </a:solidFill>
              </a:rPr>
              <a:t>常温に設置</a:t>
            </a:r>
          </a:p>
          <a:p>
            <a:pPr marL="193675" indent="-193675" algn="l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FFFCC"/>
                </a:solidFill>
              </a:rPr>
              <a:t>共振</a:t>
            </a:r>
            <a:r>
              <a:rPr lang="ja-JP" altLang="en-US" sz="1800" dirty="0">
                <a:solidFill>
                  <a:srgbClr val="FFFFCC"/>
                </a:solidFill>
              </a:rPr>
              <a:t>周波数</a:t>
            </a:r>
            <a:r>
              <a:rPr lang="en-US" altLang="ja-JP" sz="1800" dirty="0">
                <a:solidFill>
                  <a:srgbClr val="FFFFCC"/>
                </a:solidFill>
              </a:rPr>
              <a:t>: 1.66 </a:t>
            </a:r>
            <a:r>
              <a:rPr lang="en-US" altLang="ja-JP" sz="1800" dirty="0" smtClean="0">
                <a:solidFill>
                  <a:srgbClr val="FFFFCC"/>
                </a:solidFill>
              </a:rPr>
              <a:t>kHz, PZT</a:t>
            </a:r>
            <a:r>
              <a:rPr lang="ja-JP" altLang="en-US" sz="1800" dirty="0">
                <a:solidFill>
                  <a:srgbClr val="FFFFCC"/>
                </a:solidFill>
              </a:rPr>
              <a:t>トランスデューサ</a:t>
            </a:r>
          </a:p>
          <a:p>
            <a:pPr marL="193675" indent="-193675" algn="l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FFFCC"/>
                </a:solidFill>
              </a:rPr>
              <a:t>約</a:t>
            </a:r>
            <a:r>
              <a:rPr lang="en-US" altLang="ja-JP" sz="1800" dirty="0" smtClean="0">
                <a:solidFill>
                  <a:srgbClr val="FFFFCC"/>
                </a:solidFill>
              </a:rPr>
              <a:t>1000km</a:t>
            </a:r>
            <a:r>
              <a:rPr lang="ja-JP" altLang="en-US" sz="1800" dirty="0" smtClean="0">
                <a:solidFill>
                  <a:srgbClr val="FFFFCC"/>
                </a:solidFill>
              </a:rPr>
              <a:t>離れた </a:t>
            </a:r>
            <a:r>
              <a:rPr lang="en-US" altLang="ja-JP" sz="1800" dirty="0" smtClean="0">
                <a:solidFill>
                  <a:srgbClr val="FFFFCC"/>
                </a:solidFill>
              </a:rPr>
              <a:t>2</a:t>
            </a:r>
            <a:r>
              <a:rPr lang="ja-JP" altLang="en-US" sz="1800" dirty="0" smtClean="0">
                <a:solidFill>
                  <a:srgbClr val="FFFFCC"/>
                </a:solidFill>
              </a:rPr>
              <a:t>か所での観測 </a:t>
            </a:r>
            <a:endParaRPr lang="en-US" altLang="ja-JP" sz="1800" dirty="0" smtClean="0">
              <a:solidFill>
                <a:srgbClr val="FFFFCC"/>
              </a:solidFill>
            </a:endParaRPr>
          </a:p>
          <a:p>
            <a:pPr marL="193675" indent="-193675" algn="l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FFFFCC"/>
                </a:solidFill>
              </a:rPr>
              <a:t> </a:t>
            </a:r>
            <a:r>
              <a:rPr lang="en-US" altLang="ja-JP" sz="1800" dirty="0" smtClean="0">
                <a:solidFill>
                  <a:srgbClr val="FFFFCC"/>
                </a:solidFill>
              </a:rPr>
              <a:t> (</a:t>
            </a:r>
            <a:r>
              <a:rPr lang="ja-JP" altLang="en-US" sz="1800" dirty="0" smtClean="0">
                <a:solidFill>
                  <a:srgbClr val="FFFFCC"/>
                </a:solidFill>
              </a:rPr>
              <a:t>メリーランド</a:t>
            </a:r>
            <a:r>
              <a:rPr lang="ja-JP" altLang="en-US" sz="1800" dirty="0">
                <a:solidFill>
                  <a:srgbClr val="FFFFCC"/>
                </a:solidFill>
              </a:rPr>
              <a:t>大学</a:t>
            </a:r>
            <a:r>
              <a:rPr lang="en-US" altLang="ja-JP" sz="1800" dirty="0">
                <a:solidFill>
                  <a:srgbClr val="FFFFCC"/>
                </a:solidFill>
              </a:rPr>
              <a:t>, </a:t>
            </a:r>
            <a:r>
              <a:rPr lang="ja-JP" altLang="en-US" sz="1800" dirty="0" smtClean="0">
                <a:solidFill>
                  <a:srgbClr val="FFFFCC"/>
                </a:solidFill>
              </a:rPr>
              <a:t>アルゴンヌ国立研究所</a:t>
            </a:r>
            <a:r>
              <a:rPr lang="en-US" altLang="ja-JP" sz="1800" dirty="0">
                <a:solidFill>
                  <a:srgbClr val="FFFFCC"/>
                </a:solidFill>
              </a:rPr>
              <a:t>)</a:t>
            </a:r>
            <a:endParaRPr lang="ja-JP" altLang="en-US" sz="1800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08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/>
          <p:cNvSpPr>
            <a:spLocks noChangeArrowheads="1"/>
          </p:cNvSpPr>
          <p:nvPr/>
        </p:nvSpPr>
        <p:spPr bwMode="auto">
          <a:xfrm>
            <a:off x="783672" y="3140968"/>
            <a:ext cx="3816424" cy="2464725"/>
          </a:xfrm>
          <a:prstGeom prst="roundRect">
            <a:avLst>
              <a:gd name="adj" fmla="val 8106"/>
            </a:avLst>
          </a:prstGeom>
          <a:solidFill>
            <a:schemeClr val="bg1">
              <a:alpha val="10000"/>
            </a:schemeClr>
          </a:solidFill>
          <a:ln w="1587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3158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ja-JP" dirty="0" smtClean="0">
                <a:solidFill>
                  <a:srgbClr val="F8F8F8"/>
                </a:solidFill>
              </a:rPr>
              <a:t>共振型アンテナ</a:t>
            </a:r>
            <a:endParaRPr lang="ja-JP" altLang="en-US" dirty="0" smtClean="0">
              <a:solidFill>
                <a:srgbClr val="F8F8F8"/>
              </a:solidFill>
            </a:endParaRPr>
          </a:p>
        </p:txBody>
      </p:sp>
      <p:sp>
        <p:nvSpPr>
          <p:cNvPr id="31746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19</a:t>
            </a:fld>
            <a:endParaRPr lang="en-US" altLang="ja-JP"/>
          </a:p>
        </p:txBody>
      </p:sp>
      <p:pic>
        <p:nvPicPr>
          <p:cNvPr id="1724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32856"/>
            <a:ext cx="3724275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69"/>
          <p:cNvSpPr>
            <a:spLocks noChangeArrowheads="1"/>
          </p:cNvSpPr>
          <p:nvPr/>
        </p:nvSpPr>
        <p:spPr bwMode="auto">
          <a:xfrm>
            <a:off x="611560" y="2060848"/>
            <a:ext cx="4572032" cy="421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99FF99"/>
                </a:solidFill>
                <a:sym typeface="Wingdings" pitchFamily="2" charset="2"/>
              </a:rPr>
              <a:t>Nautilus</a:t>
            </a:r>
          </a:p>
        </p:txBody>
      </p:sp>
      <p:sp>
        <p:nvSpPr>
          <p:cNvPr id="14" name="Rectangle 69"/>
          <p:cNvSpPr>
            <a:spLocks noChangeArrowheads="1"/>
          </p:cNvSpPr>
          <p:nvPr/>
        </p:nvSpPr>
        <p:spPr bwMode="auto">
          <a:xfrm>
            <a:off x="792056" y="3157421"/>
            <a:ext cx="4572032" cy="241912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dirty="0" smtClean="0">
                <a:solidFill>
                  <a:srgbClr val="FFFFFF"/>
                </a:solidFill>
                <a:sym typeface="Wingdings" pitchFamily="2" charset="2"/>
              </a:rPr>
              <a:t>- Bar (Al5056)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sym typeface="Wingdings" pitchFamily="2" charset="2"/>
              </a:rPr>
              <a:t>  Length : </a:t>
            </a:r>
            <a:r>
              <a:rPr lang="en-US" altLang="ja-JP" sz="1800" dirty="0" smtClean="0">
                <a:solidFill>
                  <a:srgbClr val="CCFFCC"/>
                </a:solidFill>
                <a:sym typeface="Wingdings" pitchFamily="2" charset="2"/>
              </a:rPr>
              <a:t>3.0 m</a:t>
            </a:r>
            <a:r>
              <a:rPr lang="en-US" altLang="ja-JP" sz="1800" dirty="0" smtClean="0">
                <a:solidFill>
                  <a:srgbClr val="FFFFFF"/>
                </a:solidFill>
                <a:sym typeface="Wingdings" pitchFamily="2" charset="2"/>
              </a:rPr>
              <a:t>, Diameter 0.6 m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sym typeface="Wingdings" pitchFamily="2" charset="2"/>
              </a:rPr>
              <a:t>  Weight : </a:t>
            </a:r>
            <a:r>
              <a:rPr lang="en-US" altLang="ja-JP" sz="1800" dirty="0" smtClean="0">
                <a:solidFill>
                  <a:srgbClr val="CCFFCC"/>
                </a:solidFill>
                <a:sym typeface="Wingdings" pitchFamily="2" charset="2"/>
              </a:rPr>
              <a:t>2,350 kg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dirty="0" smtClean="0">
                <a:solidFill>
                  <a:srgbClr val="FFFFFF"/>
                </a:solidFill>
                <a:sym typeface="Wingdings" pitchFamily="2" charset="2"/>
              </a:rPr>
              <a:t>- Readout: Capacitive + DC SQUID  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dirty="0" smtClean="0">
                <a:solidFill>
                  <a:srgbClr val="FFFFFF"/>
                </a:solidFill>
                <a:sym typeface="Wingdings" pitchFamily="2" charset="2"/>
              </a:rPr>
              <a:t>- Temperature : </a:t>
            </a:r>
            <a:r>
              <a:rPr lang="en-US" altLang="ja-JP" sz="1800" dirty="0" smtClean="0">
                <a:solidFill>
                  <a:srgbClr val="CCFFCC"/>
                </a:solidFill>
                <a:sym typeface="Wingdings" pitchFamily="2" charset="2"/>
              </a:rPr>
              <a:t>0.1 K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dirty="0" smtClean="0">
                <a:solidFill>
                  <a:srgbClr val="FFFFFF"/>
                </a:solidFill>
                <a:sym typeface="Wingdings" pitchFamily="2" charset="2"/>
              </a:rPr>
              <a:t>- Sensitivity :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8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ja-JP" altLang="en-US" sz="1800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sym typeface="Wingdings" pitchFamily="2" charset="2"/>
              </a:rPr>
              <a:t>   </a:t>
            </a:r>
            <a:r>
              <a:rPr lang="en-US" altLang="ja-JP" sz="1800" dirty="0" smtClean="0">
                <a:solidFill>
                  <a:srgbClr val="CCFFCC"/>
                </a:solidFill>
                <a:sym typeface="Wingdings" pitchFamily="2" charset="2"/>
              </a:rPr>
              <a:t>2 x 10</a:t>
            </a:r>
            <a:r>
              <a:rPr lang="en-US" altLang="ja-JP" sz="1800" baseline="30000" dirty="0" smtClean="0">
                <a:solidFill>
                  <a:srgbClr val="CCFFCC"/>
                </a:solidFill>
                <a:sym typeface="Wingdings" pitchFamily="2" charset="2"/>
              </a:rPr>
              <a:t>-21</a:t>
            </a:r>
            <a:r>
              <a:rPr lang="en-US" altLang="ja-JP" sz="1800" dirty="0" smtClean="0">
                <a:solidFill>
                  <a:srgbClr val="CCFFCC"/>
                </a:solidFill>
                <a:sym typeface="Wingdings" pitchFamily="2" charset="2"/>
              </a:rPr>
              <a:t> Hz  (around 940 Hz)</a:t>
            </a:r>
          </a:p>
        </p:txBody>
      </p:sp>
      <p:sp>
        <p:nvSpPr>
          <p:cNvPr id="16" name="Rectangle 69"/>
          <p:cNvSpPr>
            <a:spLocks noChangeArrowheads="1"/>
          </p:cNvSpPr>
          <p:nvPr/>
        </p:nvSpPr>
        <p:spPr bwMode="auto">
          <a:xfrm>
            <a:off x="827584" y="5803152"/>
            <a:ext cx="4320480" cy="29014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200" dirty="0" err="1" smtClean="0">
                <a:solidFill>
                  <a:srgbClr val="B2B2B2"/>
                </a:solidFill>
                <a:sym typeface="Wingdings" pitchFamily="2" charset="2"/>
              </a:rPr>
              <a:t>Astone</a:t>
            </a:r>
            <a:r>
              <a:rPr lang="en-US" altLang="ja-JP" sz="1200" dirty="0" smtClean="0">
                <a:solidFill>
                  <a:srgbClr val="B2B2B2"/>
                </a:solidFill>
                <a:sym typeface="Wingdings" pitchFamily="2" charset="2"/>
              </a:rPr>
              <a:t>+, </a:t>
            </a:r>
            <a:r>
              <a:rPr lang="en-US" altLang="ja-JP" sz="1200" dirty="0" err="1" smtClean="0">
                <a:solidFill>
                  <a:srgbClr val="B2B2B2"/>
                </a:solidFill>
                <a:sym typeface="Wingdings" pitchFamily="2" charset="2"/>
              </a:rPr>
              <a:t>Astropart</a:t>
            </a:r>
            <a:r>
              <a:rPr lang="en-US" altLang="ja-JP" sz="1200" dirty="0" smtClean="0">
                <a:solidFill>
                  <a:srgbClr val="B2B2B2"/>
                </a:solidFill>
                <a:sym typeface="Wingdings" pitchFamily="2" charset="2"/>
              </a:rPr>
              <a:t>. Phys. (1997), </a:t>
            </a:r>
            <a:r>
              <a:rPr lang="en-US" altLang="ja-JP" sz="1200" dirty="0" err="1" smtClean="0">
                <a:solidFill>
                  <a:srgbClr val="B2B2B2"/>
                </a:solidFill>
                <a:sym typeface="Wingdings" pitchFamily="2" charset="2"/>
              </a:rPr>
              <a:t>Astone</a:t>
            </a:r>
            <a:r>
              <a:rPr lang="en-US" altLang="ja-JP" sz="1200" dirty="0" smtClean="0">
                <a:solidFill>
                  <a:srgbClr val="B2B2B2"/>
                </a:solidFill>
                <a:sym typeface="Wingdings" pitchFamily="2" charset="2"/>
              </a:rPr>
              <a:t>+, PRD (2010)</a:t>
            </a:r>
          </a:p>
        </p:txBody>
      </p:sp>
      <p:sp>
        <p:nvSpPr>
          <p:cNvPr id="17" name="Rectangle 69"/>
          <p:cNvSpPr>
            <a:spLocks noChangeArrowheads="1"/>
          </p:cNvSpPr>
          <p:nvPr/>
        </p:nvSpPr>
        <p:spPr bwMode="auto">
          <a:xfrm>
            <a:off x="559693" y="980728"/>
            <a:ext cx="8188771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2007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年まで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4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台が稼働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: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dirty="0">
                <a:solidFill>
                  <a:srgbClr val="F8F8F8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 Nautilus (</a:t>
            </a:r>
            <a:r>
              <a:rPr lang="en-US" altLang="ja-JP" sz="2000" dirty="0" err="1" smtClean="0">
                <a:solidFill>
                  <a:srgbClr val="F8F8F8"/>
                </a:solidFill>
                <a:sym typeface="Wingdings" pitchFamily="2" charset="2"/>
              </a:rPr>
              <a:t>Frascati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), Explorer (Geneva), Auriga (</a:t>
            </a:r>
            <a:r>
              <a:rPr lang="en-US" altLang="ja-JP" sz="2000" dirty="0" err="1" smtClean="0">
                <a:solidFill>
                  <a:srgbClr val="F8F8F8"/>
                </a:solidFill>
                <a:sym typeface="Wingdings" pitchFamily="2" charset="2"/>
              </a:rPr>
              <a:t>Padova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), Allegro (LSU)</a:t>
            </a:r>
          </a:p>
        </p:txBody>
      </p:sp>
      <p:sp>
        <p:nvSpPr>
          <p:cNvPr id="20" name="Rectangle 69"/>
          <p:cNvSpPr>
            <a:spLocks noChangeArrowheads="1"/>
          </p:cNvSpPr>
          <p:nvPr/>
        </p:nvSpPr>
        <p:spPr bwMode="auto">
          <a:xfrm>
            <a:off x="899592" y="2492896"/>
            <a:ext cx="4158224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(</a:t>
            </a:r>
            <a:r>
              <a:rPr lang="en-US" altLang="ja-JP" sz="1800" dirty="0" err="1" smtClean="0">
                <a:solidFill>
                  <a:srgbClr val="F8F8F8"/>
                </a:solidFill>
                <a:sym typeface="Wingdings" pitchFamily="2" charset="2"/>
              </a:rPr>
              <a:t>Frascati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 National Laboratory, 1995-)</a:t>
            </a:r>
          </a:p>
        </p:txBody>
      </p:sp>
    </p:spTree>
    <p:extLst>
      <p:ext uri="{BB962C8B-B14F-4D97-AF65-F5344CB8AC3E}">
        <p14:creationId xmlns:p14="http://schemas.microsoft.com/office/powerpoint/2010/main" val="180667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章 </a:t>
            </a:r>
            <a:r>
              <a:rPr kumimoji="1" lang="en-US" altLang="ja-JP" dirty="0" smtClean="0"/>
              <a:t>: </a:t>
            </a:r>
            <a:r>
              <a:rPr kumimoji="1" lang="ja-JP" altLang="en-US" dirty="0" smtClean="0"/>
              <a:t>重力波の観測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6" name="Rectangle 10"/>
          <p:cNvSpPr txBox="1">
            <a:spLocks noChangeArrowheads="1"/>
          </p:cNvSpPr>
          <p:nvPr/>
        </p:nvSpPr>
        <p:spPr>
          <a:xfrm>
            <a:off x="1152128" y="3730724"/>
            <a:ext cx="3131840" cy="778396"/>
          </a:xfrm>
          <a:prstGeom prst="rect">
            <a:avLst/>
          </a:prstGeom>
        </p:spPr>
        <p:txBody>
          <a:bodyPr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sz="2800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「</a:t>
            </a:r>
            <a:r>
              <a:rPr lang="ja-JP" altLang="en-US" sz="2800" dirty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耳</a:t>
            </a:r>
            <a:r>
              <a:rPr lang="ja-JP" altLang="en-US" sz="2800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をすます」</a:t>
            </a:r>
            <a:endParaRPr lang="ja-JP" altLang="en-US" sz="2800" dirty="0">
              <a:solidFill>
                <a:srgbClr val="FFFFFF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pic>
        <p:nvPicPr>
          <p:cNvPr id="1720324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16517"/>
            <a:ext cx="3456384" cy="518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7934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ja-JP" dirty="0" smtClean="0">
                <a:solidFill>
                  <a:srgbClr val="F8F8F8"/>
                </a:solidFill>
              </a:rPr>
              <a:t>共振型アンテナネットワーク</a:t>
            </a:r>
            <a:endParaRPr lang="ja-JP" altLang="en-US" dirty="0" smtClean="0">
              <a:solidFill>
                <a:srgbClr val="F8F8F8"/>
              </a:solidFill>
            </a:endParaRPr>
          </a:p>
        </p:txBody>
      </p:sp>
      <p:sp>
        <p:nvSpPr>
          <p:cNvPr id="31746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20</a:t>
            </a:fld>
            <a:endParaRPr lang="en-US" altLang="ja-JP"/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2" y="1052737"/>
            <a:ext cx="3437309" cy="25655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340743" y="806516"/>
            <a:ext cx="2731838" cy="2462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000" dirty="0">
                <a:solidFill>
                  <a:srgbClr val="F8F8F8"/>
                </a:solidFill>
              </a:rPr>
              <a:t>From presentation of </a:t>
            </a:r>
            <a:r>
              <a:rPr lang="en-US" altLang="ja-JP" sz="1000" dirty="0" smtClean="0">
                <a:solidFill>
                  <a:srgbClr val="F8F8F8"/>
                </a:solidFill>
              </a:rPr>
              <a:t> </a:t>
            </a:r>
            <a:r>
              <a:rPr lang="en-US" altLang="ja-JP" sz="1000" dirty="0">
                <a:solidFill>
                  <a:srgbClr val="F8F8F8"/>
                </a:solidFill>
              </a:rPr>
              <a:t>Stan Whitcomb (2007)</a:t>
            </a: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4355976" y="1352962"/>
            <a:ext cx="441255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2000" dirty="0">
                <a:solidFill>
                  <a:srgbClr val="F8F8F8"/>
                </a:solidFill>
              </a:rPr>
              <a:t>IGEC-2 (</a:t>
            </a:r>
            <a:r>
              <a:rPr lang="en-US" altLang="ja-JP" sz="2000" dirty="0" smtClean="0">
                <a:solidFill>
                  <a:srgbClr val="F8F8F8"/>
                </a:solidFill>
              </a:rPr>
              <a:t>2005-2007) : </a:t>
            </a:r>
          </a:p>
          <a:p>
            <a:pPr algn="l">
              <a:buFontTx/>
              <a:buNone/>
            </a:pPr>
            <a:r>
              <a:rPr lang="en-US" altLang="ja-JP" sz="2000" dirty="0">
                <a:solidFill>
                  <a:srgbClr val="F8F8F8"/>
                </a:solidFill>
              </a:rPr>
              <a:t> </a:t>
            </a:r>
            <a:r>
              <a:rPr lang="en-US" altLang="ja-JP" sz="2000" dirty="0" smtClean="0">
                <a:solidFill>
                  <a:srgbClr val="F8F8F8"/>
                </a:solidFill>
              </a:rPr>
              <a:t> </a:t>
            </a:r>
            <a:r>
              <a:rPr lang="ja-JP" altLang="en-US" sz="2000" dirty="0" smtClean="0">
                <a:solidFill>
                  <a:srgbClr val="F8F8F8"/>
                </a:solidFill>
              </a:rPr>
              <a:t>共振型アンテナ</a:t>
            </a:r>
            <a:r>
              <a:rPr lang="ja-JP" altLang="en-US" sz="2000" dirty="0">
                <a:solidFill>
                  <a:srgbClr val="F8F8F8"/>
                </a:solidFill>
              </a:rPr>
              <a:t>に</a:t>
            </a:r>
            <a:r>
              <a:rPr lang="ja-JP" altLang="en-US" sz="2000" dirty="0" smtClean="0">
                <a:solidFill>
                  <a:srgbClr val="F8F8F8"/>
                </a:solidFill>
              </a:rPr>
              <a:t>よる国際協力観測</a:t>
            </a:r>
            <a:endParaRPr lang="en-US" altLang="ja-JP" sz="2000" dirty="0">
              <a:solidFill>
                <a:srgbClr val="F8F8F8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716016" y="2361074"/>
            <a:ext cx="3888432" cy="100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800" dirty="0" smtClean="0">
                <a:solidFill>
                  <a:srgbClr val="CCFFCC"/>
                </a:solidFill>
              </a:rPr>
              <a:t>観測期間   </a:t>
            </a:r>
            <a:r>
              <a:rPr lang="en-US" altLang="ja-JP" sz="1800" dirty="0" smtClean="0">
                <a:solidFill>
                  <a:srgbClr val="CCFFCC"/>
                </a:solidFill>
              </a:rPr>
              <a:t>: 515 </a:t>
            </a:r>
            <a:r>
              <a:rPr lang="ja-JP" altLang="en-US" sz="1800" dirty="0" smtClean="0">
                <a:solidFill>
                  <a:srgbClr val="CCFFCC"/>
                </a:solidFill>
              </a:rPr>
              <a:t>日</a:t>
            </a:r>
            <a:endParaRPr lang="en-US" altLang="ja-JP" sz="1800" dirty="0" smtClean="0">
              <a:solidFill>
                <a:srgbClr val="CCFFCC"/>
              </a:solidFill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800" dirty="0" smtClean="0">
                <a:solidFill>
                  <a:srgbClr val="CCFFCC"/>
                </a:solidFill>
              </a:rPr>
              <a:t>Duty cycle : 57% (4 detectors)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800" dirty="0">
                <a:solidFill>
                  <a:srgbClr val="CCFFCC"/>
                </a:solidFill>
              </a:rPr>
              <a:t> </a:t>
            </a:r>
            <a:r>
              <a:rPr lang="en-US" altLang="ja-JP" sz="1800" dirty="0" smtClean="0">
                <a:solidFill>
                  <a:srgbClr val="CCFFCC"/>
                </a:solidFill>
              </a:rPr>
              <a:t>                 94% (&gt;3 </a:t>
            </a:r>
            <a:r>
              <a:rPr lang="en-US" altLang="ja-JP" sz="1800" dirty="0" err="1" smtClean="0">
                <a:solidFill>
                  <a:srgbClr val="CCFFCC"/>
                </a:solidFill>
              </a:rPr>
              <a:t>detctors</a:t>
            </a:r>
            <a:r>
              <a:rPr lang="en-US" altLang="ja-JP" sz="1800" dirty="0" smtClean="0">
                <a:solidFill>
                  <a:srgbClr val="CCFFCC"/>
                </a:solidFill>
              </a:rPr>
              <a:t>) </a:t>
            </a:r>
            <a:endParaRPr lang="en-US" altLang="ja-JP" sz="1800" dirty="0">
              <a:solidFill>
                <a:srgbClr val="CCFFCC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853" y="4173522"/>
            <a:ext cx="2527643" cy="30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15" name="右矢印 14"/>
          <p:cNvSpPr/>
          <p:nvPr/>
        </p:nvSpPr>
        <p:spPr>
          <a:xfrm>
            <a:off x="4752528" y="3710176"/>
            <a:ext cx="242777" cy="287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6350">
            <a:solidFill>
              <a:srgbClr val="FFFFFF"/>
            </a:solidFill>
          </a:ln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None/>
            </a:pPr>
            <a:endParaRPr kumimoji="1" lang="ja-JP" altLang="en-US" sz="1400" dirty="0" err="1" smtClean="0">
              <a:solidFill>
                <a:srgbClr val="DDDDDD"/>
              </a:solidFill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995305" y="3657218"/>
            <a:ext cx="33123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2000" dirty="0" smtClean="0">
                <a:solidFill>
                  <a:srgbClr val="F8F8F8"/>
                </a:solidFill>
              </a:rPr>
              <a:t>バースト的な重力波に上限値</a:t>
            </a:r>
            <a:endParaRPr lang="en-US" altLang="ja-JP" sz="2000" dirty="0">
              <a:solidFill>
                <a:srgbClr val="F8F8F8"/>
              </a:solidFill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5256584" y="4573577"/>
            <a:ext cx="28803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dirty="0" smtClean="0">
                <a:solidFill>
                  <a:srgbClr val="B2B2B2"/>
                </a:solidFill>
              </a:rPr>
              <a:t>(False Alarm Rate : 1/</a:t>
            </a:r>
            <a:r>
              <a:rPr lang="en-US" altLang="ja-JP" sz="1400" dirty="0" err="1" smtClean="0">
                <a:solidFill>
                  <a:srgbClr val="B2B2B2"/>
                </a:solidFill>
              </a:rPr>
              <a:t>centry</a:t>
            </a:r>
            <a:r>
              <a:rPr lang="en-US" altLang="ja-JP" sz="1400" dirty="0" smtClean="0">
                <a:solidFill>
                  <a:srgbClr val="B2B2B2"/>
                </a:solidFill>
              </a:rPr>
              <a:t>)</a:t>
            </a:r>
            <a:endParaRPr lang="en-US" altLang="ja-JP" sz="1400" dirty="0">
              <a:solidFill>
                <a:srgbClr val="B2B2B2"/>
              </a:solidFill>
            </a:endParaRPr>
          </a:p>
        </p:txBody>
      </p:sp>
      <p:pic>
        <p:nvPicPr>
          <p:cNvPr id="17254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95" y="3701064"/>
            <a:ext cx="3726957" cy="2629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69"/>
          <p:cNvSpPr>
            <a:spLocks noChangeArrowheads="1"/>
          </p:cNvSpPr>
          <p:nvPr/>
        </p:nvSpPr>
        <p:spPr bwMode="auto">
          <a:xfrm>
            <a:off x="4283968" y="6021288"/>
            <a:ext cx="2114203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200" dirty="0" err="1" smtClean="0">
                <a:solidFill>
                  <a:srgbClr val="B2B2B2"/>
                </a:solidFill>
                <a:sym typeface="Wingdings" pitchFamily="2" charset="2"/>
              </a:rPr>
              <a:t>Astone</a:t>
            </a:r>
            <a:r>
              <a:rPr lang="en-US" altLang="ja-JP" sz="1200" dirty="0" smtClean="0">
                <a:solidFill>
                  <a:srgbClr val="B2B2B2"/>
                </a:solidFill>
                <a:sym typeface="Wingdings" pitchFamily="2" charset="2"/>
              </a:rPr>
              <a:t>+, PRD (2010)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932040" y="5014917"/>
            <a:ext cx="35283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800" dirty="0" smtClean="0">
                <a:solidFill>
                  <a:srgbClr val="F8F8F8"/>
                </a:solidFill>
              </a:rPr>
              <a:t>感度は</a:t>
            </a:r>
            <a:r>
              <a:rPr lang="en-US" altLang="ja-JP" sz="1800" dirty="0" smtClean="0">
                <a:solidFill>
                  <a:srgbClr val="F8F8F8"/>
                </a:solidFill>
              </a:rPr>
              <a:t>LIFO S5</a:t>
            </a:r>
            <a:r>
              <a:rPr lang="ja-JP" altLang="en-US" sz="1800" dirty="0" smtClean="0">
                <a:solidFill>
                  <a:srgbClr val="F8F8F8"/>
                </a:solidFill>
              </a:rPr>
              <a:t>より悪いが、</a:t>
            </a:r>
            <a:endParaRPr lang="en-US" altLang="ja-JP" sz="1800" dirty="0" smtClean="0">
              <a:solidFill>
                <a:srgbClr val="F8F8F8"/>
              </a:solidFill>
            </a:endParaRPr>
          </a:p>
          <a:p>
            <a:pPr algn="l">
              <a:buFontTx/>
              <a:buNone/>
            </a:pPr>
            <a:r>
              <a:rPr lang="en-US" altLang="ja-JP" sz="1800" dirty="0">
                <a:solidFill>
                  <a:srgbClr val="F8F8F8"/>
                </a:solidFill>
              </a:rPr>
              <a:t> </a:t>
            </a:r>
            <a:r>
              <a:rPr lang="en-US" altLang="ja-JP" sz="1800" dirty="0" smtClean="0">
                <a:solidFill>
                  <a:srgbClr val="F8F8F8"/>
                </a:solidFill>
              </a:rPr>
              <a:t> FA</a:t>
            </a:r>
            <a:r>
              <a:rPr lang="ja-JP" altLang="en-US" sz="1800" dirty="0" smtClean="0">
                <a:solidFill>
                  <a:srgbClr val="F8F8F8"/>
                </a:solidFill>
              </a:rPr>
              <a:t>はこれまでで一番良い制限</a:t>
            </a:r>
            <a:r>
              <a:rPr lang="en-US" altLang="ja-JP" sz="1800" dirty="0" smtClean="0">
                <a:solidFill>
                  <a:srgbClr val="F8F8F8"/>
                </a:solidFill>
              </a:rPr>
              <a:t>.</a:t>
            </a:r>
            <a:endParaRPr lang="en-US" altLang="ja-JP" sz="1800" dirty="0">
              <a:solidFill>
                <a:srgbClr val="F8F8F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B93A497-A321-47AA-8455-7E73E3ADC5A4}" type="slidenum">
              <a:rPr lang="en-US" altLang="ja-JP" sz="14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78284" y="1634805"/>
            <a:ext cx="5000628" cy="93610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</a:t>
            </a:r>
            <a:r>
              <a:rPr lang="en-US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章  重力波の検出</a:t>
            </a:r>
            <a:endParaRPr lang="ja-JP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endParaRPr lang="ja-JP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306504" y="2498901"/>
            <a:ext cx="4857784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イントロダクション</a:t>
            </a:r>
            <a:endParaRPr kumimoji="1" lang="en-US" altLang="ja-JP" sz="3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重力波</a:t>
            </a:r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の</a:t>
            </a:r>
            <a:r>
              <a:rPr kumimoji="1"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検出原理</a:t>
            </a:r>
            <a:endParaRPr lang="en-US" altLang="ja-JP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共振型検出器</a:t>
            </a:r>
            <a:endParaRPr kumimoji="1" lang="en-US" altLang="ja-JP" sz="3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lang="ja-JP" altLang="en-US" sz="32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干渉計型検出器</a:t>
            </a:r>
            <a:endParaRPr lang="en-US" altLang="ja-JP" sz="3200" dirty="0" smtClean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その他の検出器</a:t>
            </a:r>
            <a:endParaRPr kumimoji="1" lang="en-US" altLang="ja-JP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　            </a:t>
            </a: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            </a:t>
            </a:r>
          </a:p>
        </p:txBody>
      </p:sp>
      <p:sp>
        <p:nvSpPr>
          <p:cNvPr id="9" name="AutoShape 19"/>
          <p:cNvSpPr>
            <a:spLocks noChangeArrowheads="1"/>
          </p:cNvSpPr>
          <p:nvPr/>
        </p:nvSpPr>
        <p:spPr bwMode="auto">
          <a:xfrm>
            <a:off x="1979712" y="4365104"/>
            <a:ext cx="285752" cy="357190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10000"/>
            </a:schemeClr>
          </a:solidFill>
          <a:ln w="3175">
            <a:solidFill>
              <a:schemeClr val="tx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575260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/>
              <a:t>レーザー干渉計型重力波検出器</a:t>
            </a:r>
            <a:endParaRPr lang="ja-JP" altLang="en-US"/>
          </a:p>
        </p:txBody>
      </p:sp>
      <p:sp>
        <p:nvSpPr>
          <p:cNvPr id="2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4" name="スライド番号プレースホルダ 2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22</a:t>
            </a:fld>
            <a:endParaRPr lang="en-US" altLang="ja-JP"/>
          </a:p>
        </p:txBody>
      </p:sp>
      <p:sp>
        <p:nvSpPr>
          <p:cNvPr id="1057814" name="AutoShape 22"/>
          <p:cNvSpPr>
            <a:spLocks noChangeArrowheads="1"/>
          </p:cNvSpPr>
          <p:nvPr/>
        </p:nvSpPr>
        <p:spPr bwMode="auto">
          <a:xfrm>
            <a:off x="4356100" y="1196975"/>
            <a:ext cx="4464050" cy="5184775"/>
          </a:xfrm>
          <a:prstGeom prst="roundRect">
            <a:avLst>
              <a:gd name="adj" fmla="val 3921"/>
            </a:avLst>
          </a:prstGeom>
          <a:solidFill>
            <a:srgbClr val="C0C0C0">
              <a:alpha val="8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57794" name="Picture 2" descr="mi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65638" y="2798763"/>
            <a:ext cx="4078287" cy="3471862"/>
          </a:xfrm>
          <a:prstGeom prst="rect">
            <a:avLst/>
          </a:prstGeom>
          <a:noFill/>
        </p:spPr>
      </p:pic>
      <p:sp>
        <p:nvSpPr>
          <p:cNvPr id="1057795" name="Line 3"/>
          <p:cNvSpPr>
            <a:spLocks noChangeShapeType="1"/>
          </p:cNvSpPr>
          <p:nvPr/>
        </p:nvSpPr>
        <p:spPr bwMode="auto">
          <a:xfrm>
            <a:off x="6472238" y="4586288"/>
            <a:ext cx="476250" cy="811212"/>
          </a:xfrm>
          <a:prstGeom prst="line">
            <a:avLst/>
          </a:prstGeom>
          <a:noFill/>
          <a:ln w="3175">
            <a:solidFill>
              <a:srgbClr val="FF7C80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57797" name="AutoShape 5"/>
          <p:cNvSpPr>
            <a:spLocks noChangeArrowheads="1"/>
          </p:cNvSpPr>
          <p:nvPr/>
        </p:nvSpPr>
        <p:spPr bwMode="auto">
          <a:xfrm>
            <a:off x="1765300" y="2409825"/>
            <a:ext cx="457200" cy="304800"/>
          </a:xfrm>
          <a:prstGeom prst="downArrow">
            <a:avLst>
              <a:gd name="adj1" fmla="val 50000"/>
              <a:gd name="adj2" fmla="val 43750"/>
            </a:avLst>
          </a:prstGeom>
          <a:solidFill>
            <a:srgbClr val="CCFFCC">
              <a:alpha val="30000"/>
            </a:srgbClr>
          </a:solidFill>
          <a:ln w="12700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57798" name="Rectangle 6"/>
          <p:cNvSpPr>
            <a:spLocks noChangeArrowheads="1"/>
          </p:cNvSpPr>
          <p:nvPr/>
        </p:nvSpPr>
        <p:spPr bwMode="auto">
          <a:xfrm>
            <a:off x="396873" y="2870145"/>
            <a:ext cx="3960813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それぞれ、鏡で打ち返し</a:t>
            </a:r>
            <a:r>
              <a:rPr kumimoji="1" lang="ja-JP" altLang="en-US" sz="1800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</a:t>
            </a:r>
            <a:r>
              <a:rPr kumimoji="1" lang="ja-JP" altLang="en-US" sz="18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させる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干渉光を光検出器で観測する</a:t>
            </a:r>
          </a:p>
        </p:txBody>
      </p:sp>
      <p:sp>
        <p:nvSpPr>
          <p:cNvPr id="1057799" name="Rectangle 7"/>
          <p:cNvSpPr>
            <a:spLocks noChangeArrowheads="1"/>
          </p:cNvSpPr>
          <p:nvPr/>
        </p:nvSpPr>
        <p:spPr bwMode="auto">
          <a:xfrm>
            <a:off x="614361" y="1285820"/>
            <a:ext cx="3484562" cy="9233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基本： マイケルソン干渉計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レーザー光源からの光を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8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直交する</a:t>
            </a:r>
            <a:r>
              <a:rPr kumimoji="1" lang="en-US" altLang="ja-JP" sz="18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18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方向</a:t>
            </a:r>
            <a:r>
              <a:rPr kumimoji="1" lang="ja-JP" altLang="en-US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に分岐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524750" y="3684588"/>
            <a:ext cx="590550" cy="636587"/>
            <a:chOff x="4921" y="2245"/>
            <a:chExt cx="372" cy="401"/>
          </a:xfrm>
        </p:grpSpPr>
        <p:pic>
          <p:nvPicPr>
            <p:cNvPr id="1057801" name="Picture 9" descr="mirror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21" y="2245"/>
              <a:ext cx="372" cy="401"/>
            </a:xfrm>
            <a:prstGeom prst="rect">
              <a:avLst/>
            </a:prstGeom>
            <a:noFill/>
          </p:spPr>
        </p:pic>
        <p:sp>
          <p:nvSpPr>
            <p:cNvPr id="1057802" name="Line 10"/>
            <p:cNvSpPr>
              <a:spLocks noChangeShapeType="1"/>
            </p:cNvSpPr>
            <p:nvPr/>
          </p:nvSpPr>
          <p:spPr bwMode="auto">
            <a:xfrm flipV="1">
              <a:off x="4967" y="2506"/>
              <a:ext cx="35" cy="17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167313" y="2708275"/>
            <a:ext cx="639762" cy="628650"/>
            <a:chOff x="3318" y="1817"/>
            <a:chExt cx="403" cy="396"/>
          </a:xfrm>
        </p:grpSpPr>
        <p:pic>
          <p:nvPicPr>
            <p:cNvPr id="1057804" name="Picture 12" descr="mirror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18" y="1817"/>
              <a:ext cx="403" cy="396"/>
            </a:xfrm>
            <a:prstGeom prst="rect">
              <a:avLst/>
            </a:prstGeom>
            <a:noFill/>
          </p:spPr>
        </p:pic>
        <p:sp>
          <p:nvSpPr>
            <p:cNvPr id="1057805" name="Line 13"/>
            <p:cNvSpPr>
              <a:spLocks noChangeShapeType="1"/>
            </p:cNvSpPr>
            <p:nvPr/>
          </p:nvSpPr>
          <p:spPr bwMode="auto">
            <a:xfrm>
              <a:off x="3572" y="2123"/>
              <a:ext cx="29" cy="55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pic>
        <p:nvPicPr>
          <p:cNvPr id="1057806" name="Picture 14" descr="gw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425" y="1320800"/>
            <a:ext cx="2624138" cy="2468563"/>
          </a:xfrm>
          <a:prstGeom prst="rect">
            <a:avLst/>
          </a:prstGeom>
          <a:noFill/>
        </p:spPr>
      </p:pic>
      <p:pic>
        <p:nvPicPr>
          <p:cNvPr id="1057807" name="Picture 15" descr="gw_si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6950" y="3059113"/>
            <a:ext cx="3840163" cy="3219450"/>
          </a:xfrm>
          <a:prstGeom prst="rect">
            <a:avLst/>
          </a:prstGeom>
          <a:noFill/>
        </p:spPr>
      </p:pic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179388" y="4065588"/>
            <a:ext cx="3960812" cy="1811337"/>
            <a:chOff x="113" y="2561"/>
            <a:chExt cx="2495" cy="1141"/>
          </a:xfrm>
        </p:grpSpPr>
        <p:sp>
          <p:nvSpPr>
            <p:cNvPr id="1057809" name="AutoShape 17"/>
            <p:cNvSpPr>
              <a:spLocks noChangeArrowheads="1"/>
            </p:cNvSpPr>
            <p:nvPr/>
          </p:nvSpPr>
          <p:spPr bwMode="auto">
            <a:xfrm>
              <a:off x="365" y="3174"/>
              <a:ext cx="2197" cy="528"/>
            </a:xfrm>
            <a:prstGeom prst="roundRect">
              <a:avLst>
                <a:gd name="adj" fmla="val 8495"/>
              </a:avLst>
            </a:prstGeom>
            <a:solidFill>
              <a:srgbClr val="FF99CC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57810" name="AutoShape 18"/>
            <p:cNvSpPr>
              <a:spLocks noChangeArrowheads="1"/>
            </p:cNvSpPr>
            <p:nvPr/>
          </p:nvSpPr>
          <p:spPr bwMode="auto">
            <a:xfrm rot="5400000">
              <a:off x="1112" y="2809"/>
              <a:ext cx="240" cy="336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FF99CC">
                <a:alpha val="30000"/>
              </a:srgbClr>
            </a:solidFill>
            <a:ln w="12700">
              <a:solidFill>
                <a:srgbClr val="FF99CC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57811" name="Rectangle 19"/>
            <p:cNvSpPr>
              <a:spLocks noChangeArrowheads="1"/>
            </p:cNvSpPr>
            <p:nvPr/>
          </p:nvSpPr>
          <p:spPr bwMode="auto">
            <a:xfrm>
              <a:off x="113" y="3220"/>
              <a:ext cx="2495" cy="44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marL="457200" lvl="1"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腕の長さの差動変動を</a:t>
              </a:r>
            </a:p>
            <a:p>
              <a:pPr marL="457200" lvl="1"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</a:t>
              </a:r>
              <a:r>
                <a:rPr kumimoji="1" lang="ja-JP" altLang="en-US" sz="2000" kern="1200" dirty="0">
                  <a:solidFill>
                    <a:srgbClr val="FFCC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干渉光量の変動</a:t>
              </a:r>
              <a:r>
                <a:rPr kumimoji="1" lang="ja-JP" altLang="en-US" sz="200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として検出</a:t>
              </a:r>
            </a:p>
          </p:txBody>
        </p:sp>
        <p:sp>
          <p:nvSpPr>
            <p:cNvPr id="1057812" name="Rectangle 20"/>
            <p:cNvSpPr>
              <a:spLocks noChangeArrowheads="1"/>
            </p:cNvSpPr>
            <p:nvPr/>
          </p:nvSpPr>
          <p:spPr bwMode="auto">
            <a:xfrm>
              <a:off x="703" y="2561"/>
              <a:ext cx="1453" cy="2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>
                  <a:solidFill>
                    <a:srgbClr val="FFCC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重力波が入射</a:t>
              </a:r>
            </a:p>
          </p:txBody>
        </p:sp>
      </p:grpSp>
      <p:sp>
        <p:nvSpPr>
          <p:cNvPr id="1057813" name="Line 21"/>
          <p:cNvSpPr>
            <a:spLocks noChangeShapeType="1"/>
          </p:cNvSpPr>
          <p:nvPr/>
        </p:nvSpPr>
        <p:spPr bwMode="auto">
          <a:xfrm>
            <a:off x="6472238" y="4581525"/>
            <a:ext cx="476250" cy="8112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057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57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3.33333E-6 L 0.0236 0.05254 " pathEditMode="relative" ptsTypes="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111E-6 L 0.03923 -0.02106 " pathEditMode="relative" ptsTypes="AA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7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57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7813" grpId="0" animBg="1"/>
      <p:bldP spid="105781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大型レーザー干渉計</a:t>
            </a:r>
            <a:r>
              <a:rPr lang="ja-JP" altLang="en-US" dirty="0"/>
              <a:t>型</a:t>
            </a:r>
            <a:r>
              <a:rPr lang="ja-JP" altLang="en-US" dirty="0" smtClean="0"/>
              <a:t>重力波望遠鏡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graphicFrame>
        <p:nvGraphicFramePr>
          <p:cNvPr id="6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7611136"/>
              </p:ext>
            </p:extLst>
          </p:nvPr>
        </p:nvGraphicFramePr>
        <p:xfrm>
          <a:off x="6011968" y="4813314"/>
          <a:ext cx="191516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3020" r:id="rId3" imgW="5248147" imgH="3812213" progId="">
                  <p:embed/>
                </p:oleObj>
              </mc:Choice>
              <mc:Fallback>
                <p:oleObj r:id="rId3" imgW="5248147" imgH="381221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968" y="4813314"/>
                        <a:ext cx="1915160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5532" y="4632289"/>
            <a:ext cx="2012852" cy="160405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117968"/>
              </p:ext>
            </p:extLst>
          </p:nvPr>
        </p:nvGraphicFramePr>
        <p:xfrm>
          <a:off x="3087401" y="2136740"/>
          <a:ext cx="4879340" cy="2315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3021" name="Drawing" r:id="rId6" imgW="20932920" imgH="9934920" progId="Canvas.Drawing.X">
                  <p:embed/>
                </p:oleObj>
              </mc:Choice>
              <mc:Fallback>
                <p:oleObj name="Drawing" r:id="rId6" imgW="20932920" imgH="9934920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7401" y="2136740"/>
                        <a:ext cx="4879340" cy="23152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2876052"/>
              </p:ext>
            </p:extLst>
          </p:nvPr>
        </p:nvGraphicFramePr>
        <p:xfrm>
          <a:off x="1130331" y="3429526"/>
          <a:ext cx="1901190" cy="1296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3022" name="Drawing" r:id="rId8" imgW="2581200" imgH="1761840" progId="Canvas.Drawing.X">
                  <p:embed/>
                </p:oleObj>
              </mc:Choice>
              <mc:Fallback>
                <p:oleObj name="Drawing" r:id="rId8" imgW="2581200" imgH="1761840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331" y="3429526"/>
                        <a:ext cx="1901190" cy="12966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677956"/>
              </p:ext>
            </p:extLst>
          </p:nvPr>
        </p:nvGraphicFramePr>
        <p:xfrm>
          <a:off x="1130331" y="2132856"/>
          <a:ext cx="1901190" cy="1271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3023" name="Drawing" r:id="rId10" imgW="2590560" imgH="1733400" progId="Canvas.Drawing.X">
                  <p:embed/>
                </p:oleObj>
              </mc:Choice>
              <mc:Fallback>
                <p:oleObj name="Drawing" r:id="rId10" imgW="2590560" imgH="1733400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331" y="2132856"/>
                        <a:ext cx="1901190" cy="12712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 descr="aerial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5622" y="5301208"/>
            <a:ext cx="2801620" cy="9207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graphicFrame>
        <p:nvGraphicFramePr>
          <p:cNvPr id="1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6314174"/>
              </p:ext>
            </p:extLst>
          </p:nvPr>
        </p:nvGraphicFramePr>
        <p:xfrm>
          <a:off x="3951001" y="4862815"/>
          <a:ext cx="2015490" cy="1367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3024" name="Drawing" r:id="rId13" imgW="2609640" imgH="1771560" progId="Canvas.Drawing.X">
                  <p:embed/>
                </p:oleObj>
              </mc:Choice>
              <mc:Fallback>
                <p:oleObj name="Drawing" r:id="rId13" imgW="2609640" imgH="1771560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1001" y="4862815"/>
                        <a:ext cx="2015490" cy="13677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4294332" y="4509732"/>
            <a:ext cx="1498509" cy="510778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>
              <a:solidFill>
                <a:srgbClr val="99CCFF"/>
              </a:solidFill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1702045" y="3102536"/>
            <a:ext cx="1338828" cy="426720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425662" y="3067591"/>
            <a:ext cx="154882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LIGO </a:t>
            </a:r>
            <a:r>
              <a:rPr lang="en-US" altLang="ja-JP" sz="1200" b="1" dirty="0">
                <a:solidFill>
                  <a:srgbClr val="99CCFF"/>
                </a:solidFill>
              </a:rPr>
              <a:t>(USA)</a:t>
            </a:r>
          </a:p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</a:rPr>
              <a:t> </a:t>
            </a:r>
            <a:r>
              <a:rPr lang="en-US" altLang="ja-JP" sz="1200" b="1" dirty="0" smtClean="0">
                <a:solidFill>
                  <a:srgbClr val="99CCFF"/>
                </a:solidFill>
              </a:rPr>
              <a:t>4km x2 +2km x1</a:t>
            </a:r>
            <a:endParaRPr lang="en-US" altLang="ja-JP" sz="1200" b="1" dirty="0">
              <a:solidFill>
                <a:srgbClr val="99CCFF"/>
              </a:solidFill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H="1">
            <a:off x="3040873" y="2652523"/>
            <a:ext cx="508808" cy="450013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H="1">
            <a:off x="3050695" y="2953350"/>
            <a:ext cx="844426" cy="26229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4287262" y="4509120"/>
            <a:ext cx="137409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GEO </a:t>
            </a:r>
            <a:r>
              <a:rPr lang="en-US" altLang="ja-JP" sz="1200" b="1" dirty="0">
                <a:solidFill>
                  <a:srgbClr val="99CCFF"/>
                </a:solidFill>
              </a:rPr>
              <a:t>(GER-UK)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baseline 600m </a:t>
            </a:r>
            <a:endParaRPr lang="en-US" altLang="ja-JP" sz="1200" b="1" dirty="0">
              <a:solidFill>
                <a:srgbClr val="99CCFF"/>
              </a:solidFill>
            </a:endParaRPr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H="1">
            <a:off x="3549681" y="2723479"/>
            <a:ext cx="1785620" cy="2155641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0" name="AutoShape 16"/>
          <p:cNvSpPr>
            <a:spLocks noChangeArrowheads="1"/>
          </p:cNvSpPr>
          <p:nvPr/>
        </p:nvSpPr>
        <p:spPr bwMode="auto">
          <a:xfrm>
            <a:off x="1711867" y="4879120"/>
            <a:ext cx="1878483" cy="397510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1756372" y="4869160"/>
            <a:ext cx="156805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VIRGO (ITA-FRA)</a:t>
            </a:r>
            <a:endParaRPr lang="en-US" altLang="ja-JP" sz="1200" b="1" dirty="0">
              <a:solidFill>
                <a:srgbClr val="99CCFF"/>
              </a:solidFill>
            </a:endParaRPr>
          </a:p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</a:rPr>
              <a:t>  </a:t>
            </a:r>
            <a:r>
              <a:rPr lang="en-US" altLang="ja-JP" sz="1200" b="1" dirty="0" smtClean="0">
                <a:solidFill>
                  <a:srgbClr val="99CCFF"/>
                </a:solidFill>
              </a:rPr>
              <a:t>     baseline 3km </a:t>
            </a:r>
            <a:endParaRPr lang="en-US" altLang="ja-JP" sz="1200" b="1" dirty="0">
              <a:solidFill>
                <a:srgbClr val="99CCFF"/>
              </a:solidFill>
            </a:endParaRP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 flipH="1">
            <a:off x="6886621" y="2896200"/>
            <a:ext cx="100634" cy="1573193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3" name="AutoShape 8"/>
          <p:cNvSpPr>
            <a:spLocks noChangeArrowheads="1"/>
          </p:cNvSpPr>
          <p:nvPr/>
        </p:nvSpPr>
        <p:spPr bwMode="auto">
          <a:xfrm>
            <a:off x="6636736" y="4469393"/>
            <a:ext cx="1338828" cy="426720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6598589" y="4437112"/>
            <a:ext cx="1298753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TAMA </a:t>
            </a:r>
            <a:r>
              <a:rPr lang="en-US" altLang="ja-JP" sz="1200" b="1" dirty="0">
                <a:solidFill>
                  <a:srgbClr val="99CCFF"/>
                </a:solidFill>
              </a:rPr>
              <a:t>(JPN)</a:t>
            </a:r>
          </a:p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</a:rPr>
              <a:t>  </a:t>
            </a:r>
            <a:r>
              <a:rPr lang="en-US" altLang="ja-JP" sz="1200" b="1" dirty="0" smtClean="0">
                <a:solidFill>
                  <a:srgbClr val="99CCFF"/>
                </a:solidFill>
              </a:rPr>
              <a:t>baseline 3km</a:t>
            </a:r>
            <a:endParaRPr lang="en-US" altLang="ja-JP" sz="1200" b="1" dirty="0">
              <a:solidFill>
                <a:srgbClr val="99CCFF"/>
              </a:solidFill>
            </a:endParaRPr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 flipH="1">
            <a:off x="4963747" y="2666330"/>
            <a:ext cx="257255" cy="1803063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993614" y="1052736"/>
            <a:ext cx="6386698" cy="74052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</a:rPr>
              <a:t>第</a:t>
            </a:r>
            <a:r>
              <a:rPr lang="en-US" altLang="ja-JP" sz="2000" dirty="0" smtClean="0">
                <a:solidFill>
                  <a:srgbClr val="F8F8F8"/>
                </a:solidFill>
              </a:rPr>
              <a:t>1</a:t>
            </a:r>
            <a:r>
              <a:rPr lang="ja-JP" altLang="en-US" sz="2000" dirty="0" smtClean="0">
                <a:solidFill>
                  <a:srgbClr val="F8F8F8"/>
                </a:solidFill>
              </a:rPr>
              <a:t>世代 大型干渉計 </a:t>
            </a:r>
            <a:r>
              <a:rPr lang="en-US" altLang="ja-JP" sz="2000" dirty="0" smtClean="0">
                <a:solidFill>
                  <a:srgbClr val="F8F8F8"/>
                </a:solidFill>
              </a:rPr>
              <a:t>(1999</a:t>
            </a:r>
            <a:r>
              <a:rPr lang="ja-JP" altLang="en-US" sz="2000" dirty="0" smtClean="0">
                <a:solidFill>
                  <a:srgbClr val="F8F8F8"/>
                </a:solidFill>
              </a:rPr>
              <a:t>年頃から稼働</a:t>
            </a:r>
            <a:r>
              <a:rPr lang="en-US" altLang="ja-JP" sz="2000" dirty="0" smtClean="0">
                <a:solidFill>
                  <a:srgbClr val="F8F8F8"/>
                </a:solidFill>
              </a:rPr>
              <a:t>)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F8F8F8"/>
                </a:solidFill>
              </a:rPr>
              <a:t> </a:t>
            </a:r>
            <a:r>
              <a:rPr lang="en-US" altLang="ja-JP" sz="2000" dirty="0" smtClean="0">
                <a:solidFill>
                  <a:srgbClr val="F8F8F8"/>
                </a:solidFill>
              </a:rPr>
              <a:t>  </a:t>
            </a:r>
            <a:r>
              <a:rPr lang="ja-JP" altLang="en-US" sz="2000" dirty="0" smtClean="0">
                <a:solidFill>
                  <a:srgbClr val="F8F8F8"/>
                </a:solidFill>
              </a:rPr>
              <a:t>世界で </a:t>
            </a:r>
            <a:r>
              <a:rPr lang="en-US" altLang="ja-JP" sz="2000" dirty="0" smtClean="0">
                <a:solidFill>
                  <a:srgbClr val="F8F8F8"/>
                </a:solidFill>
              </a:rPr>
              <a:t>4</a:t>
            </a:r>
            <a:r>
              <a:rPr lang="ja-JP" altLang="en-US" sz="2000" dirty="0" smtClean="0">
                <a:solidFill>
                  <a:srgbClr val="F8F8F8"/>
                </a:solidFill>
              </a:rPr>
              <a:t>プロジェクト </a:t>
            </a:r>
            <a:r>
              <a:rPr lang="en-US" altLang="ja-JP" sz="2000" dirty="0" smtClean="0">
                <a:solidFill>
                  <a:srgbClr val="F8F8F8"/>
                </a:solidFill>
              </a:rPr>
              <a:t>6</a:t>
            </a:r>
            <a:r>
              <a:rPr lang="ja-JP" altLang="en-US" sz="2000" dirty="0" smtClean="0">
                <a:solidFill>
                  <a:srgbClr val="F8F8F8"/>
                </a:solidFill>
              </a:rPr>
              <a:t>台</a:t>
            </a:r>
            <a:r>
              <a:rPr lang="en-US" altLang="ja-JP" sz="2000" dirty="0" smtClean="0">
                <a:solidFill>
                  <a:srgbClr val="F8F8F8"/>
                </a:solidFill>
              </a:rPr>
              <a:t>  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</a:t>
            </a:r>
            <a:r>
              <a:rPr lang="en-US" altLang="ja-JP" sz="2000" dirty="0" smtClean="0">
                <a:solidFill>
                  <a:srgbClr val="F8F8F8"/>
                </a:solidFill>
              </a:rPr>
              <a:t> </a:t>
            </a:r>
            <a:r>
              <a:rPr lang="ja-JP" altLang="en-US" sz="2000" dirty="0" smtClean="0">
                <a:solidFill>
                  <a:srgbClr val="F8F8F8"/>
                </a:solidFill>
              </a:rPr>
              <a:t>国際観測ネットワーク</a:t>
            </a:r>
            <a:endParaRPr lang="ja-JP" altLang="en-US" sz="1600" dirty="0">
              <a:solidFill>
                <a:srgbClr val="F8F8F8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917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6"/>
          <p:cNvSpPr>
            <a:spLocks noChangeArrowheads="1"/>
          </p:cNvSpPr>
          <p:nvPr/>
        </p:nvSpPr>
        <p:spPr bwMode="auto">
          <a:xfrm>
            <a:off x="1619964" y="5339308"/>
            <a:ext cx="1963147" cy="665410"/>
          </a:xfrm>
          <a:prstGeom prst="roundRect">
            <a:avLst>
              <a:gd name="adj" fmla="val 5241"/>
            </a:avLst>
          </a:prstGeom>
          <a:solidFill>
            <a:schemeClr val="accent2">
              <a:lumMod val="20000"/>
              <a:lumOff val="80000"/>
              <a:alpha val="10000"/>
            </a:scheme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433606" name="AutoShape 6"/>
          <p:cNvSpPr>
            <a:spLocks noChangeArrowheads="1"/>
          </p:cNvSpPr>
          <p:nvPr/>
        </p:nvSpPr>
        <p:spPr bwMode="auto">
          <a:xfrm>
            <a:off x="971600" y="3717032"/>
            <a:ext cx="3456384" cy="2376264"/>
          </a:xfrm>
          <a:prstGeom prst="roundRect">
            <a:avLst>
              <a:gd name="adj" fmla="val 524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43360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干渉計のアンテナパターン</a:t>
            </a:r>
            <a:endParaRPr lang="ja-JP" altLang="en-US" dirty="0"/>
          </a:p>
        </p:txBody>
      </p:sp>
      <p:sp>
        <p:nvSpPr>
          <p:cNvPr id="4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48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AE30DD-C04A-4B00-A2A2-E2FD9B45C86F}" type="slidenum">
              <a:rPr lang="en-US" altLang="ja-JP"/>
              <a:pPr/>
              <a:t>24</a:t>
            </a:fld>
            <a:endParaRPr lang="en-US" altLang="ja-JP"/>
          </a:p>
        </p:txBody>
      </p:sp>
      <p:sp>
        <p:nvSpPr>
          <p:cNvPr id="1433617" name="Rectangle 17"/>
          <p:cNvSpPr>
            <a:spLocks noChangeArrowheads="1"/>
          </p:cNvSpPr>
          <p:nvPr/>
        </p:nvSpPr>
        <p:spPr bwMode="auto">
          <a:xfrm>
            <a:off x="683568" y="3150741"/>
            <a:ext cx="3020516" cy="422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・</a:t>
            </a:r>
            <a:r>
              <a:rPr lang="ja-JP" altLang="en-US" sz="2000" dirty="0">
                <a:solidFill>
                  <a:srgbClr val="F8F8F8"/>
                </a:solidFill>
                <a:sym typeface="Wingdings" pitchFamily="2" charset="2"/>
              </a:rPr>
              <a:t>入射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重力波の偏波</a:t>
            </a:r>
            <a:endParaRPr lang="ja-JP" altLang="en-US" sz="2000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1433674" name="AutoShape 74"/>
          <p:cNvSpPr>
            <a:spLocks noChangeArrowheads="1"/>
          </p:cNvSpPr>
          <p:nvPr/>
        </p:nvSpPr>
        <p:spPr bwMode="auto">
          <a:xfrm>
            <a:off x="2273205" y="4137025"/>
            <a:ext cx="1584325" cy="1008063"/>
          </a:xfrm>
          <a:prstGeom prst="bracketPair">
            <a:avLst>
              <a:gd name="adj" fmla="val 5981"/>
            </a:avLst>
          </a:prstGeom>
          <a:noFill/>
          <a:ln w="15875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/>
          </a:p>
        </p:txBody>
      </p:sp>
      <p:sp>
        <p:nvSpPr>
          <p:cNvPr id="59" name="AutoShape 6"/>
          <p:cNvSpPr>
            <a:spLocks noChangeArrowheads="1"/>
          </p:cNvSpPr>
          <p:nvPr/>
        </p:nvSpPr>
        <p:spPr bwMode="auto">
          <a:xfrm>
            <a:off x="4932040" y="4149080"/>
            <a:ext cx="3874749" cy="1714513"/>
          </a:xfrm>
          <a:prstGeom prst="roundRect">
            <a:avLst>
              <a:gd name="adj" fmla="val 5241"/>
            </a:avLst>
          </a:prstGeom>
          <a:solidFill>
            <a:srgbClr val="FFFFFF">
              <a:alpha val="8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55" name="Picture 63" descr="grav+PolAnim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092762" y="4516008"/>
            <a:ext cx="1820978" cy="1293444"/>
          </a:xfrm>
          <a:prstGeom prst="rect">
            <a:avLst/>
          </a:prstGeom>
          <a:noFill/>
        </p:spPr>
      </p:pic>
      <p:pic>
        <p:nvPicPr>
          <p:cNvPr id="56" name="Picture 64" descr="gravxPolAnim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837822" y="4417821"/>
            <a:ext cx="2023308" cy="1301395"/>
          </a:xfrm>
          <a:prstGeom prst="rect">
            <a:avLst/>
          </a:prstGeom>
          <a:noFill/>
        </p:spPr>
      </p:pic>
      <p:sp>
        <p:nvSpPr>
          <p:cNvPr id="57" name="Text Box 65"/>
          <p:cNvSpPr txBox="1">
            <a:spLocks noChangeArrowheads="1"/>
          </p:cNvSpPr>
          <p:nvPr/>
        </p:nvSpPr>
        <p:spPr bwMode="auto">
          <a:xfrm>
            <a:off x="5092762" y="4262859"/>
            <a:ext cx="881416" cy="427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eaLnBrk="1" hangingPunct="1">
              <a:buNone/>
            </a:pPr>
            <a:r>
              <a:rPr lang="en-US" altLang="ja-JP" sz="1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plus</a:t>
            </a:r>
            <a:endParaRPr lang="en-GB" sz="16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8" name="Text Box 66"/>
          <p:cNvSpPr txBox="1">
            <a:spLocks noChangeArrowheads="1"/>
          </p:cNvSpPr>
          <p:nvPr/>
        </p:nvSpPr>
        <p:spPr bwMode="auto">
          <a:xfrm>
            <a:off x="6875136" y="4262859"/>
            <a:ext cx="1070598" cy="427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eaLnBrk="1" hangingPunct="1">
              <a:buNone/>
            </a:pPr>
            <a:r>
              <a:rPr lang="en-US" altLang="ja-JP" sz="1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cross</a:t>
            </a:r>
            <a:endParaRPr lang="en-GB" sz="16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5" name="図 74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115616" y="3789040"/>
            <a:ext cx="3061302" cy="271798"/>
          </a:xfrm>
          <a:prstGeom prst="rect">
            <a:avLst/>
          </a:prstGeom>
          <a:noFill/>
        </p:spPr>
      </p:pic>
      <p:pic>
        <p:nvPicPr>
          <p:cNvPr id="76" name="図 75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477074" y="4565808"/>
            <a:ext cx="642937" cy="260033"/>
          </a:xfrm>
          <a:prstGeom prst="rect">
            <a:avLst/>
          </a:prstGeom>
          <a:noFill/>
        </p:spPr>
      </p:pic>
      <p:pic>
        <p:nvPicPr>
          <p:cNvPr id="77" name="図 76" descr="txp_fig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2409700" y="4205164"/>
            <a:ext cx="320735" cy="260597"/>
          </a:xfrm>
          <a:prstGeom prst="rect">
            <a:avLst/>
          </a:prstGeom>
          <a:noFill/>
        </p:spPr>
      </p:pic>
      <p:pic>
        <p:nvPicPr>
          <p:cNvPr id="79" name="図 78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3006630" y="4202906"/>
            <a:ext cx="285750" cy="214312"/>
          </a:xfrm>
          <a:prstGeom prst="rect">
            <a:avLst/>
          </a:prstGeom>
          <a:noFill/>
        </p:spPr>
      </p:pic>
      <p:pic>
        <p:nvPicPr>
          <p:cNvPr id="80" name="図 79" descr="txp_fig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3580212" y="4236943"/>
            <a:ext cx="129185" cy="177988"/>
          </a:xfrm>
          <a:prstGeom prst="rect">
            <a:avLst/>
          </a:prstGeom>
          <a:noFill/>
        </p:spPr>
      </p:pic>
      <p:pic>
        <p:nvPicPr>
          <p:cNvPr id="81" name="図 80" descr="txp_fig.b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2409730" y="4582319"/>
            <a:ext cx="285750" cy="214312"/>
          </a:xfrm>
          <a:prstGeom prst="rect">
            <a:avLst/>
          </a:prstGeom>
          <a:noFill/>
        </p:spPr>
      </p:pic>
      <p:pic>
        <p:nvPicPr>
          <p:cNvPr id="82" name="図 81" descr="txp_fig.bmp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2866930" y="4571746"/>
            <a:ext cx="501650" cy="260858"/>
          </a:xfrm>
          <a:prstGeom prst="rect">
            <a:avLst/>
          </a:prstGeom>
          <a:noFill/>
        </p:spPr>
      </p:pic>
      <p:pic>
        <p:nvPicPr>
          <p:cNvPr id="83" name="図 82" descr="txp_fig.bmp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3580212" y="4594130"/>
            <a:ext cx="129185" cy="177988"/>
          </a:xfrm>
          <a:prstGeom prst="rect">
            <a:avLst/>
          </a:prstGeom>
          <a:noFill/>
        </p:spPr>
      </p:pic>
      <p:pic>
        <p:nvPicPr>
          <p:cNvPr id="84" name="図 83" descr="txp_fig.bmp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2497537" y="4952905"/>
            <a:ext cx="129185" cy="177988"/>
          </a:xfrm>
          <a:prstGeom prst="rect">
            <a:avLst/>
          </a:prstGeom>
          <a:noFill/>
        </p:spPr>
      </p:pic>
      <p:pic>
        <p:nvPicPr>
          <p:cNvPr id="85" name="図 84" descr="txp_fig.bmp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3073800" y="4957668"/>
            <a:ext cx="129185" cy="177988"/>
          </a:xfrm>
          <a:prstGeom prst="rect">
            <a:avLst/>
          </a:prstGeom>
          <a:noFill/>
        </p:spPr>
      </p:pic>
      <p:pic>
        <p:nvPicPr>
          <p:cNvPr id="86" name="図 85" descr="txp_fig.bmp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3580212" y="4948143"/>
            <a:ext cx="129185" cy="177988"/>
          </a:xfrm>
          <a:prstGeom prst="rect">
            <a:avLst/>
          </a:prstGeom>
          <a:noFill/>
        </p:spPr>
      </p:pic>
      <p:pic>
        <p:nvPicPr>
          <p:cNvPr id="40" name="図 39" descr="txp_fig.bmp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834203" y="5400651"/>
            <a:ext cx="320735" cy="260597"/>
          </a:xfrm>
          <a:prstGeom prst="rect">
            <a:avLst/>
          </a:prstGeom>
          <a:noFill/>
        </p:spPr>
      </p:pic>
      <p:pic>
        <p:nvPicPr>
          <p:cNvPr id="41" name="図 40" descr="txp_fig.bmp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834203" y="5752306"/>
            <a:ext cx="285750" cy="214312"/>
          </a:xfrm>
          <a:prstGeom prst="rect">
            <a:avLst/>
          </a:prstGeom>
          <a:noFill/>
        </p:spPr>
      </p:pic>
      <p:sp>
        <p:nvSpPr>
          <p:cNvPr id="42" name="Rectangle 17"/>
          <p:cNvSpPr>
            <a:spLocks noChangeArrowheads="1"/>
          </p:cNvSpPr>
          <p:nvPr/>
        </p:nvSpPr>
        <p:spPr bwMode="auto">
          <a:xfrm>
            <a:off x="2237676" y="5344889"/>
            <a:ext cx="1686252" cy="422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600" dirty="0" smtClean="0">
                <a:solidFill>
                  <a:srgbClr val="F8F8F8"/>
                </a:solidFill>
                <a:sym typeface="Wingdings" pitchFamily="2" charset="2"/>
              </a:rPr>
              <a:t>: Plus mode</a:t>
            </a:r>
            <a:endParaRPr lang="ja-JP" altLang="en-US" sz="1600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43" name="Rectangle 17"/>
          <p:cNvSpPr>
            <a:spLocks noChangeArrowheads="1"/>
          </p:cNvSpPr>
          <p:nvPr/>
        </p:nvSpPr>
        <p:spPr bwMode="auto">
          <a:xfrm>
            <a:off x="2237676" y="5671021"/>
            <a:ext cx="1686252" cy="422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600" dirty="0" smtClean="0">
                <a:solidFill>
                  <a:srgbClr val="F8F8F8"/>
                </a:solidFill>
                <a:sym typeface="Wingdings" pitchFamily="2" charset="2"/>
              </a:rPr>
              <a:t>: Cross mode</a:t>
            </a:r>
            <a:endParaRPr lang="ja-JP" altLang="en-US" sz="1600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45" name="Rectangle 17"/>
          <p:cNvSpPr>
            <a:spLocks noChangeArrowheads="1"/>
          </p:cNvSpPr>
          <p:nvPr/>
        </p:nvSpPr>
        <p:spPr bwMode="auto">
          <a:xfrm>
            <a:off x="611560" y="1206525"/>
            <a:ext cx="4320480" cy="422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・重力波の入射方向</a:t>
            </a:r>
            <a:endParaRPr lang="ja-JP" altLang="en-US" sz="2000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46" name="Rectangle 17"/>
          <p:cNvSpPr>
            <a:spLocks noChangeArrowheads="1"/>
          </p:cNvSpPr>
          <p:nvPr/>
        </p:nvSpPr>
        <p:spPr bwMode="auto">
          <a:xfrm>
            <a:off x="971600" y="1710581"/>
            <a:ext cx="4320480" cy="92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-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干渉計に対して垂直方向からの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>
                <a:solidFill>
                  <a:srgbClr val="F8F8F8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        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重力波入射に感度が高い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-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全く感度が無い方向もある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.</a:t>
            </a:r>
            <a:endParaRPr lang="ja-JP" altLang="en-US" sz="2000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1731586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22" y="1206524"/>
            <a:ext cx="2150830" cy="250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83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角丸四角形 47"/>
          <p:cNvSpPr/>
          <p:nvPr/>
        </p:nvSpPr>
        <p:spPr bwMode="auto">
          <a:xfrm>
            <a:off x="3275856" y="1844824"/>
            <a:ext cx="549504" cy="504056"/>
          </a:xfrm>
          <a:prstGeom prst="roundRect">
            <a:avLst/>
          </a:prstGeom>
          <a:solidFill>
            <a:srgbClr val="FFCCCC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9" name="角丸四角形 48"/>
          <p:cNvSpPr/>
          <p:nvPr/>
        </p:nvSpPr>
        <p:spPr bwMode="auto">
          <a:xfrm>
            <a:off x="5246632" y="1844824"/>
            <a:ext cx="549504" cy="504056"/>
          </a:xfrm>
          <a:prstGeom prst="roundRect">
            <a:avLst/>
          </a:prstGeom>
          <a:solidFill>
            <a:srgbClr val="FFCCCC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5" name="角丸四角形 84"/>
          <p:cNvSpPr/>
          <p:nvPr/>
        </p:nvSpPr>
        <p:spPr bwMode="auto">
          <a:xfrm>
            <a:off x="1043608" y="2852936"/>
            <a:ext cx="7352947" cy="3337629"/>
          </a:xfrm>
          <a:prstGeom prst="roundRect">
            <a:avLst>
              <a:gd name="adj" fmla="val 4306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95" name="角丸四角形 94"/>
          <p:cNvSpPr/>
          <p:nvPr/>
        </p:nvSpPr>
        <p:spPr bwMode="auto">
          <a:xfrm>
            <a:off x="4436116" y="4661525"/>
            <a:ext cx="3758431" cy="1143739"/>
          </a:xfrm>
          <a:prstGeom prst="roundRect">
            <a:avLst>
              <a:gd name="adj" fmla="val 4306"/>
            </a:avLst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57" name="直線コネクタ 56"/>
          <p:cNvCxnSpPr/>
          <p:nvPr/>
        </p:nvCxnSpPr>
        <p:spPr bwMode="auto">
          <a:xfrm>
            <a:off x="2743859" y="4327651"/>
            <a:ext cx="9133" cy="1210257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パイ 64"/>
          <p:cNvSpPr/>
          <p:nvPr/>
        </p:nvSpPr>
        <p:spPr bwMode="auto">
          <a:xfrm>
            <a:off x="1195098" y="5083735"/>
            <a:ext cx="900689" cy="864096"/>
          </a:xfrm>
          <a:prstGeom prst="pie">
            <a:avLst>
              <a:gd name="adj1" fmla="val 251365"/>
              <a:gd name="adj2" fmla="val 1630123"/>
            </a:avLst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4" name="パイ 63"/>
          <p:cNvSpPr/>
          <p:nvPr/>
        </p:nvSpPr>
        <p:spPr bwMode="auto">
          <a:xfrm>
            <a:off x="1258987" y="5119739"/>
            <a:ext cx="726905" cy="756084"/>
          </a:xfrm>
          <a:prstGeom prst="pie">
            <a:avLst>
              <a:gd name="adj1" fmla="val 16251190"/>
              <a:gd name="adj2" fmla="val 18930066"/>
            </a:avLst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72" name="直線コネクタ 71"/>
          <p:cNvCxnSpPr>
            <a:stCxn id="71" idx="5"/>
          </p:cNvCxnSpPr>
          <p:nvPr/>
        </p:nvCxnSpPr>
        <p:spPr bwMode="auto">
          <a:xfrm flipH="1" flipV="1">
            <a:off x="3140697" y="3931608"/>
            <a:ext cx="297656" cy="286832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観測信号とアンテナパターン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27584" y="1268760"/>
            <a:ext cx="7058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b="0" dirty="0" smtClean="0">
                <a:solidFill>
                  <a:srgbClr val="FFFFFF"/>
                </a:solidFill>
              </a:rPr>
              <a:t>・干渉計型重力波検出器の出力 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: 2</a:t>
            </a:r>
            <a:r>
              <a:rPr lang="ja-JP" altLang="en-US" sz="2000" b="0" dirty="0" err="1" smtClean="0">
                <a:solidFill>
                  <a:srgbClr val="FFFFFF"/>
                </a:solidFill>
              </a:rPr>
              <a:t>つの偏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波成分の重ね合わせ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.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969689"/>
            <a:ext cx="4830213" cy="35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4572000" y="3284984"/>
            <a:ext cx="267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1800" b="0" dirty="0" smtClean="0">
                <a:solidFill>
                  <a:srgbClr val="FFFFFF"/>
                </a:solidFill>
              </a:rPr>
              <a:t>干渉計のアンテナパターン</a:t>
            </a:r>
            <a:endParaRPr kumimoji="1" lang="ja-JP" altLang="en-US" sz="1800" b="0" dirty="0" smtClean="0">
              <a:solidFill>
                <a:srgbClr val="FFFFFF"/>
              </a:solidFill>
            </a:endParaRPr>
          </a:p>
        </p:txBody>
      </p:sp>
      <p:cxnSp>
        <p:nvCxnSpPr>
          <p:cNvPr id="26" name="直線矢印コネクタ 25"/>
          <p:cNvCxnSpPr/>
          <p:nvPr/>
        </p:nvCxnSpPr>
        <p:spPr bwMode="auto">
          <a:xfrm>
            <a:off x="1612525" y="5515783"/>
            <a:ext cx="915310" cy="504056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直線矢印コネクタ 26"/>
          <p:cNvCxnSpPr/>
          <p:nvPr/>
        </p:nvCxnSpPr>
        <p:spPr bwMode="auto">
          <a:xfrm flipV="1">
            <a:off x="1624618" y="4507671"/>
            <a:ext cx="20794" cy="1008112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直線矢印コネクタ 29"/>
          <p:cNvCxnSpPr/>
          <p:nvPr/>
        </p:nvCxnSpPr>
        <p:spPr bwMode="auto">
          <a:xfrm flipV="1">
            <a:off x="1612524" y="5227751"/>
            <a:ext cx="771295" cy="288032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円/楕円 33"/>
          <p:cNvSpPr/>
          <p:nvPr/>
        </p:nvSpPr>
        <p:spPr bwMode="auto">
          <a:xfrm rot="806699">
            <a:off x="2562276" y="3715582"/>
            <a:ext cx="1152128" cy="432048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36" name="直線コネクタ 35"/>
          <p:cNvCxnSpPr/>
          <p:nvPr/>
        </p:nvCxnSpPr>
        <p:spPr bwMode="auto">
          <a:xfrm flipH="1">
            <a:off x="1645412" y="3139519"/>
            <a:ext cx="2215160" cy="2376264"/>
          </a:xfrm>
          <a:prstGeom prst="line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FFCC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41" name="直線コネクタ 40"/>
          <p:cNvCxnSpPr/>
          <p:nvPr/>
        </p:nvCxnSpPr>
        <p:spPr bwMode="auto">
          <a:xfrm flipV="1">
            <a:off x="1645412" y="5299759"/>
            <a:ext cx="568783" cy="216025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rgbClr val="FFCC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直線コネクタ 42"/>
          <p:cNvCxnSpPr/>
          <p:nvPr/>
        </p:nvCxnSpPr>
        <p:spPr bwMode="auto">
          <a:xfrm>
            <a:off x="1628780" y="5537908"/>
            <a:ext cx="568783" cy="288263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rgbClr val="FFCC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1" name="テキスト ボックス 50"/>
          <p:cNvSpPr txBox="1"/>
          <p:nvPr/>
        </p:nvSpPr>
        <p:spPr>
          <a:xfrm>
            <a:off x="2167795" y="5443775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800" b="0" dirty="0" smtClean="0">
                <a:solidFill>
                  <a:srgbClr val="FFFFCC"/>
                </a:solidFill>
                <a:latin typeface="Symbol" pitchFamily="18" charset="2"/>
              </a:rPr>
              <a:t>f</a:t>
            </a:r>
            <a:endParaRPr kumimoji="1" lang="ja-JP" altLang="en-US" sz="2800" b="0" dirty="0" smtClean="0">
              <a:solidFill>
                <a:srgbClr val="FFFFCC"/>
              </a:solidFill>
              <a:latin typeface="Symbol" pitchFamily="18" charset="2"/>
            </a:endParaRPr>
          </a:p>
        </p:txBody>
      </p:sp>
      <p:cxnSp>
        <p:nvCxnSpPr>
          <p:cNvPr id="52" name="直線コネクタ 51"/>
          <p:cNvCxnSpPr/>
          <p:nvPr/>
        </p:nvCxnSpPr>
        <p:spPr bwMode="auto">
          <a:xfrm flipH="1" flipV="1">
            <a:off x="1680457" y="5515784"/>
            <a:ext cx="1279426" cy="22124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3" name="テキスト ボックス 52"/>
          <p:cNvSpPr txBox="1"/>
          <p:nvPr/>
        </p:nvSpPr>
        <p:spPr>
          <a:xfrm>
            <a:off x="1723569" y="4710047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800" b="0" dirty="0" smtClean="0">
                <a:solidFill>
                  <a:srgbClr val="FFFFCC"/>
                </a:solidFill>
                <a:latin typeface="Symbol" pitchFamily="18" charset="2"/>
              </a:rPr>
              <a:t>q</a:t>
            </a:r>
            <a:endParaRPr kumimoji="1" lang="ja-JP" altLang="en-US" sz="2800" b="0" dirty="0" smtClean="0">
              <a:solidFill>
                <a:srgbClr val="FFFFCC"/>
              </a:solidFill>
              <a:latin typeface="Symbol" pitchFamily="18" charset="2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3076034" y="4077072"/>
            <a:ext cx="431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800" b="0" dirty="0" smtClean="0">
                <a:solidFill>
                  <a:srgbClr val="6699FF"/>
                </a:solidFill>
                <a:latin typeface="Symbol" pitchFamily="18" charset="2"/>
              </a:rPr>
              <a:t>y</a:t>
            </a:r>
            <a:endParaRPr kumimoji="1" lang="ja-JP" altLang="en-US" sz="2800" b="0" dirty="0" smtClean="0">
              <a:solidFill>
                <a:srgbClr val="6699FF"/>
              </a:solidFill>
              <a:latin typeface="Symbol" pitchFamily="18" charset="2"/>
            </a:endParaRPr>
          </a:p>
        </p:txBody>
      </p:sp>
      <p:cxnSp>
        <p:nvCxnSpPr>
          <p:cNvPr id="62" name="直線コネクタ 61"/>
          <p:cNvCxnSpPr>
            <a:stCxn id="34" idx="7"/>
          </p:cNvCxnSpPr>
          <p:nvPr/>
        </p:nvCxnSpPr>
        <p:spPr bwMode="auto">
          <a:xfrm flipH="1">
            <a:off x="3138340" y="3877751"/>
            <a:ext cx="431692" cy="53855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正方形/長方形 67"/>
          <p:cNvSpPr/>
          <p:nvPr/>
        </p:nvSpPr>
        <p:spPr bwMode="auto">
          <a:xfrm>
            <a:off x="2599843" y="5407771"/>
            <a:ext cx="144016" cy="130137"/>
          </a:xfrm>
          <a:prstGeom prst="rect">
            <a:avLst/>
          </a:prstGeom>
          <a:noFill/>
          <a:ln w="12700" cap="flat" cmpd="sng" algn="ctr">
            <a:solidFill>
              <a:srgbClr val="FFFF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rgbClr val="FFFFCC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1" name="円/楕円 70"/>
          <p:cNvSpPr/>
          <p:nvPr/>
        </p:nvSpPr>
        <p:spPr bwMode="auto">
          <a:xfrm>
            <a:off x="3284713" y="4065548"/>
            <a:ext cx="180000" cy="179124"/>
          </a:xfrm>
          <a:prstGeom prst="ellipse">
            <a:avLst/>
          </a:prstGeom>
          <a:solidFill>
            <a:srgbClr val="FFCCCC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 rot="18633242">
            <a:off x="1961900" y="405537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ja-JP" altLang="en-US" sz="1600" b="0" dirty="0" smtClean="0">
                <a:solidFill>
                  <a:srgbClr val="FFFFCC"/>
                </a:solidFill>
              </a:rPr>
              <a:t>視線</a:t>
            </a:r>
            <a:endParaRPr kumimoji="1" lang="en-US" altLang="ja-JP" sz="1600" b="0" dirty="0" smtClean="0">
              <a:solidFill>
                <a:srgbClr val="FFFFCC"/>
              </a:solidFill>
            </a:endParaRPr>
          </a:p>
          <a:p>
            <a:pPr algn="l">
              <a:buNone/>
            </a:pPr>
            <a:r>
              <a:rPr kumimoji="1" lang="ja-JP" altLang="en-US" sz="1600" b="0" dirty="0" smtClean="0">
                <a:solidFill>
                  <a:srgbClr val="FFFFCC"/>
                </a:solidFill>
              </a:rPr>
              <a:t>方向</a:t>
            </a: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2563908" y="5758518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ja-JP" altLang="en-US" sz="1600" b="0" dirty="0" smtClean="0">
                <a:solidFill>
                  <a:srgbClr val="DDDDDD"/>
                </a:solidFill>
              </a:rPr>
              <a:t>干渉計基準座標</a:t>
            </a:r>
          </a:p>
        </p:txBody>
      </p:sp>
      <p:pic>
        <p:nvPicPr>
          <p:cNvPr id="87" name="図 8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30" y="4780791"/>
            <a:ext cx="567539" cy="33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89" name="図 8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27" y="5334391"/>
            <a:ext cx="247498" cy="33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92" name="テキスト ボックス 91"/>
          <p:cNvSpPr txBox="1"/>
          <p:nvPr/>
        </p:nvSpPr>
        <p:spPr>
          <a:xfrm>
            <a:off x="5187627" y="4714944"/>
            <a:ext cx="170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b="0" dirty="0" smtClean="0">
                <a:solidFill>
                  <a:srgbClr val="FFFFFF"/>
                </a:solidFill>
              </a:rPr>
              <a:t>: </a:t>
            </a:r>
            <a:r>
              <a:rPr lang="ja-JP" altLang="en-US" sz="1800" b="0" dirty="0">
                <a:solidFill>
                  <a:srgbClr val="FFFFFF"/>
                </a:solidFill>
              </a:rPr>
              <a:t>天球上</a:t>
            </a:r>
            <a:r>
              <a:rPr lang="ja-JP" altLang="en-US" sz="1800" b="0" dirty="0" smtClean="0">
                <a:solidFill>
                  <a:srgbClr val="FFFFFF"/>
                </a:solidFill>
              </a:rPr>
              <a:t>の位置</a:t>
            </a:r>
            <a:endParaRPr kumimoji="1" lang="ja-JP" altLang="en-US" sz="1800" b="0" dirty="0" smtClean="0">
              <a:solidFill>
                <a:srgbClr val="FFFFFF"/>
              </a:solidFill>
            </a:endParaRPr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5201275" y="5260818"/>
            <a:ext cx="2529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b="0" dirty="0" smtClean="0">
                <a:solidFill>
                  <a:srgbClr val="FFFFFF"/>
                </a:solidFill>
              </a:rPr>
              <a:t>: </a:t>
            </a:r>
            <a:r>
              <a:rPr lang="ja-JP" altLang="en-US" sz="1800" b="0" dirty="0" smtClean="0">
                <a:solidFill>
                  <a:srgbClr val="FFFFFF"/>
                </a:solidFill>
              </a:rPr>
              <a:t>偏極角</a:t>
            </a:r>
            <a:r>
              <a:rPr lang="en-US" altLang="ja-JP" sz="1800" b="0" dirty="0" smtClean="0">
                <a:solidFill>
                  <a:srgbClr val="FFFFFF"/>
                </a:solidFill>
              </a:rPr>
              <a:t> (x</a:t>
            </a:r>
            <a:r>
              <a:rPr lang="ja-JP" altLang="en-US" sz="1800" b="0" dirty="0" smtClean="0">
                <a:solidFill>
                  <a:srgbClr val="FFFFFF"/>
                </a:solidFill>
              </a:rPr>
              <a:t>軸の相対角</a:t>
            </a:r>
            <a:r>
              <a:rPr lang="en-US" altLang="ja-JP" sz="1800" b="0" dirty="0" smtClean="0">
                <a:solidFill>
                  <a:srgbClr val="FFFFFF"/>
                </a:solidFill>
              </a:rPr>
              <a:t>)</a:t>
            </a:r>
            <a:endParaRPr kumimoji="1" lang="ja-JP" altLang="en-US" sz="1800" b="0" dirty="0" smtClean="0">
              <a:solidFill>
                <a:srgbClr val="FFFFFF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324522" y="340374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1600" b="0" dirty="0">
                <a:solidFill>
                  <a:srgbClr val="FFCCCC"/>
                </a:solidFill>
              </a:rPr>
              <a:t>中性子</a:t>
            </a:r>
            <a:r>
              <a:rPr lang="ja-JP" altLang="en-US" sz="1600" b="0" dirty="0" smtClean="0">
                <a:solidFill>
                  <a:srgbClr val="FFCCCC"/>
                </a:solidFill>
              </a:rPr>
              <a:t>星</a:t>
            </a:r>
            <a:r>
              <a:rPr lang="ja-JP" altLang="en-US" sz="1600" b="0" dirty="0">
                <a:solidFill>
                  <a:srgbClr val="FFCCCC"/>
                </a:solidFill>
              </a:rPr>
              <a:t>連星</a:t>
            </a:r>
            <a:endParaRPr kumimoji="1" lang="ja-JP" altLang="en-US" sz="1600" b="0" dirty="0" smtClean="0">
              <a:solidFill>
                <a:srgbClr val="FFCCCC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043609" y="568651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ja-JP" altLang="en-US" sz="1600" b="0" dirty="0" smtClean="0">
                <a:solidFill>
                  <a:srgbClr val="FFCCCC"/>
                </a:solidFill>
              </a:rPr>
              <a:t>干渉計</a:t>
            </a:r>
          </a:p>
        </p:txBody>
      </p:sp>
      <p:sp>
        <p:nvSpPr>
          <p:cNvPr id="47" name="円/楕円 46"/>
          <p:cNvSpPr/>
          <p:nvPr/>
        </p:nvSpPr>
        <p:spPr bwMode="auto">
          <a:xfrm>
            <a:off x="2840586" y="3573017"/>
            <a:ext cx="180000" cy="179124"/>
          </a:xfrm>
          <a:prstGeom prst="ellipse">
            <a:avLst/>
          </a:prstGeom>
          <a:solidFill>
            <a:srgbClr val="FFCCCC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25</a:t>
            </a:fld>
            <a:endParaRPr lang="en-US" altLang="ja-JP" dirty="0"/>
          </a:p>
        </p:txBody>
      </p:sp>
      <p:pic>
        <p:nvPicPr>
          <p:cNvPr id="8" name="図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781" y="3777845"/>
            <a:ext cx="2872571" cy="29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29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083 -0.07053 C 0.0132 -0.05967 0.03872 -0.03769 0.03542 -0.01688 C 0.0323 0.00139 0.00209 0.00995 -0.03194 0.00046 C -0.06597 -0.00902 -0.09097 -0.03284 -0.08802 -0.05203 C -0.08507 -0.07123 -0.05486 -0.07979 -0.02083 -0.07053 Z " pathEditMode="relative" rAng="710067" ptsTypes="fffff">
                                      <p:cBhvr>
                                        <p:cTn id="6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" y="35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649 0.07007 C -0.01754 0.05966 -0.04289 0.03769 -0.03959 0.01781 C -0.03698 -0.00116 -0.00643 -0.00995 0.02777 -0.00162 C 0.06163 0.00763 0.08715 0.03076 0.08368 0.05018 C 0.08107 0.06961 0.05121 0.0784 0.01649 0.07007 Z " pathEditMode="relative" rAng="11471598" ptsTypes="fffff">
                                      <p:cBhvr>
                                        <p:cTn id="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-35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4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 bwMode="auto">
          <a:xfrm>
            <a:off x="2627784" y="2636912"/>
            <a:ext cx="1152520" cy="534925"/>
          </a:xfrm>
          <a:prstGeom prst="roundRect">
            <a:avLst/>
          </a:prstGeom>
          <a:solidFill>
            <a:srgbClr val="CCFFCC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5507712" y="2750059"/>
            <a:ext cx="576260" cy="421777"/>
          </a:xfrm>
          <a:prstGeom prst="roundRect">
            <a:avLst/>
          </a:prstGeom>
          <a:solidFill>
            <a:srgbClr val="CCFFCC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4" name="角丸四角形 103"/>
          <p:cNvSpPr/>
          <p:nvPr/>
        </p:nvSpPr>
        <p:spPr bwMode="auto">
          <a:xfrm>
            <a:off x="3275856" y="1484784"/>
            <a:ext cx="549504" cy="504056"/>
          </a:xfrm>
          <a:prstGeom prst="roundRect">
            <a:avLst/>
          </a:prstGeom>
          <a:solidFill>
            <a:srgbClr val="FFCCCC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7" name="角丸四角形 106"/>
          <p:cNvSpPr/>
          <p:nvPr/>
        </p:nvSpPr>
        <p:spPr bwMode="auto">
          <a:xfrm>
            <a:off x="5246632" y="1484784"/>
            <a:ext cx="549504" cy="504056"/>
          </a:xfrm>
          <a:prstGeom prst="roundRect">
            <a:avLst/>
          </a:prstGeom>
          <a:solidFill>
            <a:srgbClr val="FFCCCC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干渉計の指向性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27584" y="980728"/>
            <a:ext cx="5995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b="0" dirty="0" smtClean="0">
                <a:solidFill>
                  <a:srgbClr val="FFFFFF"/>
                </a:solidFill>
              </a:rPr>
              <a:t>・干渉計型重力波検出器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: 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指向性・偏波依存性がある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.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636945"/>
            <a:ext cx="4830213" cy="35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1326107" y="2132856"/>
            <a:ext cx="2957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b="0" dirty="0" smtClean="0">
                <a:solidFill>
                  <a:srgbClr val="FFFFFF"/>
                </a:solidFill>
              </a:rPr>
              <a:t>干渉計のアンテナパターン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pic>
        <p:nvPicPr>
          <p:cNvPr id="18851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66145"/>
            <a:ext cx="6461336" cy="268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" name="テキスト ボックス 107"/>
          <p:cNvSpPr txBox="1"/>
          <p:nvPr/>
        </p:nvSpPr>
        <p:spPr>
          <a:xfrm>
            <a:off x="1619672" y="6021288"/>
            <a:ext cx="503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b="0" dirty="0" smtClean="0">
                <a:solidFill>
                  <a:srgbClr val="99FF99"/>
                </a:solidFill>
              </a:rPr>
              <a:t>F+</a:t>
            </a:r>
            <a:endParaRPr kumimoji="1" lang="ja-JP" altLang="en-US" sz="2000" b="0" dirty="0" smtClean="0">
              <a:solidFill>
                <a:srgbClr val="99FF99"/>
              </a:solidFill>
            </a:endParaRP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3780304" y="602128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b="0" dirty="0" err="1" smtClean="0">
                <a:solidFill>
                  <a:srgbClr val="99FF99"/>
                </a:solidFill>
              </a:rPr>
              <a:t>Fx</a:t>
            </a:r>
            <a:endParaRPr kumimoji="1" lang="ja-JP" altLang="en-US" sz="2000" b="0" dirty="0" smtClean="0">
              <a:solidFill>
                <a:srgbClr val="99FF99"/>
              </a:solidFill>
            </a:endParaRPr>
          </a:p>
        </p:txBody>
      </p:sp>
      <p:sp>
        <p:nvSpPr>
          <p:cNvPr id="110" name="テキスト ボックス 109"/>
          <p:cNvSpPr txBox="1"/>
          <p:nvPr/>
        </p:nvSpPr>
        <p:spPr>
          <a:xfrm>
            <a:off x="5782488" y="6008514"/>
            <a:ext cx="1095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b="0" dirty="0" smtClean="0">
                <a:solidFill>
                  <a:srgbClr val="99FF99"/>
                </a:solidFill>
              </a:rPr>
              <a:t>Average</a:t>
            </a:r>
            <a:endParaRPr kumimoji="1" lang="ja-JP" altLang="en-US" sz="2000" b="0" dirty="0" smtClean="0">
              <a:solidFill>
                <a:srgbClr val="99FF99"/>
              </a:solidFill>
            </a:endParaRPr>
          </a:p>
        </p:txBody>
      </p:sp>
      <p:pic>
        <p:nvPicPr>
          <p:cNvPr id="106" name="図 10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636912"/>
            <a:ext cx="5747016" cy="5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12" name="図 1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00" y="3254115"/>
            <a:ext cx="5554993" cy="5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3009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国際協力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grpSp>
        <p:nvGrpSpPr>
          <p:cNvPr id="27" name="グループ化 26"/>
          <p:cNvGrpSpPr/>
          <p:nvPr/>
        </p:nvGrpSpPr>
        <p:grpSpPr>
          <a:xfrm>
            <a:off x="714348" y="4276090"/>
            <a:ext cx="6429420" cy="1938992"/>
            <a:chOff x="714348" y="4276090"/>
            <a:chExt cx="6429420" cy="1938992"/>
          </a:xfrm>
        </p:grpSpPr>
        <p:sp>
          <p:nvSpPr>
            <p:cNvPr id="24" name="Rectangle 69"/>
            <p:cNvSpPr>
              <a:spLocks noChangeArrowheads="1"/>
            </p:cNvSpPr>
            <p:nvPr/>
          </p:nvSpPr>
          <p:spPr bwMode="auto">
            <a:xfrm>
              <a:off x="714348" y="4276090"/>
              <a:ext cx="6429420" cy="19389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実際上の意義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   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  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 複数台での同時検出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        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検出の信頼度の向上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,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偽イベントの除去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</p:txBody>
        </p:sp>
        <p:sp>
          <p:nvSpPr>
            <p:cNvPr id="31" name="Rectangle 69"/>
            <p:cNvSpPr>
              <a:spLocks noChangeArrowheads="1"/>
            </p:cNvSpPr>
            <p:nvPr/>
          </p:nvSpPr>
          <p:spPr bwMode="auto">
            <a:xfrm>
              <a:off x="1071538" y="4672134"/>
              <a:ext cx="4643470" cy="83099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2000" dirty="0" smtClean="0">
                  <a:solidFill>
                    <a:srgbClr val="CCFFCC"/>
                  </a:solidFill>
                  <a:sym typeface="Wingdings" pitchFamily="2" charset="2"/>
                </a:rPr>
                <a:t>重力波信号は微弱　</a:t>
              </a:r>
              <a:endParaRPr lang="en-US" altLang="ja-JP" sz="2000" dirty="0" smtClean="0">
                <a:solidFill>
                  <a:srgbClr val="CCFFCC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en-US" altLang="ja-JP" sz="2000" dirty="0" smtClean="0">
                  <a:solidFill>
                    <a:srgbClr val="CCFFCC"/>
                  </a:solidFill>
                  <a:sym typeface="Wingdings" pitchFamily="2" charset="2"/>
                </a:rPr>
                <a:t>   </a:t>
              </a:r>
              <a:r>
                <a:rPr lang="ja-JP" altLang="en-US" sz="2000" dirty="0" smtClean="0">
                  <a:solidFill>
                    <a:srgbClr val="CCFFCC"/>
                  </a:solidFill>
                  <a:sym typeface="Wingdings" pitchFamily="2" charset="2"/>
                </a:rPr>
                <a:t>多くの </a:t>
              </a:r>
              <a:r>
                <a:rPr lang="en-US" altLang="ja-JP" sz="2000" dirty="0" smtClean="0">
                  <a:solidFill>
                    <a:srgbClr val="CCFFCC"/>
                  </a:solidFill>
                  <a:sym typeface="Wingdings" pitchFamily="2" charset="2"/>
                </a:rPr>
                <a:t>Fake event </a:t>
              </a:r>
              <a:r>
                <a:rPr lang="ja-JP" altLang="en-US" sz="2000" dirty="0" smtClean="0">
                  <a:solidFill>
                    <a:srgbClr val="CCFFCC"/>
                  </a:solidFill>
                  <a:sym typeface="Wingdings" pitchFamily="2" charset="2"/>
                </a:rPr>
                <a:t>が現れる</a:t>
              </a:r>
              <a:endParaRPr lang="en-US" altLang="ja-JP" sz="2000" dirty="0" smtClean="0">
                <a:solidFill>
                  <a:srgbClr val="CCFFCC"/>
                </a:solidFill>
                <a:sym typeface="Wingdings" pitchFamily="2" charset="2"/>
              </a:endParaRPr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642910" y="1500174"/>
            <a:ext cx="7929618" cy="4749876"/>
            <a:chOff x="642910" y="1500174"/>
            <a:chExt cx="7929618" cy="4749876"/>
          </a:xfrm>
        </p:grpSpPr>
        <p:sp>
          <p:nvSpPr>
            <p:cNvPr id="10" name="Rectangle 69"/>
            <p:cNvSpPr>
              <a:spLocks noChangeArrowheads="1"/>
            </p:cNvSpPr>
            <p:nvPr/>
          </p:nvSpPr>
          <p:spPr bwMode="auto">
            <a:xfrm>
              <a:off x="642910" y="2214554"/>
              <a:ext cx="7215238" cy="19389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天文的な意義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     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天球のカバー   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 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干渉計は 弱い指向性を持つ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      検出された場合  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---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天文的情報の取得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　　   　波源の位置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,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偏波　の情報の取得  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             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最低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3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台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,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指向性を考慮するとさらに必要 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</p:txBody>
        </p:sp>
        <p:grpSp>
          <p:nvGrpSpPr>
            <p:cNvPr id="25" name="グループ化 24"/>
            <p:cNvGrpSpPr/>
            <p:nvPr/>
          </p:nvGrpSpPr>
          <p:grpSpPr>
            <a:xfrm>
              <a:off x="7058296" y="1500174"/>
              <a:ext cx="1514232" cy="4749876"/>
              <a:chOff x="7058296" y="1500174"/>
              <a:chExt cx="1514232" cy="4749876"/>
            </a:xfrm>
          </p:grpSpPr>
          <p:grpSp>
            <p:nvGrpSpPr>
              <p:cNvPr id="2" name="Group 16"/>
              <p:cNvGrpSpPr>
                <a:grpSpLocks noChangeAspect="1"/>
              </p:cNvGrpSpPr>
              <p:nvPr/>
            </p:nvGrpSpPr>
            <p:grpSpPr bwMode="auto">
              <a:xfrm>
                <a:off x="7058296" y="1500174"/>
                <a:ext cx="1479296" cy="1484630"/>
                <a:chOff x="0" y="0"/>
                <a:chExt cx="1664" cy="1670"/>
              </a:xfrm>
            </p:grpSpPr>
            <p:pic>
              <p:nvPicPr>
                <p:cNvPr id="13" name="Picture 17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664" cy="166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4" name="Rectangle 18"/>
                <p:cNvSpPr>
                  <a:spLocks/>
                </p:cNvSpPr>
                <p:nvPr/>
              </p:nvSpPr>
              <p:spPr bwMode="auto">
                <a:xfrm>
                  <a:off x="860" y="1480"/>
                  <a:ext cx="705" cy="19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>
                    <a:buNone/>
                  </a:pPr>
                  <a:r>
                    <a:rPr lang="en-US" altLang="ja-JP" sz="1100" dirty="0">
                      <a:solidFill>
                        <a:srgbClr val="080808"/>
                      </a:solidFill>
                    </a:rPr>
                    <a:t>L/H+L/L</a:t>
                  </a:r>
                </a:p>
              </p:txBody>
            </p:sp>
          </p:grpSp>
          <p:grpSp>
            <p:nvGrpSpPr>
              <p:cNvPr id="3" name="Group 19"/>
              <p:cNvGrpSpPr>
                <a:grpSpLocks noChangeAspect="1"/>
              </p:cNvGrpSpPr>
              <p:nvPr/>
            </p:nvGrpSpPr>
            <p:grpSpPr bwMode="auto">
              <a:xfrm>
                <a:off x="7066564" y="3127680"/>
                <a:ext cx="1479296" cy="1479296"/>
                <a:chOff x="0" y="0"/>
                <a:chExt cx="1664" cy="1664"/>
              </a:xfrm>
            </p:grpSpPr>
            <p:pic>
              <p:nvPicPr>
                <p:cNvPr id="16" name="Picture 2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664" cy="166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7" name="Rectangle 21"/>
                <p:cNvSpPr>
                  <a:spLocks/>
                </p:cNvSpPr>
                <p:nvPr/>
              </p:nvSpPr>
              <p:spPr bwMode="auto">
                <a:xfrm>
                  <a:off x="622" y="1472"/>
                  <a:ext cx="941" cy="19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>
                    <a:buNone/>
                  </a:pPr>
                  <a:r>
                    <a:rPr lang="en-US" altLang="ja-JP" sz="1100">
                      <a:solidFill>
                        <a:srgbClr val="080808"/>
                      </a:solidFill>
                    </a:rPr>
                    <a:t>L/H+L/L+V</a:t>
                  </a:r>
                </a:p>
              </p:txBody>
            </p:sp>
          </p:grpSp>
          <p:grpSp>
            <p:nvGrpSpPr>
              <p:cNvPr id="4" name="Group 22"/>
              <p:cNvGrpSpPr>
                <a:grpSpLocks noChangeAspect="1"/>
              </p:cNvGrpSpPr>
              <p:nvPr/>
            </p:nvGrpSpPr>
            <p:grpSpPr bwMode="auto">
              <a:xfrm>
                <a:off x="7093232" y="4770754"/>
                <a:ext cx="1479296" cy="1479296"/>
                <a:chOff x="0" y="0"/>
                <a:chExt cx="1664" cy="1664"/>
              </a:xfrm>
            </p:grpSpPr>
            <p:pic>
              <p:nvPicPr>
                <p:cNvPr id="19" name="Picture 23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664" cy="166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0" name="Rectangle 24"/>
                <p:cNvSpPr>
                  <a:spLocks/>
                </p:cNvSpPr>
                <p:nvPr/>
              </p:nvSpPr>
              <p:spPr bwMode="auto">
                <a:xfrm>
                  <a:off x="6" y="1472"/>
                  <a:ext cx="1484" cy="19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>
                    <a:buNone/>
                  </a:pPr>
                  <a:r>
                    <a:rPr lang="en-US" altLang="ja-JP" sz="1100">
                      <a:solidFill>
                        <a:srgbClr val="080808"/>
                      </a:solidFill>
                    </a:rPr>
                    <a:t>L/H+L/L+V+LCGT</a:t>
                  </a:r>
                </a:p>
              </p:txBody>
            </p:sp>
          </p:grpSp>
        </p:grpSp>
      </p:grpSp>
      <p:sp>
        <p:nvSpPr>
          <p:cNvPr id="18" name="Rectangle 69"/>
          <p:cNvSpPr>
            <a:spLocks noChangeArrowheads="1"/>
          </p:cNvSpPr>
          <p:nvPr/>
        </p:nvSpPr>
        <p:spPr bwMode="auto">
          <a:xfrm>
            <a:off x="571472" y="1381301"/>
            <a:ext cx="7215238" cy="5355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400" dirty="0" smtClean="0">
                <a:solidFill>
                  <a:srgbClr val="FFFFFF"/>
                </a:solidFill>
                <a:sym typeface="Wingdings" pitchFamily="2" charset="2"/>
              </a:rPr>
              <a:t>複数台での同時観測</a:t>
            </a:r>
            <a:endParaRPr lang="en-US" altLang="ja-JP" sz="240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3474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Parameter estimation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899592" y="1157503"/>
            <a:ext cx="7344816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Angular resolution for the source</a:t>
            </a:r>
            <a:endParaRPr lang="ja-JP" altLang="en-US" sz="1600" dirty="0">
              <a:solidFill>
                <a:srgbClr val="F8F8F8"/>
              </a:solidFill>
            </a:endParaRPr>
          </a:p>
        </p:txBody>
      </p:sp>
      <p:pic>
        <p:nvPicPr>
          <p:cNvPr id="959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1733567"/>
            <a:ext cx="5369523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768840" y="1443840"/>
            <a:ext cx="1656184" cy="43204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200" kern="0" dirty="0" smtClean="0">
                <a:solidFill>
                  <a:srgbClr val="B2B2B2"/>
                </a:solidFill>
                <a:latin typeface="+mn-lt"/>
                <a:ea typeface="+mn-ea"/>
              </a:rPr>
              <a:t>By H. Tagoshi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999808" y="1805575"/>
            <a:ext cx="1820664" cy="1008112"/>
          </a:xfrm>
          <a:prstGeom prst="rect">
            <a:avLst/>
          </a:prstGeom>
        </p:spPr>
        <p:txBody>
          <a:bodyPr/>
          <a:lstStyle/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pt-BR" altLang="ja-JP" sz="1200" kern="0" dirty="0" smtClean="0">
                <a:solidFill>
                  <a:srgbClr val="FFFFFF"/>
                </a:solidFill>
                <a:latin typeface="+mn-lt"/>
                <a:ea typeface="+mn-ea"/>
              </a:rPr>
              <a:t>H: LIGO-</a:t>
            </a:r>
            <a:r>
              <a:rPr lang="pt-BR" altLang="ja-JP" sz="1200" kern="0" dirty="0">
                <a:solidFill>
                  <a:srgbClr val="FFFFFF"/>
                </a:solidFill>
                <a:latin typeface="+mn-lt"/>
                <a:ea typeface="+mn-ea"/>
              </a:rPr>
              <a:t>­‐Hanford</a:t>
            </a: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pt-BR" altLang="ja-JP" sz="1200" kern="0" dirty="0" smtClean="0">
                <a:solidFill>
                  <a:srgbClr val="FFFFFF"/>
                </a:solidFill>
                <a:latin typeface="+mn-lt"/>
                <a:ea typeface="+mn-ea"/>
              </a:rPr>
              <a:t>L: LIGO-</a:t>
            </a:r>
            <a:r>
              <a:rPr lang="pt-BR" altLang="ja-JP" sz="1200" kern="0" dirty="0">
                <a:solidFill>
                  <a:srgbClr val="FFFFFF"/>
                </a:solidFill>
                <a:latin typeface="+mn-lt"/>
                <a:ea typeface="+mn-ea"/>
              </a:rPr>
              <a:t>­‐Livingston</a:t>
            </a: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pt-BR" altLang="ja-JP" sz="1200" kern="0" dirty="0" smtClean="0">
                <a:solidFill>
                  <a:srgbClr val="FFFFFF"/>
                </a:solidFill>
                <a:latin typeface="+mn-lt"/>
                <a:ea typeface="+mn-ea"/>
              </a:rPr>
              <a:t>V: Virgo, </a:t>
            </a:r>
            <a:r>
              <a:rPr lang="pt-BR" altLang="ja-JP" sz="1200" kern="0" dirty="0" smtClean="0">
                <a:solidFill>
                  <a:srgbClr val="99CCFF"/>
                </a:solidFill>
                <a:latin typeface="+mn-lt"/>
                <a:ea typeface="+mn-ea"/>
              </a:rPr>
              <a:t>J: LCGT</a:t>
            </a:r>
            <a:endParaRPr lang="pt-BR" altLang="ja-JP" sz="1200" kern="0" dirty="0">
              <a:solidFill>
                <a:srgbClr val="99CCFF"/>
              </a:solidFill>
              <a:latin typeface="+mn-lt"/>
              <a:ea typeface="+mn-ea"/>
            </a:endParaRP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pt-BR" altLang="ja-JP" sz="1200" kern="0" dirty="0">
                <a:solidFill>
                  <a:srgbClr val="FFFFFF"/>
                </a:solidFill>
                <a:latin typeface="+mn-lt"/>
                <a:ea typeface="+mn-ea"/>
              </a:rPr>
              <a:t>A</a:t>
            </a:r>
            <a:r>
              <a:rPr lang="pt-BR" altLang="ja-JP" sz="1200" kern="0" dirty="0" smtClean="0">
                <a:solidFill>
                  <a:srgbClr val="FFFFFF"/>
                </a:solidFill>
                <a:latin typeface="+mn-lt"/>
                <a:ea typeface="+mn-ea"/>
              </a:rPr>
              <a:t>: LIGO-</a:t>
            </a:r>
            <a:r>
              <a:rPr lang="pt-BR" altLang="ja-JP" sz="1200" kern="0" dirty="0">
                <a:solidFill>
                  <a:srgbClr val="FFFFFF"/>
                </a:solidFill>
                <a:latin typeface="+mn-lt"/>
                <a:ea typeface="+mn-ea"/>
              </a:rPr>
              <a:t>­‐Australia</a:t>
            </a:r>
            <a:endParaRPr lang="en-US" altLang="ja-JP" sz="1200" kern="0" dirty="0" smtClean="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732621" y="5326452"/>
            <a:ext cx="6316240" cy="698990"/>
          </a:xfrm>
          <a:prstGeom prst="rect">
            <a:avLst/>
          </a:prstGeom>
        </p:spPr>
        <p:txBody>
          <a:bodyPr/>
          <a:lstStyle/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en-US" altLang="ja-JP" sz="2000" kern="0" dirty="0" smtClean="0">
                <a:solidFill>
                  <a:srgbClr val="EAEAEA"/>
                </a:solidFill>
              </a:rPr>
              <a:t>Adding</a:t>
            </a:r>
            <a:r>
              <a:rPr lang="en-US" altLang="ja-JP" sz="2000" kern="0" dirty="0" smtClean="0">
                <a:solidFill>
                  <a:srgbClr val="99CCFF"/>
                </a:solidFill>
              </a:rPr>
              <a:t> </a:t>
            </a:r>
            <a:r>
              <a:rPr lang="en-US" altLang="ja-JP" sz="2000" kern="0" dirty="0">
                <a:solidFill>
                  <a:srgbClr val="99CCFF"/>
                </a:solidFill>
              </a:rPr>
              <a:t>LCGT </a:t>
            </a:r>
            <a:r>
              <a:rPr lang="en-US" altLang="ja-JP" sz="2000" kern="0" dirty="0" smtClean="0">
                <a:solidFill>
                  <a:srgbClr val="EAEAEA"/>
                </a:solidFill>
                <a:latin typeface="+mn-lt"/>
                <a:ea typeface="+mn-ea"/>
              </a:rPr>
              <a:t>to (aLIGO + adv. VIRGO) network 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2000" kern="0" dirty="0" smtClean="0">
                <a:solidFill>
                  <a:srgbClr val="EAEAEA"/>
                </a:solidFill>
                <a:latin typeface="+mn-lt"/>
                <a:ea typeface="+mn-ea"/>
              </a:rPr>
              <a:t>     </a:t>
            </a:r>
            <a:r>
              <a:rPr lang="en-US" altLang="ja-JP" sz="2000" kern="0" dirty="0" smtClean="0">
                <a:solidFill>
                  <a:srgbClr val="EAEAEA"/>
                </a:solidFill>
                <a:latin typeface="+mn-lt"/>
                <a:ea typeface="+mn-ea"/>
                <a:sym typeface="Wingdings" pitchFamily="2" charset="2"/>
              </a:rPr>
              <a:t> </a:t>
            </a:r>
            <a:r>
              <a:rPr lang="en-US" altLang="ja-JP" sz="2000" kern="0" dirty="0" smtClean="0">
                <a:solidFill>
                  <a:srgbClr val="EAEAEA"/>
                </a:solidFill>
                <a:latin typeface="+mn-lt"/>
                <a:ea typeface="+mn-ea"/>
              </a:rPr>
              <a:t>Factor ~3-4 improvement in sky area </a:t>
            </a:r>
          </a:p>
        </p:txBody>
      </p:sp>
      <p:sp>
        <p:nvSpPr>
          <p:cNvPr id="12" name="上カーブ矢印 11"/>
          <p:cNvSpPr/>
          <p:nvPr/>
        </p:nvSpPr>
        <p:spPr bwMode="auto">
          <a:xfrm>
            <a:off x="3676840" y="2813687"/>
            <a:ext cx="864096" cy="288032"/>
          </a:xfrm>
          <a:prstGeom prst="curvedUpArrow">
            <a:avLst/>
          </a:prstGeom>
          <a:solidFill>
            <a:srgbClr val="FFFFFF">
              <a:alpha val="49804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959494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3245736"/>
            <a:ext cx="3188817" cy="1695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9495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867" y="3245734"/>
            <a:ext cx="3205429" cy="169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7308304" y="4332345"/>
            <a:ext cx="1656184" cy="43204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050" kern="0" dirty="0" smtClean="0">
                <a:solidFill>
                  <a:srgbClr val="B2B2B2"/>
                </a:solidFill>
                <a:latin typeface="+mn-lt"/>
                <a:ea typeface="+mn-ea"/>
              </a:rPr>
              <a:t>S.Fairhaurst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050" kern="0" dirty="0" smtClean="0">
                <a:solidFill>
                  <a:srgbClr val="B2B2B2"/>
                </a:solidFill>
                <a:latin typeface="+mn-lt"/>
                <a:ea typeface="+mn-ea"/>
              </a:rPr>
              <a:t>CQG 28(2011) 105021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0701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9" name="Rectangle 10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重力波望遠鏡の高感度化</a:t>
            </a:r>
            <a:endParaRPr lang="en-US" altLang="ja-JP" sz="2000" dirty="0"/>
          </a:p>
        </p:txBody>
      </p:sp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2336047" y="2348880"/>
            <a:ext cx="4036153" cy="2924950"/>
            <a:chOff x="2411760" y="2420888"/>
            <a:chExt cx="4036153" cy="2924950"/>
          </a:xfrm>
        </p:grpSpPr>
        <p:sp>
          <p:nvSpPr>
            <p:cNvPr id="47" name="角丸四角形 46"/>
            <p:cNvSpPr/>
            <p:nvPr/>
          </p:nvSpPr>
          <p:spPr bwMode="auto">
            <a:xfrm>
              <a:off x="2411760" y="2488318"/>
              <a:ext cx="4036153" cy="2857520"/>
            </a:xfrm>
            <a:prstGeom prst="roundRect">
              <a:avLst>
                <a:gd name="adj" fmla="val 5876"/>
              </a:avLst>
            </a:prstGeom>
            <a:solidFill>
              <a:srgbClr val="000000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0" name="Line 7"/>
            <p:cNvSpPr>
              <a:spLocks noChangeAspect="1" noChangeShapeType="1"/>
            </p:cNvSpPr>
            <p:nvPr/>
          </p:nvSpPr>
          <p:spPr bwMode="auto">
            <a:xfrm flipH="1">
              <a:off x="2980406" y="4284831"/>
              <a:ext cx="1061045" cy="425049"/>
            </a:xfrm>
            <a:prstGeom prst="line">
              <a:avLst/>
            </a:prstGeom>
            <a:noFill/>
            <a:ln w="333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grpSp>
          <p:nvGrpSpPr>
            <p:cNvPr id="51" name="Group 8"/>
            <p:cNvGrpSpPr>
              <a:grpSpLocks noChangeAspect="1"/>
            </p:cNvGrpSpPr>
            <p:nvPr/>
          </p:nvGrpSpPr>
          <p:grpSpPr bwMode="auto">
            <a:xfrm>
              <a:off x="2871518" y="2475471"/>
              <a:ext cx="429499" cy="405306"/>
              <a:chOff x="-732" y="1137"/>
              <a:chExt cx="355" cy="349"/>
            </a:xfrm>
          </p:grpSpPr>
          <p:sp>
            <p:nvSpPr>
              <p:cNvPr id="52" name="Freeform 9"/>
              <p:cNvSpPr>
                <a:spLocks noChangeAspect="1"/>
              </p:cNvSpPr>
              <p:nvPr/>
            </p:nvSpPr>
            <p:spPr bwMode="auto">
              <a:xfrm>
                <a:off x="-493" y="1140"/>
                <a:ext cx="11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7" y="177"/>
                  </a:cxn>
                  <a:cxn ang="0">
                    <a:pos x="116" y="192"/>
                  </a:cxn>
                  <a:cxn ang="0">
                    <a:pos x="21" y="16"/>
                  </a:cxn>
                  <a:cxn ang="0">
                    <a:pos x="0" y="0"/>
                  </a:cxn>
                </a:cxnLst>
                <a:rect l="0" t="0" r="r" b="b"/>
                <a:pathLst>
                  <a:path w="116" h="192">
                    <a:moveTo>
                      <a:pt x="0" y="0"/>
                    </a:moveTo>
                    <a:lnTo>
                      <a:pt x="97" y="177"/>
                    </a:lnTo>
                    <a:lnTo>
                      <a:pt x="116" y="192"/>
                    </a:lnTo>
                    <a:lnTo>
                      <a:pt x="21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75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53" name="Freeform 10"/>
              <p:cNvSpPr>
                <a:spLocks noChangeAspect="1"/>
              </p:cNvSpPr>
              <p:nvPr/>
            </p:nvSpPr>
            <p:spPr bwMode="auto">
              <a:xfrm>
                <a:off x="-493" y="1140"/>
                <a:ext cx="11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7" y="177"/>
                  </a:cxn>
                  <a:cxn ang="0">
                    <a:pos x="116" y="192"/>
                  </a:cxn>
                  <a:cxn ang="0">
                    <a:pos x="21" y="16"/>
                  </a:cxn>
                  <a:cxn ang="0">
                    <a:pos x="0" y="0"/>
                  </a:cxn>
                </a:cxnLst>
                <a:rect l="0" t="0" r="r" b="b"/>
                <a:pathLst>
                  <a:path w="116" h="192">
                    <a:moveTo>
                      <a:pt x="0" y="0"/>
                    </a:moveTo>
                    <a:lnTo>
                      <a:pt x="97" y="177"/>
                    </a:lnTo>
                    <a:lnTo>
                      <a:pt x="116" y="192"/>
                    </a:lnTo>
                    <a:lnTo>
                      <a:pt x="21" y="1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167575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54" name="Freeform 11"/>
              <p:cNvSpPr>
                <a:spLocks noChangeAspect="1"/>
              </p:cNvSpPr>
              <p:nvPr/>
            </p:nvSpPr>
            <p:spPr bwMode="auto">
              <a:xfrm>
                <a:off x="-732" y="1267"/>
                <a:ext cx="95" cy="204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94" y="204"/>
                  </a:cxn>
                  <a:cxn ang="0">
                    <a:pos x="95" y="178"/>
                  </a:cxn>
                  <a:cxn ang="0">
                    <a:pos x="0" y="0"/>
                  </a:cxn>
                  <a:cxn ang="0">
                    <a:pos x="0" y="26"/>
                  </a:cxn>
                </a:cxnLst>
                <a:rect l="0" t="0" r="r" b="b"/>
                <a:pathLst>
                  <a:path w="95" h="204">
                    <a:moveTo>
                      <a:pt x="0" y="26"/>
                    </a:moveTo>
                    <a:lnTo>
                      <a:pt x="94" y="204"/>
                    </a:lnTo>
                    <a:lnTo>
                      <a:pt x="95" y="178"/>
                    </a:lnTo>
                    <a:lnTo>
                      <a:pt x="0" y="0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3CAA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55" name="Freeform 12"/>
              <p:cNvSpPr>
                <a:spLocks noChangeAspect="1"/>
              </p:cNvSpPr>
              <p:nvPr/>
            </p:nvSpPr>
            <p:spPr bwMode="auto">
              <a:xfrm>
                <a:off x="-732" y="1267"/>
                <a:ext cx="95" cy="204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94" y="204"/>
                  </a:cxn>
                  <a:cxn ang="0">
                    <a:pos x="95" y="178"/>
                  </a:cxn>
                  <a:cxn ang="0">
                    <a:pos x="0" y="0"/>
                  </a:cxn>
                  <a:cxn ang="0">
                    <a:pos x="0" y="26"/>
                  </a:cxn>
                </a:cxnLst>
                <a:rect l="0" t="0" r="r" b="b"/>
                <a:pathLst>
                  <a:path w="95" h="204">
                    <a:moveTo>
                      <a:pt x="0" y="26"/>
                    </a:moveTo>
                    <a:lnTo>
                      <a:pt x="94" y="204"/>
                    </a:lnTo>
                    <a:lnTo>
                      <a:pt x="95" y="178"/>
                    </a:lnTo>
                    <a:lnTo>
                      <a:pt x="0" y="0"/>
                    </a:lnTo>
                    <a:lnTo>
                      <a:pt x="0" y="26"/>
                    </a:lnTo>
                  </a:path>
                </a:pathLst>
              </a:custGeom>
              <a:noFill/>
              <a:ln w="3175">
                <a:solidFill>
                  <a:srgbClr val="3CAAA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56" name="Freeform 13"/>
              <p:cNvSpPr>
                <a:spLocks noChangeAspect="1"/>
              </p:cNvSpPr>
              <p:nvPr/>
            </p:nvSpPr>
            <p:spPr bwMode="auto">
              <a:xfrm>
                <a:off x="-529" y="1137"/>
                <a:ext cx="133" cy="1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178"/>
                  </a:cxn>
                  <a:cxn ang="0">
                    <a:pos x="133" y="180"/>
                  </a:cxn>
                  <a:cxn ang="0">
                    <a:pos x="36" y="3"/>
                  </a:cxn>
                  <a:cxn ang="0">
                    <a:pos x="0" y="0"/>
                  </a:cxn>
                </a:cxnLst>
                <a:rect l="0" t="0" r="r" b="b"/>
                <a:pathLst>
                  <a:path w="133" h="180">
                    <a:moveTo>
                      <a:pt x="0" y="0"/>
                    </a:moveTo>
                    <a:lnTo>
                      <a:pt x="96" y="178"/>
                    </a:lnTo>
                    <a:lnTo>
                      <a:pt x="133" y="180"/>
                    </a:lnTo>
                    <a:lnTo>
                      <a:pt x="36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B0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57" name="Freeform 14"/>
              <p:cNvSpPr>
                <a:spLocks noChangeAspect="1"/>
              </p:cNvSpPr>
              <p:nvPr/>
            </p:nvSpPr>
            <p:spPr bwMode="auto">
              <a:xfrm>
                <a:off x="-529" y="1137"/>
                <a:ext cx="133" cy="1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178"/>
                  </a:cxn>
                  <a:cxn ang="0">
                    <a:pos x="133" y="180"/>
                  </a:cxn>
                  <a:cxn ang="0">
                    <a:pos x="36" y="3"/>
                  </a:cxn>
                  <a:cxn ang="0">
                    <a:pos x="0" y="0"/>
                  </a:cxn>
                </a:cxnLst>
                <a:rect l="0" t="0" r="r" b="b"/>
                <a:pathLst>
                  <a:path w="133" h="180">
                    <a:moveTo>
                      <a:pt x="0" y="0"/>
                    </a:moveTo>
                    <a:lnTo>
                      <a:pt x="96" y="178"/>
                    </a:lnTo>
                    <a:lnTo>
                      <a:pt x="133" y="180"/>
                    </a:lnTo>
                    <a:lnTo>
                      <a:pt x="36" y="3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40B0B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58" name="Freeform 15"/>
              <p:cNvSpPr>
                <a:spLocks noChangeAspect="1"/>
              </p:cNvSpPr>
              <p:nvPr/>
            </p:nvSpPr>
            <p:spPr bwMode="auto">
              <a:xfrm>
                <a:off x="-732" y="1236"/>
                <a:ext cx="114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14" y="178"/>
                  </a:cxn>
                  <a:cxn ang="0">
                    <a:pos x="19" y="0"/>
                  </a:cxn>
                  <a:cxn ang="0">
                    <a:pos x="0" y="31"/>
                  </a:cxn>
                </a:cxnLst>
                <a:rect l="0" t="0" r="r" b="b"/>
                <a:pathLst>
                  <a:path w="114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14" y="178"/>
                    </a:lnTo>
                    <a:lnTo>
                      <a:pt x="19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60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59" name="Freeform 16"/>
              <p:cNvSpPr>
                <a:spLocks noChangeAspect="1"/>
              </p:cNvSpPr>
              <p:nvPr/>
            </p:nvSpPr>
            <p:spPr bwMode="auto">
              <a:xfrm>
                <a:off x="-732" y="1236"/>
                <a:ext cx="114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14" y="178"/>
                  </a:cxn>
                  <a:cxn ang="0">
                    <a:pos x="19" y="0"/>
                  </a:cxn>
                  <a:cxn ang="0">
                    <a:pos x="0" y="31"/>
                  </a:cxn>
                </a:cxnLst>
                <a:rect l="0" t="0" r="r" b="b"/>
                <a:pathLst>
                  <a:path w="114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14" y="178"/>
                    </a:lnTo>
                    <a:lnTo>
                      <a:pt x="19" y="0"/>
                    </a:lnTo>
                    <a:lnTo>
                      <a:pt x="0" y="31"/>
                    </a:lnTo>
                  </a:path>
                </a:pathLst>
              </a:custGeom>
              <a:noFill/>
              <a:ln w="3175">
                <a:solidFill>
                  <a:srgbClr val="60DCD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0" name="Freeform 17"/>
              <p:cNvSpPr>
                <a:spLocks noChangeAspect="1"/>
              </p:cNvSpPr>
              <p:nvPr/>
            </p:nvSpPr>
            <p:spPr bwMode="auto">
              <a:xfrm>
                <a:off x="-576" y="1137"/>
                <a:ext cx="143" cy="1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97" y="188"/>
                  </a:cxn>
                  <a:cxn ang="0">
                    <a:pos x="143" y="178"/>
                  </a:cxn>
                  <a:cxn ang="0">
                    <a:pos x="47" y="0"/>
                  </a:cxn>
                  <a:cxn ang="0">
                    <a:pos x="0" y="10"/>
                  </a:cxn>
                </a:cxnLst>
                <a:rect l="0" t="0" r="r" b="b"/>
                <a:pathLst>
                  <a:path w="143" h="188">
                    <a:moveTo>
                      <a:pt x="0" y="10"/>
                    </a:moveTo>
                    <a:lnTo>
                      <a:pt x="97" y="188"/>
                    </a:lnTo>
                    <a:lnTo>
                      <a:pt x="143" y="178"/>
                    </a:lnTo>
                    <a:lnTo>
                      <a:pt x="4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62D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1" name="Freeform 18"/>
              <p:cNvSpPr>
                <a:spLocks noChangeAspect="1"/>
              </p:cNvSpPr>
              <p:nvPr/>
            </p:nvSpPr>
            <p:spPr bwMode="auto">
              <a:xfrm>
                <a:off x="-576" y="1137"/>
                <a:ext cx="143" cy="1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97" y="188"/>
                  </a:cxn>
                  <a:cxn ang="0">
                    <a:pos x="143" y="178"/>
                  </a:cxn>
                  <a:cxn ang="0">
                    <a:pos x="47" y="0"/>
                  </a:cxn>
                  <a:cxn ang="0">
                    <a:pos x="0" y="10"/>
                  </a:cxn>
                </a:cxnLst>
                <a:rect l="0" t="0" r="r" b="b"/>
                <a:pathLst>
                  <a:path w="143" h="188">
                    <a:moveTo>
                      <a:pt x="0" y="10"/>
                    </a:moveTo>
                    <a:lnTo>
                      <a:pt x="97" y="188"/>
                    </a:lnTo>
                    <a:lnTo>
                      <a:pt x="143" y="178"/>
                    </a:lnTo>
                    <a:lnTo>
                      <a:pt x="47" y="0"/>
                    </a:lnTo>
                    <a:lnTo>
                      <a:pt x="0" y="10"/>
                    </a:lnTo>
                  </a:path>
                </a:pathLst>
              </a:custGeom>
              <a:noFill/>
              <a:ln w="3175">
                <a:solidFill>
                  <a:srgbClr val="62DFD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2" name="Freeform 19"/>
              <p:cNvSpPr>
                <a:spLocks noChangeAspect="1"/>
              </p:cNvSpPr>
              <p:nvPr/>
            </p:nvSpPr>
            <p:spPr bwMode="auto">
              <a:xfrm>
                <a:off x="-713" y="1201"/>
                <a:ext cx="132" cy="213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95" y="213"/>
                  </a:cxn>
                  <a:cxn ang="0">
                    <a:pos x="132" y="178"/>
                  </a:cxn>
                  <a:cxn ang="0">
                    <a:pos x="37" y="0"/>
                  </a:cxn>
                  <a:cxn ang="0">
                    <a:pos x="0" y="35"/>
                  </a:cxn>
                </a:cxnLst>
                <a:rect l="0" t="0" r="r" b="b"/>
                <a:pathLst>
                  <a:path w="132" h="213">
                    <a:moveTo>
                      <a:pt x="0" y="35"/>
                    </a:moveTo>
                    <a:lnTo>
                      <a:pt x="95" y="213"/>
                    </a:lnTo>
                    <a:lnTo>
                      <a:pt x="132" y="178"/>
                    </a:lnTo>
                    <a:lnTo>
                      <a:pt x="37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77FDF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3" name="Freeform 20"/>
              <p:cNvSpPr>
                <a:spLocks noChangeAspect="1"/>
              </p:cNvSpPr>
              <p:nvPr/>
            </p:nvSpPr>
            <p:spPr bwMode="auto">
              <a:xfrm>
                <a:off x="-713" y="1201"/>
                <a:ext cx="132" cy="213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95" y="213"/>
                  </a:cxn>
                  <a:cxn ang="0">
                    <a:pos x="132" y="178"/>
                  </a:cxn>
                  <a:cxn ang="0">
                    <a:pos x="37" y="0"/>
                  </a:cxn>
                  <a:cxn ang="0">
                    <a:pos x="0" y="35"/>
                  </a:cxn>
                </a:cxnLst>
                <a:rect l="0" t="0" r="r" b="b"/>
                <a:pathLst>
                  <a:path w="132" h="213">
                    <a:moveTo>
                      <a:pt x="0" y="35"/>
                    </a:moveTo>
                    <a:lnTo>
                      <a:pt x="95" y="213"/>
                    </a:lnTo>
                    <a:lnTo>
                      <a:pt x="132" y="178"/>
                    </a:lnTo>
                    <a:lnTo>
                      <a:pt x="37" y="0"/>
                    </a:lnTo>
                    <a:lnTo>
                      <a:pt x="0" y="35"/>
                    </a:lnTo>
                  </a:path>
                </a:pathLst>
              </a:custGeom>
              <a:noFill/>
              <a:ln w="3175">
                <a:solidFill>
                  <a:srgbClr val="77FDF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4" name="Freeform 21"/>
              <p:cNvSpPr>
                <a:spLocks noChangeAspect="1"/>
              </p:cNvSpPr>
              <p:nvPr/>
            </p:nvSpPr>
            <p:spPr bwMode="auto">
              <a:xfrm>
                <a:off x="-628" y="1147"/>
                <a:ext cx="149" cy="20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95" y="201"/>
                  </a:cxn>
                  <a:cxn ang="0">
                    <a:pos x="149" y="178"/>
                  </a:cxn>
                  <a:cxn ang="0">
                    <a:pos x="52" y="0"/>
                  </a:cxn>
                  <a:cxn ang="0">
                    <a:pos x="0" y="23"/>
                  </a:cxn>
                </a:cxnLst>
                <a:rect l="0" t="0" r="r" b="b"/>
                <a:pathLst>
                  <a:path w="149" h="201">
                    <a:moveTo>
                      <a:pt x="0" y="23"/>
                    </a:moveTo>
                    <a:lnTo>
                      <a:pt x="95" y="201"/>
                    </a:lnTo>
                    <a:lnTo>
                      <a:pt x="149" y="178"/>
                    </a:lnTo>
                    <a:lnTo>
                      <a:pt x="52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79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5" name="Freeform 22"/>
              <p:cNvSpPr>
                <a:spLocks noChangeAspect="1"/>
              </p:cNvSpPr>
              <p:nvPr/>
            </p:nvSpPr>
            <p:spPr bwMode="auto">
              <a:xfrm>
                <a:off x="-628" y="1147"/>
                <a:ext cx="149" cy="20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95" y="201"/>
                  </a:cxn>
                  <a:cxn ang="0">
                    <a:pos x="149" y="178"/>
                  </a:cxn>
                  <a:cxn ang="0">
                    <a:pos x="52" y="0"/>
                  </a:cxn>
                  <a:cxn ang="0">
                    <a:pos x="0" y="23"/>
                  </a:cxn>
                </a:cxnLst>
                <a:rect l="0" t="0" r="r" b="b"/>
                <a:pathLst>
                  <a:path w="149" h="201">
                    <a:moveTo>
                      <a:pt x="0" y="23"/>
                    </a:moveTo>
                    <a:lnTo>
                      <a:pt x="95" y="201"/>
                    </a:lnTo>
                    <a:lnTo>
                      <a:pt x="149" y="178"/>
                    </a:lnTo>
                    <a:lnTo>
                      <a:pt x="52" y="0"/>
                    </a:lnTo>
                    <a:lnTo>
                      <a:pt x="0" y="23"/>
                    </a:lnTo>
                  </a:path>
                </a:pathLst>
              </a:custGeom>
              <a:noFill/>
              <a:ln w="3175">
                <a:solidFill>
                  <a:srgbClr val="79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6" name="Freeform 23"/>
              <p:cNvSpPr>
                <a:spLocks noChangeAspect="1"/>
              </p:cNvSpPr>
              <p:nvPr/>
            </p:nvSpPr>
            <p:spPr bwMode="auto">
              <a:xfrm>
                <a:off x="-676" y="1170"/>
                <a:ext cx="143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43" y="178"/>
                  </a:cxn>
                  <a:cxn ang="0">
                    <a:pos x="48" y="0"/>
                  </a:cxn>
                  <a:cxn ang="0">
                    <a:pos x="0" y="31"/>
                  </a:cxn>
                </a:cxnLst>
                <a:rect l="0" t="0" r="r" b="b"/>
                <a:pathLst>
                  <a:path w="143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43" y="178"/>
                    </a:lnTo>
                    <a:lnTo>
                      <a:pt x="48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8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7" name="Freeform 24"/>
              <p:cNvSpPr>
                <a:spLocks noChangeAspect="1"/>
              </p:cNvSpPr>
              <p:nvPr/>
            </p:nvSpPr>
            <p:spPr bwMode="auto">
              <a:xfrm>
                <a:off x="-676" y="1170"/>
                <a:ext cx="143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43" y="178"/>
                  </a:cxn>
                  <a:cxn ang="0">
                    <a:pos x="48" y="0"/>
                  </a:cxn>
                  <a:cxn ang="0">
                    <a:pos x="0" y="31"/>
                  </a:cxn>
                </a:cxnLst>
                <a:rect l="0" t="0" r="r" b="b"/>
                <a:pathLst>
                  <a:path w="143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43" y="178"/>
                    </a:lnTo>
                    <a:lnTo>
                      <a:pt x="48" y="0"/>
                    </a:lnTo>
                    <a:lnTo>
                      <a:pt x="0" y="31"/>
                    </a:lnTo>
                  </a:path>
                </a:pathLst>
              </a:custGeom>
              <a:noFill/>
              <a:ln w="3175">
                <a:solidFill>
                  <a:srgbClr val="8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8" name="Freeform 25"/>
              <p:cNvSpPr>
                <a:spLocks noChangeAspect="1"/>
              </p:cNvSpPr>
              <p:nvPr/>
            </p:nvSpPr>
            <p:spPr bwMode="auto">
              <a:xfrm>
                <a:off x="-638" y="1315"/>
                <a:ext cx="261" cy="171"/>
              </a:xfrm>
              <a:custGeom>
                <a:avLst/>
                <a:gdLst/>
                <a:ahLst/>
                <a:cxnLst>
                  <a:cxn ang="0">
                    <a:pos x="105" y="33"/>
                  </a:cxn>
                  <a:cxn ang="0">
                    <a:pos x="57" y="64"/>
                  </a:cxn>
                  <a:cxn ang="0">
                    <a:pos x="20" y="99"/>
                  </a:cxn>
                  <a:cxn ang="0">
                    <a:pos x="1" y="130"/>
                  </a:cxn>
                  <a:cxn ang="0">
                    <a:pos x="0" y="156"/>
                  </a:cxn>
                  <a:cxn ang="0">
                    <a:pos x="20" y="170"/>
                  </a:cxn>
                  <a:cxn ang="0">
                    <a:pos x="57" y="171"/>
                  </a:cxn>
                  <a:cxn ang="0">
                    <a:pos x="103" y="161"/>
                  </a:cxn>
                  <a:cxn ang="0">
                    <a:pos x="155" y="138"/>
                  </a:cxn>
                  <a:cxn ang="0">
                    <a:pos x="204" y="107"/>
                  </a:cxn>
                  <a:cxn ang="0">
                    <a:pos x="240" y="74"/>
                  </a:cxn>
                  <a:cxn ang="0">
                    <a:pos x="259" y="43"/>
                  </a:cxn>
                  <a:cxn ang="0">
                    <a:pos x="261" y="17"/>
                  </a:cxn>
                  <a:cxn ang="0">
                    <a:pos x="242" y="2"/>
                  </a:cxn>
                  <a:cxn ang="0">
                    <a:pos x="205" y="0"/>
                  </a:cxn>
                  <a:cxn ang="0">
                    <a:pos x="159" y="10"/>
                  </a:cxn>
                  <a:cxn ang="0">
                    <a:pos x="105" y="33"/>
                  </a:cxn>
                </a:cxnLst>
                <a:rect l="0" t="0" r="r" b="b"/>
                <a:pathLst>
                  <a:path w="261" h="171">
                    <a:moveTo>
                      <a:pt x="105" y="33"/>
                    </a:moveTo>
                    <a:lnTo>
                      <a:pt x="57" y="64"/>
                    </a:lnTo>
                    <a:lnTo>
                      <a:pt x="20" y="99"/>
                    </a:lnTo>
                    <a:lnTo>
                      <a:pt x="1" y="130"/>
                    </a:lnTo>
                    <a:lnTo>
                      <a:pt x="0" y="156"/>
                    </a:lnTo>
                    <a:lnTo>
                      <a:pt x="20" y="170"/>
                    </a:lnTo>
                    <a:lnTo>
                      <a:pt x="57" y="171"/>
                    </a:lnTo>
                    <a:lnTo>
                      <a:pt x="103" y="161"/>
                    </a:lnTo>
                    <a:lnTo>
                      <a:pt x="155" y="138"/>
                    </a:lnTo>
                    <a:lnTo>
                      <a:pt x="204" y="107"/>
                    </a:lnTo>
                    <a:lnTo>
                      <a:pt x="240" y="74"/>
                    </a:lnTo>
                    <a:lnTo>
                      <a:pt x="259" y="43"/>
                    </a:lnTo>
                    <a:lnTo>
                      <a:pt x="261" y="17"/>
                    </a:lnTo>
                    <a:lnTo>
                      <a:pt x="242" y="2"/>
                    </a:lnTo>
                    <a:lnTo>
                      <a:pt x="205" y="0"/>
                    </a:lnTo>
                    <a:lnTo>
                      <a:pt x="159" y="10"/>
                    </a:lnTo>
                    <a:lnTo>
                      <a:pt x="105" y="33"/>
                    </a:lnTo>
                    <a:close/>
                  </a:path>
                </a:pathLst>
              </a:custGeom>
              <a:solidFill>
                <a:srgbClr val="15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9" name="Freeform 26"/>
              <p:cNvSpPr>
                <a:spLocks noChangeAspect="1"/>
              </p:cNvSpPr>
              <p:nvPr/>
            </p:nvSpPr>
            <p:spPr bwMode="auto">
              <a:xfrm>
                <a:off x="-638" y="1315"/>
                <a:ext cx="261" cy="171"/>
              </a:xfrm>
              <a:custGeom>
                <a:avLst/>
                <a:gdLst/>
                <a:ahLst/>
                <a:cxnLst>
                  <a:cxn ang="0">
                    <a:pos x="105" y="33"/>
                  </a:cxn>
                  <a:cxn ang="0">
                    <a:pos x="57" y="64"/>
                  </a:cxn>
                  <a:cxn ang="0">
                    <a:pos x="20" y="99"/>
                  </a:cxn>
                  <a:cxn ang="0">
                    <a:pos x="1" y="130"/>
                  </a:cxn>
                  <a:cxn ang="0">
                    <a:pos x="0" y="156"/>
                  </a:cxn>
                  <a:cxn ang="0">
                    <a:pos x="20" y="170"/>
                  </a:cxn>
                  <a:cxn ang="0">
                    <a:pos x="57" y="171"/>
                  </a:cxn>
                  <a:cxn ang="0">
                    <a:pos x="103" y="161"/>
                  </a:cxn>
                  <a:cxn ang="0">
                    <a:pos x="155" y="138"/>
                  </a:cxn>
                  <a:cxn ang="0">
                    <a:pos x="204" y="107"/>
                  </a:cxn>
                  <a:cxn ang="0">
                    <a:pos x="240" y="74"/>
                  </a:cxn>
                  <a:cxn ang="0">
                    <a:pos x="259" y="43"/>
                  </a:cxn>
                  <a:cxn ang="0">
                    <a:pos x="261" y="17"/>
                  </a:cxn>
                  <a:cxn ang="0">
                    <a:pos x="242" y="2"/>
                  </a:cxn>
                  <a:cxn ang="0">
                    <a:pos x="205" y="0"/>
                  </a:cxn>
                  <a:cxn ang="0">
                    <a:pos x="159" y="10"/>
                  </a:cxn>
                  <a:cxn ang="0">
                    <a:pos x="105" y="33"/>
                  </a:cxn>
                </a:cxnLst>
                <a:rect l="0" t="0" r="r" b="b"/>
                <a:pathLst>
                  <a:path w="261" h="171">
                    <a:moveTo>
                      <a:pt x="105" y="33"/>
                    </a:moveTo>
                    <a:lnTo>
                      <a:pt x="57" y="64"/>
                    </a:lnTo>
                    <a:lnTo>
                      <a:pt x="20" y="99"/>
                    </a:lnTo>
                    <a:lnTo>
                      <a:pt x="1" y="130"/>
                    </a:lnTo>
                    <a:lnTo>
                      <a:pt x="0" y="156"/>
                    </a:lnTo>
                    <a:lnTo>
                      <a:pt x="20" y="170"/>
                    </a:lnTo>
                    <a:lnTo>
                      <a:pt x="57" y="171"/>
                    </a:lnTo>
                    <a:lnTo>
                      <a:pt x="103" y="161"/>
                    </a:lnTo>
                    <a:lnTo>
                      <a:pt x="155" y="138"/>
                    </a:lnTo>
                    <a:lnTo>
                      <a:pt x="204" y="107"/>
                    </a:lnTo>
                    <a:lnTo>
                      <a:pt x="240" y="74"/>
                    </a:lnTo>
                    <a:lnTo>
                      <a:pt x="259" y="43"/>
                    </a:lnTo>
                    <a:lnTo>
                      <a:pt x="261" y="17"/>
                    </a:lnTo>
                    <a:lnTo>
                      <a:pt x="242" y="2"/>
                    </a:lnTo>
                    <a:lnTo>
                      <a:pt x="205" y="0"/>
                    </a:lnTo>
                    <a:lnTo>
                      <a:pt x="159" y="10"/>
                    </a:lnTo>
                    <a:lnTo>
                      <a:pt x="105" y="33"/>
                    </a:lnTo>
                  </a:path>
                </a:pathLst>
              </a:custGeom>
              <a:noFill/>
              <a:ln w="3175">
                <a:solidFill>
                  <a:srgbClr val="15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70" name="Line 27"/>
              <p:cNvSpPr>
                <a:spLocks noChangeAspect="1" noChangeShapeType="1"/>
              </p:cNvSpPr>
              <p:nvPr/>
            </p:nvSpPr>
            <p:spPr bwMode="auto">
              <a:xfrm flipV="1">
                <a:off x="-692" y="1191"/>
                <a:ext cx="144" cy="17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71" name="Line 28"/>
              <p:cNvSpPr>
                <a:spLocks noChangeAspect="1" noChangeShapeType="1"/>
              </p:cNvSpPr>
              <p:nvPr/>
            </p:nvSpPr>
            <p:spPr bwMode="auto">
              <a:xfrm>
                <a:off x="-523" y="1182"/>
                <a:ext cx="92" cy="6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grpSp>
          <p:nvGrpSpPr>
            <p:cNvPr id="72" name="Group 29"/>
            <p:cNvGrpSpPr>
              <a:grpSpLocks noChangeAspect="1"/>
            </p:cNvGrpSpPr>
            <p:nvPr/>
          </p:nvGrpSpPr>
          <p:grpSpPr bwMode="auto">
            <a:xfrm>
              <a:off x="5925198" y="3262856"/>
              <a:ext cx="398043" cy="408790"/>
              <a:chOff x="1792" y="1815"/>
              <a:chExt cx="329" cy="352"/>
            </a:xfrm>
          </p:grpSpPr>
          <p:sp>
            <p:nvSpPr>
              <p:cNvPr id="73" name="Freeform 30"/>
              <p:cNvSpPr>
                <a:spLocks noChangeAspect="1"/>
              </p:cNvSpPr>
              <p:nvPr/>
            </p:nvSpPr>
            <p:spPr bwMode="auto">
              <a:xfrm>
                <a:off x="1794" y="1815"/>
                <a:ext cx="208" cy="90"/>
              </a:xfrm>
              <a:custGeom>
                <a:avLst/>
                <a:gdLst/>
                <a:ahLst/>
                <a:cxnLst>
                  <a:cxn ang="0">
                    <a:pos x="196" y="2"/>
                  </a:cxn>
                  <a:cxn ang="0">
                    <a:pos x="0" y="90"/>
                  </a:cxn>
                  <a:cxn ang="0">
                    <a:pos x="12" y="88"/>
                  </a:cxn>
                  <a:cxn ang="0">
                    <a:pos x="208" y="0"/>
                  </a:cxn>
                  <a:cxn ang="0">
                    <a:pos x="196" y="2"/>
                  </a:cxn>
                </a:cxnLst>
                <a:rect l="0" t="0" r="r" b="b"/>
                <a:pathLst>
                  <a:path w="208" h="90">
                    <a:moveTo>
                      <a:pt x="196" y="2"/>
                    </a:moveTo>
                    <a:lnTo>
                      <a:pt x="0" y="90"/>
                    </a:lnTo>
                    <a:lnTo>
                      <a:pt x="12" y="88"/>
                    </a:lnTo>
                    <a:lnTo>
                      <a:pt x="208" y="0"/>
                    </a:lnTo>
                    <a:lnTo>
                      <a:pt x="196" y="2"/>
                    </a:lnTo>
                    <a:close/>
                  </a:path>
                </a:pathLst>
              </a:custGeom>
              <a:solidFill>
                <a:srgbClr val="43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74" name="Freeform 31"/>
              <p:cNvSpPr>
                <a:spLocks noChangeAspect="1"/>
              </p:cNvSpPr>
              <p:nvPr/>
            </p:nvSpPr>
            <p:spPr bwMode="auto">
              <a:xfrm>
                <a:off x="1794" y="1815"/>
                <a:ext cx="208" cy="90"/>
              </a:xfrm>
              <a:custGeom>
                <a:avLst/>
                <a:gdLst/>
                <a:ahLst/>
                <a:cxnLst>
                  <a:cxn ang="0">
                    <a:pos x="196" y="2"/>
                  </a:cxn>
                  <a:cxn ang="0">
                    <a:pos x="0" y="90"/>
                  </a:cxn>
                  <a:cxn ang="0">
                    <a:pos x="12" y="88"/>
                  </a:cxn>
                  <a:cxn ang="0">
                    <a:pos x="208" y="0"/>
                  </a:cxn>
                  <a:cxn ang="0">
                    <a:pos x="196" y="2"/>
                  </a:cxn>
                </a:cxnLst>
                <a:rect l="0" t="0" r="r" b="b"/>
                <a:pathLst>
                  <a:path w="208" h="90">
                    <a:moveTo>
                      <a:pt x="196" y="2"/>
                    </a:moveTo>
                    <a:lnTo>
                      <a:pt x="0" y="90"/>
                    </a:lnTo>
                    <a:lnTo>
                      <a:pt x="12" y="88"/>
                    </a:lnTo>
                    <a:lnTo>
                      <a:pt x="208" y="0"/>
                    </a:lnTo>
                    <a:lnTo>
                      <a:pt x="196" y="2"/>
                    </a:lnTo>
                  </a:path>
                </a:pathLst>
              </a:custGeom>
              <a:noFill/>
              <a:ln w="3175">
                <a:solidFill>
                  <a:srgbClr val="43B4B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75" name="Freeform 32"/>
              <p:cNvSpPr>
                <a:spLocks noChangeAspect="1"/>
              </p:cNvSpPr>
              <p:nvPr/>
            </p:nvSpPr>
            <p:spPr bwMode="auto">
              <a:xfrm>
                <a:off x="1922" y="2055"/>
                <a:ext cx="199" cy="112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2"/>
                  </a:cxn>
                  <a:cxn ang="0">
                    <a:pos x="196" y="23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2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2"/>
                    </a:lnTo>
                    <a:lnTo>
                      <a:pt x="196" y="23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15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76" name="Freeform 33"/>
              <p:cNvSpPr>
                <a:spLocks noChangeAspect="1"/>
              </p:cNvSpPr>
              <p:nvPr/>
            </p:nvSpPr>
            <p:spPr bwMode="auto">
              <a:xfrm>
                <a:off x="1922" y="2055"/>
                <a:ext cx="199" cy="112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2"/>
                  </a:cxn>
                  <a:cxn ang="0">
                    <a:pos x="196" y="23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2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2"/>
                    </a:lnTo>
                    <a:lnTo>
                      <a:pt x="196" y="23"/>
                    </a:lnTo>
                    <a:lnTo>
                      <a:pt x="199" y="0"/>
                    </a:lnTo>
                  </a:path>
                </a:pathLst>
              </a:custGeom>
              <a:noFill/>
              <a:ln w="3175">
                <a:solidFill>
                  <a:srgbClr val="15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77" name="Freeform 34"/>
              <p:cNvSpPr>
                <a:spLocks noChangeAspect="1"/>
              </p:cNvSpPr>
              <p:nvPr/>
            </p:nvSpPr>
            <p:spPr bwMode="auto">
              <a:xfrm>
                <a:off x="1806" y="1815"/>
                <a:ext cx="216" cy="105"/>
              </a:xfrm>
              <a:custGeom>
                <a:avLst/>
                <a:gdLst/>
                <a:ahLst/>
                <a:cxnLst>
                  <a:cxn ang="0">
                    <a:pos x="196" y="0"/>
                  </a:cxn>
                  <a:cxn ang="0">
                    <a:pos x="0" y="88"/>
                  </a:cxn>
                  <a:cxn ang="0">
                    <a:pos x="19" y="105"/>
                  </a:cxn>
                  <a:cxn ang="0">
                    <a:pos x="216" y="17"/>
                  </a:cxn>
                  <a:cxn ang="0">
                    <a:pos x="196" y="0"/>
                  </a:cxn>
                </a:cxnLst>
                <a:rect l="0" t="0" r="r" b="b"/>
                <a:pathLst>
                  <a:path w="216" h="105">
                    <a:moveTo>
                      <a:pt x="196" y="0"/>
                    </a:moveTo>
                    <a:lnTo>
                      <a:pt x="0" y="88"/>
                    </a:lnTo>
                    <a:lnTo>
                      <a:pt x="19" y="105"/>
                    </a:lnTo>
                    <a:lnTo>
                      <a:pt x="216" y="17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61DE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78" name="Freeform 35"/>
              <p:cNvSpPr>
                <a:spLocks noChangeAspect="1"/>
              </p:cNvSpPr>
              <p:nvPr/>
            </p:nvSpPr>
            <p:spPr bwMode="auto">
              <a:xfrm>
                <a:off x="1806" y="1815"/>
                <a:ext cx="216" cy="105"/>
              </a:xfrm>
              <a:custGeom>
                <a:avLst/>
                <a:gdLst/>
                <a:ahLst/>
                <a:cxnLst>
                  <a:cxn ang="0">
                    <a:pos x="196" y="0"/>
                  </a:cxn>
                  <a:cxn ang="0">
                    <a:pos x="0" y="88"/>
                  </a:cxn>
                  <a:cxn ang="0">
                    <a:pos x="19" y="105"/>
                  </a:cxn>
                  <a:cxn ang="0">
                    <a:pos x="216" y="17"/>
                  </a:cxn>
                  <a:cxn ang="0">
                    <a:pos x="196" y="0"/>
                  </a:cxn>
                </a:cxnLst>
                <a:rect l="0" t="0" r="r" b="b"/>
                <a:pathLst>
                  <a:path w="216" h="105">
                    <a:moveTo>
                      <a:pt x="196" y="0"/>
                    </a:moveTo>
                    <a:lnTo>
                      <a:pt x="0" y="88"/>
                    </a:lnTo>
                    <a:lnTo>
                      <a:pt x="19" y="105"/>
                    </a:lnTo>
                    <a:lnTo>
                      <a:pt x="216" y="17"/>
                    </a:lnTo>
                    <a:lnTo>
                      <a:pt x="196" y="0"/>
                    </a:lnTo>
                  </a:path>
                </a:pathLst>
              </a:custGeom>
              <a:noFill/>
              <a:ln w="3175">
                <a:solidFill>
                  <a:srgbClr val="61DED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79" name="Freeform 36"/>
              <p:cNvSpPr>
                <a:spLocks noChangeAspect="1"/>
              </p:cNvSpPr>
              <p:nvPr/>
            </p:nvSpPr>
            <p:spPr bwMode="auto">
              <a:xfrm>
                <a:off x="1915" y="2017"/>
                <a:ext cx="206" cy="12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9" y="128"/>
                  </a:cxn>
                  <a:cxn ang="0">
                    <a:pos x="206" y="38"/>
                  </a:cxn>
                  <a:cxn ang="0">
                    <a:pos x="197" y="0"/>
                  </a:cxn>
                </a:cxnLst>
                <a:rect l="0" t="0" r="r" b="b"/>
                <a:pathLst>
                  <a:path w="206" h="128">
                    <a:moveTo>
                      <a:pt x="197" y="0"/>
                    </a:moveTo>
                    <a:lnTo>
                      <a:pt x="0" y="90"/>
                    </a:lnTo>
                    <a:lnTo>
                      <a:pt x="9" y="128"/>
                    </a:lnTo>
                    <a:lnTo>
                      <a:pt x="206" y="38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329C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0" name="Freeform 37"/>
              <p:cNvSpPr>
                <a:spLocks noChangeAspect="1"/>
              </p:cNvSpPr>
              <p:nvPr/>
            </p:nvSpPr>
            <p:spPr bwMode="auto">
              <a:xfrm>
                <a:off x="1915" y="2017"/>
                <a:ext cx="206" cy="12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9" y="128"/>
                  </a:cxn>
                  <a:cxn ang="0">
                    <a:pos x="206" y="38"/>
                  </a:cxn>
                  <a:cxn ang="0">
                    <a:pos x="197" y="0"/>
                  </a:cxn>
                </a:cxnLst>
                <a:rect l="0" t="0" r="r" b="b"/>
                <a:pathLst>
                  <a:path w="206" h="128">
                    <a:moveTo>
                      <a:pt x="197" y="0"/>
                    </a:moveTo>
                    <a:lnTo>
                      <a:pt x="0" y="90"/>
                    </a:lnTo>
                    <a:lnTo>
                      <a:pt x="9" y="128"/>
                    </a:lnTo>
                    <a:lnTo>
                      <a:pt x="206" y="38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329C9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1" name="Freeform 38"/>
              <p:cNvSpPr>
                <a:spLocks noChangeAspect="1"/>
              </p:cNvSpPr>
              <p:nvPr/>
            </p:nvSpPr>
            <p:spPr bwMode="auto">
              <a:xfrm>
                <a:off x="1825" y="1832"/>
                <a:ext cx="222" cy="125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8"/>
                  </a:cxn>
                  <a:cxn ang="0">
                    <a:pos x="25" y="125"/>
                  </a:cxn>
                  <a:cxn ang="0">
                    <a:pos x="222" y="35"/>
                  </a:cxn>
                  <a:cxn ang="0">
                    <a:pos x="197" y="0"/>
                  </a:cxn>
                </a:cxnLst>
                <a:rect l="0" t="0" r="r" b="b"/>
                <a:pathLst>
                  <a:path w="222" h="125">
                    <a:moveTo>
                      <a:pt x="197" y="0"/>
                    </a:moveTo>
                    <a:lnTo>
                      <a:pt x="0" y="88"/>
                    </a:lnTo>
                    <a:lnTo>
                      <a:pt x="25" y="125"/>
                    </a:lnTo>
                    <a:lnTo>
                      <a:pt x="222" y="35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73F8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2" name="Freeform 39"/>
              <p:cNvSpPr>
                <a:spLocks noChangeAspect="1"/>
              </p:cNvSpPr>
              <p:nvPr/>
            </p:nvSpPr>
            <p:spPr bwMode="auto">
              <a:xfrm>
                <a:off x="1825" y="1832"/>
                <a:ext cx="222" cy="125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8"/>
                  </a:cxn>
                  <a:cxn ang="0">
                    <a:pos x="25" y="125"/>
                  </a:cxn>
                  <a:cxn ang="0">
                    <a:pos x="222" y="35"/>
                  </a:cxn>
                  <a:cxn ang="0">
                    <a:pos x="197" y="0"/>
                  </a:cxn>
                </a:cxnLst>
                <a:rect l="0" t="0" r="r" b="b"/>
                <a:pathLst>
                  <a:path w="222" h="125">
                    <a:moveTo>
                      <a:pt x="197" y="0"/>
                    </a:moveTo>
                    <a:lnTo>
                      <a:pt x="0" y="88"/>
                    </a:lnTo>
                    <a:lnTo>
                      <a:pt x="25" y="125"/>
                    </a:lnTo>
                    <a:lnTo>
                      <a:pt x="222" y="35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73F8F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3" name="Freeform 40"/>
              <p:cNvSpPr>
                <a:spLocks noChangeAspect="1"/>
              </p:cNvSpPr>
              <p:nvPr/>
            </p:nvSpPr>
            <p:spPr bwMode="auto">
              <a:xfrm>
                <a:off x="1898" y="1969"/>
                <a:ext cx="214" cy="138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0" y="90"/>
                  </a:cxn>
                  <a:cxn ang="0">
                    <a:pos x="17" y="138"/>
                  </a:cxn>
                  <a:cxn ang="0">
                    <a:pos x="214" y="48"/>
                  </a:cxn>
                  <a:cxn ang="0">
                    <a:pos x="199" y="0"/>
                  </a:cxn>
                </a:cxnLst>
                <a:rect l="0" t="0" r="r" b="b"/>
                <a:pathLst>
                  <a:path w="214" h="138">
                    <a:moveTo>
                      <a:pt x="199" y="0"/>
                    </a:moveTo>
                    <a:lnTo>
                      <a:pt x="0" y="90"/>
                    </a:lnTo>
                    <a:lnTo>
                      <a:pt x="17" y="138"/>
                    </a:lnTo>
                    <a:lnTo>
                      <a:pt x="214" y="48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54CB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4" name="Freeform 41"/>
              <p:cNvSpPr>
                <a:spLocks noChangeAspect="1"/>
              </p:cNvSpPr>
              <p:nvPr/>
            </p:nvSpPr>
            <p:spPr bwMode="auto">
              <a:xfrm>
                <a:off x="1898" y="1969"/>
                <a:ext cx="214" cy="138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0" y="90"/>
                  </a:cxn>
                  <a:cxn ang="0">
                    <a:pos x="17" y="138"/>
                  </a:cxn>
                  <a:cxn ang="0">
                    <a:pos x="214" y="48"/>
                  </a:cxn>
                  <a:cxn ang="0">
                    <a:pos x="199" y="0"/>
                  </a:cxn>
                </a:cxnLst>
                <a:rect l="0" t="0" r="r" b="b"/>
                <a:pathLst>
                  <a:path w="214" h="138">
                    <a:moveTo>
                      <a:pt x="199" y="0"/>
                    </a:moveTo>
                    <a:lnTo>
                      <a:pt x="0" y="90"/>
                    </a:lnTo>
                    <a:lnTo>
                      <a:pt x="17" y="138"/>
                    </a:lnTo>
                    <a:lnTo>
                      <a:pt x="214" y="48"/>
                    </a:lnTo>
                    <a:lnTo>
                      <a:pt x="199" y="0"/>
                    </a:lnTo>
                  </a:path>
                </a:pathLst>
              </a:custGeom>
              <a:noFill/>
              <a:ln w="3175">
                <a:solidFill>
                  <a:srgbClr val="54CBC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5" name="Freeform 42"/>
              <p:cNvSpPr>
                <a:spLocks noChangeAspect="1"/>
              </p:cNvSpPr>
              <p:nvPr/>
            </p:nvSpPr>
            <p:spPr bwMode="auto">
              <a:xfrm>
                <a:off x="1875" y="1915"/>
                <a:ext cx="222" cy="144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90"/>
                  </a:cxn>
                  <a:cxn ang="0">
                    <a:pos x="23" y="144"/>
                  </a:cxn>
                  <a:cxn ang="0">
                    <a:pos x="222" y="54"/>
                  </a:cxn>
                  <a:cxn ang="0">
                    <a:pos x="198" y="0"/>
                  </a:cxn>
                </a:cxnLst>
                <a:rect l="0" t="0" r="r" b="b"/>
                <a:pathLst>
                  <a:path w="222" h="144">
                    <a:moveTo>
                      <a:pt x="198" y="0"/>
                    </a:moveTo>
                    <a:lnTo>
                      <a:pt x="0" y="90"/>
                    </a:lnTo>
                    <a:lnTo>
                      <a:pt x="23" y="144"/>
                    </a:lnTo>
                    <a:lnTo>
                      <a:pt x="222" y="54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rgbClr val="6CEEE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6" name="Freeform 43"/>
              <p:cNvSpPr>
                <a:spLocks noChangeAspect="1"/>
              </p:cNvSpPr>
              <p:nvPr/>
            </p:nvSpPr>
            <p:spPr bwMode="auto">
              <a:xfrm>
                <a:off x="1875" y="1915"/>
                <a:ext cx="222" cy="144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90"/>
                  </a:cxn>
                  <a:cxn ang="0">
                    <a:pos x="23" y="144"/>
                  </a:cxn>
                  <a:cxn ang="0">
                    <a:pos x="222" y="54"/>
                  </a:cxn>
                  <a:cxn ang="0">
                    <a:pos x="198" y="0"/>
                  </a:cxn>
                </a:cxnLst>
                <a:rect l="0" t="0" r="r" b="b"/>
                <a:pathLst>
                  <a:path w="222" h="144">
                    <a:moveTo>
                      <a:pt x="198" y="0"/>
                    </a:moveTo>
                    <a:lnTo>
                      <a:pt x="0" y="90"/>
                    </a:lnTo>
                    <a:lnTo>
                      <a:pt x="23" y="144"/>
                    </a:lnTo>
                    <a:lnTo>
                      <a:pt x="222" y="54"/>
                    </a:lnTo>
                    <a:lnTo>
                      <a:pt x="198" y="0"/>
                    </a:lnTo>
                  </a:path>
                </a:pathLst>
              </a:custGeom>
              <a:noFill/>
              <a:ln w="3175">
                <a:solidFill>
                  <a:srgbClr val="6CEEE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7" name="Freeform 44"/>
              <p:cNvSpPr>
                <a:spLocks noChangeAspect="1"/>
              </p:cNvSpPr>
              <p:nvPr/>
            </p:nvSpPr>
            <p:spPr bwMode="auto">
              <a:xfrm>
                <a:off x="1850" y="1867"/>
                <a:ext cx="223" cy="13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5" y="138"/>
                  </a:cxn>
                  <a:cxn ang="0">
                    <a:pos x="223" y="48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8">
                    <a:moveTo>
                      <a:pt x="197" y="0"/>
                    </a:moveTo>
                    <a:lnTo>
                      <a:pt x="0" y="90"/>
                    </a:lnTo>
                    <a:lnTo>
                      <a:pt x="25" y="138"/>
                    </a:lnTo>
                    <a:lnTo>
                      <a:pt x="223" y="48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78FE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8" name="Freeform 45"/>
              <p:cNvSpPr>
                <a:spLocks noChangeAspect="1"/>
              </p:cNvSpPr>
              <p:nvPr/>
            </p:nvSpPr>
            <p:spPr bwMode="auto">
              <a:xfrm>
                <a:off x="1850" y="1867"/>
                <a:ext cx="223" cy="13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5" y="138"/>
                  </a:cxn>
                  <a:cxn ang="0">
                    <a:pos x="223" y="48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8">
                    <a:moveTo>
                      <a:pt x="197" y="0"/>
                    </a:moveTo>
                    <a:lnTo>
                      <a:pt x="0" y="90"/>
                    </a:lnTo>
                    <a:lnTo>
                      <a:pt x="25" y="138"/>
                    </a:lnTo>
                    <a:lnTo>
                      <a:pt x="223" y="48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78FEF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9" name="Freeform 46"/>
              <p:cNvSpPr>
                <a:spLocks noChangeAspect="1"/>
              </p:cNvSpPr>
              <p:nvPr/>
            </p:nvSpPr>
            <p:spPr bwMode="auto">
              <a:xfrm>
                <a:off x="1792" y="1903"/>
                <a:ext cx="132" cy="264"/>
              </a:xfrm>
              <a:custGeom>
                <a:avLst/>
                <a:gdLst/>
                <a:ahLst/>
                <a:cxnLst>
                  <a:cxn ang="0">
                    <a:pos x="83" y="102"/>
                  </a:cxn>
                  <a:cxn ang="0">
                    <a:pos x="58" y="54"/>
                  </a:cxn>
                  <a:cxn ang="0">
                    <a:pos x="33" y="17"/>
                  </a:cxn>
                  <a:cxn ang="0">
                    <a:pos x="14" y="0"/>
                  </a:cxn>
                  <a:cxn ang="0">
                    <a:pos x="2" y="2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6" y="111"/>
                  </a:cxn>
                  <a:cxn ang="0">
                    <a:pos x="49" y="162"/>
                  </a:cxn>
                  <a:cxn ang="0">
                    <a:pos x="75" y="211"/>
                  </a:cxn>
                  <a:cxn ang="0">
                    <a:pos x="99" y="245"/>
                  </a:cxn>
                  <a:cxn ang="0">
                    <a:pos x="118" y="264"/>
                  </a:cxn>
                  <a:cxn ang="0">
                    <a:pos x="130" y="264"/>
                  </a:cxn>
                  <a:cxn ang="0">
                    <a:pos x="132" y="242"/>
                  </a:cxn>
                  <a:cxn ang="0">
                    <a:pos x="123" y="204"/>
                  </a:cxn>
                  <a:cxn ang="0">
                    <a:pos x="106" y="156"/>
                  </a:cxn>
                  <a:cxn ang="0">
                    <a:pos x="83" y="102"/>
                  </a:cxn>
                </a:cxnLst>
                <a:rect l="0" t="0" r="r" b="b"/>
                <a:pathLst>
                  <a:path w="132" h="264">
                    <a:moveTo>
                      <a:pt x="83" y="102"/>
                    </a:moveTo>
                    <a:lnTo>
                      <a:pt x="58" y="54"/>
                    </a:lnTo>
                    <a:lnTo>
                      <a:pt x="33" y="17"/>
                    </a:lnTo>
                    <a:lnTo>
                      <a:pt x="14" y="0"/>
                    </a:lnTo>
                    <a:lnTo>
                      <a:pt x="2" y="2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6" y="111"/>
                    </a:lnTo>
                    <a:lnTo>
                      <a:pt x="49" y="162"/>
                    </a:lnTo>
                    <a:lnTo>
                      <a:pt x="75" y="211"/>
                    </a:lnTo>
                    <a:lnTo>
                      <a:pt x="99" y="245"/>
                    </a:lnTo>
                    <a:lnTo>
                      <a:pt x="118" y="264"/>
                    </a:lnTo>
                    <a:lnTo>
                      <a:pt x="130" y="264"/>
                    </a:lnTo>
                    <a:lnTo>
                      <a:pt x="132" y="242"/>
                    </a:lnTo>
                    <a:lnTo>
                      <a:pt x="123" y="204"/>
                    </a:lnTo>
                    <a:lnTo>
                      <a:pt x="106" y="156"/>
                    </a:lnTo>
                    <a:lnTo>
                      <a:pt x="83" y="102"/>
                    </a:lnTo>
                    <a:close/>
                  </a:path>
                </a:pathLst>
              </a:custGeom>
              <a:solidFill>
                <a:srgbClr val="3EACA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792" y="1903"/>
                <a:ext cx="132" cy="264"/>
              </a:xfrm>
              <a:custGeom>
                <a:avLst/>
                <a:gdLst/>
                <a:ahLst/>
                <a:cxnLst>
                  <a:cxn ang="0">
                    <a:pos x="83" y="102"/>
                  </a:cxn>
                  <a:cxn ang="0">
                    <a:pos x="58" y="54"/>
                  </a:cxn>
                  <a:cxn ang="0">
                    <a:pos x="33" y="17"/>
                  </a:cxn>
                  <a:cxn ang="0">
                    <a:pos x="14" y="0"/>
                  </a:cxn>
                  <a:cxn ang="0">
                    <a:pos x="2" y="2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6" y="111"/>
                  </a:cxn>
                  <a:cxn ang="0">
                    <a:pos x="49" y="162"/>
                  </a:cxn>
                  <a:cxn ang="0">
                    <a:pos x="75" y="211"/>
                  </a:cxn>
                  <a:cxn ang="0">
                    <a:pos x="99" y="245"/>
                  </a:cxn>
                  <a:cxn ang="0">
                    <a:pos x="118" y="264"/>
                  </a:cxn>
                  <a:cxn ang="0">
                    <a:pos x="130" y="264"/>
                  </a:cxn>
                  <a:cxn ang="0">
                    <a:pos x="132" y="242"/>
                  </a:cxn>
                  <a:cxn ang="0">
                    <a:pos x="123" y="204"/>
                  </a:cxn>
                  <a:cxn ang="0">
                    <a:pos x="106" y="156"/>
                  </a:cxn>
                  <a:cxn ang="0">
                    <a:pos x="83" y="102"/>
                  </a:cxn>
                </a:cxnLst>
                <a:rect l="0" t="0" r="r" b="b"/>
                <a:pathLst>
                  <a:path w="132" h="264">
                    <a:moveTo>
                      <a:pt x="83" y="102"/>
                    </a:moveTo>
                    <a:lnTo>
                      <a:pt x="58" y="54"/>
                    </a:lnTo>
                    <a:lnTo>
                      <a:pt x="33" y="17"/>
                    </a:lnTo>
                    <a:lnTo>
                      <a:pt x="14" y="0"/>
                    </a:lnTo>
                    <a:lnTo>
                      <a:pt x="2" y="2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6" y="111"/>
                    </a:lnTo>
                    <a:lnTo>
                      <a:pt x="49" y="162"/>
                    </a:lnTo>
                    <a:lnTo>
                      <a:pt x="75" y="211"/>
                    </a:lnTo>
                    <a:lnTo>
                      <a:pt x="99" y="245"/>
                    </a:lnTo>
                    <a:lnTo>
                      <a:pt x="118" y="264"/>
                    </a:lnTo>
                    <a:lnTo>
                      <a:pt x="130" y="264"/>
                    </a:lnTo>
                    <a:lnTo>
                      <a:pt x="132" y="242"/>
                    </a:lnTo>
                    <a:lnTo>
                      <a:pt x="123" y="204"/>
                    </a:lnTo>
                    <a:lnTo>
                      <a:pt x="106" y="156"/>
                    </a:lnTo>
                    <a:lnTo>
                      <a:pt x="83" y="102"/>
                    </a:lnTo>
                  </a:path>
                </a:pathLst>
              </a:custGeom>
              <a:noFill/>
              <a:ln w="3175">
                <a:solidFill>
                  <a:srgbClr val="3EACA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91" name="Line 4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90" y="1891"/>
                <a:ext cx="41" cy="21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92" name="Line 49"/>
              <p:cNvSpPr>
                <a:spLocks noChangeAspect="1" noChangeShapeType="1"/>
              </p:cNvSpPr>
              <p:nvPr/>
            </p:nvSpPr>
            <p:spPr bwMode="auto">
              <a:xfrm>
                <a:off x="1901" y="1861"/>
                <a:ext cx="66" cy="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grpSp>
          <p:nvGrpSpPr>
            <p:cNvPr id="93" name="Group 50"/>
            <p:cNvGrpSpPr>
              <a:grpSpLocks noChangeAspect="1"/>
            </p:cNvGrpSpPr>
            <p:nvPr/>
          </p:nvGrpSpPr>
          <p:grpSpPr bwMode="auto">
            <a:xfrm>
              <a:off x="2595671" y="4607682"/>
              <a:ext cx="433129" cy="339110"/>
              <a:chOff x="-960" y="2973"/>
              <a:chExt cx="358" cy="292"/>
            </a:xfrm>
          </p:grpSpPr>
          <p:sp>
            <p:nvSpPr>
              <p:cNvPr id="94" name="Freeform 51"/>
              <p:cNvSpPr>
                <a:spLocks noChangeAspect="1"/>
              </p:cNvSpPr>
              <p:nvPr/>
            </p:nvSpPr>
            <p:spPr bwMode="auto">
              <a:xfrm>
                <a:off x="-903" y="3092"/>
                <a:ext cx="301" cy="173"/>
              </a:xfrm>
              <a:custGeom>
                <a:avLst/>
                <a:gdLst/>
                <a:ahLst/>
                <a:cxnLst>
                  <a:cxn ang="0">
                    <a:pos x="294" y="51"/>
                  </a:cxn>
                  <a:cxn ang="0">
                    <a:pos x="301" y="0"/>
                  </a:cxn>
                  <a:cxn ang="0">
                    <a:pos x="5" y="125"/>
                  </a:cxn>
                  <a:cxn ang="0">
                    <a:pos x="0" y="173"/>
                  </a:cxn>
                  <a:cxn ang="0">
                    <a:pos x="294" y="51"/>
                  </a:cxn>
                </a:cxnLst>
                <a:rect l="0" t="0" r="r" b="b"/>
                <a:pathLst>
                  <a:path w="301" h="173">
                    <a:moveTo>
                      <a:pt x="294" y="51"/>
                    </a:moveTo>
                    <a:lnTo>
                      <a:pt x="301" y="0"/>
                    </a:lnTo>
                    <a:lnTo>
                      <a:pt x="5" y="125"/>
                    </a:lnTo>
                    <a:lnTo>
                      <a:pt x="0" y="173"/>
                    </a:lnTo>
                    <a:lnTo>
                      <a:pt x="294" y="51"/>
                    </a:lnTo>
                    <a:close/>
                  </a:path>
                </a:pathLst>
              </a:custGeom>
              <a:solidFill>
                <a:srgbClr val="62626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95" name="Freeform 52"/>
              <p:cNvSpPr>
                <a:spLocks noChangeAspect="1"/>
              </p:cNvSpPr>
              <p:nvPr/>
            </p:nvSpPr>
            <p:spPr bwMode="auto">
              <a:xfrm>
                <a:off x="-903" y="3092"/>
                <a:ext cx="301" cy="173"/>
              </a:xfrm>
              <a:custGeom>
                <a:avLst/>
                <a:gdLst/>
                <a:ahLst/>
                <a:cxnLst>
                  <a:cxn ang="0">
                    <a:pos x="294" y="51"/>
                  </a:cxn>
                  <a:cxn ang="0">
                    <a:pos x="301" y="0"/>
                  </a:cxn>
                  <a:cxn ang="0">
                    <a:pos x="5" y="125"/>
                  </a:cxn>
                  <a:cxn ang="0">
                    <a:pos x="0" y="173"/>
                  </a:cxn>
                  <a:cxn ang="0">
                    <a:pos x="294" y="51"/>
                  </a:cxn>
                </a:cxnLst>
                <a:rect l="0" t="0" r="r" b="b"/>
                <a:pathLst>
                  <a:path w="301" h="173">
                    <a:moveTo>
                      <a:pt x="294" y="51"/>
                    </a:moveTo>
                    <a:lnTo>
                      <a:pt x="301" y="0"/>
                    </a:lnTo>
                    <a:lnTo>
                      <a:pt x="5" y="125"/>
                    </a:lnTo>
                    <a:lnTo>
                      <a:pt x="0" y="173"/>
                    </a:lnTo>
                    <a:lnTo>
                      <a:pt x="294" y="51"/>
                    </a:lnTo>
                  </a:path>
                </a:pathLst>
              </a:custGeom>
              <a:noFill/>
              <a:ln w="3175">
                <a:solidFill>
                  <a:srgbClr val="62626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96" name="Freeform 53"/>
              <p:cNvSpPr>
                <a:spLocks noChangeAspect="1"/>
              </p:cNvSpPr>
              <p:nvPr/>
            </p:nvSpPr>
            <p:spPr bwMode="auto">
              <a:xfrm>
                <a:off x="-960" y="3096"/>
                <a:ext cx="62" cy="169"/>
              </a:xfrm>
              <a:custGeom>
                <a:avLst/>
                <a:gdLst/>
                <a:ahLst/>
                <a:cxnLst>
                  <a:cxn ang="0">
                    <a:pos x="57" y="169"/>
                  </a:cxn>
                  <a:cxn ang="0">
                    <a:pos x="62" y="121"/>
                  </a:cxn>
                  <a:cxn ang="0">
                    <a:pos x="3" y="0"/>
                  </a:cxn>
                  <a:cxn ang="0">
                    <a:pos x="0" y="48"/>
                  </a:cxn>
                  <a:cxn ang="0">
                    <a:pos x="57" y="169"/>
                  </a:cxn>
                </a:cxnLst>
                <a:rect l="0" t="0" r="r" b="b"/>
                <a:pathLst>
                  <a:path w="62" h="169">
                    <a:moveTo>
                      <a:pt x="57" y="169"/>
                    </a:moveTo>
                    <a:lnTo>
                      <a:pt x="62" y="121"/>
                    </a:lnTo>
                    <a:lnTo>
                      <a:pt x="3" y="0"/>
                    </a:lnTo>
                    <a:lnTo>
                      <a:pt x="0" y="48"/>
                    </a:lnTo>
                    <a:lnTo>
                      <a:pt x="57" y="169"/>
                    </a:lnTo>
                    <a:close/>
                  </a:path>
                </a:pathLst>
              </a:custGeom>
              <a:solidFill>
                <a:srgbClr val="B5B5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97" name="Freeform 54"/>
              <p:cNvSpPr>
                <a:spLocks noChangeAspect="1"/>
              </p:cNvSpPr>
              <p:nvPr/>
            </p:nvSpPr>
            <p:spPr bwMode="auto">
              <a:xfrm>
                <a:off x="-960" y="3096"/>
                <a:ext cx="62" cy="169"/>
              </a:xfrm>
              <a:custGeom>
                <a:avLst/>
                <a:gdLst/>
                <a:ahLst/>
                <a:cxnLst>
                  <a:cxn ang="0">
                    <a:pos x="57" y="169"/>
                  </a:cxn>
                  <a:cxn ang="0">
                    <a:pos x="62" y="121"/>
                  </a:cxn>
                  <a:cxn ang="0">
                    <a:pos x="3" y="0"/>
                  </a:cxn>
                  <a:cxn ang="0">
                    <a:pos x="0" y="48"/>
                  </a:cxn>
                  <a:cxn ang="0">
                    <a:pos x="57" y="169"/>
                  </a:cxn>
                </a:cxnLst>
                <a:rect l="0" t="0" r="r" b="b"/>
                <a:pathLst>
                  <a:path w="62" h="169">
                    <a:moveTo>
                      <a:pt x="57" y="169"/>
                    </a:moveTo>
                    <a:lnTo>
                      <a:pt x="62" y="121"/>
                    </a:lnTo>
                    <a:lnTo>
                      <a:pt x="3" y="0"/>
                    </a:lnTo>
                    <a:lnTo>
                      <a:pt x="0" y="48"/>
                    </a:lnTo>
                    <a:lnTo>
                      <a:pt x="57" y="169"/>
                    </a:lnTo>
                  </a:path>
                </a:pathLst>
              </a:custGeom>
              <a:noFill/>
              <a:ln w="3175">
                <a:solidFill>
                  <a:srgbClr val="B5B5B5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98" name="Freeform 55"/>
              <p:cNvSpPr>
                <a:spLocks noChangeAspect="1"/>
              </p:cNvSpPr>
              <p:nvPr/>
            </p:nvSpPr>
            <p:spPr bwMode="auto">
              <a:xfrm>
                <a:off x="-957" y="2973"/>
                <a:ext cx="355" cy="244"/>
              </a:xfrm>
              <a:custGeom>
                <a:avLst/>
                <a:gdLst/>
                <a:ahLst/>
                <a:cxnLst>
                  <a:cxn ang="0">
                    <a:pos x="0" y="123"/>
                  </a:cxn>
                  <a:cxn ang="0">
                    <a:pos x="59" y="244"/>
                  </a:cxn>
                  <a:cxn ang="0">
                    <a:pos x="355" y="119"/>
                  </a:cxn>
                  <a:cxn ang="0">
                    <a:pos x="296" y="0"/>
                  </a:cxn>
                  <a:cxn ang="0">
                    <a:pos x="0" y="123"/>
                  </a:cxn>
                  <a:cxn ang="0">
                    <a:pos x="0" y="123"/>
                  </a:cxn>
                </a:cxnLst>
                <a:rect l="0" t="0" r="r" b="b"/>
                <a:pathLst>
                  <a:path w="355" h="244">
                    <a:moveTo>
                      <a:pt x="0" y="123"/>
                    </a:moveTo>
                    <a:lnTo>
                      <a:pt x="59" y="244"/>
                    </a:lnTo>
                    <a:lnTo>
                      <a:pt x="355" y="119"/>
                    </a:lnTo>
                    <a:lnTo>
                      <a:pt x="296" y="0"/>
                    </a:lnTo>
                    <a:lnTo>
                      <a:pt x="0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99" name="Freeform 56"/>
              <p:cNvSpPr>
                <a:spLocks noChangeAspect="1"/>
              </p:cNvSpPr>
              <p:nvPr/>
            </p:nvSpPr>
            <p:spPr bwMode="auto">
              <a:xfrm>
                <a:off x="-957" y="2973"/>
                <a:ext cx="355" cy="244"/>
              </a:xfrm>
              <a:custGeom>
                <a:avLst/>
                <a:gdLst/>
                <a:ahLst/>
                <a:cxnLst>
                  <a:cxn ang="0">
                    <a:pos x="0" y="123"/>
                  </a:cxn>
                  <a:cxn ang="0">
                    <a:pos x="59" y="244"/>
                  </a:cxn>
                  <a:cxn ang="0">
                    <a:pos x="355" y="119"/>
                  </a:cxn>
                  <a:cxn ang="0">
                    <a:pos x="296" y="0"/>
                  </a:cxn>
                  <a:cxn ang="0">
                    <a:pos x="0" y="123"/>
                  </a:cxn>
                  <a:cxn ang="0">
                    <a:pos x="0" y="123"/>
                  </a:cxn>
                </a:cxnLst>
                <a:rect l="0" t="0" r="r" b="b"/>
                <a:pathLst>
                  <a:path w="355" h="244">
                    <a:moveTo>
                      <a:pt x="0" y="123"/>
                    </a:moveTo>
                    <a:lnTo>
                      <a:pt x="59" y="244"/>
                    </a:lnTo>
                    <a:lnTo>
                      <a:pt x="355" y="119"/>
                    </a:lnTo>
                    <a:lnTo>
                      <a:pt x="296" y="0"/>
                    </a:lnTo>
                    <a:lnTo>
                      <a:pt x="0" y="123"/>
                    </a:lnTo>
                    <a:lnTo>
                      <a:pt x="0" y="123"/>
                    </a:lnTo>
                  </a:path>
                </a:pathLst>
              </a:custGeom>
              <a:noFill/>
              <a:ln w="3175">
                <a:solidFill>
                  <a:srgbClr val="D9D9D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grpSp>
          <p:nvGrpSpPr>
            <p:cNvPr id="100" name="Group 57"/>
            <p:cNvGrpSpPr>
              <a:grpSpLocks noChangeAspect="1"/>
            </p:cNvGrpSpPr>
            <p:nvPr/>
          </p:nvGrpSpPr>
          <p:grpSpPr bwMode="auto">
            <a:xfrm>
              <a:off x="4492727" y="5075700"/>
              <a:ext cx="217774" cy="204395"/>
              <a:chOff x="608" y="3376"/>
              <a:chExt cx="180" cy="176"/>
            </a:xfrm>
          </p:grpSpPr>
          <p:sp>
            <p:nvSpPr>
              <p:cNvPr id="101" name="Freeform 58"/>
              <p:cNvSpPr>
                <a:spLocks noChangeAspect="1"/>
              </p:cNvSpPr>
              <p:nvPr/>
            </p:nvSpPr>
            <p:spPr bwMode="auto">
              <a:xfrm>
                <a:off x="726" y="3378"/>
                <a:ext cx="62" cy="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" y="86"/>
                  </a:cxn>
                  <a:cxn ang="0">
                    <a:pos x="62" y="93"/>
                  </a:cxn>
                  <a:cxn ang="0">
                    <a:pos x="10" y="7"/>
                  </a:cxn>
                  <a:cxn ang="0">
                    <a:pos x="0" y="0"/>
                  </a:cxn>
                </a:cxnLst>
                <a:rect l="0" t="0" r="r" b="b"/>
                <a:pathLst>
                  <a:path w="62" h="93">
                    <a:moveTo>
                      <a:pt x="0" y="0"/>
                    </a:moveTo>
                    <a:lnTo>
                      <a:pt x="52" y="86"/>
                    </a:lnTo>
                    <a:lnTo>
                      <a:pt x="62" y="93"/>
                    </a:lnTo>
                    <a:lnTo>
                      <a:pt x="1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373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02" name="Freeform 59"/>
              <p:cNvSpPr>
                <a:spLocks noChangeAspect="1"/>
              </p:cNvSpPr>
              <p:nvPr/>
            </p:nvSpPr>
            <p:spPr bwMode="auto">
              <a:xfrm>
                <a:off x="726" y="3378"/>
                <a:ext cx="62" cy="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" y="86"/>
                  </a:cxn>
                  <a:cxn ang="0">
                    <a:pos x="62" y="93"/>
                  </a:cxn>
                  <a:cxn ang="0">
                    <a:pos x="10" y="7"/>
                  </a:cxn>
                  <a:cxn ang="0">
                    <a:pos x="0" y="0"/>
                  </a:cxn>
                </a:cxnLst>
                <a:rect l="0" t="0" r="r" b="b"/>
                <a:pathLst>
                  <a:path w="62" h="93">
                    <a:moveTo>
                      <a:pt x="0" y="0"/>
                    </a:moveTo>
                    <a:lnTo>
                      <a:pt x="52" y="86"/>
                    </a:lnTo>
                    <a:lnTo>
                      <a:pt x="62" y="93"/>
                    </a:lnTo>
                    <a:lnTo>
                      <a:pt x="10" y="7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73730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03" name="Freeform 60"/>
              <p:cNvSpPr>
                <a:spLocks noChangeAspect="1"/>
              </p:cNvSpPr>
              <p:nvPr/>
            </p:nvSpPr>
            <p:spPr bwMode="auto">
              <a:xfrm>
                <a:off x="608" y="3445"/>
                <a:ext cx="52" cy="100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52" y="100"/>
                  </a:cxn>
                  <a:cxn ang="0">
                    <a:pos x="52" y="87"/>
                  </a:cxn>
                  <a:cxn ang="0">
                    <a:pos x="0" y="0"/>
                  </a:cxn>
                  <a:cxn ang="0">
                    <a:pos x="0" y="12"/>
                  </a:cxn>
                </a:cxnLst>
                <a:rect l="0" t="0" r="r" b="b"/>
                <a:pathLst>
                  <a:path w="52" h="100">
                    <a:moveTo>
                      <a:pt x="0" y="12"/>
                    </a:moveTo>
                    <a:lnTo>
                      <a:pt x="52" y="100"/>
                    </a:lnTo>
                    <a:lnTo>
                      <a:pt x="52" y="87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ACAC2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04" name="Freeform 61"/>
              <p:cNvSpPr>
                <a:spLocks noChangeAspect="1"/>
              </p:cNvSpPr>
              <p:nvPr/>
            </p:nvSpPr>
            <p:spPr bwMode="auto">
              <a:xfrm>
                <a:off x="608" y="3445"/>
                <a:ext cx="52" cy="100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52" y="100"/>
                  </a:cxn>
                  <a:cxn ang="0">
                    <a:pos x="52" y="87"/>
                  </a:cxn>
                  <a:cxn ang="0">
                    <a:pos x="0" y="0"/>
                  </a:cxn>
                  <a:cxn ang="0">
                    <a:pos x="0" y="12"/>
                  </a:cxn>
                </a:cxnLst>
                <a:rect l="0" t="0" r="r" b="b"/>
                <a:pathLst>
                  <a:path w="52" h="100">
                    <a:moveTo>
                      <a:pt x="0" y="12"/>
                    </a:moveTo>
                    <a:lnTo>
                      <a:pt x="52" y="100"/>
                    </a:lnTo>
                    <a:lnTo>
                      <a:pt x="52" y="87"/>
                    </a:lnTo>
                    <a:lnTo>
                      <a:pt x="0" y="0"/>
                    </a:lnTo>
                    <a:lnTo>
                      <a:pt x="0" y="12"/>
                    </a:lnTo>
                  </a:path>
                </a:pathLst>
              </a:custGeom>
              <a:noFill/>
              <a:ln w="3175">
                <a:solidFill>
                  <a:srgbClr val="ACAC2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05" name="Freeform 62"/>
              <p:cNvSpPr>
                <a:spLocks noChangeAspect="1"/>
              </p:cNvSpPr>
              <p:nvPr/>
            </p:nvSpPr>
            <p:spPr bwMode="auto">
              <a:xfrm>
                <a:off x="708" y="3376"/>
                <a:ext cx="70" cy="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1" y="88"/>
                  </a:cxn>
                  <a:cxn ang="0">
                    <a:pos x="70" y="88"/>
                  </a:cxn>
                  <a:cxn ang="0">
                    <a:pos x="18" y="2"/>
                  </a:cxn>
                  <a:cxn ang="0">
                    <a:pos x="0" y="0"/>
                  </a:cxn>
                </a:cxnLst>
                <a:rect l="0" t="0" r="r" b="b"/>
                <a:pathLst>
                  <a:path w="70" h="88">
                    <a:moveTo>
                      <a:pt x="0" y="0"/>
                    </a:moveTo>
                    <a:lnTo>
                      <a:pt x="51" y="88"/>
                    </a:lnTo>
                    <a:lnTo>
                      <a:pt x="70" y="88"/>
                    </a:lnTo>
                    <a:lnTo>
                      <a:pt x="18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DAD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06" name="Freeform 63"/>
              <p:cNvSpPr>
                <a:spLocks noChangeAspect="1"/>
              </p:cNvSpPr>
              <p:nvPr/>
            </p:nvSpPr>
            <p:spPr bwMode="auto">
              <a:xfrm>
                <a:off x="708" y="3376"/>
                <a:ext cx="70" cy="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1" y="88"/>
                  </a:cxn>
                  <a:cxn ang="0">
                    <a:pos x="70" y="88"/>
                  </a:cxn>
                  <a:cxn ang="0">
                    <a:pos x="18" y="2"/>
                  </a:cxn>
                  <a:cxn ang="0">
                    <a:pos x="0" y="0"/>
                  </a:cxn>
                </a:cxnLst>
                <a:rect l="0" t="0" r="r" b="b"/>
                <a:pathLst>
                  <a:path w="70" h="88">
                    <a:moveTo>
                      <a:pt x="0" y="0"/>
                    </a:moveTo>
                    <a:lnTo>
                      <a:pt x="51" y="88"/>
                    </a:lnTo>
                    <a:lnTo>
                      <a:pt x="70" y="88"/>
                    </a:lnTo>
                    <a:lnTo>
                      <a:pt x="18" y="2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ADAD3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07" name="Freeform 64"/>
              <p:cNvSpPr>
                <a:spLocks noChangeAspect="1"/>
              </p:cNvSpPr>
              <p:nvPr/>
            </p:nvSpPr>
            <p:spPr bwMode="auto">
              <a:xfrm>
                <a:off x="608" y="3428"/>
                <a:ext cx="61" cy="104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2" y="104"/>
                  </a:cxn>
                  <a:cxn ang="0">
                    <a:pos x="61" y="88"/>
                  </a:cxn>
                  <a:cxn ang="0">
                    <a:pos x="9" y="0"/>
                  </a:cxn>
                  <a:cxn ang="0">
                    <a:pos x="0" y="17"/>
                  </a:cxn>
                </a:cxnLst>
                <a:rect l="0" t="0" r="r" b="b"/>
                <a:pathLst>
                  <a:path w="61" h="104">
                    <a:moveTo>
                      <a:pt x="0" y="17"/>
                    </a:moveTo>
                    <a:lnTo>
                      <a:pt x="52" y="104"/>
                    </a:lnTo>
                    <a:lnTo>
                      <a:pt x="61" y="88"/>
                    </a:lnTo>
                    <a:lnTo>
                      <a:pt x="9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DDDD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08" name="Freeform 65"/>
              <p:cNvSpPr>
                <a:spLocks noChangeAspect="1"/>
              </p:cNvSpPr>
              <p:nvPr/>
            </p:nvSpPr>
            <p:spPr bwMode="auto">
              <a:xfrm>
                <a:off x="608" y="3428"/>
                <a:ext cx="61" cy="104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2" y="104"/>
                  </a:cxn>
                  <a:cxn ang="0">
                    <a:pos x="61" y="88"/>
                  </a:cxn>
                  <a:cxn ang="0">
                    <a:pos x="9" y="0"/>
                  </a:cxn>
                  <a:cxn ang="0">
                    <a:pos x="0" y="17"/>
                  </a:cxn>
                </a:cxnLst>
                <a:rect l="0" t="0" r="r" b="b"/>
                <a:pathLst>
                  <a:path w="61" h="104">
                    <a:moveTo>
                      <a:pt x="0" y="17"/>
                    </a:moveTo>
                    <a:lnTo>
                      <a:pt x="52" y="104"/>
                    </a:lnTo>
                    <a:lnTo>
                      <a:pt x="61" y="88"/>
                    </a:lnTo>
                    <a:lnTo>
                      <a:pt x="9" y="0"/>
                    </a:lnTo>
                    <a:lnTo>
                      <a:pt x="0" y="17"/>
                    </a:lnTo>
                  </a:path>
                </a:pathLst>
              </a:custGeom>
              <a:noFill/>
              <a:ln w="3175">
                <a:solidFill>
                  <a:srgbClr val="DDDD4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09" name="Freeform 66"/>
              <p:cNvSpPr>
                <a:spLocks noChangeAspect="1"/>
              </p:cNvSpPr>
              <p:nvPr/>
            </p:nvSpPr>
            <p:spPr bwMode="auto">
              <a:xfrm>
                <a:off x="684" y="3376"/>
                <a:ext cx="75" cy="93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52" y="93"/>
                  </a:cxn>
                  <a:cxn ang="0">
                    <a:pos x="75" y="88"/>
                  </a:cxn>
                  <a:cxn ang="0">
                    <a:pos x="24" y="0"/>
                  </a:cxn>
                  <a:cxn ang="0">
                    <a:pos x="0" y="7"/>
                  </a:cxn>
                </a:cxnLst>
                <a:rect l="0" t="0" r="r" b="b"/>
                <a:pathLst>
                  <a:path w="75" h="93">
                    <a:moveTo>
                      <a:pt x="0" y="7"/>
                    </a:moveTo>
                    <a:lnTo>
                      <a:pt x="52" y="93"/>
                    </a:lnTo>
                    <a:lnTo>
                      <a:pt x="75" y="88"/>
                    </a:lnTo>
                    <a:lnTo>
                      <a:pt x="24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DDDD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0" name="Freeform 67"/>
              <p:cNvSpPr>
                <a:spLocks noChangeAspect="1"/>
              </p:cNvSpPr>
              <p:nvPr/>
            </p:nvSpPr>
            <p:spPr bwMode="auto">
              <a:xfrm>
                <a:off x="684" y="3376"/>
                <a:ext cx="75" cy="93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52" y="93"/>
                  </a:cxn>
                  <a:cxn ang="0">
                    <a:pos x="75" y="88"/>
                  </a:cxn>
                  <a:cxn ang="0">
                    <a:pos x="24" y="0"/>
                  </a:cxn>
                  <a:cxn ang="0">
                    <a:pos x="0" y="7"/>
                  </a:cxn>
                </a:cxnLst>
                <a:rect l="0" t="0" r="r" b="b"/>
                <a:pathLst>
                  <a:path w="75" h="93">
                    <a:moveTo>
                      <a:pt x="0" y="7"/>
                    </a:moveTo>
                    <a:lnTo>
                      <a:pt x="52" y="93"/>
                    </a:lnTo>
                    <a:lnTo>
                      <a:pt x="75" y="88"/>
                    </a:lnTo>
                    <a:lnTo>
                      <a:pt x="24" y="0"/>
                    </a:lnTo>
                    <a:lnTo>
                      <a:pt x="0" y="7"/>
                    </a:lnTo>
                  </a:path>
                </a:pathLst>
              </a:custGeom>
              <a:noFill/>
              <a:ln w="3175">
                <a:solidFill>
                  <a:srgbClr val="DDDD4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1" name="Freeform 68"/>
              <p:cNvSpPr>
                <a:spLocks noChangeAspect="1"/>
              </p:cNvSpPr>
              <p:nvPr/>
            </p:nvSpPr>
            <p:spPr bwMode="auto">
              <a:xfrm>
                <a:off x="617" y="3411"/>
                <a:ext cx="69" cy="105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2" y="105"/>
                  </a:cxn>
                  <a:cxn ang="0">
                    <a:pos x="69" y="88"/>
                  </a:cxn>
                  <a:cxn ang="0">
                    <a:pos x="17" y="0"/>
                  </a:cxn>
                  <a:cxn ang="0">
                    <a:pos x="0" y="17"/>
                  </a:cxn>
                </a:cxnLst>
                <a:rect l="0" t="0" r="r" b="b"/>
                <a:pathLst>
                  <a:path w="69" h="105">
                    <a:moveTo>
                      <a:pt x="0" y="17"/>
                    </a:moveTo>
                    <a:lnTo>
                      <a:pt x="52" y="105"/>
                    </a:lnTo>
                    <a:lnTo>
                      <a:pt x="69" y="88"/>
                    </a:lnTo>
                    <a:lnTo>
                      <a:pt x="17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EFE6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2" name="Freeform 69"/>
              <p:cNvSpPr>
                <a:spLocks noChangeAspect="1"/>
              </p:cNvSpPr>
              <p:nvPr/>
            </p:nvSpPr>
            <p:spPr bwMode="auto">
              <a:xfrm>
                <a:off x="617" y="3411"/>
                <a:ext cx="69" cy="105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2" y="105"/>
                  </a:cxn>
                  <a:cxn ang="0">
                    <a:pos x="69" y="88"/>
                  </a:cxn>
                  <a:cxn ang="0">
                    <a:pos x="17" y="0"/>
                  </a:cxn>
                  <a:cxn ang="0">
                    <a:pos x="0" y="17"/>
                  </a:cxn>
                </a:cxnLst>
                <a:rect l="0" t="0" r="r" b="b"/>
                <a:pathLst>
                  <a:path w="69" h="105">
                    <a:moveTo>
                      <a:pt x="0" y="17"/>
                    </a:moveTo>
                    <a:lnTo>
                      <a:pt x="52" y="105"/>
                    </a:lnTo>
                    <a:lnTo>
                      <a:pt x="69" y="88"/>
                    </a:lnTo>
                    <a:lnTo>
                      <a:pt x="17" y="0"/>
                    </a:lnTo>
                    <a:lnTo>
                      <a:pt x="0" y="17"/>
                    </a:lnTo>
                  </a:path>
                </a:pathLst>
              </a:custGeom>
              <a:noFill/>
              <a:ln w="3175">
                <a:solidFill>
                  <a:srgbClr val="FEFE6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3" name="Freeform 70"/>
              <p:cNvSpPr>
                <a:spLocks noChangeAspect="1"/>
              </p:cNvSpPr>
              <p:nvPr/>
            </p:nvSpPr>
            <p:spPr bwMode="auto">
              <a:xfrm>
                <a:off x="658" y="3383"/>
                <a:ext cx="78" cy="9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52" y="98"/>
                  </a:cxn>
                  <a:cxn ang="0">
                    <a:pos x="78" y="86"/>
                  </a:cxn>
                  <a:cxn ang="0">
                    <a:pos x="26" y="0"/>
                  </a:cxn>
                  <a:cxn ang="0">
                    <a:pos x="0" y="12"/>
                  </a:cxn>
                </a:cxnLst>
                <a:rect l="0" t="0" r="r" b="b"/>
                <a:pathLst>
                  <a:path w="78" h="98">
                    <a:moveTo>
                      <a:pt x="0" y="12"/>
                    </a:moveTo>
                    <a:lnTo>
                      <a:pt x="52" y="98"/>
                    </a:lnTo>
                    <a:lnTo>
                      <a:pt x="78" y="86"/>
                    </a:lnTo>
                    <a:lnTo>
                      <a:pt x="2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EFE6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4" name="Freeform 71"/>
              <p:cNvSpPr>
                <a:spLocks noChangeAspect="1"/>
              </p:cNvSpPr>
              <p:nvPr/>
            </p:nvSpPr>
            <p:spPr bwMode="auto">
              <a:xfrm>
                <a:off x="658" y="3383"/>
                <a:ext cx="78" cy="9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52" y="98"/>
                  </a:cxn>
                  <a:cxn ang="0">
                    <a:pos x="78" y="86"/>
                  </a:cxn>
                  <a:cxn ang="0">
                    <a:pos x="26" y="0"/>
                  </a:cxn>
                  <a:cxn ang="0">
                    <a:pos x="0" y="12"/>
                  </a:cxn>
                </a:cxnLst>
                <a:rect l="0" t="0" r="r" b="b"/>
                <a:pathLst>
                  <a:path w="78" h="98">
                    <a:moveTo>
                      <a:pt x="0" y="12"/>
                    </a:moveTo>
                    <a:lnTo>
                      <a:pt x="52" y="98"/>
                    </a:lnTo>
                    <a:lnTo>
                      <a:pt x="78" y="86"/>
                    </a:lnTo>
                    <a:lnTo>
                      <a:pt x="26" y="0"/>
                    </a:lnTo>
                    <a:lnTo>
                      <a:pt x="0" y="12"/>
                    </a:lnTo>
                  </a:path>
                </a:pathLst>
              </a:custGeom>
              <a:noFill/>
              <a:ln w="3175">
                <a:solidFill>
                  <a:srgbClr val="FEFE6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5" name="Freeform 72"/>
              <p:cNvSpPr>
                <a:spLocks noChangeAspect="1"/>
              </p:cNvSpPr>
              <p:nvPr/>
            </p:nvSpPr>
            <p:spPr bwMode="auto">
              <a:xfrm>
                <a:off x="634" y="3395"/>
                <a:ext cx="76" cy="104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52" y="104"/>
                  </a:cxn>
                  <a:cxn ang="0">
                    <a:pos x="76" y="86"/>
                  </a:cxn>
                  <a:cxn ang="0">
                    <a:pos x="24" y="0"/>
                  </a:cxn>
                  <a:cxn ang="0">
                    <a:pos x="0" y="16"/>
                  </a:cxn>
                </a:cxnLst>
                <a:rect l="0" t="0" r="r" b="b"/>
                <a:pathLst>
                  <a:path w="76" h="104">
                    <a:moveTo>
                      <a:pt x="0" y="16"/>
                    </a:moveTo>
                    <a:lnTo>
                      <a:pt x="52" y="104"/>
                    </a:lnTo>
                    <a:lnTo>
                      <a:pt x="76" y="86"/>
                    </a:lnTo>
                    <a:lnTo>
                      <a:pt x="24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6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6" name="Freeform 73"/>
              <p:cNvSpPr>
                <a:spLocks noChangeAspect="1"/>
              </p:cNvSpPr>
              <p:nvPr/>
            </p:nvSpPr>
            <p:spPr bwMode="auto">
              <a:xfrm>
                <a:off x="634" y="3395"/>
                <a:ext cx="76" cy="104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52" y="104"/>
                  </a:cxn>
                  <a:cxn ang="0">
                    <a:pos x="76" y="86"/>
                  </a:cxn>
                  <a:cxn ang="0">
                    <a:pos x="24" y="0"/>
                  </a:cxn>
                  <a:cxn ang="0">
                    <a:pos x="0" y="16"/>
                  </a:cxn>
                </a:cxnLst>
                <a:rect l="0" t="0" r="r" b="b"/>
                <a:pathLst>
                  <a:path w="76" h="104">
                    <a:moveTo>
                      <a:pt x="0" y="16"/>
                    </a:moveTo>
                    <a:lnTo>
                      <a:pt x="52" y="104"/>
                    </a:lnTo>
                    <a:lnTo>
                      <a:pt x="76" y="86"/>
                    </a:lnTo>
                    <a:lnTo>
                      <a:pt x="24" y="0"/>
                    </a:lnTo>
                    <a:lnTo>
                      <a:pt x="0" y="16"/>
                    </a:lnTo>
                  </a:path>
                </a:pathLst>
              </a:custGeom>
              <a:noFill/>
              <a:ln w="3175">
                <a:solidFill>
                  <a:srgbClr val="FFFF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7" name="Freeform 74"/>
              <p:cNvSpPr>
                <a:spLocks noChangeAspect="1"/>
              </p:cNvSpPr>
              <p:nvPr/>
            </p:nvSpPr>
            <p:spPr bwMode="auto">
              <a:xfrm>
                <a:off x="660" y="3464"/>
                <a:ext cx="128" cy="88"/>
              </a:xfrm>
              <a:custGeom>
                <a:avLst/>
                <a:gdLst/>
                <a:ahLst/>
                <a:cxnLst>
                  <a:cxn ang="0">
                    <a:pos x="50" y="17"/>
                  </a:cxn>
                  <a:cxn ang="0">
                    <a:pos x="26" y="35"/>
                  </a:cxn>
                  <a:cxn ang="0">
                    <a:pos x="9" y="52"/>
                  </a:cxn>
                  <a:cxn ang="0">
                    <a:pos x="0" y="68"/>
                  </a:cxn>
                  <a:cxn ang="0">
                    <a:pos x="0" y="81"/>
                  </a:cxn>
                  <a:cxn ang="0">
                    <a:pos x="10" y="88"/>
                  </a:cxn>
                  <a:cxn ang="0">
                    <a:pos x="28" y="88"/>
                  </a:cxn>
                  <a:cxn ang="0">
                    <a:pos x="52" y="81"/>
                  </a:cxn>
                  <a:cxn ang="0">
                    <a:pos x="76" y="69"/>
                  </a:cxn>
                  <a:cxn ang="0">
                    <a:pos x="100" y="54"/>
                  </a:cxn>
                  <a:cxn ang="0">
                    <a:pos x="118" y="37"/>
                  </a:cxn>
                  <a:cxn ang="0">
                    <a:pos x="126" y="19"/>
                  </a:cxn>
                  <a:cxn ang="0">
                    <a:pos x="128" y="7"/>
                  </a:cxn>
                  <a:cxn ang="0">
                    <a:pos x="118" y="0"/>
                  </a:cxn>
                  <a:cxn ang="0">
                    <a:pos x="99" y="0"/>
                  </a:cxn>
                  <a:cxn ang="0">
                    <a:pos x="76" y="5"/>
                  </a:cxn>
                  <a:cxn ang="0">
                    <a:pos x="50" y="17"/>
                  </a:cxn>
                </a:cxnLst>
                <a:rect l="0" t="0" r="r" b="b"/>
                <a:pathLst>
                  <a:path w="128" h="88">
                    <a:moveTo>
                      <a:pt x="50" y="17"/>
                    </a:moveTo>
                    <a:lnTo>
                      <a:pt x="26" y="35"/>
                    </a:lnTo>
                    <a:lnTo>
                      <a:pt x="9" y="52"/>
                    </a:lnTo>
                    <a:lnTo>
                      <a:pt x="0" y="68"/>
                    </a:lnTo>
                    <a:lnTo>
                      <a:pt x="0" y="81"/>
                    </a:lnTo>
                    <a:lnTo>
                      <a:pt x="10" y="88"/>
                    </a:lnTo>
                    <a:lnTo>
                      <a:pt x="28" y="88"/>
                    </a:lnTo>
                    <a:lnTo>
                      <a:pt x="52" y="81"/>
                    </a:lnTo>
                    <a:lnTo>
                      <a:pt x="76" y="69"/>
                    </a:lnTo>
                    <a:lnTo>
                      <a:pt x="100" y="54"/>
                    </a:lnTo>
                    <a:lnTo>
                      <a:pt x="118" y="37"/>
                    </a:lnTo>
                    <a:lnTo>
                      <a:pt x="126" y="19"/>
                    </a:lnTo>
                    <a:lnTo>
                      <a:pt x="128" y="7"/>
                    </a:lnTo>
                    <a:lnTo>
                      <a:pt x="118" y="0"/>
                    </a:lnTo>
                    <a:lnTo>
                      <a:pt x="99" y="0"/>
                    </a:lnTo>
                    <a:lnTo>
                      <a:pt x="76" y="5"/>
                    </a:lnTo>
                    <a:lnTo>
                      <a:pt x="50" y="17"/>
                    </a:lnTo>
                    <a:close/>
                  </a:path>
                </a:pathLst>
              </a:custGeom>
              <a:solidFill>
                <a:srgbClr val="83831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8" name="Freeform 75"/>
              <p:cNvSpPr>
                <a:spLocks noChangeAspect="1"/>
              </p:cNvSpPr>
              <p:nvPr/>
            </p:nvSpPr>
            <p:spPr bwMode="auto">
              <a:xfrm>
                <a:off x="660" y="3464"/>
                <a:ext cx="128" cy="88"/>
              </a:xfrm>
              <a:custGeom>
                <a:avLst/>
                <a:gdLst/>
                <a:ahLst/>
                <a:cxnLst>
                  <a:cxn ang="0">
                    <a:pos x="50" y="17"/>
                  </a:cxn>
                  <a:cxn ang="0">
                    <a:pos x="26" y="35"/>
                  </a:cxn>
                  <a:cxn ang="0">
                    <a:pos x="9" y="52"/>
                  </a:cxn>
                  <a:cxn ang="0">
                    <a:pos x="0" y="68"/>
                  </a:cxn>
                  <a:cxn ang="0">
                    <a:pos x="0" y="81"/>
                  </a:cxn>
                  <a:cxn ang="0">
                    <a:pos x="10" y="88"/>
                  </a:cxn>
                  <a:cxn ang="0">
                    <a:pos x="28" y="88"/>
                  </a:cxn>
                  <a:cxn ang="0">
                    <a:pos x="52" y="81"/>
                  </a:cxn>
                  <a:cxn ang="0">
                    <a:pos x="76" y="69"/>
                  </a:cxn>
                  <a:cxn ang="0">
                    <a:pos x="100" y="54"/>
                  </a:cxn>
                  <a:cxn ang="0">
                    <a:pos x="118" y="37"/>
                  </a:cxn>
                  <a:cxn ang="0">
                    <a:pos x="126" y="19"/>
                  </a:cxn>
                  <a:cxn ang="0">
                    <a:pos x="128" y="7"/>
                  </a:cxn>
                  <a:cxn ang="0">
                    <a:pos x="118" y="0"/>
                  </a:cxn>
                  <a:cxn ang="0">
                    <a:pos x="99" y="0"/>
                  </a:cxn>
                  <a:cxn ang="0">
                    <a:pos x="76" y="5"/>
                  </a:cxn>
                  <a:cxn ang="0">
                    <a:pos x="50" y="17"/>
                  </a:cxn>
                </a:cxnLst>
                <a:rect l="0" t="0" r="r" b="b"/>
                <a:pathLst>
                  <a:path w="128" h="88">
                    <a:moveTo>
                      <a:pt x="50" y="17"/>
                    </a:moveTo>
                    <a:lnTo>
                      <a:pt x="26" y="35"/>
                    </a:lnTo>
                    <a:lnTo>
                      <a:pt x="9" y="52"/>
                    </a:lnTo>
                    <a:lnTo>
                      <a:pt x="0" y="68"/>
                    </a:lnTo>
                    <a:lnTo>
                      <a:pt x="0" y="81"/>
                    </a:lnTo>
                    <a:lnTo>
                      <a:pt x="10" y="88"/>
                    </a:lnTo>
                    <a:lnTo>
                      <a:pt x="28" y="88"/>
                    </a:lnTo>
                    <a:lnTo>
                      <a:pt x="52" y="81"/>
                    </a:lnTo>
                    <a:lnTo>
                      <a:pt x="76" y="69"/>
                    </a:lnTo>
                    <a:lnTo>
                      <a:pt x="100" y="54"/>
                    </a:lnTo>
                    <a:lnTo>
                      <a:pt x="118" y="37"/>
                    </a:lnTo>
                    <a:lnTo>
                      <a:pt x="126" y="19"/>
                    </a:lnTo>
                    <a:lnTo>
                      <a:pt x="128" y="7"/>
                    </a:lnTo>
                    <a:lnTo>
                      <a:pt x="118" y="0"/>
                    </a:lnTo>
                    <a:lnTo>
                      <a:pt x="99" y="0"/>
                    </a:lnTo>
                    <a:lnTo>
                      <a:pt x="76" y="5"/>
                    </a:lnTo>
                    <a:lnTo>
                      <a:pt x="50" y="17"/>
                    </a:lnTo>
                  </a:path>
                </a:pathLst>
              </a:custGeom>
              <a:noFill/>
              <a:ln w="3175">
                <a:solidFill>
                  <a:srgbClr val="83831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sp>
          <p:nvSpPr>
            <p:cNvPr id="119" name="Line 76"/>
            <p:cNvSpPr>
              <a:spLocks noChangeAspect="1" noChangeShapeType="1"/>
            </p:cNvSpPr>
            <p:nvPr/>
          </p:nvSpPr>
          <p:spPr bwMode="auto">
            <a:xfrm flipH="1" flipV="1">
              <a:off x="3154625" y="2775096"/>
              <a:ext cx="849320" cy="1485347"/>
            </a:xfrm>
            <a:prstGeom prst="line">
              <a:avLst/>
            </a:prstGeom>
            <a:noFill/>
            <a:ln w="333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grpSp>
          <p:nvGrpSpPr>
            <p:cNvPr id="120" name="Group 77"/>
            <p:cNvGrpSpPr>
              <a:grpSpLocks noChangeAspect="1"/>
            </p:cNvGrpSpPr>
            <p:nvPr/>
          </p:nvGrpSpPr>
          <p:grpSpPr bwMode="auto">
            <a:xfrm>
              <a:off x="3936193" y="4100179"/>
              <a:ext cx="214145" cy="402983"/>
              <a:chOff x="148" y="2536"/>
              <a:chExt cx="177" cy="347"/>
            </a:xfrm>
          </p:grpSpPr>
          <p:sp>
            <p:nvSpPr>
              <p:cNvPr id="121" name="Freeform 78"/>
              <p:cNvSpPr>
                <a:spLocks noChangeAspect="1"/>
              </p:cNvSpPr>
              <p:nvPr/>
            </p:nvSpPr>
            <p:spPr bwMode="auto">
              <a:xfrm>
                <a:off x="240" y="2536"/>
                <a:ext cx="78" cy="26"/>
              </a:xfrm>
              <a:custGeom>
                <a:avLst/>
                <a:gdLst/>
                <a:ahLst/>
                <a:cxnLst>
                  <a:cxn ang="0">
                    <a:pos x="78" y="19"/>
                  </a:cxn>
                  <a:cxn ang="0">
                    <a:pos x="14" y="0"/>
                  </a:cxn>
                  <a:cxn ang="0">
                    <a:pos x="0" y="7"/>
                  </a:cxn>
                  <a:cxn ang="0">
                    <a:pos x="64" y="26"/>
                  </a:cxn>
                  <a:cxn ang="0">
                    <a:pos x="78" y="19"/>
                  </a:cxn>
                </a:cxnLst>
                <a:rect l="0" t="0" r="r" b="b"/>
                <a:pathLst>
                  <a:path w="78" h="26">
                    <a:moveTo>
                      <a:pt x="78" y="19"/>
                    </a:moveTo>
                    <a:lnTo>
                      <a:pt x="14" y="0"/>
                    </a:lnTo>
                    <a:lnTo>
                      <a:pt x="0" y="7"/>
                    </a:lnTo>
                    <a:lnTo>
                      <a:pt x="64" y="26"/>
                    </a:lnTo>
                    <a:lnTo>
                      <a:pt x="78" y="19"/>
                    </a:lnTo>
                    <a:close/>
                  </a:path>
                </a:pathLst>
              </a:custGeom>
              <a:solidFill>
                <a:srgbClr val="63C9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22" name="Freeform 79"/>
              <p:cNvSpPr>
                <a:spLocks noChangeAspect="1"/>
              </p:cNvSpPr>
              <p:nvPr/>
            </p:nvSpPr>
            <p:spPr bwMode="auto">
              <a:xfrm>
                <a:off x="240" y="2536"/>
                <a:ext cx="78" cy="26"/>
              </a:xfrm>
              <a:custGeom>
                <a:avLst/>
                <a:gdLst/>
                <a:ahLst/>
                <a:cxnLst>
                  <a:cxn ang="0">
                    <a:pos x="78" y="19"/>
                  </a:cxn>
                  <a:cxn ang="0">
                    <a:pos x="14" y="0"/>
                  </a:cxn>
                  <a:cxn ang="0">
                    <a:pos x="0" y="7"/>
                  </a:cxn>
                  <a:cxn ang="0">
                    <a:pos x="64" y="26"/>
                  </a:cxn>
                  <a:cxn ang="0">
                    <a:pos x="78" y="19"/>
                  </a:cxn>
                </a:cxnLst>
                <a:rect l="0" t="0" r="r" b="b"/>
                <a:pathLst>
                  <a:path w="78" h="26">
                    <a:moveTo>
                      <a:pt x="78" y="19"/>
                    </a:moveTo>
                    <a:lnTo>
                      <a:pt x="14" y="0"/>
                    </a:lnTo>
                    <a:lnTo>
                      <a:pt x="0" y="7"/>
                    </a:lnTo>
                    <a:lnTo>
                      <a:pt x="64" y="26"/>
                    </a:lnTo>
                    <a:lnTo>
                      <a:pt x="78" y="19"/>
                    </a:lnTo>
                  </a:path>
                </a:pathLst>
              </a:custGeom>
              <a:noFill/>
              <a:ln w="3175">
                <a:solidFill>
                  <a:srgbClr val="63C9C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23" name="Freeform 80"/>
              <p:cNvSpPr>
                <a:spLocks noChangeAspect="1"/>
              </p:cNvSpPr>
              <p:nvPr/>
            </p:nvSpPr>
            <p:spPr bwMode="auto">
              <a:xfrm>
                <a:off x="148" y="2847"/>
                <a:ext cx="71" cy="36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0"/>
                  </a:cxn>
                  <a:cxn ang="0">
                    <a:pos x="9" y="17"/>
                  </a:cxn>
                  <a:cxn ang="0">
                    <a:pos x="71" y="36"/>
                  </a:cxn>
                  <a:cxn ang="0">
                    <a:pos x="64" y="19"/>
                  </a:cxn>
                </a:cxnLst>
                <a:rect l="0" t="0" r="r" b="b"/>
                <a:pathLst>
                  <a:path w="71" h="36">
                    <a:moveTo>
                      <a:pt x="64" y="19"/>
                    </a:moveTo>
                    <a:lnTo>
                      <a:pt x="0" y="0"/>
                    </a:lnTo>
                    <a:lnTo>
                      <a:pt x="9" y="17"/>
                    </a:lnTo>
                    <a:lnTo>
                      <a:pt x="71" y="36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22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24" name="Freeform 81"/>
              <p:cNvSpPr>
                <a:spLocks noChangeAspect="1"/>
              </p:cNvSpPr>
              <p:nvPr/>
            </p:nvSpPr>
            <p:spPr bwMode="auto">
              <a:xfrm>
                <a:off x="148" y="2847"/>
                <a:ext cx="71" cy="36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0"/>
                  </a:cxn>
                  <a:cxn ang="0">
                    <a:pos x="9" y="17"/>
                  </a:cxn>
                  <a:cxn ang="0">
                    <a:pos x="71" y="36"/>
                  </a:cxn>
                  <a:cxn ang="0">
                    <a:pos x="64" y="19"/>
                  </a:cxn>
                </a:cxnLst>
                <a:rect l="0" t="0" r="r" b="b"/>
                <a:pathLst>
                  <a:path w="71" h="36">
                    <a:moveTo>
                      <a:pt x="64" y="19"/>
                    </a:moveTo>
                    <a:lnTo>
                      <a:pt x="0" y="0"/>
                    </a:lnTo>
                    <a:lnTo>
                      <a:pt x="9" y="17"/>
                    </a:lnTo>
                    <a:lnTo>
                      <a:pt x="71" y="36"/>
                    </a:lnTo>
                    <a:lnTo>
                      <a:pt x="64" y="19"/>
                    </a:lnTo>
                  </a:path>
                </a:pathLst>
              </a:custGeom>
              <a:noFill/>
              <a:ln w="3175">
                <a:solidFill>
                  <a:srgbClr val="22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25" name="Freeform 82"/>
              <p:cNvSpPr>
                <a:spLocks noChangeAspect="1"/>
              </p:cNvSpPr>
              <p:nvPr/>
            </p:nvSpPr>
            <p:spPr bwMode="auto">
              <a:xfrm>
                <a:off x="221" y="2543"/>
                <a:ext cx="83" cy="50"/>
              </a:xfrm>
              <a:custGeom>
                <a:avLst/>
                <a:gdLst/>
                <a:ahLst/>
                <a:cxnLst>
                  <a:cxn ang="0">
                    <a:pos x="83" y="19"/>
                  </a:cxn>
                  <a:cxn ang="0">
                    <a:pos x="19" y="0"/>
                  </a:cxn>
                  <a:cxn ang="0">
                    <a:pos x="0" y="31"/>
                  </a:cxn>
                  <a:cxn ang="0">
                    <a:pos x="64" y="50"/>
                  </a:cxn>
                  <a:cxn ang="0">
                    <a:pos x="83" y="19"/>
                  </a:cxn>
                </a:cxnLst>
                <a:rect l="0" t="0" r="r" b="b"/>
                <a:pathLst>
                  <a:path w="83" h="50">
                    <a:moveTo>
                      <a:pt x="83" y="19"/>
                    </a:moveTo>
                    <a:lnTo>
                      <a:pt x="19" y="0"/>
                    </a:lnTo>
                    <a:lnTo>
                      <a:pt x="0" y="31"/>
                    </a:lnTo>
                    <a:lnTo>
                      <a:pt x="64" y="50"/>
                    </a:lnTo>
                    <a:lnTo>
                      <a:pt x="83" y="19"/>
                    </a:lnTo>
                    <a:close/>
                  </a:path>
                </a:pathLst>
              </a:custGeom>
              <a:solidFill>
                <a:srgbClr val="7DEBE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26" name="Freeform 83"/>
              <p:cNvSpPr>
                <a:spLocks noChangeAspect="1"/>
              </p:cNvSpPr>
              <p:nvPr/>
            </p:nvSpPr>
            <p:spPr bwMode="auto">
              <a:xfrm>
                <a:off x="221" y="2543"/>
                <a:ext cx="83" cy="50"/>
              </a:xfrm>
              <a:custGeom>
                <a:avLst/>
                <a:gdLst/>
                <a:ahLst/>
                <a:cxnLst>
                  <a:cxn ang="0">
                    <a:pos x="83" y="19"/>
                  </a:cxn>
                  <a:cxn ang="0">
                    <a:pos x="19" y="0"/>
                  </a:cxn>
                  <a:cxn ang="0">
                    <a:pos x="0" y="31"/>
                  </a:cxn>
                  <a:cxn ang="0">
                    <a:pos x="64" y="50"/>
                  </a:cxn>
                  <a:cxn ang="0">
                    <a:pos x="83" y="19"/>
                  </a:cxn>
                </a:cxnLst>
                <a:rect l="0" t="0" r="r" b="b"/>
                <a:pathLst>
                  <a:path w="83" h="50">
                    <a:moveTo>
                      <a:pt x="83" y="19"/>
                    </a:moveTo>
                    <a:lnTo>
                      <a:pt x="19" y="0"/>
                    </a:lnTo>
                    <a:lnTo>
                      <a:pt x="0" y="31"/>
                    </a:lnTo>
                    <a:lnTo>
                      <a:pt x="64" y="50"/>
                    </a:lnTo>
                    <a:lnTo>
                      <a:pt x="83" y="19"/>
                    </a:lnTo>
                  </a:path>
                </a:pathLst>
              </a:custGeom>
              <a:noFill/>
              <a:ln w="3175">
                <a:solidFill>
                  <a:srgbClr val="7DEBE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27" name="Freeform 84"/>
              <p:cNvSpPr>
                <a:spLocks noChangeAspect="1"/>
              </p:cNvSpPr>
              <p:nvPr/>
            </p:nvSpPr>
            <p:spPr bwMode="auto">
              <a:xfrm>
                <a:off x="148" y="2807"/>
                <a:ext cx="66" cy="59"/>
              </a:xfrm>
              <a:custGeom>
                <a:avLst/>
                <a:gdLst/>
                <a:ahLst/>
                <a:cxnLst>
                  <a:cxn ang="0">
                    <a:pos x="66" y="19"/>
                  </a:cxn>
                  <a:cxn ang="0">
                    <a:pos x="2" y="0"/>
                  </a:cxn>
                  <a:cxn ang="0">
                    <a:pos x="0" y="40"/>
                  </a:cxn>
                  <a:cxn ang="0">
                    <a:pos x="64" y="59"/>
                  </a:cxn>
                  <a:cxn ang="0">
                    <a:pos x="66" y="19"/>
                  </a:cxn>
                </a:cxnLst>
                <a:rect l="0" t="0" r="r" b="b"/>
                <a:pathLst>
                  <a:path w="66" h="59">
                    <a:moveTo>
                      <a:pt x="66" y="19"/>
                    </a:moveTo>
                    <a:lnTo>
                      <a:pt x="2" y="0"/>
                    </a:lnTo>
                    <a:lnTo>
                      <a:pt x="0" y="40"/>
                    </a:lnTo>
                    <a:lnTo>
                      <a:pt x="64" y="59"/>
                    </a:lnTo>
                    <a:lnTo>
                      <a:pt x="66" y="19"/>
                    </a:lnTo>
                    <a:close/>
                  </a:path>
                </a:pathLst>
              </a:custGeom>
              <a:solidFill>
                <a:srgbClr val="2E828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28" name="Freeform 85"/>
              <p:cNvSpPr>
                <a:spLocks noChangeAspect="1"/>
              </p:cNvSpPr>
              <p:nvPr/>
            </p:nvSpPr>
            <p:spPr bwMode="auto">
              <a:xfrm>
                <a:off x="148" y="2807"/>
                <a:ext cx="66" cy="59"/>
              </a:xfrm>
              <a:custGeom>
                <a:avLst/>
                <a:gdLst/>
                <a:ahLst/>
                <a:cxnLst>
                  <a:cxn ang="0">
                    <a:pos x="66" y="19"/>
                  </a:cxn>
                  <a:cxn ang="0">
                    <a:pos x="2" y="0"/>
                  </a:cxn>
                  <a:cxn ang="0">
                    <a:pos x="0" y="40"/>
                  </a:cxn>
                  <a:cxn ang="0">
                    <a:pos x="64" y="59"/>
                  </a:cxn>
                  <a:cxn ang="0">
                    <a:pos x="66" y="19"/>
                  </a:cxn>
                </a:cxnLst>
                <a:rect l="0" t="0" r="r" b="b"/>
                <a:pathLst>
                  <a:path w="66" h="59">
                    <a:moveTo>
                      <a:pt x="66" y="19"/>
                    </a:moveTo>
                    <a:lnTo>
                      <a:pt x="2" y="0"/>
                    </a:lnTo>
                    <a:lnTo>
                      <a:pt x="0" y="40"/>
                    </a:lnTo>
                    <a:lnTo>
                      <a:pt x="64" y="59"/>
                    </a:lnTo>
                    <a:lnTo>
                      <a:pt x="66" y="19"/>
                    </a:lnTo>
                  </a:path>
                </a:pathLst>
              </a:custGeom>
              <a:noFill/>
              <a:ln w="3175">
                <a:solidFill>
                  <a:srgbClr val="2E828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29" name="Freeform 86"/>
              <p:cNvSpPr>
                <a:spLocks noChangeAspect="1"/>
              </p:cNvSpPr>
              <p:nvPr/>
            </p:nvSpPr>
            <p:spPr bwMode="auto">
              <a:xfrm>
                <a:off x="198" y="2574"/>
                <a:ext cx="87" cy="69"/>
              </a:xfrm>
              <a:custGeom>
                <a:avLst/>
                <a:gdLst/>
                <a:ahLst/>
                <a:cxnLst>
                  <a:cxn ang="0">
                    <a:pos x="87" y="19"/>
                  </a:cxn>
                  <a:cxn ang="0">
                    <a:pos x="23" y="0"/>
                  </a:cxn>
                  <a:cxn ang="0">
                    <a:pos x="0" y="50"/>
                  </a:cxn>
                  <a:cxn ang="0">
                    <a:pos x="64" y="69"/>
                  </a:cxn>
                  <a:cxn ang="0">
                    <a:pos x="87" y="19"/>
                  </a:cxn>
                </a:cxnLst>
                <a:rect l="0" t="0" r="r" b="b"/>
                <a:pathLst>
                  <a:path w="87" h="69">
                    <a:moveTo>
                      <a:pt x="87" y="19"/>
                    </a:moveTo>
                    <a:lnTo>
                      <a:pt x="23" y="0"/>
                    </a:lnTo>
                    <a:lnTo>
                      <a:pt x="0" y="50"/>
                    </a:lnTo>
                    <a:lnTo>
                      <a:pt x="64" y="69"/>
                    </a:lnTo>
                    <a:lnTo>
                      <a:pt x="87" y="19"/>
                    </a:lnTo>
                    <a:close/>
                  </a:path>
                </a:pathLst>
              </a:custGeom>
              <a:solidFill>
                <a:srgbClr val="8AFCF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0" name="Freeform 87"/>
              <p:cNvSpPr>
                <a:spLocks noChangeAspect="1"/>
              </p:cNvSpPr>
              <p:nvPr/>
            </p:nvSpPr>
            <p:spPr bwMode="auto">
              <a:xfrm>
                <a:off x="198" y="2574"/>
                <a:ext cx="87" cy="69"/>
              </a:xfrm>
              <a:custGeom>
                <a:avLst/>
                <a:gdLst/>
                <a:ahLst/>
                <a:cxnLst>
                  <a:cxn ang="0">
                    <a:pos x="87" y="19"/>
                  </a:cxn>
                  <a:cxn ang="0">
                    <a:pos x="23" y="0"/>
                  </a:cxn>
                  <a:cxn ang="0">
                    <a:pos x="0" y="50"/>
                  </a:cxn>
                  <a:cxn ang="0">
                    <a:pos x="64" y="69"/>
                  </a:cxn>
                  <a:cxn ang="0">
                    <a:pos x="87" y="19"/>
                  </a:cxn>
                </a:cxnLst>
                <a:rect l="0" t="0" r="r" b="b"/>
                <a:pathLst>
                  <a:path w="87" h="69">
                    <a:moveTo>
                      <a:pt x="87" y="19"/>
                    </a:moveTo>
                    <a:lnTo>
                      <a:pt x="23" y="0"/>
                    </a:lnTo>
                    <a:lnTo>
                      <a:pt x="0" y="50"/>
                    </a:lnTo>
                    <a:lnTo>
                      <a:pt x="64" y="69"/>
                    </a:lnTo>
                    <a:lnTo>
                      <a:pt x="87" y="19"/>
                    </a:lnTo>
                  </a:path>
                </a:pathLst>
              </a:custGeom>
              <a:noFill/>
              <a:ln w="3175">
                <a:solidFill>
                  <a:srgbClr val="8AFCF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1" name="Freeform 88"/>
              <p:cNvSpPr>
                <a:spLocks noChangeAspect="1"/>
              </p:cNvSpPr>
              <p:nvPr/>
            </p:nvSpPr>
            <p:spPr bwMode="auto">
              <a:xfrm>
                <a:off x="150" y="2752"/>
                <a:ext cx="74" cy="74"/>
              </a:xfrm>
              <a:custGeom>
                <a:avLst/>
                <a:gdLst/>
                <a:ahLst/>
                <a:cxnLst>
                  <a:cxn ang="0">
                    <a:pos x="74" y="19"/>
                  </a:cxn>
                  <a:cxn ang="0">
                    <a:pos x="10" y="0"/>
                  </a:cxn>
                  <a:cxn ang="0">
                    <a:pos x="0" y="55"/>
                  </a:cxn>
                  <a:cxn ang="0">
                    <a:pos x="64" y="74"/>
                  </a:cxn>
                  <a:cxn ang="0">
                    <a:pos x="74" y="19"/>
                  </a:cxn>
                </a:cxnLst>
                <a:rect l="0" t="0" r="r" b="b"/>
                <a:pathLst>
                  <a:path w="74" h="74">
                    <a:moveTo>
                      <a:pt x="74" y="19"/>
                    </a:moveTo>
                    <a:lnTo>
                      <a:pt x="10" y="0"/>
                    </a:lnTo>
                    <a:lnTo>
                      <a:pt x="0" y="55"/>
                    </a:lnTo>
                    <a:lnTo>
                      <a:pt x="64" y="74"/>
                    </a:lnTo>
                    <a:lnTo>
                      <a:pt x="74" y="19"/>
                    </a:lnTo>
                    <a:close/>
                  </a:path>
                </a:pathLst>
              </a:custGeom>
              <a:solidFill>
                <a:srgbClr val="55B6B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2" name="Freeform 89"/>
              <p:cNvSpPr>
                <a:spLocks noChangeAspect="1"/>
              </p:cNvSpPr>
              <p:nvPr/>
            </p:nvSpPr>
            <p:spPr bwMode="auto">
              <a:xfrm>
                <a:off x="150" y="2752"/>
                <a:ext cx="74" cy="74"/>
              </a:xfrm>
              <a:custGeom>
                <a:avLst/>
                <a:gdLst/>
                <a:ahLst/>
                <a:cxnLst>
                  <a:cxn ang="0">
                    <a:pos x="74" y="19"/>
                  </a:cxn>
                  <a:cxn ang="0">
                    <a:pos x="10" y="0"/>
                  </a:cxn>
                  <a:cxn ang="0">
                    <a:pos x="0" y="55"/>
                  </a:cxn>
                  <a:cxn ang="0">
                    <a:pos x="64" y="74"/>
                  </a:cxn>
                  <a:cxn ang="0">
                    <a:pos x="74" y="19"/>
                  </a:cxn>
                </a:cxnLst>
                <a:rect l="0" t="0" r="r" b="b"/>
                <a:pathLst>
                  <a:path w="74" h="74">
                    <a:moveTo>
                      <a:pt x="74" y="19"/>
                    </a:moveTo>
                    <a:lnTo>
                      <a:pt x="10" y="0"/>
                    </a:lnTo>
                    <a:lnTo>
                      <a:pt x="0" y="55"/>
                    </a:lnTo>
                    <a:lnTo>
                      <a:pt x="64" y="74"/>
                    </a:lnTo>
                    <a:lnTo>
                      <a:pt x="74" y="19"/>
                    </a:lnTo>
                  </a:path>
                </a:pathLst>
              </a:custGeom>
              <a:noFill/>
              <a:ln w="3175">
                <a:solidFill>
                  <a:srgbClr val="55B6B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3" name="Freeform 90"/>
              <p:cNvSpPr>
                <a:spLocks noChangeAspect="1"/>
              </p:cNvSpPr>
              <p:nvPr/>
            </p:nvSpPr>
            <p:spPr bwMode="auto">
              <a:xfrm>
                <a:off x="178" y="2624"/>
                <a:ext cx="84" cy="83"/>
              </a:xfrm>
              <a:custGeom>
                <a:avLst/>
                <a:gdLst/>
                <a:ahLst/>
                <a:cxnLst>
                  <a:cxn ang="0">
                    <a:pos x="84" y="19"/>
                  </a:cxn>
                  <a:cxn ang="0">
                    <a:pos x="20" y="0"/>
                  </a:cxn>
                  <a:cxn ang="0">
                    <a:pos x="0" y="64"/>
                  </a:cxn>
                  <a:cxn ang="0">
                    <a:pos x="64" y="83"/>
                  </a:cxn>
                  <a:cxn ang="0">
                    <a:pos x="84" y="19"/>
                  </a:cxn>
                </a:cxnLst>
                <a:rect l="0" t="0" r="r" b="b"/>
                <a:pathLst>
                  <a:path w="84" h="83">
                    <a:moveTo>
                      <a:pt x="84" y="19"/>
                    </a:moveTo>
                    <a:lnTo>
                      <a:pt x="20" y="0"/>
                    </a:lnTo>
                    <a:lnTo>
                      <a:pt x="0" y="64"/>
                    </a:lnTo>
                    <a:lnTo>
                      <a:pt x="64" y="83"/>
                    </a:lnTo>
                    <a:lnTo>
                      <a:pt x="84" y="19"/>
                    </a:lnTo>
                    <a:close/>
                  </a:path>
                </a:pathLst>
              </a:custGeom>
              <a:solidFill>
                <a:srgbClr val="87F8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4" name="Freeform 91"/>
              <p:cNvSpPr>
                <a:spLocks noChangeAspect="1"/>
              </p:cNvSpPr>
              <p:nvPr/>
            </p:nvSpPr>
            <p:spPr bwMode="auto">
              <a:xfrm>
                <a:off x="178" y="2624"/>
                <a:ext cx="84" cy="83"/>
              </a:xfrm>
              <a:custGeom>
                <a:avLst/>
                <a:gdLst/>
                <a:ahLst/>
                <a:cxnLst>
                  <a:cxn ang="0">
                    <a:pos x="84" y="19"/>
                  </a:cxn>
                  <a:cxn ang="0">
                    <a:pos x="20" y="0"/>
                  </a:cxn>
                  <a:cxn ang="0">
                    <a:pos x="0" y="64"/>
                  </a:cxn>
                  <a:cxn ang="0">
                    <a:pos x="64" y="83"/>
                  </a:cxn>
                  <a:cxn ang="0">
                    <a:pos x="84" y="19"/>
                  </a:cxn>
                </a:cxnLst>
                <a:rect l="0" t="0" r="r" b="b"/>
                <a:pathLst>
                  <a:path w="84" h="83">
                    <a:moveTo>
                      <a:pt x="84" y="19"/>
                    </a:moveTo>
                    <a:lnTo>
                      <a:pt x="20" y="0"/>
                    </a:lnTo>
                    <a:lnTo>
                      <a:pt x="0" y="64"/>
                    </a:lnTo>
                    <a:lnTo>
                      <a:pt x="64" y="83"/>
                    </a:lnTo>
                    <a:lnTo>
                      <a:pt x="84" y="19"/>
                    </a:lnTo>
                  </a:path>
                </a:pathLst>
              </a:custGeom>
              <a:noFill/>
              <a:ln w="3175">
                <a:solidFill>
                  <a:srgbClr val="87F8F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5" name="Freeform 92"/>
              <p:cNvSpPr>
                <a:spLocks noChangeAspect="1"/>
              </p:cNvSpPr>
              <p:nvPr/>
            </p:nvSpPr>
            <p:spPr bwMode="auto">
              <a:xfrm>
                <a:off x="160" y="2688"/>
                <a:ext cx="82" cy="83"/>
              </a:xfrm>
              <a:custGeom>
                <a:avLst/>
                <a:gdLst/>
                <a:ahLst/>
                <a:cxnLst>
                  <a:cxn ang="0">
                    <a:pos x="82" y="19"/>
                  </a:cxn>
                  <a:cxn ang="0">
                    <a:pos x="18" y="0"/>
                  </a:cxn>
                  <a:cxn ang="0">
                    <a:pos x="0" y="64"/>
                  </a:cxn>
                  <a:cxn ang="0">
                    <a:pos x="64" y="83"/>
                  </a:cxn>
                  <a:cxn ang="0">
                    <a:pos x="82" y="19"/>
                  </a:cxn>
                </a:cxnLst>
                <a:rect l="0" t="0" r="r" b="b"/>
                <a:pathLst>
                  <a:path w="82" h="83">
                    <a:moveTo>
                      <a:pt x="82" y="19"/>
                    </a:moveTo>
                    <a:lnTo>
                      <a:pt x="18" y="0"/>
                    </a:lnTo>
                    <a:lnTo>
                      <a:pt x="0" y="64"/>
                    </a:lnTo>
                    <a:lnTo>
                      <a:pt x="64" y="83"/>
                    </a:lnTo>
                    <a:lnTo>
                      <a:pt x="82" y="19"/>
                    </a:lnTo>
                    <a:close/>
                  </a:path>
                </a:pathLst>
              </a:custGeom>
              <a:solidFill>
                <a:srgbClr val="73DE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6" name="Freeform 93"/>
              <p:cNvSpPr>
                <a:spLocks noChangeAspect="1"/>
              </p:cNvSpPr>
              <p:nvPr/>
            </p:nvSpPr>
            <p:spPr bwMode="auto">
              <a:xfrm>
                <a:off x="160" y="2688"/>
                <a:ext cx="82" cy="83"/>
              </a:xfrm>
              <a:custGeom>
                <a:avLst/>
                <a:gdLst/>
                <a:ahLst/>
                <a:cxnLst>
                  <a:cxn ang="0">
                    <a:pos x="82" y="19"/>
                  </a:cxn>
                  <a:cxn ang="0">
                    <a:pos x="18" y="0"/>
                  </a:cxn>
                  <a:cxn ang="0">
                    <a:pos x="0" y="64"/>
                  </a:cxn>
                  <a:cxn ang="0">
                    <a:pos x="64" y="83"/>
                  </a:cxn>
                  <a:cxn ang="0">
                    <a:pos x="82" y="19"/>
                  </a:cxn>
                </a:cxnLst>
                <a:rect l="0" t="0" r="r" b="b"/>
                <a:pathLst>
                  <a:path w="82" h="83">
                    <a:moveTo>
                      <a:pt x="82" y="19"/>
                    </a:moveTo>
                    <a:lnTo>
                      <a:pt x="18" y="0"/>
                    </a:lnTo>
                    <a:lnTo>
                      <a:pt x="0" y="64"/>
                    </a:lnTo>
                    <a:lnTo>
                      <a:pt x="64" y="83"/>
                    </a:lnTo>
                    <a:lnTo>
                      <a:pt x="82" y="19"/>
                    </a:lnTo>
                  </a:path>
                </a:pathLst>
              </a:custGeom>
              <a:noFill/>
              <a:ln w="3175">
                <a:solidFill>
                  <a:srgbClr val="73DED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7" name="Freeform 94"/>
              <p:cNvSpPr>
                <a:spLocks noChangeAspect="1"/>
              </p:cNvSpPr>
              <p:nvPr/>
            </p:nvSpPr>
            <p:spPr bwMode="auto">
              <a:xfrm>
                <a:off x="212" y="2555"/>
                <a:ext cx="113" cy="328"/>
              </a:xfrm>
              <a:custGeom>
                <a:avLst/>
                <a:gdLst/>
                <a:ahLst/>
                <a:cxnLst>
                  <a:cxn ang="0">
                    <a:pos x="0" y="311"/>
                  </a:cxn>
                  <a:cxn ang="0">
                    <a:pos x="7" y="328"/>
                  </a:cxn>
                  <a:cxn ang="0">
                    <a:pos x="21" y="320"/>
                  </a:cxn>
                  <a:cxn ang="0">
                    <a:pos x="40" y="289"/>
                  </a:cxn>
                  <a:cxn ang="0">
                    <a:pos x="62" y="238"/>
                  </a:cxn>
                  <a:cxn ang="0">
                    <a:pos x="83" y="176"/>
                  </a:cxn>
                  <a:cxn ang="0">
                    <a:pos x="101" y="114"/>
                  </a:cxn>
                  <a:cxn ang="0">
                    <a:pos x="109" y="59"/>
                  </a:cxn>
                  <a:cxn ang="0">
                    <a:pos x="113" y="17"/>
                  </a:cxn>
                  <a:cxn ang="0">
                    <a:pos x="106" y="0"/>
                  </a:cxn>
                  <a:cxn ang="0">
                    <a:pos x="92" y="7"/>
                  </a:cxn>
                  <a:cxn ang="0">
                    <a:pos x="73" y="38"/>
                  </a:cxn>
                  <a:cxn ang="0">
                    <a:pos x="50" y="88"/>
                  </a:cxn>
                  <a:cxn ang="0">
                    <a:pos x="30" y="152"/>
                  </a:cxn>
                  <a:cxn ang="0">
                    <a:pos x="12" y="216"/>
                  </a:cxn>
                  <a:cxn ang="0">
                    <a:pos x="2" y="271"/>
                  </a:cxn>
                  <a:cxn ang="0">
                    <a:pos x="0" y="311"/>
                  </a:cxn>
                </a:cxnLst>
                <a:rect l="0" t="0" r="r" b="b"/>
                <a:pathLst>
                  <a:path w="113" h="328">
                    <a:moveTo>
                      <a:pt x="0" y="311"/>
                    </a:moveTo>
                    <a:lnTo>
                      <a:pt x="7" y="328"/>
                    </a:lnTo>
                    <a:lnTo>
                      <a:pt x="21" y="320"/>
                    </a:lnTo>
                    <a:lnTo>
                      <a:pt x="40" y="289"/>
                    </a:lnTo>
                    <a:lnTo>
                      <a:pt x="62" y="238"/>
                    </a:lnTo>
                    <a:lnTo>
                      <a:pt x="83" y="176"/>
                    </a:lnTo>
                    <a:lnTo>
                      <a:pt x="101" y="114"/>
                    </a:lnTo>
                    <a:lnTo>
                      <a:pt x="109" y="59"/>
                    </a:lnTo>
                    <a:lnTo>
                      <a:pt x="113" y="17"/>
                    </a:lnTo>
                    <a:lnTo>
                      <a:pt x="106" y="0"/>
                    </a:lnTo>
                    <a:lnTo>
                      <a:pt x="92" y="7"/>
                    </a:lnTo>
                    <a:lnTo>
                      <a:pt x="73" y="38"/>
                    </a:lnTo>
                    <a:lnTo>
                      <a:pt x="50" y="88"/>
                    </a:lnTo>
                    <a:lnTo>
                      <a:pt x="30" y="152"/>
                    </a:lnTo>
                    <a:lnTo>
                      <a:pt x="12" y="216"/>
                    </a:lnTo>
                    <a:lnTo>
                      <a:pt x="2" y="271"/>
                    </a:lnTo>
                    <a:lnTo>
                      <a:pt x="0" y="311"/>
                    </a:lnTo>
                    <a:close/>
                  </a:path>
                </a:pathLst>
              </a:custGeom>
              <a:solidFill>
                <a:srgbClr val="22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8" name="Freeform 95"/>
              <p:cNvSpPr>
                <a:spLocks noChangeAspect="1"/>
              </p:cNvSpPr>
              <p:nvPr/>
            </p:nvSpPr>
            <p:spPr bwMode="auto">
              <a:xfrm>
                <a:off x="212" y="2555"/>
                <a:ext cx="113" cy="328"/>
              </a:xfrm>
              <a:custGeom>
                <a:avLst/>
                <a:gdLst/>
                <a:ahLst/>
                <a:cxnLst>
                  <a:cxn ang="0">
                    <a:pos x="0" y="311"/>
                  </a:cxn>
                  <a:cxn ang="0">
                    <a:pos x="7" y="328"/>
                  </a:cxn>
                  <a:cxn ang="0">
                    <a:pos x="21" y="320"/>
                  </a:cxn>
                  <a:cxn ang="0">
                    <a:pos x="40" y="289"/>
                  </a:cxn>
                  <a:cxn ang="0">
                    <a:pos x="62" y="238"/>
                  </a:cxn>
                  <a:cxn ang="0">
                    <a:pos x="83" y="176"/>
                  </a:cxn>
                  <a:cxn ang="0">
                    <a:pos x="101" y="114"/>
                  </a:cxn>
                  <a:cxn ang="0">
                    <a:pos x="109" y="59"/>
                  </a:cxn>
                  <a:cxn ang="0">
                    <a:pos x="113" y="17"/>
                  </a:cxn>
                  <a:cxn ang="0">
                    <a:pos x="106" y="0"/>
                  </a:cxn>
                  <a:cxn ang="0">
                    <a:pos x="92" y="7"/>
                  </a:cxn>
                  <a:cxn ang="0">
                    <a:pos x="73" y="38"/>
                  </a:cxn>
                  <a:cxn ang="0">
                    <a:pos x="50" y="88"/>
                  </a:cxn>
                  <a:cxn ang="0">
                    <a:pos x="30" y="152"/>
                  </a:cxn>
                  <a:cxn ang="0">
                    <a:pos x="12" y="216"/>
                  </a:cxn>
                  <a:cxn ang="0">
                    <a:pos x="2" y="271"/>
                  </a:cxn>
                  <a:cxn ang="0">
                    <a:pos x="0" y="311"/>
                  </a:cxn>
                </a:cxnLst>
                <a:rect l="0" t="0" r="r" b="b"/>
                <a:pathLst>
                  <a:path w="113" h="328">
                    <a:moveTo>
                      <a:pt x="0" y="311"/>
                    </a:moveTo>
                    <a:lnTo>
                      <a:pt x="7" y="328"/>
                    </a:lnTo>
                    <a:lnTo>
                      <a:pt x="21" y="320"/>
                    </a:lnTo>
                    <a:lnTo>
                      <a:pt x="40" y="289"/>
                    </a:lnTo>
                    <a:lnTo>
                      <a:pt x="62" y="238"/>
                    </a:lnTo>
                    <a:lnTo>
                      <a:pt x="83" y="176"/>
                    </a:lnTo>
                    <a:lnTo>
                      <a:pt x="101" y="114"/>
                    </a:lnTo>
                    <a:lnTo>
                      <a:pt x="109" y="59"/>
                    </a:lnTo>
                    <a:lnTo>
                      <a:pt x="113" y="17"/>
                    </a:lnTo>
                    <a:lnTo>
                      <a:pt x="106" y="0"/>
                    </a:lnTo>
                    <a:lnTo>
                      <a:pt x="92" y="7"/>
                    </a:lnTo>
                    <a:lnTo>
                      <a:pt x="73" y="38"/>
                    </a:lnTo>
                    <a:lnTo>
                      <a:pt x="50" y="88"/>
                    </a:lnTo>
                    <a:lnTo>
                      <a:pt x="30" y="152"/>
                    </a:lnTo>
                    <a:lnTo>
                      <a:pt x="12" y="216"/>
                    </a:lnTo>
                    <a:lnTo>
                      <a:pt x="2" y="271"/>
                    </a:lnTo>
                    <a:lnTo>
                      <a:pt x="0" y="311"/>
                    </a:lnTo>
                  </a:path>
                </a:pathLst>
              </a:custGeom>
              <a:noFill/>
              <a:ln w="3175">
                <a:solidFill>
                  <a:srgbClr val="22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9" name="Line 96"/>
              <p:cNvSpPr>
                <a:spLocks noChangeAspect="1" noChangeShapeType="1"/>
              </p:cNvSpPr>
              <p:nvPr/>
            </p:nvSpPr>
            <p:spPr bwMode="auto">
              <a:xfrm flipH="1">
                <a:off x="240" y="2553"/>
                <a:ext cx="55" cy="2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40" name="Line 97"/>
              <p:cNvSpPr>
                <a:spLocks noChangeAspect="1" noChangeShapeType="1"/>
              </p:cNvSpPr>
              <p:nvPr/>
            </p:nvSpPr>
            <p:spPr bwMode="auto">
              <a:xfrm flipV="1">
                <a:off x="186" y="2626"/>
                <a:ext cx="37" cy="21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sp>
          <p:nvSpPr>
            <p:cNvPr id="141" name="Line 98"/>
            <p:cNvSpPr>
              <a:spLocks noChangeAspect="1" noChangeShapeType="1"/>
            </p:cNvSpPr>
            <p:nvPr/>
          </p:nvSpPr>
          <p:spPr bwMode="auto">
            <a:xfrm flipH="1">
              <a:off x="4082586" y="3521834"/>
              <a:ext cx="1928513" cy="788546"/>
            </a:xfrm>
            <a:prstGeom prst="line">
              <a:avLst/>
            </a:prstGeom>
            <a:noFill/>
            <a:ln w="333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2" name="Line 99"/>
            <p:cNvSpPr>
              <a:spLocks noChangeAspect="1" noChangeShapeType="1"/>
            </p:cNvSpPr>
            <p:nvPr/>
          </p:nvSpPr>
          <p:spPr bwMode="auto">
            <a:xfrm flipH="1" flipV="1">
              <a:off x="4087425" y="4304574"/>
              <a:ext cx="459746" cy="80480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3" name="Line 100"/>
            <p:cNvSpPr>
              <a:spLocks noChangeAspect="1" noChangeShapeType="1"/>
            </p:cNvSpPr>
            <p:nvPr/>
          </p:nvSpPr>
          <p:spPr bwMode="auto">
            <a:xfrm flipH="1" flipV="1">
              <a:off x="3164304" y="2789032"/>
              <a:ext cx="542016" cy="923261"/>
            </a:xfrm>
            <a:prstGeom prst="line">
              <a:avLst/>
            </a:prstGeom>
            <a:noFill/>
            <a:ln w="682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grpSp>
          <p:nvGrpSpPr>
            <p:cNvPr id="144" name="Group 101"/>
            <p:cNvGrpSpPr>
              <a:grpSpLocks noChangeAspect="1"/>
            </p:cNvGrpSpPr>
            <p:nvPr/>
          </p:nvGrpSpPr>
          <p:grpSpPr bwMode="auto">
            <a:xfrm>
              <a:off x="3528471" y="3601966"/>
              <a:ext cx="430709" cy="402983"/>
              <a:chOff x="-189" y="2107"/>
              <a:chExt cx="356" cy="347"/>
            </a:xfrm>
          </p:grpSpPr>
          <p:sp>
            <p:nvSpPr>
              <p:cNvPr id="145" name="Freeform 102"/>
              <p:cNvSpPr>
                <a:spLocks noChangeAspect="1"/>
              </p:cNvSpPr>
              <p:nvPr/>
            </p:nvSpPr>
            <p:spPr bwMode="auto">
              <a:xfrm>
                <a:off x="51" y="2109"/>
                <a:ext cx="116" cy="1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178"/>
                  </a:cxn>
                  <a:cxn ang="0">
                    <a:pos x="116" y="193"/>
                  </a:cxn>
                  <a:cxn ang="0">
                    <a:pos x="19" y="15"/>
                  </a:cxn>
                  <a:cxn ang="0">
                    <a:pos x="0" y="0"/>
                  </a:cxn>
                </a:cxnLst>
                <a:rect l="0" t="0" r="r" b="b"/>
                <a:pathLst>
                  <a:path w="116" h="193">
                    <a:moveTo>
                      <a:pt x="0" y="0"/>
                    </a:moveTo>
                    <a:lnTo>
                      <a:pt x="96" y="178"/>
                    </a:lnTo>
                    <a:lnTo>
                      <a:pt x="116" y="193"/>
                    </a:lnTo>
                    <a:lnTo>
                      <a:pt x="19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75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46" name="Freeform 103"/>
              <p:cNvSpPr>
                <a:spLocks noChangeAspect="1"/>
              </p:cNvSpPr>
              <p:nvPr/>
            </p:nvSpPr>
            <p:spPr bwMode="auto">
              <a:xfrm>
                <a:off x="51" y="2109"/>
                <a:ext cx="116" cy="1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178"/>
                  </a:cxn>
                  <a:cxn ang="0">
                    <a:pos x="116" y="193"/>
                  </a:cxn>
                  <a:cxn ang="0">
                    <a:pos x="19" y="15"/>
                  </a:cxn>
                  <a:cxn ang="0">
                    <a:pos x="0" y="0"/>
                  </a:cxn>
                </a:cxnLst>
                <a:rect l="0" t="0" r="r" b="b"/>
                <a:pathLst>
                  <a:path w="116" h="193">
                    <a:moveTo>
                      <a:pt x="0" y="0"/>
                    </a:moveTo>
                    <a:lnTo>
                      <a:pt x="96" y="178"/>
                    </a:lnTo>
                    <a:lnTo>
                      <a:pt x="116" y="193"/>
                    </a:lnTo>
                    <a:lnTo>
                      <a:pt x="19" y="15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167575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47" name="Freeform 104"/>
              <p:cNvSpPr>
                <a:spLocks noChangeAspect="1"/>
              </p:cNvSpPr>
              <p:nvPr/>
            </p:nvSpPr>
            <p:spPr bwMode="auto">
              <a:xfrm>
                <a:off x="-189" y="2235"/>
                <a:ext cx="95" cy="204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95" y="204"/>
                  </a:cxn>
                  <a:cxn ang="0">
                    <a:pos x="95" y="178"/>
                  </a:cxn>
                  <a:cxn ang="0">
                    <a:pos x="0" y="0"/>
                  </a:cxn>
                  <a:cxn ang="0">
                    <a:pos x="0" y="26"/>
                  </a:cxn>
                </a:cxnLst>
                <a:rect l="0" t="0" r="r" b="b"/>
                <a:pathLst>
                  <a:path w="95" h="204">
                    <a:moveTo>
                      <a:pt x="0" y="26"/>
                    </a:moveTo>
                    <a:lnTo>
                      <a:pt x="95" y="204"/>
                    </a:lnTo>
                    <a:lnTo>
                      <a:pt x="95" y="178"/>
                    </a:lnTo>
                    <a:lnTo>
                      <a:pt x="0" y="0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3CAA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48" name="Freeform 105"/>
              <p:cNvSpPr>
                <a:spLocks noChangeAspect="1"/>
              </p:cNvSpPr>
              <p:nvPr/>
            </p:nvSpPr>
            <p:spPr bwMode="auto">
              <a:xfrm>
                <a:off x="-189" y="2235"/>
                <a:ext cx="95" cy="204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95" y="204"/>
                  </a:cxn>
                  <a:cxn ang="0">
                    <a:pos x="95" y="178"/>
                  </a:cxn>
                  <a:cxn ang="0">
                    <a:pos x="0" y="0"/>
                  </a:cxn>
                  <a:cxn ang="0">
                    <a:pos x="0" y="26"/>
                  </a:cxn>
                </a:cxnLst>
                <a:rect l="0" t="0" r="r" b="b"/>
                <a:pathLst>
                  <a:path w="95" h="204">
                    <a:moveTo>
                      <a:pt x="0" y="26"/>
                    </a:moveTo>
                    <a:lnTo>
                      <a:pt x="95" y="204"/>
                    </a:lnTo>
                    <a:lnTo>
                      <a:pt x="95" y="178"/>
                    </a:lnTo>
                    <a:lnTo>
                      <a:pt x="0" y="0"/>
                    </a:lnTo>
                    <a:lnTo>
                      <a:pt x="0" y="26"/>
                    </a:lnTo>
                  </a:path>
                </a:pathLst>
              </a:custGeom>
              <a:noFill/>
              <a:ln w="3175">
                <a:solidFill>
                  <a:srgbClr val="3CAAA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49" name="Freeform 106"/>
              <p:cNvSpPr>
                <a:spLocks noChangeAspect="1"/>
              </p:cNvSpPr>
              <p:nvPr/>
            </p:nvSpPr>
            <p:spPr bwMode="auto">
              <a:xfrm>
                <a:off x="15" y="2107"/>
                <a:ext cx="132" cy="1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7" y="178"/>
                  </a:cxn>
                  <a:cxn ang="0">
                    <a:pos x="132" y="180"/>
                  </a:cxn>
                  <a:cxn ang="0">
                    <a:pos x="36" y="2"/>
                  </a:cxn>
                  <a:cxn ang="0">
                    <a:pos x="0" y="0"/>
                  </a:cxn>
                </a:cxnLst>
                <a:rect l="0" t="0" r="r" b="b"/>
                <a:pathLst>
                  <a:path w="132" h="180">
                    <a:moveTo>
                      <a:pt x="0" y="0"/>
                    </a:moveTo>
                    <a:lnTo>
                      <a:pt x="97" y="178"/>
                    </a:lnTo>
                    <a:lnTo>
                      <a:pt x="132" y="180"/>
                    </a:lnTo>
                    <a:lnTo>
                      <a:pt x="3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B0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0" name="Freeform 107"/>
              <p:cNvSpPr>
                <a:spLocks noChangeAspect="1"/>
              </p:cNvSpPr>
              <p:nvPr/>
            </p:nvSpPr>
            <p:spPr bwMode="auto">
              <a:xfrm>
                <a:off x="15" y="2107"/>
                <a:ext cx="132" cy="1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7" y="178"/>
                  </a:cxn>
                  <a:cxn ang="0">
                    <a:pos x="132" y="180"/>
                  </a:cxn>
                  <a:cxn ang="0">
                    <a:pos x="36" y="2"/>
                  </a:cxn>
                  <a:cxn ang="0">
                    <a:pos x="0" y="0"/>
                  </a:cxn>
                </a:cxnLst>
                <a:rect l="0" t="0" r="r" b="b"/>
                <a:pathLst>
                  <a:path w="132" h="180">
                    <a:moveTo>
                      <a:pt x="0" y="0"/>
                    </a:moveTo>
                    <a:lnTo>
                      <a:pt x="97" y="178"/>
                    </a:lnTo>
                    <a:lnTo>
                      <a:pt x="132" y="180"/>
                    </a:lnTo>
                    <a:lnTo>
                      <a:pt x="36" y="2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40B0B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1" name="Freeform 108"/>
              <p:cNvSpPr>
                <a:spLocks noChangeAspect="1"/>
              </p:cNvSpPr>
              <p:nvPr/>
            </p:nvSpPr>
            <p:spPr bwMode="auto">
              <a:xfrm>
                <a:off x="-189" y="2204"/>
                <a:ext cx="116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16" y="178"/>
                  </a:cxn>
                  <a:cxn ang="0">
                    <a:pos x="21" y="0"/>
                  </a:cxn>
                  <a:cxn ang="0">
                    <a:pos x="0" y="31"/>
                  </a:cxn>
                </a:cxnLst>
                <a:rect l="0" t="0" r="r" b="b"/>
                <a:pathLst>
                  <a:path w="116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16" y="178"/>
                    </a:lnTo>
                    <a:lnTo>
                      <a:pt x="21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60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2" name="Freeform 109"/>
              <p:cNvSpPr>
                <a:spLocks noChangeAspect="1"/>
              </p:cNvSpPr>
              <p:nvPr/>
            </p:nvSpPr>
            <p:spPr bwMode="auto">
              <a:xfrm>
                <a:off x="-189" y="2204"/>
                <a:ext cx="116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16" y="178"/>
                  </a:cxn>
                  <a:cxn ang="0">
                    <a:pos x="21" y="0"/>
                  </a:cxn>
                  <a:cxn ang="0">
                    <a:pos x="0" y="31"/>
                  </a:cxn>
                </a:cxnLst>
                <a:rect l="0" t="0" r="r" b="b"/>
                <a:pathLst>
                  <a:path w="116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16" y="178"/>
                    </a:lnTo>
                    <a:lnTo>
                      <a:pt x="21" y="0"/>
                    </a:lnTo>
                    <a:lnTo>
                      <a:pt x="0" y="31"/>
                    </a:lnTo>
                  </a:path>
                </a:pathLst>
              </a:custGeom>
              <a:noFill/>
              <a:ln w="3175">
                <a:solidFill>
                  <a:srgbClr val="60DCD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3" name="Freeform 110"/>
              <p:cNvSpPr>
                <a:spLocks noChangeAspect="1"/>
              </p:cNvSpPr>
              <p:nvPr/>
            </p:nvSpPr>
            <p:spPr bwMode="auto">
              <a:xfrm>
                <a:off x="-32" y="2107"/>
                <a:ext cx="144" cy="1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97" y="188"/>
                  </a:cxn>
                  <a:cxn ang="0">
                    <a:pos x="144" y="178"/>
                  </a:cxn>
                  <a:cxn ang="0">
                    <a:pos x="47" y="0"/>
                  </a:cxn>
                  <a:cxn ang="0">
                    <a:pos x="0" y="10"/>
                  </a:cxn>
                </a:cxnLst>
                <a:rect l="0" t="0" r="r" b="b"/>
                <a:pathLst>
                  <a:path w="144" h="188">
                    <a:moveTo>
                      <a:pt x="0" y="10"/>
                    </a:moveTo>
                    <a:lnTo>
                      <a:pt x="97" y="188"/>
                    </a:lnTo>
                    <a:lnTo>
                      <a:pt x="144" y="178"/>
                    </a:lnTo>
                    <a:lnTo>
                      <a:pt x="4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62D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4" name="Freeform 111"/>
              <p:cNvSpPr>
                <a:spLocks noChangeAspect="1"/>
              </p:cNvSpPr>
              <p:nvPr/>
            </p:nvSpPr>
            <p:spPr bwMode="auto">
              <a:xfrm>
                <a:off x="-32" y="2107"/>
                <a:ext cx="144" cy="1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97" y="188"/>
                  </a:cxn>
                  <a:cxn ang="0">
                    <a:pos x="144" y="178"/>
                  </a:cxn>
                  <a:cxn ang="0">
                    <a:pos x="47" y="0"/>
                  </a:cxn>
                  <a:cxn ang="0">
                    <a:pos x="0" y="10"/>
                  </a:cxn>
                </a:cxnLst>
                <a:rect l="0" t="0" r="r" b="b"/>
                <a:pathLst>
                  <a:path w="144" h="188">
                    <a:moveTo>
                      <a:pt x="0" y="10"/>
                    </a:moveTo>
                    <a:lnTo>
                      <a:pt x="97" y="188"/>
                    </a:lnTo>
                    <a:lnTo>
                      <a:pt x="144" y="178"/>
                    </a:lnTo>
                    <a:lnTo>
                      <a:pt x="47" y="0"/>
                    </a:lnTo>
                    <a:lnTo>
                      <a:pt x="0" y="10"/>
                    </a:lnTo>
                  </a:path>
                </a:pathLst>
              </a:custGeom>
              <a:noFill/>
              <a:ln w="3175">
                <a:solidFill>
                  <a:srgbClr val="62DFD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5" name="Freeform 112"/>
              <p:cNvSpPr>
                <a:spLocks noChangeAspect="1"/>
              </p:cNvSpPr>
              <p:nvPr/>
            </p:nvSpPr>
            <p:spPr bwMode="auto">
              <a:xfrm>
                <a:off x="-168" y="2171"/>
                <a:ext cx="131" cy="211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95" y="211"/>
                  </a:cxn>
                  <a:cxn ang="0">
                    <a:pos x="131" y="178"/>
                  </a:cxn>
                  <a:cxn ang="0">
                    <a:pos x="34" y="0"/>
                  </a:cxn>
                  <a:cxn ang="0">
                    <a:pos x="0" y="33"/>
                  </a:cxn>
                </a:cxnLst>
                <a:rect l="0" t="0" r="r" b="b"/>
                <a:pathLst>
                  <a:path w="131" h="211">
                    <a:moveTo>
                      <a:pt x="0" y="33"/>
                    </a:moveTo>
                    <a:lnTo>
                      <a:pt x="95" y="211"/>
                    </a:lnTo>
                    <a:lnTo>
                      <a:pt x="131" y="178"/>
                    </a:lnTo>
                    <a:lnTo>
                      <a:pt x="34" y="0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77FDF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6" name="Freeform 113"/>
              <p:cNvSpPr>
                <a:spLocks noChangeAspect="1"/>
              </p:cNvSpPr>
              <p:nvPr/>
            </p:nvSpPr>
            <p:spPr bwMode="auto">
              <a:xfrm>
                <a:off x="-168" y="2171"/>
                <a:ext cx="131" cy="211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95" y="211"/>
                  </a:cxn>
                  <a:cxn ang="0">
                    <a:pos x="131" y="178"/>
                  </a:cxn>
                  <a:cxn ang="0">
                    <a:pos x="34" y="0"/>
                  </a:cxn>
                  <a:cxn ang="0">
                    <a:pos x="0" y="33"/>
                  </a:cxn>
                </a:cxnLst>
                <a:rect l="0" t="0" r="r" b="b"/>
                <a:pathLst>
                  <a:path w="131" h="211">
                    <a:moveTo>
                      <a:pt x="0" y="33"/>
                    </a:moveTo>
                    <a:lnTo>
                      <a:pt x="95" y="211"/>
                    </a:lnTo>
                    <a:lnTo>
                      <a:pt x="131" y="178"/>
                    </a:lnTo>
                    <a:lnTo>
                      <a:pt x="34" y="0"/>
                    </a:lnTo>
                    <a:lnTo>
                      <a:pt x="0" y="33"/>
                    </a:lnTo>
                  </a:path>
                </a:pathLst>
              </a:custGeom>
              <a:noFill/>
              <a:ln w="3175">
                <a:solidFill>
                  <a:srgbClr val="77FDF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7" name="Freeform 114"/>
              <p:cNvSpPr>
                <a:spLocks noChangeAspect="1"/>
              </p:cNvSpPr>
              <p:nvPr/>
            </p:nvSpPr>
            <p:spPr bwMode="auto">
              <a:xfrm>
                <a:off x="-85" y="2117"/>
                <a:ext cx="150" cy="20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97" y="201"/>
                  </a:cxn>
                  <a:cxn ang="0">
                    <a:pos x="150" y="178"/>
                  </a:cxn>
                  <a:cxn ang="0">
                    <a:pos x="53" y="0"/>
                  </a:cxn>
                  <a:cxn ang="0">
                    <a:pos x="0" y="23"/>
                  </a:cxn>
                </a:cxnLst>
                <a:rect l="0" t="0" r="r" b="b"/>
                <a:pathLst>
                  <a:path w="150" h="201">
                    <a:moveTo>
                      <a:pt x="0" y="23"/>
                    </a:moveTo>
                    <a:lnTo>
                      <a:pt x="97" y="201"/>
                    </a:lnTo>
                    <a:lnTo>
                      <a:pt x="150" y="178"/>
                    </a:lnTo>
                    <a:lnTo>
                      <a:pt x="5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79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8" name="Freeform 115"/>
              <p:cNvSpPr>
                <a:spLocks noChangeAspect="1"/>
              </p:cNvSpPr>
              <p:nvPr/>
            </p:nvSpPr>
            <p:spPr bwMode="auto">
              <a:xfrm>
                <a:off x="-85" y="2117"/>
                <a:ext cx="150" cy="20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97" y="201"/>
                  </a:cxn>
                  <a:cxn ang="0">
                    <a:pos x="150" y="178"/>
                  </a:cxn>
                  <a:cxn ang="0">
                    <a:pos x="53" y="0"/>
                  </a:cxn>
                  <a:cxn ang="0">
                    <a:pos x="0" y="23"/>
                  </a:cxn>
                </a:cxnLst>
                <a:rect l="0" t="0" r="r" b="b"/>
                <a:pathLst>
                  <a:path w="150" h="201">
                    <a:moveTo>
                      <a:pt x="0" y="23"/>
                    </a:moveTo>
                    <a:lnTo>
                      <a:pt x="97" y="201"/>
                    </a:lnTo>
                    <a:lnTo>
                      <a:pt x="150" y="178"/>
                    </a:lnTo>
                    <a:lnTo>
                      <a:pt x="53" y="0"/>
                    </a:lnTo>
                    <a:lnTo>
                      <a:pt x="0" y="23"/>
                    </a:lnTo>
                  </a:path>
                </a:pathLst>
              </a:custGeom>
              <a:noFill/>
              <a:ln w="3175">
                <a:solidFill>
                  <a:srgbClr val="79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9" name="Freeform 116"/>
              <p:cNvSpPr>
                <a:spLocks noChangeAspect="1"/>
              </p:cNvSpPr>
              <p:nvPr/>
            </p:nvSpPr>
            <p:spPr bwMode="auto">
              <a:xfrm>
                <a:off x="-134" y="2140"/>
                <a:ext cx="146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7" y="209"/>
                  </a:cxn>
                  <a:cxn ang="0">
                    <a:pos x="146" y="178"/>
                  </a:cxn>
                  <a:cxn ang="0">
                    <a:pos x="49" y="0"/>
                  </a:cxn>
                  <a:cxn ang="0">
                    <a:pos x="0" y="31"/>
                  </a:cxn>
                </a:cxnLst>
                <a:rect l="0" t="0" r="r" b="b"/>
                <a:pathLst>
                  <a:path w="146" h="209">
                    <a:moveTo>
                      <a:pt x="0" y="31"/>
                    </a:moveTo>
                    <a:lnTo>
                      <a:pt x="97" y="209"/>
                    </a:lnTo>
                    <a:lnTo>
                      <a:pt x="146" y="178"/>
                    </a:lnTo>
                    <a:lnTo>
                      <a:pt x="49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8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60" name="Freeform 117"/>
              <p:cNvSpPr>
                <a:spLocks noChangeAspect="1"/>
              </p:cNvSpPr>
              <p:nvPr/>
            </p:nvSpPr>
            <p:spPr bwMode="auto">
              <a:xfrm>
                <a:off x="-134" y="2140"/>
                <a:ext cx="146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7" y="209"/>
                  </a:cxn>
                  <a:cxn ang="0">
                    <a:pos x="146" y="178"/>
                  </a:cxn>
                  <a:cxn ang="0">
                    <a:pos x="49" y="0"/>
                  </a:cxn>
                  <a:cxn ang="0">
                    <a:pos x="0" y="31"/>
                  </a:cxn>
                </a:cxnLst>
                <a:rect l="0" t="0" r="r" b="b"/>
                <a:pathLst>
                  <a:path w="146" h="209">
                    <a:moveTo>
                      <a:pt x="0" y="31"/>
                    </a:moveTo>
                    <a:lnTo>
                      <a:pt x="97" y="209"/>
                    </a:lnTo>
                    <a:lnTo>
                      <a:pt x="146" y="178"/>
                    </a:lnTo>
                    <a:lnTo>
                      <a:pt x="49" y="0"/>
                    </a:lnTo>
                    <a:lnTo>
                      <a:pt x="0" y="31"/>
                    </a:lnTo>
                  </a:path>
                </a:pathLst>
              </a:custGeom>
              <a:noFill/>
              <a:ln w="3175">
                <a:solidFill>
                  <a:srgbClr val="8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61" name="Freeform 118"/>
              <p:cNvSpPr>
                <a:spLocks noChangeAspect="1"/>
              </p:cNvSpPr>
              <p:nvPr/>
            </p:nvSpPr>
            <p:spPr bwMode="auto">
              <a:xfrm>
                <a:off x="-94" y="2285"/>
                <a:ext cx="261" cy="169"/>
              </a:xfrm>
              <a:custGeom>
                <a:avLst/>
                <a:gdLst/>
                <a:ahLst/>
                <a:cxnLst>
                  <a:cxn ang="0">
                    <a:pos x="106" y="33"/>
                  </a:cxn>
                  <a:cxn ang="0">
                    <a:pos x="57" y="64"/>
                  </a:cxn>
                  <a:cxn ang="0">
                    <a:pos x="21" y="97"/>
                  </a:cxn>
                  <a:cxn ang="0">
                    <a:pos x="0" y="128"/>
                  </a:cxn>
                  <a:cxn ang="0">
                    <a:pos x="0" y="154"/>
                  </a:cxn>
                  <a:cxn ang="0">
                    <a:pos x="21" y="169"/>
                  </a:cxn>
                  <a:cxn ang="0">
                    <a:pos x="56" y="169"/>
                  </a:cxn>
                  <a:cxn ang="0">
                    <a:pos x="102" y="159"/>
                  </a:cxn>
                  <a:cxn ang="0">
                    <a:pos x="154" y="137"/>
                  </a:cxn>
                  <a:cxn ang="0">
                    <a:pos x="203" y="107"/>
                  </a:cxn>
                  <a:cxn ang="0">
                    <a:pos x="239" y="74"/>
                  </a:cxn>
                  <a:cxn ang="0">
                    <a:pos x="260" y="43"/>
                  </a:cxn>
                  <a:cxn ang="0">
                    <a:pos x="261" y="17"/>
                  </a:cxn>
                  <a:cxn ang="0">
                    <a:pos x="241" y="2"/>
                  </a:cxn>
                  <a:cxn ang="0">
                    <a:pos x="206" y="0"/>
                  </a:cxn>
                  <a:cxn ang="0">
                    <a:pos x="159" y="10"/>
                  </a:cxn>
                  <a:cxn ang="0">
                    <a:pos x="106" y="33"/>
                  </a:cxn>
                </a:cxnLst>
                <a:rect l="0" t="0" r="r" b="b"/>
                <a:pathLst>
                  <a:path w="261" h="169">
                    <a:moveTo>
                      <a:pt x="106" y="33"/>
                    </a:moveTo>
                    <a:lnTo>
                      <a:pt x="57" y="64"/>
                    </a:lnTo>
                    <a:lnTo>
                      <a:pt x="21" y="97"/>
                    </a:lnTo>
                    <a:lnTo>
                      <a:pt x="0" y="128"/>
                    </a:lnTo>
                    <a:lnTo>
                      <a:pt x="0" y="154"/>
                    </a:lnTo>
                    <a:lnTo>
                      <a:pt x="21" y="169"/>
                    </a:lnTo>
                    <a:lnTo>
                      <a:pt x="56" y="169"/>
                    </a:lnTo>
                    <a:lnTo>
                      <a:pt x="102" y="159"/>
                    </a:lnTo>
                    <a:lnTo>
                      <a:pt x="154" y="137"/>
                    </a:lnTo>
                    <a:lnTo>
                      <a:pt x="203" y="107"/>
                    </a:lnTo>
                    <a:lnTo>
                      <a:pt x="239" y="74"/>
                    </a:lnTo>
                    <a:lnTo>
                      <a:pt x="260" y="43"/>
                    </a:lnTo>
                    <a:lnTo>
                      <a:pt x="261" y="17"/>
                    </a:lnTo>
                    <a:lnTo>
                      <a:pt x="241" y="2"/>
                    </a:lnTo>
                    <a:lnTo>
                      <a:pt x="206" y="0"/>
                    </a:lnTo>
                    <a:lnTo>
                      <a:pt x="159" y="10"/>
                    </a:lnTo>
                    <a:lnTo>
                      <a:pt x="106" y="33"/>
                    </a:lnTo>
                    <a:close/>
                  </a:path>
                </a:pathLst>
              </a:custGeom>
              <a:solidFill>
                <a:srgbClr val="15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62" name="Freeform 119"/>
              <p:cNvSpPr>
                <a:spLocks noChangeAspect="1"/>
              </p:cNvSpPr>
              <p:nvPr/>
            </p:nvSpPr>
            <p:spPr bwMode="auto">
              <a:xfrm>
                <a:off x="-94" y="2285"/>
                <a:ext cx="261" cy="169"/>
              </a:xfrm>
              <a:custGeom>
                <a:avLst/>
                <a:gdLst/>
                <a:ahLst/>
                <a:cxnLst>
                  <a:cxn ang="0">
                    <a:pos x="106" y="33"/>
                  </a:cxn>
                  <a:cxn ang="0">
                    <a:pos x="57" y="64"/>
                  </a:cxn>
                  <a:cxn ang="0">
                    <a:pos x="21" y="97"/>
                  </a:cxn>
                  <a:cxn ang="0">
                    <a:pos x="0" y="128"/>
                  </a:cxn>
                  <a:cxn ang="0">
                    <a:pos x="0" y="154"/>
                  </a:cxn>
                  <a:cxn ang="0">
                    <a:pos x="21" y="169"/>
                  </a:cxn>
                  <a:cxn ang="0">
                    <a:pos x="56" y="169"/>
                  </a:cxn>
                  <a:cxn ang="0">
                    <a:pos x="102" y="159"/>
                  </a:cxn>
                  <a:cxn ang="0">
                    <a:pos x="154" y="137"/>
                  </a:cxn>
                  <a:cxn ang="0">
                    <a:pos x="203" y="107"/>
                  </a:cxn>
                  <a:cxn ang="0">
                    <a:pos x="239" y="74"/>
                  </a:cxn>
                  <a:cxn ang="0">
                    <a:pos x="260" y="43"/>
                  </a:cxn>
                  <a:cxn ang="0">
                    <a:pos x="261" y="17"/>
                  </a:cxn>
                  <a:cxn ang="0">
                    <a:pos x="241" y="2"/>
                  </a:cxn>
                  <a:cxn ang="0">
                    <a:pos x="206" y="0"/>
                  </a:cxn>
                  <a:cxn ang="0">
                    <a:pos x="159" y="10"/>
                  </a:cxn>
                  <a:cxn ang="0">
                    <a:pos x="106" y="33"/>
                  </a:cxn>
                </a:cxnLst>
                <a:rect l="0" t="0" r="r" b="b"/>
                <a:pathLst>
                  <a:path w="261" h="169">
                    <a:moveTo>
                      <a:pt x="106" y="33"/>
                    </a:moveTo>
                    <a:lnTo>
                      <a:pt x="57" y="64"/>
                    </a:lnTo>
                    <a:lnTo>
                      <a:pt x="21" y="97"/>
                    </a:lnTo>
                    <a:lnTo>
                      <a:pt x="0" y="128"/>
                    </a:lnTo>
                    <a:lnTo>
                      <a:pt x="0" y="154"/>
                    </a:lnTo>
                    <a:lnTo>
                      <a:pt x="21" y="169"/>
                    </a:lnTo>
                    <a:lnTo>
                      <a:pt x="56" y="169"/>
                    </a:lnTo>
                    <a:lnTo>
                      <a:pt x="102" y="159"/>
                    </a:lnTo>
                    <a:lnTo>
                      <a:pt x="154" y="137"/>
                    </a:lnTo>
                    <a:lnTo>
                      <a:pt x="203" y="107"/>
                    </a:lnTo>
                    <a:lnTo>
                      <a:pt x="239" y="74"/>
                    </a:lnTo>
                    <a:lnTo>
                      <a:pt x="260" y="43"/>
                    </a:lnTo>
                    <a:lnTo>
                      <a:pt x="261" y="17"/>
                    </a:lnTo>
                    <a:lnTo>
                      <a:pt x="241" y="2"/>
                    </a:lnTo>
                    <a:lnTo>
                      <a:pt x="206" y="0"/>
                    </a:lnTo>
                    <a:lnTo>
                      <a:pt x="159" y="10"/>
                    </a:lnTo>
                    <a:lnTo>
                      <a:pt x="106" y="33"/>
                    </a:lnTo>
                  </a:path>
                </a:pathLst>
              </a:custGeom>
              <a:noFill/>
              <a:ln w="3175">
                <a:solidFill>
                  <a:srgbClr val="15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63" name="Line 120"/>
              <p:cNvSpPr>
                <a:spLocks noChangeAspect="1" noChangeShapeType="1"/>
              </p:cNvSpPr>
              <p:nvPr/>
            </p:nvSpPr>
            <p:spPr bwMode="auto">
              <a:xfrm flipV="1">
                <a:off x="-149" y="2161"/>
                <a:ext cx="145" cy="17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64" name="Line 121"/>
              <p:cNvSpPr>
                <a:spLocks noChangeAspect="1" noChangeShapeType="1"/>
              </p:cNvSpPr>
              <p:nvPr/>
            </p:nvSpPr>
            <p:spPr bwMode="auto">
              <a:xfrm>
                <a:off x="22" y="2152"/>
                <a:ext cx="90" cy="6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sp>
          <p:nvSpPr>
            <p:cNvPr id="165" name="Line 122"/>
            <p:cNvSpPr>
              <a:spLocks noChangeAspect="1" noChangeShapeType="1"/>
            </p:cNvSpPr>
            <p:nvPr/>
          </p:nvSpPr>
          <p:spPr bwMode="auto">
            <a:xfrm flipH="1">
              <a:off x="4762525" y="3529963"/>
              <a:ext cx="1228005" cy="513310"/>
            </a:xfrm>
            <a:prstGeom prst="line">
              <a:avLst/>
            </a:prstGeom>
            <a:noFill/>
            <a:ln w="682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grpSp>
          <p:nvGrpSpPr>
            <p:cNvPr id="166" name="Group 123"/>
            <p:cNvGrpSpPr>
              <a:grpSpLocks noChangeAspect="1"/>
            </p:cNvGrpSpPr>
            <p:nvPr/>
          </p:nvGrpSpPr>
          <p:grpSpPr bwMode="auto">
            <a:xfrm>
              <a:off x="4472160" y="3855137"/>
              <a:ext cx="395623" cy="411113"/>
              <a:chOff x="591" y="2325"/>
              <a:chExt cx="327" cy="354"/>
            </a:xfrm>
          </p:grpSpPr>
          <p:sp>
            <p:nvSpPr>
              <p:cNvPr id="167" name="Freeform 124"/>
              <p:cNvSpPr>
                <a:spLocks noChangeAspect="1"/>
              </p:cNvSpPr>
              <p:nvPr/>
            </p:nvSpPr>
            <p:spPr bwMode="auto">
              <a:xfrm>
                <a:off x="591" y="2325"/>
                <a:ext cx="209" cy="91"/>
              </a:xfrm>
              <a:custGeom>
                <a:avLst/>
                <a:gdLst/>
                <a:ahLst/>
                <a:cxnLst>
                  <a:cxn ang="0">
                    <a:pos x="197" y="3"/>
                  </a:cxn>
                  <a:cxn ang="0">
                    <a:pos x="0" y="91"/>
                  </a:cxn>
                  <a:cxn ang="0">
                    <a:pos x="12" y="90"/>
                  </a:cxn>
                  <a:cxn ang="0">
                    <a:pos x="209" y="0"/>
                  </a:cxn>
                  <a:cxn ang="0">
                    <a:pos x="197" y="3"/>
                  </a:cxn>
                </a:cxnLst>
                <a:rect l="0" t="0" r="r" b="b"/>
                <a:pathLst>
                  <a:path w="209" h="91">
                    <a:moveTo>
                      <a:pt x="197" y="3"/>
                    </a:moveTo>
                    <a:lnTo>
                      <a:pt x="0" y="91"/>
                    </a:lnTo>
                    <a:lnTo>
                      <a:pt x="12" y="90"/>
                    </a:lnTo>
                    <a:lnTo>
                      <a:pt x="209" y="0"/>
                    </a:lnTo>
                    <a:lnTo>
                      <a:pt x="197" y="3"/>
                    </a:lnTo>
                    <a:close/>
                  </a:path>
                </a:pathLst>
              </a:custGeom>
              <a:solidFill>
                <a:srgbClr val="43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68" name="Freeform 125"/>
              <p:cNvSpPr>
                <a:spLocks noChangeAspect="1"/>
              </p:cNvSpPr>
              <p:nvPr/>
            </p:nvSpPr>
            <p:spPr bwMode="auto">
              <a:xfrm>
                <a:off x="591" y="2325"/>
                <a:ext cx="209" cy="91"/>
              </a:xfrm>
              <a:custGeom>
                <a:avLst/>
                <a:gdLst/>
                <a:ahLst/>
                <a:cxnLst>
                  <a:cxn ang="0">
                    <a:pos x="197" y="3"/>
                  </a:cxn>
                  <a:cxn ang="0">
                    <a:pos x="0" y="91"/>
                  </a:cxn>
                  <a:cxn ang="0">
                    <a:pos x="12" y="90"/>
                  </a:cxn>
                  <a:cxn ang="0">
                    <a:pos x="209" y="0"/>
                  </a:cxn>
                  <a:cxn ang="0">
                    <a:pos x="197" y="3"/>
                  </a:cxn>
                </a:cxnLst>
                <a:rect l="0" t="0" r="r" b="b"/>
                <a:pathLst>
                  <a:path w="209" h="91">
                    <a:moveTo>
                      <a:pt x="197" y="3"/>
                    </a:moveTo>
                    <a:lnTo>
                      <a:pt x="0" y="91"/>
                    </a:lnTo>
                    <a:lnTo>
                      <a:pt x="12" y="90"/>
                    </a:lnTo>
                    <a:lnTo>
                      <a:pt x="209" y="0"/>
                    </a:lnTo>
                    <a:lnTo>
                      <a:pt x="197" y="3"/>
                    </a:lnTo>
                  </a:path>
                </a:pathLst>
              </a:custGeom>
              <a:noFill/>
              <a:ln w="3175">
                <a:solidFill>
                  <a:srgbClr val="43B4B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69" name="Freeform 126"/>
              <p:cNvSpPr>
                <a:spLocks noChangeAspect="1"/>
              </p:cNvSpPr>
              <p:nvPr/>
            </p:nvSpPr>
            <p:spPr bwMode="auto">
              <a:xfrm>
                <a:off x="719" y="2567"/>
                <a:ext cx="199" cy="111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1"/>
                  </a:cxn>
                  <a:cxn ang="0">
                    <a:pos x="195" y="22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1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1"/>
                    </a:lnTo>
                    <a:lnTo>
                      <a:pt x="195" y="22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15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70" name="Freeform 127"/>
              <p:cNvSpPr>
                <a:spLocks noChangeAspect="1"/>
              </p:cNvSpPr>
              <p:nvPr/>
            </p:nvSpPr>
            <p:spPr bwMode="auto">
              <a:xfrm>
                <a:off x="719" y="2567"/>
                <a:ext cx="199" cy="111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1"/>
                  </a:cxn>
                  <a:cxn ang="0">
                    <a:pos x="195" y="22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1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1"/>
                    </a:lnTo>
                    <a:lnTo>
                      <a:pt x="195" y="22"/>
                    </a:lnTo>
                    <a:lnTo>
                      <a:pt x="199" y="0"/>
                    </a:lnTo>
                  </a:path>
                </a:pathLst>
              </a:custGeom>
              <a:noFill/>
              <a:ln w="3175">
                <a:solidFill>
                  <a:srgbClr val="15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71" name="Freeform 128"/>
              <p:cNvSpPr>
                <a:spLocks noChangeAspect="1"/>
              </p:cNvSpPr>
              <p:nvPr/>
            </p:nvSpPr>
            <p:spPr bwMode="auto">
              <a:xfrm>
                <a:off x="603" y="2325"/>
                <a:ext cx="216" cy="107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19" y="107"/>
                  </a:cxn>
                  <a:cxn ang="0">
                    <a:pos x="216" y="19"/>
                  </a:cxn>
                  <a:cxn ang="0">
                    <a:pos x="197" y="0"/>
                  </a:cxn>
                </a:cxnLst>
                <a:rect l="0" t="0" r="r" b="b"/>
                <a:pathLst>
                  <a:path w="216" h="107">
                    <a:moveTo>
                      <a:pt x="197" y="0"/>
                    </a:moveTo>
                    <a:lnTo>
                      <a:pt x="0" y="90"/>
                    </a:lnTo>
                    <a:lnTo>
                      <a:pt x="19" y="107"/>
                    </a:lnTo>
                    <a:lnTo>
                      <a:pt x="216" y="19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61DE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72" name="Freeform 129"/>
              <p:cNvSpPr>
                <a:spLocks noChangeAspect="1"/>
              </p:cNvSpPr>
              <p:nvPr/>
            </p:nvSpPr>
            <p:spPr bwMode="auto">
              <a:xfrm>
                <a:off x="603" y="2325"/>
                <a:ext cx="216" cy="107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19" y="107"/>
                  </a:cxn>
                  <a:cxn ang="0">
                    <a:pos x="216" y="19"/>
                  </a:cxn>
                  <a:cxn ang="0">
                    <a:pos x="197" y="0"/>
                  </a:cxn>
                </a:cxnLst>
                <a:rect l="0" t="0" r="r" b="b"/>
                <a:pathLst>
                  <a:path w="216" h="107">
                    <a:moveTo>
                      <a:pt x="197" y="0"/>
                    </a:moveTo>
                    <a:lnTo>
                      <a:pt x="0" y="90"/>
                    </a:lnTo>
                    <a:lnTo>
                      <a:pt x="19" y="107"/>
                    </a:lnTo>
                    <a:lnTo>
                      <a:pt x="216" y="19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61DED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73" name="Freeform 130"/>
              <p:cNvSpPr>
                <a:spLocks noChangeAspect="1"/>
              </p:cNvSpPr>
              <p:nvPr/>
            </p:nvSpPr>
            <p:spPr bwMode="auto">
              <a:xfrm>
                <a:off x="712" y="2529"/>
                <a:ext cx="206" cy="12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9" y="128"/>
                  </a:cxn>
                  <a:cxn ang="0">
                    <a:pos x="206" y="38"/>
                  </a:cxn>
                  <a:cxn ang="0">
                    <a:pos x="197" y="0"/>
                  </a:cxn>
                </a:cxnLst>
                <a:rect l="0" t="0" r="r" b="b"/>
                <a:pathLst>
                  <a:path w="206" h="128">
                    <a:moveTo>
                      <a:pt x="197" y="0"/>
                    </a:moveTo>
                    <a:lnTo>
                      <a:pt x="0" y="90"/>
                    </a:lnTo>
                    <a:lnTo>
                      <a:pt x="9" y="128"/>
                    </a:lnTo>
                    <a:lnTo>
                      <a:pt x="206" y="38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329C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74" name="Freeform 131"/>
              <p:cNvSpPr>
                <a:spLocks noChangeAspect="1"/>
              </p:cNvSpPr>
              <p:nvPr/>
            </p:nvSpPr>
            <p:spPr bwMode="auto">
              <a:xfrm>
                <a:off x="712" y="2529"/>
                <a:ext cx="206" cy="12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9" y="128"/>
                  </a:cxn>
                  <a:cxn ang="0">
                    <a:pos x="206" y="38"/>
                  </a:cxn>
                  <a:cxn ang="0">
                    <a:pos x="197" y="0"/>
                  </a:cxn>
                </a:cxnLst>
                <a:rect l="0" t="0" r="r" b="b"/>
                <a:pathLst>
                  <a:path w="206" h="128">
                    <a:moveTo>
                      <a:pt x="197" y="0"/>
                    </a:moveTo>
                    <a:lnTo>
                      <a:pt x="0" y="90"/>
                    </a:lnTo>
                    <a:lnTo>
                      <a:pt x="9" y="128"/>
                    </a:lnTo>
                    <a:lnTo>
                      <a:pt x="206" y="38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329C9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75" name="Freeform 132"/>
              <p:cNvSpPr>
                <a:spLocks noChangeAspect="1"/>
              </p:cNvSpPr>
              <p:nvPr/>
            </p:nvSpPr>
            <p:spPr bwMode="auto">
              <a:xfrm>
                <a:off x="622" y="2344"/>
                <a:ext cx="221" cy="12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8"/>
                  </a:cxn>
                  <a:cxn ang="0">
                    <a:pos x="24" y="123"/>
                  </a:cxn>
                  <a:cxn ang="0">
                    <a:pos x="221" y="34"/>
                  </a:cxn>
                  <a:cxn ang="0">
                    <a:pos x="197" y="0"/>
                  </a:cxn>
                </a:cxnLst>
                <a:rect l="0" t="0" r="r" b="b"/>
                <a:pathLst>
                  <a:path w="221" h="123">
                    <a:moveTo>
                      <a:pt x="197" y="0"/>
                    </a:moveTo>
                    <a:lnTo>
                      <a:pt x="0" y="88"/>
                    </a:lnTo>
                    <a:lnTo>
                      <a:pt x="24" y="123"/>
                    </a:lnTo>
                    <a:lnTo>
                      <a:pt x="221" y="34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73F8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76" name="Freeform 133"/>
              <p:cNvSpPr>
                <a:spLocks noChangeAspect="1"/>
              </p:cNvSpPr>
              <p:nvPr/>
            </p:nvSpPr>
            <p:spPr bwMode="auto">
              <a:xfrm>
                <a:off x="622" y="2344"/>
                <a:ext cx="221" cy="12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8"/>
                  </a:cxn>
                  <a:cxn ang="0">
                    <a:pos x="24" y="123"/>
                  </a:cxn>
                  <a:cxn ang="0">
                    <a:pos x="221" y="34"/>
                  </a:cxn>
                  <a:cxn ang="0">
                    <a:pos x="197" y="0"/>
                  </a:cxn>
                </a:cxnLst>
                <a:rect l="0" t="0" r="r" b="b"/>
                <a:pathLst>
                  <a:path w="221" h="123">
                    <a:moveTo>
                      <a:pt x="197" y="0"/>
                    </a:moveTo>
                    <a:lnTo>
                      <a:pt x="0" y="88"/>
                    </a:lnTo>
                    <a:lnTo>
                      <a:pt x="24" y="123"/>
                    </a:lnTo>
                    <a:lnTo>
                      <a:pt x="221" y="34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73F8F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77" name="Freeform 134"/>
              <p:cNvSpPr>
                <a:spLocks noChangeAspect="1"/>
              </p:cNvSpPr>
              <p:nvPr/>
            </p:nvSpPr>
            <p:spPr bwMode="auto">
              <a:xfrm>
                <a:off x="696" y="2480"/>
                <a:ext cx="213" cy="139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16" y="139"/>
                  </a:cxn>
                  <a:cxn ang="0">
                    <a:pos x="213" y="49"/>
                  </a:cxn>
                  <a:cxn ang="0">
                    <a:pos x="197" y="0"/>
                  </a:cxn>
                </a:cxnLst>
                <a:rect l="0" t="0" r="r" b="b"/>
                <a:pathLst>
                  <a:path w="213" h="139">
                    <a:moveTo>
                      <a:pt x="197" y="0"/>
                    </a:moveTo>
                    <a:lnTo>
                      <a:pt x="0" y="90"/>
                    </a:lnTo>
                    <a:lnTo>
                      <a:pt x="16" y="139"/>
                    </a:lnTo>
                    <a:lnTo>
                      <a:pt x="213" y="49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54CB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78" name="Freeform 135"/>
              <p:cNvSpPr>
                <a:spLocks noChangeAspect="1"/>
              </p:cNvSpPr>
              <p:nvPr/>
            </p:nvSpPr>
            <p:spPr bwMode="auto">
              <a:xfrm>
                <a:off x="696" y="2480"/>
                <a:ext cx="213" cy="139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16" y="139"/>
                  </a:cxn>
                  <a:cxn ang="0">
                    <a:pos x="213" y="49"/>
                  </a:cxn>
                  <a:cxn ang="0">
                    <a:pos x="197" y="0"/>
                  </a:cxn>
                </a:cxnLst>
                <a:rect l="0" t="0" r="r" b="b"/>
                <a:pathLst>
                  <a:path w="213" h="139">
                    <a:moveTo>
                      <a:pt x="197" y="0"/>
                    </a:moveTo>
                    <a:lnTo>
                      <a:pt x="0" y="90"/>
                    </a:lnTo>
                    <a:lnTo>
                      <a:pt x="16" y="139"/>
                    </a:lnTo>
                    <a:lnTo>
                      <a:pt x="213" y="49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54CBC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79" name="Freeform 136"/>
              <p:cNvSpPr>
                <a:spLocks noChangeAspect="1"/>
              </p:cNvSpPr>
              <p:nvPr/>
            </p:nvSpPr>
            <p:spPr bwMode="auto">
              <a:xfrm>
                <a:off x="672" y="2427"/>
                <a:ext cx="221" cy="14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4" y="143"/>
                  </a:cxn>
                  <a:cxn ang="0">
                    <a:pos x="221" y="53"/>
                  </a:cxn>
                  <a:cxn ang="0">
                    <a:pos x="197" y="0"/>
                  </a:cxn>
                </a:cxnLst>
                <a:rect l="0" t="0" r="r" b="b"/>
                <a:pathLst>
                  <a:path w="221" h="143">
                    <a:moveTo>
                      <a:pt x="197" y="0"/>
                    </a:moveTo>
                    <a:lnTo>
                      <a:pt x="0" y="90"/>
                    </a:lnTo>
                    <a:lnTo>
                      <a:pt x="24" y="143"/>
                    </a:lnTo>
                    <a:lnTo>
                      <a:pt x="221" y="53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6CEEE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80" name="Freeform 137"/>
              <p:cNvSpPr>
                <a:spLocks noChangeAspect="1"/>
              </p:cNvSpPr>
              <p:nvPr/>
            </p:nvSpPr>
            <p:spPr bwMode="auto">
              <a:xfrm>
                <a:off x="672" y="2427"/>
                <a:ext cx="221" cy="14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4" y="143"/>
                  </a:cxn>
                  <a:cxn ang="0">
                    <a:pos x="221" y="53"/>
                  </a:cxn>
                  <a:cxn ang="0">
                    <a:pos x="197" y="0"/>
                  </a:cxn>
                </a:cxnLst>
                <a:rect l="0" t="0" r="r" b="b"/>
                <a:pathLst>
                  <a:path w="221" h="143">
                    <a:moveTo>
                      <a:pt x="197" y="0"/>
                    </a:moveTo>
                    <a:lnTo>
                      <a:pt x="0" y="90"/>
                    </a:lnTo>
                    <a:lnTo>
                      <a:pt x="24" y="143"/>
                    </a:lnTo>
                    <a:lnTo>
                      <a:pt x="221" y="53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6CEEE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81" name="Freeform 138"/>
              <p:cNvSpPr>
                <a:spLocks noChangeAspect="1"/>
              </p:cNvSpPr>
              <p:nvPr/>
            </p:nvSpPr>
            <p:spPr bwMode="auto">
              <a:xfrm>
                <a:off x="646" y="2378"/>
                <a:ext cx="223" cy="139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9"/>
                  </a:cxn>
                  <a:cxn ang="0">
                    <a:pos x="26" y="139"/>
                  </a:cxn>
                  <a:cxn ang="0">
                    <a:pos x="223" y="49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9">
                    <a:moveTo>
                      <a:pt x="197" y="0"/>
                    </a:moveTo>
                    <a:lnTo>
                      <a:pt x="0" y="89"/>
                    </a:lnTo>
                    <a:lnTo>
                      <a:pt x="26" y="139"/>
                    </a:lnTo>
                    <a:lnTo>
                      <a:pt x="223" y="49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78FE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82" name="Freeform 139"/>
              <p:cNvSpPr>
                <a:spLocks noChangeAspect="1"/>
              </p:cNvSpPr>
              <p:nvPr/>
            </p:nvSpPr>
            <p:spPr bwMode="auto">
              <a:xfrm>
                <a:off x="646" y="2378"/>
                <a:ext cx="223" cy="139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9"/>
                  </a:cxn>
                  <a:cxn ang="0">
                    <a:pos x="26" y="139"/>
                  </a:cxn>
                  <a:cxn ang="0">
                    <a:pos x="223" y="49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9">
                    <a:moveTo>
                      <a:pt x="197" y="0"/>
                    </a:moveTo>
                    <a:lnTo>
                      <a:pt x="0" y="89"/>
                    </a:lnTo>
                    <a:lnTo>
                      <a:pt x="26" y="139"/>
                    </a:lnTo>
                    <a:lnTo>
                      <a:pt x="223" y="49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78FEF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83" name="Freeform 140"/>
              <p:cNvSpPr>
                <a:spLocks noChangeAspect="1"/>
              </p:cNvSpPr>
              <p:nvPr/>
            </p:nvSpPr>
            <p:spPr bwMode="auto">
              <a:xfrm>
                <a:off x="591" y="2415"/>
                <a:ext cx="130" cy="264"/>
              </a:xfrm>
              <a:custGeom>
                <a:avLst/>
                <a:gdLst/>
                <a:ahLst/>
                <a:cxnLst>
                  <a:cxn ang="0">
                    <a:pos x="81" y="102"/>
                  </a:cxn>
                  <a:cxn ang="0">
                    <a:pos x="55" y="52"/>
                  </a:cxn>
                  <a:cxn ang="0">
                    <a:pos x="31" y="17"/>
                  </a:cxn>
                  <a:cxn ang="0">
                    <a:pos x="12" y="0"/>
                  </a:cxn>
                  <a:cxn ang="0">
                    <a:pos x="0" y="1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4" y="110"/>
                  </a:cxn>
                  <a:cxn ang="0">
                    <a:pos x="48" y="162"/>
                  </a:cxn>
                  <a:cxn ang="0">
                    <a:pos x="74" y="211"/>
                  </a:cxn>
                  <a:cxn ang="0">
                    <a:pos x="97" y="245"/>
                  </a:cxn>
                  <a:cxn ang="0">
                    <a:pos x="116" y="264"/>
                  </a:cxn>
                  <a:cxn ang="0">
                    <a:pos x="128" y="263"/>
                  </a:cxn>
                  <a:cxn ang="0">
                    <a:pos x="130" y="242"/>
                  </a:cxn>
                  <a:cxn ang="0">
                    <a:pos x="121" y="204"/>
                  </a:cxn>
                  <a:cxn ang="0">
                    <a:pos x="105" y="155"/>
                  </a:cxn>
                  <a:cxn ang="0">
                    <a:pos x="81" y="102"/>
                  </a:cxn>
                </a:cxnLst>
                <a:rect l="0" t="0" r="r" b="b"/>
                <a:pathLst>
                  <a:path w="130" h="264">
                    <a:moveTo>
                      <a:pt x="81" y="102"/>
                    </a:moveTo>
                    <a:lnTo>
                      <a:pt x="55" y="52"/>
                    </a:lnTo>
                    <a:lnTo>
                      <a:pt x="31" y="17"/>
                    </a:lnTo>
                    <a:lnTo>
                      <a:pt x="12" y="0"/>
                    </a:lnTo>
                    <a:lnTo>
                      <a:pt x="0" y="1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4" y="110"/>
                    </a:lnTo>
                    <a:lnTo>
                      <a:pt x="48" y="162"/>
                    </a:lnTo>
                    <a:lnTo>
                      <a:pt x="74" y="211"/>
                    </a:lnTo>
                    <a:lnTo>
                      <a:pt x="97" y="245"/>
                    </a:lnTo>
                    <a:lnTo>
                      <a:pt x="116" y="264"/>
                    </a:lnTo>
                    <a:lnTo>
                      <a:pt x="128" y="263"/>
                    </a:lnTo>
                    <a:lnTo>
                      <a:pt x="130" y="242"/>
                    </a:lnTo>
                    <a:lnTo>
                      <a:pt x="121" y="204"/>
                    </a:lnTo>
                    <a:lnTo>
                      <a:pt x="105" y="155"/>
                    </a:lnTo>
                    <a:lnTo>
                      <a:pt x="81" y="102"/>
                    </a:lnTo>
                    <a:close/>
                  </a:path>
                </a:pathLst>
              </a:custGeom>
              <a:solidFill>
                <a:srgbClr val="3EACA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84" name="Freeform 141"/>
              <p:cNvSpPr>
                <a:spLocks noChangeAspect="1"/>
              </p:cNvSpPr>
              <p:nvPr/>
            </p:nvSpPr>
            <p:spPr bwMode="auto">
              <a:xfrm>
                <a:off x="591" y="2415"/>
                <a:ext cx="130" cy="264"/>
              </a:xfrm>
              <a:custGeom>
                <a:avLst/>
                <a:gdLst/>
                <a:ahLst/>
                <a:cxnLst>
                  <a:cxn ang="0">
                    <a:pos x="81" y="102"/>
                  </a:cxn>
                  <a:cxn ang="0">
                    <a:pos x="55" y="52"/>
                  </a:cxn>
                  <a:cxn ang="0">
                    <a:pos x="31" y="17"/>
                  </a:cxn>
                  <a:cxn ang="0">
                    <a:pos x="12" y="0"/>
                  </a:cxn>
                  <a:cxn ang="0">
                    <a:pos x="0" y="1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4" y="110"/>
                  </a:cxn>
                  <a:cxn ang="0">
                    <a:pos x="48" y="162"/>
                  </a:cxn>
                  <a:cxn ang="0">
                    <a:pos x="74" y="211"/>
                  </a:cxn>
                  <a:cxn ang="0">
                    <a:pos x="97" y="245"/>
                  </a:cxn>
                  <a:cxn ang="0">
                    <a:pos x="116" y="264"/>
                  </a:cxn>
                  <a:cxn ang="0">
                    <a:pos x="128" y="263"/>
                  </a:cxn>
                  <a:cxn ang="0">
                    <a:pos x="130" y="242"/>
                  </a:cxn>
                  <a:cxn ang="0">
                    <a:pos x="121" y="204"/>
                  </a:cxn>
                  <a:cxn ang="0">
                    <a:pos x="105" y="155"/>
                  </a:cxn>
                  <a:cxn ang="0">
                    <a:pos x="81" y="102"/>
                  </a:cxn>
                </a:cxnLst>
                <a:rect l="0" t="0" r="r" b="b"/>
                <a:pathLst>
                  <a:path w="130" h="264">
                    <a:moveTo>
                      <a:pt x="81" y="102"/>
                    </a:moveTo>
                    <a:lnTo>
                      <a:pt x="55" y="52"/>
                    </a:lnTo>
                    <a:lnTo>
                      <a:pt x="31" y="17"/>
                    </a:lnTo>
                    <a:lnTo>
                      <a:pt x="12" y="0"/>
                    </a:lnTo>
                    <a:lnTo>
                      <a:pt x="0" y="1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4" y="110"/>
                    </a:lnTo>
                    <a:lnTo>
                      <a:pt x="48" y="162"/>
                    </a:lnTo>
                    <a:lnTo>
                      <a:pt x="74" y="211"/>
                    </a:lnTo>
                    <a:lnTo>
                      <a:pt x="97" y="245"/>
                    </a:lnTo>
                    <a:lnTo>
                      <a:pt x="116" y="264"/>
                    </a:lnTo>
                    <a:lnTo>
                      <a:pt x="128" y="263"/>
                    </a:lnTo>
                    <a:lnTo>
                      <a:pt x="130" y="242"/>
                    </a:lnTo>
                    <a:lnTo>
                      <a:pt x="121" y="204"/>
                    </a:lnTo>
                    <a:lnTo>
                      <a:pt x="105" y="155"/>
                    </a:lnTo>
                    <a:lnTo>
                      <a:pt x="81" y="102"/>
                    </a:lnTo>
                  </a:path>
                </a:pathLst>
              </a:custGeom>
              <a:noFill/>
              <a:ln w="3175">
                <a:solidFill>
                  <a:srgbClr val="3EACA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85" name="Line 14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786" y="2403"/>
                <a:ext cx="42" cy="21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86" name="Line 143"/>
              <p:cNvSpPr>
                <a:spLocks noChangeAspect="1" noChangeShapeType="1"/>
              </p:cNvSpPr>
              <p:nvPr/>
            </p:nvSpPr>
            <p:spPr bwMode="auto">
              <a:xfrm>
                <a:off x="698" y="2373"/>
                <a:ext cx="67" cy="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sp>
          <p:nvSpPr>
            <p:cNvPr id="187" name="Line 144"/>
            <p:cNvSpPr>
              <a:spLocks noChangeAspect="1" noChangeShapeType="1"/>
            </p:cNvSpPr>
            <p:nvPr/>
          </p:nvSpPr>
          <p:spPr bwMode="auto">
            <a:xfrm flipH="1">
              <a:off x="4082586" y="4124567"/>
              <a:ext cx="462165" cy="177684"/>
            </a:xfrm>
            <a:prstGeom prst="line">
              <a:avLst/>
            </a:prstGeom>
            <a:noFill/>
            <a:ln w="460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88" name="Line 145"/>
            <p:cNvSpPr>
              <a:spLocks noChangeAspect="1" noChangeShapeType="1"/>
            </p:cNvSpPr>
            <p:nvPr/>
          </p:nvSpPr>
          <p:spPr bwMode="auto">
            <a:xfrm flipH="1" flipV="1">
              <a:off x="3817627" y="3919010"/>
              <a:ext cx="160911" cy="289172"/>
            </a:xfrm>
            <a:prstGeom prst="line">
              <a:avLst/>
            </a:prstGeom>
            <a:noFill/>
            <a:ln w="460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89" name="Line 146"/>
            <p:cNvSpPr>
              <a:spLocks noChangeAspect="1" noChangeShapeType="1"/>
            </p:cNvSpPr>
            <p:nvPr/>
          </p:nvSpPr>
          <p:spPr bwMode="auto">
            <a:xfrm flipH="1">
              <a:off x="3476447" y="4324316"/>
              <a:ext cx="462165" cy="178846"/>
            </a:xfrm>
            <a:prstGeom prst="line">
              <a:avLst/>
            </a:prstGeom>
            <a:noFill/>
            <a:ln w="460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grpSp>
          <p:nvGrpSpPr>
            <p:cNvPr id="190" name="Group 147"/>
            <p:cNvGrpSpPr>
              <a:grpSpLocks noChangeAspect="1"/>
            </p:cNvGrpSpPr>
            <p:nvPr/>
          </p:nvGrpSpPr>
          <p:grpSpPr bwMode="auto">
            <a:xfrm>
              <a:off x="3333684" y="4279024"/>
              <a:ext cx="395623" cy="408790"/>
              <a:chOff x="-350" y="2690"/>
              <a:chExt cx="327" cy="352"/>
            </a:xfrm>
          </p:grpSpPr>
          <p:sp>
            <p:nvSpPr>
              <p:cNvPr id="191" name="Freeform 148"/>
              <p:cNvSpPr>
                <a:spLocks noChangeAspect="1"/>
              </p:cNvSpPr>
              <p:nvPr/>
            </p:nvSpPr>
            <p:spPr bwMode="auto">
              <a:xfrm>
                <a:off x="-348" y="2690"/>
                <a:ext cx="208" cy="90"/>
              </a:xfrm>
              <a:custGeom>
                <a:avLst/>
                <a:gdLst/>
                <a:ahLst/>
                <a:cxnLst>
                  <a:cxn ang="0">
                    <a:pos x="195" y="1"/>
                  </a:cxn>
                  <a:cxn ang="0">
                    <a:pos x="0" y="90"/>
                  </a:cxn>
                  <a:cxn ang="0">
                    <a:pos x="10" y="88"/>
                  </a:cxn>
                  <a:cxn ang="0">
                    <a:pos x="208" y="0"/>
                  </a:cxn>
                  <a:cxn ang="0">
                    <a:pos x="195" y="1"/>
                  </a:cxn>
                </a:cxnLst>
                <a:rect l="0" t="0" r="r" b="b"/>
                <a:pathLst>
                  <a:path w="208" h="90">
                    <a:moveTo>
                      <a:pt x="195" y="1"/>
                    </a:moveTo>
                    <a:lnTo>
                      <a:pt x="0" y="90"/>
                    </a:lnTo>
                    <a:lnTo>
                      <a:pt x="10" y="88"/>
                    </a:lnTo>
                    <a:lnTo>
                      <a:pt x="208" y="0"/>
                    </a:lnTo>
                    <a:lnTo>
                      <a:pt x="195" y="1"/>
                    </a:lnTo>
                    <a:close/>
                  </a:path>
                </a:pathLst>
              </a:custGeom>
              <a:solidFill>
                <a:srgbClr val="43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92" name="Freeform 149"/>
              <p:cNvSpPr>
                <a:spLocks noChangeAspect="1"/>
              </p:cNvSpPr>
              <p:nvPr/>
            </p:nvSpPr>
            <p:spPr bwMode="auto">
              <a:xfrm>
                <a:off x="-348" y="2690"/>
                <a:ext cx="208" cy="90"/>
              </a:xfrm>
              <a:custGeom>
                <a:avLst/>
                <a:gdLst/>
                <a:ahLst/>
                <a:cxnLst>
                  <a:cxn ang="0">
                    <a:pos x="195" y="1"/>
                  </a:cxn>
                  <a:cxn ang="0">
                    <a:pos x="0" y="90"/>
                  </a:cxn>
                  <a:cxn ang="0">
                    <a:pos x="10" y="88"/>
                  </a:cxn>
                  <a:cxn ang="0">
                    <a:pos x="208" y="0"/>
                  </a:cxn>
                  <a:cxn ang="0">
                    <a:pos x="195" y="1"/>
                  </a:cxn>
                </a:cxnLst>
                <a:rect l="0" t="0" r="r" b="b"/>
                <a:pathLst>
                  <a:path w="208" h="90">
                    <a:moveTo>
                      <a:pt x="195" y="1"/>
                    </a:moveTo>
                    <a:lnTo>
                      <a:pt x="0" y="90"/>
                    </a:lnTo>
                    <a:lnTo>
                      <a:pt x="10" y="88"/>
                    </a:lnTo>
                    <a:lnTo>
                      <a:pt x="208" y="0"/>
                    </a:lnTo>
                    <a:lnTo>
                      <a:pt x="195" y="1"/>
                    </a:lnTo>
                  </a:path>
                </a:pathLst>
              </a:custGeom>
              <a:noFill/>
              <a:ln w="3175">
                <a:solidFill>
                  <a:srgbClr val="43B4B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93" name="Freeform 150"/>
              <p:cNvSpPr>
                <a:spLocks noChangeAspect="1"/>
              </p:cNvSpPr>
              <p:nvPr/>
            </p:nvSpPr>
            <p:spPr bwMode="auto">
              <a:xfrm>
                <a:off x="-222" y="2930"/>
                <a:ext cx="199" cy="112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2"/>
                  </a:cxn>
                  <a:cxn ang="0">
                    <a:pos x="197" y="22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2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2"/>
                    </a:lnTo>
                    <a:lnTo>
                      <a:pt x="197" y="22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15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94" name="Freeform 151"/>
              <p:cNvSpPr>
                <a:spLocks noChangeAspect="1"/>
              </p:cNvSpPr>
              <p:nvPr/>
            </p:nvSpPr>
            <p:spPr bwMode="auto">
              <a:xfrm>
                <a:off x="-222" y="2930"/>
                <a:ext cx="199" cy="112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2"/>
                  </a:cxn>
                  <a:cxn ang="0">
                    <a:pos x="197" y="22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2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2"/>
                    </a:lnTo>
                    <a:lnTo>
                      <a:pt x="197" y="22"/>
                    </a:lnTo>
                    <a:lnTo>
                      <a:pt x="199" y="0"/>
                    </a:lnTo>
                  </a:path>
                </a:pathLst>
              </a:custGeom>
              <a:noFill/>
              <a:ln w="3175">
                <a:solidFill>
                  <a:srgbClr val="15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95" name="Freeform 152"/>
              <p:cNvSpPr>
                <a:spLocks noChangeAspect="1"/>
              </p:cNvSpPr>
              <p:nvPr/>
            </p:nvSpPr>
            <p:spPr bwMode="auto">
              <a:xfrm>
                <a:off x="-338" y="2690"/>
                <a:ext cx="217" cy="107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88"/>
                  </a:cxn>
                  <a:cxn ang="0">
                    <a:pos x="19" y="107"/>
                  </a:cxn>
                  <a:cxn ang="0">
                    <a:pos x="217" y="17"/>
                  </a:cxn>
                  <a:cxn ang="0">
                    <a:pos x="198" y="0"/>
                  </a:cxn>
                </a:cxnLst>
                <a:rect l="0" t="0" r="r" b="b"/>
                <a:pathLst>
                  <a:path w="217" h="107">
                    <a:moveTo>
                      <a:pt x="198" y="0"/>
                    </a:moveTo>
                    <a:lnTo>
                      <a:pt x="0" y="88"/>
                    </a:lnTo>
                    <a:lnTo>
                      <a:pt x="19" y="107"/>
                    </a:lnTo>
                    <a:lnTo>
                      <a:pt x="217" y="1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rgbClr val="61DE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96" name="Freeform 153"/>
              <p:cNvSpPr>
                <a:spLocks noChangeAspect="1"/>
              </p:cNvSpPr>
              <p:nvPr/>
            </p:nvSpPr>
            <p:spPr bwMode="auto">
              <a:xfrm>
                <a:off x="-338" y="2690"/>
                <a:ext cx="217" cy="107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88"/>
                  </a:cxn>
                  <a:cxn ang="0">
                    <a:pos x="19" y="107"/>
                  </a:cxn>
                  <a:cxn ang="0">
                    <a:pos x="217" y="17"/>
                  </a:cxn>
                  <a:cxn ang="0">
                    <a:pos x="198" y="0"/>
                  </a:cxn>
                </a:cxnLst>
                <a:rect l="0" t="0" r="r" b="b"/>
                <a:pathLst>
                  <a:path w="217" h="107">
                    <a:moveTo>
                      <a:pt x="198" y="0"/>
                    </a:moveTo>
                    <a:lnTo>
                      <a:pt x="0" y="88"/>
                    </a:lnTo>
                    <a:lnTo>
                      <a:pt x="19" y="107"/>
                    </a:lnTo>
                    <a:lnTo>
                      <a:pt x="217" y="17"/>
                    </a:lnTo>
                    <a:lnTo>
                      <a:pt x="198" y="0"/>
                    </a:lnTo>
                  </a:path>
                </a:pathLst>
              </a:custGeom>
              <a:noFill/>
              <a:ln w="3175">
                <a:solidFill>
                  <a:srgbClr val="61DED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97" name="Freeform 154"/>
              <p:cNvSpPr>
                <a:spLocks noChangeAspect="1"/>
              </p:cNvSpPr>
              <p:nvPr/>
            </p:nvSpPr>
            <p:spPr bwMode="auto">
              <a:xfrm>
                <a:off x="-227" y="2892"/>
                <a:ext cx="204" cy="128"/>
              </a:xfrm>
              <a:custGeom>
                <a:avLst/>
                <a:gdLst/>
                <a:ahLst/>
                <a:cxnLst>
                  <a:cxn ang="0">
                    <a:pos x="195" y="0"/>
                  </a:cxn>
                  <a:cxn ang="0">
                    <a:pos x="0" y="90"/>
                  </a:cxn>
                  <a:cxn ang="0">
                    <a:pos x="7" y="128"/>
                  </a:cxn>
                  <a:cxn ang="0">
                    <a:pos x="204" y="38"/>
                  </a:cxn>
                  <a:cxn ang="0">
                    <a:pos x="195" y="0"/>
                  </a:cxn>
                </a:cxnLst>
                <a:rect l="0" t="0" r="r" b="b"/>
                <a:pathLst>
                  <a:path w="204" h="128">
                    <a:moveTo>
                      <a:pt x="195" y="0"/>
                    </a:moveTo>
                    <a:lnTo>
                      <a:pt x="0" y="90"/>
                    </a:lnTo>
                    <a:lnTo>
                      <a:pt x="7" y="128"/>
                    </a:lnTo>
                    <a:lnTo>
                      <a:pt x="204" y="38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329C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98" name="Freeform 155"/>
              <p:cNvSpPr>
                <a:spLocks noChangeAspect="1"/>
              </p:cNvSpPr>
              <p:nvPr/>
            </p:nvSpPr>
            <p:spPr bwMode="auto">
              <a:xfrm>
                <a:off x="-227" y="2892"/>
                <a:ext cx="204" cy="128"/>
              </a:xfrm>
              <a:custGeom>
                <a:avLst/>
                <a:gdLst/>
                <a:ahLst/>
                <a:cxnLst>
                  <a:cxn ang="0">
                    <a:pos x="195" y="0"/>
                  </a:cxn>
                  <a:cxn ang="0">
                    <a:pos x="0" y="90"/>
                  </a:cxn>
                  <a:cxn ang="0">
                    <a:pos x="7" y="128"/>
                  </a:cxn>
                  <a:cxn ang="0">
                    <a:pos x="204" y="38"/>
                  </a:cxn>
                  <a:cxn ang="0">
                    <a:pos x="195" y="0"/>
                  </a:cxn>
                </a:cxnLst>
                <a:rect l="0" t="0" r="r" b="b"/>
                <a:pathLst>
                  <a:path w="204" h="128">
                    <a:moveTo>
                      <a:pt x="195" y="0"/>
                    </a:moveTo>
                    <a:lnTo>
                      <a:pt x="0" y="90"/>
                    </a:lnTo>
                    <a:lnTo>
                      <a:pt x="7" y="128"/>
                    </a:lnTo>
                    <a:lnTo>
                      <a:pt x="204" y="38"/>
                    </a:lnTo>
                    <a:lnTo>
                      <a:pt x="195" y="0"/>
                    </a:lnTo>
                  </a:path>
                </a:pathLst>
              </a:custGeom>
              <a:noFill/>
              <a:ln w="3175">
                <a:solidFill>
                  <a:srgbClr val="329C9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99" name="Freeform 156"/>
              <p:cNvSpPr>
                <a:spLocks noChangeAspect="1"/>
              </p:cNvSpPr>
              <p:nvPr/>
            </p:nvSpPr>
            <p:spPr bwMode="auto">
              <a:xfrm>
                <a:off x="-319" y="2707"/>
                <a:ext cx="222" cy="124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90"/>
                  </a:cxn>
                  <a:cxn ang="0">
                    <a:pos x="25" y="124"/>
                  </a:cxn>
                  <a:cxn ang="0">
                    <a:pos x="222" y="34"/>
                  </a:cxn>
                  <a:cxn ang="0">
                    <a:pos x="198" y="0"/>
                  </a:cxn>
                </a:cxnLst>
                <a:rect l="0" t="0" r="r" b="b"/>
                <a:pathLst>
                  <a:path w="222" h="124">
                    <a:moveTo>
                      <a:pt x="198" y="0"/>
                    </a:moveTo>
                    <a:lnTo>
                      <a:pt x="0" y="90"/>
                    </a:lnTo>
                    <a:lnTo>
                      <a:pt x="25" y="124"/>
                    </a:lnTo>
                    <a:lnTo>
                      <a:pt x="222" y="34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rgbClr val="73F8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00" name="Freeform 157"/>
              <p:cNvSpPr>
                <a:spLocks noChangeAspect="1"/>
              </p:cNvSpPr>
              <p:nvPr/>
            </p:nvSpPr>
            <p:spPr bwMode="auto">
              <a:xfrm>
                <a:off x="-319" y="2707"/>
                <a:ext cx="222" cy="124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90"/>
                  </a:cxn>
                  <a:cxn ang="0">
                    <a:pos x="25" y="124"/>
                  </a:cxn>
                  <a:cxn ang="0">
                    <a:pos x="222" y="34"/>
                  </a:cxn>
                  <a:cxn ang="0">
                    <a:pos x="198" y="0"/>
                  </a:cxn>
                </a:cxnLst>
                <a:rect l="0" t="0" r="r" b="b"/>
                <a:pathLst>
                  <a:path w="222" h="124">
                    <a:moveTo>
                      <a:pt x="198" y="0"/>
                    </a:moveTo>
                    <a:lnTo>
                      <a:pt x="0" y="90"/>
                    </a:lnTo>
                    <a:lnTo>
                      <a:pt x="25" y="124"/>
                    </a:lnTo>
                    <a:lnTo>
                      <a:pt x="222" y="34"/>
                    </a:lnTo>
                    <a:lnTo>
                      <a:pt x="198" y="0"/>
                    </a:lnTo>
                  </a:path>
                </a:pathLst>
              </a:custGeom>
              <a:noFill/>
              <a:ln w="3175">
                <a:solidFill>
                  <a:srgbClr val="73F8F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01" name="Freeform 158"/>
              <p:cNvSpPr>
                <a:spLocks noChangeAspect="1"/>
              </p:cNvSpPr>
              <p:nvPr/>
            </p:nvSpPr>
            <p:spPr bwMode="auto">
              <a:xfrm>
                <a:off x="-244" y="2844"/>
                <a:ext cx="212" cy="13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9"/>
                  </a:cxn>
                  <a:cxn ang="0">
                    <a:pos x="17" y="138"/>
                  </a:cxn>
                  <a:cxn ang="0">
                    <a:pos x="212" y="48"/>
                  </a:cxn>
                  <a:cxn ang="0">
                    <a:pos x="197" y="0"/>
                  </a:cxn>
                </a:cxnLst>
                <a:rect l="0" t="0" r="r" b="b"/>
                <a:pathLst>
                  <a:path w="212" h="138">
                    <a:moveTo>
                      <a:pt x="197" y="0"/>
                    </a:moveTo>
                    <a:lnTo>
                      <a:pt x="0" y="89"/>
                    </a:lnTo>
                    <a:lnTo>
                      <a:pt x="17" y="138"/>
                    </a:lnTo>
                    <a:lnTo>
                      <a:pt x="212" y="48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54CB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02" name="Freeform 159"/>
              <p:cNvSpPr>
                <a:spLocks noChangeAspect="1"/>
              </p:cNvSpPr>
              <p:nvPr/>
            </p:nvSpPr>
            <p:spPr bwMode="auto">
              <a:xfrm>
                <a:off x="-244" y="2844"/>
                <a:ext cx="212" cy="13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9"/>
                  </a:cxn>
                  <a:cxn ang="0">
                    <a:pos x="17" y="138"/>
                  </a:cxn>
                  <a:cxn ang="0">
                    <a:pos x="212" y="48"/>
                  </a:cxn>
                  <a:cxn ang="0">
                    <a:pos x="197" y="0"/>
                  </a:cxn>
                </a:cxnLst>
                <a:rect l="0" t="0" r="r" b="b"/>
                <a:pathLst>
                  <a:path w="212" h="138">
                    <a:moveTo>
                      <a:pt x="197" y="0"/>
                    </a:moveTo>
                    <a:lnTo>
                      <a:pt x="0" y="89"/>
                    </a:lnTo>
                    <a:lnTo>
                      <a:pt x="17" y="138"/>
                    </a:lnTo>
                    <a:lnTo>
                      <a:pt x="212" y="48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54CBC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03" name="Freeform 160"/>
              <p:cNvSpPr>
                <a:spLocks noChangeAspect="1"/>
              </p:cNvSpPr>
              <p:nvPr/>
            </p:nvSpPr>
            <p:spPr bwMode="auto">
              <a:xfrm>
                <a:off x="-268" y="2790"/>
                <a:ext cx="221" cy="14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4" y="143"/>
                  </a:cxn>
                  <a:cxn ang="0">
                    <a:pos x="221" y="54"/>
                  </a:cxn>
                  <a:cxn ang="0">
                    <a:pos x="197" y="0"/>
                  </a:cxn>
                </a:cxnLst>
                <a:rect l="0" t="0" r="r" b="b"/>
                <a:pathLst>
                  <a:path w="221" h="143">
                    <a:moveTo>
                      <a:pt x="197" y="0"/>
                    </a:moveTo>
                    <a:lnTo>
                      <a:pt x="0" y="90"/>
                    </a:lnTo>
                    <a:lnTo>
                      <a:pt x="24" y="143"/>
                    </a:lnTo>
                    <a:lnTo>
                      <a:pt x="221" y="54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6CEEE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04" name="Freeform 161"/>
              <p:cNvSpPr>
                <a:spLocks noChangeAspect="1"/>
              </p:cNvSpPr>
              <p:nvPr/>
            </p:nvSpPr>
            <p:spPr bwMode="auto">
              <a:xfrm>
                <a:off x="-268" y="2790"/>
                <a:ext cx="221" cy="14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4" y="143"/>
                  </a:cxn>
                  <a:cxn ang="0">
                    <a:pos x="221" y="54"/>
                  </a:cxn>
                  <a:cxn ang="0">
                    <a:pos x="197" y="0"/>
                  </a:cxn>
                </a:cxnLst>
                <a:rect l="0" t="0" r="r" b="b"/>
                <a:pathLst>
                  <a:path w="221" h="143">
                    <a:moveTo>
                      <a:pt x="197" y="0"/>
                    </a:moveTo>
                    <a:lnTo>
                      <a:pt x="0" y="90"/>
                    </a:lnTo>
                    <a:lnTo>
                      <a:pt x="24" y="143"/>
                    </a:lnTo>
                    <a:lnTo>
                      <a:pt x="221" y="54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6CEEE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05" name="Freeform 162"/>
              <p:cNvSpPr>
                <a:spLocks noChangeAspect="1"/>
              </p:cNvSpPr>
              <p:nvPr/>
            </p:nvSpPr>
            <p:spPr bwMode="auto">
              <a:xfrm>
                <a:off x="-294" y="2741"/>
                <a:ext cx="223" cy="139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6" y="139"/>
                  </a:cxn>
                  <a:cxn ang="0">
                    <a:pos x="223" y="49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9">
                    <a:moveTo>
                      <a:pt x="197" y="0"/>
                    </a:moveTo>
                    <a:lnTo>
                      <a:pt x="0" y="90"/>
                    </a:lnTo>
                    <a:lnTo>
                      <a:pt x="26" y="139"/>
                    </a:lnTo>
                    <a:lnTo>
                      <a:pt x="223" y="49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78FE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06" name="Freeform 163"/>
              <p:cNvSpPr>
                <a:spLocks noChangeAspect="1"/>
              </p:cNvSpPr>
              <p:nvPr/>
            </p:nvSpPr>
            <p:spPr bwMode="auto">
              <a:xfrm>
                <a:off x="-294" y="2741"/>
                <a:ext cx="223" cy="139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6" y="139"/>
                  </a:cxn>
                  <a:cxn ang="0">
                    <a:pos x="223" y="49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9">
                    <a:moveTo>
                      <a:pt x="197" y="0"/>
                    </a:moveTo>
                    <a:lnTo>
                      <a:pt x="0" y="90"/>
                    </a:lnTo>
                    <a:lnTo>
                      <a:pt x="26" y="139"/>
                    </a:lnTo>
                    <a:lnTo>
                      <a:pt x="223" y="49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78FEF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07" name="Freeform 164"/>
              <p:cNvSpPr>
                <a:spLocks noChangeAspect="1"/>
              </p:cNvSpPr>
              <p:nvPr/>
            </p:nvSpPr>
            <p:spPr bwMode="auto">
              <a:xfrm>
                <a:off x="-350" y="2778"/>
                <a:ext cx="130" cy="264"/>
              </a:xfrm>
              <a:custGeom>
                <a:avLst/>
                <a:gdLst/>
                <a:ahLst/>
                <a:cxnLst>
                  <a:cxn ang="0">
                    <a:pos x="82" y="102"/>
                  </a:cxn>
                  <a:cxn ang="0">
                    <a:pos x="56" y="53"/>
                  </a:cxn>
                  <a:cxn ang="0">
                    <a:pos x="31" y="19"/>
                  </a:cxn>
                  <a:cxn ang="0">
                    <a:pos x="12" y="0"/>
                  </a:cxn>
                  <a:cxn ang="0">
                    <a:pos x="2" y="2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5" y="110"/>
                  </a:cxn>
                  <a:cxn ang="0">
                    <a:pos x="49" y="164"/>
                  </a:cxn>
                  <a:cxn ang="0">
                    <a:pos x="75" y="211"/>
                  </a:cxn>
                  <a:cxn ang="0">
                    <a:pos x="99" y="247"/>
                  </a:cxn>
                  <a:cxn ang="0">
                    <a:pos x="118" y="264"/>
                  </a:cxn>
                  <a:cxn ang="0">
                    <a:pos x="128" y="264"/>
                  </a:cxn>
                  <a:cxn ang="0">
                    <a:pos x="130" y="242"/>
                  </a:cxn>
                  <a:cxn ang="0">
                    <a:pos x="123" y="204"/>
                  </a:cxn>
                  <a:cxn ang="0">
                    <a:pos x="106" y="155"/>
                  </a:cxn>
                  <a:cxn ang="0">
                    <a:pos x="82" y="102"/>
                  </a:cxn>
                </a:cxnLst>
                <a:rect l="0" t="0" r="r" b="b"/>
                <a:pathLst>
                  <a:path w="130" h="264">
                    <a:moveTo>
                      <a:pt x="82" y="102"/>
                    </a:moveTo>
                    <a:lnTo>
                      <a:pt x="56" y="53"/>
                    </a:lnTo>
                    <a:lnTo>
                      <a:pt x="31" y="19"/>
                    </a:lnTo>
                    <a:lnTo>
                      <a:pt x="12" y="0"/>
                    </a:lnTo>
                    <a:lnTo>
                      <a:pt x="2" y="2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5" y="110"/>
                    </a:lnTo>
                    <a:lnTo>
                      <a:pt x="49" y="164"/>
                    </a:lnTo>
                    <a:lnTo>
                      <a:pt x="75" y="211"/>
                    </a:lnTo>
                    <a:lnTo>
                      <a:pt x="99" y="247"/>
                    </a:lnTo>
                    <a:lnTo>
                      <a:pt x="118" y="264"/>
                    </a:lnTo>
                    <a:lnTo>
                      <a:pt x="128" y="264"/>
                    </a:lnTo>
                    <a:lnTo>
                      <a:pt x="130" y="242"/>
                    </a:lnTo>
                    <a:lnTo>
                      <a:pt x="123" y="204"/>
                    </a:lnTo>
                    <a:lnTo>
                      <a:pt x="106" y="155"/>
                    </a:lnTo>
                    <a:lnTo>
                      <a:pt x="82" y="102"/>
                    </a:lnTo>
                    <a:close/>
                  </a:path>
                </a:pathLst>
              </a:custGeom>
              <a:solidFill>
                <a:srgbClr val="3EACA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08" name="Freeform 165"/>
              <p:cNvSpPr>
                <a:spLocks noChangeAspect="1"/>
              </p:cNvSpPr>
              <p:nvPr/>
            </p:nvSpPr>
            <p:spPr bwMode="auto">
              <a:xfrm>
                <a:off x="-350" y="2778"/>
                <a:ext cx="130" cy="264"/>
              </a:xfrm>
              <a:custGeom>
                <a:avLst/>
                <a:gdLst/>
                <a:ahLst/>
                <a:cxnLst>
                  <a:cxn ang="0">
                    <a:pos x="82" y="102"/>
                  </a:cxn>
                  <a:cxn ang="0">
                    <a:pos x="56" y="53"/>
                  </a:cxn>
                  <a:cxn ang="0">
                    <a:pos x="31" y="19"/>
                  </a:cxn>
                  <a:cxn ang="0">
                    <a:pos x="12" y="0"/>
                  </a:cxn>
                  <a:cxn ang="0">
                    <a:pos x="2" y="2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5" y="110"/>
                  </a:cxn>
                  <a:cxn ang="0">
                    <a:pos x="49" y="164"/>
                  </a:cxn>
                  <a:cxn ang="0">
                    <a:pos x="75" y="211"/>
                  </a:cxn>
                  <a:cxn ang="0">
                    <a:pos x="99" y="247"/>
                  </a:cxn>
                  <a:cxn ang="0">
                    <a:pos x="118" y="264"/>
                  </a:cxn>
                  <a:cxn ang="0">
                    <a:pos x="128" y="264"/>
                  </a:cxn>
                  <a:cxn ang="0">
                    <a:pos x="130" y="242"/>
                  </a:cxn>
                  <a:cxn ang="0">
                    <a:pos x="123" y="204"/>
                  </a:cxn>
                  <a:cxn ang="0">
                    <a:pos x="106" y="155"/>
                  </a:cxn>
                  <a:cxn ang="0">
                    <a:pos x="82" y="102"/>
                  </a:cxn>
                </a:cxnLst>
                <a:rect l="0" t="0" r="r" b="b"/>
                <a:pathLst>
                  <a:path w="130" h="264">
                    <a:moveTo>
                      <a:pt x="82" y="102"/>
                    </a:moveTo>
                    <a:lnTo>
                      <a:pt x="56" y="53"/>
                    </a:lnTo>
                    <a:lnTo>
                      <a:pt x="31" y="19"/>
                    </a:lnTo>
                    <a:lnTo>
                      <a:pt x="12" y="0"/>
                    </a:lnTo>
                    <a:lnTo>
                      <a:pt x="2" y="2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5" y="110"/>
                    </a:lnTo>
                    <a:lnTo>
                      <a:pt x="49" y="164"/>
                    </a:lnTo>
                    <a:lnTo>
                      <a:pt x="75" y="211"/>
                    </a:lnTo>
                    <a:lnTo>
                      <a:pt x="99" y="247"/>
                    </a:lnTo>
                    <a:lnTo>
                      <a:pt x="118" y="264"/>
                    </a:lnTo>
                    <a:lnTo>
                      <a:pt x="128" y="264"/>
                    </a:lnTo>
                    <a:lnTo>
                      <a:pt x="130" y="242"/>
                    </a:lnTo>
                    <a:lnTo>
                      <a:pt x="123" y="204"/>
                    </a:lnTo>
                    <a:lnTo>
                      <a:pt x="106" y="155"/>
                    </a:lnTo>
                    <a:lnTo>
                      <a:pt x="82" y="102"/>
                    </a:lnTo>
                  </a:path>
                </a:pathLst>
              </a:custGeom>
              <a:noFill/>
              <a:ln w="3175">
                <a:solidFill>
                  <a:srgbClr val="3EACA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09" name="Line 16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-154" y="2766"/>
                <a:ext cx="41" cy="21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10" name="Line 167"/>
              <p:cNvSpPr>
                <a:spLocks noChangeAspect="1" noChangeShapeType="1"/>
              </p:cNvSpPr>
              <p:nvPr/>
            </p:nvSpPr>
            <p:spPr bwMode="auto">
              <a:xfrm>
                <a:off x="-242" y="2736"/>
                <a:ext cx="67" cy="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sp>
          <p:nvSpPr>
            <p:cNvPr id="211" name="Line 168"/>
            <p:cNvSpPr>
              <a:spLocks noChangeAspect="1" noChangeShapeType="1"/>
            </p:cNvSpPr>
            <p:nvPr/>
          </p:nvSpPr>
          <p:spPr bwMode="auto">
            <a:xfrm flipH="1">
              <a:off x="3120749" y="4538002"/>
              <a:ext cx="281897" cy="118456"/>
            </a:xfrm>
            <a:prstGeom prst="line">
              <a:avLst/>
            </a:prstGeom>
            <a:noFill/>
            <a:ln w="333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grpSp>
          <p:nvGrpSpPr>
            <p:cNvPr id="212" name="Group 169"/>
            <p:cNvGrpSpPr>
              <a:grpSpLocks noChangeAspect="1"/>
            </p:cNvGrpSpPr>
            <p:nvPr/>
          </p:nvGrpSpPr>
          <p:grpSpPr bwMode="auto">
            <a:xfrm>
              <a:off x="2946530" y="2420888"/>
              <a:ext cx="3327109" cy="2676876"/>
              <a:chOff x="-673" y="1090"/>
              <a:chExt cx="2750" cy="2305"/>
            </a:xfrm>
          </p:grpSpPr>
          <p:sp>
            <p:nvSpPr>
              <p:cNvPr id="215" name="Text Box 172"/>
              <p:cNvSpPr txBox="1">
                <a:spLocks noChangeAspect="1" noChangeArrowheads="1"/>
              </p:cNvSpPr>
              <p:nvPr/>
            </p:nvSpPr>
            <p:spPr bwMode="auto">
              <a:xfrm>
                <a:off x="-673" y="3024"/>
                <a:ext cx="1063" cy="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buFontTx/>
                  <a:buNone/>
                </a:pPr>
                <a:r>
                  <a:rPr lang="en-US" altLang="ja-JP" sz="1100" dirty="0" smtClean="0">
                    <a:solidFill>
                      <a:srgbClr val="FFFFFF"/>
                    </a:solidFill>
                  </a:rPr>
                  <a:t>Power-recycling</a:t>
                </a:r>
              </a:p>
              <a:p>
                <a:pPr>
                  <a:buFontTx/>
                  <a:buNone/>
                </a:pPr>
                <a:r>
                  <a:rPr lang="en-US" altLang="ja-JP" sz="1100" dirty="0" smtClean="0">
                    <a:solidFill>
                      <a:srgbClr val="FFFFFF"/>
                    </a:solidFill>
                  </a:rPr>
                  <a:t>mirror</a:t>
                </a:r>
                <a:endParaRPr lang="ja-JP" altLang="en-US" sz="11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6" name="Text Box 173"/>
              <p:cNvSpPr txBox="1">
                <a:spLocks noChangeAspect="1" noChangeArrowheads="1"/>
              </p:cNvSpPr>
              <p:nvPr/>
            </p:nvSpPr>
            <p:spPr bwMode="auto">
              <a:xfrm rot="20100000">
                <a:off x="920" y="2254"/>
                <a:ext cx="1157" cy="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</a:pPr>
                <a:r>
                  <a:rPr lang="en-US" altLang="ja-JP" sz="1200" dirty="0" smtClean="0">
                    <a:solidFill>
                      <a:srgbClr val="FFFFFF"/>
                    </a:solidFill>
                  </a:rPr>
                  <a:t>Fabry-Perot cavity</a:t>
                </a:r>
              </a:p>
              <a:p>
                <a:pPr>
                  <a:buFontTx/>
                  <a:buNone/>
                </a:pPr>
                <a:r>
                  <a:rPr lang="en-US" altLang="ja-JP" sz="1200" dirty="0" smtClean="0">
                    <a:solidFill>
                      <a:srgbClr val="FFFFFF"/>
                    </a:solidFill>
                  </a:rPr>
                  <a:t>Baseline 3km</a:t>
                </a:r>
                <a:endParaRPr lang="ja-JP" altLang="en-US" sz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7" name="Rectangle 174"/>
              <p:cNvSpPr>
                <a:spLocks noChangeAspect="1" noChangeArrowheads="1"/>
              </p:cNvSpPr>
              <p:nvPr/>
            </p:nvSpPr>
            <p:spPr bwMode="auto">
              <a:xfrm rot="3600000">
                <a:off x="-658" y="1578"/>
                <a:ext cx="1205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</a:pPr>
                <a:r>
                  <a:rPr lang="en-US" altLang="ja-JP" sz="1200" dirty="0" smtClean="0">
                    <a:solidFill>
                      <a:srgbClr val="FFFFFF"/>
                    </a:solidFill>
                  </a:rPr>
                  <a:t>Fabry-Perot cavity</a:t>
                </a:r>
                <a:endParaRPr lang="ja-JP" altLang="en-US" sz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8" name="Text Box 172"/>
              <p:cNvSpPr txBox="1">
                <a:spLocks noChangeAspect="1" noChangeArrowheads="1"/>
              </p:cNvSpPr>
              <p:nvPr/>
            </p:nvSpPr>
            <p:spPr bwMode="auto">
              <a:xfrm>
                <a:off x="509" y="2951"/>
                <a:ext cx="1181" cy="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buFontTx/>
                  <a:buNone/>
                </a:pPr>
                <a:r>
                  <a:rPr lang="en-US" altLang="ja-JP" sz="1100" dirty="0" smtClean="0">
                    <a:solidFill>
                      <a:srgbClr val="FFFFFF"/>
                    </a:solidFill>
                  </a:rPr>
                  <a:t>Signal-extraction</a:t>
                </a:r>
              </a:p>
              <a:p>
                <a:pPr>
                  <a:buFontTx/>
                  <a:buNone/>
                </a:pPr>
                <a:r>
                  <a:rPr lang="en-US" altLang="ja-JP" sz="1100" dirty="0" smtClean="0">
                    <a:solidFill>
                      <a:srgbClr val="FFFFFF"/>
                    </a:solidFill>
                  </a:rPr>
                  <a:t>mirror</a:t>
                </a:r>
                <a:endParaRPr lang="ja-JP" altLang="en-US" sz="11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19" name="Group 176"/>
            <p:cNvGrpSpPr>
              <a:grpSpLocks/>
            </p:cNvGrpSpPr>
            <p:nvPr/>
          </p:nvGrpSpPr>
          <p:grpSpPr bwMode="auto">
            <a:xfrm>
              <a:off x="4204236" y="4624019"/>
              <a:ext cx="326208" cy="332317"/>
              <a:chOff x="3318" y="1817"/>
              <a:chExt cx="403" cy="396"/>
            </a:xfrm>
          </p:grpSpPr>
          <p:pic>
            <p:nvPicPr>
              <p:cNvPr id="220" name="Picture 177" descr="mirror2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318" y="1817"/>
                <a:ext cx="403" cy="396"/>
              </a:xfrm>
              <a:prstGeom prst="rect">
                <a:avLst/>
              </a:prstGeom>
              <a:noFill/>
            </p:spPr>
          </p:pic>
          <p:sp>
            <p:nvSpPr>
              <p:cNvPr id="221" name="Line 178"/>
              <p:cNvSpPr>
                <a:spLocks noChangeShapeType="1"/>
              </p:cNvSpPr>
              <p:nvPr/>
            </p:nvSpPr>
            <p:spPr bwMode="auto">
              <a:xfrm>
                <a:off x="3572" y="2123"/>
                <a:ext cx="29" cy="55"/>
              </a:xfrm>
              <a:prstGeom prst="line">
                <a:avLst/>
              </a:prstGeom>
              <a:noFill/>
              <a:ln w="412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</p:grpSp>
      </p:grpSp>
      <p:grpSp>
        <p:nvGrpSpPr>
          <p:cNvPr id="5" name="グループ化 4"/>
          <p:cNvGrpSpPr/>
          <p:nvPr/>
        </p:nvGrpSpPr>
        <p:grpSpPr>
          <a:xfrm>
            <a:off x="99376" y="2636912"/>
            <a:ext cx="2528408" cy="2353695"/>
            <a:chOff x="630429" y="795335"/>
            <a:chExt cx="2528408" cy="2353695"/>
          </a:xfrm>
        </p:grpSpPr>
        <p:sp>
          <p:nvSpPr>
            <p:cNvPr id="231" name="角丸四角形 230"/>
            <p:cNvSpPr/>
            <p:nvPr/>
          </p:nvSpPr>
          <p:spPr bwMode="auto">
            <a:xfrm>
              <a:off x="630429" y="795335"/>
              <a:ext cx="2312384" cy="2353695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pic>
          <p:nvPicPr>
            <p:cNvPr id="230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5216" y="1988654"/>
              <a:ext cx="1349426" cy="1012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5636" name="Picture 4" descr="クリックすると新しいウィンドウで開きます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463" y="1962770"/>
              <a:ext cx="701387" cy="1052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6" name="Rectangle 24"/>
            <p:cNvSpPr>
              <a:spLocks noChangeArrowheads="1"/>
            </p:cNvSpPr>
            <p:nvPr/>
          </p:nvSpPr>
          <p:spPr bwMode="auto">
            <a:xfrm>
              <a:off x="640467" y="832072"/>
              <a:ext cx="2518370" cy="101566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・</a:t>
              </a:r>
              <a:r>
                <a:rPr lang="ja-JP" altLang="en-US" sz="1800" dirty="0" smtClean="0">
                  <a:solidFill>
                    <a:srgbClr val="99FF99"/>
                  </a:solidFill>
                </a:rPr>
                <a:t>地面振動</a:t>
              </a:r>
              <a:r>
                <a:rPr lang="ja-JP" altLang="en-US" sz="1800" dirty="0" smtClean="0">
                  <a:solidFill>
                    <a:srgbClr val="FFFFFF"/>
                  </a:solidFill>
                </a:rPr>
                <a:t>の影響</a:t>
              </a:r>
              <a:endParaRPr lang="en-US" altLang="ja-JP" sz="1800" dirty="0" smtClean="0">
                <a:solidFill>
                  <a:srgbClr val="FFFFFF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ja-JP" altLang="en-US" sz="1600" dirty="0" smtClean="0">
                  <a:solidFill>
                    <a:srgbClr val="FFFFFF"/>
                  </a:solidFill>
                </a:rPr>
                <a:t>　 静寂な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地下サイト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DDDDDD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DDDDDD"/>
                  </a:solidFill>
                </a:rPr>
                <a:t> 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高性能防振装置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779292" y="5301208"/>
            <a:ext cx="3576684" cy="1105326"/>
            <a:chOff x="779292" y="5301208"/>
            <a:chExt cx="3576684" cy="1105326"/>
          </a:xfrm>
        </p:grpSpPr>
        <p:sp>
          <p:nvSpPr>
            <p:cNvPr id="232" name="角丸四角形 231"/>
            <p:cNvSpPr/>
            <p:nvPr/>
          </p:nvSpPr>
          <p:spPr bwMode="auto">
            <a:xfrm>
              <a:off x="779292" y="5301208"/>
              <a:ext cx="3576684" cy="1105326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28" name="Rectangle 24"/>
            <p:cNvSpPr>
              <a:spLocks noChangeArrowheads="1"/>
            </p:cNvSpPr>
            <p:nvPr/>
          </p:nvSpPr>
          <p:spPr bwMode="auto">
            <a:xfrm>
              <a:off x="779292" y="5352017"/>
              <a:ext cx="2475948" cy="101566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・</a:t>
              </a:r>
              <a:r>
                <a:rPr lang="ja-JP" altLang="en-US" sz="1800" dirty="0">
                  <a:solidFill>
                    <a:srgbClr val="FFFFCC"/>
                  </a:solidFill>
                </a:rPr>
                <a:t>真空</a:t>
              </a:r>
              <a:r>
                <a:rPr lang="ja-JP" altLang="en-US" sz="1800" dirty="0" smtClean="0">
                  <a:solidFill>
                    <a:srgbClr val="FFFFCC"/>
                  </a:solidFill>
                </a:rPr>
                <a:t>システム</a:t>
              </a:r>
              <a:endParaRPr lang="en-US" altLang="ja-JP" sz="1800" dirty="0" smtClean="0">
                <a:solidFill>
                  <a:srgbClr val="FFFFCC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DDDDDD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DDDDDD"/>
                  </a:solidFill>
                </a:rPr>
                <a:t>  </a:t>
              </a:r>
              <a:r>
                <a:rPr lang="ja-JP" altLang="en-US" sz="1600" dirty="0">
                  <a:solidFill>
                    <a:srgbClr val="DDDDDD"/>
                  </a:solidFill>
                </a:rPr>
                <a:t>光路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長の揺らぎ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DDDDDD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DDDDDD"/>
                  </a:solidFill>
                </a:rPr>
                <a:t> 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音響雑音などの低減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</p:txBody>
        </p:sp>
        <p:pic>
          <p:nvPicPr>
            <p:cNvPr id="229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80181" y="5363807"/>
              <a:ext cx="1270567" cy="944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グループ化 7"/>
          <p:cNvGrpSpPr/>
          <p:nvPr/>
        </p:nvGrpSpPr>
        <p:grpSpPr>
          <a:xfrm>
            <a:off x="4952792" y="5301208"/>
            <a:ext cx="3723663" cy="1134241"/>
            <a:chOff x="4952792" y="5301208"/>
            <a:chExt cx="3723663" cy="1134241"/>
          </a:xfrm>
        </p:grpSpPr>
        <p:sp>
          <p:nvSpPr>
            <p:cNvPr id="233" name="角丸四角形 232"/>
            <p:cNvSpPr/>
            <p:nvPr/>
          </p:nvSpPr>
          <p:spPr bwMode="auto">
            <a:xfrm>
              <a:off x="4979534" y="5301208"/>
              <a:ext cx="3696921" cy="1104840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27" name="Rectangle 24"/>
            <p:cNvSpPr>
              <a:spLocks noChangeArrowheads="1"/>
            </p:cNvSpPr>
            <p:nvPr/>
          </p:nvSpPr>
          <p:spPr bwMode="auto">
            <a:xfrm>
              <a:off x="4952792" y="5345920"/>
              <a:ext cx="3219608" cy="108952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・</a:t>
              </a:r>
              <a:r>
                <a:rPr lang="ja-JP" altLang="en-US" sz="1800" dirty="0" smtClean="0">
                  <a:solidFill>
                    <a:srgbClr val="FFFFCC"/>
                  </a:solidFill>
                </a:rPr>
                <a:t>長期・連続観測</a:t>
              </a:r>
              <a:endParaRPr lang="en-US" altLang="ja-JP" sz="1800" dirty="0" smtClean="0">
                <a:solidFill>
                  <a:srgbClr val="FFFFCC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800" dirty="0">
                  <a:solidFill>
                    <a:srgbClr val="DDDDDD"/>
                  </a:solidFill>
                </a:rPr>
                <a:t> 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デジタル制御・データ取得系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DDDDDD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DDDDDD"/>
                  </a:solidFill>
                </a:rPr>
                <a:t>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環境モニタ</a:t>
              </a:r>
              <a:r>
                <a:rPr lang="en-US" altLang="ja-JP" sz="1600" dirty="0" smtClean="0">
                  <a:solidFill>
                    <a:srgbClr val="DDDDDD"/>
                  </a:solidFill>
                </a:rPr>
                <a:t>,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データ保管・分配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</p:txBody>
        </p:sp>
        <p:pic>
          <p:nvPicPr>
            <p:cNvPr id="965634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7908" y="5363806"/>
              <a:ext cx="736540" cy="982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グループ化 6"/>
          <p:cNvGrpSpPr/>
          <p:nvPr/>
        </p:nvGrpSpPr>
        <p:grpSpPr>
          <a:xfrm>
            <a:off x="4027284" y="1162902"/>
            <a:ext cx="4649172" cy="1257986"/>
            <a:chOff x="3506768" y="852450"/>
            <a:chExt cx="4649172" cy="1257986"/>
          </a:xfrm>
        </p:grpSpPr>
        <p:sp>
          <p:nvSpPr>
            <p:cNvPr id="236" name="角丸四角形 235"/>
            <p:cNvSpPr/>
            <p:nvPr/>
          </p:nvSpPr>
          <p:spPr bwMode="auto">
            <a:xfrm>
              <a:off x="3558870" y="852450"/>
              <a:ext cx="4597070" cy="1257986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14" name="Rectangle 24"/>
            <p:cNvSpPr>
              <a:spLocks noChangeArrowheads="1"/>
            </p:cNvSpPr>
            <p:nvPr/>
          </p:nvSpPr>
          <p:spPr bwMode="auto">
            <a:xfrm>
              <a:off x="3506768" y="971319"/>
              <a:ext cx="3145234" cy="101566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・鏡・振り子の</a:t>
              </a:r>
              <a:r>
                <a:rPr lang="ja-JP" altLang="en-US" sz="1800" dirty="0" smtClean="0">
                  <a:solidFill>
                    <a:srgbClr val="99CCFF"/>
                  </a:solidFill>
                </a:rPr>
                <a:t>熱雑音</a:t>
              </a:r>
              <a:endParaRPr lang="en-US" altLang="ja-JP" sz="1800" dirty="0" smtClean="0">
                <a:solidFill>
                  <a:srgbClr val="99CCFF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 smtClean="0">
                  <a:solidFill>
                    <a:srgbClr val="DDDDDD"/>
                  </a:solidFill>
                </a:rPr>
                <a:t>   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鏡・振り子の低温化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ja-JP" altLang="en-US" sz="1600" dirty="0" smtClean="0">
                  <a:solidFill>
                    <a:srgbClr val="DDDDDD"/>
                  </a:solidFill>
                </a:rPr>
                <a:t>　　</a:t>
              </a:r>
              <a:r>
                <a:rPr lang="ja-JP" altLang="en-US" sz="1600" dirty="0">
                  <a:solidFill>
                    <a:srgbClr val="DDDDDD"/>
                  </a:solidFill>
                </a:rPr>
                <a:t>材質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の機械損失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</p:txBody>
        </p:sp>
        <p:pic>
          <p:nvPicPr>
            <p:cNvPr id="234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 l="26416" t="2431" r="26979"/>
            <a:stretch>
              <a:fillRect/>
            </a:stretch>
          </p:blipFill>
          <p:spPr bwMode="auto">
            <a:xfrm>
              <a:off x="5717752" y="921804"/>
              <a:ext cx="818733" cy="1147688"/>
            </a:xfrm>
            <a:prstGeom prst="rect">
              <a:avLst/>
            </a:prstGeom>
            <a:noFill/>
            <a:ln w="25400" cap="flat">
              <a:noFill/>
              <a:miter lim="800000"/>
              <a:headEnd/>
              <a:tailEnd/>
            </a:ln>
          </p:spPr>
        </p:pic>
        <p:pic>
          <p:nvPicPr>
            <p:cNvPr id="235" name="Picture 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660232" y="921804"/>
              <a:ext cx="1362379" cy="10936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グループ化 5"/>
          <p:cNvGrpSpPr/>
          <p:nvPr/>
        </p:nvGrpSpPr>
        <p:grpSpPr>
          <a:xfrm>
            <a:off x="6329519" y="2636912"/>
            <a:ext cx="2706977" cy="2502466"/>
            <a:chOff x="6156176" y="2411212"/>
            <a:chExt cx="2706977" cy="2502466"/>
          </a:xfrm>
        </p:grpSpPr>
        <p:sp>
          <p:nvSpPr>
            <p:cNvPr id="237" name="角丸四角形 236"/>
            <p:cNvSpPr/>
            <p:nvPr/>
          </p:nvSpPr>
          <p:spPr bwMode="auto">
            <a:xfrm>
              <a:off x="6184538" y="2412140"/>
              <a:ext cx="2491917" cy="2501538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49" name="Rectangle 24"/>
            <p:cNvSpPr>
              <a:spLocks noChangeArrowheads="1"/>
            </p:cNvSpPr>
            <p:nvPr/>
          </p:nvSpPr>
          <p:spPr bwMode="auto">
            <a:xfrm>
              <a:off x="6156176" y="2411212"/>
              <a:ext cx="2706977" cy="1606594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・光の</a:t>
              </a:r>
              <a:r>
                <a:rPr lang="ja-JP" altLang="en-US" sz="1800" dirty="0" smtClean="0">
                  <a:solidFill>
                    <a:srgbClr val="FF9999"/>
                  </a:solidFill>
                </a:rPr>
                <a:t>量子雑音</a:t>
              </a:r>
              <a:endParaRPr lang="en-US" altLang="ja-JP" sz="1800" dirty="0" smtClean="0">
                <a:solidFill>
                  <a:srgbClr val="FF9999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FFFFFF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 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大型干渉計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DDDDDD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DDDDDD"/>
                  </a:solidFill>
                </a:rPr>
                <a:t> 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干渉計方式の工夫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DDDDDD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DDDDDD"/>
                  </a:solidFill>
                </a:rPr>
                <a:t> 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高出力レーザー光源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DDDDDD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DDDDDD"/>
                  </a:solidFill>
                </a:rPr>
                <a:t> 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高性能鏡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</p:txBody>
        </p:sp>
        <p:pic>
          <p:nvPicPr>
            <p:cNvPr id="238" name="Picture 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452320" y="3977768"/>
              <a:ext cx="1157392" cy="862741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</p:pic>
        <p:pic>
          <p:nvPicPr>
            <p:cNvPr id="239" name="Picture 4" descr="PIC0000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311421" y="4005064"/>
              <a:ext cx="1068891" cy="854612"/>
            </a:xfrm>
            <a:prstGeom prst="rect">
              <a:avLst/>
            </a:prstGeom>
            <a:noFill/>
          </p:spPr>
        </p:pic>
      </p:grpSp>
      <p:sp>
        <p:nvSpPr>
          <p:cNvPr id="240" name="Text Box 172"/>
          <p:cNvSpPr txBox="1">
            <a:spLocks noChangeAspect="1" noChangeArrowheads="1"/>
          </p:cNvSpPr>
          <p:nvPr/>
        </p:nvSpPr>
        <p:spPr bwMode="auto">
          <a:xfrm>
            <a:off x="2525062" y="4077072"/>
            <a:ext cx="60677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100" dirty="0" smtClean="0">
                <a:solidFill>
                  <a:srgbClr val="FFFFFF"/>
                </a:solidFill>
              </a:rPr>
              <a:t>Laser</a:t>
            </a:r>
          </a:p>
          <a:p>
            <a:pPr algn="l">
              <a:buFontTx/>
              <a:buNone/>
            </a:pPr>
            <a:r>
              <a:rPr lang="en-US" altLang="ja-JP" sz="1100" dirty="0" smtClean="0">
                <a:solidFill>
                  <a:srgbClr val="FFFFFF"/>
                </a:solidFill>
              </a:rPr>
              <a:t>source</a:t>
            </a:r>
            <a:endParaRPr lang="ja-JP" altLang="en-US" sz="1100" dirty="0">
              <a:solidFill>
                <a:srgbClr val="FFFFFF"/>
              </a:solidFill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611560" y="980728"/>
            <a:ext cx="3182583" cy="1311129"/>
            <a:chOff x="420230" y="908719"/>
            <a:chExt cx="3182583" cy="1311129"/>
          </a:xfrm>
        </p:grpSpPr>
        <p:sp>
          <p:nvSpPr>
            <p:cNvPr id="241" name="角丸四角形 240"/>
            <p:cNvSpPr/>
            <p:nvPr/>
          </p:nvSpPr>
          <p:spPr bwMode="auto">
            <a:xfrm>
              <a:off x="420230" y="908719"/>
              <a:ext cx="3182583" cy="1246705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42" name="Rectangle 24"/>
            <p:cNvSpPr>
              <a:spLocks noChangeArrowheads="1"/>
            </p:cNvSpPr>
            <p:nvPr/>
          </p:nvSpPr>
          <p:spPr bwMode="auto">
            <a:xfrm>
              <a:off x="420231" y="908720"/>
              <a:ext cx="2518370" cy="13111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・</a:t>
              </a:r>
              <a:r>
                <a:rPr lang="ja-JP" altLang="en-US" sz="1800" dirty="0" smtClean="0">
                  <a:solidFill>
                    <a:srgbClr val="CC99FF"/>
                  </a:solidFill>
                </a:rPr>
                <a:t>重力波源</a:t>
              </a:r>
              <a:r>
                <a:rPr lang="ja-JP" altLang="en-US" sz="1800" dirty="0" smtClean="0">
                  <a:solidFill>
                    <a:srgbClr val="FFFFFF"/>
                  </a:solidFill>
                </a:rPr>
                <a:t>の理解</a:t>
              </a:r>
              <a:endParaRPr lang="en-US" altLang="ja-JP" sz="1800" dirty="0" smtClean="0">
                <a:solidFill>
                  <a:srgbClr val="FFFFFF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ja-JP" altLang="en-US" sz="1600" dirty="0" smtClean="0">
                  <a:solidFill>
                    <a:srgbClr val="FFFFFF"/>
                  </a:solidFill>
                </a:rPr>
                <a:t>　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理論・解析的計算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ja-JP" altLang="en-US" sz="1600" dirty="0">
                  <a:solidFill>
                    <a:srgbClr val="DDDDDD"/>
                  </a:solidFill>
                </a:rPr>
                <a:t>　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 数値相対論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DDDDDD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DDDDDD"/>
                  </a:solidFill>
                </a:rPr>
                <a:t> 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データ解析手法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</p:txBody>
        </p:sp>
        <p:pic>
          <p:nvPicPr>
            <p:cNvPr id="243" name="Picture 1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67048" y="1054619"/>
              <a:ext cx="1148358" cy="8212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7598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章 </a:t>
            </a:r>
            <a:r>
              <a:rPr kumimoji="1" lang="en-US" altLang="ja-JP" dirty="0" smtClean="0"/>
              <a:t>: </a:t>
            </a:r>
            <a:r>
              <a:rPr kumimoji="1" lang="ja-JP" altLang="en-US" dirty="0" smtClean="0"/>
              <a:t>重力波の観測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6" name="Rectangle 10"/>
          <p:cNvSpPr txBox="1">
            <a:spLocks noChangeArrowheads="1"/>
          </p:cNvSpPr>
          <p:nvPr/>
        </p:nvSpPr>
        <p:spPr>
          <a:xfrm>
            <a:off x="1152128" y="3730724"/>
            <a:ext cx="3131840" cy="778396"/>
          </a:xfrm>
          <a:prstGeom prst="rect">
            <a:avLst/>
          </a:prstGeom>
        </p:spPr>
        <p:txBody>
          <a:bodyPr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sz="2800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「</a:t>
            </a:r>
            <a:r>
              <a:rPr lang="ja-JP" altLang="en-US" sz="2800" dirty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耳</a:t>
            </a:r>
            <a:r>
              <a:rPr lang="ja-JP" altLang="en-US" sz="2800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をすます」</a:t>
            </a:r>
            <a:endParaRPr lang="ja-JP" altLang="en-US" sz="2800" dirty="0">
              <a:solidFill>
                <a:srgbClr val="FFFFFF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pic>
        <p:nvPicPr>
          <p:cNvPr id="1720324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16517"/>
            <a:ext cx="3456384" cy="518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</a:t>
            </a:fld>
            <a:endParaRPr lang="en-US" altLang="ja-JP" dirty="0"/>
          </a:p>
        </p:txBody>
      </p:sp>
      <p:pic>
        <p:nvPicPr>
          <p:cNvPr id="5" name="NS-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128" y="4509120"/>
            <a:ext cx="3020333" cy="1493692"/>
          </a:xfrm>
          <a:prstGeom prst="rect">
            <a:avLst/>
          </a:prstGeom>
        </p:spPr>
      </p:pic>
      <p:sp>
        <p:nvSpPr>
          <p:cNvPr id="8" name="Rectangle 69"/>
          <p:cNvSpPr>
            <a:spLocks noChangeArrowheads="1"/>
          </p:cNvSpPr>
          <p:nvPr/>
        </p:nvSpPr>
        <p:spPr bwMode="auto">
          <a:xfrm>
            <a:off x="1259632" y="6091184"/>
            <a:ext cx="1872208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200" dirty="0" smtClean="0">
                <a:solidFill>
                  <a:srgbClr val="B2B2B2"/>
                </a:solidFill>
                <a:sym typeface="Wingdings" pitchFamily="2" charset="2"/>
              </a:rPr>
              <a:t>重力波の音 </a:t>
            </a:r>
            <a:r>
              <a:rPr lang="en-US" altLang="ja-JP" sz="1200" dirty="0" smtClean="0">
                <a:solidFill>
                  <a:srgbClr val="B2B2B2"/>
                </a:solidFill>
                <a:sym typeface="Wingdings" pitchFamily="2" charset="2"/>
              </a:rPr>
              <a:t>by </a:t>
            </a:r>
            <a:r>
              <a:rPr lang="ja-JP" altLang="en-US" sz="1200" dirty="0" smtClean="0">
                <a:solidFill>
                  <a:srgbClr val="B2B2B2"/>
                </a:solidFill>
                <a:sym typeface="Wingdings" pitchFamily="2" charset="2"/>
              </a:rPr>
              <a:t>神田氏</a:t>
            </a:r>
            <a:endParaRPr lang="en-US" altLang="ja-JP" sz="1200" dirty="0" smtClean="0">
              <a:solidFill>
                <a:srgbClr val="B2B2B2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5032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重力波検出器の感度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cxnSp>
        <p:nvCxnSpPr>
          <p:cNvPr id="5" name="直線矢印コネクタ 4"/>
          <p:cNvCxnSpPr/>
          <p:nvPr/>
        </p:nvCxnSpPr>
        <p:spPr bwMode="auto">
          <a:xfrm flipV="1">
            <a:off x="2082784" y="5505608"/>
            <a:ext cx="5256584" cy="11625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直線矢印コネクタ 6"/>
          <p:cNvCxnSpPr/>
          <p:nvPr/>
        </p:nvCxnSpPr>
        <p:spPr bwMode="auto">
          <a:xfrm flipV="1">
            <a:off x="2082784" y="2348881"/>
            <a:ext cx="0" cy="3168352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3810976" y="5877273"/>
            <a:ext cx="2448272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周波数   </a:t>
            </a:r>
            <a:r>
              <a:rPr lang="en-US" altLang="ja-JP" sz="2000" dirty="0" smtClean="0">
                <a:solidFill>
                  <a:srgbClr val="FFFFFF"/>
                </a:solidFill>
              </a:rPr>
              <a:t>[Hz]</a:t>
            </a: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 rot="16200000">
            <a:off x="15747" y="3542818"/>
            <a:ext cx="3240360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重力波振幅  </a:t>
            </a:r>
            <a:r>
              <a:rPr lang="en-US" altLang="ja-JP" sz="2000" dirty="0" smtClean="0">
                <a:solidFill>
                  <a:srgbClr val="FFFFFF"/>
                </a:solidFill>
              </a:rPr>
              <a:t>[1/Hz</a:t>
            </a:r>
            <a:r>
              <a:rPr lang="en-US" altLang="ja-JP" sz="2000" baseline="30000" dirty="0" smtClean="0">
                <a:solidFill>
                  <a:srgbClr val="FFFFFF"/>
                </a:solidFill>
              </a:rPr>
              <a:t>1/2</a:t>
            </a:r>
            <a:r>
              <a:rPr lang="en-US" altLang="ja-JP" sz="2000" dirty="0" smtClean="0">
                <a:solidFill>
                  <a:srgbClr val="FFFFFF"/>
                </a:solidFill>
              </a:rPr>
              <a:t>]</a:t>
            </a:r>
          </a:p>
        </p:txBody>
      </p:sp>
      <p:cxnSp>
        <p:nvCxnSpPr>
          <p:cNvPr id="13" name="直線コネクタ 12"/>
          <p:cNvCxnSpPr/>
          <p:nvPr/>
        </p:nvCxnSpPr>
        <p:spPr bwMode="auto">
          <a:xfrm>
            <a:off x="6475272" y="5373217"/>
            <a:ext cx="0" cy="144016"/>
          </a:xfrm>
          <a:prstGeom prst="line">
            <a:avLst/>
          </a:prstGeom>
          <a:solidFill>
            <a:srgbClr val="FAFFC9">
              <a:alpha val="50000"/>
            </a:srgbClr>
          </a:solidFill>
          <a:ln w="12700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7" name="直線コネクタ 16"/>
          <p:cNvCxnSpPr/>
          <p:nvPr/>
        </p:nvCxnSpPr>
        <p:spPr bwMode="auto">
          <a:xfrm>
            <a:off x="5004048" y="5373217"/>
            <a:ext cx="0" cy="144016"/>
          </a:xfrm>
          <a:prstGeom prst="line">
            <a:avLst/>
          </a:prstGeom>
          <a:solidFill>
            <a:srgbClr val="FAFFC9">
              <a:alpha val="50000"/>
            </a:srgbClr>
          </a:solidFill>
          <a:ln w="12700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8" name="直線コネクタ 17"/>
          <p:cNvCxnSpPr/>
          <p:nvPr/>
        </p:nvCxnSpPr>
        <p:spPr bwMode="auto">
          <a:xfrm>
            <a:off x="3306920" y="5373217"/>
            <a:ext cx="0" cy="144016"/>
          </a:xfrm>
          <a:prstGeom prst="line">
            <a:avLst/>
          </a:prstGeom>
          <a:solidFill>
            <a:srgbClr val="FAFFC9">
              <a:alpha val="50000"/>
            </a:srgbClr>
          </a:solidFill>
          <a:ln w="12700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3090896" y="5517233"/>
            <a:ext cx="720080" cy="3890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800" dirty="0" smtClean="0">
                <a:solidFill>
                  <a:srgbClr val="C0C0C0"/>
                </a:solidFill>
              </a:rPr>
              <a:t>10</a:t>
            </a:r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4788024" y="5517233"/>
            <a:ext cx="720080" cy="3890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800" dirty="0" smtClean="0">
                <a:solidFill>
                  <a:srgbClr val="C0C0C0"/>
                </a:solidFill>
              </a:rPr>
              <a:t>10</a:t>
            </a:r>
            <a:r>
              <a:rPr lang="en-US" altLang="ja-JP" sz="1800" baseline="30000" dirty="0" smtClean="0">
                <a:solidFill>
                  <a:srgbClr val="C0C0C0"/>
                </a:solidFill>
              </a:rPr>
              <a:t>2</a:t>
            </a: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6272896" y="5505608"/>
            <a:ext cx="720080" cy="3890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800" dirty="0" smtClean="0">
                <a:solidFill>
                  <a:srgbClr val="DDDDDD"/>
                </a:solidFill>
              </a:rPr>
              <a:t>10</a:t>
            </a:r>
            <a:r>
              <a:rPr lang="en-US" altLang="ja-JP" sz="1800" baseline="30000" dirty="0" smtClean="0">
                <a:solidFill>
                  <a:srgbClr val="DDDDDD"/>
                </a:solidFill>
              </a:rPr>
              <a:t>3</a:t>
            </a:r>
          </a:p>
        </p:txBody>
      </p:sp>
      <p:sp>
        <p:nvSpPr>
          <p:cNvPr id="34" name="フリーフォーム 33"/>
          <p:cNvSpPr/>
          <p:nvPr/>
        </p:nvSpPr>
        <p:spPr>
          <a:xfrm>
            <a:off x="2536786" y="4077073"/>
            <a:ext cx="4586558" cy="792088"/>
          </a:xfrm>
          <a:custGeom>
            <a:avLst/>
            <a:gdLst>
              <a:gd name="connsiteX0" fmla="*/ 0 w 5090614"/>
              <a:gd name="connsiteY0" fmla="*/ 1842448 h 1869743"/>
              <a:gd name="connsiteX1" fmla="*/ 1392071 w 5090614"/>
              <a:gd name="connsiteY1" fmla="*/ 1869743 h 1869743"/>
              <a:gd name="connsiteX2" fmla="*/ 2129050 w 5090614"/>
              <a:gd name="connsiteY2" fmla="*/ 1842448 h 1869743"/>
              <a:gd name="connsiteX3" fmla="*/ 2688608 w 5090614"/>
              <a:gd name="connsiteY3" fmla="*/ 1719618 h 1869743"/>
              <a:gd name="connsiteX4" fmla="*/ 4067032 w 5090614"/>
              <a:gd name="connsiteY4" fmla="*/ 750627 h 1869743"/>
              <a:gd name="connsiteX5" fmla="*/ 5090614 w 5090614"/>
              <a:gd name="connsiteY5" fmla="*/ 0 h 186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90614" h="1869743">
                <a:moveTo>
                  <a:pt x="0" y="1842448"/>
                </a:moveTo>
                <a:lnTo>
                  <a:pt x="1392071" y="1869743"/>
                </a:lnTo>
                <a:cubicBezTo>
                  <a:pt x="1746913" y="1869743"/>
                  <a:pt x="1912961" y="1867469"/>
                  <a:pt x="2129050" y="1842448"/>
                </a:cubicBezTo>
                <a:cubicBezTo>
                  <a:pt x="2345139" y="1817427"/>
                  <a:pt x="2365611" y="1901588"/>
                  <a:pt x="2688608" y="1719618"/>
                </a:cubicBezTo>
                <a:cubicBezTo>
                  <a:pt x="3011605" y="1537648"/>
                  <a:pt x="3666698" y="1037230"/>
                  <a:pt x="4067032" y="750627"/>
                </a:cubicBezTo>
                <a:cubicBezTo>
                  <a:pt x="4467366" y="464024"/>
                  <a:pt x="4778990" y="232012"/>
                  <a:pt x="5090614" y="0"/>
                </a:cubicBezTo>
              </a:path>
            </a:pathLst>
          </a:custGeom>
          <a:ln w="38100">
            <a:solidFill>
              <a:srgbClr val="FFCCCC"/>
            </a:solidFill>
          </a:ln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6" name="直線コネクタ 35"/>
          <p:cNvCxnSpPr/>
          <p:nvPr/>
        </p:nvCxnSpPr>
        <p:spPr bwMode="auto">
          <a:xfrm>
            <a:off x="2536786" y="2636913"/>
            <a:ext cx="770134" cy="2736303"/>
          </a:xfrm>
          <a:prstGeom prst="line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99FF99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7" name="直線コネクタ 36"/>
          <p:cNvCxnSpPr/>
          <p:nvPr/>
        </p:nvCxnSpPr>
        <p:spPr bwMode="auto">
          <a:xfrm>
            <a:off x="2536786" y="4293097"/>
            <a:ext cx="3938486" cy="1008111"/>
          </a:xfrm>
          <a:prstGeom prst="line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40" name="直線コネクタ 39"/>
          <p:cNvCxnSpPr/>
          <p:nvPr/>
        </p:nvCxnSpPr>
        <p:spPr bwMode="auto">
          <a:xfrm>
            <a:off x="2442824" y="3140970"/>
            <a:ext cx="2639269" cy="2160238"/>
          </a:xfrm>
          <a:prstGeom prst="line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CC99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42" name="Rectangle 24"/>
          <p:cNvSpPr>
            <a:spLocks noChangeArrowheads="1"/>
          </p:cNvSpPr>
          <p:nvPr/>
        </p:nvSpPr>
        <p:spPr bwMode="auto">
          <a:xfrm rot="4465457">
            <a:off x="2045747" y="3863092"/>
            <a:ext cx="136737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dirty="0" smtClean="0">
                <a:solidFill>
                  <a:srgbClr val="99FF99"/>
                </a:solidFill>
              </a:rPr>
              <a:t>地面振動</a:t>
            </a:r>
            <a:endParaRPr lang="en-US" altLang="ja-JP" sz="1400" dirty="0" smtClean="0">
              <a:solidFill>
                <a:srgbClr val="FFFFFF"/>
              </a:solidFill>
            </a:endParaRPr>
          </a:p>
        </p:txBody>
      </p:sp>
      <p:sp>
        <p:nvSpPr>
          <p:cNvPr id="43" name="Rectangle 24"/>
          <p:cNvSpPr>
            <a:spLocks noChangeArrowheads="1"/>
          </p:cNvSpPr>
          <p:nvPr/>
        </p:nvSpPr>
        <p:spPr bwMode="auto">
          <a:xfrm rot="20466798">
            <a:off x="5731414" y="4275332"/>
            <a:ext cx="1855489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400" dirty="0" smtClean="0">
                <a:solidFill>
                  <a:srgbClr val="FF9999"/>
                </a:solidFill>
              </a:rPr>
              <a:t>散射雑音</a:t>
            </a:r>
            <a:endParaRPr lang="en-US" altLang="ja-JP" sz="1400" dirty="0" smtClean="0">
              <a:solidFill>
                <a:srgbClr val="FF9999"/>
              </a:solidFill>
            </a:endParaRPr>
          </a:p>
        </p:txBody>
      </p:sp>
      <p:sp>
        <p:nvSpPr>
          <p:cNvPr id="44" name="Rectangle 24"/>
          <p:cNvSpPr>
            <a:spLocks noChangeArrowheads="1"/>
          </p:cNvSpPr>
          <p:nvPr/>
        </p:nvSpPr>
        <p:spPr bwMode="auto">
          <a:xfrm rot="2386539">
            <a:off x="2910490" y="4206485"/>
            <a:ext cx="1440160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400" dirty="0">
                <a:solidFill>
                  <a:srgbClr val="FFCC99"/>
                </a:solidFill>
              </a:rPr>
              <a:t>輻射圧</a:t>
            </a:r>
            <a:r>
              <a:rPr lang="ja-JP" altLang="en-US" sz="1400" dirty="0" smtClean="0">
                <a:solidFill>
                  <a:srgbClr val="FFCC99"/>
                </a:solidFill>
              </a:rPr>
              <a:t>雑音</a:t>
            </a:r>
            <a:endParaRPr lang="en-US" altLang="ja-JP" sz="1400" dirty="0" smtClean="0">
              <a:solidFill>
                <a:srgbClr val="FFCC99"/>
              </a:solidFill>
            </a:endParaRPr>
          </a:p>
        </p:txBody>
      </p:sp>
      <p:sp>
        <p:nvSpPr>
          <p:cNvPr id="45" name="Rectangle 24"/>
          <p:cNvSpPr>
            <a:spLocks noChangeArrowheads="1"/>
          </p:cNvSpPr>
          <p:nvPr/>
        </p:nvSpPr>
        <p:spPr bwMode="auto">
          <a:xfrm rot="802289">
            <a:off x="5539168" y="4906516"/>
            <a:ext cx="1440160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400" dirty="0" smtClean="0">
                <a:solidFill>
                  <a:srgbClr val="99CCFF"/>
                </a:solidFill>
              </a:rPr>
              <a:t>鏡の熱雑音</a:t>
            </a:r>
            <a:endParaRPr lang="en-US" altLang="ja-JP" sz="1400" dirty="0" smtClean="0">
              <a:solidFill>
                <a:srgbClr val="99CCFF"/>
              </a:solidFill>
            </a:endParaRPr>
          </a:p>
        </p:txBody>
      </p:sp>
      <p:sp>
        <p:nvSpPr>
          <p:cNvPr id="46" name="フリーフォーム 45"/>
          <p:cNvSpPr/>
          <p:nvPr/>
        </p:nvSpPr>
        <p:spPr>
          <a:xfrm>
            <a:off x="2549790" y="2547452"/>
            <a:ext cx="4544705" cy="2265869"/>
          </a:xfrm>
          <a:custGeom>
            <a:avLst/>
            <a:gdLst>
              <a:gd name="connsiteX0" fmla="*/ 0 w 4544705"/>
              <a:gd name="connsiteY0" fmla="*/ 0 h 2265869"/>
              <a:gd name="connsiteX1" fmla="*/ 177421 w 4544705"/>
              <a:gd name="connsiteY1" fmla="*/ 668740 h 2265869"/>
              <a:gd name="connsiteX2" fmla="*/ 286603 w 4544705"/>
              <a:gd name="connsiteY2" fmla="*/ 859808 h 2265869"/>
              <a:gd name="connsiteX3" fmla="*/ 1801505 w 4544705"/>
              <a:gd name="connsiteY3" fmla="*/ 2115402 h 2265869"/>
              <a:gd name="connsiteX4" fmla="*/ 1937983 w 4544705"/>
              <a:gd name="connsiteY4" fmla="*/ 2224585 h 2265869"/>
              <a:gd name="connsiteX5" fmla="*/ 2074460 w 4544705"/>
              <a:gd name="connsiteY5" fmla="*/ 2265528 h 2265869"/>
              <a:gd name="connsiteX6" fmla="*/ 2279177 w 4544705"/>
              <a:gd name="connsiteY6" fmla="*/ 2238232 h 2265869"/>
              <a:gd name="connsiteX7" fmla="*/ 2702257 w 4544705"/>
              <a:gd name="connsiteY7" fmla="*/ 2142698 h 2265869"/>
              <a:gd name="connsiteX8" fmla="*/ 4544705 w 4544705"/>
              <a:gd name="connsiteY8" fmla="*/ 1514901 h 2265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4705" h="2265869">
                <a:moveTo>
                  <a:pt x="0" y="0"/>
                </a:moveTo>
                <a:cubicBezTo>
                  <a:pt x="64827" y="262719"/>
                  <a:pt x="129654" y="525439"/>
                  <a:pt x="177421" y="668740"/>
                </a:cubicBezTo>
                <a:cubicBezTo>
                  <a:pt x="225188" y="812041"/>
                  <a:pt x="15922" y="618698"/>
                  <a:pt x="286603" y="859808"/>
                </a:cubicBezTo>
                <a:cubicBezTo>
                  <a:pt x="557284" y="1100918"/>
                  <a:pt x="1526275" y="1887939"/>
                  <a:pt x="1801505" y="2115402"/>
                </a:cubicBezTo>
                <a:cubicBezTo>
                  <a:pt x="2076735" y="2342865"/>
                  <a:pt x="1892491" y="2199564"/>
                  <a:pt x="1937983" y="2224585"/>
                </a:cubicBezTo>
                <a:cubicBezTo>
                  <a:pt x="1983475" y="2249606"/>
                  <a:pt x="2017595" y="2263254"/>
                  <a:pt x="2074460" y="2265528"/>
                </a:cubicBezTo>
                <a:cubicBezTo>
                  <a:pt x="2131325" y="2267802"/>
                  <a:pt x="2174544" y="2258704"/>
                  <a:pt x="2279177" y="2238232"/>
                </a:cubicBezTo>
                <a:cubicBezTo>
                  <a:pt x="2383810" y="2217760"/>
                  <a:pt x="2324669" y="2263253"/>
                  <a:pt x="2702257" y="2142698"/>
                </a:cubicBezTo>
                <a:cubicBezTo>
                  <a:pt x="3079845" y="2022143"/>
                  <a:pt x="3812275" y="1768522"/>
                  <a:pt x="4544705" y="1514901"/>
                </a:cubicBezTo>
              </a:path>
            </a:pathLst>
          </a:custGeom>
          <a:ln w="63500">
            <a:solidFill>
              <a:srgbClr val="FFFFFF"/>
            </a:solidFill>
          </a:ln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/>
        </p:nvGrpSpPr>
        <p:grpSpPr>
          <a:xfrm>
            <a:off x="2483768" y="1447734"/>
            <a:ext cx="2518370" cy="1657231"/>
            <a:chOff x="2483768" y="1447734"/>
            <a:chExt cx="2518370" cy="1657231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2487734" y="1485805"/>
              <a:ext cx="2196405" cy="1619160"/>
              <a:chOff x="2487734" y="1485805"/>
              <a:chExt cx="2196405" cy="1619160"/>
            </a:xfrm>
          </p:grpSpPr>
          <p:sp>
            <p:nvSpPr>
              <p:cNvPr id="57" name="角丸四角形 56"/>
              <p:cNvSpPr/>
              <p:nvPr/>
            </p:nvSpPr>
            <p:spPr bwMode="auto">
              <a:xfrm>
                <a:off x="2487734" y="1485805"/>
                <a:ext cx="2196405" cy="662734"/>
              </a:xfrm>
              <a:prstGeom prst="roundRect">
                <a:avLst>
                  <a:gd name="adj" fmla="val 4426"/>
                </a:avLst>
              </a:prstGeom>
              <a:solidFill>
                <a:srgbClr val="000000">
                  <a:alpha val="30000"/>
                </a:srgbClr>
              </a:solidFill>
              <a:ln w="3175" cap="flat" cmpd="sng" algn="ctr">
                <a:solidFill>
                  <a:srgbClr val="FFFFFF">
                    <a:alpha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cxnSp>
            <p:nvCxnSpPr>
              <p:cNvPr id="63" name="直線矢印コネクタ 62"/>
              <p:cNvCxnSpPr/>
              <p:nvPr/>
            </p:nvCxnSpPr>
            <p:spPr bwMode="auto">
              <a:xfrm flipH="1">
                <a:off x="2771800" y="2204864"/>
                <a:ext cx="535120" cy="900101"/>
              </a:xfrm>
              <a:prstGeom prst="straightConnector1">
                <a:avLst/>
              </a:prstGeom>
              <a:solidFill>
                <a:srgbClr val="FAFFC9">
                  <a:alpha val="50000"/>
                </a:srgbClr>
              </a:solidFill>
              <a:ln w="254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49" name="Rectangle 24"/>
            <p:cNvSpPr>
              <a:spLocks noChangeArrowheads="1"/>
            </p:cNvSpPr>
            <p:nvPr/>
          </p:nvSpPr>
          <p:spPr bwMode="auto">
            <a:xfrm>
              <a:off x="2483768" y="1447734"/>
              <a:ext cx="2518370" cy="75713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低周波数帯 </a:t>
              </a:r>
              <a:r>
                <a:rPr lang="en-US" altLang="ja-JP" sz="1800" dirty="0" smtClean="0">
                  <a:solidFill>
                    <a:srgbClr val="FFFFFF"/>
                  </a:solidFill>
                </a:rPr>
                <a:t>(&lt;10Hz)</a:t>
              </a: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800" dirty="0">
                  <a:solidFill>
                    <a:srgbClr val="FFFFFF"/>
                  </a:solidFill>
                </a:rPr>
                <a:t> </a:t>
              </a:r>
              <a:r>
                <a:rPr lang="en-US" altLang="ja-JP" sz="1800" dirty="0" smtClean="0">
                  <a:solidFill>
                    <a:srgbClr val="FFFFFF"/>
                  </a:solidFill>
                </a:rPr>
                <a:t>   </a:t>
              </a:r>
              <a:r>
                <a:rPr lang="ja-JP" altLang="en-US" sz="1800" dirty="0" smtClean="0">
                  <a:solidFill>
                    <a:srgbClr val="99FF99"/>
                  </a:solidFill>
                </a:rPr>
                <a:t>地面振動</a:t>
              </a:r>
              <a:r>
                <a:rPr lang="ja-JP" altLang="en-US" sz="1800" dirty="0" smtClean="0">
                  <a:solidFill>
                    <a:srgbClr val="FFFFFF"/>
                  </a:solidFill>
                </a:rPr>
                <a:t>の影響</a:t>
              </a:r>
              <a:endParaRPr lang="en-US" altLang="ja-JP" sz="1800" dirty="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6084168" y="2780928"/>
            <a:ext cx="2767248" cy="1590217"/>
            <a:chOff x="6084168" y="2780928"/>
            <a:chExt cx="2767248" cy="1590217"/>
          </a:xfrm>
        </p:grpSpPr>
        <p:sp>
          <p:nvSpPr>
            <p:cNvPr id="55" name="角丸四角形 54"/>
            <p:cNvSpPr/>
            <p:nvPr/>
          </p:nvSpPr>
          <p:spPr bwMode="auto">
            <a:xfrm>
              <a:off x="6300192" y="2780928"/>
              <a:ext cx="2551224" cy="721126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1" name="Rectangle 24"/>
            <p:cNvSpPr>
              <a:spLocks noChangeArrowheads="1"/>
            </p:cNvSpPr>
            <p:nvPr/>
          </p:nvSpPr>
          <p:spPr bwMode="auto">
            <a:xfrm>
              <a:off x="6300192" y="2780928"/>
              <a:ext cx="2518370" cy="75713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高周波数帯 </a:t>
              </a:r>
              <a:r>
                <a:rPr lang="en-US" altLang="ja-JP" sz="1800" dirty="0" smtClean="0">
                  <a:solidFill>
                    <a:srgbClr val="FFFFFF"/>
                  </a:solidFill>
                </a:rPr>
                <a:t>(&gt;100Hz)</a:t>
              </a: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800" dirty="0">
                  <a:solidFill>
                    <a:srgbClr val="FFFFFF"/>
                  </a:solidFill>
                </a:rPr>
                <a:t> </a:t>
              </a:r>
              <a:r>
                <a:rPr lang="en-US" altLang="ja-JP" sz="1800" dirty="0" smtClean="0">
                  <a:solidFill>
                    <a:srgbClr val="FFFFFF"/>
                  </a:solidFill>
                </a:rPr>
                <a:t>   </a:t>
              </a:r>
              <a:r>
                <a:rPr lang="ja-JP" altLang="en-US" sz="1800" dirty="0">
                  <a:solidFill>
                    <a:srgbClr val="FF9999"/>
                  </a:solidFill>
                </a:rPr>
                <a:t>散</a:t>
              </a:r>
              <a:r>
                <a:rPr lang="ja-JP" altLang="en-US" sz="1800" dirty="0" smtClean="0">
                  <a:solidFill>
                    <a:srgbClr val="FF9999"/>
                  </a:solidFill>
                </a:rPr>
                <a:t>射雑音</a:t>
              </a:r>
              <a:r>
                <a:rPr lang="ja-JP" altLang="en-US" sz="1800" dirty="0" smtClean="0">
                  <a:solidFill>
                    <a:srgbClr val="FFFFFF"/>
                  </a:solidFill>
                </a:rPr>
                <a:t>の影響</a:t>
              </a:r>
              <a:endParaRPr lang="en-US" altLang="ja-JP" sz="1800" dirty="0" smtClean="0">
                <a:solidFill>
                  <a:srgbClr val="FFFFFF"/>
                </a:solidFill>
              </a:endParaRPr>
            </a:p>
          </p:txBody>
        </p:sp>
        <p:cxnSp>
          <p:nvCxnSpPr>
            <p:cNvPr id="53" name="直線矢印コネクタ 52"/>
            <p:cNvCxnSpPr/>
            <p:nvPr/>
          </p:nvCxnSpPr>
          <p:spPr bwMode="auto">
            <a:xfrm flipH="1">
              <a:off x="6084168" y="3538058"/>
              <a:ext cx="548768" cy="833087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6" name="グループ化 5"/>
          <p:cNvGrpSpPr/>
          <p:nvPr/>
        </p:nvGrpSpPr>
        <p:grpSpPr>
          <a:xfrm>
            <a:off x="3586982" y="2337278"/>
            <a:ext cx="2734394" cy="2102714"/>
            <a:chOff x="3586982" y="2337278"/>
            <a:chExt cx="2734394" cy="2102714"/>
          </a:xfrm>
        </p:grpSpPr>
        <p:sp>
          <p:nvSpPr>
            <p:cNvPr id="56" name="角丸四角形 55"/>
            <p:cNvSpPr/>
            <p:nvPr/>
          </p:nvSpPr>
          <p:spPr bwMode="auto">
            <a:xfrm>
              <a:off x="3639626" y="2337278"/>
              <a:ext cx="2510438" cy="1091721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0" name="Rectangle 24"/>
            <p:cNvSpPr>
              <a:spLocks noChangeArrowheads="1"/>
            </p:cNvSpPr>
            <p:nvPr/>
          </p:nvSpPr>
          <p:spPr bwMode="auto">
            <a:xfrm>
              <a:off x="3586982" y="2339471"/>
              <a:ext cx="2734394" cy="108952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中間周波数帯 </a:t>
              </a:r>
              <a:r>
                <a:rPr lang="en-US" altLang="ja-JP" sz="1800" dirty="0" smtClean="0">
                  <a:solidFill>
                    <a:srgbClr val="FFFFFF"/>
                  </a:solidFill>
                </a:rPr>
                <a:t>(~100Hz)</a:t>
              </a: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800" dirty="0">
                  <a:solidFill>
                    <a:srgbClr val="FFFFFF"/>
                  </a:solidFill>
                </a:rPr>
                <a:t> </a:t>
              </a:r>
              <a:r>
                <a:rPr lang="en-US" altLang="ja-JP" sz="1800" dirty="0" smtClean="0">
                  <a:solidFill>
                    <a:srgbClr val="FFFFFF"/>
                  </a:solidFill>
                </a:rPr>
                <a:t>   </a:t>
              </a:r>
              <a:r>
                <a:rPr lang="ja-JP" altLang="en-US" sz="1800" dirty="0" smtClean="0">
                  <a:solidFill>
                    <a:srgbClr val="99CCFF"/>
                  </a:solidFill>
                </a:rPr>
                <a:t>鏡・振り子の熱雑音</a:t>
              </a:r>
              <a:endParaRPr lang="en-US" altLang="ja-JP" sz="1800" dirty="0" smtClean="0">
                <a:solidFill>
                  <a:srgbClr val="99CCFF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800" dirty="0" smtClean="0">
                  <a:solidFill>
                    <a:srgbClr val="99CCFF"/>
                  </a:solidFill>
                </a:rPr>
                <a:t>    </a:t>
              </a:r>
              <a:r>
                <a:rPr lang="ja-JP" altLang="en-US" sz="1800" dirty="0" smtClean="0">
                  <a:solidFill>
                    <a:srgbClr val="FFCC99"/>
                  </a:solidFill>
                </a:rPr>
                <a:t>輻射圧雑音</a:t>
              </a:r>
              <a:endParaRPr lang="en-US" altLang="ja-JP" sz="1800" dirty="0" smtClean="0">
                <a:solidFill>
                  <a:srgbClr val="FFCC99"/>
                </a:solidFill>
              </a:endParaRPr>
            </a:p>
          </p:txBody>
        </p:sp>
        <p:cxnSp>
          <p:nvCxnSpPr>
            <p:cNvPr id="61" name="直線矢印コネクタ 60"/>
            <p:cNvCxnSpPr/>
            <p:nvPr/>
          </p:nvCxnSpPr>
          <p:spPr bwMode="auto">
            <a:xfrm flipH="1">
              <a:off x="4289339" y="3429000"/>
              <a:ext cx="341021" cy="1010992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2" name="スライド番号プレースホルダー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4294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AutoShape 29"/>
          <p:cNvSpPr>
            <a:spLocks noChangeArrowheads="1"/>
          </p:cNvSpPr>
          <p:nvPr/>
        </p:nvSpPr>
        <p:spPr bwMode="auto">
          <a:xfrm>
            <a:off x="899592" y="3501008"/>
            <a:ext cx="7200800" cy="1368152"/>
          </a:xfrm>
          <a:prstGeom prst="roundRect">
            <a:avLst>
              <a:gd name="adj" fmla="val 4505"/>
            </a:avLst>
          </a:prstGeom>
          <a:solidFill>
            <a:srgbClr val="FFCCCC">
              <a:alpha val="10000"/>
            </a:srgbClr>
          </a:solidFill>
          <a:ln w="3175">
            <a:solidFill>
              <a:srgbClr val="FFCCCC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243" name="角丸四角形 242"/>
          <p:cNvSpPr/>
          <p:nvPr/>
        </p:nvSpPr>
        <p:spPr bwMode="auto">
          <a:xfrm>
            <a:off x="971600" y="4070402"/>
            <a:ext cx="3924436" cy="767694"/>
          </a:xfrm>
          <a:prstGeom prst="roundRect">
            <a:avLst>
              <a:gd name="adj" fmla="val 5876"/>
            </a:avLst>
          </a:prstGeom>
          <a:solidFill>
            <a:srgbClr val="000000">
              <a:alpha val="5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61129" name="Rectangle 10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光</a:t>
            </a:r>
            <a:r>
              <a:rPr lang="ja-JP" altLang="en-US" dirty="0" smtClean="0"/>
              <a:t>の量子雑音</a:t>
            </a:r>
            <a:endParaRPr lang="en-US" altLang="ja-JP" sz="2000" dirty="0"/>
          </a:p>
        </p:txBody>
      </p:sp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225" name="Rectangle 24"/>
          <p:cNvSpPr>
            <a:spLocks noChangeArrowheads="1"/>
          </p:cNvSpPr>
          <p:nvPr/>
        </p:nvSpPr>
        <p:spPr bwMode="auto">
          <a:xfrm>
            <a:off x="595411" y="1004535"/>
            <a:ext cx="7144941" cy="5539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・光の量子雑音 </a:t>
            </a:r>
            <a:r>
              <a:rPr lang="en-US" altLang="ja-JP" sz="2000" dirty="0" smtClean="0">
                <a:solidFill>
                  <a:srgbClr val="FFFFFF"/>
                </a:solidFill>
              </a:rPr>
              <a:t>--- </a:t>
            </a:r>
            <a:r>
              <a:rPr lang="ja-JP" altLang="en-US" sz="2000" dirty="0" smtClean="0">
                <a:solidFill>
                  <a:srgbClr val="FFFFFF"/>
                </a:solidFill>
              </a:rPr>
              <a:t>干渉計における原理的な雑音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214" name="Rectangle 24"/>
          <p:cNvSpPr>
            <a:spLocks noChangeArrowheads="1"/>
          </p:cNvSpPr>
          <p:nvPr/>
        </p:nvSpPr>
        <p:spPr bwMode="auto">
          <a:xfrm>
            <a:off x="1171476" y="3501008"/>
            <a:ext cx="5014974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標準量子限界　</a:t>
            </a:r>
            <a:r>
              <a:rPr lang="en-US" altLang="ja-JP" sz="1800" dirty="0" smtClean="0">
                <a:solidFill>
                  <a:srgbClr val="C0C0C0"/>
                </a:solidFill>
              </a:rPr>
              <a:t>(Standard Quantum Limit)</a:t>
            </a:r>
            <a:endParaRPr lang="en-US" altLang="ja-JP" sz="1800" dirty="0">
              <a:solidFill>
                <a:srgbClr val="C0C0C0"/>
              </a:solidFill>
            </a:endParaRPr>
          </a:p>
          <a:p>
            <a:pPr algn="l">
              <a:lnSpc>
                <a:spcPct val="120000"/>
              </a:lnSpc>
              <a:buNone/>
            </a:pPr>
            <a:endParaRPr lang="en-US" altLang="ja-JP" sz="2000" dirty="0" smtClean="0">
              <a:solidFill>
                <a:srgbClr val="FFFFFF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72" y="4132626"/>
            <a:ext cx="2010270" cy="59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5" name="図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44" y="4232392"/>
            <a:ext cx="251082" cy="16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440" y="4531330"/>
            <a:ext cx="160030" cy="16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29" name="Rectangle 24"/>
          <p:cNvSpPr>
            <a:spLocks noChangeArrowheads="1"/>
          </p:cNvSpPr>
          <p:nvPr/>
        </p:nvSpPr>
        <p:spPr bwMode="auto">
          <a:xfrm>
            <a:off x="3558520" y="4132626"/>
            <a:ext cx="1472456" cy="354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600" dirty="0" smtClean="0">
                <a:solidFill>
                  <a:srgbClr val="C0C0C0"/>
                </a:solidFill>
              </a:rPr>
              <a:t>: </a:t>
            </a:r>
            <a:r>
              <a:rPr lang="ja-JP" altLang="en-US" sz="1600" dirty="0" smtClean="0">
                <a:solidFill>
                  <a:srgbClr val="C0C0C0"/>
                </a:solidFill>
              </a:rPr>
              <a:t>鏡の質量</a:t>
            </a:r>
            <a:endParaRPr lang="en-US" altLang="ja-JP" sz="1600" dirty="0" smtClean="0">
              <a:solidFill>
                <a:srgbClr val="C0C0C0"/>
              </a:solidFill>
            </a:endParaRPr>
          </a:p>
        </p:txBody>
      </p:sp>
      <p:sp>
        <p:nvSpPr>
          <p:cNvPr id="230" name="Rectangle 24"/>
          <p:cNvSpPr>
            <a:spLocks noChangeArrowheads="1"/>
          </p:cNvSpPr>
          <p:nvPr/>
        </p:nvSpPr>
        <p:spPr bwMode="auto">
          <a:xfrm>
            <a:off x="3558888" y="4409354"/>
            <a:ext cx="1472456" cy="354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600" dirty="0" smtClean="0">
                <a:solidFill>
                  <a:srgbClr val="C0C0C0"/>
                </a:solidFill>
              </a:rPr>
              <a:t>: </a:t>
            </a:r>
            <a:r>
              <a:rPr lang="ja-JP" altLang="en-US" sz="1600" dirty="0" smtClean="0">
                <a:solidFill>
                  <a:srgbClr val="C0C0C0"/>
                </a:solidFill>
              </a:rPr>
              <a:t>基線</a:t>
            </a:r>
            <a:r>
              <a:rPr lang="ja-JP" altLang="en-US" sz="1600" dirty="0">
                <a:solidFill>
                  <a:srgbClr val="C0C0C0"/>
                </a:solidFill>
              </a:rPr>
              <a:t>長</a:t>
            </a:r>
            <a:endParaRPr lang="en-US" altLang="ja-JP" sz="1600" dirty="0" smtClean="0">
              <a:solidFill>
                <a:srgbClr val="C0C0C0"/>
              </a:solidFill>
            </a:endParaRPr>
          </a:p>
        </p:txBody>
      </p:sp>
      <p:sp>
        <p:nvSpPr>
          <p:cNvPr id="7" name="大かっこ 6"/>
          <p:cNvSpPr/>
          <p:nvPr/>
        </p:nvSpPr>
        <p:spPr bwMode="auto">
          <a:xfrm>
            <a:off x="3225552" y="4132626"/>
            <a:ext cx="1562472" cy="664526"/>
          </a:xfrm>
          <a:prstGeom prst="bracketPair">
            <a:avLst>
              <a:gd name="adj" fmla="val 6398"/>
            </a:avLst>
          </a:prstGeom>
          <a:noFill/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>
            <a:off x="5148064" y="4276642"/>
            <a:ext cx="360040" cy="326696"/>
          </a:xfrm>
          <a:prstGeom prst="rightArrow">
            <a:avLst/>
          </a:prstGeom>
          <a:ln w="6350">
            <a:solidFill>
              <a:srgbClr val="FFCCCC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2" name="Rectangle 24"/>
          <p:cNvSpPr>
            <a:spLocks noChangeArrowheads="1"/>
          </p:cNvSpPr>
          <p:nvPr/>
        </p:nvSpPr>
        <p:spPr bwMode="auto">
          <a:xfrm>
            <a:off x="5707980" y="4005845"/>
            <a:ext cx="2392412" cy="7913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長い干渉計基線長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大質量鏡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233" name="Rectangle 24"/>
          <p:cNvSpPr>
            <a:spLocks noChangeArrowheads="1"/>
          </p:cNvSpPr>
          <p:nvPr/>
        </p:nvSpPr>
        <p:spPr bwMode="auto">
          <a:xfrm>
            <a:off x="1229042" y="2407240"/>
            <a:ext cx="5530968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CC99"/>
                </a:solidFill>
              </a:rPr>
              <a:t>輻射圧雑音  </a:t>
            </a:r>
            <a:r>
              <a:rPr lang="en-US" altLang="ja-JP" sz="1800" dirty="0" smtClean="0">
                <a:solidFill>
                  <a:srgbClr val="C0C0C0"/>
                </a:solidFill>
              </a:rPr>
              <a:t>(Radiation Pressure </a:t>
            </a:r>
            <a:r>
              <a:rPr lang="en-US" altLang="ja-JP" sz="1800" dirty="0">
                <a:solidFill>
                  <a:srgbClr val="C0C0C0"/>
                </a:solidFill>
              </a:rPr>
              <a:t>N</a:t>
            </a:r>
            <a:r>
              <a:rPr lang="en-US" altLang="ja-JP" sz="1800" dirty="0" smtClean="0">
                <a:solidFill>
                  <a:srgbClr val="C0C0C0"/>
                </a:solidFill>
              </a:rPr>
              <a:t>oise)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   </a:t>
            </a: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</a:rPr>
              <a:t>鏡</a:t>
            </a:r>
            <a:r>
              <a:rPr lang="ja-JP" altLang="en-US" sz="2000" dirty="0">
                <a:solidFill>
                  <a:srgbClr val="FFFFFF"/>
                </a:solidFill>
              </a:rPr>
              <a:t>での</a:t>
            </a:r>
            <a:r>
              <a:rPr lang="ja-JP" altLang="en-US" sz="2000" dirty="0" smtClean="0">
                <a:solidFill>
                  <a:srgbClr val="FFFFFF"/>
                </a:solidFill>
              </a:rPr>
              <a:t>反射時の光子反跳雑音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662" y="1844824"/>
            <a:ext cx="1766698" cy="33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36" name="Rectangle 24"/>
          <p:cNvSpPr>
            <a:spLocks noChangeArrowheads="1"/>
          </p:cNvSpPr>
          <p:nvPr/>
        </p:nvSpPr>
        <p:spPr bwMode="auto">
          <a:xfrm>
            <a:off x="1259632" y="1552703"/>
            <a:ext cx="5244133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9999"/>
                </a:solidFill>
              </a:rPr>
              <a:t>散射雑音 </a:t>
            </a:r>
            <a:r>
              <a:rPr lang="en-US" altLang="ja-JP" sz="1800" dirty="0" smtClean="0">
                <a:solidFill>
                  <a:srgbClr val="C0C0C0"/>
                </a:solidFill>
              </a:rPr>
              <a:t>(Shot </a:t>
            </a:r>
            <a:r>
              <a:rPr lang="en-US" altLang="ja-JP" sz="1800" dirty="0">
                <a:solidFill>
                  <a:srgbClr val="C0C0C0"/>
                </a:solidFill>
              </a:rPr>
              <a:t>N</a:t>
            </a:r>
            <a:r>
              <a:rPr lang="en-US" altLang="ja-JP" sz="1800" dirty="0" smtClean="0">
                <a:solidFill>
                  <a:srgbClr val="C0C0C0"/>
                </a:solidFill>
              </a:rPr>
              <a:t>oise)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    </a:t>
            </a: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</a:rPr>
              <a:t>光検出時の光子数計数誤差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744" y="2564904"/>
            <a:ext cx="1484646" cy="30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37" name="Rectangle 24"/>
          <p:cNvSpPr>
            <a:spLocks noChangeArrowheads="1"/>
          </p:cNvSpPr>
          <p:nvPr/>
        </p:nvSpPr>
        <p:spPr bwMode="auto">
          <a:xfrm>
            <a:off x="1187624" y="5199583"/>
            <a:ext cx="410445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LCGT : </a:t>
            </a:r>
            <a:r>
              <a:rPr lang="ja-JP" altLang="en-US" sz="2000" dirty="0" smtClean="0">
                <a:solidFill>
                  <a:srgbClr val="FFFFFF"/>
                </a:solidFill>
              </a:rPr>
              <a:t>大型・大光量干渉計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238" name="Rectangle 24"/>
          <p:cNvSpPr>
            <a:spLocks noChangeArrowheads="1"/>
          </p:cNvSpPr>
          <p:nvPr/>
        </p:nvSpPr>
        <p:spPr bwMode="auto">
          <a:xfrm>
            <a:off x="1259632" y="5661248"/>
            <a:ext cx="727280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基線長  </a:t>
            </a:r>
            <a:r>
              <a:rPr lang="en-US" altLang="ja-JP" sz="2000" dirty="0" smtClean="0">
                <a:solidFill>
                  <a:srgbClr val="FF9999"/>
                </a:solidFill>
              </a:rPr>
              <a:t>3km</a:t>
            </a:r>
            <a:r>
              <a:rPr lang="en-US" altLang="ja-JP" sz="2000" dirty="0" smtClean="0">
                <a:solidFill>
                  <a:srgbClr val="FFFFFF"/>
                </a:solidFill>
              </a:rPr>
              <a:t>,  </a:t>
            </a:r>
            <a:r>
              <a:rPr lang="ja-JP" altLang="en-US" sz="2000" dirty="0" smtClean="0">
                <a:solidFill>
                  <a:srgbClr val="FFFFFF"/>
                </a:solidFill>
              </a:rPr>
              <a:t>鏡質量  </a:t>
            </a:r>
            <a:r>
              <a:rPr lang="en-US" altLang="ja-JP" sz="2000" dirty="0" smtClean="0">
                <a:solidFill>
                  <a:srgbClr val="FF9999"/>
                </a:solidFill>
              </a:rPr>
              <a:t>22kg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干渉計内光パワー  </a:t>
            </a:r>
            <a:r>
              <a:rPr lang="en-US" altLang="ja-JP" sz="2000" dirty="0" smtClean="0">
                <a:solidFill>
                  <a:srgbClr val="FF9999"/>
                </a:solidFill>
              </a:rPr>
              <a:t>~800kW</a:t>
            </a:r>
          </a:p>
        </p:txBody>
      </p:sp>
      <p:pic>
        <p:nvPicPr>
          <p:cNvPr id="12" name="図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126977"/>
            <a:ext cx="204565" cy="17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41" name="Rectangle 24"/>
          <p:cNvSpPr>
            <a:spLocks noChangeArrowheads="1"/>
          </p:cNvSpPr>
          <p:nvPr/>
        </p:nvSpPr>
        <p:spPr bwMode="auto">
          <a:xfrm>
            <a:off x="6240600" y="3041202"/>
            <a:ext cx="2075816" cy="354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600" dirty="0" smtClean="0">
                <a:solidFill>
                  <a:srgbClr val="C0C0C0"/>
                </a:solidFill>
              </a:rPr>
              <a:t>: </a:t>
            </a:r>
            <a:r>
              <a:rPr lang="ja-JP" altLang="en-US" sz="1600" dirty="0" smtClean="0">
                <a:solidFill>
                  <a:srgbClr val="C0C0C0"/>
                </a:solidFill>
              </a:rPr>
              <a:t>干渉計入射光パワー</a:t>
            </a:r>
            <a:endParaRPr lang="en-US" altLang="ja-JP" sz="1600" dirty="0" smtClean="0">
              <a:solidFill>
                <a:srgbClr val="C0C0C0"/>
              </a:solidFill>
            </a:endParaRPr>
          </a:p>
        </p:txBody>
      </p:sp>
      <p:sp>
        <p:nvSpPr>
          <p:cNvPr id="242" name="大かっこ 241"/>
          <p:cNvSpPr/>
          <p:nvPr/>
        </p:nvSpPr>
        <p:spPr bwMode="auto">
          <a:xfrm>
            <a:off x="6012160" y="3093450"/>
            <a:ext cx="2304256" cy="254240"/>
          </a:xfrm>
          <a:prstGeom prst="bracketPair">
            <a:avLst>
              <a:gd name="adj" fmla="val 6398"/>
            </a:avLst>
          </a:prstGeom>
          <a:noFill/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380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/>
      <p:bldP spid="2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370" name="AutoShape 2"/>
          <p:cNvSpPr>
            <a:spLocks noChangeArrowheads="1"/>
          </p:cNvSpPr>
          <p:nvPr/>
        </p:nvSpPr>
        <p:spPr bwMode="auto">
          <a:xfrm>
            <a:off x="707503" y="3233644"/>
            <a:ext cx="4267721" cy="1302045"/>
          </a:xfrm>
          <a:prstGeom prst="roundRect">
            <a:avLst>
              <a:gd name="adj" fmla="val 9164"/>
            </a:avLst>
          </a:prstGeom>
          <a:solidFill>
            <a:srgbClr val="FFCC99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3" name="角丸四角形 2"/>
          <p:cNvSpPr/>
          <p:nvPr/>
        </p:nvSpPr>
        <p:spPr bwMode="auto">
          <a:xfrm>
            <a:off x="5181600" y="3748090"/>
            <a:ext cx="3784600" cy="2705245"/>
          </a:xfrm>
          <a:prstGeom prst="roundRect">
            <a:avLst>
              <a:gd name="adj" fmla="val 2810"/>
            </a:avLst>
          </a:prstGeom>
          <a:solidFill>
            <a:srgbClr val="FFFFFF">
              <a:alpha val="9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4663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Optical readout noise</a:t>
            </a:r>
            <a:endParaRPr lang="ja-JP" altLang="en-US" sz="2000" dirty="0"/>
          </a:p>
        </p:txBody>
      </p:sp>
      <p:sp>
        <p:nvSpPr>
          <p:cNvPr id="2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1466374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529828" y="981075"/>
            <a:ext cx="5194300" cy="93503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FFFFF"/>
                </a:solidFill>
              </a:rPr>
              <a:t>Fundamental sensitivity limitation</a:t>
            </a:r>
          </a:p>
          <a:p>
            <a:pPr>
              <a:spcBef>
                <a:spcPts val="0"/>
              </a:spcBef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FFFFF"/>
                </a:solidFill>
              </a:rPr>
              <a:t>                in interferometric detectors</a:t>
            </a:r>
            <a:endParaRPr lang="ja-JP" altLang="en-US" b="1" dirty="0">
              <a:solidFill>
                <a:srgbClr val="FFFFFF"/>
              </a:solidFill>
            </a:endParaRPr>
          </a:p>
        </p:txBody>
      </p:sp>
      <p:sp>
        <p:nvSpPr>
          <p:cNvPr id="1466371" name="AutoShape 3"/>
          <p:cNvSpPr>
            <a:spLocks noChangeArrowheads="1"/>
          </p:cNvSpPr>
          <p:nvPr/>
        </p:nvSpPr>
        <p:spPr bwMode="auto">
          <a:xfrm>
            <a:off x="707503" y="1844824"/>
            <a:ext cx="4267721" cy="1250705"/>
          </a:xfrm>
          <a:prstGeom prst="roundRect">
            <a:avLst>
              <a:gd name="adj" fmla="val 10364"/>
            </a:avLst>
          </a:prstGeom>
          <a:solidFill>
            <a:srgbClr val="FF99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1466372" name="AutoShape 4"/>
          <p:cNvSpPr>
            <a:spLocks noChangeArrowheads="1"/>
          </p:cNvSpPr>
          <p:nvPr/>
        </p:nvSpPr>
        <p:spPr bwMode="auto">
          <a:xfrm>
            <a:off x="5867400" y="1447800"/>
            <a:ext cx="2819400" cy="2133600"/>
          </a:xfrm>
          <a:prstGeom prst="roundRect">
            <a:avLst>
              <a:gd name="adj" fmla="val 5810"/>
            </a:avLst>
          </a:prstGeom>
          <a:solidFill>
            <a:srgbClr val="FFFFFF">
              <a:alpha val="70000"/>
            </a:srgbClr>
          </a:solidFill>
          <a:ln w="9525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66375" name="Rectangle 7"/>
          <p:cNvSpPr>
            <a:spLocks noChangeArrowheads="1"/>
          </p:cNvSpPr>
          <p:nvPr/>
        </p:nvSpPr>
        <p:spPr bwMode="auto">
          <a:xfrm>
            <a:off x="688443" y="3239545"/>
            <a:ext cx="480060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Radiation </a:t>
            </a:r>
            <a:r>
              <a:rPr lang="en-US" altLang="ja-JP" sz="2000" b="1" dirty="0">
                <a:solidFill>
                  <a:srgbClr val="FFFFFF"/>
                </a:solidFill>
              </a:rPr>
              <a:t>pressure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noise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Quantum fluctuation in amplitude</a:t>
            </a:r>
            <a:endParaRPr lang="ja-JP" altLang="en-US" sz="2000" dirty="0" smtClean="0">
              <a:solidFill>
                <a:srgbClr val="FFFFFF"/>
              </a:solidFill>
            </a:endParaRPr>
          </a:p>
        </p:txBody>
      </p:sp>
      <p:sp>
        <p:nvSpPr>
          <p:cNvPr id="1466376" name="Line 8"/>
          <p:cNvSpPr>
            <a:spLocks noChangeShapeType="1"/>
          </p:cNvSpPr>
          <p:nvPr/>
        </p:nvSpPr>
        <p:spPr bwMode="auto">
          <a:xfrm>
            <a:off x="6248400" y="3276600"/>
            <a:ext cx="17526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66377" name="Line 9"/>
          <p:cNvSpPr>
            <a:spLocks noChangeShapeType="1"/>
          </p:cNvSpPr>
          <p:nvPr/>
        </p:nvSpPr>
        <p:spPr bwMode="auto">
          <a:xfrm flipV="1">
            <a:off x="7162800" y="1600200"/>
            <a:ext cx="0" cy="1828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66378" name="Rectangle 10"/>
          <p:cNvSpPr>
            <a:spLocks noChangeArrowheads="1"/>
          </p:cNvSpPr>
          <p:nvPr/>
        </p:nvSpPr>
        <p:spPr bwMode="auto">
          <a:xfrm>
            <a:off x="6096874" y="2780928"/>
            <a:ext cx="77136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dirty="0" smtClean="0">
                <a:solidFill>
                  <a:srgbClr val="FF0000"/>
                </a:solidFill>
              </a:rPr>
              <a:t>Carrier </a:t>
            </a:r>
          </a:p>
          <a:p>
            <a:pPr algn="l">
              <a:buFontTx/>
              <a:buNone/>
            </a:pPr>
            <a:r>
              <a:rPr lang="en-US" altLang="ja-JP" sz="1400" dirty="0" smtClean="0">
                <a:solidFill>
                  <a:srgbClr val="FF0000"/>
                </a:solidFill>
              </a:rPr>
              <a:t>light</a:t>
            </a:r>
            <a:endParaRPr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466379" name="Oval 11"/>
          <p:cNvSpPr>
            <a:spLocks noChangeArrowheads="1"/>
          </p:cNvSpPr>
          <p:nvPr/>
        </p:nvSpPr>
        <p:spPr bwMode="auto">
          <a:xfrm>
            <a:off x="6734175" y="1781175"/>
            <a:ext cx="838200" cy="762000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F3FEFF"/>
              </a:gs>
            </a:gsLst>
            <a:path path="shape">
              <a:fillToRect l="50000" t="50000" r="50000" b="50000"/>
            </a:path>
          </a:gra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66380" name="AutoShape 12"/>
          <p:cNvSpPr>
            <a:spLocks noChangeArrowheads="1"/>
          </p:cNvSpPr>
          <p:nvPr/>
        </p:nvSpPr>
        <p:spPr bwMode="auto">
          <a:xfrm>
            <a:off x="7048500" y="2133600"/>
            <a:ext cx="228600" cy="1143000"/>
          </a:xfrm>
          <a:prstGeom prst="upArrow">
            <a:avLst>
              <a:gd name="adj1" fmla="val 50000"/>
              <a:gd name="adj2" fmla="val 95833"/>
            </a:avLst>
          </a:prstGeom>
          <a:solidFill>
            <a:srgbClr val="FF99CC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466381" name="Line 13"/>
          <p:cNvSpPr>
            <a:spLocks noChangeShapeType="1"/>
          </p:cNvSpPr>
          <p:nvPr/>
        </p:nvSpPr>
        <p:spPr bwMode="auto">
          <a:xfrm flipV="1">
            <a:off x="6629400" y="2762250"/>
            <a:ext cx="533400" cy="20955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66382" name="Line 14"/>
          <p:cNvSpPr>
            <a:spLocks noChangeShapeType="1"/>
          </p:cNvSpPr>
          <p:nvPr/>
        </p:nvSpPr>
        <p:spPr bwMode="auto">
          <a:xfrm flipV="1">
            <a:off x="7162800" y="1752600"/>
            <a:ext cx="0" cy="2286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66383" name="Line 15"/>
          <p:cNvSpPr>
            <a:spLocks noChangeShapeType="1"/>
          </p:cNvSpPr>
          <p:nvPr/>
        </p:nvSpPr>
        <p:spPr bwMode="auto">
          <a:xfrm flipV="1">
            <a:off x="7162800" y="1676400"/>
            <a:ext cx="0" cy="1524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66384" name="Rectangle 16"/>
          <p:cNvSpPr>
            <a:spLocks noChangeArrowheads="1"/>
          </p:cNvSpPr>
          <p:nvPr/>
        </p:nvSpPr>
        <p:spPr bwMode="auto">
          <a:xfrm>
            <a:off x="7370197" y="1484784"/>
            <a:ext cx="1018227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dirty="0" smtClean="0">
                <a:solidFill>
                  <a:srgbClr val="008000"/>
                </a:solidFill>
              </a:rPr>
              <a:t>Quantum</a:t>
            </a:r>
          </a:p>
          <a:p>
            <a:pPr algn="l">
              <a:buFontTx/>
              <a:buNone/>
            </a:pPr>
            <a:r>
              <a:rPr lang="en-US" altLang="ja-JP" sz="1400" dirty="0" smtClean="0">
                <a:solidFill>
                  <a:srgbClr val="008000"/>
                </a:solidFill>
              </a:rPr>
              <a:t>fluctuation</a:t>
            </a:r>
            <a:endParaRPr lang="ja-JP" altLang="en-US" sz="1400" dirty="0">
              <a:solidFill>
                <a:srgbClr val="008000"/>
              </a:solidFill>
            </a:endParaRPr>
          </a:p>
        </p:txBody>
      </p:sp>
      <p:sp>
        <p:nvSpPr>
          <p:cNvPr id="1466385" name="Rectangle 17"/>
          <p:cNvSpPr>
            <a:spLocks noChangeArrowheads="1"/>
          </p:cNvSpPr>
          <p:nvPr/>
        </p:nvSpPr>
        <p:spPr bwMode="auto">
          <a:xfrm>
            <a:off x="7318060" y="2133600"/>
            <a:ext cx="1018227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dirty="0" smtClean="0">
                <a:solidFill>
                  <a:srgbClr val="CC0000"/>
                </a:solidFill>
              </a:rPr>
              <a:t>Phase </a:t>
            </a:r>
          </a:p>
          <a:p>
            <a:pPr algn="l">
              <a:buFontTx/>
              <a:buNone/>
            </a:pPr>
            <a:r>
              <a:rPr lang="en-US" altLang="ja-JP" sz="1400" dirty="0" smtClean="0">
                <a:solidFill>
                  <a:srgbClr val="CC0000"/>
                </a:solidFill>
              </a:rPr>
              <a:t>fluctuation</a:t>
            </a:r>
            <a:endParaRPr lang="ja-JP" altLang="en-US" sz="1400" dirty="0">
              <a:solidFill>
                <a:srgbClr val="CC0000"/>
              </a:solidFill>
            </a:endParaRPr>
          </a:p>
        </p:txBody>
      </p:sp>
      <p:sp>
        <p:nvSpPr>
          <p:cNvPr id="1466386" name="Rectangle 18"/>
          <p:cNvSpPr>
            <a:spLocks noChangeArrowheads="1"/>
          </p:cNvSpPr>
          <p:nvPr/>
        </p:nvSpPr>
        <p:spPr bwMode="auto">
          <a:xfrm>
            <a:off x="6124085" y="1676400"/>
            <a:ext cx="1053494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dirty="0" smtClean="0">
                <a:solidFill>
                  <a:srgbClr val="FF6600"/>
                </a:solidFill>
              </a:rPr>
              <a:t>Amplitude</a:t>
            </a:r>
          </a:p>
          <a:p>
            <a:pPr algn="l">
              <a:buFontTx/>
              <a:buNone/>
            </a:pPr>
            <a:r>
              <a:rPr lang="en-US" altLang="ja-JP" sz="1400" dirty="0" smtClean="0">
                <a:solidFill>
                  <a:srgbClr val="FF6600"/>
                </a:solidFill>
              </a:rPr>
              <a:t>Fluctuation</a:t>
            </a:r>
            <a:endParaRPr lang="ja-JP" altLang="en-US" sz="1400" dirty="0">
              <a:solidFill>
                <a:srgbClr val="FF6600"/>
              </a:solidFill>
            </a:endParaRPr>
          </a:p>
        </p:txBody>
      </p:sp>
      <p:sp>
        <p:nvSpPr>
          <p:cNvPr id="1466387" name="Line 19"/>
          <p:cNvSpPr>
            <a:spLocks noChangeShapeType="1"/>
          </p:cNvSpPr>
          <p:nvPr/>
        </p:nvSpPr>
        <p:spPr bwMode="auto">
          <a:xfrm>
            <a:off x="7162800" y="2133600"/>
            <a:ext cx="304800" cy="0"/>
          </a:xfrm>
          <a:prstGeom prst="line">
            <a:avLst/>
          </a:prstGeom>
          <a:noFill/>
          <a:ln w="158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66388" name="Line 20"/>
          <p:cNvSpPr>
            <a:spLocks noChangeShapeType="1"/>
          </p:cNvSpPr>
          <p:nvPr/>
        </p:nvSpPr>
        <p:spPr bwMode="auto">
          <a:xfrm rot="16200000">
            <a:off x="7010400" y="1981200"/>
            <a:ext cx="304800" cy="0"/>
          </a:xfrm>
          <a:prstGeom prst="line">
            <a:avLst/>
          </a:prstGeom>
          <a:noFill/>
          <a:ln w="15875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66390" name="AutoShape 22"/>
          <p:cNvSpPr>
            <a:spLocks noChangeArrowheads="1"/>
          </p:cNvSpPr>
          <p:nvPr/>
        </p:nvSpPr>
        <p:spPr bwMode="auto">
          <a:xfrm>
            <a:off x="1475656" y="5581599"/>
            <a:ext cx="2952327" cy="871737"/>
          </a:xfrm>
          <a:prstGeom prst="roundRect">
            <a:avLst>
              <a:gd name="adj" fmla="val 16667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1466391" name="AutoShape 23"/>
          <p:cNvSpPr>
            <a:spLocks noChangeArrowheads="1"/>
          </p:cNvSpPr>
          <p:nvPr/>
        </p:nvSpPr>
        <p:spPr bwMode="auto">
          <a:xfrm rot="5400000">
            <a:off x="2285206" y="4451598"/>
            <a:ext cx="457200" cy="846931"/>
          </a:xfrm>
          <a:custGeom>
            <a:avLst/>
            <a:gdLst>
              <a:gd name="G0" fmla="+- 12630 0 0"/>
              <a:gd name="G1" fmla="+- 4013 0 0"/>
              <a:gd name="G2" fmla="+- 21600 0 4013"/>
              <a:gd name="G3" fmla="+- 10800 0 4013"/>
              <a:gd name="G4" fmla="+- 21600 0 12630"/>
              <a:gd name="G5" fmla="*/ G4 G3 10800"/>
              <a:gd name="G6" fmla="+- 21600 0 G5"/>
              <a:gd name="T0" fmla="*/ 12630 w 21600"/>
              <a:gd name="T1" fmla="*/ 0 h 21600"/>
              <a:gd name="T2" fmla="*/ 0 w 21600"/>
              <a:gd name="T3" fmla="*/ 10800 h 21600"/>
              <a:gd name="T4" fmla="*/ 1263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630" y="0"/>
                </a:moveTo>
                <a:lnTo>
                  <a:pt x="12630" y="4013"/>
                </a:lnTo>
                <a:lnTo>
                  <a:pt x="3375" y="4013"/>
                </a:lnTo>
                <a:lnTo>
                  <a:pt x="3375" y="17587"/>
                </a:lnTo>
                <a:lnTo>
                  <a:pt x="12630" y="17587"/>
                </a:lnTo>
                <a:lnTo>
                  <a:pt x="1263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013"/>
                </a:moveTo>
                <a:lnTo>
                  <a:pt x="1350" y="17587"/>
                </a:lnTo>
                <a:lnTo>
                  <a:pt x="2700" y="17587"/>
                </a:lnTo>
                <a:lnTo>
                  <a:pt x="2700" y="4013"/>
                </a:lnTo>
                <a:close/>
              </a:path>
              <a:path w="21600" h="21600">
                <a:moveTo>
                  <a:pt x="0" y="4013"/>
                </a:moveTo>
                <a:lnTo>
                  <a:pt x="0" y="17587"/>
                </a:lnTo>
                <a:lnTo>
                  <a:pt x="675" y="17587"/>
                </a:lnTo>
                <a:lnTo>
                  <a:pt x="675" y="4013"/>
                </a:lnTo>
                <a:close/>
              </a:path>
            </a:pathLst>
          </a:custGeom>
          <a:solidFill>
            <a:srgbClr val="CCFFCC">
              <a:alpha val="10000"/>
            </a:srgbClr>
          </a:solidFill>
          <a:ln w="6350">
            <a:solidFill>
              <a:srgbClr val="99FF99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1466392" name="Rectangle 24"/>
          <p:cNvSpPr>
            <a:spLocks noChangeArrowheads="1"/>
          </p:cNvSpPr>
          <p:nvPr/>
        </p:nvSpPr>
        <p:spPr bwMode="auto">
          <a:xfrm>
            <a:off x="971600" y="5150519"/>
            <a:ext cx="3643312" cy="3667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>
              <a:buFontTx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Standard Quantum limit</a:t>
            </a:r>
            <a:endParaRPr lang="en-US" altLang="ja-JP" sz="2000" b="1" dirty="0">
              <a:solidFill>
                <a:srgbClr val="FFFFFF"/>
              </a:solidFill>
            </a:endParaRPr>
          </a:p>
        </p:txBody>
      </p:sp>
      <p:pic>
        <p:nvPicPr>
          <p:cNvPr id="1466394" name="Picture 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3886200"/>
            <a:ext cx="3784600" cy="23034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4" name="図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807" y="2663481"/>
            <a:ext cx="2216105" cy="38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707504" y="1866149"/>
            <a:ext cx="480060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Shot noise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  Quantum fluctuation in phase</a:t>
            </a:r>
            <a:endParaRPr lang="ja-JP" altLang="en-US" sz="2000" dirty="0">
              <a:solidFill>
                <a:srgbClr val="FFFFFF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139" y="4019218"/>
            <a:ext cx="1720741" cy="3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7" name="図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823" y="5665310"/>
            <a:ext cx="2432129" cy="71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7333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6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/>
          <p:cNvSpPr/>
          <p:nvPr/>
        </p:nvSpPr>
        <p:spPr bwMode="auto">
          <a:xfrm>
            <a:off x="323528" y="764704"/>
            <a:ext cx="8642672" cy="5688632"/>
          </a:xfrm>
          <a:prstGeom prst="roundRect">
            <a:avLst>
              <a:gd name="adj" fmla="val 2810"/>
            </a:avLst>
          </a:prstGeom>
          <a:solidFill>
            <a:srgbClr val="FFFFFF">
              <a:alpha val="9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4704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 dirty="0"/>
              <a:t>干渉計方式の比較</a:t>
            </a:r>
            <a:endParaRPr lang="ja-JP" altLang="en-US" sz="2000" dirty="0"/>
          </a:p>
        </p:txBody>
      </p:sp>
      <p:sp>
        <p:nvSpPr>
          <p:cNvPr id="11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1470466" name="AutoShape 2"/>
          <p:cNvSpPr>
            <a:spLocks noChangeArrowheads="1"/>
          </p:cNvSpPr>
          <p:nvPr/>
        </p:nvSpPr>
        <p:spPr bwMode="auto">
          <a:xfrm>
            <a:off x="7924800" y="2362200"/>
            <a:ext cx="838200" cy="2819400"/>
          </a:xfrm>
          <a:prstGeom prst="upDownArrow">
            <a:avLst>
              <a:gd name="adj1" fmla="val 60602"/>
              <a:gd name="adj2" fmla="val 39912"/>
            </a:avLst>
          </a:prstGeom>
          <a:gradFill rotWithShape="0">
            <a:gsLst>
              <a:gs pos="0">
                <a:srgbClr val="FF9933">
                  <a:gamma/>
                  <a:tint val="25098"/>
                  <a:invGamma/>
                </a:srgbClr>
              </a:gs>
              <a:gs pos="100000">
                <a:srgbClr val="FF9933"/>
              </a:gs>
            </a:gsLst>
            <a:lin ang="5400000" scaled="1"/>
          </a:gradFill>
          <a:ln w="127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70467" name="AutoShape 3"/>
          <p:cNvSpPr>
            <a:spLocks noChangeArrowheads="1"/>
          </p:cNvSpPr>
          <p:nvPr/>
        </p:nvSpPr>
        <p:spPr bwMode="auto">
          <a:xfrm>
            <a:off x="914400" y="1123974"/>
            <a:ext cx="3352800" cy="1735132"/>
          </a:xfrm>
          <a:prstGeom prst="roundRect">
            <a:avLst>
              <a:gd name="adj" fmla="val 8333"/>
            </a:avLst>
          </a:prstGeom>
          <a:solidFill>
            <a:srgbClr val="CCFFCC">
              <a:alpha val="5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sz="1800" dirty="0"/>
          </a:p>
        </p:txBody>
      </p:sp>
      <p:sp>
        <p:nvSpPr>
          <p:cNvPr id="1470471" name="Rectangle 7"/>
          <p:cNvSpPr>
            <a:spLocks noChangeArrowheads="1"/>
          </p:cNvSpPr>
          <p:nvPr/>
        </p:nvSpPr>
        <p:spPr bwMode="auto">
          <a:xfrm>
            <a:off x="914400" y="1258912"/>
            <a:ext cx="3513138" cy="153272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000000"/>
                </a:solidFill>
              </a:rPr>
              <a:t>原理的には、どの方式でも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000000"/>
                </a:solidFill>
              </a:rPr>
              <a:t>　　同じ光パワーと信号帯域</a:t>
            </a:r>
          </a:p>
          <a:p>
            <a:pPr lvl="2" algn="l">
              <a:lnSpc>
                <a:spcPct val="60000"/>
              </a:lnSpc>
              <a:spcBef>
                <a:spcPct val="5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000000"/>
                </a:solidFill>
              </a:rPr>
              <a:t>を実現する事ができる</a:t>
            </a:r>
          </a:p>
          <a:p>
            <a:pPr lvl="1" algn="l"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5F5F5F"/>
                </a:solidFill>
              </a:rPr>
              <a:t>光パワー  </a:t>
            </a:r>
            <a:r>
              <a:rPr lang="en-US" altLang="ja-JP" sz="1800" dirty="0">
                <a:solidFill>
                  <a:srgbClr val="5F5F5F"/>
                </a:solidFill>
              </a:rPr>
              <a:t>: </a:t>
            </a:r>
            <a:r>
              <a:rPr lang="ja-JP" altLang="en-US" sz="1800" dirty="0">
                <a:solidFill>
                  <a:srgbClr val="5F5F5F"/>
                </a:solidFill>
              </a:rPr>
              <a:t>腕共振器と</a:t>
            </a:r>
            <a:r>
              <a:rPr lang="en-US" altLang="ja-JP" sz="1800" dirty="0">
                <a:solidFill>
                  <a:srgbClr val="5F5F5F"/>
                </a:solidFill>
              </a:rPr>
              <a:t>PRM</a:t>
            </a:r>
          </a:p>
          <a:p>
            <a:pPr lvl="1" algn="l">
              <a:lnSpc>
                <a:spcPct val="60000"/>
              </a:lnSpc>
              <a:spcBef>
                <a:spcPct val="5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5F5F5F"/>
                </a:solidFill>
              </a:rPr>
              <a:t>信号帯域 </a:t>
            </a:r>
            <a:r>
              <a:rPr lang="en-US" altLang="ja-JP" sz="1800" dirty="0">
                <a:solidFill>
                  <a:srgbClr val="5F5F5F"/>
                </a:solidFill>
              </a:rPr>
              <a:t>: </a:t>
            </a:r>
            <a:r>
              <a:rPr lang="ja-JP" altLang="en-US" sz="1800" dirty="0">
                <a:solidFill>
                  <a:srgbClr val="5F5F5F"/>
                </a:solidFill>
              </a:rPr>
              <a:t>腕共振器と</a:t>
            </a:r>
            <a:r>
              <a:rPr lang="en-US" altLang="ja-JP" sz="1800" dirty="0">
                <a:solidFill>
                  <a:srgbClr val="5F5F5F"/>
                </a:solidFill>
              </a:rPr>
              <a:t>SRM </a:t>
            </a:r>
          </a:p>
        </p:txBody>
      </p:sp>
      <p:sp>
        <p:nvSpPr>
          <p:cNvPr id="1470472" name="Rectangle 8"/>
          <p:cNvSpPr>
            <a:spLocks noChangeArrowheads="1"/>
          </p:cNvSpPr>
          <p:nvPr/>
        </p:nvSpPr>
        <p:spPr bwMode="auto">
          <a:xfrm>
            <a:off x="609600" y="3357587"/>
            <a:ext cx="4800600" cy="8636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000000"/>
                </a:solidFill>
              </a:rPr>
              <a:t>実際上の問題を考慮して選択される</a:t>
            </a:r>
          </a:p>
          <a:p>
            <a:pPr lvl="1" algn="l">
              <a:lnSpc>
                <a:spcPct val="60000"/>
              </a:lnSpc>
              <a:spcBef>
                <a:spcPct val="5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5F5F5F"/>
                </a:solidFill>
              </a:rPr>
              <a:t>光のロス </a:t>
            </a:r>
            <a:r>
              <a:rPr lang="en-US" altLang="ja-JP" sz="1800" dirty="0">
                <a:solidFill>
                  <a:srgbClr val="5F5F5F"/>
                </a:solidFill>
              </a:rPr>
              <a:t>(</a:t>
            </a:r>
            <a:r>
              <a:rPr lang="ja-JP" altLang="en-US" sz="1800" dirty="0">
                <a:solidFill>
                  <a:srgbClr val="5F5F5F"/>
                </a:solidFill>
              </a:rPr>
              <a:t>鏡のロス、有限のコントラスト</a:t>
            </a:r>
            <a:r>
              <a:rPr lang="en-US" altLang="ja-JP" sz="1800" dirty="0">
                <a:solidFill>
                  <a:srgbClr val="5F5F5F"/>
                </a:solidFill>
              </a:rPr>
              <a:t>)</a:t>
            </a:r>
          </a:p>
          <a:p>
            <a:pPr lvl="1" algn="l">
              <a:lnSpc>
                <a:spcPct val="60000"/>
              </a:lnSpc>
              <a:spcBef>
                <a:spcPct val="5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5F5F5F"/>
                </a:solidFill>
              </a:rPr>
              <a:t>制御の容易さ </a:t>
            </a:r>
            <a:r>
              <a:rPr lang="en-US" altLang="ja-JP" sz="1800" dirty="0">
                <a:solidFill>
                  <a:srgbClr val="5F5F5F"/>
                </a:solidFill>
              </a:rPr>
              <a:t>(</a:t>
            </a:r>
            <a:r>
              <a:rPr lang="ja-JP" altLang="en-US" sz="1800" dirty="0">
                <a:solidFill>
                  <a:srgbClr val="5F5F5F"/>
                </a:solidFill>
              </a:rPr>
              <a:t>制御すべき自由度</a:t>
            </a:r>
            <a:r>
              <a:rPr lang="en-US" altLang="ja-JP" sz="1800" dirty="0">
                <a:solidFill>
                  <a:srgbClr val="5F5F5F"/>
                </a:solidFill>
              </a:rPr>
              <a:t>)</a:t>
            </a:r>
          </a:p>
        </p:txBody>
      </p:sp>
      <p:sp>
        <p:nvSpPr>
          <p:cNvPr id="1470473" name="Rectangle 9"/>
          <p:cNvSpPr>
            <a:spLocks noChangeArrowheads="1"/>
          </p:cNvSpPr>
          <p:nvPr/>
        </p:nvSpPr>
        <p:spPr bwMode="auto">
          <a:xfrm>
            <a:off x="609600" y="4740299"/>
            <a:ext cx="4178300" cy="1497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>
                <a:solidFill>
                  <a:srgbClr val="000000"/>
                </a:solidFill>
              </a:rPr>
              <a:t>計画中の将来の干渉計 </a:t>
            </a:r>
            <a:r>
              <a:rPr lang="en-US" altLang="ja-JP" sz="1600" dirty="0">
                <a:solidFill>
                  <a:srgbClr val="000000"/>
                </a:solidFill>
              </a:rPr>
              <a:t>(LCGT, Ad. LIGO)</a:t>
            </a:r>
          </a:p>
          <a:p>
            <a:pPr algn="l">
              <a:buFontTx/>
              <a:buNone/>
            </a:pPr>
            <a:r>
              <a:rPr lang="en-US" altLang="ja-JP" sz="1600" dirty="0">
                <a:solidFill>
                  <a:srgbClr val="000000"/>
                </a:solidFill>
              </a:rPr>
              <a:t>     → </a:t>
            </a:r>
            <a:r>
              <a:rPr lang="en-US" altLang="ja-JP" sz="1600" dirty="0">
                <a:solidFill>
                  <a:srgbClr val="008000"/>
                </a:solidFill>
              </a:rPr>
              <a:t>RSE</a:t>
            </a:r>
            <a:r>
              <a:rPr lang="ja-JP" altLang="en-US" sz="1600" dirty="0">
                <a:solidFill>
                  <a:srgbClr val="008000"/>
                </a:solidFill>
              </a:rPr>
              <a:t>方式</a:t>
            </a:r>
            <a:r>
              <a:rPr lang="ja-JP" altLang="en-US" sz="1600" dirty="0">
                <a:solidFill>
                  <a:srgbClr val="000000"/>
                </a:solidFill>
              </a:rPr>
              <a:t>が採用される予定</a:t>
            </a:r>
          </a:p>
          <a:p>
            <a:pPr lvl="1" algn="l">
              <a:lnSpc>
                <a:spcPct val="150000"/>
              </a:lnSpc>
              <a:buFontTx/>
              <a:buNone/>
            </a:pPr>
            <a:r>
              <a:rPr lang="ja-JP" altLang="en-US" sz="1600" dirty="0">
                <a:solidFill>
                  <a:srgbClr val="000000"/>
                </a:solidFill>
              </a:rPr>
              <a:t>   </a:t>
            </a:r>
            <a:r>
              <a:rPr lang="ja-JP" altLang="en-US" sz="1600" dirty="0">
                <a:solidFill>
                  <a:srgbClr val="CC9900"/>
                </a:solidFill>
              </a:rPr>
              <a:t> </a:t>
            </a:r>
            <a:r>
              <a:rPr lang="ja-JP" altLang="en-US" sz="1600" dirty="0">
                <a:solidFill>
                  <a:srgbClr val="5F5F5F"/>
                </a:solidFill>
              </a:rPr>
              <a:t>大光量を実現しやすい</a:t>
            </a:r>
          </a:p>
          <a:p>
            <a:pPr lvl="1" algn="l">
              <a:buFontTx/>
              <a:buNone/>
            </a:pPr>
            <a:r>
              <a:rPr lang="ja-JP" altLang="en-US" sz="1600" dirty="0">
                <a:solidFill>
                  <a:srgbClr val="5F5F5F"/>
                </a:solidFill>
              </a:rPr>
              <a:t>    基材のロス</a:t>
            </a:r>
            <a:r>
              <a:rPr lang="en-US" altLang="ja-JP" sz="1600" dirty="0">
                <a:solidFill>
                  <a:srgbClr val="5F5F5F"/>
                </a:solidFill>
              </a:rPr>
              <a:t>(</a:t>
            </a:r>
            <a:r>
              <a:rPr lang="ja-JP" altLang="en-US" sz="1600" dirty="0">
                <a:solidFill>
                  <a:srgbClr val="5F5F5F"/>
                </a:solidFill>
              </a:rPr>
              <a:t>発熱</a:t>
            </a:r>
            <a:r>
              <a:rPr lang="en-US" altLang="ja-JP" sz="1600" dirty="0">
                <a:solidFill>
                  <a:srgbClr val="5F5F5F"/>
                </a:solidFill>
              </a:rPr>
              <a:t>)</a:t>
            </a:r>
            <a:r>
              <a:rPr lang="ja-JP" altLang="en-US" sz="1600" dirty="0">
                <a:solidFill>
                  <a:srgbClr val="5F5F5F"/>
                </a:solidFill>
              </a:rPr>
              <a:t>が問題になりにくい</a:t>
            </a:r>
          </a:p>
          <a:p>
            <a:pPr lvl="1" algn="l">
              <a:buFontTx/>
              <a:buNone/>
            </a:pPr>
            <a:r>
              <a:rPr lang="ja-JP" altLang="en-US" sz="1600" dirty="0">
                <a:solidFill>
                  <a:srgbClr val="5F5F5F"/>
                </a:solidFill>
              </a:rPr>
              <a:t>    狭帯域化が可能</a:t>
            </a:r>
          </a:p>
        </p:txBody>
      </p:sp>
      <p:sp>
        <p:nvSpPr>
          <p:cNvPr id="1470474" name="Rectangle 10"/>
          <p:cNvSpPr>
            <a:spLocks noChangeArrowheads="1"/>
          </p:cNvSpPr>
          <p:nvPr/>
        </p:nvSpPr>
        <p:spPr bwMode="auto">
          <a:xfrm>
            <a:off x="7848600" y="1476375"/>
            <a:ext cx="995363" cy="8858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600" dirty="0">
                <a:solidFill>
                  <a:srgbClr val="CC6600"/>
                </a:solidFill>
              </a:rPr>
              <a:t>BS</a:t>
            </a:r>
            <a:r>
              <a:rPr lang="ja-JP" altLang="en-US" sz="1600" dirty="0">
                <a:solidFill>
                  <a:srgbClr val="CC6600"/>
                </a:solidFill>
              </a:rPr>
              <a:t>での</a:t>
            </a:r>
          </a:p>
          <a:p>
            <a:pPr algn="l">
              <a:buFontTx/>
              <a:buNone/>
            </a:pPr>
            <a:r>
              <a:rPr lang="ja-JP" altLang="en-US" sz="1600" dirty="0">
                <a:solidFill>
                  <a:srgbClr val="CC6600"/>
                </a:solidFill>
              </a:rPr>
              <a:t>光パワー</a:t>
            </a:r>
            <a:r>
              <a:rPr lang="ja-JP" altLang="en-US" dirty="0">
                <a:solidFill>
                  <a:srgbClr val="CC6600"/>
                </a:solidFill>
              </a:rPr>
              <a:t> </a:t>
            </a:r>
          </a:p>
          <a:p>
            <a:pPr algn="l">
              <a:buFontTx/>
              <a:buNone/>
            </a:pPr>
            <a:r>
              <a:rPr lang="ja-JP" altLang="en-US" dirty="0">
                <a:solidFill>
                  <a:srgbClr val="CC6600"/>
                </a:solidFill>
              </a:rPr>
              <a:t>    大</a:t>
            </a:r>
          </a:p>
        </p:txBody>
      </p:sp>
      <p:sp>
        <p:nvSpPr>
          <p:cNvPr id="1470475" name="Rectangle 11"/>
          <p:cNvSpPr>
            <a:spLocks noChangeArrowheads="1"/>
          </p:cNvSpPr>
          <p:nvPr/>
        </p:nvSpPr>
        <p:spPr bwMode="auto">
          <a:xfrm>
            <a:off x="7848600" y="5181600"/>
            <a:ext cx="1017588" cy="85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600" dirty="0">
                <a:solidFill>
                  <a:srgbClr val="CC6600"/>
                </a:solidFill>
              </a:rPr>
              <a:t>腕共振器</a:t>
            </a:r>
          </a:p>
          <a:p>
            <a:pPr>
              <a:buFontTx/>
              <a:buNone/>
            </a:pPr>
            <a:r>
              <a:rPr lang="ja-JP" altLang="en-US" sz="1600" dirty="0">
                <a:solidFill>
                  <a:srgbClr val="CC6600"/>
                </a:solidFill>
              </a:rPr>
              <a:t>のフィネス</a:t>
            </a:r>
          </a:p>
          <a:p>
            <a:pPr>
              <a:buFontTx/>
              <a:buNone/>
            </a:pPr>
            <a:r>
              <a:rPr lang="ja-JP" altLang="en-US" dirty="0">
                <a:solidFill>
                  <a:srgbClr val="CC6600"/>
                </a:solidFill>
              </a:rPr>
              <a:t>大</a:t>
            </a:r>
          </a:p>
        </p:txBody>
      </p:sp>
      <p:pic>
        <p:nvPicPr>
          <p:cNvPr id="1470477" name="Picture 1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4400" y="1447800"/>
            <a:ext cx="3743325" cy="4772025"/>
          </a:xfrm>
          <a:prstGeom prst="rect">
            <a:avLst/>
          </a:prstGeom>
          <a:noFill/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050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70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70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0472" grpId="0" autoUpdateAnimBg="0"/>
      <p:bldP spid="1470473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Resonant-Sideband Extraction</a:t>
            </a:r>
            <a:endParaRPr lang="ja-JP" altLang="ja-JP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44008" y="1124744"/>
            <a:ext cx="1368152" cy="258352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  <a:buClrTx/>
              <a:buNone/>
            </a:pPr>
            <a:r>
              <a:rPr lang="en-US" altLang="ja-JP" sz="1200" dirty="0" smtClean="0">
                <a:latin typeface="Tahoma" pitchFamily="34" charset="0"/>
              </a:rPr>
              <a:t>J.Mizuno (1993)</a:t>
            </a:r>
            <a:endParaRPr lang="en-US" altLang="ja-JP" sz="12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451878" y="2996952"/>
            <a:ext cx="3620056" cy="3049497"/>
          </a:xfrm>
          <a:prstGeom prst="roundRect">
            <a:avLst>
              <a:gd name="adj" fmla="val 8495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9" name="Line 7"/>
          <p:cNvSpPr>
            <a:spLocks noChangeAspect="1" noChangeShapeType="1"/>
          </p:cNvSpPr>
          <p:nvPr/>
        </p:nvSpPr>
        <p:spPr bwMode="auto">
          <a:xfrm flipH="1">
            <a:off x="813331" y="4914004"/>
            <a:ext cx="1061045" cy="425049"/>
          </a:xfrm>
          <a:prstGeom prst="line">
            <a:avLst/>
          </a:prstGeom>
          <a:noFill/>
          <a:ln w="333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10" name="Group 8"/>
          <p:cNvGrpSpPr>
            <a:grpSpLocks noChangeAspect="1"/>
          </p:cNvGrpSpPr>
          <p:nvPr/>
        </p:nvGrpSpPr>
        <p:grpSpPr bwMode="auto">
          <a:xfrm>
            <a:off x="704443" y="3104644"/>
            <a:ext cx="429499" cy="405306"/>
            <a:chOff x="-732" y="1137"/>
            <a:chExt cx="355" cy="349"/>
          </a:xfrm>
        </p:grpSpPr>
        <p:sp>
          <p:nvSpPr>
            <p:cNvPr id="157" name="Freeform 9"/>
            <p:cNvSpPr>
              <a:spLocks noChangeAspect="1"/>
            </p:cNvSpPr>
            <p:nvPr/>
          </p:nvSpPr>
          <p:spPr bwMode="auto">
            <a:xfrm>
              <a:off x="-493" y="1140"/>
              <a:ext cx="116" cy="19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7" y="177"/>
                </a:cxn>
                <a:cxn ang="0">
                  <a:pos x="116" y="192"/>
                </a:cxn>
                <a:cxn ang="0">
                  <a:pos x="21" y="16"/>
                </a:cxn>
                <a:cxn ang="0">
                  <a:pos x="0" y="0"/>
                </a:cxn>
              </a:cxnLst>
              <a:rect l="0" t="0" r="r" b="b"/>
              <a:pathLst>
                <a:path w="116" h="192">
                  <a:moveTo>
                    <a:pt x="0" y="0"/>
                  </a:moveTo>
                  <a:lnTo>
                    <a:pt x="97" y="177"/>
                  </a:lnTo>
                  <a:lnTo>
                    <a:pt x="116" y="192"/>
                  </a:lnTo>
                  <a:lnTo>
                    <a:pt x="21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757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58" name="Freeform 10"/>
            <p:cNvSpPr>
              <a:spLocks noChangeAspect="1"/>
            </p:cNvSpPr>
            <p:nvPr/>
          </p:nvSpPr>
          <p:spPr bwMode="auto">
            <a:xfrm>
              <a:off x="-493" y="1140"/>
              <a:ext cx="116" cy="19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7" y="177"/>
                </a:cxn>
                <a:cxn ang="0">
                  <a:pos x="116" y="192"/>
                </a:cxn>
                <a:cxn ang="0">
                  <a:pos x="21" y="16"/>
                </a:cxn>
                <a:cxn ang="0">
                  <a:pos x="0" y="0"/>
                </a:cxn>
              </a:cxnLst>
              <a:rect l="0" t="0" r="r" b="b"/>
              <a:pathLst>
                <a:path w="116" h="192">
                  <a:moveTo>
                    <a:pt x="0" y="0"/>
                  </a:moveTo>
                  <a:lnTo>
                    <a:pt x="97" y="177"/>
                  </a:lnTo>
                  <a:lnTo>
                    <a:pt x="116" y="192"/>
                  </a:lnTo>
                  <a:lnTo>
                    <a:pt x="21" y="1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6757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59" name="Freeform 11"/>
            <p:cNvSpPr>
              <a:spLocks noChangeAspect="1"/>
            </p:cNvSpPr>
            <p:nvPr/>
          </p:nvSpPr>
          <p:spPr bwMode="auto">
            <a:xfrm>
              <a:off x="-732" y="1267"/>
              <a:ext cx="95" cy="204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94" y="204"/>
                </a:cxn>
                <a:cxn ang="0">
                  <a:pos x="95" y="178"/>
                </a:cxn>
                <a:cxn ang="0">
                  <a:pos x="0" y="0"/>
                </a:cxn>
                <a:cxn ang="0">
                  <a:pos x="0" y="26"/>
                </a:cxn>
              </a:cxnLst>
              <a:rect l="0" t="0" r="r" b="b"/>
              <a:pathLst>
                <a:path w="95" h="204">
                  <a:moveTo>
                    <a:pt x="0" y="26"/>
                  </a:moveTo>
                  <a:lnTo>
                    <a:pt x="94" y="204"/>
                  </a:lnTo>
                  <a:lnTo>
                    <a:pt x="95" y="178"/>
                  </a:lnTo>
                  <a:lnTo>
                    <a:pt x="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3CAA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0" name="Freeform 12"/>
            <p:cNvSpPr>
              <a:spLocks noChangeAspect="1"/>
            </p:cNvSpPr>
            <p:nvPr/>
          </p:nvSpPr>
          <p:spPr bwMode="auto">
            <a:xfrm>
              <a:off x="-732" y="1267"/>
              <a:ext cx="95" cy="204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94" y="204"/>
                </a:cxn>
                <a:cxn ang="0">
                  <a:pos x="95" y="178"/>
                </a:cxn>
                <a:cxn ang="0">
                  <a:pos x="0" y="0"/>
                </a:cxn>
                <a:cxn ang="0">
                  <a:pos x="0" y="26"/>
                </a:cxn>
              </a:cxnLst>
              <a:rect l="0" t="0" r="r" b="b"/>
              <a:pathLst>
                <a:path w="95" h="204">
                  <a:moveTo>
                    <a:pt x="0" y="26"/>
                  </a:moveTo>
                  <a:lnTo>
                    <a:pt x="94" y="204"/>
                  </a:lnTo>
                  <a:lnTo>
                    <a:pt x="95" y="178"/>
                  </a:lnTo>
                  <a:lnTo>
                    <a:pt x="0" y="0"/>
                  </a:lnTo>
                  <a:lnTo>
                    <a:pt x="0" y="26"/>
                  </a:lnTo>
                </a:path>
              </a:pathLst>
            </a:custGeom>
            <a:noFill/>
            <a:ln w="3175">
              <a:solidFill>
                <a:srgbClr val="3CAAA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1" name="Freeform 13"/>
            <p:cNvSpPr>
              <a:spLocks noChangeAspect="1"/>
            </p:cNvSpPr>
            <p:nvPr/>
          </p:nvSpPr>
          <p:spPr bwMode="auto">
            <a:xfrm>
              <a:off x="-529" y="1137"/>
              <a:ext cx="133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178"/>
                </a:cxn>
                <a:cxn ang="0">
                  <a:pos x="133" y="180"/>
                </a:cxn>
                <a:cxn ang="0">
                  <a:pos x="36" y="3"/>
                </a:cxn>
                <a:cxn ang="0">
                  <a:pos x="0" y="0"/>
                </a:cxn>
              </a:cxnLst>
              <a:rect l="0" t="0" r="r" b="b"/>
              <a:pathLst>
                <a:path w="133" h="180">
                  <a:moveTo>
                    <a:pt x="0" y="0"/>
                  </a:moveTo>
                  <a:lnTo>
                    <a:pt x="96" y="178"/>
                  </a:lnTo>
                  <a:lnTo>
                    <a:pt x="133" y="180"/>
                  </a:lnTo>
                  <a:lnTo>
                    <a:pt x="36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B0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2" name="Freeform 14"/>
            <p:cNvSpPr>
              <a:spLocks noChangeAspect="1"/>
            </p:cNvSpPr>
            <p:nvPr/>
          </p:nvSpPr>
          <p:spPr bwMode="auto">
            <a:xfrm>
              <a:off x="-529" y="1137"/>
              <a:ext cx="133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178"/>
                </a:cxn>
                <a:cxn ang="0">
                  <a:pos x="133" y="180"/>
                </a:cxn>
                <a:cxn ang="0">
                  <a:pos x="36" y="3"/>
                </a:cxn>
                <a:cxn ang="0">
                  <a:pos x="0" y="0"/>
                </a:cxn>
              </a:cxnLst>
              <a:rect l="0" t="0" r="r" b="b"/>
              <a:pathLst>
                <a:path w="133" h="180">
                  <a:moveTo>
                    <a:pt x="0" y="0"/>
                  </a:moveTo>
                  <a:lnTo>
                    <a:pt x="96" y="178"/>
                  </a:lnTo>
                  <a:lnTo>
                    <a:pt x="133" y="180"/>
                  </a:lnTo>
                  <a:lnTo>
                    <a:pt x="36" y="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40B0B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3" name="Freeform 15"/>
            <p:cNvSpPr>
              <a:spLocks noChangeAspect="1"/>
            </p:cNvSpPr>
            <p:nvPr/>
          </p:nvSpPr>
          <p:spPr bwMode="auto">
            <a:xfrm>
              <a:off x="-732" y="1236"/>
              <a:ext cx="114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5" y="209"/>
                </a:cxn>
                <a:cxn ang="0">
                  <a:pos x="114" y="178"/>
                </a:cxn>
                <a:cxn ang="0">
                  <a:pos x="19" y="0"/>
                </a:cxn>
                <a:cxn ang="0">
                  <a:pos x="0" y="31"/>
                </a:cxn>
              </a:cxnLst>
              <a:rect l="0" t="0" r="r" b="b"/>
              <a:pathLst>
                <a:path w="114" h="209">
                  <a:moveTo>
                    <a:pt x="0" y="31"/>
                  </a:moveTo>
                  <a:lnTo>
                    <a:pt x="95" y="209"/>
                  </a:lnTo>
                  <a:lnTo>
                    <a:pt x="114" y="178"/>
                  </a:lnTo>
                  <a:lnTo>
                    <a:pt x="1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60DCD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4" name="Freeform 16"/>
            <p:cNvSpPr>
              <a:spLocks noChangeAspect="1"/>
            </p:cNvSpPr>
            <p:nvPr/>
          </p:nvSpPr>
          <p:spPr bwMode="auto">
            <a:xfrm>
              <a:off x="-732" y="1236"/>
              <a:ext cx="114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5" y="209"/>
                </a:cxn>
                <a:cxn ang="0">
                  <a:pos x="114" y="178"/>
                </a:cxn>
                <a:cxn ang="0">
                  <a:pos x="19" y="0"/>
                </a:cxn>
                <a:cxn ang="0">
                  <a:pos x="0" y="31"/>
                </a:cxn>
              </a:cxnLst>
              <a:rect l="0" t="0" r="r" b="b"/>
              <a:pathLst>
                <a:path w="114" h="209">
                  <a:moveTo>
                    <a:pt x="0" y="31"/>
                  </a:moveTo>
                  <a:lnTo>
                    <a:pt x="95" y="209"/>
                  </a:lnTo>
                  <a:lnTo>
                    <a:pt x="114" y="178"/>
                  </a:lnTo>
                  <a:lnTo>
                    <a:pt x="19" y="0"/>
                  </a:lnTo>
                  <a:lnTo>
                    <a:pt x="0" y="31"/>
                  </a:lnTo>
                </a:path>
              </a:pathLst>
            </a:custGeom>
            <a:noFill/>
            <a:ln w="3175">
              <a:solidFill>
                <a:srgbClr val="60DCD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5" name="Freeform 17"/>
            <p:cNvSpPr>
              <a:spLocks noChangeAspect="1"/>
            </p:cNvSpPr>
            <p:nvPr/>
          </p:nvSpPr>
          <p:spPr bwMode="auto">
            <a:xfrm>
              <a:off x="-576" y="1137"/>
              <a:ext cx="143" cy="18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97" y="188"/>
                </a:cxn>
                <a:cxn ang="0">
                  <a:pos x="143" y="178"/>
                </a:cxn>
                <a:cxn ang="0">
                  <a:pos x="47" y="0"/>
                </a:cxn>
                <a:cxn ang="0">
                  <a:pos x="0" y="10"/>
                </a:cxn>
              </a:cxnLst>
              <a:rect l="0" t="0" r="r" b="b"/>
              <a:pathLst>
                <a:path w="143" h="188">
                  <a:moveTo>
                    <a:pt x="0" y="10"/>
                  </a:moveTo>
                  <a:lnTo>
                    <a:pt x="97" y="188"/>
                  </a:lnTo>
                  <a:lnTo>
                    <a:pt x="143" y="178"/>
                  </a:lnTo>
                  <a:lnTo>
                    <a:pt x="4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62D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6" name="Freeform 18"/>
            <p:cNvSpPr>
              <a:spLocks noChangeAspect="1"/>
            </p:cNvSpPr>
            <p:nvPr/>
          </p:nvSpPr>
          <p:spPr bwMode="auto">
            <a:xfrm>
              <a:off x="-576" y="1137"/>
              <a:ext cx="143" cy="18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97" y="188"/>
                </a:cxn>
                <a:cxn ang="0">
                  <a:pos x="143" y="178"/>
                </a:cxn>
                <a:cxn ang="0">
                  <a:pos x="47" y="0"/>
                </a:cxn>
                <a:cxn ang="0">
                  <a:pos x="0" y="10"/>
                </a:cxn>
              </a:cxnLst>
              <a:rect l="0" t="0" r="r" b="b"/>
              <a:pathLst>
                <a:path w="143" h="188">
                  <a:moveTo>
                    <a:pt x="0" y="10"/>
                  </a:moveTo>
                  <a:lnTo>
                    <a:pt x="97" y="188"/>
                  </a:lnTo>
                  <a:lnTo>
                    <a:pt x="143" y="178"/>
                  </a:lnTo>
                  <a:lnTo>
                    <a:pt x="47" y="0"/>
                  </a:lnTo>
                  <a:lnTo>
                    <a:pt x="0" y="10"/>
                  </a:lnTo>
                </a:path>
              </a:pathLst>
            </a:custGeom>
            <a:noFill/>
            <a:ln w="3175">
              <a:solidFill>
                <a:srgbClr val="62DFD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7" name="Freeform 19"/>
            <p:cNvSpPr>
              <a:spLocks noChangeAspect="1"/>
            </p:cNvSpPr>
            <p:nvPr/>
          </p:nvSpPr>
          <p:spPr bwMode="auto">
            <a:xfrm>
              <a:off x="-713" y="1201"/>
              <a:ext cx="132" cy="213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95" y="213"/>
                </a:cxn>
                <a:cxn ang="0">
                  <a:pos x="132" y="178"/>
                </a:cxn>
                <a:cxn ang="0">
                  <a:pos x="37" y="0"/>
                </a:cxn>
                <a:cxn ang="0">
                  <a:pos x="0" y="35"/>
                </a:cxn>
              </a:cxnLst>
              <a:rect l="0" t="0" r="r" b="b"/>
              <a:pathLst>
                <a:path w="132" h="213">
                  <a:moveTo>
                    <a:pt x="0" y="35"/>
                  </a:moveTo>
                  <a:lnTo>
                    <a:pt x="95" y="213"/>
                  </a:lnTo>
                  <a:lnTo>
                    <a:pt x="132" y="178"/>
                  </a:lnTo>
                  <a:lnTo>
                    <a:pt x="37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77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8" name="Freeform 20"/>
            <p:cNvSpPr>
              <a:spLocks noChangeAspect="1"/>
            </p:cNvSpPr>
            <p:nvPr/>
          </p:nvSpPr>
          <p:spPr bwMode="auto">
            <a:xfrm>
              <a:off x="-713" y="1201"/>
              <a:ext cx="132" cy="213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95" y="213"/>
                </a:cxn>
                <a:cxn ang="0">
                  <a:pos x="132" y="178"/>
                </a:cxn>
                <a:cxn ang="0">
                  <a:pos x="37" y="0"/>
                </a:cxn>
                <a:cxn ang="0">
                  <a:pos x="0" y="35"/>
                </a:cxn>
              </a:cxnLst>
              <a:rect l="0" t="0" r="r" b="b"/>
              <a:pathLst>
                <a:path w="132" h="213">
                  <a:moveTo>
                    <a:pt x="0" y="35"/>
                  </a:moveTo>
                  <a:lnTo>
                    <a:pt x="95" y="213"/>
                  </a:lnTo>
                  <a:lnTo>
                    <a:pt x="132" y="178"/>
                  </a:lnTo>
                  <a:lnTo>
                    <a:pt x="37" y="0"/>
                  </a:lnTo>
                  <a:lnTo>
                    <a:pt x="0" y="35"/>
                  </a:lnTo>
                </a:path>
              </a:pathLst>
            </a:custGeom>
            <a:noFill/>
            <a:ln w="3175">
              <a:solidFill>
                <a:srgbClr val="77FDF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9" name="Freeform 21"/>
            <p:cNvSpPr>
              <a:spLocks noChangeAspect="1"/>
            </p:cNvSpPr>
            <p:nvPr/>
          </p:nvSpPr>
          <p:spPr bwMode="auto">
            <a:xfrm>
              <a:off x="-628" y="1147"/>
              <a:ext cx="149" cy="201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95" y="201"/>
                </a:cxn>
                <a:cxn ang="0">
                  <a:pos x="149" y="178"/>
                </a:cxn>
                <a:cxn ang="0">
                  <a:pos x="52" y="0"/>
                </a:cxn>
                <a:cxn ang="0">
                  <a:pos x="0" y="23"/>
                </a:cxn>
              </a:cxnLst>
              <a:rect l="0" t="0" r="r" b="b"/>
              <a:pathLst>
                <a:path w="149" h="201">
                  <a:moveTo>
                    <a:pt x="0" y="23"/>
                  </a:moveTo>
                  <a:lnTo>
                    <a:pt x="95" y="201"/>
                  </a:lnTo>
                  <a:lnTo>
                    <a:pt x="149" y="178"/>
                  </a:lnTo>
                  <a:lnTo>
                    <a:pt x="52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79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70" name="Freeform 22"/>
            <p:cNvSpPr>
              <a:spLocks noChangeAspect="1"/>
            </p:cNvSpPr>
            <p:nvPr/>
          </p:nvSpPr>
          <p:spPr bwMode="auto">
            <a:xfrm>
              <a:off x="-628" y="1147"/>
              <a:ext cx="149" cy="201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95" y="201"/>
                </a:cxn>
                <a:cxn ang="0">
                  <a:pos x="149" y="178"/>
                </a:cxn>
                <a:cxn ang="0">
                  <a:pos x="52" y="0"/>
                </a:cxn>
                <a:cxn ang="0">
                  <a:pos x="0" y="23"/>
                </a:cxn>
              </a:cxnLst>
              <a:rect l="0" t="0" r="r" b="b"/>
              <a:pathLst>
                <a:path w="149" h="201">
                  <a:moveTo>
                    <a:pt x="0" y="23"/>
                  </a:moveTo>
                  <a:lnTo>
                    <a:pt x="95" y="201"/>
                  </a:lnTo>
                  <a:lnTo>
                    <a:pt x="149" y="178"/>
                  </a:lnTo>
                  <a:lnTo>
                    <a:pt x="52" y="0"/>
                  </a:lnTo>
                  <a:lnTo>
                    <a:pt x="0" y="23"/>
                  </a:lnTo>
                </a:path>
              </a:pathLst>
            </a:custGeom>
            <a:noFill/>
            <a:ln w="3175">
              <a:solidFill>
                <a:srgbClr val="79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71" name="Freeform 23"/>
            <p:cNvSpPr>
              <a:spLocks noChangeAspect="1"/>
            </p:cNvSpPr>
            <p:nvPr/>
          </p:nvSpPr>
          <p:spPr bwMode="auto">
            <a:xfrm>
              <a:off x="-676" y="1170"/>
              <a:ext cx="143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5" y="209"/>
                </a:cxn>
                <a:cxn ang="0">
                  <a:pos x="143" y="178"/>
                </a:cxn>
                <a:cxn ang="0">
                  <a:pos x="48" y="0"/>
                </a:cxn>
                <a:cxn ang="0">
                  <a:pos x="0" y="31"/>
                </a:cxn>
              </a:cxnLst>
              <a:rect l="0" t="0" r="r" b="b"/>
              <a:pathLst>
                <a:path w="143" h="209">
                  <a:moveTo>
                    <a:pt x="0" y="31"/>
                  </a:moveTo>
                  <a:lnTo>
                    <a:pt x="95" y="209"/>
                  </a:lnTo>
                  <a:lnTo>
                    <a:pt x="143" y="178"/>
                  </a:lnTo>
                  <a:lnTo>
                    <a:pt x="48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8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72" name="Freeform 24"/>
            <p:cNvSpPr>
              <a:spLocks noChangeAspect="1"/>
            </p:cNvSpPr>
            <p:nvPr/>
          </p:nvSpPr>
          <p:spPr bwMode="auto">
            <a:xfrm>
              <a:off x="-676" y="1170"/>
              <a:ext cx="143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5" y="209"/>
                </a:cxn>
                <a:cxn ang="0">
                  <a:pos x="143" y="178"/>
                </a:cxn>
                <a:cxn ang="0">
                  <a:pos x="48" y="0"/>
                </a:cxn>
                <a:cxn ang="0">
                  <a:pos x="0" y="31"/>
                </a:cxn>
              </a:cxnLst>
              <a:rect l="0" t="0" r="r" b="b"/>
              <a:pathLst>
                <a:path w="143" h="209">
                  <a:moveTo>
                    <a:pt x="0" y="31"/>
                  </a:moveTo>
                  <a:lnTo>
                    <a:pt x="95" y="209"/>
                  </a:lnTo>
                  <a:lnTo>
                    <a:pt x="143" y="178"/>
                  </a:lnTo>
                  <a:lnTo>
                    <a:pt x="48" y="0"/>
                  </a:lnTo>
                  <a:lnTo>
                    <a:pt x="0" y="31"/>
                  </a:lnTo>
                </a:path>
              </a:pathLst>
            </a:custGeom>
            <a:noFill/>
            <a:ln w="3175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73" name="Freeform 25"/>
            <p:cNvSpPr>
              <a:spLocks noChangeAspect="1"/>
            </p:cNvSpPr>
            <p:nvPr/>
          </p:nvSpPr>
          <p:spPr bwMode="auto">
            <a:xfrm>
              <a:off x="-638" y="1315"/>
              <a:ext cx="261" cy="171"/>
            </a:xfrm>
            <a:custGeom>
              <a:avLst/>
              <a:gdLst/>
              <a:ahLst/>
              <a:cxnLst>
                <a:cxn ang="0">
                  <a:pos x="105" y="33"/>
                </a:cxn>
                <a:cxn ang="0">
                  <a:pos x="57" y="64"/>
                </a:cxn>
                <a:cxn ang="0">
                  <a:pos x="20" y="99"/>
                </a:cxn>
                <a:cxn ang="0">
                  <a:pos x="1" y="130"/>
                </a:cxn>
                <a:cxn ang="0">
                  <a:pos x="0" y="156"/>
                </a:cxn>
                <a:cxn ang="0">
                  <a:pos x="20" y="170"/>
                </a:cxn>
                <a:cxn ang="0">
                  <a:pos x="57" y="171"/>
                </a:cxn>
                <a:cxn ang="0">
                  <a:pos x="103" y="161"/>
                </a:cxn>
                <a:cxn ang="0">
                  <a:pos x="155" y="138"/>
                </a:cxn>
                <a:cxn ang="0">
                  <a:pos x="204" y="107"/>
                </a:cxn>
                <a:cxn ang="0">
                  <a:pos x="240" y="74"/>
                </a:cxn>
                <a:cxn ang="0">
                  <a:pos x="259" y="43"/>
                </a:cxn>
                <a:cxn ang="0">
                  <a:pos x="261" y="17"/>
                </a:cxn>
                <a:cxn ang="0">
                  <a:pos x="242" y="2"/>
                </a:cxn>
                <a:cxn ang="0">
                  <a:pos x="205" y="0"/>
                </a:cxn>
                <a:cxn ang="0">
                  <a:pos x="159" y="10"/>
                </a:cxn>
                <a:cxn ang="0">
                  <a:pos x="105" y="33"/>
                </a:cxn>
              </a:cxnLst>
              <a:rect l="0" t="0" r="r" b="b"/>
              <a:pathLst>
                <a:path w="261" h="171">
                  <a:moveTo>
                    <a:pt x="105" y="33"/>
                  </a:moveTo>
                  <a:lnTo>
                    <a:pt x="57" y="64"/>
                  </a:lnTo>
                  <a:lnTo>
                    <a:pt x="20" y="99"/>
                  </a:lnTo>
                  <a:lnTo>
                    <a:pt x="1" y="130"/>
                  </a:lnTo>
                  <a:lnTo>
                    <a:pt x="0" y="156"/>
                  </a:lnTo>
                  <a:lnTo>
                    <a:pt x="20" y="170"/>
                  </a:lnTo>
                  <a:lnTo>
                    <a:pt x="57" y="171"/>
                  </a:lnTo>
                  <a:lnTo>
                    <a:pt x="103" y="161"/>
                  </a:lnTo>
                  <a:lnTo>
                    <a:pt x="155" y="138"/>
                  </a:lnTo>
                  <a:lnTo>
                    <a:pt x="204" y="107"/>
                  </a:lnTo>
                  <a:lnTo>
                    <a:pt x="240" y="74"/>
                  </a:lnTo>
                  <a:lnTo>
                    <a:pt x="259" y="43"/>
                  </a:lnTo>
                  <a:lnTo>
                    <a:pt x="261" y="17"/>
                  </a:lnTo>
                  <a:lnTo>
                    <a:pt x="242" y="2"/>
                  </a:lnTo>
                  <a:lnTo>
                    <a:pt x="205" y="0"/>
                  </a:lnTo>
                  <a:lnTo>
                    <a:pt x="159" y="10"/>
                  </a:lnTo>
                  <a:lnTo>
                    <a:pt x="105" y="33"/>
                  </a:lnTo>
                  <a:close/>
                </a:path>
              </a:pathLst>
            </a:custGeom>
            <a:solidFill>
              <a:srgbClr val="15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74" name="Freeform 26"/>
            <p:cNvSpPr>
              <a:spLocks noChangeAspect="1"/>
            </p:cNvSpPr>
            <p:nvPr/>
          </p:nvSpPr>
          <p:spPr bwMode="auto">
            <a:xfrm>
              <a:off x="-638" y="1315"/>
              <a:ext cx="261" cy="171"/>
            </a:xfrm>
            <a:custGeom>
              <a:avLst/>
              <a:gdLst/>
              <a:ahLst/>
              <a:cxnLst>
                <a:cxn ang="0">
                  <a:pos x="105" y="33"/>
                </a:cxn>
                <a:cxn ang="0">
                  <a:pos x="57" y="64"/>
                </a:cxn>
                <a:cxn ang="0">
                  <a:pos x="20" y="99"/>
                </a:cxn>
                <a:cxn ang="0">
                  <a:pos x="1" y="130"/>
                </a:cxn>
                <a:cxn ang="0">
                  <a:pos x="0" y="156"/>
                </a:cxn>
                <a:cxn ang="0">
                  <a:pos x="20" y="170"/>
                </a:cxn>
                <a:cxn ang="0">
                  <a:pos x="57" y="171"/>
                </a:cxn>
                <a:cxn ang="0">
                  <a:pos x="103" y="161"/>
                </a:cxn>
                <a:cxn ang="0">
                  <a:pos x="155" y="138"/>
                </a:cxn>
                <a:cxn ang="0">
                  <a:pos x="204" y="107"/>
                </a:cxn>
                <a:cxn ang="0">
                  <a:pos x="240" y="74"/>
                </a:cxn>
                <a:cxn ang="0">
                  <a:pos x="259" y="43"/>
                </a:cxn>
                <a:cxn ang="0">
                  <a:pos x="261" y="17"/>
                </a:cxn>
                <a:cxn ang="0">
                  <a:pos x="242" y="2"/>
                </a:cxn>
                <a:cxn ang="0">
                  <a:pos x="205" y="0"/>
                </a:cxn>
                <a:cxn ang="0">
                  <a:pos x="159" y="10"/>
                </a:cxn>
                <a:cxn ang="0">
                  <a:pos x="105" y="33"/>
                </a:cxn>
              </a:cxnLst>
              <a:rect l="0" t="0" r="r" b="b"/>
              <a:pathLst>
                <a:path w="261" h="171">
                  <a:moveTo>
                    <a:pt x="105" y="33"/>
                  </a:moveTo>
                  <a:lnTo>
                    <a:pt x="57" y="64"/>
                  </a:lnTo>
                  <a:lnTo>
                    <a:pt x="20" y="99"/>
                  </a:lnTo>
                  <a:lnTo>
                    <a:pt x="1" y="130"/>
                  </a:lnTo>
                  <a:lnTo>
                    <a:pt x="0" y="156"/>
                  </a:lnTo>
                  <a:lnTo>
                    <a:pt x="20" y="170"/>
                  </a:lnTo>
                  <a:lnTo>
                    <a:pt x="57" y="171"/>
                  </a:lnTo>
                  <a:lnTo>
                    <a:pt x="103" y="161"/>
                  </a:lnTo>
                  <a:lnTo>
                    <a:pt x="155" y="138"/>
                  </a:lnTo>
                  <a:lnTo>
                    <a:pt x="204" y="107"/>
                  </a:lnTo>
                  <a:lnTo>
                    <a:pt x="240" y="74"/>
                  </a:lnTo>
                  <a:lnTo>
                    <a:pt x="259" y="43"/>
                  </a:lnTo>
                  <a:lnTo>
                    <a:pt x="261" y="17"/>
                  </a:lnTo>
                  <a:lnTo>
                    <a:pt x="242" y="2"/>
                  </a:lnTo>
                  <a:lnTo>
                    <a:pt x="205" y="0"/>
                  </a:lnTo>
                  <a:lnTo>
                    <a:pt x="159" y="10"/>
                  </a:lnTo>
                  <a:lnTo>
                    <a:pt x="105" y="33"/>
                  </a:lnTo>
                </a:path>
              </a:pathLst>
            </a:custGeom>
            <a:noFill/>
            <a:ln w="3175">
              <a:solidFill>
                <a:srgbClr val="15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75" name="Line 27"/>
            <p:cNvSpPr>
              <a:spLocks noChangeAspect="1" noChangeShapeType="1"/>
            </p:cNvSpPr>
            <p:nvPr/>
          </p:nvSpPr>
          <p:spPr bwMode="auto">
            <a:xfrm flipV="1">
              <a:off x="-692" y="1191"/>
              <a:ext cx="144" cy="17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76" name="Line 28"/>
            <p:cNvSpPr>
              <a:spLocks noChangeAspect="1" noChangeShapeType="1"/>
            </p:cNvSpPr>
            <p:nvPr/>
          </p:nvSpPr>
          <p:spPr bwMode="auto">
            <a:xfrm>
              <a:off x="-523" y="1182"/>
              <a:ext cx="92" cy="6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grpSp>
        <p:nvGrpSpPr>
          <p:cNvPr id="11" name="Group 29"/>
          <p:cNvGrpSpPr>
            <a:grpSpLocks noChangeAspect="1"/>
          </p:cNvGrpSpPr>
          <p:nvPr/>
        </p:nvGrpSpPr>
        <p:grpSpPr bwMode="auto">
          <a:xfrm>
            <a:off x="3758123" y="3892029"/>
            <a:ext cx="398043" cy="408790"/>
            <a:chOff x="1792" y="1815"/>
            <a:chExt cx="329" cy="352"/>
          </a:xfrm>
        </p:grpSpPr>
        <p:sp>
          <p:nvSpPr>
            <p:cNvPr id="137" name="Freeform 30"/>
            <p:cNvSpPr>
              <a:spLocks noChangeAspect="1"/>
            </p:cNvSpPr>
            <p:nvPr/>
          </p:nvSpPr>
          <p:spPr bwMode="auto">
            <a:xfrm>
              <a:off x="1794" y="1815"/>
              <a:ext cx="208" cy="90"/>
            </a:xfrm>
            <a:custGeom>
              <a:avLst/>
              <a:gdLst/>
              <a:ahLst/>
              <a:cxnLst>
                <a:cxn ang="0">
                  <a:pos x="196" y="2"/>
                </a:cxn>
                <a:cxn ang="0">
                  <a:pos x="0" y="90"/>
                </a:cxn>
                <a:cxn ang="0">
                  <a:pos x="12" y="88"/>
                </a:cxn>
                <a:cxn ang="0">
                  <a:pos x="208" y="0"/>
                </a:cxn>
                <a:cxn ang="0">
                  <a:pos x="196" y="2"/>
                </a:cxn>
              </a:cxnLst>
              <a:rect l="0" t="0" r="r" b="b"/>
              <a:pathLst>
                <a:path w="208" h="90">
                  <a:moveTo>
                    <a:pt x="196" y="2"/>
                  </a:moveTo>
                  <a:lnTo>
                    <a:pt x="0" y="90"/>
                  </a:lnTo>
                  <a:lnTo>
                    <a:pt x="12" y="88"/>
                  </a:lnTo>
                  <a:lnTo>
                    <a:pt x="208" y="0"/>
                  </a:lnTo>
                  <a:lnTo>
                    <a:pt x="196" y="2"/>
                  </a:lnTo>
                  <a:close/>
                </a:path>
              </a:pathLst>
            </a:custGeom>
            <a:solidFill>
              <a:srgbClr val="43B4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8" name="Freeform 31"/>
            <p:cNvSpPr>
              <a:spLocks noChangeAspect="1"/>
            </p:cNvSpPr>
            <p:nvPr/>
          </p:nvSpPr>
          <p:spPr bwMode="auto">
            <a:xfrm>
              <a:off x="1794" y="1815"/>
              <a:ext cx="208" cy="90"/>
            </a:xfrm>
            <a:custGeom>
              <a:avLst/>
              <a:gdLst/>
              <a:ahLst/>
              <a:cxnLst>
                <a:cxn ang="0">
                  <a:pos x="196" y="2"/>
                </a:cxn>
                <a:cxn ang="0">
                  <a:pos x="0" y="90"/>
                </a:cxn>
                <a:cxn ang="0">
                  <a:pos x="12" y="88"/>
                </a:cxn>
                <a:cxn ang="0">
                  <a:pos x="208" y="0"/>
                </a:cxn>
                <a:cxn ang="0">
                  <a:pos x="196" y="2"/>
                </a:cxn>
              </a:cxnLst>
              <a:rect l="0" t="0" r="r" b="b"/>
              <a:pathLst>
                <a:path w="208" h="90">
                  <a:moveTo>
                    <a:pt x="196" y="2"/>
                  </a:moveTo>
                  <a:lnTo>
                    <a:pt x="0" y="90"/>
                  </a:lnTo>
                  <a:lnTo>
                    <a:pt x="12" y="88"/>
                  </a:lnTo>
                  <a:lnTo>
                    <a:pt x="208" y="0"/>
                  </a:lnTo>
                  <a:lnTo>
                    <a:pt x="196" y="2"/>
                  </a:lnTo>
                </a:path>
              </a:pathLst>
            </a:custGeom>
            <a:noFill/>
            <a:ln w="3175">
              <a:solidFill>
                <a:srgbClr val="43B4B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9" name="Freeform 32"/>
            <p:cNvSpPr>
              <a:spLocks noChangeAspect="1"/>
            </p:cNvSpPr>
            <p:nvPr/>
          </p:nvSpPr>
          <p:spPr bwMode="auto">
            <a:xfrm>
              <a:off x="1922" y="2055"/>
              <a:ext cx="199" cy="112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2" y="90"/>
                </a:cxn>
                <a:cxn ang="0">
                  <a:pos x="0" y="112"/>
                </a:cxn>
                <a:cxn ang="0">
                  <a:pos x="196" y="23"/>
                </a:cxn>
                <a:cxn ang="0">
                  <a:pos x="199" y="0"/>
                </a:cxn>
              </a:cxnLst>
              <a:rect l="0" t="0" r="r" b="b"/>
              <a:pathLst>
                <a:path w="199" h="112">
                  <a:moveTo>
                    <a:pt x="199" y="0"/>
                  </a:moveTo>
                  <a:lnTo>
                    <a:pt x="2" y="90"/>
                  </a:lnTo>
                  <a:lnTo>
                    <a:pt x="0" y="112"/>
                  </a:lnTo>
                  <a:lnTo>
                    <a:pt x="196" y="23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15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0" name="Freeform 33"/>
            <p:cNvSpPr>
              <a:spLocks noChangeAspect="1"/>
            </p:cNvSpPr>
            <p:nvPr/>
          </p:nvSpPr>
          <p:spPr bwMode="auto">
            <a:xfrm>
              <a:off x="1922" y="2055"/>
              <a:ext cx="199" cy="112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2" y="90"/>
                </a:cxn>
                <a:cxn ang="0">
                  <a:pos x="0" y="112"/>
                </a:cxn>
                <a:cxn ang="0">
                  <a:pos x="196" y="23"/>
                </a:cxn>
                <a:cxn ang="0">
                  <a:pos x="199" y="0"/>
                </a:cxn>
              </a:cxnLst>
              <a:rect l="0" t="0" r="r" b="b"/>
              <a:pathLst>
                <a:path w="199" h="112">
                  <a:moveTo>
                    <a:pt x="199" y="0"/>
                  </a:moveTo>
                  <a:lnTo>
                    <a:pt x="2" y="90"/>
                  </a:lnTo>
                  <a:lnTo>
                    <a:pt x="0" y="112"/>
                  </a:lnTo>
                  <a:lnTo>
                    <a:pt x="196" y="23"/>
                  </a:lnTo>
                  <a:lnTo>
                    <a:pt x="199" y="0"/>
                  </a:lnTo>
                </a:path>
              </a:pathLst>
            </a:custGeom>
            <a:noFill/>
            <a:ln w="3175">
              <a:solidFill>
                <a:srgbClr val="15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1" name="Freeform 34"/>
            <p:cNvSpPr>
              <a:spLocks noChangeAspect="1"/>
            </p:cNvSpPr>
            <p:nvPr/>
          </p:nvSpPr>
          <p:spPr bwMode="auto">
            <a:xfrm>
              <a:off x="1806" y="1815"/>
              <a:ext cx="216" cy="105"/>
            </a:xfrm>
            <a:custGeom>
              <a:avLst/>
              <a:gdLst/>
              <a:ahLst/>
              <a:cxnLst>
                <a:cxn ang="0">
                  <a:pos x="196" y="0"/>
                </a:cxn>
                <a:cxn ang="0">
                  <a:pos x="0" y="88"/>
                </a:cxn>
                <a:cxn ang="0">
                  <a:pos x="19" y="105"/>
                </a:cxn>
                <a:cxn ang="0">
                  <a:pos x="216" y="17"/>
                </a:cxn>
                <a:cxn ang="0">
                  <a:pos x="196" y="0"/>
                </a:cxn>
              </a:cxnLst>
              <a:rect l="0" t="0" r="r" b="b"/>
              <a:pathLst>
                <a:path w="216" h="105">
                  <a:moveTo>
                    <a:pt x="196" y="0"/>
                  </a:moveTo>
                  <a:lnTo>
                    <a:pt x="0" y="88"/>
                  </a:lnTo>
                  <a:lnTo>
                    <a:pt x="19" y="105"/>
                  </a:lnTo>
                  <a:lnTo>
                    <a:pt x="216" y="17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61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2" name="Freeform 35"/>
            <p:cNvSpPr>
              <a:spLocks noChangeAspect="1"/>
            </p:cNvSpPr>
            <p:nvPr/>
          </p:nvSpPr>
          <p:spPr bwMode="auto">
            <a:xfrm>
              <a:off x="1806" y="1815"/>
              <a:ext cx="216" cy="105"/>
            </a:xfrm>
            <a:custGeom>
              <a:avLst/>
              <a:gdLst/>
              <a:ahLst/>
              <a:cxnLst>
                <a:cxn ang="0">
                  <a:pos x="196" y="0"/>
                </a:cxn>
                <a:cxn ang="0">
                  <a:pos x="0" y="88"/>
                </a:cxn>
                <a:cxn ang="0">
                  <a:pos x="19" y="105"/>
                </a:cxn>
                <a:cxn ang="0">
                  <a:pos x="216" y="17"/>
                </a:cxn>
                <a:cxn ang="0">
                  <a:pos x="196" y="0"/>
                </a:cxn>
              </a:cxnLst>
              <a:rect l="0" t="0" r="r" b="b"/>
              <a:pathLst>
                <a:path w="216" h="105">
                  <a:moveTo>
                    <a:pt x="196" y="0"/>
                  </a:moveTo>
                  <a:lnTo>
                    <a:pt x="0" y="88"/>
                  </a:lnTo>
                  <a:lnTo>
                    <a:pt x="19" y="105"/>
                  </a:lnTo>
                  <a:lnTo>
                    <a:pt x="216" y="17"/>
                  </a:lnTo>
                  <a:lnTo>
                    <a:pt x="196" y="0"/>
                  </a:lnTo>
                </a:path>
              </a:pathLst>
            </a:custGeom>
            <a:noFill/>
            <a:ln w="3175">
              <a:solidFill>
                <a:srgbClr val="61DED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3" name="Freeform 36"/>
            <p:cNvSpPr>
              <a:spLocks noChangeAspect="1"/>
            </p:cNvSpPr>
            <p:nvPr/>
          </p:nvSpPr>
          <p:spPr bwMode="auto">
            <a:xfrm>
              <a:off x="1915" y="2017"/>
              <a:ext cx="206" cy="12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9" y="128"/>
                </a:cxn>
                <a:cxn ang="0">
                  <a:pos x="206" y="38"/>
                </a:cxn>
                <a:cxn ang="0">
                  <a:pos x="197" y="0"/>
                </a:cxn>
              </a:cxnLst>
              <a:rect l="0" t="0" r="r" b="b"/>
              <a:pathLst>
                <a:path w="206" h="128">
                  <a:moveTo>
                    <a:pt x="197" y="0"/>
                  </a:moveTo>
                  <a:lnTo>
                    <a:pt x="0" y="90"/>
                  </a:lnTo>
                  <a:lnTo>
                    <a:pt x="9" y="128"/>
                  </a:lnTo>
                  <a:lnTo>
                    <a:pt x="206" y="3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329C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4" name="Freeform 37"/>
            <p:cNvSpPr>
              <a:spLocks noChangeAspect="1"/>
            </p:cNvSpPr>
            <p:nvPr/>
          </p:nvSpPr>
          <p:spPr bwMode="auto">
            <a:xfrm>
              <a:off x="1915" y="2017"/>
              <a:ext cx="206" cy="12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9" y="128"/>
                </a:cxn>
                <a:cxn ang="0">
                  <a:pos x="206" y="38"/>
                </a:cxn>
                <a:cxn ang="0">
                  <a:pos x="197" y="0"/>
                </a:cxn>
              </a:cxnLst>
              <a:rect l="0" t="0" r="r" b="b"/>
              <a:pathLst>
                <a:path w="206" h="128">
                  <a:moveTo>
                    <a:pt x="197" y="0"/>
                  </a:moveTo>
                  <a:lnTo>
                    <a:pt x="0" y="90"/>
                  </a:lnTo>
                  <a:lnTo>
                    <a:pt x="9" y="128"/>
                  </a:lnTo>
                  <a:lnTo>
                    <a:pt x="206" y="38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329C9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5" name="Freeform 38"/>
            <p:cNvSpPr>
              <a:spLocks noChangeAspect="1"/>
            </p:cNvSpPr>
            <p:nvPr/>
          </p:nvSpPr>
          <p:spPr bwMode="auto">
            <a:xfrm>
              <a:off x="1825" y="1832"/>
              <a:ext cx="222" cy="125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8"/>
                </a:cxn>
                <a:cxn ang="0">
                  <a:pos x="25" y="125"/>
                </a:cxn>
                <a:cxn ang="0">
                  <a:pos x="222" y="35"/>
                </a:cxn>
                <a:cxn ang="0">
                  <a:pos x="197" y="0"/>
                </a:cxn>
              </a:cxnLst>
              <a:rect l="0" t="0" r="r" b="b"/>
              <a:pathLst>
                <a:path w="222" h="125">
                  <a:moveTo>
                    <a:pt x="197" y="0"/>
                  </a:moveTo>
                  <a:lnTo>
                    <a:pt x="0" y="88"/>
                  </a:lnTo>
                  <a:lnTo>
                    <a:pt x="25" y="125"/>
                  </a:lnTo>
                  <a:lnTo>
                    <a:pt x="222" y="35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73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6" name="Freeform 39"/>
            <p:cNvSpPr>
              <a:spLocks noChangeAspect="1"/>
            </p:cNvSpPr>
            <p:nvPr/>
          </p:nvSpPr>
          <p:spPr bwMode="auto">
            <a:xfrm>
              <a:off x="1825" y="1832"/>
              <a:ext cx="222" cy="125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8"/>
                </a:cxn>
                <a:cxn ang="0">
                  <a:pos x="25" y="125"/>
                </a:cxn>
                <a:cxn ang="0">
                  <a:pos x="222" y="35"/>
                </a:cxn>
                <a:cxn ang="0">
                  <a:pos x="197" y="0"/>
                </a:cxn>
              </a:cxnLst>
              <a:rect l="0" t="0" r="r" b="b"/>
              <a:pathLst>
                <a:path w="222" h="125">
                  <a:moveTo>
                    <a:pt x="197" y="0"/>
                  </a:moveTo>
                  <a:lnTo>
                    <a:pt x="0" y="88"/>
                  </a:lnTo>
                  <a:lnTo>
                    <a:pt x="25" y="125"/>
                  </a:lnTo>
                  <a:lnTo>
                    <a:pt x="222" y="35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73F8F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7" name="Freeform 40"/>
            <p:cNvSpPr>
              <a:spLocks noChangeAspect="1"/>
            </p:cNvSpPr>
            <p:nvPr/>
          </p:nvSpPr>
          <p:spPr bwMode="auto">
            <a:xfrm>
              <a:off x="1898" y="1969"/>
              <a:ext cx="214" cy="138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0" y="90"/>
                </a:cxn>
                <a:cxn ang="0">
                  <a:pos x="17" y="138"/>
                </a:cxn>
                <a:cxn ang="0">
                  <a:pos x="214" y="48"/>
                </a:cxn>
                <a:cxn ang="0">
                  <a:pos x="199" y="0"/>
                </a:cxn>
              </a:cxnLst>
              <a:rect l="0" t="0" r="r" b="b"/>
              <a:pathLst>
                <a:path w="214" h="138">
                  <a:moveTo>
                    <a:pt x="199" y="0"/>
                  </a:moveTo>
                  <a:lnTo>
                    <a:pt x="0" y="90"/>
                  </a:lnTo>
                  <a:lnTo>
                    <a:pt x="17" y="138"/>
                  </a:lnTo>
                  <a:lnTo>
                    <a:pt x="214" y="48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54CB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8" name="Freeform 41"/>
            <p:cNvSpPr>
              <a:spLocks noChangeAspect="1"/>
            </p:cNvSpPr>
            <p:nvPr/>
          </p:nvSpPr>
          <p:spPr bwMode="auto">
            <a:xfrm>
              <a:off x="1898" y="1969"/>
              <a:ext cx="214" cy="138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0" y="90"/>
                </a:cxn>
                <a:cxn ang="0">
                  <a:pos x="17" y="138"/>
                </a:cxn>
                <a:cxn ang="0">
                  <a:pos x="214" y="48"/>
                </a:cxn>
                <a:cxn ang="0">
                  <a:pos x="199" y="0"/>
                </a:cxn>
              </a:cxnLst>
              <a:rect l="0" t="0" r="r" b="b"/>
              <a:pathLst>
                <a:path w="214" h="138">
                  <a:moveTo>
                    <a:pt x="199" y="0"/>
                  </a:moveTo>
                  <a:lnTo>
                    <a:pt x="0" y="90"/>
                  </a:lnTo>
                  <a:lnTo>
                    <a:pt x="17" y="138"/>
                  </a:lnTo>
                  <a:lnTo>
                    <a:pt x="214" y="48"/>
                  </a:lnTo>
                  <a:lnTo>
                    <a:pt x="199" y="0"/>
                  </a:lnTo>
                </a:path>
              </a:pathLst>
            </a:custGeom>
            <a:noFill/>
            <a:ln w="3175">
              <a:solidFill>
                <a:srgbClr val="54CBC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9" name="Freeform 42"/>
            <p:cNvSpPr>
              <a:spLocks noChangeAspect="1"/>
            </p:cNvSpPr>
            <p:nvPr/>
          </p:nvSpPr>
          <p:spPr bwMode="auto">
            <a:xfrm>
              <a:off x="1875" y="1915"/>
              <a:ext cx="222" cy="144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0" y="90"/>
                </a:cxn>
                <a:cxn ang="0">
                  <a:pos x="23" y="144"/>
                </a:cxn>
                <a:cxn ang="0">
                  <a:pos x="222" y="54"/>
                </a:cxn>
                <a:cxn ang="0">
                  <a:pos x="198" y="0"/>
                </a:cxn>
              </a:cxnLst>
              <a:rect l="0" t="0" r="r" b="b"/>
              <a:pathLst>
                <a:path w="222" h="144">
                  <a:moveTo>
                    <a:pt x="198" y="0"/>
                  </a:moveTo>
                  <a:lnTo>
                    <a:pt x="0" y="90"/>
                  </a:lnTo>
                  <a:lnTo>
                    <a:pt x="23" y="144"/>
                  </a:lnTo>
                  <a:lnTo>
                    <a:pt x="222" y="54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6CEE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50" name="Freeform 43"/>
            <p:cNvSpPr>
              <a:spLocks noChangeAspect="1"/>
            </p:cNvSpPr>
            <p:nvPr/>
          </p:nvSpPr>
          <p:spPr bwMode="auto">
            <a:xfrm>
              <a:off x="1875" y="1915"/>
              <a:ext cx="222" cy="144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0" y="90"/>
                </a:cxn>
                <a:cxn ang="0">
                  <a:pos x="23" y="144"/>
                </a:cxn>
                <a:cxn ang="0">
                  <a:pos x="222" y="54"/>
                </a:cxn>
                <a:cxn ang="0">
                  <a:pos x="198" y="0"/>
                </a:cxn>
              </a:cxnLst>
              <a:rect l="0" t="0" r="r" b="b"/>
              <a:pathLst>
                <a:path w="222" h="144">
                  <a:moveTo>
                    <a:pt x="198" y="0"/>
                  </a:moveTo>
                  <a:lnTo>
                    <a:pt x="0" y="90"/>
                  </a:lnTo>
                  <a:lnTo>
                    <a:pt x="23" y="144"/>
                  </a:lnTo>
                  <a:lnTo>
                    <a:pt x="222" y="54"/>
                  </a:lnTo>
                  <a:lnTo>
                    <a:pt x="198" y="0"/>
                  </a:lnTo>
                </a:path>
              </a:pathLst>
            </a:custGeom>
            <a:noFill/>
            <a:ln w="3175">
              <a:solidFill>
                <a:srgbClr val="6CEEE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51" name="Freeform 44"/>
            <p:cNvSpPr>
              <a:spLocks noChangeAspect="1"/>
            </p:cNvSpPr>
            <p:nvPr/>
          </p:nvSpPr>
          <p:spPr bwMode="auto">
            <a:xfrm>
              <a:off x="1850" y="1867"/>
              <a:ext cx="223" cy="13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5" y="138"/>
                </a:cxn>
                <a:cxn ang="0">
                  <a:pos x="223" y="48"/>
                </a:cxn>
                <a:cxn ang="0">
                  <a:pos x="197" y="0"/>
                </a:cxn>
              </a:cxnLst>
              <a:rect l="0" t="0" r="r" b="b"/>
              <a:pathLst>
                <a:path w="223" h="138">
                  <a:moveTo>
                    <a:pt x="197" y="0"/>
                  </a:moveTo>
                  <a:lnTo>
                    <a:pt x="0" y="90"/>
                  </a:lnTo>
                  <a:lnTo>
                    <a:pt x="25" y="138"/>
                  </a:lnTo>
                  <a:lnTo>
                    <a:pt x="223" y="4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78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52" name="Freeform 45"/>
            <p:cNvSpPr>
              <a:spLocks noChangeAspect="1"/>
            </p:cNvSpPr>
            <p:nvPr/>
          </p:nvSpPr>
          <p:spPr bwMode="auto">
            <a:xfrm>
              <a:off x="1850" y="1867"/>
              <a:ext cx="223" cy="13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5" y="138"/>
                </a:cxn>
                <a:cxn ang="0">
                  <a:pos x="223" y="48"/>
                </a:cxn>
                <a:cxn ang="0">
                  <a:pos x="197" y="0"/>
                </a:cxn>
              </a:cxnLst>
              <a:rect l="0" t="0" r="r" b="b"/>
              <a:pathLst>
                <a:path w="223" h="138">
                  <a:moveTo>
                    <a:pt x="197" y="0"/>
                  </a:moveTo>
                  <a:lnTo>
                    <a:pt x="0" y="90"/>
                  </a:lnTo>
                  <a:lnTo>
                    <a:pt x="25" y="138"/>
                  </a:lnTo>
                  <a:lnTo>
                    <a:pt x="223" y="48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78FE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53" name="Freeform 46"/>
            <p:cNvSpPr>
              <a:spLocks noChangeAspect="1"/>
            </p:cNvSpPr>
            <p:nvPr/>
          </p:nvSpPr>
          <p:spPr bwMode="auto">
            <a:xfrm>
              <a:off x="1792" y="1903"/>
              <a:ext cx="132" cy="264"/>
            </a:xfrm>
            <a:custGeom>
              <a:avLst/>
              <a:gdLst/>
              <a:ahLst/>
              <a:cxnLst>
                <a:cxn ang="0">
                  <a:pos x="83" y="102"/>
                </a:cxn>
                <a:cxn ang="0">
                  <a:pos x="58" y="54"/>
                </a:cxn>
                <a:cxn ang="0">
                  <a:pos x="33" y="17"/>
                </a:cxn>
                <a:cxn ang="0">
                  <a:pos x="14" y="0"/>
                </a:cxn>
                <a:cxn ang="0">
                  <a:pos x="2" y="2"/>
                </a:cxn>
                <a:cxn ang="0">
                  <a:pos x="0" y="24"/>
                </a:cxn>
                <a:cxn ang="0">
                  <a:pos x="9" y="62"/>
                </a:cxn>
                <a:cxn ang="0">
                  <a:pos x="26" y="111"/>
                </a:cxn>
                <a:cxn ang="0">
                  <a:pos x="49" y="162"/>
                </a:cxn>
                <a:cxn ang="0">
                  <a:pos x="75" y="211"/>
                </a:cxn>
                <a:cxn ang="0">
                  <a:pos x="99" y="245"/>
                </a:cxn>
                <a:cxn ang="0">
                  <a:pos x="118" y="264"/>
                </a:cxn>
                <a:cxn ang="0">
                  <a:pos x="130" y="264"/>
                </a:cxn>
                <a:cxn ang="0">
                  <a:pos x="132" y="242"/>
                </a:cxn>
                <a:cxn ang="0">
                  <a:pos x="123" y="204"/>
                </a:cxn>
                <a:cxn ang="0">
                  <a:pos x="106" y="156"/>
                </a:cxn>
                <a:cxn ang="0">
                  <a:pos x="83" y="102"/>
                </a:cxn>
              </a:cxnLst>
              <a:rect l="0" t="0" r="r" b="b"/>
              <a:pathLst>
                <a:path w="132" h="264">
                  <a:moveTo>
                    <a:pt x="83" y="102"/>
                  </a:moveTo>
                  <a:lnTo>
                    <a:pt x="58" y="54"/>
                  </a:lnTo>
                  <a:lnTo>
                    <a:pt x="33" y="17"/>
                  </a:lnTo>
                  <a:lnTo>
                    <a:pt x="14" y="0"/>
                  </a:lnTo>
                  <a:lnTo>
                    <a:pt x="2" y="2"/>
                  </a:lnTo>
                  <a:lnTo>
                    <a:pt x="0" y="24"/>
                  </a:lnTo>
                  <a:lnTo>
                    <a:pt x="9" y="62"/>
                  </a:lnTo>
                  <a:lnTo>
                    <a:pt x="26" y="111"/>
                  </a:lnTo>
                  <a:lnTo>
                    <a:pt x="49" y="162"/>
                  </a:lnTo>
                  <a:lnTo>
                    <a:pt x="75" y="211"/>
                  </a:lnTo>
                  <a:lnTo>
                    <a:pt x="99" y="245"/>
                  </a:lnTo>
                  <a:lnTo>
                    <a:pt x="118" y="264"/>
                  </a:lnTo>
                  <a:lnTo>
                    <a:pt x="130" y="264"/>
                  </a:lnTo>
                  <a:lnTo>
                    <a:pt x="132" y="242"/>
                  </a:lnTo>
                  <a:lnTo>
                    <a:pt x="123" y="204"/>
                  </a:lnTo>
                  <a:lnTo>
                    <a:pt x="106" y="156"/>
                  </a:lnTo>
                  <a:lnTo>
                    <a:pt x="83" y="102"/>
                  </a:lnTo>
                  <a:close/>
                </a:path>
              </a:pathLst>
            </a:custGeom>
            <a:solidFill>
              <a:srgbClr val="3EACA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54" name="Freeform 47"/>
            <p:cNvSpPr>
              <a:spLocks noChangeAspect="1"/>
            </p:cNvSpPr>
            <p:nvPr/>
          </p:nvSpPr>
          <p:spPr bwMode="auto">
            <a:xfrm>
              <a:off x="1792" y="1903"/>
              <a:ext cx="132" cy="264"/>
            </a:xfrm>
            <a:custGeom>
              <a:avLst/>
              <a:gdLst/>
              <a:ahLst/>
              <a:cxnLst>
                <a:cxn ang="0">
                  <a:pos x="83" y="102"/>
                </a:cxn>
                <a:cxn ang="0">
                  <a:pos x="58" y="54"/>
                </a:cxn>
                <a:cxn ang="0">
                  <a:pos x="33" y="17"/>
                </a:cxn>
                <a:cxn ang="0">
                  <a:pos x="14" y="0"/>
                </a:cxn>
                <a:cxn ang="0">
                  <a:pos x="2" y="2"/>
                </a:cxn>
                <a:cxn ang="0">
                  <a:pos x="0" y="24"/>
                </a:cxn>
                <a:cxn ang="0">
                  <a:pos x="9" y="62"/>
                </a:cxn>
                <a:cxn ang="0">
                  <a:pos x="26" y="111"/>
                </a:cxn>
                <a:cxn ang="0">
                  <a:pos x="49" y="162"/>
                </a:cxn>
                <a:cxn ang="0">
                  <a:pos x="75" y="211"/>
                </a:cxn>
                <a:cxn ang="0">
                  <a:pos x="99" y="245"/>
                </a:cxn>
                <a:cxn ang="0">
                  <a:pos x="118" y="264"/>
                </a:cxn>
                <a:cxn ang="0">
                  <a:pos x="130" y="264"/>
                </a:cxn>
                <a:cxn ang="0">
                  <a:pos x="132" y="242"/>
                </a:cxn>
                <a:cxn ang="0">
                  <a:pos x="123" y="204"/>
                </a:cxn>
                <a:cxn ang="0">
                  <a:pos x="106" y="156"/>
                </a:cxn>
                <a:cxn ang="0">
                  <a:pos x="83" y="102"/>
                </a:cxn>
              </a:cxnLst>
              <a:rect l="0" t="0" r="r" b="b"/>
              <a:pathLst>
                <a:path w="132" h="264">
                  <a:moveTo>
                    <a:pt x="83" y="102"/>
                  </a:moveTo>
                  <a:lnTo>
                    <a:pt x="58" y="54"/>
                  </a:lnTo>
                  <a:lnTo>
                    <a:pt x="33" y="17"/>
                  </a:lnTo>
                  <a:lnTo>
                    <a:pt x="14" y="0"/>
                  </a:lnTo>
                  <a:lnTo>
                    <a:pt x="2" y="2"/>
                  </a:lnTo>
                  <a:lnTo>
                    <a:pt x="0" y="24"/>
                  </a:lnTo>
                  <a:lnTo>
                    <a:pt x="9" y="62"/>
                  </a:lnTo>
                  <a:lnTo>
                    <a:pt x="26" y="111"/>
                  </a:lnTo>
                  <a:lnTo>
                    <a:pt x="49" y="162"/>
                  </a:lnTo>
                  <a:lnTo>
                    <a:pt x="75" y="211"/>
                  </a:lnTo>
                  <a:lnTo>
                    <a:pt x="99" y="245"/>
                  </a:lnTo>
                  <a:lnTo>
                    <a:pt x="118" y="264"/>
                  </a:lnTo>
                  <a:lnTo>
                    <a:pt x="130" y="264"/>
                  </a:lnTo>
                  <a:lnTo>
                    <a:pt x="132" y="242"/>
                  </a:lnTo>
                  <a:lnTo>
                    <a:pt x="123" y="204"/>
                  </a:lnTo>
                  <a:lnTo>
                    <a:pt x="106" y="156"/>
                  </a:lnTo>
                  <a:lnTo>
                    <a:pt x="83" y="102"/>
                  </a:lnTo>
                </a:path>
              </a:pathLst>
            </a:custGeom>
            <a:noFill/>
            <a:ln w="3175">
              <a:solidFill>
                <a:srgbClr val="3EACA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55" name="Line 48"/>
            <p:cNvSpPr>
              <a:spLocks noChangeAspect="1" noChangeShapeType="1"/>
            </p:cNvSpPr>
            <p:nvPr/>
          </p:nvSpPr>
          <p:spPr bwMode="auto">
            <a:xfrm flipH="1" flipV="1">
              <a:off x="1990" y="1891"/>
              <a:ext cx="41" cy="21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56" name="Line 49"/>
            <p:cNvSpPr>
              <a:spLocks noChangeAspect="1" noChangeShapeType="1"/>
            </p:cNvSpPr>
            <p:nvPr/>
          </p:nvSpPr>
          <p:spPr bwMode="auto">
            <a:xfrm>
              <a:off x="1901" y="1861"/>
              <a:ext cx="66" cy="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grpSp>
        <p:nvGrpSpPr>
          <p:cNvPr id="12" name="Group 50"/>
          <p:cNvGrpSpPr>
            <a:grpSpLocks noChangeAspect="1"/>
          </p:cNvGrpSpPr>
          <p:nvPr/>
        </p:nvGrpSpPr>
        <p:grpSpPr bwMode="auto">
          <a:xfrm>
            <a:off x="428596" y="5236855"/>
            <a:ext cx="433129" cy="339110"/>
            <a:chOff x="-960" y="2973"/>
            <a:chExt cx="358" cy="292"/>
          </a:xfrm>
        </p:grpSpPr>
        <p:sp>
          <p:nvSpPr>
            <p:cNvPr id="131" name="Freeform 51"/>
            <p:cNvSpPr>
              <a:spLocks noChangeAspect="1"/>
            </p:cNvSpPr>
            <p:nvPr/>
          </p:nvSpPr>
          <p:spPr bwMode="auto">
            <a:xfrm>
              <a:off x="-903" y="3092"/>
              <a:ext cx="301" cy="173"/>
            </a:xfrm>
            <a:custGeom>
              <a:avLst/>
              <a:gdLst/>
              <a:ahLst/>
              <a:cxnLst>
                <a:cxn ang="0">
                  <a:pos x="294" y="51"/>
                </a:cxn>
                <a:cxn ang="0">
                  <a:pos x="301" y="0"/>
                </a:cxn>
                <a:cxn ang="0">
                  <a:pos x="5" y="125"/>
                </a:cxn>
                <a:cxn ang="0">
                  <a:pos x="0" y="173"/>
                </a:cxn>
                <a:cxn ang="0">
                  <a:pos x="294" y="51"/>
                </a:cxn>
              </a:cxnLst>
              <a:rect l="0" t="0" r="r" b="b"/>
              <a:pathLst>
                <a:path w="301" h="173">
                  <a:moveTo>
                    <a:pt x="294" y="51"/>
                  </a:moveTo>
                  <a:lnTo>
                    <a:pt x="301" y="0"/>
                  </a:lnTo>
                  <a:lnTo>
                    <a:pt x="5" y="125"/>
                  </a:lnTo>
                  <a:lnTo>
                    <a:pt x="0" y="173"/>
                  </a:lnTo>
                  <a:lnTo>
                    <a:pt x="294" y="51"/>
                  </a:lnTo>
                  <a:close/>
                </a:path>
              </a:pathLst>
            </a:custGeom>
            <a:solidFill>
              <a:srgbClr val="62626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2" name="Freeform 52"/>
            <p:cNvSpPr>
              <a:spLocks noChangeAspect="1"/>
            </p:cNvSpPr>
            <p:nvPr/>
          </p:nvSpPr>
          <p:spPr bwMode="auto">
            <a:xfrm>
              <a:off x="-903" y="3092"/>
              <a:ext cx="301" cy="173"/>
            </a:xfrm>
            <a:custGeom>
              <a:avLst/>
              <a:gdLst/>
              <a:ahLst/>
              <a:cxnLst>
                <a:cxn ang="0">
                  <a:pos x="294" y="51"/>
                </a:cxn>
                <a:cxn ang="0">
                  <a:pos x="301" y="0"/>
                </a:cxn>
                <a:cxn ang="0">
                  <a:pos x="5" y="125"/>
                </a:cxn>
                <a:cxn ang="0">
                  <a:pos x="0" y="173"/>
                </a:cxn>
                <a:cxn ang="0">
                  <a:pos x="294" y="51"/>
                </a:cxn>
              </a:cxnLst>
              <a:rect l="0" t="0" r="r" b="b"/>
              <a:pathLst>
                <a:path w="301" h="173">
                  <a:moveTo>
                    <a:pt x="294" y="51"/>
                  </a:moveTo>
                  <a:lnTo>
                    <a:pt x="301" y="0"/>
                  </a:lnTo>
                  <a:lnTo>
                    <a:pt x="5" y="125"/>
                  </a:lnTo>
                  <a:lnTo>
                    <a:pt x="0" y="173"/>
                  </a:lnTo>
                  <a:lnTo>
                    <a:pt x="294" y="51"/>
                  </a:lnTo>
                </a:path>
              </a:pathLst>
            </a:custGeom>
            <a:noFill/>
            <a:ln w="3175">
              <a:solidFill>
                <a:srgbClr val="62626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3" name="Freeform 53"/>
            <p:cNvSpPr>
              <a:spLocks noChangeAspect="1"/>
            </p:cNvSpPr>
            <p:nvPr/>
          </p:nvSpPr>
          <p:spPr bwMode="auto">
            <a:xfrm>
              <a:off x="-960" y="3096"/>
              <a:ext cx="62" cy="169"/>
            </a:xfrm>
            <a:custGeom>
              <a:avLst/>
              <a:gdLst/>
              <a:ahLst/>
              <a:cxnLst>
                <a:cxn ang="0">
                  <a:pos x="57" y="169"/>
                </a:cxn>
                <a:cxn ang="0">
                  <a:pos x="62" y="121"/>
                </a:cxn>
                <a:cxn ang="0">
                  <a:pos x="3" y="0"/>
                </a:cxn>
                <a:cxn ang="0">
                  <a:pos x="0" y="48"/>
                </a:cxn>
                <a:cxn ang="0">
                  <a:pos x="57" y="169"/>
                </a:cxn>
              </a:cxnLst>
              <a:rect l="0" t="0" r="r" b="b"/>
              <a:pathLst>
                <a:path w="62" h="169">
                  <a:moveTo>
                    <a:pt x="57" y="169"/>
                  </a:moveTo>
                  <a:lnTo>
                    <a:pt x="62" y="121"/>
                  </a:lnTo>
                  <a:lnTo>
                    <a:pt x="3" y="0"/>
                  </a:lnTo>
                  <a:lnTo>
                    <a:pt x="0" y="48"/>
                  </a:lnTo>
                  <a:lnTo>
                    <a:pt x="57" y="169"/>
                  </a:lnTo>
                  <a:close/>
                </a:path>
              </a:pathLst>
            </a:custGeom>
            <a:solidFill>
              <a:srgbClr val="B5B5B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4" name="Freeform 54"/>
            <p:cNvSpPr>
              <a:spLocks noChangeAspect="1"/>
            </p:cNvSpPr>
            <p:nvPr/>
          </p:nvSpPr>
          <p:spPr bwMode="auto">
            <a:xfrm>
              <a:off x="-960" y="3096"/>
              <a:ext cx="62" cy="169"/>
            </a:xfrm>
            <a:custGeom>
              <a:avLst/>
              <a:gdLst/>
              <a:ahLst/>
              <a:cxnLst>
                <a:cxn ang="0">
                  <a:pos x="57" y="169"/>
                </a:cxn>
                <a:cxn ang="0">
                  <a:pos x="62" y="121"/>
                </a:cxn>
                <a:cxn ang="0">
                  <a:pos x="3" y="0"/>
                </a:cxn>
                <a:cxn ang="0">
                  <a:pos x="0" y="48"/>
                </a:cxn>
                <a:cxn ang="0">
                  <a:pos x="57" y="169"/>
                </a:cxn>
              </a:cxnLst>
              <a:rect l="0" t="0" r="r" b="b"/>
              <a:pathLst>
                <a:path w="62" h="169">
                  <a:moveTo>
                    <a:pt x="57" y="169"/>
                  </a:moveTo>
                  <a:lnTo>
                    <a:pt x="62" y="121"/>
                  </a:lnTo>
                  <a:lnTo>
                    <a:pt x="3" y="0"/>
                  </a:lnTo>
                  <a:lnTo>
                    <a:pt x="0" y="48"/>
                  </a:lnTo>
                  <a:lnTo>
                    <a:pt x="57" y="169"/>
                  </a:lnTo>
                </a:path>
              </a:pathLst>
            </a:custGeom>
            <a:noFill/>
            <a:ln w="3175">
              <a:solidFill>
                <a:srgbClr val="B5B5B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5" name="Freeform 55"/>
            <p:cNvSpPr>
              <a:spLocks noChangeAspect="1"/>
            </p:cNvSpPr>
            <p:nvPr/>
          </p:nvSpPr>
          <p:spPr bwMode="auto">
            <a:xfrm>
              <a:off x="-957" y="2973"/>
              <a:ext cx="355" cy="244"/>
            </a:xfrm>
            <a:custGeom>
              <a:avLst/>
              <a:gdLst/>
              <a:ahLst/>
              <a:cxnLst>
                <a:cxn ang="0">
                  <a:pos x="0" y="123"/>
                </a:cxn>
                <a:cxn ang="0">
                  <a:pos x="59" y="244"/>
                </a:cxn>
                <a:cxn ang="0">
                  <a:pos x="355" y="119"/>
                </a:cxn>
                <a:cxn ang="0">
                  <a:pos x="296" y="0"/>
                </a:cxn>
                <a:cxn ang="0">
                  <a:pos x="0" y="123"/>
                </a:cxn>
                <a:cxn ang="0">
                  <a:pos x="0" y="123"/>
                </a:cxn>
              </a:cxnLst>
              <a:rect l="0" t="0" r="r" b="b"/>
              <a:pathLst>
                <a:path w="355" h="244">
                  <a:moveTo>
                    <a:pt x="0" y="123"/>
                  </a:moveTo>
                  <a:lnTo>
                    <a:pt x="59" y="244"/>
                  </a:lnTo>
                  <a:lnTo>
                    <a:pt x="355" y="119"/>
                  </a:lnTo>
                  <a:lnTo>
                    <a:pt x="296" y="0"/>
                  </a:lnTo>
                  <a:lnTo>
                    <a:pt x="0" y="123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D9D9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6" name="Freeform 56"/>
            <p:cNvSpPr>
              <a:spLocks noChangeAspect="1"/>
            </p:cNvSpPr>
            <p:nvPr/>
          </p:nvSpPr>
          <p:spPr bwMode="auto">
            <a:xfrm>
              <a:off x="-957" y="2973"/>
              <a:ext cx="355" cy="244"/>
            </a:xfrm>
            <a:custGeom>
              <a:avLst/>
              <a:gdLst/>
              <a:ahLst/>
              <a:cxnLst>
                <a:cxn ang="0">
                  <a:pos x="0" y="123"/>
                </a:cxn>
                <a:cxn ang="0">
                  <a:pos x="59" y="244"/>
                </a:cxn>
                <a:cxn ang="0">
                  <a:pos x="355" y="119"/>
                </a:cxn>
                <a:cxn ang="0">
                  <a:pos x="296" y="0"/>
                </a:cxn>
                <a:cxn ang="0">
                  <a:pos x="0" y="123"/>
                </a:cxn>
                <a:cxn ang="0">
                  <a:pos x="0" y="123"/>
                </a:cxn>
              </a:cxnLst>
              <a:rect l="0" t="0" r="r" b="b"/>
              <a:pathLst>
                <a:path w="355" h="244">
                  <a:moveTo>
                    <a:pt x="0" y="123"/>
                  </a:moveTo>
                  <a:lnTo>
                    <a:pt x="59" y="244"/>
                  </a:lnTo>
                  <a:lnTo>
                    <a:pt x="355" y="119"/>
                  </a:lnTo>
                  <a:lnTo>
                    <a:pt x="296" y="0"/>
                  </a:lnTo>
                  <a:lnTo>
                    <a:pt x="0" y="123"/>
                  </a:lnTo>
                  <a:lnTo>
                    <a:pt x="0" y="123"/>
                  </a:lnTo>
                </a:path>
              </a:pathLst>
            </a:custGeom>
            <a:noFill/>
            <a:ln w="3175">
              <a:solidFill>
                <a:srgbClr val="D9D9D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grpSp>
        <p:nvGrpSpPr>
          <p:cNvPr id="13" name="Group 57"/>
          <p:cNvGrpSpPr>
            <a:grpSpLocks noChangeAspect="1"/>
          </p:cNvGrpSpPr>
          <p:nvPr/>
        </p:nvGrpSpPr>
        <p:grpSpPr bwMode="auto">
          <a:xfrm>
            <a:off x="2325652" y="5704873"/>
            <a:ext cx="217774" cy="204395"/>
            <a:chOff x="608" y="3376"/>
            <a:chExt cx="180" cy="176"/>
          </a:xfrm>
        </p:grpSpPr>
        <p:sp>
          <p:nvSpPr>
            <p:cNvPr id="113" name="Freeform 58"/>
            <p:cNvSpPr>
              <a:spLocks noChangeAspect="1"/>
            </p:cNvSpPr>
            <p:nvPr/>
          </p:nvSpPr>
          <p:spPr bwMode="auto">
            <a:xfrm>
              <a:off x="726" y="3378"/>
              <a:ext cx="62" cy="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86"/>
                </a:cxn>
                <a:cxn ang="0">
                  <a:pos x="62" y="93"/>
                </a:cxn>
                <a:cxn ang="0">
                  <a:pos x="10" y="7"/>
                </a:cxn>
                <a:cxn ang="0">
                  <a:pos x="0" y="0"/>
                </a:cxn>
              </a:cxnLst>
              <a:rect l="0" t="0" r="r" b="b"/>
              <a:pathLst>
                <a:path w="62" h="93">
                  <a:moveTo>
                    <a:pt x="0" y="0"/>
                  </a:moveTo>
                  <a:lnTo>
                    <a:pt x="52" y="86"/>
                  </a:lnTo>
                  <a:lnTo>
                    <a:pt x="62" y="93"/>
                  </a:lnTo>
                  <a:lnTo>
                    <a:pt x="1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730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4" name="Freeform 59"/>
            <p:cNvSpPr>
              <a:spLocks noChangeAspect="1"/>
            </p:cNvSpPr>
            <p:nvPr/>
          </p:nvSpPr>
          <p:spPr bwMode="auto">
            <a:xfrm>
              <a:off x="726" y="3378"/>
              <a:ext cx="62" cy="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86"/>
                </a:cxn>
                <a:cxn ang="0">
                  <a:pos x="62" y="93"/>
                </a:cxn>
                <a:cxn ang="0">
                  <a:pos x="10" y="7"/>
                </a:cxn>
                <a:cxn ang="0">
                  <a:pos x="0" y="0"/>
                </a:cxn>
              </a:cxnLst>
              <a:rect l="0" t="0" r="r" b="b"/>
              <a:pathLst>
                <a:path w="62" h="93">
                  <a:moveTo>
                    <a:pt x="0" y="0"/>
                  </a:moveTo>
                  <a:lnTo>
                    <a:pt x="52" y="86"/>
                  </a:lnTo>
                  <a:lnTo>
                    <a:pt x="62" y="93"/>
                  </a:lnTo>
                  <a:lnTo>
                    <a:pt x="1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73730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5" name="Freeform 60"/>
            <p:cNvSpPr>
              <a:spLocks noChangeAspect="1"/>
            </p:cNvSpPr>
            <p:nvPr/>
          </p:nvSpPr>
          <p:spPr bwMode="auto">
            <a:xfrm>
              <a:off x="608" y="3445"/>
              <a:ext cx="52" cy="10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52" y="100"/>
                </a:cxn>
                <a:cxn ang="0">
                  <a:pos x="52" y="87"/>
                </a:cxn>
                <a:cxn ang="0">
                  <a:pos x="0" y="0"/>
                </a:cxn>
                <a:cxn ang="0">
                  <a:pos x="0" y="12"/>
                </a:cxn>
              </a:cxnLst>
              <a:rect l="0" t="0" r="r" b="b"/>
              <a:pathLst>
                <a:path w="52" h="100">
                  <a:moveTo>
                    <a:pt x="0" y="12"/>
                  </a:moveTo>
                  <a:lnTo>
                    <a:pt x="52" y="100"/>
                  </a:lnTo>
                  <a:lnTo>
                    <a:pt x="52" y="87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ACAC2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6" name="Freeform 61"/>
            <p:cNvSpPr>
              <a:spLocks noChangeAspect="1"/>
            </p:cNvSpPr>
            <p:nvPr/>
          </p:nvSpPr>
          <p:spPr bwMode="auto">
            <a:xfrm>
              <a:off x="608" y="3445"/>
              <a:ext cx="52" cy="10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52" y="100"/>
                </a:cxn>
                <a:cxn ang="0">
                  <a:pos x="52" y="87"/>
                </a:cxn>
                <a:cxn ang="0">
                  <a:pos x="0" y="0"/>
                </a:cxn>
                <a:cxn ang="0">
                  <a:pos x="0" y="12"/>
                </a:cxn>
              </a:cxnLst>
              <a:rect l="0" t="0" r="r" b="b"/>
              <a:pathLst>
                <a:path w="52" h="100">
                  <a:moveTo>
                    <a:pt x="0" y="12"/>
                  </a:moveTo>
                  <a:lnTo>
                    <a:pt x="52" y="100"/>
                  </a:lnTo>
                  <a:lnTo>
                    <a:pt x="52" y="87"/>
                  </a:lnTo>
                  <a:lnTo>
                    <a:pt x="0" y="0"/>
                  </a:lnTo>
                  <a:lnTo>
                    <a:pt x="0" y="12"/>
                  </a:lnTo>
                </a:path>
              </a:pathLst>
            </a:custGeom>
            <a:noFill/>
            <a:ln w="3175">
              <a:solidFill>
                <a:srgbClr val="ACAC2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7" name="Freeform 62"/>
            <p:cNvSpPr>
              <a:spLocks noChangeAspect="1"/>
            </p:cNvSpPr>
            <p:nvPr/>
          </p:nvSpPr>
          <p:spPr bwMode="auto">
            <a:xfrm>
              <a:off x="708" y="3376"/>
              <a:ext cx="70" cy="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" y="88"/>
                </a:cxn>
                <a:cxn ang="0">
                  <a:pos x="70" y="88"/>
                </a:cxn>
                <a:cxn ang="0">
                  <a:pos x="18" y="2"/>
                </a:cxn>
                <a:cxn ang="0">
                  <a:pos x="0" y="0"/>
                </a:cxn>
              </a:cxnLst>
              <a:rect l="0" t="0" r="r" b="b"/>
              <a:pathLst>
                <a:path w="70" h="88">
                  <a:moveTo>
                    <a:pt x="0" y="0"/>
                  </a:moveTo>
                  <a:lnTo>
                    <a:pt x="51" y="88"/>
                  </a:lnTo>
                  <a:lnTo>
                    <a:pt x="70" y="88"/>
                  </a:lnTo>
                  <a:lnTo>
                    <a:pt x="18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AD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8" name="Freeform 63"/>
            <p:cNvSpPr>
              <a:spLocks noChangeAspect="1"/>
            </p:cNvSpPr>
            <p:nvPr/>
          </p:nvSpPr>
          <p:spPr bwMode="auto">
            <a:xfrm>
              <a:off x="708" y="3376"/>
              <a:ext cx="70" cy="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" y="88"/>
                </a:cxn>
                <a:cxn ang="0">
                  <a:pos x="70" y="88"/>
                </a:cxn>
                <a:cxn ang="0">
                  <a:pos x="18" y="2"/>
                </a:cxn>
                <a:cxn ang="0">
                  <a:pos x="0" y="0"/>
                </a:cxn>
              </a:cxnLst>
              <a:rect l="0" t="0" r="r" b="b"/>
              <a:pathLst>
                <a:path w="70" h="88">
                  <a:moveTo>
                    <a:pt x="0" y="0"/>
                  </a:moveTo>
                  <a:lnTo>
                    <a:pt x="51" y="88"/>
                  </a:lnTo>
                  <a:lnTo>
                    <a:pt x="70" y="88"/>
                  </a:lnTo>
                  <a:lnTo>
                    <a:pt x="18" y="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ADAD3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9" name="Freeform 64"/>
            <p:cNvSpPr>
              <a:spLocks noChangeAspect="1"/>
            </p:cNvSpPr>
            <p:nvPr/>
          </p:nvSpPr>
          <p:spPr bwMode="auto">
            <a:xfrm>
              <a:off x="608" y="3428"/>
              <a:ext cx="61" cy="10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52" y="104"/>
                </a:cxn>
                <a:cxn ang="0">
                  <a:pos x="61" y="88"/>
                </a:cxn>
                <a:cxn ang="0">
                  <a:pos x="9" y="0"/>
                </a:cxn>
                <a:cxn ang="0">
                  <a:pos x="0" y="17"/>
                </a:cxn>
              </a:cxnLst>
              <a:rect l="0" t="0" r="r" b="b"/>
              <a:pathLst>
                <a:path w="61" h="104">
                  <a:moveTo>
                    <a:pt x="0" y="17"/>
                  </a:moveTo>
                  <a:lnTo>
                    <a:pt x="52" y="104"/>
                  </a:lnTo>
                  <a:lnTo>
                    <a:pt x="61" y="88"/>
                  </a:lnTo>
                  <a:lnTo>
                    <a:pt x="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DDDD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20" name="Freeform 65"/>
            <p:cNvSpPr>
              <a:spLocks noChangeAspect="1"/>
            </p:cNvSpPr>
            <p:nvPr/>
          </p:nvSpPr>
          <p:spPr bwMode="auto">
            <a:xfrm>
              <a:off x="608" y="3428"/>
              <a:ext cx="61" cy="10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52" y="104"/>
                </a:cxn>
                <a:cxn ang="0">
                  <a:pos x="61" y="88"/>
                </a:cxn>
                <a:cxn ang="0">
                  <a:pos x="9" y="0"/>
                </a:cxn>
                <a:cxn ang="0">
                  <a:pos x="0" y="17"/>
                </a:cxn>
              </a:cxnLst>
              <a:rect l="0" t="0" r="r" b="b"/>
              <a:pathLst>
                <a:path w="61" h="104">
                  <a:moveTo>
                    <a:pt x="0" y="17"/>
                  </a:moveTo>
                  <a:lnTo>
                    <a:pt x="52" y="104"/>
                  </a:lnTo>
                  <a:lnTo>
                    <a:pt x="61" y="88"/>
                  </a:lnTo>
                  <a:lnTo>
                    <a:pt x="9" y="0"/>
                  </a:lnTo>
                  <a:lnTo>
                    <a:pt x="0" y="17"/>
                  </a:lnTo>
                </a:path>
              </a:pathLst>
            </a:custGeom>
            <a:noFill/>
            <a:ln w="3175">
              <a:solidFill>
                <a:srgbClr val="DDDD4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21" name="Freeform 66"/>
            <p:cNvSpPr>
              <a:spLocks noChangeAspect="1"/>
            </p:cNvSpPr>
            <p:nvPr/>
          </p:nvSpPr>
          <p:spPr bwMode="auto">
            <a:xfrm>
              <a:off x="684" y="3376"/>
              <a:ext cx="75" cy="9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52" y="93"/>
                </a:cxn>
                <a:cxn ang="0">
                  <a:pos x="75" y="88"/>
                </a:cxn>
                <a:cxn ang="0">
                  <a:pos x="24" y="0"/>
                </a:cxn>
                <a:cxn ang="0">
                  <a:pos x="0" y="7"/>
                </a:cxn>
              </a:cxnLst>
              <a:rect l="0" t="0" r="r" b="b"/>
              <a:pathLst>
                <a:path w="75" h="93">
                  <a:moveTo>
                    <a:pt x="0" y="7"/>
                  </a:moveTo>
                  <a:lnTo>
                    <a:pt x="52" y="93"/>
                  </a:lnTo>
                  <a:lnTo>
                    <a:pt x="75" y="88"/>
                  </a:lnTo>
                  <a:lnTo>
                    <a:pt x="2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DDD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22" name="Freeform 67"/>
            <p:cNvSpPr>
              <a:spLocks noChangeAspect="1"/>
            </p:cNvSpPr>
            <p:nvPr/>
          </p:nvSpPr>
          <p:spPr bwMode="auto">
            <a:xfrm>
              <a:off x="684" y="3376"/>
              <a:ext cx="75" cy="9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52" y="93"/>
                </a:cxn>
                <a:cxn ang="0">
                  <a:pos x="75" y="88"/>
                </a:cxn>
                <a:cxn ang="0">
                  <a:pos x="24" y="0"/>
                </a:cxn>
                <a:cxn ang="0">
                  <a:pos x="0" y="7"/>
                </a:cxn>
              </a:cxnLst>
              <a:rect l="0" t="0" r="r" b="b"/>
              <a:pathLst>
                <a:path w="75" h="93">
                  <a:moveTo>
                    <a:pt x="0" y="7"/>
                  </a:moveTo>
                  <a:lnTo>
                    <a:pt x="52" y="93"/>
                  </a:lnTo>
                  <a:lnTo>
                    <a:pt x="75" y="88"/>
                  </a:lnTo>
                  <a:lnTo>
                    <a:pt x="24" y="0"/>
                  </a:lnTo>
                  <a:lnTo>
                    <a:pt x="0" y="7"/>
                  </a:lnTo>
                </a:path>
              </a:pathLst>
            </a:custGeom>
            <a:noFill/>
            <a:ln w="3175">
              <a:solidFill>
                <a:srgbClr val="DDDD4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23" name="Freeform 68"/>
            <p:cNvSpPr>
              <a:spLocks noChangeAspect="1"/>
            </p:cNvSpPr>
            <p:nvPr/>
          </p:nvSpPr>
          <p:spPr bwMode="auto">
            <a:xfrm>
              <a:off x="617" y="3411"/>
              <a:ext cx="69" cy="105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52" y="105"/>
                </a:cxn>
                <a:cxn ang="0">
                  <a:pos x="69" y="88"/>
                </a:cxn>
                <a:cxn ang="0">
                  <a:pos x="17" y="0"/>
                </a:cxn>
                <a:cxn ang="0">
                  <a:pos x="0" y="17"/>
                </a:cxn>
              </a:cxnLst>
              <a:rect l="0" t="0" r="r" b="b"/>
              <a:pathLst>
                <a:path w="69" h="105">
                  <a:moveTo>
                    <a:pt x="0" y="17"/>
                  </a:moveTo>
                  <a:lnTo>
                    <a:pt x="52" y="105"/>
                  </a:lnTo>
                  <a:lnTo>
                    <a:pt x="69" y="88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EFE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24" name="Freeform 69"/>
            <p:cNvSpPr>
              <a:spLocks noChangeAspect="1"/>
            </p:cNvSpPr>
            <p:nvPr/>
          </p:nvSpPr>
          <p:spPr bwMode="auto">
            <a:xfrm>
              <a:off x="617" y="3411"/>
              <a:ext cx="69" cy="105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52" y="105"/>
                </a:cxn>
                <a:cxn ang="0">
                  <a:pos x="69" y="88"/>
                </a:cxn>
                <a:cxn ang="0">
                  <a:pos x="17" y="0"/>
                </a:cxn>
                <a:cxn ang="0">
                  <a:pos x="0" y="17"/>
                </a:cxn>
              </a:cxnLst>
              <a:rect l="0" t="0" r="r" b="b"/>
              <a:pathLst>
                <a:path w="69" h="105">
                  <a:moveTo>
                    <a:pt x="0" y="17"/>
                  </a:moveTo>
                  <a:lnTo>
                    <a:pt x="52" y="105"/>
                  </a:lnTo>
                  <a:lnTo>
                    <a:pt x="69" y="88"/>
                  </a:lnTo>
                  <a:lnTo>
                    <a:pt x="17" y="0"/>
                  </a:lnTo>
                  <a:lnTo>
                    <a:pt x="0" y="17"/>
                  </a:lnTo>
                </a:path>
              </a:pathLst>
            </a:custGeom>
            <a:noFill/>
            <a:ln w="3175">
              <a:solidFill>
                <a:srgbClr val="FEFE6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25" name="Freeform 70"/>
            <p:cNvSpPr>
              <a:spLocks noChangeAspect="1"/>
            </p:cNvSpPr>
            <p:nvPr/>
          </p:nvSpPr>
          <p:spPr bwMode="auto">
            <a:xfrm>
              <a:off x="658" y="3383"/>
              <a:ext cx="78" cy="9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52" y="98"/>
                </a:cxn>
                <a:cxn ang="0">
                  <a:pos x="78" y="86"/>
                </a:cxn>
                <a:cxn ang="0">
                  <a:pos x="26" y="0"/>
                </a:cxn>
                <a:cxn ang="0">
                  <a:pos x="0" y="12"/>
                </a:cxn>
              </a:cxnLst>
              <a:rect l="0" t="0" r="r" b="b"/>
              <a:pathLst>
                <a:path w="78" h="98">
                  <a:moveTo>
                    <a:pt x="0" y="12"/>
                  </a:moveTo>
                  <a:lnTo>
                    <a:pt x="52" y="98"/>
                  </a:lnTo>
                  <a:lnTo>
                    <a:pt x="78" y="86"/>
                  </a:lnTo>
                  <a:lnTo>
                    <a:pt x="26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EFE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26" name="Freeform 71"/>
            <p:cNvSpPr>
              <a:spLocks noChangeAspect="1"/>
            </p:cNvSpPr>
            <p:nvPr/>
          </p:nvSpPr>
          <p:spPr bwMode="auto">
            <a:xfrm>
              <a:off x="658" y="3383"/>
              <a:ext cx="78" cy="9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52" y="98"/>
                </a:cxn>
                <a:cxn ang="0">
                  <a:pos x="78" y="86"/>
                </a:cxn>
                <a:cxn ang="0">
                  <a:pos x="26" y="0"/>
                </a:cxn>
                <a:cxn ang="0">
                  <a:pos x="0" y="12"/>
                </a:cxn>
              </a:cxnLst>
              <a:rect l="0" t="0" r="r" b="b"/>
              <a:pathLst>
                <a:path w="78" h="98">
                  <a:moveTo>
                    <a:pt x="0" y="12"/>
                  </a:moveTo>
                  <a:lnTo>
                    <a:pt x="52" y="98"/>
                  </a:lnTo>
                  <a:lnTo>
                    <a:pt x="78" y="86"/>
                  </a:lnTo>
                  <a:lnTo>
                    <a:pt x="26" y="0"/>
                  </a:lnTo>
                  <a:lnTo>
                    <a:pt x="0" y="12"/>
                  </a:lnTo>
                </a:path>
              </a:pathLst>
            </a:custGeom>
            <a:noFill/>
            <a:ln w="3175">
              <a:solidFill>
                <a:srgbClr val="FEFE6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27" name="Freeform 72"/>
            <p:cNvSpPr>
              <a:spLocks noChangeAspect="1"/>
            </p:cNvSpPr>
            <p:nvPr/>
          </p:nvSpPr>
          <p:spPr bwMode="auto">
            <a:xfrm>
              <a:off x="634" y="3395"/>
              <a:ext cx="76" cy="10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52" y="104"/>
                </a:cxn>
                <a:cxn ang="0">
                  <a:pos x="76" y="86"/>
                </a:cxn>
                <a:cxn ang="0">
                  <a:pos x="24" y="0"/>
                </a:cxn>
                <a:cxn ang="0">
                  <a:pos x="0" y="16"/>
                </a:cxn>
              </a:cxnLst>
              <a:rect l="0" t="0" r="r" b="b"/>
              <a:pathLst>
                <a:path w="76" h="104">
                  <a:moveTo>
                    <a:pt x="0" y="16"/>
                  </a:moveTo>
                  <a:lnTo>
                    <a:pt x="52" y="104"/>
                  </a:lnTo>
                  <a:lnTo>
                    <a:pt x="76" y="86"/>
                  </a:lnTo>
                  <a:lnTo>
                    <a:pt x="24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6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28" name="Freeform 73"/>
            <p:cNvSpPr>
              <a:spLocks noChangeAspect="1"/>
            </p:cNvSpPr>
            <p:nvPr/>
          </p:nvSpPr>
          <p:spPr bwMode="auto">
            <a:xfrm>
              <a:off x="634" y="3395"/>
              <a:ext cx="76" cy="10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52" y="104"/>
                </a:cxn>
                <a:cxn ang="0">
                  <a:pos x="76" y="86"/>
                </a:cxn>
                <a:cxn ang="0">
                  <a:pos x="24" y="0"/>
                </a:cxn>
                <a:cxn ang="0">
                  <a:pos x="0" y="16"/>
                </a:cxn>
              </a:cxnLst>
              <a:rect l="0" t="0" r="r" b="b"/>
              <a:pathLst>
                <a:path w="76" h="104">
                  <a:moveTo>
                    <a:pt x="0" y="16"/>
                  </a:moveTo>
                  <a:lnTo>
                    <a:pt x="52" y="104"/>
                  </a:lnTo>
                  <a:lnTo>
                    <a:pt x="76" y="86"/>
                  </a:lnTo>
                  <a:lnTo>
                    <a:pt x="24" y="0"/>
                  </a:lnTo>
                  <a:lnTo>
                    <a:pt x="0" y="16"/>
                  </a:lnTo>
                </a:path>
              </a:pathLst>
            </a:custGeom>
            <a:noFill/>
            <a:ln w="3175">
              <a:solidFill>
                <a:srgbClr val="FFFF6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29" name="Freeform 74"/>
            <p:cNvSpPr>
              <a:spLocks noChangeAspect="1"/>
            </p:cNvSpPr>
            <p:nvPr/>
          </p:nvSpPr>
          <p:spPr bwMode="auto">
            <a:xfrm>
              <a:off x="660" y="3464"/>
              <a:ext cx="128" cy="88"/>
            </a:xfrm>
            <a:custGeom>
              <a:avLst/>
              <a:gdLst/>
              <a:ahLst/>
              <a:cxnLst>
                <a:cxn ang="0">
                  <a:pos x="50" y="17"/>
                </a:cxn>
                <a:cxn ang="0">
                  <a:pos x="26" y="35"/>
                </a:cxn>
                <a:cxn ang="0">
                  <a:pos x="9" y="52"/>
                </a:cxn>
                <a:cxn ang="0">
                  <a:pos x="0" y="68"/>
                </a:cxn>
                <a:cxn ang="0">
                  <a:pos x="0" y="81"/>
                </a:cxn>
                <a:cxn ang="0">
                  <a:pos x="10" y="88"/>
                </a:cxn>
                <a:cxn ang="0">
                  <a:pos x="28" y="88"/>
                </a:cxn>
                <a:cxn ang="0">
                  <a:pos x="52" y="81"/>
                </a:cxn>
                <a:cxn ang="0">
                  <a:pos x="76" y="69"/>
                </a:cxn>
                <a:cxn ang="0">
                  <a:pos x="100" y="54"/>
                </a:cxn>
                <a:cxn ang="0">
                  <a:pos x="118" y="37"/>
                </a:cxn>
                <a:cxn ang="0">
                  <a:pos x="126" y="19"/>
                </a:cxn>
                <a:cxn ang="0">
                  <a:pos x="128" y="7"/>
                </a:cxn>
                <a:cxn ang="0">
                  <a:pos x="118" y="0"/>
                </a:cxn>
                <a:cxn ang="0">
                  <a:pos x="99" y="0"/>
                </a:cxn>
                <a:cxn ang="0">
                  <a:pos x="76" y="5"/>
                </a:cxn>
                <a:cxn ang="0">
                  <a:pos x="50" y="17"/>
                </a:cxn>
              </a:cxnLst>
              <a:rect l="0" t="0" r="r" b="b"/>
              <a:pathLst>
                <a:path w="128" h="88">
                  <a:moveTo>
                    <a:pt x="50" y="17"/>
                  </a:moveTo>
                  <a:lnTo>
                    <a:pt x="26" y="35"/>
                  </a:lnTo>
                  <a:lnTo>
                    <a:pt x="9" y="52"/>
                  </a:lnTo>
                  <a:lnTo>
                    <a:pt x="0" y="68"/>
                  </a:lnTo>
                  <a:lnTo>
                    <a:pt x="0" y="81"/>
                  </a:lnTo>
                  <a:lnTo>
                    <a:pt x="10" y="88"/>
                  </a:lnTo>
                  <a:lnTo>
                    <a:pt x="28" y="88"/>
                  </a:lnTo>
                  <a:lnTo>
                    <a:pt x="52" y="81"/>
                  </a:lnTo>
                  <a:lnTo>
                    <a:pt x="76" y="69"/>
                  </a:lnTo>
                  <a:lnTo>
                    <a:pt x="100" y="54"/>
                  </a:lnTo>
                  <a:lnTo>
                    <a:pt x="118" y="37"/>
                  </a:lnTo>
                  <a:lnTo>
                    <a:pt x="126" y="19"/>
                  </a:lnTo>
                  <a:lnTo>
                    <a:pt x="128" y="7"/>
                  </a:lnTo>
                  <a:lnTo>
                    <a:pt x="118" y="0"/>
                  </a:lnTo>
                  <a:lnTo>
                    <a:pt x="99" y="0"/>
                  </a:lnTo>
                  <a:lnTo>
                    <a:pt x="76" y="5"/>
                  </a:lnTo>
                  <a:lnTo>
                    <a:pt x="50" y="17"/>
                  </a:lnTo>
                  <a:close/>
                </a:path>
              </a:pathLst>
            </a:custGeom>
            <a:solidFill>
              <a:srgbClr val="8383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0" name="Freeform 75"/>
            <p:cNvSpPr>
              <a:spLocks noChangeAspect="1"/>
            </p:cNvSpPr>
            <p:nvPr/>
          </p:nvSpPr>
          <p:spPr bwMode="auto">
            <a:xfrm>
              <a:off x="660" y="3464"/>
              <a:ext cx="128" cy="88"/>
            </a:xfrm>
            <a:custGeom>
              <a:avLst/>
              <a:gdLst/>
              <a:ahLst/>
              <a:cxnLst>
                <a:cxn ang="0">
                  <a:pos x="50" y="17"/>
                </a:cxn>
                <a:cxn ang="0">
                  <a:pos x="26" y="35"/>
                </a:cxn>
                <a:cxn ang="0">
                  <a:pos x="9" y="52"/>
                </a:cxn>
                <a:cxn ang="0">
                  <a:pos x="0" y="68"/>
                </a:cxn>
                <a:cxn ang="0">
                  <a:pos x="0" y="81"/>
                </a:cxn>
                <a:cxn ang="0">
                  <a:pos x="10" y="88"/>
                </a:cxn>
                <a:cxn ang="0">
                  <a:pos x="28" y="88"/>
                </a:cxn>
                <a:cxn ang="0">
                  <a:pos x="52" y="81"/>
                </a:cxn>
                <a:cxn ang="0">
                  <a:pos x="76" y="69"/>
                </a:cxn>
                <a:cxn ang="0">
                  <a:pos x="100" y="54"/>
                </a:cxn>
                <a:cxn ang="0">
                  <a:pos x="118" y="37"/>
                </a:cxn>
                <a:cxn ang="0">
                  <a:pos x="126" y="19"/>
                </a:cxn>
                <a:cxn ang="0">
                  <a:pos x="128" y="7"/>
                </a:cxn>
                <a:cxn ang="0">
                  <a:pos x="118" y="0"/>
                </a:cxn>
                <a:cxn ang="0">
                  <a:pos x="99" y="0"/>
                </a:cxn>
                <a:cxn ang="0">
                  <a:pos x="76" y="5"/>
                </a:cxn>
                <a:cxn ang="0">
                  <a:pos x="50" y="17"/>
                </a:cxn>
              </a:cxnLst>
              <a:rect l="0" t="0" r="r" b="b"/>
              <a:pathLst>
                <a:path w="128" h="88">
                  <a:moveTo>
                    <a:pt x="50" y="17"/>
                  </a:moveTo>
                  <a:lnTo>
                    <a:pt x="26" y="35"/>
                  </a:lnTo>
                  <a:lnTo>
                    <a:pt x="9" y="52"/>
                  </a:lnTo>
                  <a:lnTo>
                    <a:pt x="0" y="68"/>
                  </a:lnTo>
                  <a:lnTo>
                    <a:pt x="0" y="81"/>
                  </a:lnTo>
                  <a:lnTo>
                    <a:pt x="10" y="88"/>
                  </a:lnTo>
                  <a:lnTo>
                    <a:pt x="28" y="88"/>
                  </a:lnTo>
                  <a:lnTo>
                    <a:pt x="52" y="81"/>
                  </a:lnTo>
                  <a:lnTo>
                    <a:pt x="76" y="69"/>
                  </a:lnTo>
                  <a:lnTo>
                    <a:pt x="100" y="54"/>
                  </a:lnTo>
                  <a:lnTo>
                    <a:pt x="118" y="37"/>
                  </a:lnTo>
                  <a:lnTo>
                    <a:pt x="126" y="19"/>
                  </a:lnTo>
                  <a:lnTo>
                    <a:pt x="128" y="7"/>
                  </a:lnTo>
                  <a:lnTo>
                    <a:pt x="118" y="0"/>
                  </a:lnTo>
                  <a:lnTo>
                    <a:pt x="99" y="0"/>
                  </a:lnTo>
                  <a:lnTo>
                    <a:pt x="76" y="5"/>
                  </a:lnTo>
                  <a:lnTo>
                    <a:pt x="50" y="17"/>
                  </a:lnTo>
                </a:path>
              </a:pathLst>
            </a:custGeom>
            <a:noFill/>
            <a:ln w="3175">
              <a:solidFill>
                <a:srgbClr val="83831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sp>
        <p:nvSpPr>
          <p:cNvPr id="14" name="Line 76"/>
          <p:cNvSpPr>
            <a:spLocks noChangeAspect="1" noChangeShapeType="1"/>
          </p:cNvSpPr>
          <p:nvPr/>
        </p:nvSpPr>
        <p:spPr bwMode="auto">
          <a:xfrm flipH="1" flipV="1">
            <a:off x="987550" y="3404269"/>
            <a:ext cx="849320" cy="1485347"/>
          </a:xfrm>
          <a:prstGeom prst="line">
            <a:avLst/>
          </a:prstGeom>
          <a:noFill/>
          <a:ln w="333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15" name="Group 77"/>
          <p:cNvGrpSpPr>
            <a:grpSpLocks noChangeAspect="1"/>
          </p:cNvGrpSpPr>
          <p:nvPr/>
        </p:nvGrpSpPr>
        <p:grpSpPr bwMode="auto">
          <a:xfrm>
            <a:off x="1769118" y="4729352"/>
            <a:ext cx="214145" cy="402983"/>
            <a:chOff x="148" y="2536"/>
            <a:chExt cx="177" cy="347"/>
          </a:xfrm>
        </p:grpSpPr>
        <p:sp>
          <p:nvSpPr>
            <p:cNvPr id="93" name="Freeform 78"/>
            <p:cNvSpPr>
              <a:spLocks noChangeAspect="1"/>
            </p:cNvSpPr>
            <p:nvPr/>
          </p:nvSpPr>
          <p:spPr bwMode="auto">
            <a:xfrm>
              <a:off x="240" y="2536"/>
              <a:ext cx="78" cy="26"/>
            </a:xfrm>
            <a:custGeom>
              <a:avLst/>
              <a:gdLst/>
              <a:ahLst/>
              <a:cxnLst>
                <a:cxn ang="0">
                  <a:pos x="78" y="19"/>
                </a:cxn>
                <a:cxn ang="0">
                  <a:pos x="14" y="0"/>
                </a:cxn>
                <a:cxn ang="0">
                  <a:pos x="0" y="7"/>
                </a:cxn>
                <a:cxn ang="0">
                  <a:pos x="64" y="26"/>
                </a:cxn>
                <a:cxn ang="0">
                  <a:pos x="78" y="19"/>
                </a:cxn>
              </a:cxnLst>
              <a:rect l="0" t="0" r="r" b="b"/>
              <a:pathLst>
                <a:path w="78" h="26">
                  <a:moveTo>
                    <a:pt x="78" y="19"/>
                  </a:moveTo>
                  <a:lnTo>
                    <a:pt x="14" y="0"/>
                  </a:lnTo>
                  <a:lnTo>
                    <a:pt x="0" y="7"/>
                  </a:lnTo>
                  <a:lnTo>
                    <a:pt x="64" y="26"/>
                  </a:lnTo>
                  <a:lnTo>
                    <a:pt x="78" y="19"/>
                  </a:lnTo>
                  <a:close/>
                </a:path>
              </a:pathLst>
            </a:custGeom>
            <a:solidFill>
              <a:srgbClr val="63C9C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4" name="Freeform 79"/>
            <p:cNvSpPr>
              <a:spLocks noChangeAspect="1"/>
            </p:cNvSpPr>
            <p:nvPr/>
          </p:nvSpPr>
          <p:spPr bwMode="auto">
            <a:xfrm>
              <a:off x="240" y="2536"/>
              <a:ext cx="78" cy="26"/>
            </a:xfrm>
            <a:custGeom>
              <a:avLst/>
              <a:gdLst/>
              <a:ahLst/>
              <a:cxnLst>
                <a:cxn ang="0">
                  <a:pos x="78" y="19"/>
                </a:cxn>
                <a:cxn ang="0">
                  <a:pos x="14" y="0"/>
                </a:cxn>
                <a:cxn ang="0">
                  <a:pos x="0" y="7"/>
                </a:cxn>
                <a:cxn ang="0">
                  <a:pos x="64" y="26"/>
                </a:cxn>
                <a:cxn ang="0">
                  <a:pos x="78" y="19"/>
                </a:cxn>
              </a:cxnLst>
              <a:rect l="0" t="0" r="r" b="b"/>
              <a:pathLst>
                <a:path w="78" h="26">
                  <a:moveTo>
                    <a:pt x="78" y="19"/>
                  </a:moveTo>
                  <a:lnTo>
                    <a:pt x="14" y="0"/>
                  </a:lnTo>
                  <a:lnTo>
                    <a:pt x="0" y="7"/>
                  </a:lnTo>
                  <a:lnTo>
                    <a:pt x="64" y="26"/>
                  </a:lnTo>
                  <a:lnTo>
                    <a:pt x="78" y="19"/>
                  </a:lnTo>
                </a:path>
              </a:pathLst>
            </a:custGeom>
            <a:noFill/>
            <a:ln w="3175">
              <a:solidFill>
                <a:srgbClr val="63C9C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5" name="Freeform 80"/>
            <p:cNvSpPr>
              <a:spLocks noChangeAspect="1"/>
            </p:cNvSpPr>
            <p:nvPr/>
          </p:nvSpPr>
          <p:spPr bwMode="auto">
            <a:xfrm>
              <a:off x="148" y="2847"/>
              <a:ext cx="71" cy="36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0" y="0"/>
                </a:cxn>
                <a:cxn ang="0">
                  <a:pos x="9" y="17"/>
                </a:cxn>
                <a:cxn ang="0">
                  <a:pos x="71" y="36"/>
                </a:cxn>
                <a:cxn ang="0">
                  <a:pos x="64" y="19"/>
                </a:cxn>
              </a:cxnLst>
              <a:rect l="0" t="0" r="r" b="b"/>
              <a:pathLst>
                <a:path w="71" h="36">
                  <a:moveTo>
                    <a:pt x="64" y="19"/>
                  </a:moveTo>
                  <a:lnTo>
                    <a:pt x="0" y="0"/>
                  </a:lnTo>
                  <a:lnTo>
                    <a:pt x="9" y="17"/>
                  </a:lnTo>
                  <a:lnTo>
                    <a:pt x="71" y="36"/>
                  </a:lnTo>
                  <a:lnTo>
                    <a:pt x="64" y="19"/>
                  </a:lnTo>
                  <a:close/>
                </a:path>
              </a:pathLst>
            </a:custGeom>
            <a:solidFill>
              <a:srgbClr val="22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6" name="Freeform 81"/>
            <p:cNvSpPr>
              <a:spLocks noChangeAspect="1"/>
            </p:cNvSpPr>
            <p:nvPr/>
          </p:nvSpPr>
          <p:spPr bwMode="auto">
            <a:xfrm>
              <a:off x="148" y="2847"/>
              <a:ext cx="71" cy="36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0" y="0"/>
                </a:cxn>
                <a:cxn ang="0">
                  <a:pos x="9" y="17"/>
                </a:cxn>
                <a:cxn ang="0">
                  <a:pos x="71" y="36"/>
                </a:cxn>
                <a:cxn ang="0">
                  <a:pos x="64" y="19"/>
                </a:cxn>
              </a:cxnLst>
              <a:rect l="0" t="0" r="r" b="b"/>
              <a:pathLst>
                <a:path w="71" h="36">
                  <a:moveTo>
                    <a:pt x="64" y="19"/>
                  </a:moveTo>
                  <a:lnTo>
                    <a:pt x="0" y="0"/>
                  </a:lnTo>
                  <a:lnTo>
                    <a:pt x="9" y="17"/>
                  </a:lnTo>
                  <a:lnTo>
                    <a:pt x="71" y="36"/>
                  </a:lnTo>
                  <a:lnTo>
                    <a:pt x="64" y="19"/>
                  </a:lnTo>
                </a:path>
              </a:pathLst>
            </a:custGeom>
            <a:noFill/>
            <a:ln w="3175">
              <a:solidFill>
                <a:srgbClr val="22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7" name="Freeform 82"/>
            <p:cNvSpPr>
              <a:spLocks noChangeAspect="1"/>
            </p:cNvSpPr>
            <p:nvPr/>
          </p:nvSpPr>
          <p:spPr bwMode="auto">
            <a:xfrm>
              <a:off x="221" y="2543"/>
              <a:ext cx="83" cy="50"/>
            </a:xfrm>
            <a:custGeom>
              <a:avLst/>
              <a:gdLst/>
              <a:ahLst/>
              <a:cxnLst>
                <a:cxn ang="0">
                  <a:pos x="83" y="19"/>
                </a:cxn>
                <a:cxn ang="0">
                  <a:pos x="19" y="0"/>
                </a:cxn>
                <a:cxn ang="0">
                  <a:pos x="0" y="31"/>
                </a:cxn>
                <a:cxn ang="0">
                  <a:pos x="64" y="50"/>
                </a:cxn>
                <a:cxn ang="0">
                  <a:pos x="83" y="19"/>
                </a:cxn>
              </a:cxnLst>
              <a:rect l="0" t="0" r="r" b="b"/>
              <a:pathLst>
                <a:path w="83" h="50">
                  <a:moveTo>
                    <a:pt x="83" y="19"/>
                  </a:moveTo>
                  <a:lnTo>
                    <a:pt x="19" y="0"/>
                  </a:lnTo>
                  <a:lnTo>
                    <a:pt x="0" y="31"/>
                  </a:lnTo>
                  <a:lnTo>
                    <a:pt x="64" y="50"/>
                  </a:lnTo>
                  <a:lnTo>
                    <a:pt x="83" y="19"/>
                  </a:lnTo>
                  <a:close/>
                </a:path>
              </a:pathLst>
            </a:custGeom>
            <a:solidFill>
              <a:srgbClr val="7DEB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8" name="Freeform 83"/>
            <p:cNvSpPr>
              <a:spLocks noChangeAspect="1"/>
            </p:cNvSpPr>
            <p:nvPr/>
          </p:nvSpPr>
          <p:spPr bwMode="auto">
            <a:xfrm>
              <a:off x="221" y="2543"/>
              <a:ext cx="83" cy="50"/>
            </a:xfrm>
            <a:custGeom>
              <a:avLst/>
              <a:gdLst/>
              <a:ahLst/>
              <a:cxnLst>
                <a:cxn ang="0">
                  <a:pos x="83" y="19"/>
                </a:cxn>
                <a:cxn ang="0">
                  <a:pos x="19" y="0"/>
                </a:cxn>
                <a:cxn ang="0">
                  <a:pos x="0" y="31"/>
                </a:cxn>
                <a:cxn ang="0">
                  <a:pos x="64" y="50"/>
                </a:cxn>
                <a:cxn ang="0">
                  <a:pos x="83" y="19"/>
                </a:cxn>
              </a:cxnLst>
              <a:rect l="0" t="0" r="r" b="b"/>
              <a:pathLst>
                <a:path w="83" h="50">
                  <a:moveTo>
                    <a:pt x="83" y="19"/>
                  </a:moveTo>
                  <a:lnTo>
                    <a:pt x="19" y="0"/>
                  </a:lnTo>
                  <a:lnTo>
                    <a:pt x="0" y="31"/>
                  </a:lnTo>
                  <a:lnTo>
                    <a:pt x="64" y="50"/>
                  </a:lnTo>
                  <a:lnTo>
                    <a:pt x="83" y="19"/>
                  </a:lnTo>
                </a:path>
              </a:pathLst>
            </a:custGeom>
            <a:noFill/>
            <a:ln w="3175">
              <a:solidFill>
                <a:srgbClr val="7DEBE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9" name="Freeform 84"/>
            <p:cNvSpPr>
              <a:spLocks noChangeAspect="1"/>
            </p:cNvSpPr>
            <p:nvPr/>
          </p:nvSpPr>
          <p:spPr bwMode="auto">
            <a:xfrm>
              <a:off x="148" y="2807"/>
              <a:ext cx="66" cy="59"/>
            </a:xfrm>
            <a:custGeom>
              <a:avLst/>
              <a:gdLst/>
              <a:ahLst/>
              <a:cxnLst>
                <a:cxn ang="0">
                  <a:pos x="66" y="19"/>
                </a:cxn>
                <a:cxn ang="0">
                  <a:pos x="2" y="0"/>
                </a:cxn>
                <a:cxn ang="0">
                  <a:pos x="0" y="40"/>
                </a:cxn>
                <a:cxn ang="0">
                  <a:pos x="64" y="59"/>
                </a:cxn>
                <a:cxn ang="0">
                  <a:pos x="66" y="19"/>
                </a:cxn>
              </a:cxnLst>
              <a:rect l="0" t="0" r="r" b="b"/>
              <a:pathLst>
                <a:path w="66" h="59">
                  <a:moveTo>
                    <a:pt x="66" y="19"/>
                  </a:moveTo>
                  <a:lnTo>
                    <a:pt x="2" y="0"/>
                  </a:lnTo>
                  <a:lnTo>
                    <a:pt x="0" y="40"/>
                  </a:lnTo>
                  <a:lnTo>
                    <a:pt x="64" y="59"/>
                  </a:lnTo>
                  <a:lnTo>
                    <a:pt x="66" y="19"/>
                  </a:lnTo>
                  <a:close/>
                </a:path>
              </a:pathLst>
            </a:custGeom>
            <a:solidFill>
              <a:srgbClr val="2E828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0" name="Freeform 85"/>
            <p:cNvSpPr>
              <a:spLocks noChangeAspect="1"/>
            </p:cNvSpPr>
            <p:nvPr/>
          </p:nvSpPr>
          <p:spPr bwMode="auto">
            <a:xfrm>
              <a:off x="148" y="2807"/>
              <a:ext cx="66" cy="59"/>
            </a:xfrm>
            <a:custGeom>
              <a:avLst/>
              <a:gdLst/>
              <a:ahLst/>
              <a:cxnLst>
                <a:cxn ang="0">
                  <a:pos x="66" y="19"/>
                </a:cxn>
                <a:cxn ang="0">
                  <a:pos x="2" y="0"/>
                </a:cxn>
                <a:cxn ang="0">
                  <a:pos x="0" y="40"/>
                </a:cxn>
                <a:cxn ang="0">
                  <a:pos x="64" y="59"/>
                </a:cxn>
                <a:cxn ang="0">
                  <a:pos x="66" y="19"/>
                </a:cxn>
              </a:cxnLst>
              <a:rect l="0" t="0" r="r" b="b"/>
              <a:pathLst>
                <a:path w="66" h="59">
                  <a:moveTo>
                    <a:pt x="66" y="19"/>
                  </a:moveTo>
                  <a:lnTo>
                    <a:pt x="2" y="0"/>
                  </a:lnTo>
                  <a:lnTo>
                    <a:pt x="0" y="40"/>
                  </a:lnTo>
                  <a:lnTo>
                    <a:pt x="64" y="59"/>
                  </a:lnTo>
                  <a:lnTo>
                    <a:pt x="66" y="19"/>
                  </a:lnTo>
                </a:path>
              </a:pathLst>
            </a:custGeom>
            <a:noFill/>
            <a:ln w="3175">
              <a:solidFill>
                <a:srgbClr val="2E828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1" name="Freeform 86"/>
            <p:cNvSpPr>
              <a:spLocks noChangeAspect="1"/>
            </p:cNvSpPr>
            <p:nvPr/>
          </p:nvSpPr>
          <p:spPr bwMode="auto">
            <a:xfrm>
              <a:off x="198" y="2574"/>
              <a:ext cx="87" cy="69"/>
            </a:xfrm>
            <a:custGeom>
              <a:avLst/>
              <a:gdLst/>
              <a:ahLst/>
              <a:cxnLst>
                <a:cxn ang="0">
                  <a:pos x="87" y="19"/>
                </a:cxn>
                <a:cxn ang="0">
                  <a:pos x="23" y="0"/>
                </a:cxn>
                <a:cxn ang="0">
                  <a:pos x="0" y="50"/>
                </a:cxn>
                <a:cxn ang="0">
                  <a:pos x="64" y="69"/>
                </a:cxn>
                <a:cxn ang="0">
                  <a:pos x="87" y="19"/>
                </a:cxn>
              </a:cxnLst>
              <a:rect l="0" t="0" r="r" b="b"/>
              <a:pathLst>
                <a:path w="87" h="69">
                  <a:moveTo>
                    <a:pt x="87" y="19"/>
                  </a:moveTo>
                  <a:lnTo>
                    <a:pt x="23" y="0"/>
                  </a:lnTo>
                  <a:lnTo>
                    <a:pt x="0" y="50"/>
                  </a:lnTo>
                  <a:lnTo>
                    <a:pt x="64" y="69"/>
                  </a:lnTo>
                  <a:lnTo>
                    <a:pt x="87" y="19"/>
                  </a:lnTo>
                  <a:close/>
                </a:path>
              </a:pathLst>
            </a:custGeom>
            <a:solidFill>
              <a:srgbClr val="8A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2" name="Freeform 87"/>
            <p:cNvSpPr>
              <a:spLocks noChangeAspect="1"/>
            </p:cNvSpPr>
            <p:nvPr/>
          </p:nvSpPr>
          <p:spPr bwMode="auto">
            <a:xfrm>
              <a:off x="198" y="2574"/>
              <a:ext cx="87" cy="69"/>
            </a:xfrm>
            <a:custGeom>
              <a:avLst/>
              <a:gdLst/>
              <a:ahLst/>
              <a:cxnLst>
                <a:cxn ang="0">
                  <a:pos x="87" y="19"/>
                </a:cxn>
                <a:cxn ang="0">
                  <a:pos x="23" y="0"/>
                </a:cxn>
                <a:cxn ang="0">
                  <a:pos x="0" y="50"/>
                </a:cxn>
                <a:cxn ang="0">
                  <a:pos x="64" y="69"/>
                </a:cxn>
                <a:cxn ang="0">
                  <a:pos x="87" y="19"/>
                </a:cxn>
              </a:cxnLst>
              <a:rect l="0" t="0" r="r" b="b"/>
              <a:pathLst>
                <a:path w="87" h="69">
                  <a:moveTo>
                    <a:pt x="87" y="19"/>
                  </a:moveTo>
                  <a:lnTo>
                    <a:pt x="23" y="0"/>
                  </a:lnTo>
                  <a:lnTo>
                    <a:pt x="0" y="50"/>
                  </a:lnTo>
                  <a:lnTo>
                    <a:pt x="64" y="69"/>
                  </a:lnTo>
                  <a:lnTo>
                    <a:pt x="87" y="19"/>
                  </a:lnTo>
                </a:path>
              </a:pathLst>
            </a:custGeom>
            <a:noFill/>
            <a:ln w="3175">
              <a:solidFill>
                <a:srgbClr val="8AFCF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3" name="Freeform 88"/>
            <p:cNvSpPr>
              <a:spLocks noChangeAspect="1"/>
            </p:cNvSpPr>
            <p:nvPr/>
          </p:nvSpPr>
          <p:spPr bwMode="auto">
            <a:xfrm>
              <a:off x="150" y="2752"/>
              <a:ext cx="74" cy="74"/>
            </a:xfrm>
            <a:custGeom>
              <a:avLst/>
              <a:gdLst/>
              <a:ahLst/>
              <a:cxnLst>
                <a:cxn ang="0">
                  <a:pos x="74" y="19"/>
                </a:cxn>
                <a:cxn ang="0">
                  <a:pos x="10" y="0"/>
                </a:cxn>
                <a:cxn ang="0">
                  <a:pos x="0" y="55"/>
                </a:cxn>
                <a:cxn ang="0">
                  <a:pos x="64" y="74"/>
                </a:cxn>
                <a:cxn ang="0">
                  <a:pos x="74" y="19"/>
                </a:cxn>
              </a:cxnLst>
              <a:rect l="0" t="0" r="r" b="b"/>
              <a:pathLst>
                <a:path w="74" h="74">
                  <a:moveTo>
                    <a:pt x="74" y="19"/>
                  </a:moveTo>
                  <a:lnTo>
                    <a:pt x="10" y="0"/>
                  </a:lnTo>
                  <a:lnTo>
                    <a:pt x="0" y="55"/>
                  </a:lnTo>
                  <a:lnTo>
                    <a:pt x="64" y="74"/>
                  </a:lnTo>
                  <a:lnTo>
                    <a:pt x="74" y="19"/>
                  </a:lnTo>
                  <a:close/>
                </a:path>
              </a:pathLst>
            </a:custGeom>
            <a:solidFill>
              <a:srgbClr val="55B6B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4" name="Freeform 89"/>
            <p:cNvSpPr>
              <a:spLocks noChangeAspect="1"/>
            </p:cNvSpPr>
            <p:nvPr/>
          </p:nvSpPr>
          <p:spPr bwMode="auto">
            <a:xfrm>
              <a:off x="150" y="2752"/>
              <a:ext cx="74" cy="74"/>
            </a:xfrm>
            <a:custGeom>
              <a:avLst/>
              <a:gdLst/>
              <a:ahLst/>
              <a:cxnLst>
                <a:cxn ang="0">
                  <a:pos x="74" y="19"/>
                </a:cxn>
                <a:cxn ang="0">
                  <a:pos x="10" y="0"/>
                </a:cxn>
                <a:cxn ang="0">
                  <a:pos x="0" y="55"/>
                </a:cxn>
                <a:cxn ang="0">
                  <a:pos x="64" y="74"/>
                </a:cxn>
                <a:cxn ang="0">
                  <a:pos x="74" y="19"/>
                </a:cxn>
              </a:cxnLst>
              <a:rect l="0" t="0" r="r" b="b"/>
              <a:pathLst>
                <a:path w="74" h="74">
                  <a:moveTo>
                    <a:pt x="74" y="19"/>
                  </a:moveTo>
                  <a:lnTo>
                    <a:pt x="10" y="0"/>
                  </a:lnTo>
                  <a:lnTo>
                    <a:pt x="0" y="55"/>
                  </a:lnTo>
                  <a:lnTo>
                    <a:pt x="64" y="74"/>
                  </a:lnTo>
                  <a:lnTo>
                    <a:pt x="74" y="19"/>
                  </a:lnTo>
                </a:path>
              </a:pathLst>
            </a:custGeom>
            <a:noFill/>
            <a:ln w="3175">
              <a:solidFill>
                <a:srgbClr val="55B6B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5" name="Freeform 90"/>
            <p:cNvSpPr>
              <a:spLocks noChangeAspect="1"/>
            </p:cNvSpPr>
            <p:nvPr/>
          </p:nvSpPr>
          <p:spPr bwMode="auto">
            <a:xfrm>
              <a:off x="178" y="2624"/>
              <a:ext cx="84" cy="83"/>
            </a:xfrm>
            <a:custGeom>
              <a:avLst/>
              <a:gdLst/>
              <a:ahLst/>
              <a:cxnLst>
                <a:cxn ang="0">
                  <a:pos x="84" y="19"/>
                </a:cxn>
                <a:cxn ang="0">
                  <a:pos x="20" y="0"/>
                </a:cxn>
                <a:cxn ang="0">
                  <a:pos x="0" y="64"/>
                </a:cxn>
                <a:cxn ang="0">
                  <a:pos x="64" y="83"/>
                </a:cxn>
                <a:cxn ang="0">
                  <a:pos x="84" y="19"/>
                </a:cxn>
              </a:cxnLst>
              <a:rect l="0" t="0" r="r" b="b"/>
              <a:pathLst>
                <a:path w="84" h="83">
                  <a:moveTo>
                    <a:pt x="84" y="19"/>
                  </a:moveTo>
                  <a:lnTo>
                    <a:pt x="20" y="0"/>
                  </a:lnTo>
                  <a:lnTo>
                    <a:pt x="0" y="64"/>
                  </a:lnTo>
                  <a:lnTo>
                    <a:pt x="64" y="83"/>
                  </a:lnTo>
                  <a:lnTo>
                    <a:pt x="84" y="19"/>
                  </a:lnTo>
                  <a:close/>
                </a:path>
              </a:pathLst>
            </a:custGeom>
            <a:solidFill>
              <a:srgbClr val="87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6" name="Freeform 91"/>
            <p:cNvSpPr>
              <a:spLocks noChangeAspect="1"/>
            </p:cNvSpPr>
            <p:nvPr/>
          </p:nvSpPr>
          <p:spPr bwMode="auto">
            <a:xfrm>
              <a:off x="178" y="2624"/>
              <a:ext cx="84" cy="83"/>
            </a:xfrm>
            <a:custGeom>
              <a:avLst/>
              <a:gdLst/>
              <a:ahLst/>
              <a:cxnLst>
                <a:cxn ang="0">
                  <a:pos x="84" y="19"/>
                </a:cxn>
                <a:cxn ang="0">
                  <a:pos x="20" y="0"/>
                </a:cxn>
                <a:cxn ang="0">
                  <a:pos x="0" y="64"/>
                </a:cxn>
                <a:cxn ang="0">
                  <a:pos x="64" y="83"/>
                </a:cxn>
                <a:cxn ang="0">
                  <a:pos x="84" y="19"/>
                </a:cxn>
              </a:cxnLst>
              <a:rect l="0" t="0" r="r" b="b"/>
              <a:pathLst>
                <a:path w="84" h="83">
                  <a:moveTo>
                    <a:pt x="84" y="19"/>
                  </a:moveTo>
                  <a:lnTo>
                    <a:pt x="20" y="0"/>
                  </a:lnTo>
                  <a:lnTo>
                    <a:pt x="0" y="64"/>
                  </a:lnTo>
                  <a:lnTo>
                    <a:pt x="64" y="83"/>
                  </a:lnTo>
                  <a:lnTo>
                    <a:pt x="84" y="19"/>
                  </a:lnTo>
                </a:path>
              </a:pathLst>
            </a:custGeom>
            <a:noFill/>
            <a:ln w="3175">
              <a:solidFill>
                <a:srgbClr val="87F8F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7" name="Freeform 92"/>
            <p:cNvSpPr>
              <a:spLocks noChangeAspect="1"/>
            </p:cNvSpPr>
            <p:nvPr/>
          </p:nvSpPr>
          <p:spPr bwMode="auto">
            <a:xfrm>
              <a:off x="160" y="2688"/>
              <a:ext cx="82" cy="83"/>
            </a:xfrm>
            <a:custGeom>
              <a:avLst/>
              <a:gdLst/>
              <a:ahLst/>
              <a:cxnLst>
                <a:cxn ang="0">
                  <a:pos x="82" y="19"/>
                </a:cxn>
                <a:cxn ang="0">
                  <a:pos x="18" y="0"/>
                </a:cxn>
                <a:cxn ang="0">
                  <a:pos x="0" y="64"/>
                </a:cxn>
                <a:cxn ang="0">
                  <a:pos x="64" y="83"/>
                </a:cxn>
                <a:cxn ang="0">
                  <a:pos x="82" y="19"/>
                </a:cxn>
              </a:cxnLst>
              <a:rect l="0" t="0" r="r" b="b"/>
              <a:pathLst>
                <a:path w="82" h="83">
                  <a:moveTo>
                    <a:pt x="82" y="19"/>
                  </a:moveTo>
                  <a:lnTo>
                    <a:pt x="18" y="0"/>
                  </a:lnTo>
                  <a:lnTo>
                    <a:pt x="0" y="64"/>
                  </a:lnTo>
                  <a:lnTo>
                    <a:pt x="64" y="83"/>
                  </a:lnTo>
                  <a:lnTo>
                    <a:pt x="82" y="19"/>
                  </a:lnTo>
                  <a:close/>
                </a:path>
              </a:pathLst>
            </a:custGeom>
            <a:solidFill>
              <a:srgbClr val="73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8" name="Freeform 93"/>
            <p:cNvSpPr>
              <a:spLocks noChangeAspect="1"/>
            </p:cNvSpPr>
            <p:nvPr/>
          </p:nvSpPr>
          <p:spPr bwMode="auto">
            <a:xfrm>
              <a:off x="160" y="2688"/>
              <a:ext cx="82" cy="83"/>
            </a:xfrm>
            <a:custGeom>
              <a:avLst/>
              <a:gdLst/>
              <a:ahLst/>
              <a:cxnLst>
                <a:cxn ang="0">
                  <a:pos x="82" y="19"/>
                </a:cxn>
                <a:cxn ang="0">
                  <a:pos x="18" y="0"/>
                </a:cxn>
                <a:cxn ang="0">
                  <a:pos x="0" y="64"/>
                </a:cxn>
                <a:cxn ang="0">
                  <a:pos x="64" y="83"/>
                </a:cxn>
                <a:cxn ang="0">
                  <a:pos x="82" y="19"/>
                </a:cxn>
              </a:cxnLst>
              <a:rect l="0" t="0" r="r" b="b"/>
              <a:pathLst>
                <a:path w="82" h="83">
                  <a:moveTo>
                    <a:pt x="82" y="19"/>
                  </a:moveTo>
                  <a:lnTo>
                    <a:pt x="18" y="0"/>
                  </a:lnTo>
                  <a:lnTo>
                    <a:pt x="0" y="64"/>
                  </a:lnTo>
                  <a:lnTo>
                    <a:pt x="64" y="83"/>
                  </a:lnTo>
                  <a:lnTo>
                    <a:pt x="82" y="19"/>
                  </a:lnTo>
                </a:path>
              </a:pathLst>
            </a:custGeom>
            <a:noFill/>
            <a:ln w="3175">
              <a:solidFill>
                <a:srgbClr val="73DED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9" name="Freeform 94"/>
            <p:cNvSpPr>
              <a:spLocks noChangeAspect="1"/>
            </p:cNvSpPr>
            <p:nvPr/>
          </p:nvSpPr>
          <p:spPr bwMode="auto">
            <a:xfrm>
              <a:off x="212" y="2555"/>
              <a:ext cx="113" cy="328"/>
            </a:xfrm>
            <a:custGeom>
              <a:avLst/>
              <a:gdLst/>
              <a:ahLst/>
              <a:cxnLst>
                <a:cxn ang="0">
                  <a:pos x="0" y="311"/>
                </a:cxn>
                <a:cxn ang="0">
                  <a:pos x="7" y="328"/>
                </a:cxn>
                <a:cxn ang="0">
                  <a:pos x="21" y="320"/>
                </a:cxn>
                <a:cxn ang="0">
                  <a:pos x="40" y="289"/>
                </a:cxn>
                <a:cxn ang="0">
                  <a:pos x="62" y="238"/>
                </a:cxn>
                <a:cxn ang="0">
                  <a:pos x="83" y="176"/>
                </a:cxn>
                <a:cxn ang="0">
                  <a:pos x="101" y="114"/>
                </a:cxn>
                <a:cxn ang="0">
                  <a:pos x="109" y="59"/>
                </a:cxn>
                <a:cxn ang="0">
                  <a:pos x="113" y="17"/>
                </a:cxn>
                <a:cxn ang="0">
                  <a:pos x="106" y="0"/>
                </a:cxn>
                <a:cxn ang="0">
                  <a:pos x="92" y="7"/>
                </a:cxn>
                <a:cxn ang="0">
                  <a:pos x="73" y="38"/>
                </a:cxn>
                <a:cxn ang="0">
                  <a:pos x="50" y="88"/>
                </a:cxn>
                <a:cxn ang="0">
                  <a:pos x="30" y="152"/>
                </a:cxn>
                <a:cxn ang="0">
                  <a:pos x="12" y="216"/>
                </a:cxn>
                <a:cxn ang="0">
                  <a:pos x="2" y="271"/>
                </a:cxn>
                <a:cxn ang="0">
                  <a:pos x="0" y="311"/>
                </a:cxn>
              </a:cxnLst>
              <a:rect l="0" t="0" r="r" b="b"/>
              <a:pathLst>
                <a:path w="113" h="328">
                  <a:moveTo>
                    <a:pt x="0" y="311"/>
                  </a:moveTo>
                  <a:lnTo>
                    <a:pt x="7" y="328"/>
                  </a:lnTo>
                  <a:lnTo>
                    <a:pt x="21" y="320"/>
                  </a:lnTo>
                  <a:lnTo>
                    <a:pt x="40" y="289"/>
                  </a:lnTo>
                  <a:lnTo>
                    <a:pt x="62" y="238"/>
                  </a:lnTo>
                  <a:lnTo>
                    <a:pt x="83" y="176"/>
                  </a:lnTo>
                  <a:lnTo>
                    <a:pt x="101" y="114"/>
                  </a:lnTo>
                  <a:lnTo>
                    <a:pt x="109" y="59"/>
                  </a:lnTo>
                  <a:lnTo>
                    <a:pt x="113" y="17"/>
                  </a:lnTo>
                  <a:lnTo>
                    <a:pt x="106" y="0"/>
                  </a:lnTo>
                  <a:lnTo>
                    <a:pt x="92" y="7"/>
                  </a:lnTo>
                  <a:lnTo>
                    <a:pt x="73" y="38"/>
                  </a:lnTo>
                  <a:lnTo>
                    <a:pt x="50" y="88"/>
                  </a:lnTo>
                  <a:lnTo>
                    <a:pt x="30" y="152"/>
                  </a:lnTo>
                  <a:lnTo>
                    <a:pt x="12" y="216"/>
                  </a:lnTo>
                  <a:lnTo>
                    <a:pt x="2" y="271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22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0" name="Freeform 95"/>
            <p:cNvSpPr>
              <a:spLocks noChangeAspect="1"/>
            </p:cNvSpPr>
            <p:nvPr/>
          </p:nvSpPr>
          <p:spPr bwMode="auto">
            <a:xfrm>
              <a:off x="212" y="2555"/>
              <a:ext cx="113" cy="328"/>
            </a:xfrm>
            <a:custGeom>
              <a:avLst/>
              <a:gdLst/>
              <a:ahLst/>
              <a:cxnLst>
                <a:cxn ang="0">
                  <a:pos x="0" y="311"/>
                </a:cxn>
                <a:cxn ang="0">
                  <a:pos x="7" y="328"/>
                </a:cxn>
                <a:cxn ang="0">
                  <a:pos x="21" y="320"/>
                </a:cxn>
                <a:cxn ang="0">
                  <a:pos x="40" y="289"/>
                </a:cxn>
                <a:cxn ang="0">
                  <a:pos x="62" y="238"/>
                </a:cxn>
                <a:cxn ang="0">
                  <a:pos x="83" y="176"/>
                </a:cxn>
                <a:cxn ang="0">
                  <a:pos x="101" y="114"/>
                </a:cxn>
                <a:cxn ang="0">
                  <a:pos x="109" y="59"/>
                </a:cxn>
                <a:cxn ang="0">
                  <a:pos x="113" y="17"/>
                </a:cxn>
                <a:cxn ang="0">
                  <a:pos x="106" y="0"/>
                </a:cxn>
                <a:cxn ang="0">
                  <a:pos x="92" y="7"/>
                </a:cxn>
                <a:cxn ang="0">
                  <a:pos x="73" y="38"/>
                </a:cxn>
                <a:cxn ang="0">
                  <a:pos x="50" y="88"/>
                </a:cxn>
                <a:cxn ang="0">
                  <a:pos x="30" y="152"/>
                </a:cxn>
                <a:cxn ang="0">
                  <a:pos x="12" y="216"/>
                </a:cxn>
                <a:cxn ang="0">
                  <a:pos x="2" y="271"/>
                </a:cxn>
                <a:cxn ang="0">
                  <a:pos x="0" y="311"/>
                </a:cxn>
              </a:cxnLst>
              <a:rect l="0" t="0" r="r" b="b"/>
              <a:pathLst>
                <a:path w="113" h="328">
                  <a:moveTo>
                    <a:pt x="0" y="311"/>
                  </a:moveTo>
                  <a:lnTo>
                    <a:pt x="7" y="328"/>
                  </a:lnTo>
                  <a:lnTo>
                    <a:pt x="21" y="320"/>
                  </a:lnTo>
                  <a:lnTo>
                    <a:pt x="40" y="289"/>
                  </a:lnTo>
                  <a:lnTo>
                    <a:pt x="62" y="238"/>
                  </a:lnTo>
                  <a:lnTo>
                    <a:pt x="83" y="176"/>
                  </a:lnTo>
                  <a:lnTo>
                    <a:pt x="101" y="114"/>
                  </a:lnTo>
                  <a:lnTo>
                    <a:pt x="109" y="59"/>
                  </a:lnTo>
                  <a:lnTo>
                    <a:pt x="113" y="17"/>
                  </a:lnTo>
                  <a:lnTo>
                    <a:pt x="106" y="0"/>
                  </a:lnTo>
                  <a:lnTo>
                    <a:pt x="92" y="7"/>
                  </a:lnTo>
                  <a:lnTo>
                    <a:pt x="73" y="38"/>
                  </a:lnTo>
                  <a:lnTo>
                    <a:pt x="50" y="88"/>
                  </a:lnTo>
                  <a:lnTo>
                    <a:pt x="30" y="152"/>
                  </a:lnTo>
                  <a:lnTo>
                    <a:pt x="12" y="216"/>
                  </a:lnTo>
                  <a:lnTo>
                    <a:pt x="2" y="271"/>
                  </a:lnTo>
                  <a:lnTo>
                    <a:pt x="0" y="311"/>
                  </a:lnTo>
                </a:path>
              </a:pathLst>
            </a:custGeom>
            <a:noFill/>
            <a:ln w="3175">
              <a:solidFill>
                <a:srgbClr val="22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1" name="Line 96"/>
            <p:cNvSpPr>
              <a:spLocks noChangeAspect="1" noChangeShapeType="1"/>
            </p:cNvSpPr>
            <p:nvPr/>
          </p:nvSpPr>
          <p:spPr bwMode="auto">
            <a:xfrm flipH="1">
              <a:off x="240" y="2553"/>
              <a:ext cx="55" cy="2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2" name="Line 97"/>
            <p:cNvSpPr>
              <a:spLocks noChangeAspect="1" noChangeShapeType="1"/>
            </p:cNvSpPr>
            <p:nvPr/>
          </p:nvSpPr>
          <p:spPr bwMode="auto">
            <a:xfrm flipV="1">
              <a:off x="186" y="2626"/>
              <a:ext cx="37" cy="21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sp>
        <p:nvSpPr>
          <p:cNvPr id="16" name="Line 98"/>
          <p:cNvSpPr>
            <a:spLocks noChangeAspect="1" noChangeShapeType="1"/>
          </p:cNvSpPr>
          <p:nvPr/>
        </p:nvSpPr>
        <p:spPr bwMode="auto">
          <a:xfrm flipH="1">
            <a:off x="1915511" y="4151007"/>
            <a:ext cx="1928513" cy="788546"/>
          </a:xfrm>
          <a:prstGeom prst="line">
            <a:avLst/>
          </a:prstGeom>
          <a:noFill/>
          <a:ln w="333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7" name="Line 99"/>
          <p:cNvSpPr>
            <a:spLocks noChangeAspect="1" noChangeShapeType="1"/>
          </p:cNvSpPr>
          <p:nvPr/>
        </p:nvSpPr>
        <p:spPr bwMode="auto">
          <a:xfrm flipH="1" flipV="1">
            <a:off x="1920350" y="4933747"/>
            <a:ext cx="459746" cy="804805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8" name="Line 100"/>
          <p:cNvSpPr>
            <a:spLocks noChangeAspect="1" noChangeShapeType="1"/>
          </p:cNvSpPr>
          <p:nvPr/>
        </p:nvSpPr>
        <p:spPr bwMode="auto">
          <a:xfrm flipH="1" flipV="1">
            <a:off x="997229" y="3418205"/>
            <a:ext cx="542016" cy="923261"/>
          </a:xfrm>
          <a:prstGeom prst="line">
            <a:avLst/>
          </a:prstGeom>
          <a:noFill/>
          <a:ln w="6826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19" name="Group 101"/>
          <p:cNvGrpSpPr>
            <a:grpSpLocks noChangeAspect="1"/>
          </p:cNvGrpSpPr>
          <p:nvPr/>
        </p:nvGrpSpPr>
        <p:grpSpPr bwMode="auto">
          <a:xfrm>
            <a:off x="1361396" y="4231139"/>
            <a:ext cx="430709" cy="402983"/>
            <a:chOff x="-189" y="2107"/>
            <a:chExt cx="356" cy="347"/>
          </a:xfrm>
        </p:grpSpPr>
        <p:sp>
          <p:nvSpPr>
            <p:cNvPr id="73" name="Freeform 102"/>
            <p:cNvSpPr>
              <a:spLocks noChangeAspect="1"/>
            </p:cNvSpPr>
            <p:nvPr/>
          </p:nvSpPr>
          <p:spPr bwMode="auto">
            <a:xfrm>
              <a:off x="51" y="2109"/>
              <a:ext cx="116" cy="1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178"/>
                </a:cxn>
                <a:cxn ang="0">
                  <a:pos x="116" y="193"/>
                </a:cxn>
                <a:cxn ang="0">
                  <a:pos x="19" y="15"/>
                </a:cxn>
                <a:cxn ang="0">
                  <a:pos x="0" y="0"/>
                </a:cxn>
              </a:cxnLst>
              <a:rect l="0" t="0" r="r" b="b"/>
              <a:pathLst>
                <a:path w="116" h="193">
                  <a:moveTo>
                    <a:pt x="0" y="0"/>
                  </a:moveTo>
                  <a:lnTo>
                    <a:pt x="96" y="178"/>
                  </a:lnTo>
                  <a:lnTo>
                    <a:pt x="116" y="193"/>
                  </a:lnTo>
                  <a:lnTo>
                    <a:pt x="19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757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4" name="Freeform 103"/>
            <p:cNvSpPr>
              <a:spLocks noChangeAspect="1"/>
            </p:cNvSpPr>
            <p:nvPr/>
          </p:nvSpPr>
          <p:spPr bwMode="auto">
            <a:xfrm>
              <a:off x="51" y="2109"/>
              <a:ext cx="116" cy="1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178"/>
                </a:cxn>
                <a:cxn ang="0">
                  <a:pos x="116" y="193"/>
                </a:cxn>
                <a:cxn ang="0">
                  <a:pos x="19" y="15"/>
                </a:cxn>
                <a:cxn ang="0">
                  <a:pos x="0" y="0"/>
                </a:cxn>
              </a:cxnLst>
              <a:rect l="0" t="0" r="r" b="b"/>
              <a:pathLst>
                <a:path w="116" h="193">
                  <a:moveTo>
                    <a:pt x="0" y="0"/>
                  </a:moveTo>
                  <a:lnTo>
                    <a:pt x="96" y="178"/>
                  </a:lnTo>
                  <a:lnTo>
                    <a:pt x="116" y="193"/>
                  </a:lnTo>
                  <a:lnTo>
                    <a:pt x="19" y="1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6757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5" name="Freeform 104"/>
            <p:cNvSpPr>
              <a:spLocks noChangeAspect="1"/>
            </p:cNvSpPr>
            <p:nvPr/>
          </p:nvSpPr>
          <p:spPr bwMode="auto">
            <a:xfrm>
              <a:off x="-189" y="2235"/>
              <a:ext cx="95" cy="204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95" y="204"/>
                </a:cxn>
                <a:cxn ang="0">
                  <a:pos x="95" y="178"/>
                </a:cxn>
                <a:cxn ang="0">
                  <a:pos x="0" y="0"/>
                </a:cxn>
                <a:cxn ang="0">
                  <a:pos x="0" y="26"/>
                </a:cxn>
              </a:cxnLst>
              <a:rect l="0" t="0" r="r" b="b"/>
              <a:pathLst>
                <a:path w="95" h="204">
                  <a:moveTo>
                    <a:pt x="0" y="26"/>
                  </a:moveTo>
                  <a:lnTo>
                    <a:pt x="95" y="204"/>
                  </a:lnTo>
                  <a:lnTo>
                    <a:pt x="95" y="178"/>
                  </a:lnTo>
                  <a:lnTo>
                    <a:pt x="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3CAA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6" name="Freeform 105"/>
            <p:cNvSpPr>
              <a:spLocks noChangeAspect="1"/>
            </p:cNvSpPr>
            <p:nvPr/>
          </p:nvSpPr>
          <p:spPr bwMode="auto">
            <a:xfrm>
              <a:off x="-189" y="2235"/>
              <a:ext cx="95" cy="204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95" y="204"/>
                </a:cxn>
                <a:cxn ang="0">
                  <a:pos x="95" y="178"/>
                </a:cxn>
                <a:cxn ang="0">
                  <a:pos x="0" y="0"/>
                </a:cxn>
                <a:cxn ang="0">
                  <a:pos x="0" y="26"/>
                </a:cxn>
              </a:cxnLst>
              <a:rect l="0" t="0" r="r" b="b"/>
              <a:pathLst>
                <a:path w="95" h="204">
                  <a:moveTo>
                    <a:pt x="0" y="26"/>
                  </a:moveTo>
                  <a:lnTo>
                    <a:pt x="95" y="204"/>
                  </a:lnTo>
                  <a:lnTo>
                    <a:pt x="95" y="178"/>
                  </a:lnTo>
                  <a:lnTo>
                    <a:pt x="0" y="0"/>
                  </a:lnTo>
                  <a:lnTo>
                    <a:pt x="0" y="26"/>
                  </a:lnTo>
                </a:path>
              </a:pathLst>
            </a:custGeom>
            <a:noFill/>
            <a:ln w="3175">
              <a:solidFill>
                <a:srgbClr val="3CAAA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7" name="Freeform 106"/>
            <p:cNvSpPr>
              <a:spLocks noChangeAspect="1"/>
            </p:cNvSpPr>
            <p:nvPr/>
          </p:nvSpPr>
          <p:spPr bwMode="auto">
            <a:xfrm>
              <a:off x="15" y="2107"/>
              <a:ext cx="132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7" y="178"/>
                </a:cxn>
                <a:cxn ang="0">
                  <a:pos x="132" y="180"/>
                </a:cxn>
                <a:cxn ang="0">
                  <a:pos x="36" y="2"/>
                </a:cxn>
                <a:cxn ang="0">
                  <a:pos x="0" y="0"/>
                </a:cxn>
              </a:cxnLst>
              <a:rect l="0" t="0" r="r" b="b"/>
              <a:pathLst>
                <a:path w="132" h="180">
                  <a:moveTo>
                    <a:pt x="0" y="0"/>
                  </a:moveTo>
                  <a:lnTo>
                    <a:pt x="97" y="178"/>
                  </a:lnTo>
                  <a:lnTo>
                    <a:pt x="132" y="180"/>
                  </a:lnTo>
                  <a:lnTo>
                    <a:pt x="36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B0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8" name="Freeform 107"/>
            <p:cNvSpPr>
              <a:spLocks noChangeAspect="1"/>
            </p:cNvSpPr>
            <p:nvPr/>
          </p:nvSpPr>
          <p:spPr bwMode="auto">
            <a:xfrm>
              <a:off x="15" y="2107"/>
              <a:ext cx="132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7" y="178"/>
                </a:cxn>
                <a:cxn ang="0">
                  <a:pos x="132" y="180"/>
                </a:cxn>
                <a:cxn ang="0">
                  <a:pos x="36" y="2"/>
                </a:cxn>
                <a:cxn ang="0">
                  <a:pos x="0" y="0"/>
                </a:cxn>
              </a:cxnLst>
              <a:rect l="0" t="0" r="r" b="b"/>
              <a:pathLst>
                <a:path w="132" h="180">
                  <a:moveTo>
                    <a:pt x="0" y="0"/>
                  </a:moveTo>
                  <a:lnTo>
                    <a:pt x="97" y="178"/>
                  </a:lnTo>
                  <a:lnTo>
                    <a:pt x="132" y="180"/>
                  </a:lnTo>
                  <a:lnTo>
                    <a:pt x="36" y="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40B0B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9" name="Freeform 108"/>
            <p:cNvSpPr>
              <a:spLocks noChangeAspect="1"/>
            </p:cNvSpPr>
            <p:nvPr/>
          </p:nvSpPr>
          <p:spPr bwMode="auto">
            <a:xfrm>
              <a:off x="-189" y="2204"/>
              <a:ext cx="116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5" y="209"/>
                </a:cxn>
                <a:cxn ang="0">
                  <a:pos x="116" y="178"/>
                </a:cxn>
                <a:cxn ang="0">
                  <a:pos x="21" y="0"/>
                </a:cxn>
                <a:cxn ang="0">
                  <a:pos x="0" y="31"/>
                </a:cxn>
              </a:cxnLst>
              <a:rect l="0" t="0" r="r" b="b"/>
              <a:pathLst>
                <a:path w="116" h="209">
                  <a:moveTo>
                    <a:pt x="0" y="31"/>
                  </a:moveTo>
                  <a:lnTo>
                    <a:pt x="95" y="209"/>
                  </a:lnTo>
                  <a:lnTo>
                    <a:pt x="116" y="178"/>
                  </a:lnTo>
                  <a:lnTo>
                    <a:pt x="21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60DCD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0" name="Freeform 109"/>
            <p:cNvSpPr>
              <a:spLocks noChangeAspect="1"/>
            </p:cNvSpPr>
            <p:nvPr/>
          </p:nvSpPr>
          <p:spPr bwMode="auto">
            <a:xfrm>
              <a:off x="-189" y="2204"/>
              <a:ext cx="116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5" y="209"/>
                </a:cxn>
                <a:cxn ang="0">
                  <a:pos x="116" y="178"/>
                </a:cxn>
                <a:cxn ang="0">
                  <a:pos x="21" y="0"/>
                </a:cxn>
                <a:cxn ang="0">
                  <a:pos x="0" y="31"/>
                </a:cxn>
              </a:cxnLst>
              <a:rect l="0" t="0" r="r" b="b"/>
              <a:pathLst>
                <a:path w="116" h="209">
                  <a:moveTo>
                    <a:pt x="0" y="31"/>
                  </a:moveTo>
                  <a:lnTo>
                    <a:pt x="95" y="209"/>
                  </a:lnTo>
                  <a:lnTo>
                    <a:pt x="116" y="178"/>
                  </a:lnTo>
                  <a:lnTo>
                    <a:pt x="21" y="0"/>
                  </a:lnTo>
                  <a:lnTo>
                    <a:pt x="0" y="31"/>
                  </a:lnTo>
                </a:path>
              </a:pathLst>
            </a:custGeom>
            <a:noFill/>
            <a:ln w="3175">
              <a:solidFill>
                <a:srgbClr val="60DCD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1" name="Freeform 110"/>
            <p:cNvSpPr>
              <a:spLocks noChangeAspect="1"/>
            </p:cNvSpPr>
            <p:nvPr/>
          </p:nvSpPr>
          <p:spPr bwMode="auto">
            <a:xfrm>
              <a:off x="-32" y="2107"/>
              <a:ext cx="144" cy="18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97" y="188"/>
                </a:cxn>
                <a:cxn ang="0">
                  <a:pos x="144" y="178"/>
                </a:cxn>
                <a:cxn ang="0">
                  <a:pos x="47" y="0"/>
                </a:cxn>
                <a:cxn ang="0">
                  <a:pos x="0" y="10"/>
                </a:cxn>
              </a:cxnLst>
              <a:rect l="0" t="0" r="r" b="b"/>
              <a:pathLst>
                <a:path w="144" h="188">
                  <a:moveTo>
                    <a:pt x="0" y="10"/>
                  </a:moveTo>
                  <a:lnTo>
                    <a:pt x="97" y="188"/>
                  </a:lnTo>
                  <a:lnTo>
                    <a:pt x="144" y="178"/>
                  </a:lnTo>
                  <a:lnTo>
                    <a:pt x="4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62D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2" name="Freeform 111"/>
            <p:cNvSpPr>
              <a:spLocks noChangeAspect="1"/>
            </p:cNvSpPr>
            <p:nvPr/>
          </p:nvSpPr>
          <p:spPr bwMode="auto">
            <a:xfrm>
              <a:off x="-32" y="2107"/>
              <a:ext cx="144" cy="18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97" y="188"/>
                </a:cxn>
                <a:cxn ang="0">
                  <a:pos x="144" y="178"/>
                </a:cxn>
                <a:cxn ang="0">
                  <a:pos x="47" y="0"/>
                </a:cxn>
                <a:cxn ang="0">
                  <a:pos x="0" y="10"/>
                </a:cxn>
              </a:cxnLst>
              <a:rect l="0" t="0" r="r" b="b"/>
              <a:pathLst>
                <a:path w="144" h="188">
                  <a:moveTo>
                    <a:pt x="0" y="10"/>
                  </a:moveTo>
                  <a:lnTo>
                    <a:pt x="97" y="188"/>
                  </a:lnTo>
                  <a:lnTo>
                    <a:pt x="144" y="178"/>
                  </a:lnTo>
                  <a:lnTo>
                    <a:pt x="47" y="0"/>
                  </a:lnTo>
                  <a:lnTo>
                    <a:pt x="0" y="10"/>
                  </a:lnTo>
                </a:path>
              </a:pathLst>
            </a:custGeom>
            <a:noFill/>
            <a:ln w="3175">
              <a:solidFill>
                <a:srgbClr val="62DFD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3" name="Freeform 112"/>
            <p:cNvSpPr>
              <a:spLocks noChangeAspect="1"/>
            </p:cNvSpPr>
            <p:nvPr/>
          </p:nvSpPr>
          <p:spPr bwMode="auto">
            <a:xfrm>
              <a:off x="-168" y="2171"/>
              <a:ext cx="131" cy="211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95" y="211"/>
                </a:cxn>
                <a:cxn ang="0">
                  <a:pos x="131" y="178"/>
                </a:cxn>
                <a:cxn ang="0">
                  <a:pos x="34" y="0"/>
                </a:cxn>
                <a:cxn ang="0">
                  <a:pos x="0" y="33"/>
                </a:cxn>
              </a:cxnLst>
              <a:rect l="0" t="0" r="r" b="b"/>
              <a:pathLst>
                <a:path w="131" h="211">
                  <a:moveTo>
                    <a:pt x="0" y="33"/>
                  </a:moveTo>
                  <a:lnTo>
                    <a:pt x="95" y="211"/>
                  </a:lnTo>
                  <a:lnTo>
                    <a:pt x="131" y="178"/>
                  </a:lnTo>
                  <a:lnTo>
                    <a:pt x="34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77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4" name="Freeform 113"/>
            <p:cNvSpPr>
              <a:spLocks noChangeAspect="1"/>
            </p:cNvSpPr>
            <p:nvPr/>
          </p:nvSpPr>
          <p:spPr bwMode="auto">
            <a:xfrm>
              <a:off x="-168" y="2171"/>
              <a:ext cx="131" cy="211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95" y="211"/>
                </a:cxn>
                <a:cxn ang="0">
                  <a:pos x="131" y="178"/>
                </a:cxn>
                <a:cxn ang="0">
                  <a:pos x="34" y="0"/>
                </a:cxn>
                <a:cxn ang="0">
                  <a:pos x="0" y="33"/>
                </a:cxn>
              </a:cxnLst>
              <a:rect l="0" t="0" r="r" b="b"/>
              <a:pathLst>
                <a:path w="131" h="211">
                  <a:moveTo>
                    <a:pt x="0" y="33"/>
                  </a:moveTo>
                  <a:lnTo>
                    <a:pt x="95" y="211"/>
                  </a:lnTo>
                  <a:lnTo>
                    <a:pt x="131" y="178"/>
                  </a:lnTo>
                  <a:lnTo>
                    <a:pt x="34" y="0"/>
                  </a:lnTo>
                  <a:lnTo>
                    <a:pt x="0" y="33"/>
                  </a:lnTo>
                </a:path>
              </a:pathLst>
            </a:custGeom>
            <a:noFill/>
            <a:ln w="3175">
              <a:solidFill>
                <a:srgbClr val="77FDF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5" name="Freeform 114"/>
            <p:cNvSpPr>
              <a:spLocks noChangeAspect="1"/>
            </p:cNvSpPr>
            <p:nvPr/>
          </p:nvSpPr>
          <p:spPr bwMode="auto">
            <a:xfrm>
              <a:off x="-85" y="2117"/>
              <a:ext cx="150" cy="201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97" y="201"/>
                </a:cxn>
                <a:cxn ang="0">
                  <a:pos x="150" y="178"/>
                </a:cxn>
                <a:cxn ang="0">
                  <a:pos x="53" y="0"/>
                </a:cxn>
                <a:cxn ang="0">
                  <a:pos x="0" y="23"/>
                </a:cxn>
              </a:cxnLst>
              <a:rect l="0" t="0" r="r" b="b"/>
              <a:pathLst>
                <a:path w="150" h="201">
                  <a:moveTo>
                    <a:pt x="0" y="23"/>
                  </a:moveTo>
                  <a:lnTo>
                    <a:pt x="97" y="201"/>
                  </a:lnTo>
                  <a:lnTo>
                    <a:pt x="150" y="178"/>
                  </a:lnTo>
                  <a:lnTo>
                    <a:pt x="53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79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6" name="Freeform 115"/>
            <p:cNvSpPr>
              <a:spLocks noChangeAspect="1"/>
            </p:cNvSpPr>
            <p:nvPr/>
          </p:nvSpPr>
          <p:spPr bwMode="auto">
            <a:xfrm>
              <a:off x="-85" y="2117"/>
              <a:ext cx="150" cy="201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97" y="201"/>
                </a:cxn>
                <a:cxn ang="0">
                  <a:pos x="150" y="178"/>
                </a:cxn>
                <a:cxn ang="0">
                  <a:pos x="53" y="0"/>
                </a:cxn>
                <a:cxn ang="0">
                  <a:pos x="0" y="23"/>
                </a:cxn>
              </a:cxnLst>
              <a:rect l="0" t="0" r="r" b="b"/>
              <a:pathLst>
                <a:path w="150" h="201">
                  <a:moveTo>
                    <a:pt x="0" y="23"/>
                  </a:moveTo>
                  <a:lnTo>
                    <a:pt x="97" y="201"/>
                  </a:lnTo>
                  <a:lnTo>
                    <a:pt x="150" y="178"/>
                  </a:lnTo>
                  <a:lnTo>
                    <a:pt x="53" y="0"/>
                  </a:lnTo>
                  <a:lnTo>
                    <a:pt x="0" y="23"/>
                  </a:lnTo>
                </a:path>
              </a:pathLst>
            </a:custGeom>
            <a:noFill/>
            <a:ln w="3175">
              <a:solidFill>
                <a:srgbClr val="79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7" name="Freeform 116"/>
            <p:cNvSpPr>
              <a:spLocks noChangeAspect="1"/>
            </p:cNvSpPr>
            <p:nvPr/>
          </p:nvSpPr>
          <p:spPr bwMode="auto">
            <a:xfrm>
              <a:off x="-134" y="2140"/>
              <a:ext cx="146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" y="209"/>
                </a:cxn>
                <a:cxn ang="0">
                  <a:pos x="146" y="178"/>
                </a:cxn>
                <a:cxn ang="0">
                  <a:pos x="49" y="0"/>
                </a:cxn>
                <a:cxn ang="0">
                  <a:pos x="0" y="31"/>
                </a:cxn>
              </a:cxnLst>
              <a:rect l="0" t="0" r="r" b="b"/>
              <a:pathLst>
                <a:path w="146" h="209">
                  <a:moveTo>
                    <a:pt x="0" y="31"/>
                  </a:moveTo>
                  <a:lnTo>
                    <a:pt x="97" y="209"/>
                  </a:lnTo>
                  <a:lnTo>
                    <a:pt x="146" y="178"/>
                  </a:lnTo>
                  <a:lnTo>
                    <a:pt x="4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8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8" name="Freeform 117"/>
            <p:cNvSpPr>
              <a:spLocks noChangeAspect="1"/>
            </p:cNvSpPr>
            <p:nvPr/>
          </p:nvSpPr>
          <p:spPr bwMode="auto">
            <a:xfrm>
              <a:off x="-134" y="2140"/>
              <a:ext cx="146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" y="209"/>
                </a:cxn>
                <a:cxn ang="0">
                  <a:pos x="146" y="178"/>
                </a:cxn>
                <a:cxn ang="0">
                  <a:pos x="49" y="0"/>
                </a:cxn>
                <a:cxn ang="0">
                  <a:pos x="0" y="31"/>
                </a:cxn>
              </a:cxnLst>
              <a:rect l="0" t="0" r="r" b="b"/>
              <a:pathLst>
                <a:path w="146" h="209">
                  <a:moveTo>
                    <a:pt x="0" y="31"/>
                  </a:moveTo>
                  <a:lnTo>
                    <a:pt x="97" y="209"/>
                  </a:lnTo>
                  <a:lnTo>
                    <a:pt x="146" y="178"/>
                  </a:lnTo>
                  <a:lnTo>
                    <a:pt x="49" y="0"/>
                  </a:lnTo>
                  <a:lnTo>
                    <a:pt x="0" y="31"/>
                  </a:lnTo>
                </a:path>
              </a:pathLst>
            </a:custGeom>
            <a:noFill/>
            <a:ln w="3175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9" name="Freeform 118"/>
            <p:cNvSpPr>
              <a:spLocks noChangeAspect="1"/>
            </p:cNvSpPr>
            <p:nvPr/>
          </p:nvSpPr>
          <p:spPr bwMode="auto">
            <a:xfrm>
              <a:off x="-94" y="2285"/>
              <a:ext cx="261" cy="169"/>
            </a:xfrm>
            <a:custGeom>
              <a:avLst/>
              <a:gdLst/>
              <a:ahLst/>
              <a:cxnLst>
                <a:cxn ang="0">
                  <a:pos x="106" y="33"/>
                </a:cxn>
                <a:cxn ang="0">
                  <a:pos x="57" y="64"/>
                </a:cxn>
                <a:cxn ang="0">
                  <a:pos x="21" y="97"/>
                </a:cxn>
                <a:cxn ang="0">
                  <a:pos x="0" y="128"/>
                </a:cxn>
                <a:cxn ang="0">
                  <a:pos x="0" y="154"/>
                </a:cxn>
                <a:cxn ang="0">
                  <a:pos x="21" y="169"/>
                </a:cxn>
                <a:cxn ang="0">
                  <a:pos x="56" y="169"/>
                </a:cxn>
                <a:cxn ang="0">
                  <a:pos x="102" y="159"/>
                </a:cxn>
                <a:cxn ang="0">
                  <a:pos x="154" y="137"/>
                </a:cxn>
                <a:cxn ang="0">
                  <a:pos x="203" y="107"/>
                </a:cxn>
                <a:cxn ang="0">
                  <a:pos x="239" y="74"/>
                </a:cxn>
                <a:cxn ang="0">
                  <a:pos x="260" y="43"/>
                </a:cxn>
                <a:cxn ang="0">
                  <a:pos x="261" y="17"/>
                </a:cxn>
                <a:cxn ang="0">
                  <a:pos x="241" y="2"/>
                </a:cxn>
                <a:cxn ang="0">
                  <a:pos x="206" y="0"/>
                </a:cxn>
                <a:cxn ang="0">
                  <a:pos x="159" y="10"/>
                </a:cxn>
                <a:cxn ang="0">
                  <a:pos x="106" y="33"/>
                </a:cxn>
              </a:cxnLst>
              <a:rect l="0" t="0" r="r" b="b"/>
              <a:pathLst>
                <a:path w="261" h="169">
                  <a:moveTo>
                    <a:pt x="106" y="33"/>
                  </a:moveTo>
                  <a:lnTo>
                    <a:pt x="57" y="64"/>
                  </a:lnTo>
                  <a:lnTo>
                    <a:pt x="21" y="97"/>
                  </a:lnTo>
                  <a:lnTo>
                    <a:pt x="0" y="128"/>
                  </a:lnTo>
                  <a:lnTo>
                    <a:pt x="0" y="154"/>
                  </a:lnTo>
                  <a:lnTo>
                    <a:pt x="21" y="169"/>
                  </a:lnTo>
                  <a:lnTo>
                    <a:pt x="56" y="169"/>
                  </a:lnTo>
                  <a:lnTo>
                    <a:pt x="102" y="159"/>
                  </a:lnTo>
                  <a:lnTo>
                    <a:pt x="154" y="137"/>
                  </a:lnTo>
                  <a:lnTo>
                    <a:pt x="203" y="107"/>
                  </a:lnTo>
                  <a:lnTo>
                    <a:pt x="239" y="74"/>
                  </a:lnTo>
                  <a:lnTo>
                    <a:pt x="260" y="43"/>
                  </a:lnTo>
                  <a:lnTo>
                    <a:pt x="261" y="17"/>
                  </a:lnTo>
                  <a:lnTo>
                    <a:pt x="241" y="2"/>
                  </a:lnTo>
                  <a:lnTo>
                    <a:pt x="206" y="0"/>
                  </a:lnTo>
                  <a:lnTo>
                    <a:pt x="159" y="10"/>
                  </a:lnTo>
                  <a:lnTo>
                    <a:pt x="106" y="33"/>
                  </a:lnTo>
                  <a:close/>
                </a:path>
              </a:pathLst>
            </a:custGeom>
            <a:solidFill>
              <a:srgbClr val="15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0" name="Freeform 119"/>
            <p:cNvSpPr>
              <a:spLocks noChangeAspect="1"/>
            </p:cNvSpPr>
            <p:nvPr/>
          </p:nvSpPr>
          <p:spPr bwMode="auto">
            <a:xfrm>
              <a:off x="-94" y="2285"/>
              <a:ext cx="261" cy="169"/>
            </a:xfrm>
            <a:custGeom>
              <a:avLst/>
              <a:gdLst/>
              <a:ahLst/>
              <a:cxnLst>
                <a:cxn ang="0">
                  <a:pos x="106" y="33"/>
                </a:cxn>
                <a:cxn ang="0">
                  <a:pos x="57" y="64"/>
                </a:cxn>
                <a:cxn ang="0">
                  <a:pos x="21" y="97"/>
                </a:cxn>
                <a:cxn ang="0">
                  <a:pos x="0" y="128"/>
                </a:cxn>
                <a:cxn ang="0">
                  <a:pos x="0" y="154"/>
                </a:cxn>
                <a:cxn ang="0">
                  <a:pos x="21" y="169"/>
                </a:cxn>
                <a:cxn ang="0">
                  <a:pos x="56" y="169"/>
                </a:cxn>
                <a:cxn ang="0">
                  <a:pos x="102" y="159"/>
                </a:cxn>
                <a:cxn ang="0">
                  <a:pos x="154" y="137"/>
                </a:cxn>
                <a:cxn ang="0">
                  <a:pos x="203" y="107"/>
                </a:cxn>
                <a:cxn ang="0">
                  <a:pos x="239" y="74"/>
                </a:cxn>
                <a:cxn ang="0">
                  <a:pos x="260" y="43"/>
                </a:cxn>
                <a:cxn ang="0">
                  <a:pos x="261" y="17"/>
                </a:cxn>
                <a:cxn ang="0">
                  <a:pos x="241" y="2"/>
                </a:cxn>
                <a:cxn ang="0">
                  <a:pos x="206" y="0"/>
                </a:cxn>
                <a:cxn ang="0">
                  <a:pos x="159" y="10"/>
                </a:cxn>
                <a:cxn ang="0">
                  <a:pos x="106" y="33"/>
                </a:cxn>
              </a:cxnLst>
              <a:rect l="0" t="0" r="r" b="b"/>
              <a:pathLst>
                <a:path w="261" h="169">
                  <a:moveTo>
                    <a:pt x="106" y="33"/>
                  </a:moveTo>
                  <a:lnTo>
                    <a:pt x="57" y="64"/>
                  </a:lnTo>
                  <a:lnTo>
                    <a:pt x="21" y="97"/>
                  </a:lnTo>
                  <a:lnTo>
                    <a:pt x="0" y="128"/>
                  </a:lnTo>
                  <a:lnTo>
                    <a:pt x="0" y="154"/>
                  </a:lnTo>
                  <a:lnTo>
                    <a:pt x="21" y="169"/>
                  </a:lnTo>
                  <a:lnTo>
                    <a:pt x="56" y="169"/>
                  </a:lnTo>
                  <a:lnTo>
                    <a:pt x="102" y="159"/>
                  </a:lnTo>
                  <a:lnTo>
                    <a:pt x="154" y="137"/>
                  </a:lnTo>
                  <a:lnTo>
                    <a:pt x="203" y="107"/>
                  </a:lnTo>
                  <a:lnTo>
                    <a:pt x="239" y="74"/>
                  </a:lnTo>
                  <a:lnTo>
                    <a:pt x="260" y="43"/>
                  </a:lnTo>
                  <a:lnTo>
                    <a:pt x="261" y="17"/>
                  </a:lnTo>
                  <a:lnTo>
                    <a:pt x="241" y="2"/>
                  </a:lnTo>
                  <a:lnTo>
                    <a:pt x="206" y="0"/>
                  </a:lnTo>
                  <a:lnTo>
                    <a:pt x="159" y="10"/>
                  </a:lnTo>
                  <a:lnTo>
                    <a:pt x="106" y="33"/>
                  </a:lnTo>
                </a:path>
              </a:pathLst>
            </a:custGeom>
            <a:noFill/>
            <a:ln w="3175">
              <a:solidFill>
                <a:srgbClr val="15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1" name="Line 120"/>
            <p:cNvSpPr>
              <a:spLocks noChangeAspect="1" noChangeShapeType="1"/>
            </p:cNvSpPr>
            <p:nvPr/>
          </p:nvSpPr>
          <p:spPr bwMode="auto">
            <a:xfrm flipV="1">
              <a:off x="-149" y="2161"/>
              <a:ext cx="145" cy="17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2" name="Line 121"/>
            <p:cNvSpPr>
              <a:spLocks noChangeAspect="1" noChangeShapeType="1"/>
            </p:cNvSpPr>
            <p:nvPr/>
          </p:nvSpPr>
          <p:spPr bwMode="auto">
            <a:xfrm>
              <a:off x="22" y="2152"/>
              <a:ext cx="90" cy="6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sp>
        <p:nvSpPr>
          <p:cNvPr id="20" name="Line 122"/>
          <p:cNvSpPr>
            <a:spLocks noChangeAspect="1" noChangeShapeType="1"/>
          </p:cNvSpPr>
          <p:nvPr/>
        </p:nvSpPr>
        <p:spPr bwMode="auto">
          <a:xfrm flipH="1">
            <a:off x="2595450" y="4159136"/>
            <a:ext cx="1228005" cy="513310"/>
          </a:xfrm>
          <a:prstGeom prst="line">
            <a:avLst/>
          </a:prstGeom>
          <a:noFill/>
          <a:ln w="6826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21" name="Group 123"/>
          <p:cNvGrpSpPr>
            <a:grpSpLocks noChangeAspect="1"/>
          </p:cNvGrpSpPr>
          <p:nvPr/>
        </p:nvGrpSpPr>
        <p:grpSpPr bwMode="auto">
          <a:xfrm>
            <a:off x="2305085" y="4484310"/>
            <a:ext cx="395623" cy="411113"/>
            <a:chOff x="591" y="2325"/>
            <a:chExt cx="327" cy="354"/>
          </a:xfrm>
        </p:grpSpPr>
        <p:sp>
          <p:nvSpPr>
            <p:cNvPr id="53" name="Freeform 124"/>
            <p:cNvSpPr>
              <a:spLocks noChangeAspect="1"/>
            </p:cNvSpPr>
            <p:nvPr/>
          </p:nvSpPr>
          <p:spPr bwMode="auto">
            <a:xfrm>
              <a:off x="591" y="2325"/>
              <a:ext cx="209" cy="91"/>
            </a:xfrm>
            <a:custGeom>
              <a:avLst/>
              <a:gdLst/>
              <a:ahLst/>
              <a:cxnLst>
                <a:cxn ang="0">
                  <a:pos x="197" y="3"/>
                </a:cxn>
                <a:cxn ang="0">
                  <a:pos x="0" y="91"/>
                </a:cxn>
                <a:cxn ang="0">
                  <a:pos x="12" y="90"/>
                </a:cxn>
                <a:cxn ang="0">
                  <a:pos x="209" y="0"/>
                </a:cxn>
                <a:cxn ang="0">
                  <a:pos x="197" y="3"/>
                </a:cxn>
              </a:cxnLst>
              <a:rect l="0" t="0" r="r" b="b"/>
              <a:pathLst>
                <a:path w="209" h="91">
                  <a:moveTo>
                    <a:pt x="197" y="3"/>
                  </a:moveTo>
                  <a:lnTo>
                    <a:pt x="0" y="91"/>
                  </a:lnTo>
                  <a:lnTo>
                    <a:pt x="12" y="90"/>
                  </a:lnTo>
                  <a:lnTo>
                    <a:pt x="209" y="0"/>
                  </a:lnTo>
                  <a:lnTo>
                    <a:pt x="197" y="3"/>
                  </a:lnTo>
                  <a:close/>
                </a:path>
              </a:pathLst>
            </a:custGeom>
            <a:solidFill>
              <a:srgbClr val="43B4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4" name="Freeform 125"/>
            <p:cNvSpPr>
              <a:spLocks noChangeAspect="1"/>
            </p:cNvSpPr>
            <p:nvPr/>
          </p:nvSpPr>
          <p:spPr bwMode="auto">
            <a:xfrm>
              <a:off x="591" y="2325"/>
              <a:ext cx="209" cy="91"/>
            </a:xfrm>
            <a:custGeom>
              <a:avLst/>
              <a:gdLst/>
              <a:ahLst/>
              <a:cxnLst>
                <a:cxn ang="0">
                  <a:pos x="197" y="3"/>
                </a:cxn>
                <a:cxn ang="0">
                  <a:pos x="0" y="91"/>
                </a:cxn>
                <a:cxn ang="0">
                  <a:pos x="12" y="90"/>
                </a:cxn>
                <a:cxn ang="0">
                  <a:pos x="209" y="0"/>
                </a:cxn>
                <a:cxn ang="0">
                  <a:pos x="197" y="3"/>
                </a:cxn>
              </a:cxnLst>
              <a:rect l="0" t="0" r="r" b="b"/>
              <a:pathLst>
                <a:path w="209" h="91">
                  <a:moveTo>
                    <a:pt x="197" y="3"/>
                  </a:moveTo>
                  <a:lnTo>
                    <a:pt x="0" y="91"/>
                  </a:lnTo>
                  <a:lnTo>
                    <a:pt x="12" y="90"/>
                  </a:lnTo>
                  <a:lnTo>
                    <a:pt x="209" y="0"/>
                  </a:lnTo>
                  <a:lnTo>
                    <a:pt x="197" y="3"/>
                  </a:lnTo>
                </a:path>
              </a:pathLst>
            </a:custGeom>
            <a:noFill/>
            <a:ln w="3175">
              <a:solidFill>
                <a:srgbClr val="43B4B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5" name="Freeform 126"/>
            <p:cNvSpPr>
              <a:spLocks noChangeAspect="1"/>
            </p:cNvSpPr>
            <p:nvPr/>
          </p:nvSpPr>
          <p:spPr bwMode="auto">
            <a:xfrm>
              <a:off x="719" y="2567"/>
              <a:ext cx="199" cy="111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2" y="90"/>
                </a:cxn>
                <a:cxn ang="0">
                  <a:pos x="0" y="111"/>
                </a:cxn>
                <a:cxn ang="0">
                  <a:pos x="195" y="22"/>
                </a:cxn>
                <a:cxn ang="0">
                  <a:pos x="199" y="0"/>
                </a:cxn>
              </a:cxnLst>
              <a:rect l="0" t="0" r="r" b="b"/>
              <a:pathLst>
                <a:path w="199" h="111">
                  <a:moveTo>
                    <a:pt x="199" y="0"/>
                  </a:moveTo>
                  <a:lnTo>
                    <a:pt x="2" y="90"/>
                  </a:lnTo>
                  <a:lnTo>
                    <a:pt x="0" y="111"/>
                  </a:lnTo>
                  <a:lnTo>
                    <a:pt x="195" y="2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15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6" name="Freeform 127"/>
            <p:cNvSpPr>
              <a:spLocks noChangeAspect="1"/>
            </p:cNvSpPr>
            <p:nvPr/>
          </p:nvSpPr>
          <p:spPr bwMode="auto">
            <a:xfrm>
              <a:off x="719" y="2567"/>
              <a:ext cx="199" cy="111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2" y="90"/>
                </a:cxn>
                <a:cxn ang="0">
                  <a:pos x="0" y="111"/>
                </a:cxn>
                <a:cxn ang="0">
                  <a:pos x="195" y="22"/>
                </a:cxn>
                <a:cxn ang="0">
                  <a:pos x="199" y="0"/>
                </a:cxn>
              </a:cxnLst>
              <a:rect l="0" t="0" r="r" b="b"/>
              <a:pathLst>
                <a:path w="199" h="111">
                  <a:moveTo>
                    <a:pt x="199" y="0"/>
                  </a:moveTo>
                  <a:lnTo>
                    <a:pt x="2" y="90"/>
                  </a:lnTo>
                  <a:lnTo>
                    <a:pt x="0" y="111"/>
                  </a:lnTo>
                  <a:lnTo>
                    <a:pt x="195" y="22"/>
                  </a:lnTo>
                  <a:lnTo>
                    <a:pt x="199" y="0"/>
                  </a:lnTo>
                </a:path>
              </a:pathLst>
            </a:custGeom>
            <a:noFill/>
            <a:ln w="3175">
              <a:solidFill>
                <a:srgbClr val="15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7" name="Freeform 128"/>
            <p:cNvSpPr>
              <a:spLocks noChangeAspect="1"/>
            </p:cNvSpPr>
            <p:nvPr/>
          </p:nvSpPr>
          <p:spPr bwMode="auto">
            <a:xfrm>
              <a:off x="603" y="2325"/>
              <a:ext cx="216" cy="107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19" y="107"/>
                </a:cxn>
                <a:cxn ang="0">
                  <a:pos x="216" y="19"/>
                </a:cxn>
                <a:cxn ang="0">
                  <a:pos x="197" y="0"/>
                </a:cxn>
              </a:cxnLst>
              <a:rect l="0" t="0" r="r" b="b"/>
              <a:pathLst>
                <a:path w="216" h="107">
                  <a:moveTo>
                    <a:pt x="197" y="0"/>
                  </a:moveTo>
                  <a:lnTo>
                    <a:pt x="0" y="90"/>
                  </a:lnTo>
                  <a:lnTo>
                    <a:pt x="19" y="107"/>
                  </a:lnTo>
                  <a:lnTo>
                    <a:pt x="216" y="19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61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8" name="Freeform 129"/>
            <p:cNvSpPr>
              <a:spLocks noChangeAspect="1"/>
            </p:cNvSpPr>
            <p:nvPr/>
          </p:nvSpPr>
          <p:spPr bwMode="auto">
            <a:xfrm>
              <a:off x="603" y="2325"/>
              <a:ext cx="216" cy="107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19" y="107"/>
                </a:cxn>
                <a:cxn ang="0">
                  <a:pos x="216" y="19"/>
                </a:cxn>
                <a:cxn ang="0">
                  <a:pos x="197" y="0"/>
                </a:cxn>
              </a:cxnLst>
              <a:rect l="0" t="0" r="r" b="b"/>
              <a:pathLst>
                <a:path w="216" h="107">
                  <a:moveTo>
                    <a:pt x="197" y="0"/>
                  </a:moveTo>
                  <a:lnTo>
                    <a:pt x="0" y="90"/>
                  </a:lnTo>
                  <a:lnTo>
                    <a:pt x="19" y="107"/>
                  </a:lnTo>
                  <a:lnTo>
                    <a:pt x="216" y="19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61DED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9" name="Freeform 130"/>
            <p:cNvSpPr>
              <a:spLocks noChangeAspect="1"/>
            </p:cNvSpPr>
            <p:nvPr/>
          </p:nvSpPr>
          <p:spPr bwMode="auto">
            <a:xfrm>
              <a:off x="712" y="2529"/>
              <a:ext cx="206" cy="12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9" y="128"/>
                </a:cxn>
                <a:cxn ang="0">
                  <a:pos x="206" y="38"/>
                </a:cxn>
                <a:cxn ang="0">
                  <a:pos x="197" y="0"/>
                </a:cxn>
              </a:cxnLst>
              <a:rect l="0" t="0" r="r" b="b"/>
              <a:pathLst>
                <a:path w="206" h="128">
                  <a:moveTo>
                    <a:pt x="197" y="0"/>
                  </a:moveTo>
                  <a:lnTo>
                    <a:pt x="0" y="90"/>
                  </a:lnTo>
                  <a:lnTo>
                    <a:pt x="9" y="128"/>
                  </a:lnTo>
                  <a:lnTo>
                    <a:pt x="206" y="3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329C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0" name="Freeform 131"/>
            <p:cNvSpPr>
              <a:spLocks noChangeAspect="1"/>
            </p:cNvSpPr>
            <p:nvPr/>
          </p:nvSpPr>
          <p:spPr bwMode="auto">
            <a:xfrm>
              <a:off x="712" y="2529"/>
              <a:ext cx="206" cy="12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9" y="128"/>
                </a:cxn>
                <a:cxn ang="0">
                  <a:pos x="206" y="38"/>
                </a:cxn>
                <a:cxn ang="0">
                  <a:pos x="197" y="0"/>
                </a:cxn>
              </a:cxnLst>
              <a:rect l="0" t="0" r="r" b="b"/>
              <a:pathLst>
                <a:path w="206" h="128">
                  <a:moveTo>
                    <a:pt x="197" y="0"/>
                  </a:moveTo>
                  <a:lnTo>
                    <a:pt x="0" y="90"/>
                  </a:lnTo>
                  <a:lnTo>
                    <a:pt x="9" y="128"/>
                  </a:lnTo>
                  <a:lnTo>
                    <a:pt x="206" y="38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329C9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1" name="Freeform 132"/>
            <p:cNvSpPr>
              <a:spLocks noChangeAspect="1"/>
            </p:cNvSpPr>
            <p:nvPr/>
          </p:nvSpPr>
          <p:spPr bwMode="auto">
            <a:xfrm>
              <a:off x="622" y="2344"/>
              <a:ext cx="221" cy="123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8"/>
                </a:cxn>
                <a:cxn ang="0">
                  <a:pos x="24" y="123"/>
                </a:cxn>
                <a:cxn ang="0">
                  <a:pos x="221" y="34"/>
                </a:cxn>
                <a:cxn ang="0">
                  <a:pos x="197" y="0"/>
                </a:cxn>
              </a:cxnLst>
              <a:rect l="0" t="0" r="r" b="b"/>
              <a:pathLst>
                <a:path w="221" h="123">
                  <a:moveTo>
                    <a:pt x="197" y="0"/>
                  </a:moveTo>
                  <a:lnTo>
                    <a:pt x="0" y="88"/>
                  </a:lnTo>
                  <a:lnTo>
                    <a:pt x="24" y="123"/>
                  </a:lnTo>
                  <a:lnTo>
                    <a:pt x="221" y="3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73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2" name="Freeform 133"/>
            <p:cNvSpPr>
              <a:spLocks noChangeAspect="1"/>
            </p:cNvSpPr>
            <p:nvPr/>
          </p:nvSpPr>
          <p:spPr bwMode="auto">
            <a:xfrm>
              <a:off x="622" y="2344"/>
              <a:ext cx="221" cy="123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8"/>
                </a:cxn>
                <a:cxn ang="0">
                  <a:pos x="24" y="123"/>
                </a:cxn>
                <a:cxn ang="0">
                  <a:pos x="221" y="34"/>
                </a:cxn>
                <a:cxn ang="0">
                  <a:pos x="197" y="0"/>
                </a:cxn>
              </a:cxnLst>
              <a:rect l="0" t="0" r="r" b="b"/>
              <a:pathLst>
                <a:path w="221" h="123">
                  <a:moveTo>
                    <a:pt x="197" y="0"/>
                  </a:moveTo>
                  <a:lnTo>
                    <a:pt x="0" y="88"/>
                  </a:lnTo>
                  <a:lnTo>
                    <a:pt x="24" y="123"/>
                  </a:lnTo>
                  <a:lnTo>
                    <a:pt x="221" y="34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73F8F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3" name="Freeform 134"/>
            <p:cNvSpPr>
              <a:spLocks noChangeAspect="1"/>
            </p:cNvSpPr>
            <p:nvPr/>
          </p:nvSpPr>
          <p:spPr bwMode="auto">
            <a:xfrm>
              <a:off x="696" y="2480"/>
              <a:ext cx="213" cy="139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16" y="139"/>
                </a:cxn>
                <a:cxn ang="0">
                  <a:pos x="213" y="49"/>
                </a:cxn>
                <a:cxn ang="0">
                  <a:pos x="197" y="0"/>
                </a:cxn>
              </a:cxnLst>
              <a:rect l="0" t="0" r="r" b="b"/>
              <a:pathLst>
                <a:path w="213" h="139">
                  <a:moveTo>
                    <a:pt x="197" y="0"/>
                  </a:moveTo>
                  <a:lnTo>
                    <a:pt x="0" y="90"/>
                  </a:lnTo>
                  <a:lnTo>
                    <a:pt x="16" y="139"/>
                  </a:lnTo>
                  <a:lnTo>
                    <a:pt x="213" y="49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54CB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4" name="Freeform 135"/>
            <p:cNvSpPr>
              <a:spLocks noChangeAspect="1"/>
            </p:cNvSpPr>
            <p:nvPr/>
          </p:nvSpPr>
          <p:spPr bwMode="auto">
            <a:xfrm>
              <a:off x="696" y="2480"/>
              <a:ext cx="213" cy="139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16" y="139"/>
                </a:cxn>
                <a:cxn ang="0">
                  <a:pos x="213" y="49"/>
                </a:cxn>
                <a:cxn ang="0">
                  <a:pos x="197" y="0"/>
                </a:cxn>
              </a:cxnLst>
              <a:rect l="0" t="0" r="r" b="b"/>
              <a:pathLst>
                <a:path w="213" h="139">
                  <a:moveTo>
                    <a:pt x="197" y="0"/>
                  </a:moveTo>
                  <a:lnTo>
                    <a:pt x="0" y="90"/>
                  </a:lnTo>
                  <a:lnTo>
                    <a:pt x="16" y="139"/>
                  </a:lnTo>
                  <a:lnTo>
                    <a:pt x="213" y="49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54CBC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5" name="Freeform 136"/>
            <p:cNvSpPr>
              <a:spLocks noChangeAspect="1"/>
            </p:cNvSpPr>
            <p:nvPr/>
          </p:nvSpPr>
          <p:spPr bwMode="auto">
            <a:xfrm>
              <a:off x="672" y="2427"/>
              <a:ext cx="221" cy="143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4" y="143"/>
                </a:cxn>
                <a:cxn ang="0">
                  <a:pos x="221" y="53"/>
                </a:cxn>
                <a:cxn ang="0">
                  <a:pos x="197" y="0"/>
                </a:cxn>
              </a:cxnLst>
              <a:rect l="0" t="0" r="r" b="b"/>
              <a:pathLst>
                <a:path w="221" h="143">
                  <a:moveTo>
                    <a:pt x="197" y="0"/>
                  </a:moveTo>
                  <a:lnTo>
                    <a:pt x="0" y="90"/>
                  </a:lnTo>
                  <a:lnTo>
                    <a:pt x="24" y="143"/>
                  </a:lnTo>
                  <a:lnTo>
                    <a:pt x="221" y="5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6CEE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6" name="Freeform 137"/>
            <p:cNvSpPr>
              <a:spLocks noChangeAspect="1"/>
            </p:cNvSpPr>
            <p:nvPr/>
          </p:nvSpPr>
          <p:spPr bwMode="auto">
            <a:xfrm>
              <a:off x="672" y="2427"/>
              <a:ext cx="221" cy="143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4" y="143"/>
                </a:cxn>
                <a:cxn ang="0">
                  <a:pos x="221" y="53"/>
                </a:cxn>
                <a:cxn ang="0">
                  <a:pos x="197" y="0"/>
                </a:cxn>
              </a:cxnLst>
              <a:rect l="0" t="0" r="r" b="b"/>
              <a:pathLst>
                <a:path w="221" h="143">
                  <a:moveTo>
                    <a:pt x="197" y="0"/>
                  </a:moveTo>
                  <a:lnTo>
                    <a:pt x="0" y="90"/>
                  </a:lnTo>
                  <a:lnTo>
                    <a:pt x="24" y="143"/>
                  </a:lnTo>
                  <a:lnTo>
                    <a:pt x="221" y="53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6CEEE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7" name="Freeform 138"/>
            <p:cNvSpPr>
              <a:spLocks noChangeAspect="1"/>
            </p:cNvSpPr>
            <p:nvPr/>
          </p:nvSpPr>
          <p:spPr bwMode="auto">
            <a:xfrm>
              <a:off x="646" y="2378"/>
              <a:ext cx="223" cy="139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9"/>
                </a:cxn>
                <a:cxn ang="0">
                  <a:pos x="26" y="139"/>
                </a:cxn>
                <a:cxn ang="0">
                  <a:pos x="223" y="49"/>
                </a:cxn>
                <a:cxn ang="0">
                  <a:pos x="197" y="0"/>
                </a:cxn>
              </a:cxnLst>
              <a:rect l="0" t="0" r="r" b="b"/>
              <a:pathLst>
                <a:path w="223" h="139">
                  <a:moveTo>
                    <a:pt x="197" y="0"/>
                  </a:moveTo>
                  <a:lnTo>
                    <a:pt x="0" y="89"/>
                  </a:lnTo>
                  <a:lnTo>
                    <a:pt x="26" y="139"/>
                  </a:lnTo>
                  <a:lnTo>
                    <a:pt x="223" y="49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78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8" name="Freeform 139"/>
            <p:cNvSpPr>
              <a:spLocks noChangeAspect="1"/>
            </p:cNvSpPr>
            <p:nvPr/>
          </p:nvSpPr>
          <p:spPr bwMode="auto">
            <a:xfrm>
              <a:off x="646" y="2378"/>
              <a:ext cx="223" cy="139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9"/>
                </a:cxn>
                <a:cxn ang="0">
                  <a:pos x="26" y="139"/>
                </a:cxn>
                <a:cxn ang="0">
                  <a:pos x="223" y="49"/>
                </a:cxn>
                <a:cxn ang="0">
                  <a:pos x="197" y="0"/>
                </a:cxn>
              </a:cxnLst>
              <a:rect l="0" t="0" r="r" b="b"/>
              <a:pathLst>
                <a:path w="223" h="139">
                  <a:moveTo>
                    <a:pt x="197" y="0"/>
                  </a:moveTo>
                  <a:lnTo>
                    <a:pt x="0" y="89"/>
                  </a:lnTo>
                  <a:lnTo>
                    <a:pt x="26" y="139"/>
                  </a:lnTo>
                  <a:lnTo>
                    <a:pt x="223" y="49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78FE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9" name="Freeform 140"/>
            <p:cNvSpPr>
              <a:spLocks noChangeAspect="1"/>
            </p:cNvSpPr>
            <p:nvPr/>
          </p:nvSpPr>
          <p:spPr bwMode="auto">
            <a:xfrm>
              <a:off x="591" y="2415"/>
              <a:ext cx="130" cy="264"/>
            </a:xfrm>
            <a:custGeom>
              <a:avLst/>
              <a:gdLst/>
              <a:ahLst/>
              <a:cxnLst>
                <a:cxn ang="0">
                  <a:pos x="81" y="102"/>
                </a:cxn>
                <a:cxn ang="0">
                  <a:pos x="55" y="52"/>
                </a:cxn>
                <a:cxn ang="0">
                  <a:pos x="31" y="17"/>
                </a:cxn>
                <a:cxn ang="0">
                  <a:pos x="12" y="0"/>
                </a:cxn>
                <a:cxn ang="0">
                  <a:pos x="0" y="1"/>
                </a:cxn>
                <a:cxn ang="0">
                  <a:pos x="0" y="24"/>
                </a:cxn>
                <a:cxn ang="0">
                  <a:pos x="9" y="62"/>
                </a:cxn>
                <a:cxn ang="0">
                  <a:pos x="24" y="110"/>
                </a:cxn>
                <a:cxn ang="0">
                  <a:pos x="48" y="162"/>
                </a:cxn>
                <a:cxn ang="0">
                  <a:pos x="74" y="211"/>
                </a:cxn>
                <a:cxn ang="0">
                  <a:pos x="97" y="245"/>
                </a:cxn>
                <a:cxn ang="0">
                  <a:pos x="116" y="264"/>
                </a:cxn>
                <a:cxn ang="0">
                  <a:pos x="128" y="263"/>
                </a:cxn>
                <a:cxn ang="0">
                  <a:pos x="130" y="242"/>
                </a:cxn>
                <a:cxn ang="0">
                  <a:pos x="121" y="204"/>
                </a:cxn>
                <a:cxn ang="0">
                  <a:pos x="105" y="155"/>
                </a:cxn>
                <a:cxn ang="0">
                  <a:pos x="81" y="102"/>
                </a:cxn>
              </a:cxnLst>
              <a:rect l="0" t="0" r="r" b="b"/>
              <a:pathLst>
                <a:path w="130" h="264">
                  <a:moveTo>
                    <a:pt x="81" y="102"/>
                  </a:moveTo>
                  <a:lnTo>
                    <a:pt x="55" y="52"/>
                  </a:lnTo>
                  <a:lnTo>
                    <a:pt x="31" y="17"/>
                  </a:lnTo>
                  <a:lnTo>
                    <a:pt x="12" y="0"/>
                  </a:lnTo>
                  <a:lnTo>
                    <a:pt x="0" y="1"/>
                  </a:lnTo>
                  <a:lnTo>
                    <a:pt x="0" y="24"/>
                  </a:lnTo>
                  <a:lnTo>
                    <a:pt x="9" y="62"/>
                  </a:lnTo>
                  <a:lnTo>
                    <a:pt x="24" y="110"/>
                  </a:lnTo>
                  <a:lnTo>
                    <a:pt x="48" y="162"/>
                  </a:lnTo>
                  <a:lnTo>
                    <a:pt x="74" y="211"/>
                  </a:lnTo>
                  <a:lnTo>
                    <a:pt x="97" y="245"/>
                  </a:lnTo>
                  <a:lnTo>
                    <a:pt x="116" y="264"/>
                  </a:lnTo>
                  <a:lnTo>
                    <a:pt x="128" y="263"/>
                  </a:lnTo>
                  <a:lnTo>
                    <a:pt x="130" y="242"/>
                  </a:lnTo>
                  <a:lnTo>
                    <a:pt x="121" y="204"/>
                  </a:lnTo>
                  <a:lnTo>
                    <a:pt x="105" y="155"/>
                  </a:lnTo>
                  <a:lnTo>
                    <a:pt x="81" y="102"/>
                  </a:lnTo>
                  <a:close/>
                </a:path>
              </a:pathLst>
            </a:custGeom>
            <a:solidFill>
              <a:srgbClr val="3EACA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0" name="Freeform 141"/>
            <p:cNvSpPr>
              <a:spLocks noChangeAspect="1"/>
            </p:cNvSpPr>
            <p:nvPr/>
          </p:nvSpPr>
          <p:spPr bwMode="auto">
            <a:xfrm>
              <a:off x="591" y="2415"/>
              <a:ext cx="130" cy="264"/>
            </a:xfrm>
            <a:custGeom>
              <a:avLst/>
              <a:gdLst/>
              <a:ahLst/>
              <a:cxnLst>
                <a:cxn ang="0">
                  <a:pos x="81" y="102"/>
                </a:cxn>
                <a:cxn ang="0">
                  <a:pos x="55" y="52"/>
                </a:cxn>
                <a:cxn ang="0">
                  <a:pos x="31" y="17"/>
                </a:cxn>
                <a:cxn ang="0">
                  <a:pos x="12" y="0"/>
                </a:cxn>
                <a:cxn ang="0">
                  <a:pos x="0" y="1"/>
                </a:cxn>
                <a:cxn ang="0">
                  <a:pos x="0" y="24"/>
                </a:cxn>
                <a:cxn ang="0">
                  <a:pos x="9" y="62"/>
                </a:cxn>
                <a:cxn ang="0">
                  <a:pos x="24" y="110"/>
                </a:cxn>
                <a:cxn ang="0">
                  <a:pos x="48" y="162"/>
                </a:cxn>
                <a:cxn ang="0">
                  <a:pos x="74" y="211"/>
                </a:cxn>
                <a:cxn ang="0">
                  <a:pos x="97" y="245"/>
                </a:cxn>
                <a:cxn ang="0">
                  <a:pos x="116" y="264"/>
                </a:cxn>
                <a:cxn ang="0">
                  <a:pos x="128" y="263"/>
                </a:cxn>
                <a:cxn ang="0">
                  <a:pos x="130" y="242"/>
                </a:cxn>
                <a:cxn ang="0">
                  <a:pos x="121" y="204"/>
                </a:cxn>
                <a:cxn ang="0">
                  <a:pos x="105" y="155"/>
                </a:cxn>
                <a:cxn ang="0">
                  <a:pos x="81" y="102"/>
                </a:cxn>
              </a:cxnLst>
              <a:rect l="0" t="0" r="r" b="b"/>
              <a:pathLst>
                <a:path w="130" h="264">
                  <a:moveTo>
                    <a:pt x="81" y="102"/>
                  </a:moveTo>
                  <a:lnTo>
                    <a:pt x="55" y="52"/>
                  </a:lnTo>
                  <a:lnTo>
                    <a:pt x="31" y="17"/>
                  </a:lnTo>
                  <a:lnTo>
                    <a:pt x="12" y="0"/>
                  </a:lnTo>
                  <a:lnTo>
                    <a:pt x="0" y="1"/>
                  </a:lnTo>
                  <a:lnTo>
                    <a:pt x="0" y="24"/>
                  </a:lnTo>
                  <a:lnTo>
                    <a:pt x="9" y="62"/>
                  </a:lnTo>
                  <a:lnTo>
                    <a:pt x="24" y="110"/>
                  </a:lnTo>
                  <a:lnTo>
                    <a:pt x="48" y="162"/>
                  </a:lnTo>
                  <a:lnTo>
                    <a:pt x="74" y="211"/>
                  </a:lnTo>
                  <a:lnTo>
                    <a:pt x="97" y="245"/>
                  </a:lnTo>
                  <a:lnTo>
                    <a:pt x="116" y="264"/>
                  </a:lnTo>
                  <a:lnTo>
                    <a:pt x="128" y="263"/>
                  </a:lnTo>
                  <a:lnTo>
                    <a:pt x="130" y="242"/>
                  </a:lnTo>
                  <a:lnTo>
                    <a:pt x="121" y="204"/>
                  </a:lnTo>
                  <a:lnTo>
                    <a:pt x="105" y="155"/>
                  </a:lnTo>
                  <a:lnTo>
                    <a:pt x="81" y="102"/>
                  </a:lnTo>
                </a:path>
              </a:pathLst>
            </a:custGeom>
            <a:noFill/>
            <a:ln w="3175">
              <a:solidFill>
                <a:srgbClr val="3EACA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1" name="Line 142"/>
            <p:cNvSpPr>
              <a:spLocks noChangeAspect="1" noChangeShapeType="1"/>
            </p:cNvSpPr>
            <p:nvPr/>
          </p:nvSpPr>
          <p:spPr bwMode="auto">
            <a:xfrm flipH="1" flipV="1">
              <a:off x="786" y="2403"/>
              <a:ext cx="42" cy="21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2" name="Line 143"/>
            <p:cNvSpPr>
              <a:spLocks noChangeAspect="1" noChangeShapeType="1"/>
            </p:cNvSpPr>
            <p:nvPr/>
          </p:nvSpPr>
          <p:spPr bwMode="auto">
            <a:xfrm>
              <a:off x="698" y="2373"/>
              <a:ext cx="67" cy="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sp>
        <p:nvSpPr>
          <p:cNvPr id="22" name="Line 144"/>
          <p:cNvSpPr>
            <a:spLocks noChangeAspect="1" noChangeShapeType="1"/>
          </p:cNvSpPr>
          <p:nvPr/>
        </p:nvSpPr>
        <p:spPr bwMode="auto">
          <a:xfrm flipH="1">
            <a:off x="1915511" y="4753740"/>
            <a:ext cx="462165" cy="177684"/>
          </a:xfrm>
          <a:prstGeom prst="line">
            <a:avLst/>
          </a:prstGeom>
          <a:noFill/>
          <a:ln w="460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23" name="Line 145"/>
          <p:cNvSpPr>
            <a:spLocks noChangeAspect="1" noChangeShapeType="1"/>
          </p:cNvSpPr>
          <p:nvPr/>
        </p:nvSpPr>
        <p:spPr bwMode="auto">
          <a:xfrm flipH="1" flipV="1">
            <a:off x="1650552" y="4548183"/>
            <a:ext cx="160911" cy="289172"/>
          </a:xfrm>
          <a:prstGeom prst="line">
            <a:avLst/>
          </a:prstGeom>
          <a:noFill/>
          <a:ln w="460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24" name="Line 146"/>
          <p:cNvSpPr>
            <a:spLocks noChangeAspect="1" noChangeShapeType="1"/>
          </p:cNvSpPr>
          <p:nvPr/>
        </p:nvSpPr>
        <p:spPr bwMode="auto">
          <a:xfrm flipH="1">
            <a:off x="1309372" y="4953489"/>
            <a:ext cx="462165" cy="178846"/>
          </a:xfrm>
          <a:prstGeom prst="line">
            <a:avLst/>
          </a:prstGeom>
          <a:noFill/>
          <a:ln w="460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25" name="Group 147"/>
          <p:cNvGrpSpPr>
            <a:grpSpLocks noChangeAspect="1"/>
          </p:cNvGrpSpPr>
          <p:nvPr/>
        </p:nvGrpSpPr>
        <p:grpSpPr bwMode="auto">
          <a:xfrm>
            <a:off x="1166609" y="4908197"/>
            <a:ext cx="395623" cy="408790"/>
            <a:chOff x="-350" y="2690"/>
            <a:chExt cx="327" cy="352"/>
          </a:xfrm>
        </p:grpSpPr>
        <p:sp>
          <p:nvSpPr>
            <p:cNvPr id="33" name="Freeform 148"/>
            <p:cNvSpPr>
              <a:spLocks noChangeAspect="1"/>
            </p:cNvSpPr>
            <p:nvPr/>
          </p:nvSpPr>
          <p:spPr bwMode="auto">
            <a:xfrm>
              <a:off x="-348" y="2690"/>
              <a:ext cx="208" cy="90"/>
            </a:xfrm>
            <a:custGeom>
              <a:avLst/>
              <a:gdLst/>
              <a:ahLst/>
              <a:cxnLst>
                <a:cxn ang="0">
                  <a:pos x="195" y="1"/>
                </a:cxn>
                <a:cxn ang="0">
                  <a:pos x="0" y="90"/>
                </a:cxn>
                <a:cxn ang="0">
                  <a:pos x="10" y="88"/>
                </a:cxn>
                <a:cxn ang="0">
                  <a:pos x="208" y="0"/>
                </a:cxn>
                <a:cxn ang="0">
                  <a:pos x="195" y="1"/>
                </a:cxn>
              </a:cxnLst>
              <a:rect l="0" t="0" r="r" b="b"/>
              <a:pathLst>
                <a:path w="208" h="90">
                  <a:moveTo>
                    <a:pt x="195" y="1"/>
                  </a:moveTo>
                  <a:lnTo>
                    <a:pt x="0" y="90"/>
                  </a:lnTo>
                  <a:lnTo>
                    <a:pt x="10" y="88"/>
                  </a:lnTo>
                  <a:lnTo>
                    <a:pt x="208" y="0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rgbClr val="43B4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4" name="Freeform 149"/>
            <p:cNvSpPr>
              <a:spLocks noChangeAspect="1"/>
            </p:cNvSpPr>
            <p:nvPr/>
          </p:nvSpPr>
          <p:spPr bwMode="auto">
            <a:xfrm>
              <a:off x="-348" y="2690"/>
              <a:ext cx="208" cy="90"/>
            </a:xfrm>
            <a:custGeom>
              <a:avLst/>
              <a:gdLst/>
              <a:ahLst/>
              <a:cxnLst>
                <a:cxn ang="0">
                  <a:pos x="195" y="1"/>
                </a:cxn>
                <a:cxn ang="0">
                  <a:pos x="0" y="90"/>
                </a:cxn>
                <a:cxn ang="0">
                  <a:pos x="10" y="88"/>
                </a:cxn>
                <a:cxn ang="0">
                  <a:pos x="208" y="0"/>
                </a:cxn>
                <a:cxn ang="0">
                  <a:pos x="195" y="1"/>
                </a:cxn>
              </a:cxnLst>
              <a:rect l="0" t="0" r="r" b="b"/>
              <a:pathLst>
                <a:path w="208" h="90">
                  <a:moveTo>
                    <a:pt x="195" y="1"/>
                  </a:moveTo>
                  <a:lnTo>
                    <a:pt x="0" y="90"/>
                  </a:lnTo>
                  <a:lnTo>
                    <a:pt x="10" y="88"/>
                  </a:lnTo>
                  <a:lnTo>
                    <a:pt x="208" y="0"/>
                  </a:lnTo>
                  <a:lnTo>
                    <a:pt x="195" y="1"/>
                  </a:lnTo>
                </a:path>
              </a:pathLst>
            </a:custGeom>
            <a:noFill/>
            <a:ln w="3175">
              <a:solidFill>
                <a:srgbClr val="43B4B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5" name="Freeform 150"/>
            <p:cNvSpPr>
              <a:spLocks noChangeAspect="1"/>
            </p:cNvSpPr>
            <p:nvPr/>
          </p:nvSpPr>
          <p:spPr bwMode="auto">
            <a:xfrm>
              <a:off x="-222" y="2930"/>
              <a:ext cx="199" cy="112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2" y="90"/>
                </a:cxn>
                <a:cxn ang="0">
                  <a:pos x="0" y="112"/>
                </a:cxn>
                <a:cxn ang="0">
                  <a:pos x="197" y="22"/>
                </a:cxn>
                <a:cxn ang="0">
                  <a:pos x="199" y="0"/>
                </a:cxn>
              </a:cxnLst>
              <a:rect l="0" t="0" r="r" b="b"/>
              <a:pathLst>
                <a:path w="199" h="112">
                  <a:moveTo>
                    <a:pt x="199" y="0"/>
                  </a:moveTo>
                  <a:lnTo>
                    <a:pt x="2" y="90"/>
                  </a:lnTo>
                  <a:lnTo>
                    <a:pt x="0" y="112"/>
                  </a:lnTo>
                  <a:lnTo>
                    <a:pt x="197" y="2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15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6" name="Freeform 151"/>
            <p:cNvSpPr>
              <a:spLocks noChangeAspect="1"/>
            </p:cNvSpPr>
            <p:nvPr/>
          </p:nvSpPr>
          <p:spPr bwMode="auto">
            <a:xfrm>
              <a:off x="-222" y="2930"/>
              <a:ext cx="199" cy="112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2" y="90"/>
                </a:cxn>
                <a:cxn ang="0">
                  <a:pos x="0" y="112"/>
                </a:cxn>
                <a:cxn ang="0">
                  <a:pos x="197" y="22"/>
                </a:cxn>
                <a:cxn ang="0">
                  <a:pos x="199" y="0"/>
                </a:cxn>
              </a:cxnLst>
              <a:rect l="0" t="0" r="r" b="b"/>
              <a:pathLst>
                <a:path w="199" h="112">
                  <a:moveTo>
                    <a:pt x="199" y="0"/>
                  </a:moveTo>
                  <a:lnTo>
                    <a:pt x="2" y="90"/>
                  </a:lnTo>
                  <a:lnTo>
                    <a:pt x="0" y="112"/>
                  </a:lnTo>
                  <a:lnTo>
                    <a:pt x="197" y="22"/>
                  </a:lnTo>
                  <a:lnTo>
                    <a:pt x="199" y="0"/>
                  </a:lnTo>
                </a:path>
              </a:pathLst>
            </a:custGeom>
            <a:noFill/>
            <a:ln w="3175">
              <a:solidFill>
                <a:srgbClr val="15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7" name="Freeform 152"/>
            <p:cNvSpPr>
              <a:spLocks noChangeAspect="1"/>
            </p:cNvSpPr>
            <p:nvPr/>
          </p:nvSpPr>
          <p:spPr bwMode="auto">
            <a:xfrm>
              <a:off x="-338" y="2690"/>
              <a:ext cx="217" cy="107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0" y="88"/>
                </a:cxn>
                <a:cxn ang="0">
                  <a:pos x="19" y="107"/>
                </a:cxn>
                <a:cxn ang="0">
                  <a:pos x="217" y="17"/>
                </a:cxn>
                <a:cxn ang="0">
                  <a:pos x="198" y="0"/>
                </a:cxn>
              </a:cxnLst>
              <a:rect l="0" t="0" r="r" b="b"/>
              <a:pathLst>
                <a:path w="217" h="107">
                  <a:moveTo>
                    <a:pt x="198" y="0"/>
                  </a:moveTo>
                  <a:lnTo>
                    <a:pt x="0" y="88"/>
                  </a:lnTo>
                  <a:lnTo>
                    <a:pt x="19" y="107"/>
                  </a:lnTo>
                  <a:lnTo>
                    <a:pt x="217" y="17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61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8" name="Freeform 153"/>
            <p:cNvSpPr>
              <a:spLocks noChangeAspect="1"/>
            </p:cNvSpPr>
            <p:nvPr/>
          </p:nvSpPr>
          <p:spPr bwMode="auto">
            <a:xfrm>
              <a:off x="-338" y="2690"/>
              <a:ext cx="217" cy="107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0" y="88"/>
                </a:cxn>
                <a:cxn ang="0">
                  <a:pos x="19" y="107"/>
                </a:cxn>
                <a:cxn ang="0">
                  <a:pos x="217" y="17"/>
                </a:cxn>
                <a:cxn ang="0">
                  <a:pos x="198" y="0"/>
                </a:cxn>
              </a:cxnLst>
              <a:rect l="0" t="0" r="r" b="b"/>
              <a:pathLst>
                <a:path w="217" h="107">
                  <a:moveTo>
                    <a:pt x="198" y="0"/>
                  </a:moveTo>
                  <a:lnTo>
                    <a:pt x="0" y="88"/>
                  </a:lnTo>
                  <a:lnTo>
                    <a:pt x="19" y="107"/>
                  </a:lnTo>
                  <a:lnTo>
                    <a:pt x="217" y="17"/>
                  </a:lnTo>
                  <a:lnTo>
                    <a:pt x="198" y="0"/>
                  </a:lnTo>
                </a:path>
              </a:pathLst>
            </a:custGeom>
            <a:noFill/>
            <a:ln w="3175">
              <a:solidFill>
                <a:srgbClr val="61DED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9" name="Freeform 154"/>
            <p:cNvSpPr>
              <a:spLocks noChangeAspect="1"/>
            </p:cNvSpPr>
            <p:nvPr/>
          </p:nvSpPr>
          <p:spPr bwMode="auto">
            <a:xfrm>
              <a:off x="-227" y="2892"/>
              <a:ext cx="204" cy="128"/>
            </a:xfrm>
            <a:custGeom>
              <a:avLst/>
              <a:gdLst/>
              <a:ahLst/>
              <a:cxnLst>
                <a:cxn ang="0">
                  <a:pos x="195" y="0"/>
                </a:cxn>
                <a:cxn ang="0">
                  <a:pos x="0" y="90"/>
                </a:cxn>
                <a:cxn ang="0">
                  <a:pos x="7" y="128"/>
                </a:cxn>
                <a:cxn ang="0">
                  <a:pos x="204" y="38"/>
                </a:cxn>
                <a:cxn ang="0">
                  <a:pos x="195" y="0"/>
                </a:cxn>
              </a:cxnLst>
              <a:rect l="0" t="0" r="r" b="b"/>
              <a:pathLst>
                <a:path w="204" h="128">
                  <a:moveTo>
                    <a:pt x="195" y="0"/>
                  </a:moveTo>
                  <a:lnTo>
                    <a:pt x="0" y="90"/>
                  </a:lnTo>
                  <a:lnTo>
                    <a:pt x="7" y="128"/>
                  </a:lnTo>
                  <a:lnTo>
                    <a:pt x="204" y="38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329C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40" name="Freeform 155"/>
            <p:cNvSpPr>
              <a:spLocks noChangeAspect="1"/>
            </p:cNvSpPr>
            <p:nvPr/>
          </p:nvSpPr>
          <p:spPr bwMode="auto">
            <a:xfrm>
              <a:off x="-227" y="2892"/>
              <a:ext cx="204" cy="128"/>
            </a:xfrm>
            <a:custGeom>
              <a:avLst/>
              <a:gdLst/>
              <a:ahLst/>
              <a:cxnLst>
                <a:cxn ang="0">
                  <a:pos x="195" y="0"/>
                </a:cxn>
                <a:cxn ang="0">
                  <a:pos x="0" y="90"/>
                </a:cxn>
                <a:cxn ang="0">
                  <a:pos x="7" y="128"/>
                </a:cxn>
                <a:cxn ang="0">
                  <a:pos x="204" y="38"/>
                </a:cxn>
                <a:cxn ang="0">
                  <a:pos x="195" y="0"/>
                </a:cxn>
              </a:cxnLst>
              <a:rect l="0" t="0" r="r" b="b"/>
              <a:pathLst>
                <a:path w="204" h="128">
                  <a:moveTo>
                    <a:pt x="195" y="0"/>
                  </a:moveTo>
                  <a:lnTo>
                    <a:pt x="0" y="90"/>
                  </a:lnTo>
                  <a:lnTo>
                    <a:pt x="7" y="128"/>
                  </a:lnTo>
                  <a:lnTo>
                    <a:pt x="204" y="38"/>
                  </a:lnTo>
                  <a:lnTo>
                    <a:pt x="195" y="0"/>
                  </a:lnTo>
                </a:path>
              </a:pathLst>
            </a:custGeom>
            <a:noFill/>
            <a:ln w="3175">
              <a:solidFill>
                <a:srgbClr val="329C9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41" name="Freeform 156"/>
            <p:cNvSpPr>
              <a:spLocks noChangeAspect="1"/>
            </p:cNvSpPr>
            <p:nvPr/>
          </p:nvSpPr>
          <p:spPr bwMode="auto">
            <a:xfrm>
              <a:off x="-319" y="2707"/>
              <a:ext cx="222" cy="124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0" y="90"/>
                </a:cxn>
                <a:cxn ang="0">
                  <a:pos x="25" y="124"/>
                </a:cxn>
                <a:cxn ang="0">
                  <a:pos x="222" y="34"/>
                </a:cxn>
                <a:cxn ang="0">
                  <a:pos x="198" y="0"/>
                </a:cxn>
              </a:cxnLst>
              <a:rect l="0" t="0" r="r" b="b"/>
              <a:pathLst>
                <a:path w="222" h="124">
                  <a:moveTo>
                    <a:pt x="198" y="0"/>
                  </a:moveTo>
                  <a:lnTo>
                    <a:pt x="0" y="90"/>
                  </a:lnTo>
                  <a:lnTo>
                    <a:pt x="25" y="124"/>
                  </a:lnTo>
                  <a:lnTo>
                    <a:pt x="222" y="34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73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42" name="Freeform 157"/>
            <p:cNvSpPr>
              <a:spLocks noChangeAspect="1"/>
            </p:cNvSpPr>
            <p:nvPr/>
          </p:nvSpPr>
          <p:spPr bwMode="auto">
            <a:xfrm>
              <a:off x="-319" y="2707"/>
              <a:ext cx="222" cy="124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0" y="90"/>
                </a:cxn>
                <a:cxn ang="0">
                  <a:pos x="25" y="124"/>
                </a:cxn>
                <a:cxn ang="0">
                  <a:pos x="222" y="34"/>
                </a:cxn>
                <a:cxn ang="0">
                  <a:pos x="198" y="0"/>
                </a:cxn>
              </a:cxnLst>
              <a:rect l="0" t="0" r="r" b="b"/>
              <a:pathLst>
                <a:path w="222" h="124">
                  <a:moveTo>
                    <a:pt x="198" y="0"/>
                  </a:moveTo>
                  <a:lnTo>
                    <a:pt x="0" y="90"/>
                  </a:lnTo>
                  <a:lnTo>
                    <a:pt x="25" y="124"/>
                  </a:lnTo>
                  <a:lnTo>
                    <a:pt x="222" y="34"/>
                  </a:lnTo>
                  <a:lnTo>
                    <a:pt x="198" y="0"/>
                  </a:lnTo>
                </a:path>
              </a:pathLst>
            </a:custGeom>
            <a:noFill/>
            <a:ln w="3175">
              <a:solidFill>
                <a:srgbClr val="73F8F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43" name="Freeform 158"/>
            <p:cNvSpPr>
              <a:spLocks noChangeAspect="1"/>
            </p:cNvSpPr>
            <p:nvPr/>
          </p:nvSpPr>
          <p:spPr bwMode="auto">
            <a:xfrm>
              <a:off x="-244" y="2844"/>
              <a:ext cx="212" cy="13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9"/>
                </a:cxn>
                <a:cxn ang="0">
                  <a:pos x="17" y="138"/>
                </a:cxn>
                <a:cxn ang="0">
                  <a:pos x="212" y="48"/>
                </a:cxn>
                <a:cxn ang="0">
                  <a:pos x="197" y="0"/>
                </a:cxn>
              </a:cxnLst>
              <a:rect l="0" t="0" r="r" b="b"/>
              <a:pathLst>
                <a:path w="212" h="138">
                  <a:moveTo>
                    <a:pt x="197" y="0"/>
                  </a:moveTo>
                  <a:lnTo>
                    <a:pt x="0" y="89"/>
                  </a:lnTo>
                  <a:lnTo>
                    <a:pt x="17" y="138"/>
                  </a:lnTo>
                  <a:lnTo>
                    <a:pt x="212" y="4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54CB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44" name="Freeform 159"/>
            <p:cNvSpPr>
              <a:spLocks noChangeAspect="1"/>
            </p:cNvSpPr>
            <p:nvPr/>
          </p:nvSpPr>
          <p:spPr bwMode="auto">
            <a:xfrm>
              <a:off x="-244" y="2844"/>
              <a:ext cx="212" cy="13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9"/>
                </a:cxn>
                <a:cxn ang="0">
                  <a:pos x="17" y="138"/>
                </a:cxn>
                <a:cxn ang="0">
                  <a:pos x="212" y="48"/>
                </a:cxn>
                <a:cxn ang="0">
                  <a:pos x="197" y="0"/>
                </a:cxn>
              </a:cxnLst>
              <a:rect l="0" t="0" r="r" b="b"/>
              <a:pathLst>
                <a:path w="212" h="138">
                  <a:moveTo>
                    <a:pt x="197" y="0"/>
                  </a:moveTo>
                  <a:lnTo>
                    <a:pt x="0" y="89"/>
                  </a:lnTo>
                  <a:lnTo>
                    <a:pt x="17" y="138"/>
                  </a:lnTo>
                  <a:lnTo>
                    <a:pt x="212" y="48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54CBC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45" name="Freeform 160"/>
            <p:cNvSpPr>
              <a:spLocks noChangeAspect="1"/>
            </p:cNvSpPr>
            <p:nvPr/>
          </p:nvSpPr>
          <p:spPr bwMode="auto">
            <a:xfrm>
              <a:off x="-268" y="2790"/>
              <a:ext cx="221" cy="143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4" y="143"/>
                </a:cxn>
                <a:cxn ang="0">
                  <a:pos x="221" y="54"/>
                </a:cxn>
                <a:cxn ang="0">
                  <a:pos x="197" y="0"/>
                </a:cxn>
              </a:cxnLst>
              <a:rect l="0" t="0" r="r" b="b"/>
              <a:pathLst>
                <a:path w="221" h="143">
                  <a:moveTo>
                    <a:pt x="197" y="0"/>
                  </a:moveTo>
                  <a:lnTo>
                    <a:pt x="0" y="90"/>
                  </a:lnTo>
                  <a:lnTo>
                    <a:pt x="24" y="143"/>
                  </a:lnTo>
                  <a:lnTo>
                    <a:pt x="221" y="5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6CEE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46" name="Freeform 161"/>
            <p:cNvSpPr>
              <a:spLocks noChangeAspect="1"/>
            </p:cNvSpPr>
            <p:nvPr/>
          </p:nvSpPr>
          <p:spPr bwMode="auto">
            <a:xfrm>
              <a:off x="-268" y="2790"/>
              <a:ext cx="221" cy="143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4" y="143"/>
                </a:cxn>
                <a:cxn ang="0">
                  <a:pos x="221" y="54"/>
                </a:cxn>
                <a:cxn ang="0">
                  <a:pos x="197" y="0"/>
                </a:cxn>
              </a:cxnLst>
              <a:rect l="0" t="0" r="r" b="b"/>
              <a:pathLst>
                <a:path w="221" h="143">
                  <a:moveTo>
                    <a:pt x="197" y="0"/>
                  </a:moveTo>
                  <a:lnTo>
                    <a:pt x="0" y="90"/>
                  </a:lnTo>
                  <a:lnTo>
                    <a:pt x="24" y="143"/>
                  </a:lnTo>
                  <a:lnTo>
                    <a:pt x="221" y="54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6CEEE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47" name="Freeform 162"/>
            <p:cNvSpPr>
              <a:spLocks noChangeAspect="1"/>
            </p:cNvSpPr>
            <p:nvPr/>
          </p:nvSpPr>
          <p:spPr bwMode="auto">
            <a:xfrm>
              <a:off x="-294" y="2741"/>
              <a:ext cx="223" cy="139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6" y="139"/>
                </a:cxn>
                <a:cxn ang="0">
                  <a:pos x="223" y="49"/>
                </a:cxn>
                <a:cxn ang="0">
                  <a:pos x="197" y="0"/>
                </a:cxn>
              </a:cxnLst>
              <a:rect l="0" t="0" r="r" b="b"/>
              <a:pathLst>
                <a:path w="223" h="139">
                  <a:moveTo>
                    <a:pt x="197" y="0"/>
                  </a:moveTo>
                  <a:lnTo>
                    <a:pt x="0" y="90"/>
                  </a:lnTo>
                  <a:lnTo>
                    <a:pt x="26" y="139"/>
                  </a:lnTo>
                  <a:lnTo>
                    <a:pt x="223" y="49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78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48" name="Freeform 163"/>
            <p:cNvSpPr>
              <a:spLocks noChangeAspect="1"/>
            </p:cNvSpPr>
            <p:nvPr/>
          </p:nvSpPr>
          <p:spPr bwMode="auto">
            <a:xfrm>
              <a:off x="-294" y="2741"/>
              <a:ext cx="223" cy="139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6" y="139"/>
                </a:cxn>
                <a:cxn ang="0">
                  <a:pos x="223" y="49"/>
                </a:cxn>
                <a:cxn ang="0">
                  <a:pos x="197" y="0"/>
                </a:cxn>
              </a:cxnLst>
              <a:rect l="0" t="0" r="r" b="b"/>
              <a:pathLst>
                <a:path w="223" h="139">
                  <a:moveTo>
                    <a:pt x="197" y="0"/>
                  </a:moveTo>
                  <a:lnTo>
                    <a:pt x="0" y="90"/>
                  </a:lnTo>
                  <a:lnTo>
                    <a:pt x="26" y="139"/>
                  </a:lnTo>
                  <a:lnTo>
                    <a:pt x="223" y="49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78FE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49" name="Freeform 164"/>
            <p:cNvSpPr>
              <a:spLocks noChangeAspect="1"/>
            </p:cNvSpPr>
            <p:nvPr/>
          </p:nvSpPr>
          <p:spPr bwMode="auto">
            <a:xfrm>
              <a:off x="-350" y="2778"/>
              <a:ext cx="130" cy="264"/>
            </a:xfrm>
            <a:custGeom>
              <a:avLst/>
              <a:gdLst/>
              <a:ahLst/>
              <a:cxnLst>
                <a:cxn ang="0">
                  <a:pos x="82" y="102"/>
                </a:cxn>
                <a:cxn ang="0">
                  <a:pos x="56" y="53"/>
                </a:cxn>
                <a:cxn ang="0">
                  <a:pos x="31" y="19"/>
                </a:cxn>
                <a:cxn ang="0">
                  <a:pos x="12" y="0"/>
                </a:cxn>
                <a:cxn ang="0">
                  <a:pos x="2" y="2"/>
                </a:cxn>
                <a:cxn ang="0">
                  <a:pos x="0" y="24"/>
                </a:cxn>
                <a:cxn ang="0">
                  <a:pos x="9" y="62"/>
                </a:cxn>
                <a:cxn ang="0">
                  <a:pos x="25" y="110"/>
                </a:cxn>
                <a:cxn ang="0">
                  <a:pos x="49" y="164"/>
                </a:cxn>
                <a:cxn ang="0">
                  <a:pos x="75" y="211"/>
                </a:cxn>
                <a:cxn ang="0">
                  <a:pos x="99" y="247"/>
                </a:cxn>
                <a:cxn ang="0">
                  <a:pos x="118" y="264"/>
                </a:cxn>
                <a:cxn ang="0">
                  <a:pos x="128" y="264"/>
                </a:cxn>
                <a:cxn ang="0">
                  <a:pos x="130" y="242"/>
                </a:cxn>
                <a:cxn ang="0">
                  <a:pos x="123" y="204"/>
                </a:cxn>
                <a:cxn ang="0">
                  <a:pos x="106" y="155"/>
                </a:cxn>
                <a:cxn ang="0">
                  <a:pos x="82" y="102"/>
                </a:cxn>
              </a:cxnLst>
              <a:rect l="0" t="0" r="r" b="b"/>
              <a:pathLst>
                <a:path w="130" h="264">
                  <a:moveTo>
                    <a:pt x="82" y="102"/>
                  </a:moveTo>
                  <a:lnTo>
                    <a:pt x="56" y="53"/>
                  </a:lnTo>
                  <a:lnTo>
                    <a:pt x="31" y="19"/>
                  </a:lnTo>
                  <a:lnTo>
                    <a:pt x="12" y="0"/>
                  </a:lnTo>
                  <a:lnTo>
                    <a:pt x="2" y="2"/>
                  </a:lnTo>
                  <a:lnTo>
                    <a:pt x="0" y="24"/>
                  </a:lnTo>
                  <a:lnTo>
                    <a:pt x="9" y="62"/>
                  </a:lnTo>
                  <a:lnTo>
                    <a:pt x="25" y="110"/>
                  </a:lnTo>
                  <a:lnTo>
                    <a:pt x="49" y="164"/>
                  </a:lnTo>
                  <a:lnTo>
                    <a:pt x="75" y="211"/>
                  </a:lnTo>
                  <a:lnTo>
                    <a:pt x="99" y="247"/>
                  </a:lnTo>
                  <a:lnTo>
                    <a:pt x="118" y="264"/>
                  </a:lnTo>
                  <a:lnTo>
                    <a:pt x="128" y="264"/>
                  </a:lnTo>
                  <a:lnTo>
                    <a:pt x="130" y="242"/>
                  </a:lnTo>
                  <a:lnTo>
                    <a:pt x="123" y="204"/>
                  </a:lnTo>
                  <a:lnTo>
                    <a:pt x="106" y="155"/>
                  </a:lnTo>
                  <a:lnTo>
                    <a:pt x="82" y="102"/>
                  </a:lnTo>
                  <a:close/>
                </a:path>
              </a:pathLst>
            </a:custGeom>
            <a:solidFill>
              <a:srgbClr val="3EACA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0" name="Freeform 165"/>
            <p:cNvSpPr>
              <a:spLocks noChangeAspect="1"/>
            </p:cNvSpPr>
            <p:nvPr/>
          </p:nvSpPr>
          <p:spPr bwMode="auto">
            <a:xfrm>
              <a:off x="-350" y="2778"/>
              <a:ext cx="130" cy="264"/>
            </a:xfrm>
            <a:custGeom>
              <a:avLst/>
              <a:gdLst/>
              <a:ahLst/>
              <a:cxnLst>
                <a:cxn ang="0">
                  <a:pos x="82" y="102"/>
                </a:cxn>
                <a:cxn ang="0">
                  <a:pos x="56" y="53"/>
                </a:cxn>
                <a:cxn ang="0">
                  <a:pos x="31" y="19"/>
                </a:cxn>
                <a:cxn ang="0">
                  <a:pos x="12" y="0"/>
                </a:cxn>
                <a:cxn ang="0">
                  <a:pos x="2" y="2"/>
                </a:cxn>
                <a:cxn ang="0">
                  <a:pos x="0" y="24"/>
                </a:cxn>
                <a:cxn ang="0">
                  <a:pos x="9" y="62"/>
                </a:cxn>
                <a:cxn ang="0">
                  <a:pos x="25" y="110"/>
                </a:cxn>
                <a:cxn ang="0">
                  <a:pos x="49" y="164"/>
                </a:cxn>
                <a:cxn ang="0">
                  <a:pos x="75" y="211"/>
                </a:cxn>
                <a:cxn ang="0">
                  <a:pos x="99" y="247"/>
                </a:cxn>
                <a:cxn ang="0">
                  <a:pos x="118" y="264"/>
                </a:cxn>
                <a:cxn ang="0">
                  <a:pos x="128" y="264"/>
                </a:cxn>
                <a:cxn ang="0">
                  <a:pos x="130" y="242"/>
                </a:cxn>
                <a:cxn ang="0">
                  <a:pos x="123" y="204"/>
                </a:cxn>
                <a:cxn ang="0">
                  <a:pos x="106" y="155"/>
                </a:cxn>
                <a:cxn ang="0">
                  <a:pos x="82" y="102"/>
                </a:cxn>
              </a:cxnLst>
              <a:rect l="0" t="0" r="r" b="b"/>
              <a:pathLst>
                <a:path w="130" h="264">
                  <a:moveTo>
                    <a:pt x="82" y="102"/>
                  </a:moveTo>
                  <a:lnTo>
                    <a:pt x="56" y="53"/>
                  </a:lnTo>
                  <a:lnTo>
                    <a:pt x="31" y="19"/>
                  </a:lnTo>
                  <a:lnTo>
                    <a:pt x="12" y="0"/>
                  </a:lnTo>
                  <a:lnTo>
                    <a:pt x="2" y="2"/>
                  </a:lnTo>
                  <a:lnTo>
                    <a:pt x="0" y="24"/>
                  </a:lnTo>
                  <a:lnTo>
                    <a:pt x="9" y="62"/>
                  </a:lnTo>
                  <a:lnTo>
                    <a:pt x="25" y="110"/>
                  </a:lnTo>
                  <a:lnTo>
                    <a:pt x="49" y="164"/>
                  </a:lnTo>
                  <a:lnTo>
                    <a:pt x="75" y="211"/>
                  </a:lnTo>
                  <a:lnTo>
                    <a:pt x="99" y="247"/>
                  </a:lnTo>
                  <a:lnTo>
                    <a:pt x="118" y="264"/>
                  </a:lnTo>
                  <a:lnTo>
                    <a:pt x="128" y="264"/>
                  </a:lnTo>
                  <a:lnTo>
                    <a:pt x="130" y="242"/>
                  </a:lnTo>
                  <a:lnTo>
                    <a:pt x="123" y="204"/>
                  </a:lnTo>
                  <a:lnTo>
                    <a:pt x="106" y="155"/>
                  </a:lnTo>
                  <a:lnTo>
                    <a:pt x="82" y="102"/>
                  </a:lnTo>
                </a:path>
              </a:pathLst>
            </a:custGeom>
            <a:noFill/>
            <a:ln w="3175">
              <a:solidFill>
                <a:srgbClr val="3EACA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1" name="Line 166"/>
            <p:cNvSpPr>
              <a:spLocks noChangeAspect="1" noChangeShapeType="1"/>
            </p:cNvSpPr>
            <p:nvPr/>
          </p:nvSpPr>
          <p:spPr bwMode="auto">
            <a:xfrm flipH="1" flipV="1">
              <a:off x="-154" y="2766"/>
              <a:ext cx="41" cy="21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2" name="Line 167"/>
            <p:cNvSpPr>
              <a:spLocks noChangeAspect="1" noChangeShapeType="1"/>
            </p:cNvSpPr>
            <p:nvPr/>
          </p:nvSpPr>
          <p:spPr bwMode="auto">
            <a:xfrm>
              <a:off x="-242" y="2736"/>
              <a:ext cx="67" cy="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sp>
        <p:nvSpPr>
          <p:cNvPr id="26" name="Line 168"/>
          <p:cNvSpPr>
            <a:spLocks noChangeAspect="1" noChangeShapeType="1"/>
          </p:cNvSpPr>
          <p:nvPr/>
        </p:nvSpPr>
        <p:spPr bwMode="auto">
          <a:xfrm flipH="1">
            <a:off x="953674" y="5167175"/>
            <a:ext cx="281897" cy="118456"/>
          </a:xfrm>
          <a:prstGeom prst="line">
            <a:avLst/>
          </a:prstGeom>
          <a:noFill/>
          <a:ln w="333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28" name="Text Box 170"/>
          <p:cNvSpPr txBox="1">
            <a:spLocks noChangeAspect="1" noChangeArrowheads="1"/>
          </p:cNvSpPr>
          <p:nvPr/>
        </p:nvSpPr>
        <p:spPr bwMode="auto">
          <a:xfrm>
            <a:off x="601606" y="4459918"/>
            <a:ext cx="902554" cy="43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100" dirty="0" smtClean="0">
                <a:solidFill>
                  <a:srgbClr val="99CCFF"/>
                </a:solidFill>
              </a:rPr>
              <a:t>ITM</a:t>
            </a:r>
            <a:r>
              <a:rPr lang="en-US" altLang="ja-JP" sz="1100" dirty="0" smtClean="0">
                <a:solidFill>
                  <a:srgbClr val="DDDDDD"/>
                </a:solidFill>
              </a:rPr>
              <a:t>: Input </a:t>
            </a:r>
          </a:p>
          <a:p>
            <a:pPr>
              <a:buFontTx/>
              <a:buNone/>
            </a:pPr>
            <a:r>
              <a:rPr lang="en-US" altLang="ja-JP" sz="1100" dirty="0" smtClean="0">
                <a:solidFill>
                  <a:srgbClr val="DDDDDD"/>
                </a:solidFill>
              </a:rPr>
              <a:t>Test Mass</a:t>
            </a:r>
            <a:endParaRPr lang="ja-JP" altLang="en-US" sz="1100" dirty="0">
              <a:solidFill>
                <a:srgbClr val="DDDDDD"/>
              </a:solidFill>
            </a:endParaRPr>
          </a:p>
        </p:txBody>
      </p:sp>
      <p:sp>
        <p:nvSpPr>
          <p:cNvPr id="29" name="Text Box 171"/>
          <p:cNvSpPr txBox="1">
            <a:spLocks noChangeAspect="1" noChangeArrowheads="1"/>
          </p:cNvSpPr>
          <p:nvPr/>
        </p:nvSpPr>
        <p:spPr bwMode="auto">
          <a:xfrm>
            <a:off x="2234913" y="4238103"/>
            <a:ext cx="428290" cy="26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100" dirty="0" smtClean="0">
                <a:solidFill>
                  <a:srgbClr val="99CCFF"/>
                </a:solidFill>
              </a:rPr>
              <a:t>ITM</a:t>
            </a:r>
            <a:endParaRPr lang="ja-JP" altLang="en-US" sz="1100" dirty="0">
              <a:solidFill>
                <a:srgbClr val="99CCFF"/>
              </a:solidFill>
            </a:endParaRPr>
          </a:p>
        </p:txBody>
      </p:sp>
      <p:sp>
        <p:nvSpPr>
          <p:cNvPr id="30" name="Text Box 172"/>
          <p:cNvSpPr txBox="1">
            <a:spLocks noChangeAspect="1" noChangeArrowheads="1"/>
          </p:cNvSpPr>
          <p:nvPr/>
        </p:nvSpPr>
        <p:spPr bwMode="auto">
          <a:xfrm>
            <a:off x="904070" y="5296079"/>
            <a:ext cx="1219536" cy="43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100" dirty="0" smtClean="0">
                <a:solidFill>
                  <a:srgbClr val="99CCFF"/>
                </a:solidFill>
              </a:rPr>
              <a:t>PRM</a:t>
            </a:r>
            <a:r>
              <a:rPr lang="en-US" altLang="ja-JP" sz="1100" dirty="0" smtClean="0">
                <a:solidFill>
                  <a:srgbClr val="DDDDDD"/>
                </a:solidFill>
              </a:rPr>
              <a:t>: Power-</a:t>
            </a:r>
          </a:p>
          <a:p>
            <a:pPr algn="l">
              <a:buFontTx/>
              <a:buNone/>
            </a:pPr>
            <a:r>
              <a:rPr lang="en-US" altLang="ja-JP" sz="1100" dirty="0" smtClean="0">
                <a:solidFill>
                  <a:srgbClr val="DDDDDD"/>
                </a:solidFill>
              </a:rPr>
              <a:t> Recycling Mirror</a:t>
            </a:r>
            <a:endParaRPr lang="ja-JP" altLang="en-US" sz="1100" dirty="0">
              <a:solidFill>
                <a:srgbClr val="DDDDDD"/>
              </a:solidFill>
            </a:endParaRPr>
          </a:p>
        </p:txBody>
      </p:sp>
      <p:sp>
        <p:nvSpPr>
          <p:cNvPr id="31" name="Text Box 173"/>
          <p:cNvSpPr txBox="1">
            <a:spLocks noChangeAspect="1" noChangeArrowheads="1"/>
          </p:cNvSpPr>
          <p:nvPr/>
        </p:nvSpPr>
        <p:spPr bwMode="auto">
          <a:xfrm rot="20100000">
            <a:off x="2837422" y="4457596"/>
            <a:ext cx="961837" cy="4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200" dirty="0" smtClean="0">
                <a:solidFill>
                  <a:srgbClr val="DDDDDD"/>
                </a:solidFill>
              </a:rPr>
              <a:t>Fabry-Perot</a:t>
            </a:r>
          </a:p>
          <a:p>
            <a:pPr>
              <a:buFontTx/>
              <a:buNone/>
            </a:pPr>
            <a:r>
              <a:rPr lang="en-US" altLang="ja-JP" sz="1200" dirty="0" smtClean="0">
                <a:solidFill>
                  <a:srgbClr val="DDDDDD"/>
                </a:solidFill>
              </a:rPr>
              <a:t>Cavity</a:t>
            </a:r>
            <a:endParaRPr lang="ja-JP" altLang="en-US" sz="1200" dirty="0">
              <a:solidFill>
                <a:srgbClr val="DDDDDD"/>
              </a:solidFill>
            </a:endParaRPr>
          </a:p>
        </p:txBody>
      </p:sp>
      <p:sp>
        <p:nvSpPr>
          <p:cNvPr id="32" name="Rectangle 174"/>
          <p:cNvSpPr>
            <a:spLocks noChangeAspect="1" noChangeArrowheads="1"/>
          </p:cNvSpPr>
          <p:nvPr/>
        </p:nvSpPr>
        <p:spPr bwMode="auto">
          <a:xfrm rot="3600000">
            <a:off x="499523" y="3761979"/>
            <a:ext cx="962746" cy="462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200" dirty="0" smtClean="0">
                <a:solidFill>
                  <a:srgbClr val="DDDDDD"/>
                </a:solidFill>
              </a:rPr>
              <a:t>Fabry-Perot</a:t>
            </a:r>
          </a:p>
          <a:p>
            <a:pPr>
              <a:buFontTx/>
              <a:buNone/>
            </a:pPr>
            <a:r>
              <a:rPr lang="en-US" altLang="ja-JP" sz="1200" dirty="0" smtClean="0">
                <a:solidFill>
                  <a:srgbClr val="DDDDDD"/>
                </a:solidFill>
              </a:rPr>
              <a:t> Cavity</a:t>
            </a:r>
            <a:endParaRPr lang="ja-JP" altLang="en-US" sz="1200" dirty="0">
              <a:solidFill>
                <a:srgbClr val="DDDDDD"/>
              </a:solidFill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2037161" y="5160203"/>
            <a:ext cx="1748790" cy="430855"/>
            <a:chOff x="2037161" y="4855521"/>
            <a:chExt cx="1748790" cy="430855"/>
          </a:xfrm>
        </p:grpSpPr>
        <p:sp>
          <p:nvSpPr>
            <p:cNvPr id="181" name="Text Box 172"/>
            <p:cNvSpPr txBox="1">
              <a:spLocks noChangeAspect="1" noChangeArrowheads="1"/>
            </p:cNvSpPr>
            <p:nvPr/>
          </p:nvSpPr>
          <p:spPr bwMode="auto">
            <a:xfrm>
              <a:off x="2357109" y="4855521"/>
              <a:ext cx="1428842" cy="430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1100" dirty="0" smtClean="0">
                  <a:solidFill>
                    <a:srgbClr val="99CCFF"/>
                  </a:solidFill>
                </a:rPr>
                <a:t>SEM</a:t>
              </a:r>
              <a:r>
                <a:rPr lang="en-US" altLang="ja-JP" sz="1100" dirty="0" smtClean="0">
                  <a:solidFill>
                    <a:srgbClr val="DDDDDD"/>
                  </a:solidFill>
                </a:rPr>
                <a:t>: Signal-</a:t>
              </a:r>
            </a:p>
            <a:p>
              <a:pPr algn="l">
                <a:buFontTx/>
                <a:buNone/>
              </a:pPr>
              <a:r>
                <a:rPr lang="en-US" altLang="ja-JP" sz="1100" dirty="0" smtClean="0">
                  <a:solidFill>
                    <a:srgbClr val="DDDDDD"/>
                  </a:solidFill>
                </a:rPr>
                <a:t>   Extraction Mirror</a:t>
              </a:r>
              <a:endParaRPr lang="ja-JP" altLang="en-US" sz="1100" dirty="0">
                <a:solidFill>
                  <a:srgbClr val="DDDDDD"/>
                </a:solidFill>
              </a:endParaRPr>
            </a:p>
          </p:txBody>
        </p:sp>
        <p:grpSp>
          <p:nvGrpSpPr>
            <p:cNvPr id="177" name="Group 176"/>
            <p:cNvGrpSpPr>
              <a:grpSpLocks/>
            </p:cNvGrpSpPr>
            <p:nvPr/>
          </p:nvGrpSpPr>
          <p:grpSpPr bwMode="auto">
            <a:xfrm>
              <a:off x="2037161" y="4948510"/>
              <a:ext cx="326208" cy="332317"/>
              <a:chOff x="3318" y="1817"/>
              <a:chExt cx="403" cy="396"/>
            </a:xfrm>
          </p:grpSpPr>
          <p:pic>
            <p:nvPicPr>
              <p:cNvPr id="178" name="Picture 177" descr="mirror2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318" y="1817"/>
                <a:ext cx="403" cy="396"/>
              </a:xfrm>
              <a:prstGeom prst="rect">
                <a:avLst/>
              </a:prstGeom>
              <a:noFill/>
            </p:spPr>
          </p:pic>
          <p:sp>
            <p:nvSpPr>
              <p:cNvPr id="179" name="Line 178"/>
              <p:cNvSpPr>
                <a:spLocks noChangeShapeType="1"/>
              </p:cNvSpPr>
              <p:nvPr/>
            </p:nvSpPr>
            <p:spPr bwMode="auto">
              <a:xfrm>
                <a:off x="3572" y="2123"/>
                <a:ext cx="29" cy="55"/>
              </a:xfrm>
              <a:prstGeom prst="line">
                <a:avLst/>
              </a:prstGeom>
              <a:noFill/>
              <a:ln w="412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84" name="Rectangle 3"/>
          <p:cNvSpPr txBox="1">
            <a:spLocks noChangeArrowheads="1"/>
          </p:cNvSpPr>
          <p:nvPr/>
        </p:nvSpPr>
        <p:spPr>
          <a:xfrm>
            <a:off x="4139952" y="2780928"/>
            <a:ext cx="4572032" cy="1321287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ja-JP" altLang="en-US" sz="1800" kern="0" dirty="0" smtClean="0">
                <a:solidFill>
                  <a:srgbClr val="EAEAEA"/>
                </a:solidFill>
                <a:ea typeface="+mn-ea"/>
              </a:rPr>
              <a:t>・</a:t>
            </a:r>
            <a:r>
              <a:rPr lang="ja-JP" altLang="en-US" sz="1800" kern="0" dirty="0">
                <a:solidFill>
                  <a:srgbClr val="99CCFF"/>
                </a:solidFill>
                <a:ea typeface="+mn-ea"/>
              </a:rPr>
              <a:t>腕</a:t>
            </a:r>
            <a:r>
              <a:rPr lang="ja-JP" altLang="en-US" sz="1800" kern="0" dirty="0" smtClean="0">
                <a:solidFill>
                  <a:srgbClr val="99CCFF"/>
                </a:solidFill>
                <a:ea typeface="+mn-ea"/>
              </a:rPr>
              <a:t>共振器内に高いレーザーパワーを実現</a:t>
            </a:r>
            <a:endParaRPr lang="en-US" altLang="ja-JP" sz="1800" kern="0" dirty="0" smtClean="0">
              <a:solidFill>
                <a:srgbClr val="99CCFF"/>
              </a:solidFill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800" kern="0" dirty="0">
                <a:solidFill>
                  <a:srgbClr val="EAEAEA"/>
                </a:solidFill>
                <a:ea typeface="+mn-ea"/>
              </a:rPr>
              <a:t> </a:t>
            </a:r>
            <a:r>
              <a:rPr lang="en-US" altLang="ja-JP" sz="1800" kern="0" dirty="0" smtClean="0">
                <a:solidFill>
                  <a:srgbClr val="EAEAEA"/>
                </a:solidFill>
                <a:ea typeface="+mn-ea"/>
              </a:rPr>
              <a:t>   Robust against optical losses 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800" kern="0" dirty="0" smtClean="0">
                <a:solidFill>
                  <a:srgbClr val="EAEAEA"/>
                </a:solidFill>
                <a:ea typeface="+mn-ea"/>
              </a:rPr>
              <a:t>         in central interferometer part.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kumimoji="1" lang="en-US" altLang="ja-JP" sz="1800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1" lang="en-US" altLang="ja-JP" sz="1800" i="0" u="none" strike="noStrike" kern="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ea typeface="+mn-ea"/>
              </a:rPr>
              <a:t>         (Substrate</a:t>
            </a:r>
            <a:r>
              <a:rPr kumimoji="1" lang="en-US" altLang="ja-JP" sz="1800" i="0" u="none" strike="noStrike" kern="0" cap="none" spc="0" normalizeH="0" noProof="0" dirty="0" smtClean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ea typeface="+mn-ea"/>
              </a:rPr>
              <a:t> loss, Contrast defect</a:t>
            </a:r>
            <a:r>
              <a:rPr kumimoji="1" lang="en-US" altLang="ja-JP" sz="1800" i="0" u="none" strike="noStrike" kern="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ea typeface="+mn-ea"/>
              </a:rPr>
              <a:t>)</a:t>
            </a:r>
          </a:p>
        </p:txBody>
      </p:sp>
      <p:sp>
        <p:nvSpPr>
          <p:cNvPr id="194" name="Text Box 171"/>
          <p:cNvSpPr txBox="1">
            <a:spLocks noChangeAspect="1" noChangeArrowheads="1"/>
          </p:cNvSpPr>
          <p:nvPr/>
        </p:nvSpPr>
        <p:spPr bwMode="auto">
          <a:xfrm>
            <a:off x="3482798" y="3661674"/>
            <a:ext cx="45397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100" dirty="0">
                <a:solidFill>
                  <a:srgbClr val="99CCFF"/>
                </a:solidFill>
              </a:rPr>
              <a:t>E</a:t>
            </a:r>
            <a:r>
              <a:rPr lang="en-US" altLang="ja-JP" sz="1100" dirty="0" smtClean="0">
                <a:solidFill>
                  <a:srgbClr val="99CCFF"/>
                </a:solidFill>
              </a:rPr>
              <a:t>TM</a:t>
            </a:r>
            <a:endParaRPr lang="ja-JP" altLang="en-US" sz="1100" dirty="0">
              <a:solidFill>
                <a:srgbClr val="99CCFF"/>
              </a:solidFill>
            </a:endParaRPr>
          </a:p>
        </p:txBody>
      </p:sp>
      <p:sp>
        <p:nvSpPr>
          <p:cNvPr id="195" name="Text Box 171"/>
          <p:cNvSpPr txBox="1">
            <a:spLocks noChangeAspect="1" noChangeArrowheads="1"/>
          </p:cNvSpPr>
          <p:nvPr/>
        </p:nvSpPr>
        <p:spPr bwMode="auto">
          <a:xfrm>
            <a:off x="1187624" y="3085610"/>
            <a:ext cx="82907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100" dirty="0" smtClean="0">
                <a:solidFill>
                  <a:srgbClr val="99CCFF"/>
                </a:solidFill>
              </a:rPr>
              <a:t>ETM</a:t>
            </a:r>
            <a:r>
              <a:rPr lang="en-US" altLang="ja-JP" sz="1100" dirty="0" smtClean="0">
                <a:solidFill>
                  <a:srgbClr val="DDDDDD"/>
                </a:solidFill>
              </a:rPr>
              <a:t>: End </a:t>
            </a:r>
          </a:p>
          <a:p>
            <a:pPr>
              <a:buFontTx/>
              <a:buNone/>
            </a:pPr>
            <a:r>
              <a:rPr lang="en-US" altLang="ja-JP" sz="1100" dirty="0" smtClean="0">
                <a:solidFill>
                  <a:srgbClr val="DDDDDD"/>
                </a:solidFill>
              </a:rPr>
              <a:t>Test Mass</a:t>
            </a:r>
            <a:endParaRPr lang="ja-JP" altLang="en-US" sz="1100" dirty="0">
              <a:solidFill>
                <a:srgbClr val="DDDDDD"/>
              </a:solidFill>
            </a:endParaRPr>
          </a:p>
        </p:txBody>
      </p:sp>
      <p:sp>
        <p:nvSpPr>
          <p:cNvPr id="196" name="Text Box 171"/>
          <p:cNvSpPr txBox="1">
            <a:spLocks noChangeAspect="1" noChangeArrowheads="1"/>
          </p:cNvSpPr>
          <p:nvPr/>
        </p:nvSpPr>
        <p:spPr bwMode="auto">
          <a:xfrm>
            <a:off x="395536" y="4984240"/>
            <a:ext cx="51648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100" dirty="0" smtClean="0">
                <a:solidFill>
                  <a:srgbClr val="99CCFF"/>
                </a:solidFill>
              </a:rPr>
              <a:t>Laser</a:t>
            </a:r>
            <a:endParaRPr lang="ja-JP" altLang="en-US" sz="1100" dirty="0">
              <a:solidFill>
                <a:srgbClr val="99CCFF"/>
              </a:solidFill>
            </a:endParaRPr>
          </a:p>
        </p:txBody>
      </p:sp>
      <p:sp>
        <p:nvSpPr>
          <p:cNvPr id="197" name="Text Box 171"/>
          <p:cNvSpPr txBox="1">
            <a:spLocks noChangeAspect="1" noChangeArrowheads="1"/>
          </p:cNvSpPr>
          <p:nvPr/>
        </p:nvSpPr>
        <p:spPr bwMode="auto">
          <a:xfrm>
            <a:off x="1882588" y="4442039"/>
            <a:ext cx="34657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100" dirty="0" smtClean="0">
                <a:solidFill>
                  <a:srgbClr val="99CCFF"/>
                </a:solidFill>
              </a:rPr>
              <a:t>BS</a:t>
            </a:r>
            <a:endParaRPr lang="ja-JP" altLang="en-US" sz="1100" dirty="0">
              <a:solidFill>
                <a:srgbClr val="99CCFF"/>
              </a:solidFill>
            </a:endParaRPr>
          </a:p>
        </p:txBody>
      </p:sp>
      <p:sp>
        <p:nvSpPr>
          <p:cNvPr id="198" name="Text Box 171"/>
          <p:cNvSpPr txBox="1">
            <a:spLocks noChangeAspect="1" noChangeArrowheads="1"/>
          </p:cNvSpPr>
          <p:nvPr/>
        </p:nvSpPr>
        <p:spPr bwMode="auto">
          <a:xfrm>
            <a:off x="2518281" y="5704320"/>
            <a:ext cx="111761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100" dirty="0" smtClean="0">
                <a:solidFill>
                  <a:srgbClr val="99CCFF"/>
                </a:solidFill>
              </a:rPr>
              <a:t>Photo Detector</a:t>
            </a:r>
            <a:endParaRPr lang="ja-JP" altLang="en-US" sz="1100" dirty="0">
              <a:solidFill>
                <a:srgbClr val="99CCFF"/>
              </a:solidFill>
            </a:endParaRPr>
          </a:p>
        </p:txBody>
      </p:sp>
      <p:sp>
        <p:nvSpPr>
          <p:cNvPr id="199" name="右矢印 198"/>
          <p:cNvSpPr/>
          <p:nvPr/>
        </p:nvSpPr>
        <p:spPr bwMode="auto">
          <a:xfrm>
            <a:off x="1043608" y="2151906"/>
            <a:ext cx="222209" cy="264586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0" name="Rectangle 3"/>
          <p:cNvSpPr txBox="1">
            <a:spLocks noChangeArrowheads="1"/>
          </p:cNvSpPr>
          <p:nvPr/>
        </p:nvSpPr>
        <p:spPr>
          <a:xfrm>
            <a:off x="1331640" y="2060848"/>
            <a:ext cx="4608512" cy="504056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ea typeface="+mn-ea"/>
              </a:rPr>
              <a:t>LCGT, aLIGO, </a:t>
            </a:r>
            <a:r>
              <a:rPr kumimoji="1" lang="en-US" altLang="ja-JP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ea typeface="+mn-ea"/>
              </a:rPr>
              <a:t>Ad.Virgo</a:t>
            </a:r>
            <a:r>
              <a:rPr kumimoji="1" lang="ja-JP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ea typeface="+mn-ea"/>
              </a:rPr>
              <a:t>で用い</a:t>
            </a:r>
            <a:r>
              <a:rPr lang="ja-JP" altLang="en-US" sz="2000" kern="0" dirty="0" err="1" smtClean="0">
                <a:solidFill>
                  <a:srgbClr val="EAEAEA"/>
                </a:solidFill>
                <a:ea typeface="+mn-ea"/>
              </a:rPr>
              <a:t>ら</a:t>
            </a:r>
            <a:r>
              <a:rPr lang="ja-JP" altLang="en-US" sz="2000" kern="0" dirty="0" err="1">
                <a:solidFill>
                  <a:srgbClr val="EAEAEA"/>
                </a:solidFill>
                <a:ea typeface="+mn-ea"/>
              </a:rPr>
              <a:t>れ</a:t>
            </a:r>
            <a:r>
              <a:rPr kumimoji="1" lang="ja-JP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ea typeface="+mn-ea"/>
              </a:rPr>
              <a:t>る</a:t>
            </a: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ea typeface="+mn-ea"/>
              </a:rPr>
              <a:t>.</a:t>
            </a:r>
          </a:p>
        </p:txBody>
      </p:sp>
      <p:sp>
        <p:nvSpPr>
          <p:cNvPr id="201" name="Rectangle 3"/>
          <p:cNvSpPr txBox="1">
            <a:spLocks noChangeArrowheads="1"/>
          </p:cNvSpPr>
          <p:nvPr/>
        </p:nvSpPr>
        <p:spPr>
          <a:xfrm>
            <a:off x="4139952" y="4149080"/>
            <a:ext cx="4752528" cy="103973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ja-JP" altLang="en-US" sz="1800" kern="0" dirty="0" smtClean="0">
                <a:solidFill>
                  <a:srgbClr val="EAEAEA"/>
                </a:solidFill>
                <a:ea typeface="+mn-ea"/>
              </a:rPr>
              <a:t>・</a:t>
            </a:r>
            <a:r>
              <a:rPr lang="ja-JP" altLang="en-US" sz="1800" kern="0" dirty="0" smtClean="0">
                <a:solidFill>
                  <a:srgbClr val="99CCFF"/>
                </a:solidFill>
                <a:ea typeface="+mn-ea"/>
              </a:rPr>
              <a:t>鏡基材での熱吸収を低減</a:t>
            </a:r>
            <a:endParaRPr lang="en-US" altLang="ja-JP" sz="1800" kern="0" dirty="0" smtClean="0">
              <a:solidFill>
                <a:srgbClr val="99CCFF"/>
              </a:solidFill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800" kern="0" dirty="0">
                <a:solidFill>
                  <a:srgbClr val="EAEAEA"/>
                </a:solidFill>
                <a:ea typeface="+mn-ea"/>
              </a:rPr>
              <a:t> </a:t>
            </a:r>
            <a:r>
              <a:rPr lang="en-US" altLang="ja-JP" sz="1800" kern="0" dirty="0" smtClean="0">
                <a:solidFill>
                  <a:srgbClr val="EAEAEA"/>
                </a:solidFill>
                <a:ea typeface="+mn-ea"/>
              </a:rPr>
              <a:t>    </a:t>
            </a:r>
            <a:r>
              <a:rPr lang="en-US" altLang="ja-JP" sz="1800" kern="0" dirty="0" smtClean="0">
                <a:solidFill>
                  <a:srgbClr val="EAEAEA"/>
                </a:solidFill>
                <a:ea typeface="+mn-ea"/>
                <a:sym typeface="Wingdings" pitchFamily="2" charset="2"/>
              </a:rPr>
              <a:t> Critical to cool ITM (Input Test Mass)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800" kern="0" dirty="0">
                <a:solidFill>
                  <a:srgbClr val="EAEAEA"/>
                </a:solidFill>
                <a:ea typeface="+mn-ea"/>
                <a:sym typeface="Wingdings" pitchFamily="2" charset="2"/>
              </a:rPr>
              <a:t> </a:t>
            </a:r>
            <a:r>
              <a:rPr lang="en-US" altLang="ja-JP" sz="1800" kern="0" dirty="0" smtClean="0">
                <a:solidFill>
                  <a:srgbClr val="EAEAEA"/>
                </a:solidFill>
                <a:ea typeface="+mn-ea"/>
                <a:sym typeface="Wingdings" pitchFamily="2" charset="2"/>
              </a:rPr>
              <a:t>            down to cryogenic temperature.</a:t>
            </a:r>
          </a:p>
        </p:txBody>
      </p:sp>
      <p:sp>
        <p:nvSpPr>
          <p:cNvPr id="202" name="Rectangle 3"/>
          <p:cNvSpPr txBox="1">
            <a:spLocks noChangeArrowheads="1"/>
          </p:cNvSpPr>
          <p:nvPr/>
        </p:nvSpPr>
        <p:spPr>
          <a:xfrm>
            <a:off x="4139952" y="5229200"/>
            <a:ext cx="4752528" cy="103973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ja-JP" altLang="en-US" sz="1800" kern="0" dirty="0" smtClean="0">
                <a:solidFill>
                  <a:srgbClr val="EAEAEA"/>
                </a:solidFill>
                <a:ea typeface="+mn-ea"/>
              </a:rPr>
              <a:t>・</a:t>
            </a:r>
            <a:r>
              <a:rPr lang="ja-JP" altLang="en-US" sz="1800" kern="0" dirty="0" smtClean="0">
                <a:solidFill>
                  <a:srgbClr val="99CCFF"/>
                </a:solidFill>
                <a:ea typeface="+mn-ea"/>
              </a:rPr>
              <a:t>観測周波数帯域を調整可能</a:t>
            </a:r>
            <a:r>
              <a:rPr lang="en-US" altLang="ja-JP" sz="1800" kern="0" dirty="0" smtClean="0">
                <a:solidFill>
                  <a:srgbClr val="99CCFF"/>
                </a:solidFill>
                <a:ea typeface="+mn-ea"/>
              </a:rPr>
              <a:t>.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800" kern="0" dirty="0">
                <a:solidFill>
                  <a:srgbClr val="EAEAEA"/>
                </a:solidFill>
                <a:ea typeface="+mn-ea"/>
              </a:rPr>
              <a:t> </a:t>
            </a:r>
            <a:r>
              <a:rPr lang="en-US" altLang="ja-JP" sz="1800" kern="0" dirty="0" smtClean="0">
                <a:solidFill>
                  <a:srgbClr val="EAEAEA"/>
                </a:solidFill>
                <a:ea typeface="+mn-ea"/>
              </a:rPr>
              <a:t>    </a:t>
            </a:r>
            <a:r>
              <a:rPr lang="en-US" altLang="ja-JP" sz="1800" kern="0" dirty="0" smtClean="0">
                <a:solidFill>
                  <a:srgbClr val="EAEAEA"/>
                </a:solidFill>
                <a:ea typeface="+mn-ea"/>
                <a:sym typeface="Wingdings" pitchFamily="2" charset="2"/>
              </a:rPr>
              <a:t>Detector response (frequency band) 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800" kern="0" dirty="0">
                <a:solidFill>
                  <a:srgbClr val="EAEAEA"/>
                </a:solidFill>
                <a:ea typeface="+mn-ea"/>
                <a:sym typeface="Wingdings" pitchFamily="2" charset="2"/>
              </a:rPr>
              <a:t> </a:t>
            </a:r>
            <a:r>
              <a:rPr lang="en-US" altLang="ja-JP" sz="1800" kern="0" dirty="0" smtClean="0">
                <a:solidFill>
                  <a:srgbClr val="EAEAEA"/>
                </a:solidFill>
                <a:ea typeface="+mn-ea"/>
                <a:sym typeface="Wingdings" pitchFamily="2" charset="2"/>
              </a:rPr>
              <a:t>       is optimized for target GW signals.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34</a:t>
            </a:fld>
            <a:endParaRPr lang="en-US" altLang="ja-JP" dirty="0"/>
          </a:p>
        </p:txBody>
      </p:sp>
      <p:sp>
        <p:nvSpPr>
          <p:cNvPr id="189" name="Rectangle 3"/>
          <p:cNvSpPr txBox="1">
            <a:spLocks noChangeArrowheads="1"/>
          </p:cNvSpPr>
          <p:nvPr/>
        </p:nvSpPr>
        <p:spPr>
          <a:xfrm>
            <a:off x="467544" y="1014972"/>
            <a:ext cx="5857875" cy="1143000"/>
          </a:xfrm>
          <a:prstGeom prst="rect">
            <a:avLst/>
          </a:prstGeom>
        </p:spPr>
        <p:txBody>
          <a:bodyPr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ja-JP" b="1" dirty="0" smtClean="0">
                <a:latin typeface="Tahoma" pitchFamily="34" charset="0"/>
              </a:rPr>
              <a:t>RSE</a:t>
            </a:r>
            <a:r>
              <a:rPr lang="en-US" altLang="ja-JP" sz="1800" b="1" dirty="0" smtClean="0">
                <a:latin typeface="Tahoma" pitchFamily="34" charset="0"/>
              </a:rPr>
              <a:t> </a:t>
            </a:r>
            <a:r>
              <a:rPr lang="en-US" altLang="ja-JP" sz="1600" b="1" dirty="0" smtClean="0">
                <a:latin typeface="Tahoma" pitchFamily="34" charset="0"/>
              </a:rPr>
              <a:t>(</a:t>
            </a:r>
            <a:r>
              <a:rPr lang="en-US" altLang="ja-JP" sz="1600" b="1" u="sng" dirty="0" smtClean="0">
                <a:solidFill>
                  <a:schemeClr val="bg1"/>
                </a:solidFill>
                <a:latin typeface="Tahoma" pitchFamily="34" charset="0"/>
              </a:rPr>
              <a:t>R</a:t>
            </a:r>
            <a:r>
              <a:rPr lang="en-US" altLang="ja-JP" sz="1600" b="1" dirty="0" smtClean="0">
                <a:latin typeface="Tahoma" pitchFamily="34" charset="0"/>
              </a:rPr>
              <a:t>esonant-</a:t>
            </a:r>
            <a:r>
              <a:rPr lang="en-US" altLang="ja-JP" sz="1600" b="1" u="sng" dirty="0" smtClean="0">
                <a:solidFill>
                  <a:schemeClr val="bg1"/>
                </a:solidFill>
                <a:latin typeface="Tahoma" pitchFamily="34" charset="0"/>
              </a:rPr>
              <a:t>S</a:t>
            </a:r>
            <a:r>
              <a:rPr lang="en-US" altLang="ja-JP" sz="1600" b="1" dirty="0" smtClean="0">
                <a:latin typeface="Tahoma" pitchFamily="34" charset="0"/>
              </a:rPr>
              <a:t>ideband </a:t>
            </a:r>
            <a:r>
              <a:rPr lang="en-US" altLang="ja-JP" sz="1600" b="1" u="sng" dirty="0" smtClean="0">
                <a:solidFill>
                  <a:schemeClr val="bg1"/>
                </a:solidFill>
                <a:latin typeface="Tahoma" pitchFamily="34" charset="0"/>
              </a:rPr>
              <a:t>E</a:t>
            </a:r>
            <a:r>
              <a:rPr lang="en-US" altLang="ja-JP" sz="1600" b="1" dirty="0" smtClean="0">
                <a:latin typeface="Tahoma" pitchFamily="34" charset="0"/>
              </a:rPr>
              <a:t>xtraction) </a:t>
            </a:r>
            <a:endParaRPr lang="en-US" altLang="ja-JP" sz="1800" dirty="0" smtClean="0">
              <a:latin typeface="Tahoma" pitchFamily="34" charset="0"/>
            </a:endParaRPr>
          </a:p>
          <a:p>
            <a:pPr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ja-JP" sz="1800" dirty="0" smtClean="0">
                <a:latin typeface="Tahoma" pitchFamily="34" charset="0"/>
              </a:rPr>
              <a:t>    - </a:t>
            </a:r>
            <a:r>
              <a:rPr lang="ja-JP" altLang="en-US" sz="1800" dirty="0" smtClean="0">
                <a:latin typeface="Tahoma" pitchFamily="34" charset="0"/>
              </a:rPr>
              <a:t>干渉計内の高レーザー光量の蓄積</a:t>
            </a:r>
            <a:r>
              <a:rPr lang="en-US" altLang="ja-JP" sz="1800" dirty="0" smtClean="0">
                <a:latin typeface="Tahoma" pitchFamily="34" charset="0"/>
              </a:rPr>
              <a:t>.</a:t>
            </a:r>
          </a:p>
          <a:p>
            <a:pPr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ja-JP" sz="1800" dirty="0">
                <a:latin typeface="Tahoma" pitchFamily="34" charset="0"/>
              </a:rPr>
              <a:t> </a:t>
            </a:r>
            <a:r>
              <a:rPr lang="en-US" altLang="ja-JP" sz="1800" dirty="0" smtClean="0">
                <a:latin typeface="Tahoma" pitchFamily="34" charset="0"/>
              </a:rPr>
              <a:t>   - </a:t>
            </a:r>
            <a:r>
              <a:rPr lang="ja-JP" altLang="en-US" sz="1800" dirty="0" smtClean="0">
                <a:latin typeface="Tahoma" pitchFamily="34" charset="0"/>
              </a:rPr>
              <a:t>観測周波数帯の可変化・狭帯域化を可能にする</a:t>
            </a:r>
            <a:r>
              <a:rPr lang="en-US" altLang="ja-JP" sz="1800" dirty="0" smtClean="0">
                <a:latin typeface="Tahoma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23585047"/>
      </p:ext>
    </p:extLst>
  </p:cSld>
  <p:clrMapOvr>
    <a:masterClrMapping/>
  </p:clrMapOvr>
  <p:transition advTm="17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/>
      <p:bldP spid="201" grpId="0"/>
      <p:bldP spid="20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5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/>
              <a:t>重力波による位相</a:t>
            </a:r>
            <a:r>
              <a:rPr lang="ja-JP" altLang="en-US"/>
              <a:t>変化</a:t>
            </a:r>
          </a:p>
        </p:txBody>
      </p:sp>
      <p:sp>
        <p:nvSpPr>
          <p:cNvPr id="31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32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C69304-6DC1-437D-BB1F-9135C4439960}" type="slidenum">
              <a:rPr lang="en-US" altLang="ja-JP"/>
              <a:pPr/>
              <a:t>35</a:t>
            </a:fld>
            <a:endParaRPr lang="en-US" altLang="ja-JP"/>
          </a:p>
        </p:txBody>
      </p:sp>
      <p:sp>
        <p:nvSpPr>
          <p:cNvPr id="1517625" name="AutoShape 57"/>
          <p:cNvSpPr>
            <a:spLocks noChangeArrowheads="1"/>
          </p:cNvSpPr>
          <p:nvPr/>
        </p:nvSpPr>
        <p:spPr bwMode="auto">
          <a:xfrm>
            <a:off x="2771775" y="5373688"/>
            <a:ext cx="2447925" cy="1008062"/>
          </a:xfrm>
          <a:prstGeom prst="roundRect">
            <a:avLst>
              <a:gd name="adj" fmla="val 6944"/>
            </a:avLst>
          </a:prstGeom>
          <a:solidFill>
            <a:srgbClr val="FAFFC9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17589" name="AutoShape 21"/>
          <p:cNvSpPr>
            <a:spLocks noChangeArrowheads="1"/>
          </p:cNvSpPr>
          <p:nvPr/>
        </p:nvSpPr>
        <p:spPr bwMode="auto">
          <a:xfrm>
            <a:off x="1619250" y="1917700"/>
            <a:ext cx="4022725" cy="482600"/>
          </a:xfrm>
          <a:prstGeom prst="roundRect">
            <a:avLst>
              <a:gd name="adj" fmla="val 16667"/>
            </a:avLst>
          </a:prstGeom>
          <a:solidFill>
            <a:srgbClr val="FAFFC9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17591" name="Line 23"/>
          <p:cNvSpPr>
            <a:spLocks noChangeAspect="1" noChangeShapeType="1"/>
          </p:cNvSpPr>
          <p:nvPr/>
        </p:nvSpPr>
        <p:spPr bwMode="auto">
          <a:xfrm flipV="1">
            <a:off x="6499232" y="3098794"/>
            <a:ext cx="0" cy="134143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17592" name="Line 24"/>
          <p:cNvSpPr>
            <a:spLocks noChangeAspect="1" noChangeShapeType="1"/>
          </p:cNvSpPr>
          <p:nvPr/>
        </p:nvSpPr>
        <p:spPr bwMode="auto">
          <a:xfrm flipV="1">
            <a:off x="6499232" y="3936994"/>
            <a:ext cx="2097088" cy="50323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17593" name="Line 25"/>
          <p:cNvSpPr>
            <a:spLocks noChangeAspect="1" noChangeShapeType="1"/>
          </p:cNvSpPr>
          <p:nvPr/>
        </p:nvSpPr>
        <p:spPr bwMode="auto">
          <a:xfrm flipH="1" flipV="1">
            <a:off x="5829307" y="4021132"/>
            <a:ext cx="669925" cy="4191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17594" name="Rectangle 26"/>
          <p:cNvSpPr>
            <a:spLocks noChangeAspect="1" noChangeArrowheads="1"/>
          </p:cNvSpPr>
          <p:nvPr/>
        </p:nvSpPr>
        <p:spPr bwMode="auto">
          <a:xfrm>
            <a:off x="8329620" y="4011607"/>
            <a:ext cx="339725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2000" i="1">
                <a:solidFill>
                  <a:srgbClr val="F8F8F8"/>
                </a:solidFill>
              </a:rPr>
              <a:t>x</a:t>
            </a:r>
          </a:p>
        </p:txBody>
      </p:sp>
      <p:sp>
        <p:nvSpPr>
          <p:cNvPr id="1517595" name="Rectangle 27"/>
          <p:cNvSpPr>
            <a:spLocks noChangeAspect="1" noChangeArrowheads="1"/>
          </p:cNvSpPr>
          <p:nvPr/>
        </p:nvSpPr>
        <p:spPr bwMode="auto">
          <a:xfrm>
            <a:off x="6149982" y="2968619"/>
            <a:ext cx="315913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2000" i="1">
                <a:solidFill>
                  <a:srgbClr val="F8F8F8"/>
                </a:solidFill>
              </a:rPr>
              <a:t>z</a:t>
            </a:r>
          </a:p>
        </p:txBody>
      </p:sp>
      <p:sp>
        <p:nvSpPr>
          <p:cNvPr id="1517596" name="Rectangle 28"/>
          <p:cNvSpPr>
            <a:spLocks noChangeAspect="1" noChangeArrowheads="1"/>
          </p:cNvSpPr>
          <p:nvPr/>
        </p:nvSpPr>
        <p:spPr bwMode="auto">
          <a:xfrm>
            <a:off x="5643570" y="3602032"/>
            <a:ext cx="33020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2000" i="1">
                <a:solidFill>
                  <a:srgbClr val="F8F8F8"/>
                </a:solidFill>
              </a:rPr>
              <a:t>y</a:t>
            </a:r>
          </a:p>
        </p:txBody>
      </p:sp>
      <p:sp>
        <p:nvSpPr>
          <p:cNvPr id="1517597" name="AutoShape 29"/>
          <p:cNvSpPr>
            <a:spLocks noChangeAspect="1" noChangeArrowheads="1"/>
          </p:cNvSpPr>
          <p:nvPr/>
        </p:nvSpPr>
        <p:spPr bwMode="auto">
          <a:xfrm rot="5400000">
            <a:off x="6841043" y="3163727"/>
            <a:ext cx="353684" cy="462613"/>
          </a:xfrm>
          <a:custGeom>
            <a:avLst/>
            <a:gdLst>
              <a:gd name="G0" fmla="+- 8421 0 0"/>
              <a:gd name="G1" fmla="+- 3453 0 0"/>
              <a:gd name="G2" fmla="+- 21600 0 3453"/>
              <a:gd name="G3" fmla="+- 10800 0 3453"/>
              <a:gd name="G4" fmla="+- 21600 0 8421"/>
              <a:gd name="G5" fmla="*/ G4 G3 10800"/>
              <a:gd name="G6" fmla="+- 21600 0 G5"/>
              <a:gd name="T0" fmla="*/ 8421 w 21600"/>
              <a:gd name="T1" fmla="*/ 0 h 21600"/>
              <a:gd name="T2" fmla="*/ 0 w 21600"/>
              <a:gd name="T3" fmla="*/ 10800 h 21600"/>
              <a:gd name="T4" fmla="*/ 8421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421" y="0"/>
                </a:moveTo>
                <a:lnTo>
                  <a:pt x="8421" y="3453"/>
                </a:lnTo>
                <a:lnTo>
                  <a:pt x="3375" y="3453"/>
                </a:lnTo>
                <a:lnTo>
                  <a:pt x="3375" y="18147"/>
                </a:lnTo>
                <a:lnTo>
                  <a:pt x="8421" y="18147"/>
                </a:lnTo>
                <a:lnTo>
                  <a:pt x="842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453"/>
                </a:moveTo>
                <a:lnTo>
                  <a:pt x="1350" y="18147"/>
                </a:lnTo>
                <a:lnTo>
                  <a:pt x="2700" y="18147"/>
                </a:lnTo>
                <a:lnTo>
                  <a:pt x="2700" y="3453"/>
                </a:lnTo>
                <a:close/>
              </a:path>
              <a:path w="21600" h="21600">
                <a:moveTo>
                  <a:pt x="0" y="3453"/>
                </a:moveTo>
                <a:lnTo>
                  <a:pt x="0" y="18147"/>
                </a:lnTo>
                <a:lnTo>
                  <a:pt x="675" y="18147"/>
                </a:lnTo>
                <a:lnTo>
                  <a:pt x="675" y="3453"/>
                </a:lnTo>
                <a:close/>
              </a:path>
            </a:pathLst>
          </a:custGeom>
          <a:solidFill>
            <a:srgbClr val="FFFF99">
              <a:alpha val="10000"/>
            </a:srgbClr>
          </a:solidFill>
          <a:ln w="317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517598" name="Rectangle 30"/>
          <p:cNvSpPr>
            <a:spLocks noChangeAspect="1" noChangeArrowheads="1"/>
          </p:cNvSpPr>
          <p:nvPr/>
        </p:nvSpPr>
        <p:spPr bwMode="auto">
          <a:xfrm>
            <a:off x="6643702" y="2744785"/>
            <a:ext cx="950912" cy="3984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2000" dirty="0">
                <a:solidFill>
                  <a:srgbClr val="FFFFCC"/>
                </a:solidFill>
              </a:rPr>
              <a:t>重力波</a:t>
            </a:r>
          </a:p>
        </p:txBody>
      </p:sp>
      <p:grpSp>
        <p:nvGrpSpPr>
          <p:cNvPr id="2" name="Group 31"/>
          <p:cNvGrpSpPr>
            <a:grpSpLocks noChangeAspect="1"/>
          </p:cNvGrpSpPr>
          <p:nvPr/>
        </p:nvGrpSpPr>
        <p:grpSpPr bwMode="auto">
          <a:xfrm>
            <a:off x="6499232" y="4021132"/>
            <a:ext cx="1844675" cy="503237"/>
            <a:chOff x="3360" y="2096"/>
            <a:chExt cx="2016" cy="592"/>
          </a:xfrm>
        </p:grpSpPr>
        <p:sp>
          <p:nvSpPr>
            <p:cNvPr id="1517600" name="Freeform 32"/>
            <p:cNvSpPr>
              <a:spLocks noChangeAspect="1"/>
            </p:cNvSpPr>
            <p:nvPr/>
          </p:nvSpPr>
          <p:spPr bwMode="auto">
            <a:xfrm>
              <a:off x="3360" y="2336"/>
              <a:ext cx="1008" cy="352"/>
            </a:xfrm>
            <a:custGeom>
              <a:avLst/>
              <a:gdLst/>
              <a:ahLst/>
              <a:cxnLst>
                <a:cxn ang="0">
                  <a:pos x="0" y="296"/>
                </a:cxn>
                <a:cxn ang="0">
                  <a:pos x="48" y="200"/>
                </a:cxn>
                <a:cxn ang="0">
                  <a:pos x="192" y="344"/>
                </a:cxn>
                <a:cxn ang="0">
                  <a:pos x="240" y="152"/>
                </a:cxn>
                <a:cxn ang="0">
                  <a:pos x="384" y="296"/>
                </a:cxn>
                <a:cxn ang="0">
                  <a:pos x="432" y="104"/>
                </a:cxn>
                <a:cxn ang="0">
                  <a:pos x="576" y="248"/>
                </a:cxn>
                <a:cxn ang="0">
                  <a:pos x="624" y="56"/>
                </a:cxn>
                <a:cxn ang="0">
                  <a:pos x="768" y="200"/>
                </a:cxn>
                <a:cxn ang="0">
                  <a:pos x="816" y="8"/>
                </a:cxn>
                <a:cxn ang="0">
                  <a:pos x="960" y="152"/>
                </a:cxn>
                <a:cxn ang="0">
                  <a:pos x="1008" y="56"/>
                </a:cxn>
              </a:cxnLst>
              <a:rect l="0" t="0" r="r" b="b"/>
              <a:pathLst>
                <a:path w="1008" h="352">
                  <a:moveTo>
                    <a:pt x="0" y="296"/>
                  </a:moveTo>
                  <a:cubicBezTo>
                    <a:pt x="8" y="244"/>
                    <a:pt x="16" y="192"/>
                    <a:pt x="48" y="200"/>
                  </a:cubicBezTo>
                  <a:cubicBezTo>
                    <a:pt x="80" y="208"/>
                    <a:pt x="160" y="352"/>
                    <a:pt x="192" y="344"/>
                  </a:cubicBezTo>
                  <a:cubicBezTo>
                    <a:pt x="224" y="336"/>
                    <a:pt x="208" y="160"/>
                    <a:pt x="240" y="152"/>
                  </a:cubicBezTo>
                  <a:cubicBezTo>
                    <a:pt x="272" y="144"/>
                    <a:pt x="352" y="304"/>
                    <a:pt x="384" y="296"/>
                  </a:cubicBezTo>
                  <a:cubicBezTo>
                    <a:pt x="416" y="288"/>
                    <a:pt x="400" y="112"/>
                    <a:pt x="432" y="104"/>
                  </a:cubicBezTo>
                  <a:cubicBezTo>
                    <a:pt x="464" y="96"/>
                    <a:pt x="544" y="256"/>
                    <a:pt x="576" y="248"/>
                  </a:cubicBezTo>
                  <a:cubicBezTo>
                    <a:pt x="608" y="240"/>
                    <a:pt x="592" y="64"/>
                    <a:pt x="624" y="56"/>
                  </a:cubicBezTo>
                  <a:cubicBezTo>
                    <a:pt x="656" y="48"/>
                    <a:pt x="736" y="208"/>
                    <a:pt x="768" y="200"/>
                  </a:cubicBezTo>
                  <a:cubicBezTo>
                    <a:pt x="800" y="192"/>
                    <a:pt x="784" y="16"/>
                    <a:pt x="816" y="8"/>
                  </a:cubicBezTo>
                  <a:cubicBezTo>
                    <a:pt x="848" y="0"/>
                    <a:pt x="928" y="144"/>
                    <a:pt x="960" y="152"/>
                  </a:cubicBezTo>
                  <a:cubicBezTo>
                    <a:pt x="992" y="160"/>
                    <a:pt x="1000" y="80"/>
                    <a:pt x="1008" y="56"/>
                  </a:cubicBezTo>
                </a:path>
              </a:pathLst>
            </a:custGeom>
            <a:noFill/>
            <a:ln w="158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517601" name="Freeform 33"/>
            <p:cNvSpPr>
              <a:spLocks noChangeAspect="1"/>
            </p:cNvSpPr>
            <p:nvPr/>
          </p:nvSpPr>
          <p:spPr bwMode="auto">
            <a:xfrm>
              <a:off x="4368" y="2096"/>
              <a:ext cx="1008" cy="352"/>
            </a:xfrm>
            <a:custGeom>
              <a:avLst/>
              <a:gdLst/>
              <a:ahLst/>
              <a:cxnLst>
                <a:cxn ang="0">
                  <a:pos x="0" y="296"/>
                </a:cxn>
                <a:cxn ang="0">
                  <a:pos x="48" y="200"/>
                </a:cxn>
                <a:cxn ang="0">
                  <a:pos x="192" y="344"/>
                </a:cxn>
                <a:cxn ang="0">
                  <a:pos x="240" y="152"/>
                </a:cxn>
                <a:cxn ang="0">
                  <a:pos x="384" y="296"/>
                </a:cxn>
                <a:cxn ang="0">
                  <a:pos x="432" y="104"/>
                </a:cxn>
                <a:cxn ang="0">
                  <a:pos x="576" y="248"/>
                </a:cxn>
                <a:cxn ang="0">
                  <a:pos x="624" y="56"/>
                </a:cxn>
                <a:cxn ang="0">
                  <a:pos x="768" y="200"/>
                </a:cxn>
                <a:cxn ang="0">
                  <a:pos x="816" y="8"/>
                </a:cxn>
                <a:cxn ang="0">
                  <a:pos x="960" y="152"/>
                </a:cxn>
                <a:cxn ang="0">
                  <a:pos x="1008" y="56"/>
                </a:cxn>
              </a:cxnLst>
              <a:rect l="0" t="0" r="r" b="b"/>
              <a:pathLst>
                <a:path w="1008" h="352">
                  <a:moveTo>
                    <a:pt x="0" y="296"/>
                  </a:moveTo>
                  <a:cubicBezTo>
                    <a:pt x="8" y="244"/>
                    <a:pt x="16" y="192"/>
                    <a:pt x="48" y="200"/>
                  </a:cubicBezTo>
                  <a:cubicBezTo>
                    <a:pt x="80" y="208"/>
                    <a:pt x="160" y="352"/>
                    <a:pt x="192" y="344"/>
                  </a:cubicBezTo>
                  <a:cubicBezTo>
                    <a:pt x="224" y="336"/>
                    <a:pt x="208" y="160"/>
                    <a:pt x="240" y="152"/>
                  </a:cubicBezTo>
                  <a:cubicBezTo>
                    <a:pt x="272" y="144"/>
                    <a:pt x="352" y="304"/>
                    <a:pt x="384" y="296"/>
                  </a:cubicBezTo>
                  <a:cubicBezTo>
                    <a:pt x="416" y="288"/>
                    <a:pt x="400" y="112"/>
                    <a:pt x="432" y="104"/>
                  </a:cubicBezTo>
                  <a:cubicBezTo>
                    <a:pt x="464" y="96"/>
                    <a:pt x="544" y="256"/>
                    <a:pt x="576" y="248"/>
                  </a:cubicBezTo>
                  <a:cubicBezTo>
                    <a:pt x="608" y="240"/>
                    <a:pt x="592" y="64"/>
                    <a:pt x="624" y="56"/>
                  </a:cubicBezTo>
                  <a:cubicBezTo>
                    <a:pt x="656" y="48"/>
                    <a:pt x="736" y="208"/>
                    <a:pt x="768" y="200"/>
                  </a:cubicBezTo>
                  <a:cubicBezTo>
                    <a:pt x="800" y="192"/>
                    <a:pt x="784" y="16"/>
                    <a:pt x="816" y="8"/>
                  </a:cubicBezTo>
                  <a:cubicBezTo>
                    <a:pt x="848" y="0"/>
                    <a:pt x="928" y="144"/>
                    <a:pt x="960" y="152"/>
                  </a:cubicBezTo>
                  <a:cubicBezTo>
                    <a:pt x="992" y="160"/>
                    <a:pt x="1000" y="80"/>
                    <a:pt x="1008" y="56"/>
                  </a:cubicBezTo>
                </a:path>
              </a:pathLst>
            </a:custGeom>
            <a:noFill/>
            <a:ln w="158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</p:grpSp>
      <p:grpSp>
        <p:nvGrpSpPr>
          <p:cNvPr id="3" name="Group 34"/>
          <p:cNvGrpSpPr>
            <a:grpSpLocks noChangeAspect="1"/>
          </p:cNvGrpSpPr>
          <p:nvPr/>
        </p:nvGrpSpPr>
        <p:grpSpPr bwMode="auto">
          <a:xfrm rot="10800000">
            <a:off x="6499232" y="3852857"/>
            <a:ext cx="1844675" cy="503237"/>
            <a:chOff x="3360" y="2096"/>
            <a:chExt cx="2016" cy="592"/>
          </a:xfrm>
        </p:grpSpPr>
        <p:sp>
          <p:nvSpPr>
            <p:cNvPr id="1517603" name="Freeform 35"/>
            <p:cNvSpPr>
              <a:spLocks noChangeAspect="1"/>
            </p:cNvSpPr>
            <p:nvPr/>
          </p:nvSpPr>
          <p:spPr bwMode="auto">
            <a:xfrm>
              <a:off x="3360" y="2336"/>
              <a:ext cx="1008" cy="352"/>
            </a:xfrm>
            <a:custGeom>
              <a:avLst/>
              <a:gdLst/>
              <a:ahLst/>
              <a:cxnLst>
                <a:cxn ang="0">
                  <a:pos x="0" y="296"/>
                </a:cxn>
                <a:cxn ang="0">
                  <a:pos x="48" y="200"/>
                </a:cxn>
                <a:cxn ang="0">
                  <a:pos x="192" y="344"/>
                </a:cxn>
                <a:cxn ang="0">
                  <a:pos x="240" y="152"/>
                </a:cxn>
                <a:cxn ang="0">
                  <a:pos x="384" y="296"/>
                </a:cxn>
                <a:cxn ang="0">
                  <a:pos x="432" y="104"/>
                </a:cxn>
                <a:cxn ang="0">
                  <a:pos x="576" y="248"/>
                </a:cxn>
                <a:cxn ang="0">
                  <a:pos x="624" y="56"/>
                </a:cxn>
                <a:cxn ang="0">
                  <a:pos x="768" y="200"/>
                </a:cxn>
                <a:cxn ang="0">
                  <a:pos x="816" y="8"/>
                </a:cxn>
                <a:cxn ang="0">
                  <a:pos x="960" y="152"/>
                </a:cxn>
                <a:cxn ang="0">
                  <a:pos x="1008" y="56"/>
                </a:cxn>
              </a:cxnLst>
              <a:rect l="0" t="0" r="r" b="b"/>
              <a:pathLst>
                <a:path w="1008" h="352">
                  <a:moveTo>
                    <a:pt x="0" y="296"/>
                  </a:moveTo>
                  <a:cubicBezTo>
                    <a:pt x="8" y="244"/>
                    <a:pt x="16" y="192"/>
                    <a:pt x="48" y="200"/>
                  </a:cubicBezTo>
                  <a:cubicBezTo>
                    <a:pt x="80" y="208"/>
                    <a:pt x="160" y="352"/>
                    <a:pt x="192" y="344"/>
                  </a:cubicBezTo>
                  <a:cubicBezTo>
                    <a:pt x="224" y="336"/>
                    <a:pt x="208" y="160"/>
                    <a:pt x="240" y="152"/>
                  </a:cubicBezTo>
                  <a:cubicBezTo>
                    <a:pt x="272" y="144"/>
                    <a:pt x="352" y="304"/>
                    <a:pt x="384" y="296"/>
                  </a:cubicBezTo>
                  <a:cubicBezTo>
                    <a:pt x="416" y="288"/>
                    <a:pt x="400" y="112"/>
                    <a:pt x="432" y="104"/>
                  </a:cubicBezTo>
                  <a:cubicBezTo>
                    <a:pt x="464" y="96"/>
                    <a:pt x="544" y="256"/>
                    <a:pt x="576" y="248"/>
                  </a:cubicBezTo>
                  <a:cubicBezTo>
                    <a:pt x="608" y="240"/>
                    <a:pt x="592" y="64"/>
                    <a:pt x="624" y="56"/>
                  </a:cubicBezTo>
                  <a:cubicBezTo>
                    <a:pt x="656" y="48"/>
                    <a:pt x="736" y="208"/>
                    <a:pt x="768" y="200"/>
                  </a:cubicBezTo>
                  <a:cubicBezTo>
                    <a:pt x="800" y="192"/>
                    <a:pt x="784" y="16"/>
                    <a:pt x="816" y="8"/>
                  </a:cubicBezTo>
                  <a:cubicBezTo>
                    <a:pt x="848" y="0"/>
                    <a:pt x="928" y="144"/>
                    <a:pt x="960" y="152"/>
                  </a:cubicBezTo>
                  <a:cubicBezTo>
                    <a:pt x="992" y="160"/>
                    <a:pt x="1000" y="80"/>
                    <a:pt x="1008" y="56"/>
                  </a:cubicBezTo>
                </a:path>
              </a:pathLst>
            </a:custGeom>
            <a:noFill/>
            <a:ln w="15875" cap="flat" cmpd="sng">
              <a:solidFill>
                <a:srgbClr val="FF6600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517604" name="Freeform 36"/>
            <p:cNvSpPr>
              <a:spLocks noChangeAspect="1"/>
            </p:cNvSpPr>
            <p:nvPr/>
          </p:nvSpPr>
          <p:spPr bwMode="auto">
            <a:xfrm>
              <a:off x="4368" y="2096"/>
              <a:ext cx="1008" cy="352"/>
            </a:xfrm>
            <a:custGeom>
              <a:avLst/>
              <a:gdLst/>
              <a:ahLst/>
              <a:cxnLst>
                <a:cxn ang="0">
                  <a:pos x="0" y="296"/>
                </a:cxn>
                <a:cxn ang="0">
                  <a:pos x="48" y="200"/>
                </a:cxn>
                <a:cxn ang="0">
                  <a:pos x="192" y="344"/>
                </a:cxn>
                <a:cxn ang="0">
                  <a:pos x="240" y="152"/>
                </a:cxn>
                <a:cxn ang="0">
                  <a:pos x="384" y="296"/>
                </a:cxn>
                <a:cxn ang="0">
                  <a:pos x="432" y="104"/>
                </a:cxn>
                <a:cxn ang="0">
                  <a:pos x="576" y="248"/>
                </a:cxn>
                <a:cxn ang="0">
                  <a:pos x="624" y="56"/>
                </a:cxn>
                <a:cxn ang="0">
                  <a:pos x="768" y="200"/>
                </a:cxn>
                <a:cxn ang="0">
                  <a:pos x="816" y="8"/>
                </a:cxn>
                <a:cxn ang="0">
                  <a:pos x="960" y="152"/>
                </a:cxn>
                <a:cxn ang="0">
                  <a:pos x="1008" y="56"/>
                </a:cxn>
              </a:cxnLst>
              <a:rect l="0" t="0" r="r" b="b"/>
              <a:pathLst>
                <a:path w="1008" h="352">
                  <a:moveTo>
                    <a:pt x="0" y="296"/>
                  </a:moveTo>
                  <a:cubicBezTo>
                    <a:pt x="8" y="244"/>
                    <a:pt x="16" y="192"/>
                    <a:pt x="48" y="200"/>
                  </a:cubicBezTo>
                  <a:cubicBezTo>
                    <a:pt x="80" y="208"/>
                    <a:pt x="160" y="352"/>
                    <a:pt x="192" y="344"/>
                  </a:cubicBezTo>
                  <a:cubicBezTo>
                    <a:pt x="224" y="336"/>
                    <a:pt x="208" y="160"/>
                    <a:pt x="240" y="152"/>
                  </a:cubicBezTo>
                  <a:cubicBezTo>
                    <a:pt x="272" y="144"/>
                    <a:pt x="352" y="304"/>
                    <a:pt x="384" y="296"/>
                  </a:cubicBezTo>
                  <a:cubicBezTo>
                    <a:pt x="416" y="288"/>
                    <a:pt x="400" y="112"/>
                    <a:pt x="432" y="104"/>
                  </a:cubicBezTo>
                  <a:cubicBezTo>
                    <a:pt x="464" y="96"/>
                    <a:pt x="544" y="256"/>
                    <a:pt x="576" y="248"/>
                  </a:cubicBezTo>
                  <a:cubicBezTo>
                    <a:pt x="608" y="240"/>
                    <a:pt x="592" y="64"/>
                    <a:pt x="624" y="56"/>
                  </a:cubicBezTo>
                  <a:cubicBezTo>
                    <a:pt x="656" y="48"/>
                    <a:pt x="736" y="208"/>
                    <a:pt x="768" y="200"/>
                  </a:cubicBezTo>
                  <a:cubicBezTo>
                    <a:pt x="800" y="192"/>
                    <a:pt x="784" y="16"/>
                    <a:pt x="816" y="8"/>
                  </a:cubicBezTo>
                  <a:cubicBezTo>
                    <a:pt x="848" y="0"/>
                    <a:pt x="928" y="144"/>
                    <a:pt x="960" y="152"/>
                  </a:cubicBezTo>
                  <a:cubicBezTo>
                    <a:pt x="992" y="160"/>
                    <a:pt x="1000" y="80"/>
                    <a:pt x="1008" y="56"/>
                  </a:cubicBezTo>
                </a:path>
              </a:pathLst>
            </a:custGeom>
            <a:noFill/>
            <a:ln w="15875" cap="flat" cmpd="sng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</p:grpSp>
      <p:sp>
        <p:nvSpPr>
          <p:cNvPr id="1517609" name="AutoShape 41"/>
          <p:cNvSpPr>
            <a:spLocks noChangeArrowheads="1"/>
          </p:cNvSpPr>
          <p:nvPr/>
        </p:nvSpPr>
        <p:spPr bwMode="auto">
          <a:xfrm>
            <a:off x="2555875" y="3429000"/>
            <a:ext cx="2447925" cy="863600"/>
          </a:xfrm>
          <a:prstGeom prst="roundRect">
            <a:avLst>
              <a:gd name="adj" fmla="val 6944"/>
            </a:avLst>
          </a:prstGeom>
          <a:solidFill>
            <a:srgbClr val="FAFFC9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17610" name="Rectangle 42"/>
          <p:cNvSpPr>
            <a:spLocks noChangeArrowheads="1"/>
          </p:cNvSpPr>
          <p:nvPr/>
        </p:nvSpPr>
        <p:spPr bwMode="auto">
          <a:xfrm>
            <a:off x="3060700" y="6092825"/>
            <a:ext cx="189865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400">
                <a:solidFill>
                  <a:srgbClr val="DDDDDD"/>
                </a:solidFill>
              </a:rPr>
              <a:t>重力波による位相変化</a:t>
            </a:r>
          </a:p>
        </p:txBody>
      </p:sp>
      <p:sp>
        <p:nvSpPr>
          <p:cNvPr id="1517612" name="Rectangle 44"/>
          <p:cNvSpPr>
            <a:spLocks noChangeArrowheads="1"/>
          </p:cNvSpPr>
          <p:nvPr/>
        </p:nvSpPr>
        <p:spPr bwMode="auto">
          <a:xfrm>
            <a:off x="2740025" y="2636838"/>
            <a:ext cx="1692275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400">
                <a:solidFill>
                  <a:srgbClr val="F8F8F8"/>
                </a:solidFill>
              </a:rPr>
              <a:t>移項して両辺を積分</a:t>
            </a:r>
          </a:p>
        </p:txBody>
      </p:sp>
      <p:sp>
        <p:nvSpPr>
          <p:cNvPr id="1517613" name="Rectangle 45"/>
          <p:cNvSpPr>
            <a:spLocks noChangeArrowheads="1"/>
          </p:cNvSpPr>
          <p:nvPr/>
        </p:nvSpPr>
        <p:spPr bwMode="auto">
          <a:xfrm>
            <a:off x="2730500" y="2924175"/>
            <a:ext cx="1985963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i="1">
                <a:solidFill>
                  <a:srgbClr val="F8F8F8"/>
                </a:solidFill>
              </a:rPr>
              <a:t>h </a:t>
            </a:r>
            <a:r>
              <a:rPr lang="ja-JP" altLang="en-US" sz="1400">
                <a:solidFill>
                  <a:srgbClr val="F8F8F8"/>
                </a:solidFill>
              </a:rPr>
              <a:t>の</a:t>
            </a:r>
            <a:r>
              <a:rPr lang="en-US" altLang="ja-JP" sz="1400">
                <a:solidFill>
                  <a:srgbClr val="F8F8F8"/>
                </a:solidFill>
              </a:rPr>
              <a:t>1</a:t>
            </a:r>
            <a:r>
              <a:rPr lang="ja-JP" altLang="en-US" sz="1400">
                <a:solidFill>
                  <a:srgbClr val="F8F8F8"/>
                </a:solidFill>
              </a:rPr>
              <a:t>次の効果まで考慮</a:t>
            </a:r>
          </a:p>
        </p:txBody>
      </p:sp>
      <p:sp>
        <p:nvSpPr>
          <p:cNvPr id="1517617" name="Rectangle 49"/>
          <p:cNvSpPr>
            <a:spLocks noChangeArrowheads="1"/>
          </p:cNvSpPr>
          <p:nvPr/>
        </p:nvSpPr>
        <p:spPr bwMode="auto">
          <a:xfrm>
            <a:off x="827088" y="1411288"/>
            <a:ext cx="187325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EAEAEA"/>
                </a:solidFill>
              </a:rPr>
              <a:t>4</a:t>
            </a:r>
            <a:r>
              <a:rPr lang="ja-JP" altLang="en-US" sz="1800" dirty="0">
                <a:solidFill>
                  <a:srgbClr val="EAEAEA"/>
                </a:solidFill>
              </a:rPr>
              <a:t>次元線素の式</a:t>
            </a:r>
          </a:p>
        </p:txBody>
      </p:sp>
      <p:pic>
        <p:nvPicPr>
          <p:cNvPr id="1517618" name="Picture 5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827088" y="1968500"/>
            <a:ext cx="4770437" cy="3444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17626" name="AutoShape 58"/>
          <p:cNvSpPr>
            <a:spLocks noChangeArrowheads="1"/>
          </p:cNvSpPr>
          <p:nvPr/>
        </p:nvSpPr>
        <p:spPr bwMode="auto">
          <a:xfrm rot="5400000">
            <a:off x="2093912" y="4610101"/>
            <a:ext cx="309563" cy="538162"/>
          </a:xfrm>
          <a:custGeom>
            <a:avLst/>
            <a:gdLst>
              <a:gd name="G0" fmla="+- 11880 0 0"/>
              <a:gd name="G1" fmla="+- 3712 0 0"/>
              <a:gd name="G2" fmla="+- 21600 0 3712"/>
              <a:gd name="G3" fmla="+- 10800 0 3712"/>
              <a:gd name="G4" fmla="+- 21600 0 11880"/>
              <a:gd name="G5" fmla="*/ G4 G3 10800"/>
              <a:gd name="G6" fmla="+- 21600 0 G5"/>
              <a:gd name="T0" fmla="*/ 11880 w 21600"/>
              <a:gd name="T1" fmla="*/ 0 h 21600"/>
              <a:gd name="T2" fmla="*/ 0 w 21600"/>
              <a:gd name="T3" fmla="*/ 10800 h 21600"/>
              <a:gd name="T4" fmla="*/ 1188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880" y="0"/>
                </a:moveTo>
                <a:lnTo>
                  <a:pt x="11880" y="3712"/>
                </a:lnTo>
                <a:lnTo>
                  <a:pt x="3375" y="3712"/>
                </a:lnTo>
                <a:lnTo>
                  <a:pt x="3375" y="17888"/>
                </a:lnTo>
                <a:lnTo>
                  <a:pt x="11880" y="17888"/>
                </a:lnTo>
                <a:lnTo>
                  <a:pt x="1188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12"/>
                </a:moveTo>
                <a:lnTo>
                  <a:pt x="1350" y="17888"/>
                </a:lnTo>
                <a:lnTo>
                  <a:pt x="2700" y="17888"/>
                </a:lnTo>
                <a:lnTo>
                  <a:pt x="2700" y="3712"/>
                </a:lnTo>
                <a:close/>
              </a:path>
              <a:path w="21600" h="21600">
                <a:moveTo>
                  <a:pt x="0" y="3712"/>
                </a:moveTo>
                <a:lnTo>
                  <a:pt x="0" y="17888"/>
                </a:lnTo>
                <a:lnTo>
                  <a:pt x="675" y="17888"/>
                </a:lnTo>
                <a:lnTo>
                  <a:pt x="675" y="3712"/>
                </a:lnTo>
                <a:close/>
              </a:path>
            </a:pathLst>
          </a:custGeom>
          <a:solidFill>
            <a:srgbClr val="FFFF99">
              <a:alpha val="20000"/>
            </a:srgbClr>
          </a:solidFill>
          <a:ln w="317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17627" name="Rectangle 59"/>
          <p:cNvSpPr>
            <a:spLocks noChangeArrowheads="1"/>
          </p:cNvSpPr>
          <p:nvPr/>
        </p:nvSpPr>
        <p:spPr bwMode="auto">
          <a:xfrm>
            <a:off x="2603500" y="4652963"/>
            <a:ext cx="155257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600">
                <a:solidFill>
                  <a:srgbClr val="F8F8F8"/>
                </a:solidFill>
              </a:rPr>
              <a:t>角周波数</a:t>
            </a:r>
            <a:r>
              <a:rPr lang="en-US" altLang="ja-JP" sz="1600">
                <a:solidFill>
                  <a:srgbClr val="F8F8F8"/>
                </a:solidFill>
                <a:latin typeface="Symbol" pitchFamily="18" charset="2"/>
              </a:rPr>
              <a:t>W</a:t>
            </a:r>
            <a:r>
              <a:rPr lang="ja-JP" altLang="en-US" sz="1600">
                <a:solidFill>
                  <a:srgbClr val="F8F8F8"/>
                </a:solidFill>
              </a:rPr>
              <a:t>の光</a:t>
            </a:r>
          </a:p>
        </p:txBody>
      </p:sp>
      <p:sp>
        <p:nvSpPr>
          <p:cNvPr id="1517628" name="AutoShape 60"/>
          <p:cNvSpPr>
            <a:spLocks noChangeArrowheads="1"/>
          </p:cNvSpPr>
          <p:nvPr/>
        </p:nvSpPr>
        <p:spPr bwMode="auto">
          <a:xfrm>
            <a:off x="2195513" y="2752725"/>
            <a:ext cx="485775" cy="360363"/>
          </a:xfrm>
          <a:prstGeom prst="downArrow">
            <a:avLst>
              <a:gd name="adj1" fmla="val 53593"/>
              <a:gd name="adj2" fmla="val 46255"/>
            </a:avLst>
          </a:prstGeom>
          <a:solidFill>
            <a:srgbClr val="FAFFC9">
              <a:alpha val="20000"/>
            </a:srgbClr>
          </a:solidFill>
          <a:ln w="317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17629" name="Rectangle 61"/>
          <p:cNvSpPr>
            <a:spLocks noChangeArrowheads="1"/>
          </p:cNvSpPr>
          <p:nvPr/>
        </p:nvSpPr>
        <p:spPr bwMode="auto">
          <a:xfrm>
            <a:off x="611188" y="908050"/>
            <a:ext cx="496887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EAEAEA"/>
                </a:solidFill>
              </a:rPr>
              <a:t>x</a:t>
            </a:r>
            <a:r>
              <a:rPr lang="ja-JP" altLang="en-US" sz="2000" dirty="0">
                <a:solidFill>
                  <a:srgbClr val="EAEAEA"/>
                </a:solidFill>
              </a:rPr>
              <a:t>軸上を往復する光 </a:t>
            </a:r>
            <a:r>
              <a:rPr lang="en-US" altLang="ja-JP" sz="2000" dirty="0">
                <a:solidFill>
                  <a:srgbClr val="EAEAEA"/>
                </a:solidFill>
              </a:rPr>
              <a:t>(</a:t>
            </a:r>
            <a:r>
              <a:rPr lang="ja-JP" altLang="en-US" sz="2000" dirty="0">
                <a:solidFill>
                  <a:srgbClr val="EAEAEA"/>
                </a:solidFill>
              </a:rPr>
              <a:t>角周波数</a:t>
            </a:r>
            <a:r>
              <a:rPr lang="ja-JP" altLang="en-US" sz="2000" dirty="0">
                <a:solidFill>
                  <a:srgbClr val="EAEAEA"/>
                </a:solidFill>
                <a:latin typeface="Symbol" pitchFamily="18" charset="2"/>
              </a:rPr>
              <a:t> </a:t>
            </a:r>
            <a:r>
              <a:rPr lang="en-US" altLang="ja-JP" sz="2000" dirty="0">
                <a:solidFill>
                  <a:srgbClr val="EAEAEA"/>
                </a:solidFill>
                <a:latin typeface="Symbol" pitchFamily="18" charset="2"/>
              </a:rPr>
              <a:t>W</a:t>
            </a:r>
            <a:r>
              <a:rPr lang="en-US" altLang="ja-JP" sz="2000" dirty="0">
                <a:solidFill>
                  <a:srgbClr val="EAEAEA"/>
                </a:solidFill>
              </a:rPr>
              <a:t>) </a:t>
            </a:r>
            <a:r>
              <a:rPr lang="ja-JP" altLang="en-US" sz="2000" dirty="0">
                <a:solidFill>
                  <a:srgbClr val="EAEAEA"/>
                </a:solidFill>
              </a:rPr>
              <a:t>を考える</a:t>
            </a:r>
          </a:p>
        </p:txBody>
      </p:sp>
      <p:pic>
        <p:nvPicPr>
          <p:cNvPr id="1517633" name="Picture 6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1039813" y="3573463"/>
            <a:ext cx="3832225" cy="6619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517634" name="Picture 6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904875" y="5430838"/>
            <a:ext cx="4219575" cy="6619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36" name="図 35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tretch>
            <a:fillRect/>
          </a:stretch>
        </p:blipFill>
        <p:spPr>
          <a:xfrm>
            <a:off x="6564661" y="5448546"/>
            <a:ext cx="1864991" cy="695098"/>
          </a:xfrm>
          <a:prstGeom prst="rect">
            <a:avLst/>
          </a:prstGeom>
          <a:noFill/>
        </p:spPr>
      </p:pic>
      <p:sp>
        <p:nvSpPr>
          <p:cNvPr id="37" name="右矢印 36"/>
          <p:cNvSpPr/>
          <p:nvPr/>
        </p:nvSpPr>
        <p:spPr>
          <a:xfrm>
            <a:off x="5786446" y="5587574"/>
            <a:ext cx="357190" cy="48463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9050">
            <a:solidFill>
              <a:srgbClr val="FFFFFF"/>
            </a:solidFill>
          </a:ln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None/>
            </a:pPr>
            <a:endParaRPr kumimoji="1" lang="ja-JP" altLang="en-US" sz="1400" b="1" dirty="0" err="1" smtClean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77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/>
              <a:t>変調</a:t>
            </a:r>
            <a:r>
              <a:rPr lang="ja-JP" altLang="en-US"/>
              <a:t>と</a:t>
            </a:r>
            <a:r>
              <a:rPr lang="ja-JP" altLang="ja-JP"/>
              <a:t>サイドバンド</a:t>
            </a:r>
            <a:endParaRPr lang="ja-JP" altLang="en-US"/>
          </a:p>
        </p:txBody>
      </p:sp>
      <p:sp>
        <p:nvSpPr>
          <p:cNvPr id="7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5794" name="Rectangle 34"/>
          <p:cNvSpPr>
            <a:spLocks noGrp="1" noChangeArrowheads="1"/>
          </p:cNvSpPr>
          <p:nvPr>
            <p:ph type="body" idx="4294967295"/>
          </p:nvPr>
        </p:nvSpPr>
        <p:spPr>
          <a:xfrm>
            <a:off x="757485" y="836613"/>
            <a:ext cx="6430693" cy="1296987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ja-JP" altLang="en-US" dirty="0"/>
              <a:t>重力波の</a:t>
            </a:r>
            <a:r>
              <a:rPr lang="ja-JP" altLang="en-US" dirty="0" smtClean="0"/>
              <a:t>効果→ </a:t>
            </a:r>
            <a:r>
              <a:rPr lang="ja-JP" altLang="en-US" dirty="0"/>
              <a:t>重力波による光の位相変調</a:t>
            </a:r>
          </a:p>
        </p:txBody>
      </p:sp>
      <p:sp>
        <p:nvSpPr>
          <p:cNvPr id="1525795" name="Rectangle 35"/>
          <p:cNvSpPr>
            <a:spLocks noChangeArrowheads="1"/>
          </p:cNvSpPr>
          <p:nvPr/>
        </p:nvSpPr>
        <p:spPr bwMode="auto">
          <a:xfrm>
            <a:off x="900113" y="1556792"/>
            <a:ext cx="37433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光の位相変調</a:t>
            </a:r>
          </a:p>
        </p:txBody>
      </p:sp>
      <p:sp>
        <p:nvSpPr>
          <p:cNvPr id="1525796" name="AutoShape 36"/>
          <p:cNvSpPr>
            <a:spLocks noChangeArrowheads="1"/>
          </p:cNvSpPr>
          <p:nvPr/>
        </p:nvSpPr>
        <p:spPr bwMode="auto">
          <a:xfrm>
            <a:off x="3060700" y="2067967"/>
            <a:ext cx="2016125" cy="838200"/>
          </a:xfrm>
          <a:prstGeom prst="roundRect">
            <a:avLst>
              <a:gd name="adj" fmla="val 9847"/>
            </a:avLst>
          </a:prstGeom>
          <a:solidFill>
            <a:srgbClr val="FAFFC9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b="1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5798" name="AutoShape 38"/>
          <p:cNvSpPr>
            <a:spLocks noChangeArrowheads="1"/>
          </p:cNvSpPr>
          <p:nvPr/>
        </p:nvSpPr>
        <p:spPr bwMode="auto">
          <a:xfrm>
            <a:off x="5334000" y="1990180"/>
            <a:ext cx="3581400" cy="2743200"/>
          </a:xfrm>
          <a:prstGeom prst="roundRect">
            <a:avLst>
              <a:gd name="adj" fmla="val 5810"/>
            </a:avLst>
          </a:prstGeom>
          <a:solidFill>
            <a:srgbClr val="FFFFFF">
              <a:alpha val="8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" name="Group 39"/>
          <p:cNvGrpSpPr>
            <a:grpSpLocks noChangeAspect="1"/>
          </p:cNvGrpSpPr>
          <p:nvPr/>
        </p:nvGrpSpPr>
        <p:grpSpPr bwMode="auto">
          <a:xfrm>
            <a:off x="5414963" y="2114005"/>
            <a:ext cx="3424237" cy="2543175"/>
            <a:chOff x="3120" y="1638"/>
            <a:chExt cx="2410" cy="1789"/>
          </a:xfrm>
        </p:grpSpPr>
        <p:sp>
          <p:nvSpPr>
            <p:cNvPr id="1525800" name="Rectangle 40"/>
            <p:cNvSpPr>
              <a:spLocks noChangeAspect="1" noChangeArrowheads="1"/>
            </p:cNvSpPr>
            <p:nvPr/>
          </p:nvSpPr>
          <p:spPr bwMode="auto">
            <a:xfrm>
              <a:off x="5240" y="2618"/>
              <a:ext cx="72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kern="1200">
                  <a:solidFill>
                    <a:srgbClr val="1E1B1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F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01" name="Rectangle 41"/>
            <p:cNvSpPr>
              <a:spLocks noChangeAspect="1" noChangeArrowheads="1"/>
            </p:cNvSpPr>
            <p:nvPr/>
          </p:nvSpPr>
          <p:spPr bwMode="auto">
            <a:xfrm>
              <a:off x="5305" y="2618"/>
              <a:ext cx="55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kern="1200">
                  <a:solidFill>
                    <a:srgbClr val="1E1B1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r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02" name="Rectangle 42"/>
            <p:cNvSpPr>
              <a:spLocks noChangeAspect="1" noChangeArrowheads="1"/>
            </p:cNvSpPr>
            <p:nvPr/>
          </p:nvSpPr>
          <p:spPr bwMode="auto">
            <a:xfrm>
              <a:off x="5351" y="2618"/>
              <a:ext cx="75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kern="1200">
                  <a:solidFill>
                    <a:srgbClr val="1E1B1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e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03" name="Rectangle 43"/>
            <p:cNvSpPr>
              <a:spLocks noChangeAspect="1" noChangeArrowheads="1"/>
            </p:cNvSpPr>
            <p:nvPr/>
          </p:nvSpPr>
          <p:spPr bwMode="auto">
            <a:xfrm>
              <a:off x="5418" y="2618"/>
              <a:ext cx="78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kern="1200">
                  <a:solidFill>
                    <a:srgbClr val="1E1B1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q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04" name="Rectangle 44"/>
            <p:cNvSpPr>
              <a:spLocks noChangeAspect="1" noChangeArrowheads="1"/>
            </p:cNvSpPr>
            <p:nvPr/>
          </p:nvSpPr>
          <p:spPr bwMode="auto">
            <a:xfrm>
              <a:off x="5491" y="2618"/>
              <a:ext cx="39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kern="1200">
                  <a:solidFill>
                    <a:srgbClr val="1E1B1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.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05" name="Line 45"/>
            <p:cNvSpPr>
              <a:spLocks noChangeAspect="1" noChangeShapeType="1"/>
            </p:cNvSpPr>
            <p:nvPr/>
          </p:nvSpPr>
          <p:spPr bwMode="auto">
            <a:xfrm>
              <a:off x="4270" y="1676"/>
              <a:ext cx="1" cy="1152"/>
            </a:xfrm>
            <a:prstGeom prst="line">
              <a:avLst/>
            </a:prstGeom>
            <a:noFill/>
            <a:ln w="76200">
              <a:solidFill>
                <a:srgbClr val="FF1C1C"/>
              </a:solidFill>
              <a:round/>
              <a:headEnd/>
              <a:tailEnd/>
            </a:ln>
          </p:spPr>
          <p:txBody>
            <a:bodyPr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06" name="Line 46"/>
            <p:cNvSpPr>
              <a:spLocks noChangeAspect="1" noChangeShapeType="1"/>
            </p:cNvSpPr>
            <p:nvPr/>
          </p:nvSpPr>
          <p:spPr bwMode="auto">
            <a:xfrm>
              <a:off x="4560" y="2539"/>
              <a:ext cx="1" cy="288"/>
            </a:xfrm>
            <a:prstGeom prst="line">
              <a:avLst/>
            </a:prstGeom>
            <a:noFill/>
            <a:ln w="76200">
              <a:solidFill>
                <a:srgbClr val="1C1CFF"/>
              </a:solidFill>
              <a:round/>
              <a:headEnd/>
              <a:tailEnd/>
            </a:ln>
          </p:spPr>
          <p:txBody>
            <a:bodyPr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07" name="Line 47"/>
            <p:cNvSpPr>
              <a:spLocks noChangeAspect="1" noChangeShapeType="1"/>
            </p:cNvSpPr>
            <p:nvPr/>
          </p:nvSpPr>
          <p:spPr bwMode="auto">
            <a:xfrm>
              <a:off x="3984" y="2539"/>
              <a:ext cx="1" cy="288"/>
            </a:xfrm>
            <a:prstGeom prst="line">
              <a:avLst/>
            </a:prstGeom>
            <a:noFill/>
            <a:ln w="76200">
              <a:solidFill>
                <a:srgbClr val="1C1CFF"/>
              </a:solidFill>
              <a:round/>
              <a:headEnd/>
              <a:tailEnd/>
            </a:ln>
          </p:spPr>
          <p:txBody>
            <a:bodyPr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08" name="Rectangle 48"/>
            <p:cNvSpPr>
              <a:spLocks noChangeAspect="1" noChangeArrowheads="1"/>
            </p:cNvSpPr>
            <p:nvPr/>
          </p:nvSpPr>
          <p:spPr bwMode="auto">
            <a:xfrm>
              <a:off x="4874" y="1688"/>
              <a:ext cx="90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500" kern="1200">
                  <a:solidFill>
                    <a:srgbClr val="FF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C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09" name="Rectangle 49"/>
            <p:cNvSpPr>
              <a:spLocks noChangeAspect="1" noChangeArrowheads="1"/>
            </p:cNvSpPr>
            <p:nvPr/>
          </p:nvSpPr>
          <p:spPr bwMode="auto">
            <a:xfrm>
              <a:off x="4956" y="1688"/>
              <a:ext cx="80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500" kern="1200">
                  <a:solidFill>
                    <a:srgbClr val="FF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10" name="Rectangle 50"/>
            <p:cNvSpPr>
              <a:spLocks noChangeAspect="1" noChangeArrowheads="1"/>
            </p:cNvSpPr>
            <p:nvPr/>
          </p:nvSpPr>
          <p:spPr bwMode="auto">
            <a:xfrm>
              <a:off x="5031" y="1688"/>
              <a:ext cx="58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500" kern="1200">
                  <a:solidFill>
                    <a:srgbClr val="FF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r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11" name="Rectangle 51"/>
            <p:cNvSpPr>
              <a:spLocks noChangeAspect="1" noChangeArrowheads="1"/>
            </p:cNvSpPr>
            <p:nvPr/>
          </p:nvSpPr>
          <p:spPr bwMode="auto">
            <a:xfrm>
              <a:off x="5082" y="1688"/>
              <a:ext cx="58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500" kern="1200">
                  <a:solidFill>
                    <a:srgbClr val="FF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r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12" name="Rectangle 52"/>
            <p:cNvSpPr>
              <a:spLocks noChangeAspect="1" noChangeArrowheads="1"/>
            </p:cNvSpPr>
            <p:nvPr/>
          </p:nvSpPr>
          <p:spPr bwMode="auto">
            <a:xfrm>
              <a:off x="5133" y="1688"/>
              <a:ext cx="41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500" kern="1200">
                  <a:solidFill>
                    <a:srgbClr val="FF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i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13" name="Rectangle 53"/>
            <p:cNvSpPr>
              <a:spLocks noChangeAspect="1" noChangeArrowheads="1"/>
            </p:cNvSpPr>
            <p:nvPr/>
          </p:nvSpPr>
          <p:spPr bwMode="auto">
            <a:xfrm>
              <a:off x="5168" y="1688"/>
              <a:ext cx="79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500" kern="1200">
                  <a:solidFill>
                    <a:srgbClr val="FF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e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14" name="Rectangle 54"/>
            <p:cNvSpPr>
              <a:spLocks noChangeAspect="1" noChangeArrowheads="1"/>
            </p:cNvSpPr>
            <p:nvPr/>
          </p:nvSpPr>
          <p:spPr bwMode="auto">
            <a:xfrm>
              <a:off x="5240" y="1688"/>
              <a:ext cx="58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500" kern="1200">
                  <a:solidFill>
                    <a:srgbClr val="FF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r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15" name="Line 55"/>
            <p:cNvSpPr>
              <a:spLocks noChangeAspect="1" noChangeShapeType="1"/>
            </p:cNvSpPr>
            <p:nvPr/>
          </p:nvSpPr>
          <p:spPr bwMode="auto">
            <a:xfrm>
              <a:off x="5008" y="2053"/>
              <a:ext cx="1" cy="1"/>
            </a:xfrm>
            <a:prstGeom prst="line">
              <a:avLst/>
            </a:prstGeom>
            <a:noFill/>
            <a:ln w="12700">
              <a:solidFill>
                <a:srgbClr val="1E1B18"/>
              </a:solidFill>
              <a:round/>
              <a:headEnd/>
              <a:tailEnd/>
            </a:ln>
          </p:spPr>
          <p:txBody>
            <a:bodyPr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16" name="Line 56"/>
            <p:cNvSpPr>
              <a:spLocks noChangeAspect="1" noChangeShapeType="1"/>
            </p:cNvSpPr>
            <p:nvPr/>
          </p:nvSpPr>
          <p:spPr bwMode="auto">
            <a:xfrm flipH="1" flipV="1">
              <a:off x="3790" y="3103"/>
              <a:ext cx="198" cy="169"/>
            </a:xfrm>
            <a:prstGeom prst="line">
              <a:avLst/>
            </a:prstGeom>
            <a:noFill/>
            <a:ln w="238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17" name="Freeform 57"/>
            <p:cNvSpPr>
              <a:spLocks noChangeAspect="1"/>
            </p:cNvSpPr>
            <p:nvPr/>
          </p:nvSpPr>
          <p:spPr bwMode="auto">
            <a:xfrm>
              <a:off x="3713" y="3036"/>
              <a:ext cx="110" cy="104"/>
            </a:xfrm>
            <a:custGeom>
              <a:avLst/>
              <a:gdLst/>
              <a:ahLst/>
              <a:cxnLst>
                <a:cxn ang="0">
                  <a:pos x="110" y="44"/>
                </a:cxn>
                <a:cxn ang="0">
                  <a:pos x="102" y="61"/>
                </a:cxn>
                <a:cxn ang="0">
                  <a:pos x="91" y="79"/>
                </a:cxn>
                <a:cxn ang="0">
                  <a:pos x="77" y="92"/>
                </a:cxn>
                <a:cxn ang="0">
                  <a:pos x="60" y="104"/>
                </a:cxn>
                <a:cxn ang="0">
                  <a:pos x="60" y="10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10" y="44"/>
                </a:cxn>
              </a:cxnLst>
              <a:rect l="0" t="0" r="r" b="b"/>
              <a:pathLst>
                <a:path w="110" h="104">
                  <a:moveTo>
                    <a:pt x="110" y="44"/>
                  </a:moveTo>
                  <a:lnTo>
                    <a:pt x="102" y="61"/>
                  </a:lnTo>
                  <a:lnTo>
                    <a:pt x="91" y="79"/>
                  </a:lnTo>
                  <a:lnTo>
                    <a:pt x="77" y="92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0" y="4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18" name="Line 58"/>
            <p:cNvSpPr>
              <a:spLocks noChangeAspect="1" noChangeShapeType="1"/>
            </p:cNvSpPr>
            <p:nvPr/>
          </p:nvSpPr>
          <p:spPr bwMode="auto">
            <a:xfrm flipH="1">
              <a:off x="4399" y="1776"/>
              <a:ext cx="447" cy="160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19" name="Freeform 59"/>
            <p:cNvSpPr>
              <a:spLocks noChangeAspect="1"/>
            </p:cNvSpPr>
            <p:nvPr/>
          </p:nvSpPr>
          <p:spPr bwMode="auto">
            <a:xfrm>
              <a:off x="4301" y="1895"/>
              <a:ext cx="121" cy="75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6" y="18"/>
                </a:cxn>
                <a:cxn ang="0">
                  <a:pos x="113" y="35"/>
                </a:cxn>
                <a:cxn ang="0">
                  <a:pos x="119" y="54"/>
                </a:cxn>
                <a:cxn ang="0">
                  <a:pos x="121" y="75"/>
                </a:cxn>
                <a:cxn ang="0">
                  <a:pos x="121" y="75"/>
                </a:cxn>
                <a:cxn ang="0">
                  <a:pos x="0" y="75"/>
                </a:cxn>
                <a:cxn ang="0">
                  <a:pos x="0" y="75"/>
                </a:cxn>
                <a:cxn ang="0">
                  <a:pos x="94" y="0"/>
                </a:cxn>
              </a:cxnLst>
              <a:rect l="0" t="0" r="r" b="b"/>
              <a:pathLst>
                <a:path w="121" h="75">
                  <a:moveTo>
                    <a:pt x="94" y="0"/>
                  </a:moveTo>
                  <a:lnTo>
                    <a:pt x="106" y="18"/>
                  </a:lnTo>
                  <a:lnTo>
                    <a:pt x="113" y="35"/>
                  </a:lnTo>
                  <a:lnTo>
                    <a:pt x="119" y="54"/>
                  </a:lnTo>
                  <a:lnTo>
                    <a:pt x="121" y="75"/>
                  </a:lnTo>
                  <a:lnTo>
                    <a:pt x="121" y="75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20" name="Rectangle 60"/>
            <p:cNvSpPr>
              <a:spLocks noChangeAspect="1" noChangeArrowheads="1"/>
            </p:cNvSpPr>
            <p:nvPr/>
          </p:nvSpPr>
          <p:spPr bwMode="auto">
            <a:xfrm>
              <a:off x="3799" y="3266"/>
              <a:ext cx="85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500" kern="1200">
                  <a:solidFill>
                    <a:srgbClr val="0000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S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21" name="Rectangle 61"/>
            <p:cNvSpPr>
              <a:spLocks noChangeAspect="1" noChangeArrowheads="1"/>
            </p:cNvSpPr>
            <p:nvPr/>
          </p:nvSpPr>
          <p:spPr bwMode="auto">
            <a:xfrm>
              <a:off x="3879" y="3266"/>
              <a:ext cx="40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500" kern="1200">
                  <a:solidFill>
                    <a:srgbClr val="0000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i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22" name="Rectangle 62"/>
            <p:cNvSpPr>
              <a:spLocks noChangeAspect="1" noChangeArrowheads="1"/>
            </p:cNvSpPr>
            <p:nvPr/>
          </p:nvSpPr>
          <p:spPr bwMode="auto">
            <a:xfrm>
              <a:off x="3910" y="3266"/>
              <a:ext cx="85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500" kern="1200">
                  <a:solidFill>
                    <a:srgbClr val="0000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d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23" name="Rectangle 63"/>
            <p:cNvSpPr>
              <a:spLocks noChangeAspect="1" noChangeArrowheads="1"/>
            </p:cNvSpPr>
            <p:nvPr/>
          </p:nvSpPr>
          <p:spPr bwMode="auto">
            <a:xfrm>
              <a:off x="3988" y="3266"/>
              <a:ext cx="80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500" kern="1200">
                  <a:solidFill>
                    <a:srgbClr val="0000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e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24" name="Rectangle 64"/>
            <p:cNvSpPr>
              <a:spLocks noChangeAspect="1" noChangeArrowheads="1"/>
            </p:cNvSpPr>
            <p:nvPr/>
          </p:nvSpPr>
          <p:spPr bwMode="auto">
            <a:xfrm>
              <a:off x="4057" y="3266"/>
              <a:ext cx="85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500" kern="1200">
                  <a:solidFill>
                    <a:srgbClr val="0000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b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25" name="Rectangle 65"/>
            <p:cNvSpPr>
              <a:spLocks noChangeAspect="1" noChangeArrowheads="1"/>
            </p:cNvSpPr>
            <p:nvPr/>
          </p:nvSpPr>
          <p:spPr bwMode="auto">
            <a:xfrm>
              <a:off x="4133" y="3266"/>
              <a:ext cx="81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500" kern="1200">
                  <a:solidFill>
                    <a:srgbClr val="0000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26" name="Rectangle 66"/>
            <p:cNvSpPr>
              <a:spLocks noChangeAspect="1" noChangeArrowheads="1"/>
            </p:cNvSpPr>
            <p:nvPr/>
          </p:nvSpPr>
          <p:spPr bwMode="auto">
            <a:xfrm>
              <a:off x="4207" y="3266"/>
              <a:ext cx="86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500" kern="1200">
                  <a:solidFill>
                    <a:srgbClr val="0000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n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27" name="Rectangle 67"/>
            <p:cNvSpPr>
              <a:spLocks noChangeAspect="1" noChangeArrowheads="1"/>
            </p:cNvSpPr>
            <p:nvPr/>
          </p:nvSpPr>
          <p:spPr bwMode="auto">
            <a:xfrm>
              <a:off x="4283" y="3266"/>
              <a:ext cx="85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500" kern="1200">
                  <a:solidFill>
                    <a:srgbClr val="0000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d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28" name="Rectangle 68"/>
            <p:cNvSpPr>
              <a:spLocks noChangeAspect="1" noChangeArrowheads="1"/>
            </p:cNvSpPr>
            <p:nvPr/>
          </p:nvSpPr>
          <p:spPr bwMode="auto">
            <a:xfrm>
              <a:off x="4359" y="3266"/>
              <a:ext cx="69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500" kern="1200">
                  <a:solidFill>
                    <a:srgbClr val="0000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s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29" name="Line 69"/>
            <p:cNvSpPr>
              <a:spLocks noChangeAspect="1" noChangeShapeType="1"/>
            </p:cNvSpPr>
            <p:nvPr/>
          </p:nvSpPr>
          <p:spPr bwMode="auto">
            <a:xfrm>
              <a:off x="3696" y="2769"/>
              <a:ext cx="1" cy="58"/>
            </a:xfrm>
            <a:prstGeom prst="line">
              <a:avLst/>
            </a:prstGeom>
            <a:noFill/>
            <a:ln w="76200">
              <a:solidFill>
                <a:srgbClr val="1C1CFF"/>
              </a:solidFill>
              <a:round/>
              <a:headEnd/>
              <a:tailEnd/>
            </a:ln>
          </p:spPr>
          <p:txBody>
            <a:bodyPr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30" name="Line 70"/>
            <p:cNvSpPr>
              <a:spLocks noChangeAspect="1" noChangeShapeType="1"/>
            </p:cNvSpPr>
            <p:nvPr/>
          </p:nvSpPr>
          <p:spPr bwMode="auto">
            <a:xfrm>
              <a:off x="4848" y="2769"/>
              <a:ext cx="1" cy="58"/>
            </a:xfrm>
            <a:prstGeom prst="line">
              <a:avLst/>
            </a:prstGeom>
            <a:noFill/>
            <a:ln w="76200">
              <a:solidFill>
                <a:srgbClr val="1C1CFF"/>
              </a:solidFill>
              <a:round/>
              <a:headEnd/>
              <a:tailEnd/>
            </a:ln>
          </p:spPr>
          <p:txBody>
            <a:bodyPr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31" name="Line 71"/>
            <p:cNvSpPr>
              <a:spLocks noChangeAspect="1" noChangeShapeType="1"/>
            </p:cNvSpPr>
            <p:nvPr/>
          </p:nvSpPr>
          <p:spPr bwMode="auto">
            <a:xfrm>
              <a:off x="5136" y="2798"/>
              <a:ext cx="1" cy="29"/>
            </a:xfrm>
            <a:prstGeom prst="line">
              <a:avLst/>
            </a:prstGeom>
            <a:noFill/>
            <a:ln w="76200">
              <a:solidFill>
                <a:srgbClr val="1C1CFF"/>
              </a:solidFill>
              <a:round/>
              <a:headEnd/>
              <a:tailEnd/>
            </a:ln>
          </p:spPr>
          <p:txBody>
            <a:bodyPr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32" name="Line 72"/>
            <p:cNvSpPr>
              <a:spLocks noChangeAspect="1" noChangeShapeType="1"/>
            </p:cNvSpPr>
            <p:nvPr/>
          </p:nvSpPr>
          <p:spPr bwMode="auto">
            <a:xfrm>
              <a:off x="3408" y="2798"/>
              <a:ext cx="1" cy="29"/>
            </a:xfrm>
            <a:prstGeom prst="line">
              <a:avLst/>
            </a:prstGeom>
            <a:noFill/>
            <a:ln w="76200">
              <a:solidFill>
                <a:srgbClr val="1C1CFF"/>
              </a:solidFill>
              <a:round/>
              <a:headEnd/>
              <a:tailEnd/>
            </a:ln>
          </p:spPr>
          <p:txBody>
            <a:bodyPr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33" name="Line 73"/>
            <p:cNvSpPr>
              <a:spLocks noChangeAspect="1" noChangeShapeType="1"/>
            </p:cNvSpPr>
            <p:nvPr/>
          </p:nvSpPr>
          <p:spPr bwMode="auto">
            <a:xfrm flipV="1">
              <a:off x="4055" y="3055"/>
              <a:ext cx="716" cy="205"/>
            </a:xfrm>
            <a:prstGeom prst="line">
              <a:avLst/>
            </a:prstGeom>
            <a:noFill/>
            <a:ln w="238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34" name="Freeform 74"/>
            <p:cNvSpPr>
              <a:spLocks noChangeAspect="1"/>
            </p:cNvSpPr>
            <p:nvPr/>
          </p:nvSpPr>
          <p:spPr bwMode="auto">
            <a:xfrm>
              <a:off x="4750" y="3020"/>
              <a:ext cx="119" cy="77"/>
            </a:xfrm>
            <a:custGeom>
              <a:avLst/>
              <a:gdLst/>
              <a:ahLst/>
              <a:cxnLst>
                <a:cxn ang="0">
                  <a:pos x="21" y="77"/>
                </a:cxn>
                <a:cxn ang="0">
                  <a:pos x="12" y="60"/>
                </a:cxn>
                <a:cxn ang="0">
                  <a:pos x="4" y="41"/>
                </a:cxn>
                <a:cxn ang="0">
                  <a:pos x="0" y="2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19" y="8"/>
                </a:cxn>
                <a:cxn ang="0">
                  <a:pos x="119" y="8"/>
                </a:cxn>
                <a:cxn ang="0">
                  <a:pos x="21" y="77"/>
                </a:cxn>
              </a:cxnLst>
              <a:rect l="0" t="0" r="r" b="b"/>
              <a:pathLst>
                <a:path w="119" h="77">
                  <a:moveTo>
                    <a:pt x="21" y="77"/>
                  </a:moveTo>
                  <a:lnTo>
                    <a:pt x="12" y="60"/>
                  </a:lnTo>
                  <a:lnTo>
                    <a:pt x="4" y="41"/>
                  </a:lnTo>
                  <a:lnTo>
                    <a:pt x="0" y="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9" y="8"/>
                  </a:lnTo>
                  <a:lnTo>
                    <a:pt x="119" y="8"/>
                  </a:lnTo>
                  <a:lnTo>
                    <a:pt x="21" y="77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35" name="Line 75"/>
            <p:cNvSpPr>
              <a:spLocks noChangeAspect="1" noChangeShapeType="1"/>
            </p:cNvSpPr>
            <p:nvPr/>
          </p:nvSpPr>
          <p:spPr bwMode="auto">
            <a:xfrm>
              <a:off x="3172" y="2996"/>
              <a:ext cx="864" cy="1"/>
            </a:xfrm>
            <a:prstGeom prst="line">
              <a:avLst/>
            </a:prstGeom>
            <a:noFill/>
            <a:ln w="238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36" name="Line 76"/>
            <p:cNvSpPr>
              <a:spLocks noChangeAspect="1" noChangeShapeType="1"/>
            </p:cNvSpPr>
            <p:nvPr/>
          </p:nvSpPr>
          <p:spPr bwMode="auto">
            <a:xfrm>
              <a:off x="4032" y="2938"/>
              <a:ext cx="1" cy="58"/>
            </a:xfrm>
            <a:prstGeom prst="line">
              <a:avLst/>
            </a:prstGeom>
            <a:noFill/>
            <a:ln w="238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37" name="Line 77"/>
            <p:cNvSpPr>
              <a:spLocks noChangeAspect="1" noChangeShapeType="1"/>
            </p:cNvSpPr>
            <p:nvPr/>
          </p:nvSpPr>
          <p:spPr bwMode="auto">
            <a:xfrm>
              <a:off x="3168" y="2938"/>
              <a:ext cx="1" cy="58"/>
            </a:xfrm>
            <a:prstGeom prst="line">
              <a:avLst/>
            </a:prstGeom>
            <a:noFill/>
            <a:ln w="238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38" name="Line 78"/>
            <p:cNvSpPr>
              <a:spLocks noChangeAspect="1" noChangeShapeType="1"/>
            </p:cNvSpPr>
            <p:nvPr/>
          </p:nvSpPr>
          <p:spPr bwMode="auto">
            <a:xfrm>
              <a:off x="4458" y="2988"/>
              <a:ext cx="864" cy="1"/>
            </a:xfrm>
            <a:prstGeom prst="line">
              <a:avLst/>
            </a:prstGeom>
            <a:noFill/>
            <a:ln w="238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39" name="Line 79"/>
            <p:cNvSpPr>
              <a:spLocks noChangeAspect="1" noChangeShapeType="1"/>
            </p:cNvSpPr>
            <p:nvPr/>
          </p:nvSpPr>
          <p:spPr bwMode="auto">
            <a:xfrm>
              <a:off x="5317" y="2930"/>
              <a:ext cx="1" cy="58"/>
            </a:xfrm>
            <a:prstGeom prst="line">
              <a:avLst/>
            </a:prstGeom>
            <a:noFill/>
            <a:ln w="238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40" name="Line 80"/>
            <p:cNvSpPr>
              <a:spLocks noChangeAspect="1" noChangeShapeType="1"/>
            </p:cNvSpPr>
            <p:nvPr/>
          </p:nvSpPr>
          <p:spPr bwMode="auto">
            <a:xfrm>
              <a:off x="4453" y="2930"/>
              <a:ext cx="1" cy="58"/>
            </a:xfrm>
            <a:prstGeom prst="line">
              <a:avLst/>
            </a:prstGeom>
            <a:noFill/>
            <a:ln w="238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41" name="Line 81"/>
            <p:cNvSpPr>
              <a:spLocks noChangeAspect="1" noChangeShapeType="1"/>
            </p:cNvSpPr>
            <p:nvPr/>
          </p:nvSpPr>
          <p:spPr bwMode="auto">
            <a:xfrm>
              <a:off x="3191" y="1761"/>
              <a:ext cx="1" cy="274"/>
            </a:xfrm>
            <a:prstGeom prst="line">
              <a:avLst/>
            </a:prstGeom>
            <a:noFill/>
            <a:ln w="36513">
              <a:solidFill>
                <a:srgbClr val="1E1B18"/>
              </a:solidFill>
              <a:round/>
              <a:headEnd/>
              <a:tailEnd/>
            </a:ln>
          </p:spPr>
          <p:txBody>
            <a:bodyPr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42" name="Freeform 82"/>
            <p:cNvSpPr>
              <a:spLocks noChangeAspect="1"/>
            </p:cNvSpPr>
            <p:nvPr/>
          </p:nvSpPr>
          <p:spPr bwMode="auto">
            <a:xfrm>
              <a:off x="3143" y="1638"/>
              <a:ext cx="94" cy="144"/>
            </a:xfrm>
            <a:custGeom>
              <a:avLst/>
              <a:gdLst/>
              <a:ahLst/>
              <a:cxnLst>
                <a:cxn ang="0">
                  <a:pos x="0" y="134"/>
                </a:cxn>
                <a:cxn ang="0">
                  <a:pos x="23" y="142"/>
                </a:cxn>
                <a:cxn ang="0">
                  <a:pos x="48" y="144"/>
                </a:cxn>
                <a:cxn ang="0">
                  <a:pos x="71" y="142"/>
                </a:cxn>
                <a:cxn ang="0">
                  <a:pos x="94" y="134"/>
                </a:cxn>
                <a:cxn ang="0">
                  <a:pos x="94" y="134"/>
                </a:cxn>
                <a:cxn ang="0">
                  <a:pos x="48" y="0"/>
                </a:cxn>
                <a:cxn ang="0">
                  <a:pos x="48" y="0"/>
                </a:cxn>
                <a:cxn ang="0">
                  <a:pos x="0" y="134"/>
                </a:cxn>
              </a:cxnLst>
              <a:rect l="0" t="0" r="r" b="b"/>
              <a:pathLst>
                <a:path w="94" h="144">
                  <a:moveTo>
                    <a:pt x="0" y="134"/>
                  </a:moveTo>
                  <a:lnTo>
                    <a:pt x="23" y="142"/>
                  </a:lnTo>
                  <a:lnTo>
                    <a:pt x="48" y="144"/>
                  </a:lnTo>
                  <a:lnTo>
                    <a:pt x="71" y="142"/>
                  </a:lnTo>
                  <a:lnTo>
                    <a:pt x="94" y="134"/>
                  </a:lnTo>
                  <a:lnTo>
                    <a:pt x="94" y="134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1E1B18"/>
            </a:solidFill>
            <a:ln w="9525">
              <a:noFill/>
              <a:round/>
              <a:headEnd/>
              <a:tailEnd/>
            </a:ln>
          </p:spPr>
          <p:txBody>
            <a:bodyPr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43" name="Rectangle 83"/>
            <p:cNvSpPr>
              <a:spLocks noChangeAspect="1" noChangeArrowheads="1"/>
            </p:cNvSpPr>
            <p:nvPr/>
          </p:nvSpPr>
          <p:spPr bwMode="auto">
            <a:xfrm>
              <a:off x="3269" y="1784"/>
              <a:ext cx="85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500" kern="1200">
                  <a:solidFill>
                    <a:srgbClr val="1E1B1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|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44" name="Rectangle 84"/>
            <p:cNvSpPr>
              <a:spLocks noChangeAspect="1" noChangeArrowheads="1"/>
            </p:cNvSpPr>
            <p:nvPr/>
          </p:nvSpPr>
          <p:spPr bwMode="auto">
            <a:xfrm>
              <a:off x="3343" y="1784"/>
              <a:ext cx="92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500" kern="1200">
                  <a:solidFill>
                    <a:srgbClr val="1E1B1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45" name="Rectangle 85"/>
            <p:cNvSpPr>
              <a:spLocks noChangeAspect="1" noChangeArrowheads="1"/>
            </p:cNvSpPr>
            <p:nvPr/>
          </p:nvSpPr>
          <p:spPr bwMode="auto">
            <a:xfrm>
              <a:off x="3425" y="1784"/>
              <a:ext cx="127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500" kern="1200">
                  <a:solidFill>
                    <a:srgbClr val="1E1B1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m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46" name="Rectangle 86"/>
            <p:cNvSpPr>
              <a:spLocks noChangeAspect="1" noChangeArrowheads="1"/>
            </p:cNvSpPr>
            <p:nvPr/>
          </p:nvSpPr>
          <p:spPr bwMode="auto">
            <a:xfrm>
              <a:off x="3540" y="1784"/>
              <a:ext cx="85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500" kern="1200">
                  <a:solidFill>
                    <a:srgbClr val="1E1B1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p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47" name="Rectangle 87"/>
            <p:cNvSpPr>
              <a:spLocks noChangeAspect="1" noChangeArrowheads="1"/>
            </p:cNvSpPr>
            <p:nvPr/>
          </p:nvSpPr>
          <p:spPr bwMode="auto">
            <a:xfrm>
              <a:off x="3618" y="1784"/>
              <a:ext cx="41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500" kern="1200">
                  <a:solidFill>
                    <a:srgbClr val="1E1B1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48" name="Rectangle 88"/>
            <p:cNvSpPr>
              <a:spLocks noChangeAspect="1" noChangeArrowheads="1"/>
            </p:cNvSpPr>
            <p:nvPr/>
          </p:nvSpPr>
          <p:spPr bwMode="auto">
            <a:xfrm>
              <a:off x="3654" y="1784"/>
              <a:ext cx="40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500" kern="1200">
                  <a:solidFill>
                    <a:srgbClr val="1E1B1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i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49" name="Rectangle 89"/>
            <p:cNvSpPr>
              <a:spLocks noChangeAspect="1" noChangeArrowheads="1"/>
            </p:cNvSpPr>
            <p:nvPr/>
          </p:nvSpPr>
          <p:spPr bwMode="auto">
            <a:xfrm>
              <a:off x="3690" y="1784"/>
              <a:ext cx="56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500" kern="1200">
                  <a:solidFill>
                    <a:srgbClr val="1E1B1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t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50" name="Rectangle 90"/>
            <p:cNvSpPr>
              <a:spLocks noChangeAspect="1" noChangeArrowheads="1"/>
            </p:cNvSpPr>
            <p:nvPr/>
          </p:nvSpPr>
          <p:spPr bwMode="auto">
            <a:xfrm>
              <a:off x="3738" y="1784"/>
              <a:ext cx="86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500" kern="1200">
                  <a:solidFill>
                    <a:srgbClr val="1E1B1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u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51" name="Rectangle 91"/>
            <p:cNvSpPr>
              <a:spLocks noChangeAspect="1" noChangeArrowheads="1"/>
            </p:cNvSpPr>
            <p:nvPr/>
          </p:nvSpPr>
          <p:spPr bwMode="auto">
            <a:xfrm>
              <a:off x="3814" y="1784"/>
              <a:ext cx="85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500" kern="1200">
                  <a:solidFill>
                    <a:srgbClr val="1E1B1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d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52" name="Rectangle 92"/>
            <p:cNvSpPr>
              <a:spLocks noChangeAspect="1" noChangeArrowheads="1"/>
            </p:cNvSpPr>
            <p:nvPr/>
          </p:nvSpPr>
          <p:spPr bwMode="auto">
            <a:xfrm>
              <a:off x="3890" y="1784"/>
              <a:ext cx="79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500" kern="1200">
                  <a:solidFill>
                    <a:srgbClr val="1E1B1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e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53" name="Rectangle 93"/>
            <p:cNvSpPr>
              <a:spLocks noChangeAspect="1" noChangeArrowheads="1"/>
            </p:cNvSpPr>
            <p:nvPr/>
          </p:nvSpPr>
          <p:spPr bwMode="auto">
            <a:xfrm>
              <a:off x="3960" y="1784"/>
              <a:ext cx="85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500" kern="1200">
                  <a:solidFill>
                    <a:srgbClr val="1E1B1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|</a:t>
              </a:r>
              <a:endParaRPr kumimoji="1" lang="en-US" altLang="ja-JP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54" name="Line 94"/>
            <p:cNvSpPr>
              <a:spLocks noChangeAspect="1" noChangeShapeType="1"/>
            </p:cNvSpPr>
            <p:nvPr/>
          </p:nvSpPr>
          <p:spPr bwMode="auto">
            <a:xfrm>
              <a:off x="3120" y="2827"/>
              <a:ext cx="2181" cy="1"/>
            </a:xfrm>
            <a:prstGeom prst="line">
              <a:avLst/>
            </a:prstGeom>
            <a:noFill/>
            <a:ln w="36513">
              <a:solidFill>
                <a:srgbClr val="1E1B18"/>
              </a:solidFill>
              <a:round/>
              <a:headEnd/>
              <a:tailEnd/>
            </a:ln>
          </p:spPr>
          <p:txBody>
            <a:bodyPr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25855" name="Freeform 95"/>
            <p:cNvSpPr>
              <a:spLocks noChangeAspect="1"/>
            </p:cNvSpPr>
            <p:nvPr/>
          </p:nvSpPr>
          <p:spPr bwMode="auto">
            <a:xfrm>
              <a:off x="5280" y="2780"/>
              <a:ext cx="144" cy="95"/>
            </a:xfrm>
            <a:custGeom>
              <a:avLst/>
              <a:gdLst/>
              <a:ahLst/>
              <a:cxnLst>
                <a:cxn ang="0">
                  <a:pos x="10" y="95"/>
                </a:cxn>
                <a:cxn ang="0">
                  <a:pos x="2" y="72"/>
                </a:cxn>
                <a:cxn ang="0">
                  <a:pos x="0" y="47"/>
                </a:cxn>
                <a:cxn ang="0">
                  <a:pos x="2" y="24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44" y="47"/>
                </a:cxn>
                <a:cxn ang="0">
                  <a:pos x="144" y="47"/>
                </a:cxn>
                <a:cxn ang="0">
                  <a:pos x="10" y="95"/>
                </a:cxn>
              </a:cxnLst>
              <a:rect l="0" t="0" r="r" b="b"/>
              <a:pathLst>
                <a:path w="144" h="95">
                  <a:moveTo>
                    <a:pt x="10" y="95"/>
                  </a:moveTo>
                  <a:lnTo>
                    <a:pt x="2" y="72"/>
                  </a:lnTo>
                  <a:lnTo>
                    <a:pt x="0" y="47"/>
                  </a:lnTo>
                  <a:lnTo>
                    <a:pt x="2" y="24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4" y="47"/>
                  </a:lnTo>
                  <a:lnTo>
                    <a:pt x="144" y="47"/>
                  </a:lnTo>
                  <a:lnTo>
                    <a:pt x="10" y="95"/>
                  </a:lnTo>
                  <a:close/>
                </a:path>
              </a:pathLst>
            </a:custGeom>
            <a:solidFill>
              <a:srgbClr val="1E1B18"/>
            </a:solidFill>
            <a:ln w="9525">
              <a:noFill/>
              <a:round/>
              <a:headEnd/>
              <a:tailEnd/>
            </a:ln>
          </p:spPr>
          <p:txBody>
            <a:bodyPr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525856" name="Rectangle 96"/>
          <p:cNvSpPr>
            <a:spLocks noChangeArrowheads="1"/>
          </p:cNvSpPr>
          <p:nvPr/>
        </p:nvSpPr>
        <p:spPr bwMode="auto">
          <a:xfrm>
            <a:off x="1187624" y="5013176"/>
            <a:ext cx="6248400" cy="7386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変調周波数だけ離れた成分の和</a:t>
            </a:r>
          </a:p>
          <a:p>
            <a:pPr algn="l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</a:t>
            </a:r>
            <a:r>
              <a:rPr kumimoji="1" lang="ja-JP" altLang="en-US" sz="2000" kern="1200" dirty="0">
                <a:solidFill>
                  <a:srgbClr val="FF7C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搬送波</a:t>
            </a:r>
            <a:r>
              <a:rPr kumimoji="1" lang="en-US" altLang="ja-JP" sz="2000" kern="1200" dirty="0">
                <a:solidFill>
                  <a:srgbClr val="FF7C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kern="1200" dirty="0">
                <a:solidFill>
                  <a:srgbClr val="FF7C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キャリア</a:t>
            </a:r>
            <a:r>
              <a:rPr kumimoji="1" lang="en-US" altLang="ja-JP" sz="2000" kern="1200" dirty="0">
                <a:solidFill>
                  <a:srgbClr val="FF7C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  <a:r>
              <a:rPr kumimoji="1" lang="en-US" altLang="ja-JP" sz="20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2000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側波帯</a:t>
            </a:r>
            <a:r>
              <a:rPr kumimoji="1" lang="en-US" altLang="ja-JP" sz="2000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サイドバンド</a:t>
            </a:r>
            <a:r>
              <a:rPr kumimoji="1" lang="en-US" altLang="ja-JP" sz="2000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525857" name="Rectangle 97"/>
          <p:cNvSpPr>
            <a:spLocks noChangeArrowheads="1"/>
          </p:cNvSpPr>
          <p:nvPr/>
        </p:nvSpPr>
        <p:spPr bwMode="auto">
          <a:xfrm>
            <a:off x="3425825" y="2564855"/>
            <a:ext cx="125095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位相変調成分</a:t>
            </a:r>
          </a:p>
        </p:txBody>
      </p:sp>
      <p:sp>
        <p:nvSpPr>
          <p:cNvPr id="1525860" name="AutoShape 100"/>
          <p:cNvSpPr>
            <a:spLocks noChangeArrowheads="1"/>
          </p:cNvSpPr>
          <p:nvPr/>
        </p:nvSpPr>
        <p:spPr bwMode="auto">
          <a:xfrm>
            <a:off x="2484438" y="3979317"/>
            <a:ext cx="2735262" cy="674688"/>
          </a:xfrm>
          <a:prstGeom prst="roundRect">
            <a:avLst>
              <a:gd name="adj" fmla="val 16667"/>
            </a:avLst>
          </a:prstGeom>
          <a:solidFill>
            <a:srgbClr val="FAFFC9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b="1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5861" name="Rectangle 101"/>
          <p:cNvSpPr>
            <a:spLocks noChangeArrowheads="1"/>
          </p:cNvSpPr>
          <p:nvPr/>
        </p:nvSpPr>
        <p:spPr bwMode="auto">
          <a:xfrm>
            <a:off x="2411760" y="3141117"/>
            <a:ext cx="162877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ベッセル関数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4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を</a:t>
            </a:r>
            <a:r>
              <a:rPr kumimoji="1" lang="ja-JP" altLang="en-US" sz="14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用いて展開</a:t>
            </a:r>
          </a:p>
        </p:txBody>
      </p:sp>
      <p:pic>
        <p:nvPicPr>
          <p:cNvPr id="1525866" name="Picture 10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1044575" y="2133055"/>
            <a:ext cx="3948113" cy="4365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525870" name="Picture 1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681038" y="4079330"/>
            <a:ext cx="4467225" cy="5000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25871" name="Rectangle 111"/>
          <p:cNvSpPr>
            <a:spLocks noChangeArrowheads="1"/>
          </p:cNvSpPr>
          <p:nvPr/>
        </p:nvSpPr>
        <p:spPr bwMode="auto">
          <a:xfrm>
            <a:off x="1187624" y="5949280"/>
            <a:ext cx="7211751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重力波信号 </a:t>
            </a: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サイドバンド </a:t>
            </a:r>
            <a:r>
              <a:rPr kumimoji="1" lang="en-US" altLang="ja-JP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</a:t>
            </a:r>
            <a:r>
              <a:rPr lang="ja-JP" altLang="en-US" sz="2000" dirty="0">
                <a:solidFill>
                  <a:srgbClr val="F8F8F8"/>
                </a:solidFill>
                <a:sym typeface="Wingdings" pitchFamily="2" charset="2"/>
              </a:rPr>
              <a:t>信号</a:t>
            </a:r>
            <a:r>
              <a:rPr kumimoji="1" lang="ja-JP" altLang="en-US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サイドバンド</a:t>
            </a:r>
            <a:r>
              <a:rPr kumimoji="1" lang="en-US" altLang="ja-JP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) </a:t>
            </a: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として現れる</a:t>
            </a:r>
          </a:p>
        </p:txBody>
      </p:sp>
      <p:sp>
        <p:nvSpPr>
          <p:cNvPr id="3" name="下矢印 2"/>
          <p:cNvSpPr/>
          <p:nvPr/>
        </p:nvSpPr>
        <p:spPr bwMode="auto">
          <a:xfrm>
            <a:off x="1835696" y="3141117"/>
            <a:ext cx="360040" cy="523220"/>
          </a:xfrm>
          <a:prstGeom prst="down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3219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2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25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56" grpId="0" autoUpdateAnimBg="0"/>
      <p:bldP spid="1525871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/>
              <a:t>フェイザーダイアグラム</a:t>
            </a:r>
            <a:endParaRPr lang="ja-JP" altLang="en-US"/>
          </a:p>
        </p:txBody>
      </p:sp>
      <p:sp>
        <p:nvSpPr>
          <p:cNvPr id="5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4025" name="AutoShape 73"/>
          <p:cNvSpPr>
            <a:spLocks noChangeArrowheads="1"/>
          </p:cNvSpPr>
          <p:nvPr/>
        </p:nvSpPr>
        <p:spPr bwMode="auto">
          <a:xfrm>
            <a:off x="1116013" y="1412874"/>
            <a:ext cx="3311525" cy="1084263"/>
          </a:xfrm>
          <a:prstGeom prst="roundRect">
            <a:avLst>
              <a:gd name="adj" fmla="val 9935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4026" name="AutoShape 74"/>
          <p:cNvSpPr>
            <a:spLocks noChangeArrowheads="1"/>
          </p:cNvSpPr>
          <p:nvPr/>
        </p:nvSpPr>
        <p:spPr bwMode="auto">
          <a:xfrm>
            <a:off x="4716463" y="1516063"/>
            <a:ext cx="4270375" cy="2057400"/>
          </a:xfrm>
          <a:prstGeom prst="roundRect">
            <a:avLst>
              <a:gd name="adj" fmla="val 5810"/>
            </a:avLst>
          </a:prstGeom>
          <a:solidFill>
            <a:srgbClr val="FFFFFF">
              <a:alpha val="2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4027" name="Line 75"/>
          <p:cNvSpPr>
            <a:spLocks noChangeShapeType="1"/>
          </p:cNvSpPr>
          <p:nvPr/>
        </p:nvSpPr>
        <p:spPr bwMode="auto">
          <a:xfrm flipV="1">
            <a:off x="8072438" y="1668463"/>
            <a:ext cx="0" cy="182880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4028" name="AutoShape 76"/>
          <p:cNvSpPr>
            <a:spLocks noChangeArrowheads="1"/>
          </p:cNvSpPr>
          <p:nvPr/>
        </p:nvSpPr>
        <p:spPr bwMode="auto">
          <a:xfrm>
            <a:off x="7948613" y="1897063"/>
            <a:ext cx="228600" cy="1447800"/>
          </a:xfrm>
          <a:prstGeom prst="upArrow">
            <a:avLst>
              <a:gd name="adj1" fmla="val 41667"/>
              <a:gd name="adj2" fmla="val 104852"/>
            </a:avLst>
          </a:prstGeom>
          <a:solidFill>
            <a:srgbClr val="FFFF99">
              <a:alpha val="50000"/>
            </a:srgbClr>
          </a:solidFill>
          <a:ln w="12700">
            <a:solidFill>
              <a:srgbClr val="CC99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4030" name="Line 78"/>
          <p:cNvSpPr>
            <a:spLocks noChangeShapeType="1"/>
          </p:cNvSpPr>
          <p:nvPr/>
        </p:nvSpPr>
        <p:spPr bwMode="auto">
          <a:xfrm>
            <a:off x="4872038" y="3344863"/>
            <a:ext cx="1752600" cy="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4031" name="Line 79"/>
          <p:cNvSpPr>
            <a:spLocks noChangeShapeType="1"/>
          </p:cNvSpPr>
          <p:nvPr/>
        </p:nvSpPr>
        <p:spPr bwMode="auto">
          <a:xfrm flipV="1">
            <a:off x="5786438" y="1668463"/>
            <a:ext cx="0" cy="182880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4032" name="AutoShape 80"/>
          <p:cNvSpPr>
            <a:spLocks noChangeArrowheads="1"/>
          </p:cNvSpPr>
          <p:nvPr/>
        </p:nvSpPr>
        <p:spPr bwMode="auto">
          <a:xfrm rot="600000">
            <a:off x="5824538" y="2201863"/>
            <a:ext cx="228600" cy="1143000"/>
          </a:xfrm>
          <a:prstGeom prst="upArrow">
            <a:avLst>
              <a:gd name="adj1" fmla="val 50000"/>
              <a:gd name="adj2" fmla="val 95833"/>
            </a:avLst>
          </a:prstGeom>
          <a:solidFill>
            <a:srgbClr val="FFCC99">
              <a:alpha val="50000"/>
            </a:srgbClr>
          </a:solidFill>
          <a:ln w="127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4033" name="AutoShape 81"/>
          <p:cNvSpPr>
            <a:spLocks noChangeArrowheads="1"/>
          </p:cNvSpPr>
          <p:nvPr/>
        </p:nvSpPr>
        <p:spPr bwMode="auto">
          <a:xfrm rot="21000000">
            <a:off x="5500688" y="2220913"/>
            <a:ext cx="228600" cy="1143000"/>
          </a:xfrm>
          <a:prstGeom prst="upArrow">
            <a:avLst>
              <a:gd name="adj1" fmla="val 50000"/>
              <a:gd name="adj2" fmla="val 95833"/>
            </a:avLst>
          </a:prstGeom>
          <a:solidFill>
            <a:srgbClr val="FFFF99">
              <a:alpha val="50000"/>
            </a:srgbClr>
          </a:solidFill>
          <a:ln w="12700">
            <a:solidFill>
              <a:srgbClr val="CC9900"/>
            </a:solidFill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4034" name="AutoShape 82"/>
          <p:cNvSpPr>
            <a:spLocks noChangeArrowheads="1"/>
          </p:cNvSpPr>
          <p:nvPr/>
        </p:nvSpPr>
        <p:spPr bwMode="auto">
          <a:xfrm>
            <a:off x="5672138" y="2201863"/>
            <a:ext cx="228600" cy="1143000"/>
          </a:xfrm>
          <a:prstGeom prst="upArrow">
            <a:avLst>
              <a:gd name="adj1" fmla="val 50000"/>
              <a:gd name="adj2" fmla="val 95833"/>
            </a:avLst>
          </a:prstGeom>
          <a:solidFill>
            <a:srgbClr val="FF99CC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4035" name="Freeform 83"/>
          <p:cNvSpPr>
            <a:spLocks/>
          </p:cNvSpPr>
          <p:nvPr/>
        </p:nvSpPr>
        <p:spPr bwMode="auto">
          <a:xfrm>
            <a:off x="5329238" y="2125663"/>
            <a:ext cx="9144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192" y="0"/>
              </a:cxn>
              <a:cxn ang="0">
                <a:pos x="384" y="48"/>
              </a:cxn>
            </a:cxnLst>
            <a:rect l="0" t="0" r="r" b="b"/>
            <a:pathLst>
              <a:path w="384" h="48">
                <a:moveTo>
                  <a:pt x="0" y="48"/>
                </a:moveTo>
                <a:cubicBezTo>
                  <a:pt x="64" y="24"/>
                  <a:pt x="128" y="0"/>
                  <a:pt x="192" y="0"/>
                </a:cubicBezTo>
                <a:cubicBezTo>
                  <a:pt x="256" y="0"/>
                  <a:pt x="320" y="24"/>
                  <a:pt x="384" y="48"/>
                </a:cubicBezTo>
              </a:path>
            </a:pathLst>
          </a:custGeom>
          <a:noFill/>
          <a:ln w="15875" cap="flat" cmpd="sng">
            <a:solidFill>
              <a:srgbClr val="CCFFCC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4036" name="Rectangle 84"/>
          <p:cNvSpPr>
            <a:spLocks noChangeArrowheads="1"/>
          </p:cNvSpPr>
          <p:nvPr/>
        </p:nvSpPr>
        <p:spPr bwMode="auto">
          <a:xfrm>
            <a:off x="4719638" y="1820863"/>
            <a:ext cx="10033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66FF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位相変調</a:t>
            </a:r>
          </a:p>
        </p:txBody>
      </p:sp>
      <p:sp>
        <p:nvSpPr>
          <p:cNvPr id="1534037" name="Line 85"/>
          <p:cNvSpPr>
            <a:spLocks noChangeShapeType="1"/>
          </p:cNvSpPr>
          <p:nvPr/>
        </p:nvSpPr>
        <p:spPr bwMode="auto">
          <a:xfrm>
            <a:off x="7158038" y="3344863"/>
            <a:ext cx="1752600" cy="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4038" name="AutoShape 86"/>
          <p:cNvSpPr>
            <a:spLocks noChangeArrowheads="1"/>
          </p:cNvSpPr>
          <p:nvPr/>
        </p:nvSpPr>
        <p:spPr bwMode="auto">
          <a:xfrm>
            <a:off x="7958138" y="2201863"/>
            <a:ext cx="228600" cy="1143000"/>
          </a:xfrm>
          <a:prstGeom prst="upArrow">
            <a:avLst>
              <a:gd name="adj1" fmla="val 50000"/>
              <a:gd name="adj2" fmla="val 95833"/>
            </a:avLst>
          </a:prstGeom>
          <a:solidFill>
            <a:srgbClr val="FF99CC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4039" name="Rectangle 87"/>
          <p:cNvSpPr>
            <a:spLocks noChangeArrowheads="1"/>
          </p:cNvSpPr>
          <p:nvPr/>
        </p:nvSpPr>
        <p:spPr bwMode="auto">
          <a:xfrm>
            <a:off x="6764338" y="2049463"/>
            <a:ext cx="10033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振幅変調</a:t>
            </a:r>
          </a:p>
        </p:txBody>
      </p:sp>
      <p:sp>
        <p:nvSpPr>
          <p:cNvPr id="1534040" name="AutoShape 88"/>
          <p:cNvSpPr>
            <a:spLocks noChangeArrowheads="1"/>
          </p:cNvSpPr>
          <p:nvPr/>
        </p:nvSpPr>
        <p:spPr bwMode="auto">
          <a:xfrm>
            <a:off x="7958138" y="2497138"/>
            <a:ext cx="228600" cy="838200"/>
          </a:xfrm>
          <a:prstGeom prst="upArrow">
            <a:avLst>
              <a:gd name="adj1" fmla="val 50000"/>
              <a:gd name="adj2" fmla="val 70278"/>
            </a:avLst>
          </a:prstGeom>
          <a:solidFill>
            <a:srgbClr val="FFCC99">
              <a:alpha val="50000"/>
            </a:srgbClr>
          </a:solidFill>
          <a:ln w="1270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4041" name="Line 89"/>
          <p:cNvSpPr>
            <a:spLocks noChangeShapeType="1"/>
          </p:cNvSpPr>
          <p:nvPr/>
        </p:nvSpPr>
        <p:spPr bwMode="auto">
          <a:xfrm>
            <a:off x="7767638" y="1973263"/>
            <a:ext cx="0" cy="533400"/>
          </a:xfrm>
          <a:prstGeom prst="line">
            <a:avLst/>
          </a:prstGeom>
          <a:noFill/>
          <a:ln w="15875">
            <a:solidFill>
              <a:srgbClr val="99CC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4042" name="Rectangle 90"/>
          <p:cNvSpPr>
            <a:spLocks noChangeArrowheads="1"/>
          </p:cNvSpPr>
          <p:nvPr/>
        </p:nvSpPr>
        <p:spPr bwMode="auto">
          <a:xfrm>
            <a:off x="6156325" y="2636838"/>
            <a:ext cx="103822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FF99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キャリア光</a:t>
            </a:r>
          </a:p>
        </p:txBody>
      </p:sp>
      <p:sp>
        <p:nvSpPr>
          <p:cNvPr id="1534043" name="Line 91"/>
          <p:cNvSpPr>
            <a:spLocks noChangeShapeType="1"/>
          </p:cNvSpPr>
          <p:nvPr/>
        </p:nvSpPr>
        <p:spPr bwMode="auto">
          <a:xfrm flipH="1" flipV="1">
            <a:off x="5786438" y="2582863"/>
            <a:ext cx="441325" cy="198437"/>
          </a:xfrm>
          <a:prstGeom prst="line">
            <a:avLst/>
          </a:prstGeom>
          <a:noFill/>
          <a:ln w="15875">
            <a:solidFill>
              <a:srgbClr val="FF99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4044" name="Rectangle 92"/>
          <p:cNvSpPr>
            <a:spLocks noChangeArrowheads="1"/>
          </p:cNvSpPr>
          <p:nvPr/>
        </p:nvSpPr>
        <p:spPr bwMode="auto">
          <a:xfrm>
            <a:off x="906463" y="2708275"/>
            <a:ext cx="3665537" cy="825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例</a:t>
            </a:r>
            <a:r>
              <a:rPr kumimoji="1" lang="en-US" altLang="ja-JP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位相変調 </a:t>
            </a:r>
            <a:r>
              <a:rPr kumimoji="1" lang="en-US" altLang="ja-JP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ja-JP" altLang="en-US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ベクトルの位相が時間変化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振幅変調 </a:t>
            </a:r>
            <a:r>
              <a:rPr kumimoji="1" lang="en-US" altLang="ja-JP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ja-JP" altLang="en-US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ベクトルの振幅が時間変化</a:t>
            </a:r>
          </a:p>
        </p:txBody>
      </p:sp>
      <p:sp>
        <p:nvSpPr>
          <p:cNvPr id="1534046" name="Rectangle 94"/>
          <p:cNvSpPr>
            <a:spLocks noChangeArrowheads="1"/>
          </p:cNvSpPr>
          <p:nvPr/>
        </p:nvSpPr>
        <p:spPr bwMode="auto">
          <a:xfrm>
            <a:off x="731838" y="3860800"/>
            <a:ext cx="2687637" cy="3667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ベクトルの分解 </a:t>
            </a: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位相変調</a:t>
            </a: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grpSp>
        <p:nvGrpSpPr>
          <p:cNvPr id="2" name="Group 126"/>
          <p:cNvGrpSpPr>
            <a:grpSpLocks/>
          </p:cNvGrpSpPr>
          <p:nvPr/>
        </p:nvGrpSpPr>
        <p:grpSpPr bwMode="auto">
          <a:xfrm>
            <a:off x="1133475" y="4476750"/>
            <a:ext cx="1668463" cy="1831975"/>
            <a:chOff x="714" y="2820"/>
            <a:chExt cx="1051" cy="1154"/>
          </a:xfrm>
        </p:grpSpPr>
        <p:sp>
          <p:nvSpPr>
            <p:cNvPr id="1534047" name="AutoShape 95"/>
            <p:cNvSpPr>
              <a:spLocks noChangeArrowheads="1"/>
            </p:cNvSpPr>
            <p:nvPr/>
          </p:nvSpPr>
          <p:spPr bwMode="auto">
            <a:xfrm rot="600000">
              <a:off x="1266" y="2868"/>
              <a:ext cx="144" cy="720"/>
            </a:xfrm>
            <a:prstGeom prst="upArrow">
              <a:avLst>
                <a:gd name="adj1" fmla="val 50000"/>
                <a:gd name="adj2" fmla="val 95833"/>
              </a:avLst>
            </a:prstGeom>
            <a:solidFill>
              <a:srgbClr val="FFCC99">
                <a:alpha val="50000"/>
              </a:srgbClr>
            </a:solidFill>
            <a:ln w="12700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34048" name="AutoShape 96"/>
            <p:cNvSpPr>
              <a:spLocks noChangeArrowheads="1"/>
            </p:cNvSpPr>
            <p:nvPr/>
          </p:nvSpPr>
          <p:spPr bwMode="auto">
            <a:xfrm rot="21000000">
              <a:off x="1062" y="2880"/>
              <a:ext cx="144" cy="720"/>
            </a:xfrm>
            <a:prstGeom prst="upArrow">
              <a:avLst>
                <a:gd name="adj1" fmla="val 50000"/>
                <a:gd name="adj2" fmla="val 95833"/>
              </a:avLst>
            </a:prstGeom>
            <a:solidFill>
              <a:srgbClr val="FFFF99">
                <a:alpha val="50000"/>
              </a:srgbClr>
            </a:solidFill>
            <a:ln w="12700">
              <a:solidFill>
                <a:srgbClr val="CC99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34049" name="AutoShape 97"/>
            <p:cNvSpPr>
              <a:spLocks noChangeArrowheads="1"/>
            </p:cNvSpPr>
            <p:nvPr/>
          </p:nvSpPr>
          <p:spPr bwMode="auto">
            <a:xfrm>
              <a:off x="1170" y="2868"/>
              <a:ext cx="144" cy="720"/>
            </a:xfrm>
            <a:prstGeom prst="upArrow">
              <a:avLst>
                <a:gd name="adj1" fmla="val 50000"/>
                <a:gd name="adj2" fmla="val 95833"/>
              </a:avLst>
            </a:prstGeom>
            <a:solidFill>
              <a:srgbClr val="FF99CC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34050" name="Freeform 98"/>
            <p:cNvSpPr>
              <a:spLocks/>
            </p:cNvSpPr>
            <p:nvPr/>
          </p:nvSpPr>
          <p:spPr bwMode="auto">
            <a:xfrm>
              <a:off x="954" y="2820"/>
              <a:ext cx="576" cy="4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192" y="0"/>
                </a:cxn>
                <a:cxn ang="0">
                  <a:pos x="384" y="48"/>
                </a:cxn>
              </a:cxnLst>
              <a:rect l="0" t="0" r="r" b="b"/>
              <a:pathLst>
                <a:path w="384" h="48">
                  <a:moveTo>
                    <a:pt x="0" y="48"/>
                  </a:moveTo>
                  <a:cubicBezTo>
                    <a:pt x="64" y="24"/>
                    <a:pt x="128" y="0"/>
                    <a:pt x="192" y="0"/>
                  </a:cubicBezTo>
                  <a:cubicBezTo>
                    <a:pt x="256" y="0"/>
                    <a:pt x="320" y="24"/>
                    <a:pt x="384" y="48"/>
                  </a:cubicBezTo>
                </a:path>
              </a:pathLst>
            </a:custGeom>
            <a:noFill/>
            <a:ln w="15875" cap="flat" cmpd="sng">
              <a:solidFill>
                <a:srgbClr val="CCFFCC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34051" name="Rectangle 99"/>
            <p:cNvSpPr>
              <a:spLocks noChangeArrowheads="1"/>
            </p:cNvSpPr>
            <p:nvPr/>
          </p:nvSpPr>
          <p:spPr bwMode="auto">
            <a:xfrm>
              <a:off x="714" y="3608"/>
              <a:ext cx="1051" cy="36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600" kern="120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位相が時間変化</a:t>
              </a:r>
            </a:p>
            <a:p>
              <a:pPr marL="457200" lvl="1"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600" kern="120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するベクトル</a:t>
              </a:r>
            </a:p>
          </p:txBody>
        </p:sp>
      </p:grpSp>
      <p:grpSp>
        <p:nvGrpSpPr>
          <p:cNvPr id="3" name="Group 127"/>
          <p:cNvGrpSpPr>
            <a:grpSpLocks/>
          </p:cNvGrpSpPr>
          <p:nvPr/>
        </p:nvGrpSpPr>
        <p:grpSpPr bwMode="auto">
          <a:xfrm>
            <a:off x="2886075" y="4225925"/>
            <a:ext cx="3276600" cy="2060575"/>
            <a:chOff x="1818" y="2662"/>
            <a:chExt cx="2064" cy="1298"/>
          </a:xfrm>
        </p:grpSpPr>
        <p:sp>
          <p:nvSpPr>
            <p:cNvPr id="1534053" name="AutoShape 101"/>
            <p:cNvSpPr>
              <a:spLocks noChangeArrowheads="1"/>
            </p:cNvSpPr>
            <p:nvPr/>
          </p:nvSpPr>
          <p:spPr bwMode="auto">
            <a:xfrm>
              <a:off x="2678" y="2858"/>
              <a:ext cx="144" cy="720"/>
            </a:xfrm>
            <a:prstGeom prst="upArrow">
              <a:avLst>
                <a:gd name="adj1" fmla="val 50000"/>
                <a:gd name="adj2" fmla="val 95833"/>
              </a:avLst>
            </a:prstGeom>
            <a:solidFill>
              <a:srgbClr val="FF99CC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34054" name="Freeform 102"/>
            <p:cNvSpPr>
              <a:spLocks/>
            </p:cNvSpPr>
            <p:nvPr/>
          </p:nvSpPr>
          <p:spPr bwMode="auto">
            <a:xfrm>
              <a:off x="2462" y="2774"/>
              <a:ext cx="576" cy="4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192" y="0"/>
                </a:cxn>
                <a:cxn ang="0">
                  <a:pos x="384" y="48"/>
                </a:cxn>
              </a:cxnLst>
              <a:rect l="0" t="0" r="r" b="b"/>
              <a:pathLst>
                <a:path w="384" h="48">
                  <a:moveTo>
                    <a:pt x="0" y="48"/>
                  </a:moveTo>
                  <a:cubicBezTo>
                    <a:pt x="64" y="24"/>
                    <a:pt x="128" y="0"/>
                    <a:pt x="192" y="0"/>
                  </a:cubicBezTo>
                  <a:cubicBezTo>
                    <a:pt x="256" y="0"/>
                    <a:pt x="320" y="24"/>
                    <a:pt x="384" y="48"/>
                  </a:cubicBezTo>
                </a:path>
              </a:pathLst>
            </a:custGeom>
            <a:noFill/>
            <a:ln w="15875" cap="flat" cmpd="sng">
              <a:solidFill>
                <a:srgbClr val="CCFFCC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34055" name="AutoShape 103"/>
            <p:cNvSpPr>
              <a:spLocks noChangeArrowheads="1"/>
            </p:cNvSpPr>
            <p:nvPr/>
          </p:nvSpPr>
          <p:spPr bwMode="auto">
            <a:xfrm rot="16200000">
              <a:off x="2519" y="2849"/>
              <a:ext cx="192" cy="234"/>
            </a:xfrm>
            <a:prstGeom prst="upArrow">
              <a:avLst>
                <a:gd name="adj1" fmla="val 50009"/>
                <a:gd name="adj2" fmla="val 50776"/>
              </a:avLst>
            </a:prstGeom>
            <a:solidFill>
              <a:srgbClr val="CCFFCC">
                <a:alpha val="50000"/>
              </a:srgbClr>
            </a:solidFill>
            <a:ln w="1270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34056" name="AutoShape 104"/>
            <p:cNvSpPr>
              <a:spLocks noChangeArrowheads="1"/>
            </p:cNvSpPr>
            <p:nvPr/>
          </p:nvSpPr>
          <p:spPr bwMode="auto">
            <a:xfrm rot="5400000">
              <a:off x="2783" y="2855"/>
              <a:ext cx="192" cy="222"/>
            </a:xfrm>
            <a:prstGeom prst="upArrow">
              <a:avLst>
                <a:gd name="adj1" fmla="val 50009"/>
                <a:gd name="adj2" fmla="val 48172"/>
              </a:avLst>
            </a:prstGeom>
            <a:solidFill>
              <a:srgbClr val="CCFFCC"/>
            </a:solidFill>
            <a:ln w="1270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34057" name="AutoShape 105"/>
            <p:cNvSpPr>
              <a:spLocks noChangeArrowheads="1"/>
            </p:cNvSpPr>
            <p:nvPr/>
          </p:nvSpPr>
          <p:spPr bwMode="auto">
            <a:xfrm>
              <a:off x="1818" y="3215"/>
              <a:ext cx="183" cy="183"/>
            </a:xfrm>
            <a:custGeom>
              <a:avLst/>
              <a:gdLst>
                <a:gd name="G0" fmla="+- 12630 0 0"/>
                <a:gd name="G1" fmla="+- 4013 0 0"/>
                <a:gd name="G2" fmla="+- 21600 0 4013"/>
                <a:gd name="G3" fmla="+- 10800 0 4013"/>
                <a:gd name="G4" fmla="+- 21600 0 12630"/>
                <a:gd name="G5" fmla="*/ G4 G3 10800"/>
                <a:gd name="G6" fmla="+- 21600 0 G5"/>
                <a:gd name="T0" fmla="*/ 12630 w 21600"/>
                <a:gd name="T1" fmla="*/ 0 h 21600"/>
                <a:gd name="T2" fmla="*/ 0 w 21600"/>
                <a:gd name="T3" fmla="*/ 10800 h 21600"/>
                <a:gd name="T4" fmla="*/ 1263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2630" y="0"/>
                  </a:moveTo>
                  <a:lnTo>
                    <a:pt x="12630" y="4013"/>
                  </a:lnTo>
                  <a:lnTo>
                    <a:pt x="3375" y="4013"/>
                  </a:lnTo>
                  <a:lnTo>
                    <a:pt x="3375" y="17587"/>
                  </a:lnTo>
                  <a:lnTo>
                    <a:pt x="12630" y="17587"/>
                  </a:lnTo>
                  <a:lnTo>
                    <a:pt x="1263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4013"/>
                  </a:moveTo>
                  <a:lnTo>
                    <a:pt x="1350" y="17587"/>
                  </a:lnTo>
                  <a:lnTo>
                    <a:pt x="2700" y="17587"/>
                  </a:lnTo>
                  <a:lnTo>
                    <a:pt x="2700" y="4013"/>
                  </a:lnTo>
                  <a:close/>
                </a:path>
                <a:path w="21600" h="21600">
                  <a:moveTo>
                    <a:pt x="0" y="4013"/>
                  </a:moveTo>
                  <a:lnTo>
                    <a:pt x="0" y="17587"/>
                  </a:lnTo>
                  <a:lnTo>
                    <a:pt x="675" y="17587"/>
                  </a:lnTo>
                  <a:lnTo>
                    <a:pt x="675" y="4013"/>
                  </a:lnTo>
                  <a:close/>
                </a:path>
              </a:pathLst>
            </a:custGeom>
            <a:solidFill>
              <a:srgbClr val="C0C0C0">
                <a:alpha val="50000"/>
              </a:srgbClr>
            </a:solidFill>
            <a:ln w="12700">
              <a:solidFill>
                <a:srgbClr val="808080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34058" name="Rectangle 106"/>
            <p:cNvSpPr>
              <a:spLocks noChangeArrowheads="1"/>
            </p:cNvSpPr>
            <p:nvPr/>
          </p:nvSpPr>
          <p:spPr bwMode="auto">
            <a:xfrm>
              <a:off x="2157" y="3594"/>
              <a:ext cx="1197" cy="36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600" kern="120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キャリア </a:t>
              </a:r>
              <a:r>
                <a:rPr kumimoji="1" lang="en-US" altLang="ja-JP" sz="1600" kern="120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+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600" kern="120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時間変化する成分</a:t>
              </a:r>
            </a:p>
          </p:txBody>
        </p:sp>
        <p:sp>
          <p:nvSpPr>
            <p:cNvPr id="1534059" name="Rectangle 107"/>
            <p:cNvSpPr>
              <a:spLocks noChangeArrowheads="1"/>
            </p:cNvSpPr>
            <p:nvPr/>
          </p:nvSpPr>
          <p:spPr bwMode="auto">
            <a:xfrm>
              <a:off x="3038" y="2662"/>
              <a:ext cx="844" cy="32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400" kern="1200">
                  <a:solidFill>
                    <a:srgbClr val="CCFFCC"/>
                  </a:solidFill>
                  <a:ea typeface="HGP創英角ｺﾞｼｯｸUB" pitchFamily="50" charset="-128"/>
                  <a:cs typeface="+mn-cs"/>
                </a:rPr>
                <a:t>周波数</a:t>
              </a:r>
              <a:r>
                <a:rPr kumimoji="1" lang="ja-JP" altLang="en-US" sz="1400" kern="1200">
                  <a:solidFill>
                    <a:srgbClr val="CCFFCC"/>
                  </a:solidFill>
                  <a:latin typeface="Symbol" pitchFamily="18" charset="2"/>
                  <a:ea typeface="HGP創英角ｺﾞｼｯｸUB" pitchFamily="50" charset="-128"/>
                  <a:cs typeface="+mn-cs"/>
                </a:rPr>
                <a:t> </a:t>
              </a:r>
              <a:r>
                <a:rPr kumimoji="1" lang="en-US" altLang="ja-JP" sz="1400" kern="1200">
                  <a:solidFill>
                    <a:srgbClr val="CCFFCC"/>
                  </a:solidFill>
                  <a:latin typeface="Symbol" pitchFamily="18" charset="2"/>
                  <a:ea typeface="HGP創英角ｺﾞｼｯｸUB" pitchFamily="50" charset="-128"/>
                  <a:cs typeface="+mn-cs"/>
                </a:rPr>
                <a:t>w</a:t>
              </a:r>
              <a:r>
                <a:rPr kumimoji="1" lang="en-US" altLang="ja-JP" sz="1400" kern="1200">
                  <a:solidFill>
                    <a:srgbClr val="CCFFCC"/>
                  </a:solidFill>
                  <a:ea typeface="HGP創英角ｺﾞｼｯｸUB" pitchFamily="50" charset="-128"/>
                  <a:cs typeface="+mn-cs"/>
                </a:rPr>
                <a:t> </a:t>
              </a:r>
              <a:r>
                <a:rPr kumimoji="1" lang="ja-JP" altLang="en-US" sz="1400" kern="1200">
                  <a:solidFill>
                    <a:srgbClr val="CCFFCC"/>
                  </a:solidFill>
                  <a:ea typeface="HGP創英角ｺﾞｼｯｸUB" pitchFamily="50" charset="-128"/>
                  <a:cs typeface="+mn-cs"/>
                </a:rPr>
                <a:t>で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400" kern="1200">
                  <a:solidFill>
                    <a:srgbClr val="CCFFCC"/>
                  </a:solidFill>
                  <a:ea typeface="HGP創英角ｺﾞｼｯｸUB" pitchFamily="50" charset="-128"/>
                  <a:cs typeface="+mn-cs"/>
                </a:rPr>
                <a:t>振幅・符号変動</a:t>
              </a:r>
            </a:p>
          </p:txBody>
        </p:sp>
      </p:grpSp>
      <p:grpSp>
        <p:nvGrpSpPr>
          <p:cNvPr id="4" name="Group 128"/>
          <p:cNvGrpSpPr>
            <a:grpSpLocks/>
          </p:cNvGrpSpPr>
          <p:nvPr/>
        </p:nvGrpSpPr>
        <p:grpSpPr bwMode="auto">
          <a:xfrm>
            <a:off x="5280025" y="4175125"/>
            <a:ext cx="3340100" cy="2105025"/>
            <a:chOff x="3326" y="2630"/>
            <a:chExt cx="2104" cy="1326"/>
          </a:xfrm>
        </p:grpSpPr>
        <p:sp>
          <p:nvSpPr>
            <p:cNvPr id="1534061" name="AutoShape 109"/>
            <p:cNvSpPr>
              <a:spLocks noChangeArrowheads="1"/>
            </p:cNvSpPr>
            <p:nvPr/>
          </p:nvSpPr>
          <p:spPr bwMode="auto">
            <a:xfrm>
              <a:off x="4180" y="2870"/>
              <a:ext cx="144" cy="720"/>
            </a:xfrm>
            <a:prstGeom prst="upArrow">
              <a:avLst>
                <a:gd name="adj1" fmla="val 50000"/>
                <a:gd name="adj2" fmla="val 95833"/>
              </a:avLst>
            </a:prstGeom>
            <a:solidFill>
              <a:srgbClr val="FF99CC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34062" name="AutoShape 110"/>
            <p:cNvSpPr>
              <a:spLocks noChangeArrowheads="1"/>
            </p:cNvSpPr>
            <p:nvPr/>
          </p:nvSpPr>
          <p:spPr bwMode="auto">
            <a:xfrm rot="5400000">
              <a:off x="4321" y="2837"/>
              <a:ext cx="84" cy="222"/>
            </a:xfrm>
            <a:prstGeom prst="upArrow">
              <a:avLst>
                <a:gd name="adj1" fmla="val 50009"/>
                <a:gd name="adj2" fmla="val 110107"/>
              </a:avLst>
            </a:prstGeom>
            <a:solidFill>
              <a:srgbClr val="CCFFFF">
                <a:alpha val="50000"/>
              </a:srgbClr>
            </a:solidFill>
            <a:ln w="12700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34063" name="AutoShape 111"/>
            <p:cNvSpPr>
              <a:spLocks noChangeArrowheads="1"/>
            </p:cNvSpPr>
            <p:nvPr/>
          </p:nvSpPr>
          <p:spPr bwMode="auto">
            <a:xfrm rot="5400000">
              <a:off x="4321" y="2765"/>
              <a:ext cx="84" cy="222"/>
            </a:xfrm>
            <a:prstGeom prst="upArrow">
              <a:avLst>
                <a:gd name="adj1" fmla="val 50009"/>
                <a:gd name="adj2" fmla="val 110107"/>
              </a:avLst>
            </a:prstGeom>
            <a:solidFill>
              <a:srgbClr val="CCFFFF">
                <a:alpha val="50000"/>
              </a:srgbClr>
            </a:solidFill>
            <a:ln w="12700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34064" name="Line 112"/>
            <p:cNvSpPr>
              <a:spLocks noChangeShapeType="1"/>
            </p:cNvSpPr>
            <p:nvPr/>
          </p:nvSpPr>
          <p:spPr bwMode="auto">
            <a:xfrm flipH="1">
              <a:off x="4150" y="2636"/>
              <a:ext cx="114" cy="23"/>
            </a:xfrm>
            <a:prstGeom prst="line">
              <a:avLst/>
            </a:prstGeom>
            <a:noFill/>
            <a:ln w="15875">
              <a:solidFill>
                <a:srgbClr val="CCFFCC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34065" name="Line 113"/>
            <p:cNvSpPr>
              <a:spLocks noChangeShapeType="1"/>
            </p:cNvSpPr>
            <p:nvPr/>
          </p:nvSpPr>
          <p:spPr bwMode="auto">
            <a:xfrm flipH="1">
              <a:off x="4195" y="3200"/>
              <a:ext cx="69" cy="3"/>
            </a:xfrm>
            <a:prstGeom prst="line">
              <a:avLst/>
            </a:prstGeom>
            <a:noFill/>
            <a:ln w="15875">
              <a:solidFill>
                <a:srgbClr val="CCFFCC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34066" name="AutoShape 114"/>
            <p:cNvSpPr>
              <a:spLocks noChangeArrowheads="1"/>
            </p:cNvSpPr>
            <p:nvPr/>
          </p:nvSpPr>
          <p:spPr bwMode="auto">
            <a:xfrm rot="2700000">
              <a:off x="4012" y="2630"/>
              <a:ext cx="432" cy="432"/>
            </a:xfrm>
            <a:custGeom>
              <a:avLst/>
              <a:gdLst>
                <a:gd name="G0" fmla="+- 10770 0 0"/>
                <a:gd name="G1" fmla="+- -9428983 0 0"/>
                <a:gd name="G2" fmla="+- 0 0 -9428983"/>
                <a:gd name="T0" fmla="*/ 0 256 1"/>
                <a:gd name="T1" fmla="*/ 180 256 1"/>
                <a:gd name="G3" fmla="+- -9428983 T0 T1"/>
                <a:gd name="T2" fmla="*/ 0 256 1"/>
                <a:gd name="T3" fmla="*/ 90 256 1"/>
                <a:gd name="G4" fmla="+- -9428983 T2 T3"/>
                <a:gd name="G5" fmla="*/ G4 2 1"/>
                <a:gd name="T4" fmla="*/ 90 256 1"/>
                <a:gd name="T5" fmla="*/ 0 256 1"/>
                <a:gd name="G6" fmla="+- -9428983 T4 T5"/>
                <a:gd name="G7" fmla="*/ G6 2 1"/>
                <a:gd name="G8" fmla="abs -942898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770"/>
                <a:gd name="G18" fmla="*/ 10770 1 2"/>
                <a:gd name="G19" fmla="+- G18 5400 0"/>
                <a:gd name="G20" fmla="cos G19 -9428983"/>
                <a:gd name="G21" fmla="sin G19 -9428983"/>
                <a:gd name="G22" fmla="+- G20 10800 0"/>
                <a:gd name="G23" fmla="+- G21 10800 0"/>
                <a:gd name="G24" fmla="+- 10800 0 G20"/>
                <a:gd name="G25" fmla="+- 10770 10800 0"/>
                <a:gd name="G26" fmla="?: G9 G17 G25"/>
                <a:gd name="G27" fmla="?: G9 0 21600"/>
                <a:gd name="G28" fmla="cos 10800 -9428983"/>
                <a:gd name="G29" fmla="sin 10800 -9428983"/>
                <a:gd name="G30" fmla="sin 10770 -9428983"/>
                <a:gd name="G31" fmla="+- G28 10800 0"/>
                <a:gd name="G32" fmla="+- G29 10800 0"/>
                <a:gd name="G33" fmla="+- G30 10800 0"/>
                <a:gd name="G34" fmla="?: G4 0 G31"/>
                <a:gd name="G35" fmla="?: -9428983 G34 0"/>
                <a:gd name="G36" fmla="?: G6 G35 G31"/>
                <a:gd name="G37" fmla="+- 21600 0 G36"/>
                <a:gd name="G38" fmla="?: G4 0 G33"/>
                <a:gd name="G39" fmla="?: -942898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088 w 21600"/>
                <a:gd name="T15" fmla="*/ 4441 h 21600"/>
                <a:gd name="T16" fmla="*/ 10800 w 21600"/>
                <a:gd name="T17" fmla="*/ 30 h 21600"/>
                <a:gd name="T18" fmla="*/ 19512 w 21600"/>
                <a:gd name="T19" fmla="*/ 4441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2100" y="4450"/>
                  </a:moveTo>
                  <a:cubicBezTo>
                    <a:pt x="4128" y="1672"/>
                    <a:pt x="7360" y="29"/>
                    <a:pt x="10800" y="30"/>
                  </a:cubicBezTo>
                  <a:cubicBezTo>
                    <a:pt x="14239" y="30"/>
                    <a:pt x="17471" y="1672"/>
                    <a:pt x="19499" y="4450"/>
                  </a:cubicBezTo>
                  <a:lnTo>
                    <a:pt x="19523" y="4432"/>
                  </a:lnTo>
                  <a:cubicBezTo>
                    <a:pt x="17490" y="1647"/>
                    <a:pt x="14248" y="-1"/>
                    <a:pt x="10799" y="0"/>
                  </a:cubicBezTo>
                  <a:cubicBezTo>
                    <a:pt x="7351" y="0"/>
                    <a:pt x="4109" y="1647"/>
                    <a:pt x="2076" y="4432"/>
                  </a:cubicBezTo>
                  <a:close/>
                </a:path>
              </a:pathLst>
            </a:custGeom>
            <a:solidFill>
              <a:srgbClr val="FAFFC9">
                <a:alpha val="50000"/>
              </a:srgbClr>
            </a:solidFill>
            <a:ln w="19050">
              <a:solidFill>
                <a:srgbClr val="CCFFCC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34067" name="AutoShape 115"/>
            <p:cNvSpPr>
              <a:spLocks noChangeArrowheads="1"/>
            </p:cNvSpPr>
            <p:nvPr/>
          </p:nvSpPr>
          <p:spPr bwMode="auto">
            <a:xfrm rot="8100000">
              <a:off x="4012" y="2774"/>
              <a:ext cx="432" cy="432"/>
            </a:xfrm>
            <a:custGeom>
              <a:avLst/>
              <a:gdLst>
                <a:gd name="G0" fmla="+- 10770 0 0"/>
                <a:gd name="G1" fmla="+- -9428983 0 0"/>
                <a:gd name="G2" fmla="+- 0 0 -9428983"/>
                <a:gd name="T0" fmla="*/ 0 256 1"/>
                <a:gd name="T1" fmla="*/ 180 256 1"/>
                <a:gd name="G3" fmla="+- -9428983 T0 T1"/>
                <a:gd name="T2" fmla="*/ 0 256 1"/>
                <a:gd name="T3" fmla="*/ 90 256 1"/>
                <a:gd name="G4" fmla="+- -9428983 T2 T3"/>
                <a:gd name="G5" fmla="*/ G4 2 1"/>
                <a:gd name="T4" fmla="*/ 90 256 1"/>
                <a:gd name="T5" fmla="*/ 0 256 1"/>
                <a:gd name="G6" fmla="+- -9428983 T4 T5"/>
                <a:gd name="G7" fmla="*/ G6 2 1"/>
                <a:gd name="G8" fmla="abs -942898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770"/>
                <a:gd name="G18" fmla="*/ 10770 1 2"/>
                <a:gd name="G19" fmla="+- G18 5400 0"/>
                <a:gd name="G20" fmla="cos G19 -9428983"/>
                <a:gd name="G21" fmla="sin G19 -9428983"/>
                <a:gd name="G22" fmla="+- G20 10800 0"/>
                <a:gd name="G23" fmla="+- G21 10800 0"/>
                <a:gd name="G24" fmla="+- 10800 0 G20"/>
                <a:gd name="G25" fmla="+- 10770 10800 0"/>
                <a:gd name="G26" fmla="?: G9 G17 G25"/>
                <a:gd name="G27" fmla="?: G9 0 21600"/>
                <a:gd name="G28" fmla="cos 10800 -9428983"/>
                <a:gd name="G29" fmla="sin 10800 -9428983"/>
                <a:gd name="G30" fmla="sin 10770 -9428983"/>
                <a:gd name="G31" fmla="+- G28 10800 0"/>
                <a:gd name="G32" fmla="+- G29 10800 0"/>
                <a:gd name="G33" fmla="+- G30 10800 0"/>
                <a:gd name="G34" fmla="?: G4 0 G31"/>
                <a:gd name="G35" fmla="?: -9428983 G34 0"/>
                <a:gd name="G36" fmla="?: G6 G35 G31"/>
                <a:gd name="G37" fmla="+- 21600 0 G36"/>
                <a:gd name="G38" fmla="?: G4 0 G33"/>
                <a:gd name="G39" fmla="?: -942898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088 w 21600"/>
                <a:gd name="T15" fmla="*/ 4441 h 21600"/>
                <a:gd name="T16" fmla="*/ 10800 w 21600"/>
                <a:gd name="T17" fmla="*/ 30 h 21600"/>
                <a:gd name="T18" fmla="*/ 19512 w 21600"/>
                <a:gd name="T19" fmla="*/ 4441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2100" y="4450"/>
                  </a:moveTo>
                  <a:cubicBezTo>
                    <a:pt x="4128" y="1672"/>
                    <a:pt x="7360" y="29"/>
                    <a:pt x="10800" y="30"/>
                  </a:cubicBezTo>
                  <a:cubicBezTo>
                    <a:pt x="14239" y="30"/>
                    <a:pt x="17471" y="1672"/>
                    <a:pt x="19499" y="4450"/>
                  </a:cubicBezTo>
                  <a:lnTo>
                    <a:pt x="19523" y="4432"/>
                  </a:lnTo>
                  <a:cubicBezTo>
                    <a:pt x="17490" y="1647"/>
                    <a:pt x="14248" y="-1"/>
                    <a:pt x="10799" y="0"/>
                  </a:cubicBezTo>
                  <a:cubicBezTo>
                    <a:pt x="7351" y="0"/>
                    <a:pt x="4109" y="1647"/>
                    <a:pt x="2076" y="4432"/>
                  </a:cubicBezTo>
                  <a:close/>
                </a:path>
              </a:pathLst>
            </a:custGeom>
            <a:solidFill>
              <a:srgbClr val="FAFFC9">
                <a:alpha val="50000"/>
              </a:srgbClr>
            </a:solidFill>
            <a:ln w="19050">
              <a:solidFill>
                <a:srgbClr val="CCFFCC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34068" name="Rectangle 116"/>
            <p:cNvSpPr>
              <a:spLocks noChangeArrowheads="1"/>
            </p:cNvSpPr>
            <p:nvPr/>
          </p:nvSpPr>
          <p:spPr bwMode="auto">
            <a:xfrm>
              <a:off x="3848" y="3590"/>
              <a:ext cx="1138" cy="36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600" kern="120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キャリア </a:t>
              </a:r>
              <a:r>
                <a:rPr kumimoji="1" lang="en-US" altLang="ja-JP" sz="1600" kern="120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+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600" kern="120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</a:t>
              </a:r>
              <a:r>
                <a:rPr kumimoji="1" lang="en-US" altLang="ja-JP" sz="1600" kern="120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2</a:t>
              </a:r>
              <a:r>
                <a:rPr kumimoji="1" lang="ja-JP" altLang="en-US" sz="1600" kern="120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つのサイドバンド</a:t>
              </a:r>
            </a:p>
          </p:txBody>
        </p:sp>
        <p:sp>
          <p:nvSpPr>
            <p:cNvPr id="1534069" name="Rectangle 117"/>
            <p:cNvSpPr>
              <a:spLocks noChangeArrowheads="1"/>
            </p:cNvSpPr>
            <p:nvPr/>
          </p:nvSpPr>
          <p:spPr bwMode="auto">
            <a:xfrm>
              <a:off x="4410" y="2630"/>
              <a:ext cx="918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400" kern="1200">
                  <a:solidFill>
                    <a:srgbClr val="CCFFCC"/>
                  </a:solidFill>
                  <a:ea typeface="HGP創英角ｺﾞｼｯｸUB" pitchFamily="50" charset="-128"/>
                  <a:cs typeface="+mn-cs"/>
                </a:rPr>
                <a:t>周波数 </a:t>
              </a:r>
              <a:r>
                <a:rPr kumimoji="1" lang="en-US" altLang="ja-JP" sz="1400" kern="1200">
                  <a:solidFill>
                    <a:srgbClr val="CCFFCC"/>
                  </a:solidFill>
                  <a:latin typeface="Symbol" pitchFamily="18" charset="2"/>
                  <a:ea typeface="HGP創英角ｺﾞｼｯｸUB" pitchFamily="50" charset="-128"/>
                  <a:cs typeface="+mn-cs"/>
                </a:rPr>
                <a:t>w</a:t>
              </a:r>
              <a:r>
                <a:rPr kumimoji="1" lang="en-US" altLang="ja-JP" sz="1400" kern="1200">
                  <a:solidFill>
                    <a:srgbClr val="CCFFCC"/>
                  </a:solidFill>
                  <a:ea typeface="HGP創英角ｺﾞｼｯｸUB" pitchFamily="50" charset="-128"/>
                  <a:cs typeface="+mn-cs"/>
                </a:rPr>
                <a:t> </a:t>
              </a:r>
              <a:r>
                <a:rPr kumimoji="1" lang="ja-JP" altLang="en-US" sz="1400" kern="1200">
                  <a:solidFill>
                    <a:srgbClr val="CCFFCC"/>
                  </a:solidFill>
                  <a:ea typeface="HGP創英角ｺﾞｼｯｸUB" pitchFamily="50" charset="-128"/>
                  <a:cs typeface="+mn-cs"/>
                </a:rPr>
                <a:t>で回転</a:t>
              </a:r>
            </a:p>
          </p:txBody>
        </p:sp>
        <p:sp>
          <p:nvSpPr>
            <p:cNvPr id="1534070" name="AutoShape 118"/>
            <p:cNvSpPr>
              <a:spLocks noChangeArrowheads="1"/>
            </p:cNvSpPr>
            <p:nvPr/>
          </p:nvSpPr>
          <p:spPr bwMode="auto">
            <a:xfrm>
              <a:off x="3326" y="3254"/>
              <a:ext cx="183" cy="183"/>
            </a:xfrm>
            <a:custGeom>
              <a:avLst/>
              <a:gdLst>
                <a:gd name="G0" fmla="+- 12630 0 0"/>
                <a:gd name="G1" fmla="+- 4013 0 0"/>
                <a:gd name="G2" fmla="+- 21600 0 4013"/>
                <a:gd name="G3" fmla="+- 10800 0 4013"/>
                <a:gd name="G4" fmla="+- 21600 0 12630"/>
                <a:gd name="G5" fmla="*/ G4 G3 10800"/>
                <a:gd name="G6" fmla="+- 21600 0 G5"/>
                <a:gd name="T0" fmla="*/ 12630 w 21600"/>
                <a:gd name="T1" fmla="*/ 0 h 21600"/>
                <a:gd name="T2" fmla="*/ 0 w 21600"/>
                <a:gd name="T3" fmla="*/ 10800 h 21600"/>
                <a:gd name="T4" fmla="*/ 1263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2630" y="0"/>
                  </a:moveTo>
                  <a:lnTo>
                    <a:pt x="12630" y="4013"/>
                  </a:lnTo>
                  <a:lnTo>
                    <a:pt x="3375" y="4013"/>
                  </a:lnTo>
                  <a:lnTo>
                    <a:pt x="3375" y="17587"/>
                  </a:lnTo>
                  <a:lnTo>
                    <a:pt x="12630" y="17587"/>
                  </a:lnTo>
                  <a:lnTo>
                    <a:pt x="1263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4013"/>
                  </a:moveTo>
                  <a:lnTo>
                    <a:pt x="1350" y="17587"/>
                  </a:lnTo>
                  <a:lnTo>
                    <a:pt x="2700" y="17587"/>
                  </a:lnTo>
                  <a:lnTo>
                    <a:pt x="2700" y="4013"/>
                  </a:lnTo>
                  <a:close/>
                </a:path>
                <a:path w="21600" h="21600">
                  <a:moveTo>
                    <a:pt x="0" y="4013"/>
                  </a:moveTo>
                  <a:lnTo>
                    <a:pt x="0" y="17587"/>
                  </a:lnTo>
                  <a:lnTo>
                    <a:pt x="675" y="17587"/>
                  </a:lnTo>
                  <a:lnTo>
                    <a:pt x="675" y="4013"/>
                  </a:lnTo>
                  <a:close/>
                </a:path>
              </a:pathLst>
            </a:custGeom>
            <a:solidFill>
              <a:srgbClr val="C0C0C0">
                <a:alpha val="50000"/>
              </a:srgbClr>
            </a:solidFill>
            <a:ln w="12700">
              <a:solidFill>
                <a:srgbClr val="808080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34071" name="Rectangle 119"/>
            <p:cNvSpPr>
              <a:spLocks noChangeArrowheads="1"/>
            </p:cNvSpPr>
            <p:nvPr/>
          </p:nvSpPr>
          <p:spPr bwMode="auto">
            <a:xfrm>
              <a:off x="4599" y="3395"/>
              <a:ext cx="585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400" kern="1200">
                  <a:solidFill>
                    <a:srgbClr val="FF9999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キャリア光</a:t>
              </a:r>
            </a:p>
          </p:txBody>
        </p:sp>
        <p:sp>
          <p:nvSpPr>
            <p:cNvPr id="1534072" name="Rectangle 120"/>
            <p:cNvSpPr>
              <a:spLocks noChangeArrowheads="1"/>
            </p:cNvSpPr>
            <p:nvPr/>
          </p:nvSpPr>
          <p:spPr bwMode="auto">
            <a:xfrm>
              <a:off x="4542" y="2822"/>
              <a:ext cx="876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400" kern="1200">
                  <a:solidFill>
                    <a:srgbClr val="6699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上サイドバンド光</a:t>
              </a:r>
            </a:p>
          </p:txBody>
        </p:sp>
        <p:sp>
          <p:nvSpPr>
            <p:cNvPr id="1534073" name="Rectangle 121"/>
            <p:cNvSpPr>
              <a:spLocks noChangeArrowheads="1"/>
            </p:cNvSpPr>
            <p:nvPr/>
          </p:nvSpPr>
          <p:spPr bwMode="auto">
            <a:xfrm>
              <a:off x="4554" y="3062"/>
              <a:ext cx="876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400" kern="1200">
                  <a:solidFill>
                    <a:srgbClr val="6699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下サイドバンド光</a:t>
              </a:r>
            </a:p>
          </p:txBody>
        </p:sp>
        <p:sp>
          <p:nvSpPr>
            <p:cNvPr id="1534074" name="Line 122"/>
            <p:cNvSpPr>
              <a:spLocks noChangeShapeType="1"/>
            </p:cNvSpPr>
            <p:nvPr/>
          </p:nvSpPr>
          <p:spPr bwMode="auto">
            <a:xfrm>
              <a:off x="4266" y="3350"/>
              <a:ext cx="292" cy="125"/>
            </a:xfrm>
            <a:prstGeom prst="line">
              <a:avLst/>
            </a:prstGeom>
            <a:noFill/>
            <a:ln w="1587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34075" name="Line 123"/>
            <p:cNvSpPr>
              <a:spLocks noChangeShapeType="1"/>
            </p:cNvSpPr>
            <p:nvPr/>
          </p:nvSpPr>
          <p:spPr bwMode="auto">
            <a:xfrm>
              <a:off x="4458" y="2966"/>
              <a:ext cx="144" cy="144"/>
            </a:xfrm>
            <a:prstGeom prst="line">
              <a:avLst/>
            </a:prstGeom>
            <a:noFill/>
            <a:ln w="1587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34076" name="Line 124"/>
            <p:cNvSpPr>
              <a:spLocks noChangeShapeType="1"/>
            </p:cNvSpPr>
            <p:nvPr/>
          </p:nvSpPr>
          <p:spPr bwMode="auto">
            <a:xfrm>
              <a:off x="4410" y="2870"/>
              <a:ext cx="192" cy="48"/>
            </a:xfrm>
            <a:prstGeom prst="line">
              <a:avLst/>
            </a:prstGeom>
            <a:noFill/>
            <a:ln w="1587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534077" name="Rectangle 125"/>
          <p:cNvSpPr>
            <a:spLocks noChangeArrowheads="1"/>
          </p:cNvSpPr>
          <p:nvPr/>
        </p:nvSpPr>
        <p:spPr bwMode="auto">
          <a:xfrm>
            <a:off x="827088" y="979488"/>
            <a:ext cx="4246562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変調の様子の図解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→ </a:t>
            </a:r>
            <a:r>
              <a:rPr kumimoji="1" lang="ja-JP" altLang="en-US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フェイザーダイアグラム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</a:t>
            </a:r>
            <a:r>
              <a:rPr kumimoji="1" lang="ja-JP" altLang="en-US" sz="18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キャリア光を基準に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　　　　　電場のベクトルを図示</a:t>
            </a:r>
          </a:p>
        </p:txBody>
      </p:sp>
      <p:pic>
        <p:nvPicPr>
          <p:cNvPr id="1534083" name="Picture 13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6372225" y="2974975"/>
            <a:ext cx="1084263" cy="2381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34084" name="Line 132"/>
          <p:cNvSpPr>
            <a:spLocks noChangeShapeType="1"/>
          </p:cNvSpPr>
          <p:nvPr/>
        </p:nvSpPr>
        <p:spPr bwMode="auto">
          <a:xfrm flipH="1">
            <a:off x="7154863" y="2420938"/>
            <a:ext cx="873125" cy="360362"/>
          </a:xfrm>
          <a:prstGeom prst="line">
            <a:avLst/>
          </a:prstGeom>
          <a:noFill/>
          <a:ln w="15875">
            <a:solidFill>
              <a:srgbClr val="FF99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0071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/>
              <a:t>重力波信号の大きさ</a:t>
            </a:r>
            <a:endParaRPr lang="ja-JP" altLang="en-US"/>
          </a:p>
        </p:txBody>
      </p:sp>
      <p:sp>
        <p:nvSpPr>
          <p:cNvPr id="3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7080" name="Rectangle 56"/>
          <p:cNvSpPr>
            <a:spLocks noGrp="1" noChangeArrowheads="1"/>
          </p:cNvSpPr>
          <p:nvPr>
            <p:ph type="body" idx="4294967295"/>
          </p:nvPr>
        </p:nvSpPr>
        <p:spPr>
          <a:xfrm>
            <a:off x="685477" y="836613"/>
            <a:ext cx="4246563" cy="1223962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ja-JP" altLang="en-US" dirty="0"/>
              <a:t>重力波の効果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ja-JP" altLang="en-US" dirty="0"/>
              <a:t>　→ 重力波による光の位相変調成分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ja-JP" altLang="en-US" dirty="0"/>
              <a:t>           </a:t>
            </a:r>
            <a:r>
              <a:rPr lang="en-US" altLang="ja-JP" dirty="0" smtClean="0"/>
              <a:t>(</a:t>
            </a:r>
            <a:r>
              <a:rPr lang="ja-JP" altLang="en-US" dirty="0"/>
              <a:t>信号</a:t>
            </a:r>
            <a:r>
              <a:rPr lang="ja-JP" altLang="en-US" dirty="0" smtClean="0"/>
              <a:t>サイドバンド</a:t>
            </a:r>
            <a:r>
              <a:rPr lang="en-US" altLang="ja-JP" dirty="0"/>
              <a:t>)</a:t>
            </a:r>
          </a:p>
        </p:txBody>
      </p:sp>
      <p:sp>
        <p:nvSpPr>
          <p:cNvPr id="1537081" name="AutoShape 57"/>
          <p:cNvSpPr>
            <a:spLocks noChangeArrowheads="1"/>
          </p:cNvSpPr>
          <p:nvPr/>
        </p:nvSpPr>
        <p:spPr bwMode="auto">
          <a:xfrm>
            <a:off x="2195513" y="1989138"/>
            <a:ext cx="485775" cy="360362"/>
          </a:xfrm>
          <a:prstGeom prst="downArrow">
            <a:avLst>
              <a:gd name="adj1" fmla="val 53593"/>
              <a:gd name="adj2" fmla="val 46255"/>
            </a:avLst>
          </a:prstGeom>
          <a:solidFill>
            <a:srgbClr val="FAFFC9">
              <a:alpha val="20000"/>
            </a:srgbClr>
          </a:solidFill>
          <a:ln w="317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7082" name="Rectangle 58"/>
          <p:cNvSpPr>
            <a:spLocks noChangeArrowheads="1"/>
          </p:cNvSpPr>
          <p:nvPr/>
        </p:nvSpPr>
        <p:spPr bwMode="auto">
          <a:xfrm>
            <a:off x="827088" y="2349500"/>
            <a:ext cx="42465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marL="193675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</a:t>
            </a: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信号を大きくするために</a:t>
            </a:r>
            <a:r>
              <a:rPr kumimoji="1" lang="en-US" altLang="ja-JP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…</a:t>
            </a:r>
          </a:p>
        </p:txBody>
      </p:sp>
      <p:sp>
        <p:nvSpPr>
          <p:cNvPr id="1537083" name="AutoShape 59"/>
          <p:cNvSpPr>
            <a:spLocks noChangeArrowheads="1"/>
          </p:cNvSpPr>
          <p:nvPr/>
        </p:nvSpPr>
        <p:spPr bwMode="auto">
          <a:xfrm>
            <a:off x="2122488" y="3717925"/>
            <a:ext cx="2089150" cy="1008063"/>
          </a:xfrm>
          <a:prstGeom prst="roundRect">
            <a:avLst>
              <a:gd name="adj" fmla="val 6944"/>
            </a:avLst>
          </a:prstGeom>
          <a:solidFill>
            <a:srgbClr val="FAFFC9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7084" name="Rectangle 60"/>
          <p:cNvSpPr>
            <a:spLocks noChangeArrowheads="1"/>
          </p:cNvSpPr>
          <p:nvPr/>
        </p:nvSpPr>
        <p:spPr bwMode="auto">
          <a:xfrm>
            <a:off x="2266950" y="4421188"/>
            <a:ext cx="189865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重力波による位相変化</a:t>
            </a:r>
          </a:p>
        </p:txBody>
      </p:sp>
      <p:sp>
        <p:nvSpPr>
          <p:cNvPr id="1537086" name="Rectangle 62"/>
          <p:cNvSpPr>
            <a:spLocks noChangeArrowheads="1"/>
          </p:cNvSpPr>
          <p:nvPr/>
        </p:nvSpPr>
        <p:spPr bwMode="auto">
          <a:xfrm>
            <a:off x="466725" y="2854325"/>
            <a:ext cx="42465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marL="193675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基線</a:t>
            </a:r>
            <a:r>
              <a:rPr kumimoji="1" lang="ja-JP" altLang="en-US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長を</a:t>
            </a: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大きくする</a:t>
            </a:r>
          </a:p>
          <a:p>
            <a:pPr marL="193675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800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光と重力波が作用する時間</a:t>
            </a:r>
            <a:r>
              <a:rPr kumimoji="1" lang="ja-JP" altLang="en-US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の増大           </a:t>
            </a:r>
          </a:p>
          <a:p>
            <a:pPr marL="193675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</a:t>
            </a:r>
          </a:p>
        </p:txBody>
      </p:sp>
      <p:sp>
        <p:nvSpPr>
          <p:cNvPr id="1537089" name="Line 65"/>
          <p:cNvSpPr>
            <a:spLocks noChangeShapeType="1"/>
          </p:cNvSpPr>
          <p:nvPr/>
        </p:nvSpPr>
        <p:spPr bwMode="auto">
          <a:xfrm>
            <a:off x="5630863" y="6157913"/>
            <a:ext cx="1066800" cy="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7090" name="Line 66"/>
          <p:cNvSpPr>
            <a:spLocks noChangeShapeType="1"/>
          </p:cNvSpPr>
          <p:nvPr/>
        </p:nvSpPr>
        <p:spPr bwMode="auto">
          <a:xfrm flipV="1">
            <a:off x="5862638" y="4329113"/>
            <a:ext cx="0" cy="198120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7091" name="AutoShape 67"/>
          <p:cNvSpPr>
            <a:spLocks noChangeArrowheads="1"/>
          </p:cNvSpPr>
          <p:nvPr/>
        </p:nvSpPr>
        <p:spPr bwMode="auto">
          <a:xfrm rot="600000">
            <a:off x="5951538" y="4586288"/>
            <a:ext cx="228600" cy="1524000"/>
          </a:xfrm>
          <a:prstGeom prst="upArrow">
            <a:avLst>
              <a:gd name="adj1" fmla="val 56361"/>
              <a:gd name="adj2" fmla="val 121049"/>
            </a:avLst>
          </a:prstGeom>
          <a:solidFill>
            <a:srgbClr val="FF6600"/>
          </a:solidFill>
          <a:ln w="127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7092" name="AutoShape 68"/>
          <p:cNvSpPr>
            <a:spLocks noChangeArrowheads="1"/>
          </p:cNvSpPr>
          <p:nvPr/>
        </p:nvSpPr>
        <p:spPr bwMode="auto">
          <a:xfrm rot="600000">
            <a:off x="5876925" y="5383213"/>
            <a:ext cx="228600" cy="762000"/>
          </a:xfrm>
          <a:prstGeom prst="upArrow">
            <a:avLst>
              <a:gd name="adj1" fmla="val 54111"/>
              <a:gd name="adj2" fmla="val 108519"/>
            </a:avLst>
          </a:prstGeom>
          <a:solidFill>
            <a:srgbClr val="FFCC99"/>
          </a:solidFill>
          <a:ln w="1270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7093" name="AutoShape 69"/>
          <p:cNvSpPr>
            <a:spLocks noChangeArrowheads="1"/>
          </p:cNvSpPr>
          <p:nvPr/>
        </p:nvSpPr>
        <p:spPr bwMode="auto">
          <a:xfrm rot="5400000">
            <a:off x="5900738" y="4433888"/>
            <a:ext cx="304800" cy="381000"/>
          </a:xfrm>
          <a:prstGeom prst="upArrow">
            <a:avLst>
              <a:gd name="adj1" fmla="val 50009"/>
              <a:gd name="adj2" fmla="val 52078"/>
            </a:avLst>
          </a:prstGeom>
          <a:solidFill>
            <a:srgbClr val="008000"/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7094" name="AutoShape 70"/>
          <p:cNvSpPr>
            <a:spLocks noChangeArrowheads="1"/>
          </p:cNvSpPr>
          <p:nvPr/>
        </p:nvSpPr>
        <p:spPr bwMode="auto">
          <a:xfrm rot="5400000">
            <a:off x="5862638" y="5233988"/>
            <a:ext cx="228600" cy="228600"/>
          </a:xfrm>
          <a:prstGeom prst="upArrow">
            <a:avLst>
              <a:gd name="adj1" fmla="val 50009"/>
              <a:gd name="adj2" fmla="val 41662"/>
            </a:avLst>
          </a:prstGeom>
          <a:solidFill>
            <a:srgbClr val="CCFFCC"/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7105" name="Line 81"/>
          <p:cNvSpPr>
            <a:spLocks noChangeShapeType="1"/>
          </p:cNvSpPr>
          <p:nvPr/>
        </p:nvSpPr>
        <p:spPr bwMode="auto">
          <a:xfrm>
            <a:off x="1042988" y="6157913"/>
            <a:ext cx="1066800" cy="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7106" name="Line 82"/>
          <p:cNvSpPr>
            <a:spLocks noChangeShapeType="1"/>
          </p:cNvSpPr>
          <p:nvPr/>
        </p:nvSpPr>
        <p:spPr bwMode="auto">
          <a:xfrm flipV="1">
            <a:off x="1271588" y="4786313"/>
            <a:ext cx="0" cy="152400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7107" name="AutoShape 83"/>
          <p:cNvSpPr>
            <a:spLocks noChangeArrowheads="1"/>
          </p:cNvSpPr>
          <p:nvPr/>
        </p:nvSpPr>
        <p:spPr bwMode="auto">
          <a:xfrm rot="600000">
            <a:off x="1295400" y="5392738"/>
            <a:ext cx="228600" cy="762000"/>
          </a:xfrm>
          <a:prstGeom prst="upArrow">
            <a:avLst>
              <a:gd name="adj1" fmla="val 54111"/>
              <a:gd name="adj2" fmla="val 108519"/>
            </a:avLst>
          </a:prstGeom>
          <a:solidFill>
            <a:srgbClr val="FF6600"/>
          </a:solidFill>
          <a:ln w="1270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7108" name="AutoShape 84"/>
          <p:cNvSpPr>
            <a:spLocks noChangeArrowheads="1"/>
          </p:cNvSpPr>
          <p:nvPr/>
        </p:nvSpPr>
        <p:spPr bwMode="auto">
          <a:xfrm rot="5400000">
            <a:off x="1385888" y="5053013"/>
            <a:ext cx="304800" cy="533400"/>
          </a:xfrm>
          <a:prstGeom prst="upArrow">
            <a:avLst>
              <a:gd name="adj1" fmla="val 50009"/>
              <a:gd name="adj2" fmla="val 72909"/>
            </a:avLst>
          </a:prstGeom>
          <a:solidFill>
            <a:srgbClr val="008000"/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7109" name="AutoShape 85"/>
          <p:cNvSpPr>
            <a:spLocks noChangeArrowheads="1"/>
          </p:cNvSpPr>
          <p:nvPr/>
        </p:nvSpPr>
        <p:spPr bwMode="auto">
          <a:xfrm rot="5400000">
            <a:off x="1271588" y="5243513"/>
            <a:ext cx="228600" cy="228600"/>
          </a:xfrm>
          <a:prstGeom prst="upArrow">
            <a:avLst>
              <a:gd name="adj1" fmla="val 50009"/>
              <a:gd name="adj2" fmla="val 41662"/>
            </a:avLst>
          </a:prstGeom>
          <a:solidFill>
            <a:srgbClr val="CCFFCC"/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7110" name="AutoShape 86"/>
          <p:cNvSpPr>
            <a:spLocks noChangeArrowheads="1"/>
          </p:cNvSpPr>
          <p:nvPr/>
        </p:nvSpPr>
        <p:spPr bwMode="auto">
          <a:xfrm rot="5400000">
            <a:off x="1271588" y="5167313"/>
            <a:ext cx="228600" cy="228600"/>
          </a:xfrm>
          <a:prstGeom prst="upArrow">
            <a:avLst>
              <a:gd name="adj1" fmla="val 50009"/>
              <a:gd name="adj2" fmla="val 41662"/>
            </a:avLst>
          </a:prstGeom>
          <a:solidFill>
            <a:srgbClr val="CCFFCC"/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7111" name="AutoShape 87"/>
          <p:cNvSpPr>
            <a:spLocks noChangeArrowheads="1"/>
          </p:cNvSpPr>
          <p:nvPr/>
        </p:nvSpPr>
        <p:spPr bwMode="auto">
          <a:xfrm rot="5400000">
            <a:off x="1271588" y="5091113"/>
            <a:ext cx="228600" cy="228600"/>
          </a:xfrm>
          <a:prstGeom prst="upArrow">
            <a:avLst>
              <a:gd name="adj1" fmla="val 50009"/>
              <a:gd name="adj2" fmla="val 41662"/>
            </a:avLst>
          </a:prstGeom>
          <a:solidFill>
            <a:srgbClr val="CCFFCC"/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7113" name="Rectangle 89"/>
          <p:cNvSpPr>
            <a:spLocks noChangeArrowheads="1"/>
          </p:cNvSpPr>
          <p:nvPr/>
        </p:nvSpPr>
        <p:spPr bwMode="auto">
          <a:xfrm>
            <a:off x="1804988" y="5662613"/>
            <a:ext cx="103822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FF99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キャリア光</a:t>
            </a:r>
          </a:p>
        </p:txBody>
      </p:sp>
      <p:sp>
        <p:nvSpPr>
          <p:cNvPr id="1537114" name="Line 90"/>
          <p:cNvSpPr>
            <a:spLocks noChangeShapeType="1"/>
          </p:cNvSpPr>
          <p:nvPr/>
        </p:nvSpPr>
        <p:spPr bwMode="auto">
          <a:xfrm flipH="1" flipV="1">
            <a:off x="1401763" y="5724525"/>
            <a:ext cx="431800" cy="153988"/>
          </a:xfrm>
          <a:prstGeom prst="line">
            <a:avLst/>
          </a:prstGeom>
          <a:noFill/>
          <a:ln w="15875">
            <a:solidFill>
              <a:srgbClr val="FF99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7115" name="Text Box 91"/>
          <p:cNvSpPr txBox="1">
            <a:spLocks noChangeArrowheads="1"/>
          </p:cNvSpPr>
          <p:nvPr/>
        </p:nvSpPr>
        <p:spPr bwMode="auto">
          <a:xfrm>
            <a:off x="1762125" y="5157788"/>
            <a:ext cx="1390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信号サイドバンド</a:t>
            </a:r>
          </a:p>
        </p:txBody>
      </p:sp>
      <p:sp>
        <p:nvSpPr>
          <p:cNvPr id="1537116" name="Rectangle 92"/>
          <p:cNvSpPr>
            <a:spLocks noChangeArrowheads="1"/>
          </p:cNvSpPr>
          <p:nvPr/>
        </p:nvSpPr>
        <p:spPr bwMode="auto">
          <a:xfrm>
            <a:off x="6465888" y="5318125"/>
            <a:ext cx="103822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FF99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キャリア光</a:t>
            </a:r>
          </a:p>
        </p:txBody>
      </p:sp>
      <p:sp>
        <p:nvSpPr>
          <p:cNvPr id="1537117" name="Line 93"/>
          <p:cNvSpPr>
            <a:spLocks noChangeShapeType="1"/>
          </p:cNvSpPr>
          <p:nvPr/>
        </p:nvSpPr>
        <p:spPr bwMode="auto">
          <a:xfrm flipH="1" flipV="1">
            <a:off x="6062663" y="5380038"/>
            <a:ext cx="431800" cy="153987"/>
          </a:xfrm>
          <a:prstGeom prst="line">
            <a:avLst/>
          </a:prstGeom>
          <a:noFill/>
          <a:ln w="15875">
            <a:solidFill>
              <a:srgbClr val="FF99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7118" name="Text Box 94"/>
          <p:cNvSpPr txBox="1">
            <a:spLocks noChangeArrowheads="1"/>
          </p:cNvSpPr>
          <p:nvPr/>
        </p:nvSpPr>
        <p:spPr bwMode="auto">
          <a:xfrm>
            <a:off x="6350000" y="4484688"/>
            <a:ext cx="1390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信号サイドバンド</a:t>
            </a:r>
          </a:p>
        </p:txBody>
      </p:sp>
      <p:sp>
        <p:nvSpPr>
          <p:cNvPr id="1537119" name="Rectangle 95"/>
          <p:cNvSpPr>
            <a:spLocks noChangeArrowheads="1"/>
          </p:cNvSpPr>
          <p:nvPr/>
        </p:nvSpPr>
        <p:spPr bwMode="auto">
          <a:xfrm>
            <a:off x="4932363" y="2852738"/>
            <a:ext cx="36004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marL="193675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光のパワーを大きくする</a:t>
            </a:r>
          </a:p>
          <a:p>
            <a:pPr marL="193675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ja-JP" altLang="en-US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800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変調成分</a:t>
            </a:r>
            <a:r>
              <a:rPr kumimoji="1" lang="ja-JP" altLang="en-US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の増大</a:t>
            </a:r>
            <a:endParaRPr kumimoji="1" lang="ja-JP" altLang="en-US" sz="18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7120" name="AutoShape 96"/>
          <p:cNvSpPr>
            <a:spLocks noChangeArrowheads="1"/>
          </p:cNvSpPr>
          <p:nvPr/>
        </p:nvSpPr>
        <p:spPr bwMode="auto">
          <a:xfrm>
            <a:off x="395288" y="2852738"/>
            <a:ext cx="4103687" cy="3529012"/>
          </a:xfrm>
          <a:prstGeom prst="roundRect">
            <a:avLst>
              <a:gd name="adj" fmla="val 5810"/>
            </a:avLst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7121" name="AutoShape 97"/>
          <p:cNvSpPr>
            <a:spLocks noChangeArrowheads="1"/>
          </p:cNvSpPr>
          <p:nvPr/>
        </p:nvSpPr>
        <p:spPr bwMode="auto">
          <a:xfrm>
            <a:off x="4789488" y="2852738"/>
            <a:ext cx="4103687" cy="3529012"/>
          </a:xfrm>
          <a:prstGeom prst="roundRect">
            <a:avLst>
              <a:gd name="adj" fmla="val 5810"/>
            </a:avLst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537124" name="Picture 10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5219700" y="3789363"/>
            <a:ext cx="3167063" cy="3540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37125" name="AutoShape 101"/>
          <p:cNvSpPr>
            <a:spLocks noChangeArrowheads="1"/>
          </p:cNvSpPr>
          <p:nvPr/>
        </p:nvSpPr>
        <p:spPr bwMode="auto">
          <a:xfrm>
            <a:off x="6065838" y="3789363"/>
            <a:ext cx="431800" cy="360362"/>
          </a:xfrm>
          <a:prstGeom prst="roundRect">
            <a:avLst>
              <a:gd name="adj" fmla="val 6944"/>
            </a:avLst>
          </a:prstGeom>
          <a:solidFill>
            <a:srgbClr val="FAFFC9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537129" name="Picture 10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4886325" y="1419225"/>
            <a:ext cx="3789363" cy="354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3" name="図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13" y="3779599"/>
            <a:ext cx="3311100" cy="51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4131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/>
              <a:t>ファブリ・ペロー共振器</a:t>
            </a:r>
            <a:endParaRPr lang="ja-JP" altLang="en-US"/>
          </a:p>
        </p:txBody>
      </p:sp>
      <p:sp>
        <p:nvSpPr>
          <p:cNvPr id="2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9150" name="AutoShape 78"/>
          <p:cNvSpPr>
            <a:spLocks noChangeArrowheads="1"/>
          </p:cNvSpPr>
          <p:nvPr/>
        </p:nvSpPr>
        <p:spPr bwMode="auto">
          <a:xfrm>
            <a:off x="684213" y="4868863"/>
            <a:ext cx="4103687" cy="1368425"/>
          </a:xfrm>
          <a:prstGeom prst="roundRect">
            <a:avLst>
              <a:gd name="adj" fmla="val 5810"/>
            </a:avLst>
          </a:prstGeom>
          <a:solidFill>
            <a:srgbClr val="FF99CC">
              <a:alpha val="10000"/>
            </a:srgbClr>
          </a:solidFill>
          <a:ln w="190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9140" name="AutoShape 68"/>
          <p:cNvSpPr>
            <a:spLocks noChangeArrowheads="1"/>
          </p:cNvSpPr>
          <p:nvPr/>
        </p:nvSpPr>
        <p:spPr bwMode="auto">
          <a:xfrm>
            <a:off x="900113" y="3716338"/>
            <a:ext cx="3743325" cy="720725"/>
          </a:xfrm>
          <a:prstGeom prst="roundRect">
            <a:avLst>
              <a:gd name="adj" fmla="val 5810"/>
            </a:avLst>
          </a:prstGeom>
          <a:solidFill>
            <a:srgbClr val="FF99CC">
              <a:alpha val="10000"/>
            </a:srgbClr>
          </a:solidFill>
          <a:ln w="190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9109" name="AutoShape 37"/>
          <p:cNvSpPr>
            <a:spLocks noChangeArrowheads="1"/>
          </p:cNvSpPr>
          <p:nvPr/>
        </p:nvSpPr>
        <p:spPr bwMode="auto">
          <a:xfrm>
            <a:off x="5354638" y="1339850"/>
            <a:ext cx="3394075" cy="1584325"/>
          </a:xfrm>
          <a:prstGeom prst="roundRect">
            <a:avLst>
              <a:gd name="adj" fmla="val 5810"/>
            </a:avLst>
          </a:prstGeom>
          <a:solidFill>
            <a:srgbClr val="FF99CC">
              <a:alpha val="10000"/>
            </a:srgbClr>
          </a:solidFill>
          <a:ln w="190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9110" name="Text Box 38"/>
          <p:cNvSpPr txBox="1">
            <a:spLocks noChangeArrowheads="1"/>
          </p:cNvSpPr>
          <p:nvPr/>
        </p:nvSpPr>
        <p:spPr bwMode="auto">
          <a:xfrm>
            <a:off x="6008688" y="2381250"/>
            <a:ext cx="2586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2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ファブリ・ペロー共振器による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2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内部光強度・光子滞在時間の増大</a:t>
            </a:r>
          </a:p>
        </p:txBody>
      </p:sp>
      <p:sp>
        <p:nvSpPr>
          <p:cNvPr id="1539111" name="Text Box 39"/>
          <p:cNvSpPr txBox="1">
            <a:spLocks noChangeArrowheads="1"/>
          </p:cNvSpPr>
          <p:nvPr/>
        </p:nvSpPr>
        <p:spPr bwMode="auto">
          <a:xfrm>
            <a:off x="5364163" y="1568450"/>
            <a:ext cx="717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CC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入射光</a:t>
            </a:r>
          </a:p>
        </p:txBody>
      </p:sp>
      <p:sp>
        <p:nvSpPr>
          <p:cNvPr id="1539112" name="Text Box 40"/>
          <p:cNvSpPr txBox="1">
            <a:spLocks noChangeArrowheads="1"/>
          </p:cNvSpPr>
          <p:nvPr/>
        </p:nvSpPr>
        <p:spPr bwMode="auto">
          <a:xfrm>
            <a:off x="6999288" y="1987550"/>
            <a:ext cx="882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CC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光の往復</a:t>
            </a:r>
          </a:p>
        </p:txBody>
      </p:sp>
      <p:sp>
        <p:nvSpPr>
          <p:cNvPr id="1539113" name="Text Box 41"/>
          <p:cNvSpPr txBox="1">
            <a:spLocks noChangeArrowheads="1"/>
          </p:cNvSpPr>
          <p:nvPr/>
        </p:nvSpPr>
        <p:spPr bwMode="auto">
          <a:xfrm>
            <a:off x="5357813" y="1873250"/>
            <a:ext cx="717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CC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反射光</a:t>
            </a:r>
          </a:p>
        </p:txBody>
      </p:sp>
      <p:sp>
        <p:nvSpPr>
          <p:cNvPr id="1539118" name="Rectangle 46"/>
          <p:cNvSpPr>
            <a:spLocks noChangeArrowheads="1"/>
          </p:cNvSpPr>
          <p:nvPr/>
        </p:nvSpPr>
        <p:spPr bwMode="auto">
          <a:xfrm>
            <a:off x="541338" y="836613"/>
            <a:ext cx="4318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ファブリ・ペロー共振器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800" kern="1200" dirty="0">
                <a:solidFill>
                  <a:srgbClr val="FF99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1800" kern="1200" dirty="0">
                <a:solidFill>
                  <a:srgbClr val="FF99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枚の鏡の間で光を往復させる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入射光と、往復した光の位相を揃える</a:t>
            </a:r>
            <a:r>
              <a:rPr kumimoji="1" lang="en-US" altLang="ja-JP" sz="18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pic>
        <p:nvPicPr>
          <p:cNvPr id="1539119" name="Picture 4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00713" y="1568450"/>
            <a:ext cx="2943225" cy="647700"/>
          </a:xfrm>
          <a:prstGeom prst="rect">
            <a:avLst/>
          </a:prstGeom>
          <a:noFill/>
        </p:spPr>
      </p:pic>
      <p:sp>
        <p:nvSpPr>
          <p:cNvPr id="1539120" name="Rectangle 48"/>
          <p:cNvSpPr>
            <a:spLocks noChangeArrowheads="1"/>
          </p:cNvSpPr>
          <p:nvPr/>
        </p:nvSpPr>
        <p:spPr bwMode="auto">
          <a:xfrm>
            <a:off x="827088" y="3716338"/>
            <a:ext cx="39592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共振 </a:t>
            </a:r>
            <a:r>
              <a:rPr kumimoji="1" lang="en-US" altLang="ja-JP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</a:t>
            </a:r>
            <a:endParaRPr kumimoji="1" lang="en-US" altLang="ja-JP" kern="120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9129" name="Rectangle 57"/>
          <p:cNvSpPr>
            <a:spLocks noChangeArrowheads="1"/>
          </p:cNvSpPr>
          <p:nvPr/>
        </p:nvSpPr>
        <p:spPr bwMode="auto">
          <a:xfrm>
            <a:off x="611188" y="1989138"/>
            <a:ext cx="39592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入射光と、共振器内部の電場の振幅比</a:t>
            </a:r>
            <a:endParaRPr kumimoji="1" lang="ja-JP" altLang="en-US" kern="120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539132" name="Picture 6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1189038" y="2563813"/>
            <a:ext cx="774700" cy="2286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539133" name="Picture 6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2006600" y="2492375"/>
            <a:ext cx="2781300" cy="4048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539134" name="Picture 6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1403350" y="2997200"/>
            <a:ext cx="1955800" cy="5937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539136" name="Picture 64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6911975" y="1444625"/>
            <a:ext cx="1035050" cy="1920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539138" name="Picture 66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1625600" y="3844925"/>
            <a:ext cx="2865438" cy="2222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39139" name="Rectangle 67"/>
          <p:cNvSpPr>
            <a:spLocks noChangeArrowheads="1"/>
          </p:cNvSpPr>
          <p:nvPr/>
        </p:nvSpPr>
        <p:spPr bwMode="auto">
          <a:xfrm>
            <a:off x="1116013" y="4076700"/>
            <a:ext cx="39592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4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ja-JP" altLang="en-US" sz="14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入</a:t>
            </a:r>
            <a:r>
              <a:rPr kumimoji="1" lang="ja-JP" altLang="en-US" sz="14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射光と、往復した光の位相を揃える</a:t>
            </a:r>
            <a:r>
              <a:rPr kumimoji="1" lang="en-US" altLang="ja-JP" sz="14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539141" name="AutoShape 69"/>
          <p:cNvSpPr>
            <a:spLocks noChangeArrowheads="1"/>
          </p:cNvSpPr>
          <p:nvPr/>
        </p:nvSpPr>
        <p:spPr bwMode="auto">
          <a:xfrm>
            <a:off x="2268538" y="4510088"/>
            <a:ext cx="431800" cy="287337"/>
          </a:xfrm>
          <a:prstGeom prst="downArrow">
            <a:avLst>
              <a:gd name="adj1" fmla="val 53593"/>
              <a:gd name="adj2" fmla="val 46255"/>
            </a:avLst>
          </a:prstGeom>
          <a:solidFill>
            <a:srgbClr val="FF99CC">
              <a:alpha val="20000"/>
            </a:srgbClr>
          </a:solidFill>
          <a:ln w="3175">
            <a:solidFill>
              <a:srgbClr val="FF99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9142" name="Rectangle 70"/>
          <p:cNvSpPr>
            <a:spLocks noChangeArrowheads="1"/>
          </p:cNvSpPr>
          <p:nvPr/>
        </p:nvSpPr>
        <p:spPr bwMode="auto">
          <a:xfrm>
            <a:off x="685800" y="5067300"/>
            <a:ext cx="36718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光量の増大</a:t>
            </a:r>
            <a:endParaRPr kumimoji="1" lang="ja-JP" altLang="en-US" kern="120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39145" name="Rectangle 73"/>
          <p:cNvSpPr>
            <a:spLocks noChangeArrowheads="1"/>
          </p:cNvSpPr>
          <p:nvPr/>
        </p:nvSpPr>
        <p:spPr bwMode="auto">
          <a:xfrm>
            <a:off x="655638" y="5695950"/>
            <a:ext cx="36718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滞在時間の増大</a:t>
            </a:r>
            <a:endParaRPr kumimoji="1" lang="ja-JP" altLang="en-US" kern="120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539149" name="Picture 77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2339975" y="5688013"/>
            <a:ext cx="2062163" cy="4778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539151" name="Picture 79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2320925" y="4938713"/>
            <a:ext cx="2376488" cy="5381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539152" name="Picture 80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859338" y="3573463"/>
            <a:ext cx="4125912" cy="24971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39153" name="Rectangle 81"/>
          <p:cNvSpPr>
            <a:spLocks noChangeArrowheads="1"/>
          </p:cNvSpPr>
          <p:nvPr/>
        </p:nvSpPr>
        <p:spPr bwMode="auto">
          <a:xfrm>
            <a:off x="8602663" y="5734050"/>
            <a:ext cx="4333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200" kern="1200">
                <a:solidFill>
                  <a:srgbClr val="F8F8F8"/>
                </a:solidFill>
                <a:ea typeface="HGP創英角ｺﾞｼｯｸUB" pitchFamily="50" charset="-128"/>
                <a:cs typeface="+mn-cs"/>
              </a:rPr>
              <a:t>x</a:t>
            </a:r>
            <a:r>
              <a:rPr kumimoji="1" lang="en-US" altLang="ja-JP" kern="1200">
                <a:solidFill>
                  <a:srgbClr val="F8F8F8"/>
                </a:solidFill>
                <a:latin typeface="Symbol" pitchFamily="18" charset="2"/>
                <a:ea typeface="HGP創英角ｺﾞｼｯｸUB" pitchFamily="50" charset="-128"/>
                <a:cs typeface="+mn-cs"/>
              </a:rPr>
              <a:t>p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1563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B93A497-A321-47AA-8455-7E73E3ADC5A4}" type="slidenum">
              <a:rPr lang="en-US" altLang="ja-JP" sz="14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78284" y="1634805"/>
            <a:ext cx="5000628" cy="93610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</a:t>
            </a:r>
            <a:r>
              <a:rPr lang="en-US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章  重力波の検出</a:t>
            </a:r>
            <a:endParaRPr lang="ja-JP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endParaRPr lang="ja-JP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306504" y="2498901"/>
            <a:ext cx="4857784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イントロダクション</a:t>
            </a:r>
            <a:endParaRPr kumimoji="1" lang="en-US" altLang="ja-JP" sz="3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重力波</a:t>
            </a:r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の</a:t>
            </a:r>
            <a:r>
              <a:rPr kumimoji="1"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検出原理</a:t>
            </a:r>
            <a:endParaRPr lang="en-US" altLang="ja-JP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共振型検出器</a:t>
            </a:r>
            <a:endParaRPr kumimoji="1" lang="en-US" altLang="ja-JP" sz="3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干渉計型検出器</a:t>
            </a:r>
            <a:endParaRPr lang="en-US" altLang="ja-JP" sz="3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その他の検出器</a:t>
            </a:r>
            <a:endParaRPr kumimoji="1" lang="en-US" altLang="ja-JP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　            </a:t>
            </a: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1668426457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5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FP</a:t>
            </a:r>
            <a:r>
              <a:rPr lang="ja-JP" altLang="en-US"/>
              <a:t>共振器の周波数応答</a:t>
            </a:r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60636" name="AutoShape 60"/>
          <p:cNvSpPr>
            <a:spLocks noChangeArrowheads="1"/>
          </p:cNvSpPr>
          <p:nvPr/>
        </p:nvSpPr>
        <p:spPr bwMode="auto">
          <a:xfrm>
            <a:off x="1404938" y="4437063"/>
            <a:ext cx="2374900" cy="720725"/>
          </a:xfrm>
          <a:prstGeom prst="roundRect">
            <a:avLst>
              <a:gd name="adj" fmla="val 5810"/>
            </a:avLst>
          </a:prstGeom>
          <a:solidFill>
            <a:srgbClr val="99CCFF">
              <a:alpha val="20000"/>
            </a:srgbClr>
          </a:solidFill>
          <a:ln w="190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60579" name="AutoShape 3"/>
          <p:cNvSpPr>
            <a:spLocks noChangeArrowheads="1"/>
          </p:cNvSpPr>
          <p:nvPr/>
        </p:nvSpPr>
        <p:spPr bwMode="auto">
          <a:xfrm>
            <a:off x="2270125" y="2205038"/>
            <a:ext cx="1222375" cy="576262"/>
          </a:xfrm>
          <a:prstGeom prst="roundRect">
            <a:avLst>
              <a:gd name="adj" fmla="val 5810"/>
            </a:avLst>
          </a:prstGeom>
          <a:solidFill>
            <a:srgbClr val="99CCFF">
              <a:alpha val="20000"/>
            </a:srgbClr>
          </a:solidFill>
          <a:ln w="190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560586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1268413"/>
            <a:ext cx="4095750" cy="26892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60587" name="Rectangle 11"/>
          <p:cNvSpPr>
            <a:spLocks noChangeArrowheads="1"/>
          </p:cNvSpPr>
          <p:nvPr/>
        </p:nvSpPr>
        <p:spPr bwMode="auto">
          <a:xfrm>
            <a:off x="612775" y="981075"/>
            <a:ext cx="39592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marL="193675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光の滞在時間の増大 </a:t>
            </a:r>
          </a:p>
          <a:p>
            <a:pPr marL="193675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 </a:t>
            </a: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信号のキャンセルも起きる</a:t>
            </a:r>
            <a:endParaRPr kumimoji="1" lang="ja-JP" altLang="en-US" sz="20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60593" name="AutoShape 17"/>
          <p:cNvSpPr>
            <a:spLocks noChangeArrowheads="1"/>
          </p:cNvSpPr>
          <p:nvPr/>
        </p:nvSpPr>
        <p:spPr bwMode="auto">
          <a:xfrm>
            <a:off x="2628900" y="2852738"/>
            <a:ext cx="288925" cy="215900"/>
          </a:xfrm>
          <a:prstGeom prst="downArrow">
            <a:avLst>
              <a:gd name="adj1" fmla="val 53593"/>
              <a:gd name="adj2" fmla="val 46255"/>
            </a:avLst>
          </a:prstGeom>
          <a:solidFill>
            <a:srgbClr val="99CCFF">
              <a:alpha val="20000"/>
            </a:srgbClr>
          </a:solidFill>
          <a:ln w="3175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60599" name="Rectangle 23"/>
          <p:cNvSpPr>
            <a:spLocks noChangeArrowheads="1"/>
          </p:cNvSpPr>
          <p:nvPr/>
        </p:nvSpPr>
        <p:spPr bwMode="auto">
          <a:xfrm>
            <a:off x="827088" y="1773238"/>
            <a:ext cx="36718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marL="193675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滞在時間の増大</a:t>
            </a:r>
            <a:endParaRPr kumimoji="1" lang="ja-JP" altLang="en-US" kern="120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560600" name="Picture 2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1333500" y="2276475"/>
            <a:ext cx="2062163" cy="4778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60601" name="Rectangle 25"/>
          <p:cNvSpPr>
            <a:spLocks noChangeArrowheads="1"/>
          </p:cNvSpPr>
          <p:nvPr/>
        </p:nvSpPr>
        <p:spPr bwMode="auto">
          <a:xfrm>
            <a:off x="1838325" y="3068638"/>
            <a:ext cx="24463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marL="193675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最適基線長が短くなる</a:t>
            </a:r>
            <a:endParaRPr kumimoji="1" lang="ja-JP" altLang="en-US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60602" name="AutoShape 26"/>
          <p:cNvSpPr>
            <a:spLocks noChangeArrowheads="1"/>
          </p:cNvSpPr>
          <p:nvPr/>
        </p:nvSpPr>
        <p:spPr bwMode="auto">
          <a:xfrm rot="8100000">
            <a:off x="6121400" y="4733925"/>
            <a:ext cx="304800" cy="1219200"/>
          </a:xfrm>
          <a:prstGeom prst="upArrow">
            <a:avLst>
              <a:gd name="adj1" fmla="val 46407"/>
              <a:gd name="adj2" fmla="val 80667"/>
            </a:avLst>
          </a:prstGeom>
          <a:solidFill>
            <a:srgbClr val="008000"/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60603" name="AutoShape 27"/>
          <p:cNvSpPr>
            <a:spLocks noChangeArrowheads="1"/>
          </p:cNvSpPr>
          <p:nvPr/>
        </p:nvSpPr>
        <p:spPr bwMode="auto">
          <a:xfrm>
            <a:off x="1785938" y="5949950"/>
            <a:ext cx="2858070" cy="304800"/>
          </a:xfrm>
          <a:prstGeom prst="roundRect">
            <a:avLst>
              <a:gd name="adj" fmla="val 5810"/>
            </a:avLst>
          </a:prstGeom>
          <a:solidFill>
            <a:srgbClr val="99CCFF">
              <a:alpha val="20000"/>
            </a:srgbClr>
          </a:solidFill>
          <a:ln w="190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60604" name="Rectangle 28"/>
          <p:cNvSpPr>
            <a:spLocks noChangeArrowheads="1"/>
          </p:cNvSpPr>
          <p:nvPr/>
        </p:nvSpPr>
        <p:spPr bwMode="auto">
          <a:xfrm>
            <a:off x="606425" y="5227638"/>
            <a:ext cx="5334000" cy="5778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→ </a:t>
            </a:r>
            <a:r>
              <a:rPr kumimoji="1" lang="ja-JP" altLang="en-US" sz="1600" kern="120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共振条件から少しずれる</a:t>
            </a:r>
          </a:p>
          <a:p>
            <a:pPr algn="l" rtl="0"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</a:t>
            </a:r>
            <a:r>
              <a:rPr kumimoji="1" lang="en-US" altLang="ja-JP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共振器内を往復するたびに位相が少しずれる</a:t>
            </a:r>
            <a:r>
              <a:rPr kumimoji="1" lang="en-US" altLang="ja-JP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560605" name="AutoShape 29"/>
          <p:cNvSpPr>
            <a:spLocks noChangeArrowheads="1"/>
          </p:cNvSpPr>
          <p:nvPr/>
        </p:nvSpPr>
        <p:spPr bwMode="auto">
          <a:xfrm>
            <a:off x="1404938" y="5969000"/>
            <a:ext cx="290512" cy="290513"/>
          </a:xfrm>
          <a:custGeom>
            <a:avLst/>
            <a:gdLst>
              <a:gd name="G0" fmla="+- 11213 0 0"/>
              <a:gd name="G1" fmla="+- 3305 0 0"/>
              <a:gd name="G2" fmla="+- 21600 0 3305"/>
              <a:gd name="G3" fmla="+- 10800 0 3305"/>
              <a:gd name="G4" fmla="+- 21600 0 11213"/>
              <a:gd name="G5" fmla="*/ G4 G3 10800"/>
              <a:gd name="G6" fmla="+- 21600 0 G5"/>
              <a:gd name="T0" fmla="*/ 11213 w 21600"/>
              <a:gd name="T1" fmla="*/ 0 h 21600"/>
              <a:gd name="T2" fmla="*/ 0 w 21600"/>
              <a:gd name="T3" fmla="*/ 10800 h 21600"/>
              <a:gd name="T4" fmla="*/ 11213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13" y="0"/>
                </a:moveTo>
                <a:lnTo>
                  <a:pt x="11213" y="3305"/>
                </a:lnTo>
                <a:lnTo>
                  <a:pt x="3375" y="3305"/>
                </a:lnTo>
                <a:lnTo>
                  <a:pt x="3375" y="18295"/>
                </a:lnTo>
                <a:lnTo>
                  <a:pt x="11213" y="18295"/>
                </a:lnTo>
                <a:lnTo>
                  <a:pt x="11213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305"/>
                </a:moveTo>
                <a:lnTo>
                  <a:pt x="1350" y="18295"/>
                </a:lnTo>
                <a:lnTo>
                  <a:pt x="2700" y="18295"/>
                </a:lnTo>
                <a:lnTo>
                  <a:pt x="2700" y="3305"/>
                </a:lnTo>
                <a:close/>
              </a:path>
              <a:path w="21600" h="21600">
                <a:moveTo>
                  <a:pt x="0" y="3305"/>
                </a:moveTo>
                <a:lnTo>
                  <a:pt x="0" y="18295"/>
                </a:lnTo>
                <a:lnTo>
                  <a:pt x="675" y="18295"/>
                </a:lnTo>
                <a:lnTo>
                  <a:pt x="675" y="3305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 w="317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60606" name="Rectangle 30"/>
          <p:cNvSpPr>
            <a:spLocks noChangeArrowheads="1"/>
          </p:cNvSpPr>
          <p:nvPr/>
        </p:nvSpPr>
        <p:spPr bwMode="auto">
          <a:xfrm>
            <a:off x="1743075" y="5980113"/>
            <a:ext cx="2977097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 rtl="0"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信号の積算効果が弱まる </a:t>
            </a:r>
          </a:p>
        </p:txBody>
      </p:sp>
      <p:sp>
        <p:nvSpPr>
          <p:cNvPr id="1560607" name="Line 31"/>
          <p:cNvSpPr>
            <a:spLocks noChangeShapeType="1"/>
          </p:cNvSpPr>
          <p:nvPr/>
        </p:nvSpPr>
        <p:spPr bwMode="auto">
          <a:xfrm>
            <a:off x="5651500" y="5940425"/>
            <a:ext cx="2362200" cy="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60608" name="Line 32"/>
          <p:cNvSpPr>
            <a:spLocks noChangeShapeType="1"/>
          </p:cNvSpPr>
          <p:nvPr/>
        </p:nvSpPr>
        <p:spPr bwMode="auto">
          <a:xfrm flipV="1">
            <a:off x="5880100" y="4568825"/>
            <a:ext cx="0" cy="152400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60609" name="AutoShape 33"/>
          <p:cNvSpPr>
            <a:spLocks noChangeArrowheads="1"/>
          </p:cNvSpPr>
          <p:nvPr/>
        </p:nvSpPr>
        <p:spPr bwMode="auto">
          <a:xfrm rot="5400000">
            <a:off x="6642100" y="4073525"/>
            <a:ext cx="304800" cy="1828800"/>
          </a:xfrm>
          <a:prstGeom prst="upArrow">
            <a:avLst>
              <a:gd name="adj1" fmla="val 57296"/>
              <a:gd name="adj2" fmla="val 96861"/>
            </a:avLst>
          </a:prstGeom>
          <a:solidFill>
            <a:srgbClr val="99CCFF">
              <a:alpha val="50000"/>
            </a:srgbClr>
          </a:solidFill>
          <a:ln w="12700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60610" name="AutoShape 34"/>
          <p:cNvSpPr>
            <a:spLocks noChangeArrowheads="1"/>
          </p:cNvSpPr>
          <p:nvPr/>
        </p:nvSpPr>
        <p:spPr bwMode="auto">
          <a:xfrm rot="5400000">
            <a:off x="6032500" y="4721225"/>
            <a:ext cx="228600" cy="533400"/>
          </a:xfrm>
          <a:prstGeom prst="upArrow">
            <a:avLst>
              <a:gd name="adj1" fmla="val 61120"/>
              <a:gd name="adj2" fmla="val 78469"/>
            </a:avLst>
          </a:prstGeom>
          <a:solidFill>
            <a:srgbClr val="CCFFCC"/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60611" name="AutoShape 35"/>
          <p:cNvSpPr>
            <a:spLocks noChangeArrowheads="1"/>
          </p:cNvSpPr>
          <p:nvPr/>
        </p:nvSpPr>
        <p:spPr bwMode="auto">
          <a:xfrm rot="6600000">
            <a:off x="6003925" y="4835525"/>
            <a:ext cx="228600" cy="533400"/>
          </a:xfrm>
          <a:prstGeom prst="upArrow">
            <a:avLst>
              <a:gd name="adj1" fmla="val 61120"/>
              <a:gd name="adj2" fmla="val 78469"/>
            </a:avLst>
          </a:prstGeom>
          <a:solidFill>
            <a:srgbClr val="CCFFCC"/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60612" name="AutoShape 36"/>
          <p:cNvSpPr>
            <a:spLocks noChangeArrowheads="1"/>
          </p:cNvSpPr>
          <p:nvPr/>
        </p:nvSpPr>
        <p:spPr bwMode="auto">
          <a:xfrm rot="7800000">
            <a:off x="5965825" y="4911725"/>
            <a:ext cx="228600" cy="533400"/>
          </a:xfrm>
          <a:prstGeom prst="upArrow">
            <a:avLst>
              <a:gd name="adj1" fmla="val 61120"/>
              <a:gd name="adj2" fmla="val 78469"/>
            </a:avLst>
          </a:prstGeom>
          <a:solidFill>
            <a:srgbClr val="CCFFCC"/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60613" name="AutoShape 37"/>
          <p:cNvSpPr>
            <a:spLocks noChangeArrowheads="1"/>
          </p:cNvSpPr>
          <p:nvPr/>
        </p:nvSpPr>
        <p:spPr bwMode="auto">
          <a:xfrm rot="9000000">
            <a:off x="5889625" y="4968875"/>
            <a:ext cx="228600" cy="533400"/>
          </a:xfrm>
          <a:prstGeom prst="upArrow">
            <a:avLst>
              <a:gd name="adj1" fmla="val 61120"/>
              <a:gd name="adj2" fmla="val 78469"/>
            </a:avLst>
          </a:prstGeom>
          <a:solidFill>
            <a:srgbClr val="CCFFCC"/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60614" name="AutoShape 38"/>
          <p:cNvSpPr>
            <a:spLocks noChangeArrowheads="1"/>
          </p:cNvSpPr>
          <p:nvPr/>
        </p:nvSpPr>
        <p:spPr bwMode="auto">
          <a:xfrm rot="10200000">
            <a:off x="5813425" y="4978400"/>
            <a:ext cx="228600" cy="533400"/>
          </a:xfrm>
          <a:prstGeom prst="upArrow">
            <a:avLst>
              <a:gd name="adj1" fmla="val 61120"/>
              <a:gd name="adj2" fmla="val 78469"/>
            </a:avLst>
          </a:prstGeom>
          <a:solidFill>
            <a:srgbClr val="CCFFCC"/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60615" name="Rectangle 39"/>
          <p:cNvSpPr>
            <a:spLocks noChangeArrowheads="1"/>
          </p:cNvSpPr>
          <p:nvPr/>
        </p:nvSpPr>
        <p:spPr bwMode="auto">
          <a:xfrm>
            <a:off x="6413500" y="4492625"/>
            <a:ext cx="13970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同位相の場合</a:t>
            </a:r>
          </a:p>
        </p:txBody>
      </p:sp>
      <p:sp>
        <p:nvSpPr>
          <p:cNvPr id="1560616" name="Rectangle 40"/>
          <p:cNvSpPr>
            <a:spLocks noChangeArrowheads="1"/>
          </p:cNvSpPr>
          <p:nvPr/>
        </p:nvSpPr>
        <p:spPr bwMode="auto">
          <a:xfrm>
            <a:off x="6565900" y="5254625"/>
            <a:ext cx="174942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位相がずれた場合</a:t>
            </a:r>
          </a:p>
        </p:txBody>
      </p:sp>
      <p:sp>
        <p:nvSpPr>
          <p:cNvPr id="1560634" name="Rectangle 58"/>
          <p:cNvSpPr>
            <a:spLocks noChangeArrowheads="1"/>
          </p:cNvSpPr>
          <p:nvPr/>
        </p:nvSpPr>
        <p:spPr bwMode="auto">
          <a:xfrm>
            <a:off x="677863" y="3678238"/>
            <a:ext cx="5334000" cy="67710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>
                <a:solidFill>
                  <a:srgbClr val="F8F8F8"/>
                </a:solidFill>
                <a:ea typeface="HGP創英角ｺﾞｼｯｸUB" pitchFamily="50" charset="-128"/>
                <a:cs typeface="+mn-cs"/>
              </a:rPr>
              <a:t>信号サイドバンド成分の周波数は、</a:t>
            </a:r>
          </a:p>
          <a:p>
            <a:pPr marL="457200" lvl="1" algn="l" rtl="0"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>
                <a:solidFill>
                  <a:srgbClr val="F8F8F8"/>
                </a:solidFill>
                <a:ea typeface="HGP創英角ｺﾞｼｯｸUB" pitchFamily="50" charset="-128"/>
                <a:cs typeface="+mn-cs"/>
              </a:rPr>
              <a:t>　　　　　　キャリア光と </a:t>
            </a:r>
            <a:r>
              <a:rPr kumimoji="1" lang="en-US" altLang="ja-JP" sz="2000" kern="1200">
                <a:solidFill>
                  <a:srgbClr val="F8F8F8"/>
                </a:solidFill>
                <a:latin typeface="Symbol" pitchFamily="18" charset="2"/>
                <a:ea typeface="HGP創英角ｺﾞｼｯｸUB" pitchFamily="50" charset="-128"/>
                <a:cs typeface="+mn-cs"/>
              </a:rPr>
              <a:t>w</a:t>
            </a:r>
            <a:r>
              <a:rPr kumimoji="1" lang="en-US" altLang="ja-JP" sz="2000" kern="1200">
                <a:solidFill>
                  <a:srgbClr val="F8F8F8"/>
                </a:solidFill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2000" kern="1200">
                <a:solidFill>
                  <a:srgbClr val="F8F8F8"/>
                </a:solidFill>
                <a:ea typeface="HGP創英角ｺﾞｼｯｸUB" pitchFamily="50" charset="-128"/>
                <a:cs typeface="+mn-cs"/>
              </a:rPr>
              <a:t>だけ違う</a:t>
            </a:r>
          </a:p>
        </p:txBody>
      </p:sp>
      <p:pic>
        <p:nvPicPr>
          <p:cNvPr id="1560637" name="Picture 6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1476375" y="4486275"/>
            <a:ext cx="2171700" cy="5937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4829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干渉計方式の工夫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41</a:t>
            </a:fld>
            <a:endParaRPr lang="en-US" altLang="ja-JP" dirty="0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079612" y="1881497"/>
            <a:ext cx="3600400" cy="82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kern="1200" dirty="0" smtClean="0">
                <a:solidFill>
                  <a:srgbClr val="EAEAEA"/>
                </a:solidFill>
              </a:rPr>
              <a:t>- </a:t>
            </a:r>
            <a:r>
              <a:rPr kumimoji="1" lang="ja-JP" altLang="en-US" sz="1800" kern="1200" dirty="0" smtClean="0">
                <a:solidFill>
                  <a:srgbClr val="EAEAEA"/>
                </a:solidFill>
              </a:rPr>
              <a:t>腕内の光パワーを増大させる</a:t>
            </a:r>
            <a:endParaRPr lang="en-US" altLang="ja-JP" sz="1800" dirty="0">
              <a:solidFill>
                <a:srgbClr val="EAEAEA"/>
              </a:solidFill>
            </a:endParaRPr>
          </a:p>
          <a:p>
            <a:pPr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EAEAEA"/>
                </a:solidFill>
              </a:rPr>
              <a:t>- </a:t>
            </a:r>
            <a:r>
              <a:rPr lang="ja-JP" altLang="en-US" sz="1800" dirty="0" smtClean="0">
                <a:solidFill>
                  <a:srgbClr val="EAEAEA"/>
                </a:solidFill>
              </a:rPr>
              <a:t>光の滞在時間を増大させる</a:t>
            </a:r>
            <a:r>
              <a:rPr lang="en-US" altLang="ja-JP" sz="1800" dirty="0" smtClean="0">
                <a:solidFill>
                  <a:srgbClr val="EAEAEA"/>
                </a:solidFill>
              </a:rPr>
              <a:t>.</a:t>
            </a:r>
            <a:endParaRPr kumimoji="1" lang="ja-JP" altLang="en-US" sz="1800" kern="1200" dirty="0">
              <a:solidFill>
                <a:srgbClr val="EAEAEA"/>
              </a:solidFill>
            </a:endParaRPr>
          </a:p>
        </p:txBody>
      </p:sp>
      <p:sp>
        <p:nvSpPr>
          <p:cNvPr id="7" name="右矢印 6"/>
          <p:cNvSpPr/>
          <p:nvPr/>
        </p:nvSpPr>
        <p:spPr bwMode="auto">
          <a:xfrm>
            <a:off x="4319972" y="2060848"/>
            <a:ext cx="288032" cy="36004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4824028" y="1916832"/>
            <a:ext cx="36004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EAEAEA"/>
                </a:solidFill>
              </a:rPr>
              <a:t>腕</a:t>
            </a:r>
            <a:r>
              <a:rPr lang="ja-JP" altLang="en-US" sz="1800" dirty="0">
                <a:solidFill>
                  <a:srgbClr val="EAEAEA"/>
                </a:solidFill>
              </a:rPr>
              <a:t>を</a:t>
            </a:r>
            <a:r>
              <a:rPr lang="en-US" altLang="ja-JP" sz="1800" dirty="0" smtClean="0">
                <a:solidFill>
                  <a:srgbClr val="EAEAEA"/>
                </a:solidFill>
              </a:rPr>
              <a:t>FP</a:t>
            </a:r>
            <a:r>
              <a:rPr lang="ja-JP" altLang="en-US" sz="1800" dirty="0" smtClean="0">
                <a:solidFill>
                  <a:srgbClr val="EAEAEA"/>
                </a:solidFill>
              </a:rPr>
              <a:t>共振器にし</a:t>
            </a:r>
            <a:r>
              <a:rPr lang="en-US" altLang="ja-JP" sz="1800" dirty="0" smtClean="0">
                <a:solidFill>
                  <a:srgbClr val="EAEAEA"/>
                </a:solidFill>
              </a:rPr>
              <a:t>, </a:t>
            </a:r>
            <a:r>
              <a:rPr lang="ja-JP" altLang="en-US" sz="1800" dirty="0" smtClean="0">
                <a:solidFill>
                  <a:srgbClr val="EAEAEA"/>
                </a:solidFill>
              </a:rPr>
              <a:t>光を蓄積</a:t>
            </a:r>
            <a:r>
              <a:rPr lang="en-US" altLang="ja-JP" sz="1800" dirty="0" smtClean="0">
                <a:solidFill>
                  <a:srgbClr val="EAEAEA"/>
                </a:solidFill>
              </a:rPr>
              <a:t>.</a:t>
            </a:r>
          </a:p>
          <a:p>
            <a:pPr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EAEAEA"/>
                </a:solidFill>
              </a:rPr>
              <a:t>信号</a:t>
            </a:r>
            <a:r>
              <a:rPr lang="ja-JP" altLang="en-US" sz="1800" dirty="0" smtClean="0">
                <a:solidFill>
                  <a:srgbClr val="EAEAEA"/>
                </a:solidFill>
              </a:rPr>
              <a:t>キャンセルのため限界がある</a:t>
            </a:r>
            <a:r>
              <a:rPr lang="en-US" altLang="ja-JP" sz="1800" dirty="0" smtClean="0">
                <a:solidFill>
                  <a:srgbClr val="EAEAEA"/>
                </a:solidFill>
              </a:rPr>
              <a:t>.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755576" y="1269095"/>
            <a:ext cx="7992888" cy="50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・重力波信号は微弱 </a:t>
            </a:r>
            <a:r>
              <a:rPr kumimoji="1" lang="en-US" altLang="ja-JP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信号成分 </a:t>
            </a:r>
            <a:r>
              <a:rPr kumimoji="1" lang="en-US" altLang="ja-JP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信号サイドバンド</a:t>
            </a:r>
            <a:r>
              <a:rPr kumimoji="1" lang="en-US" altLang="ja-JP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r>
              <a:rPr lang="ja-JP" altLang="en-US" sz="2000" dirty="0">
                <a:solidFill>
                  <a:srgbClr val="EAEAEA"/>
                </a:solidFill>
              </a:rPr>
              <a:t> </a:t>
            </a:r>
            <a:r>
              <a:rPr lang="ja-JP" altLang="en-US" sz="2000" dirty="0" smtClean="0">
                <a:solidFill>
                  <a:srgbClr val="EAEAEA"/>
                </a:solidFill>
              </a:rPr>
              <a:t>成分の増大が必要</a:t>
            </a:r>
            <a:r>
              <a:rPr lang="en-US" altLang="ja-JP" sz="2000" dirty="0" smtClean="0">
                <a:solidFill>
                  <a:srgbClr val="EAEAEA"/>
                </a:solidFill>
              </a:rPr>
              <a:t>.</a:t>
            </a:r>
          </a:p>
          <a:p>
            <a:pPr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-</a:t>
            </a:r>
            <a:endParaRPr kumimoji="1" lang="ja-JP" altLang="en-US" sz="20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4844366" y="2971791"/>
            <a:ext cx="3620056" cy="3049497"/>
          </a:xfrm>
          <a:prstGeom prst="roundRect">
            <a:avLst>
              <a:gd name="adj" fmla="val 8495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1" name="Line 7"/>
          <p:cNvSpPr>
            <a:spLocks noChangeAspect="1" noChangeShapeType="1"/>
          </p:cNvSpPr>
          <p:nvPr/>
        </p:nvSpPr>
        <p:spPr bwMode="auto">
          <a:xfrm flipH="1">
            <a:off x="5205819" y="4888843"/>
            <a:ext cx="1061045" cy="425049"/>
          </a:xfrm>
          <a:prstGeom prst="line">
            <a:avLst/>
          </a:prstGeom>
          <a:noFill/>
          <a:ln w="333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12" name="Group 8"/>
          <p:cNvGrpSpPr>
            <a:grpSpLocks noChangeAspect="1"/>
          </p:cNvGrpSpPr>
          <p:nvPr/>
        </p:nvGrpSpPr>
        <p:grpSpPr bwMode="auto">
          <a:xfrm>
            <a:off x="5096931" y="3079483"/>
            <a:ext cx="429499" cy="405306"/>
            <a:chOff x="-732" y="1137"/>
            <a:chExt cx="355" cy="349"/>
          </a:xfrm>
        </p:grpSpPr>
        <p:sp>
          <p:nvSpPr>
            <p:cNvPr id="13" name="Freeform 9"/>
            <p:cNvSpPr>
              <a:spLocks noChangeAspect="1"/>
            </p:cNvSpPr>
            <p:nvPr/>
          </p:nvSpPr>
          <p:spPr bwMode="auto">
            <a:xfrm>
              <a:off x="-493" y="1140"/>
              <a:ext cx="116" cy="19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7" y="177"/>
                </a:cxn>
                <a:cxn ang="0">
                  <a:pos x="116" y="192"/>
                </a:cxn>
                <a:cxn ang="0">
                  <a:pos x="21" y="16"/>
                </a:cxn>
                <a:cxn ang="0">
                  <a:pos x="0" y="0"/>
                </a:cxn>
              </a:cxnLst>
              <a:rect l="0" t="0" r="r" b="b"/>
              <a:pathLst>
                <a:path w="116" h="192">
                  <a:moveTo>
                    <a:pt x="0" y="0"/>
                  </a:moveTo>
                  <a:lnTo>
                    <a:pt x="97" y="177"/>
                  </a:lnTo>
                  <a:lnTo>
                    <a:pt x="116" y="192"/>
                  </a:lnTo>
                  <a:lnTo>
                    <a:pt x="21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757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" name="Freeform 10"/>
            <p:cNvSpPr>
              <a:spLocks noChangeAspect="1"/>
            </p:cNvSpPr>
            <p:nvPr/>
          </p:nvSpPr>
          <p:spPr bwMode="auto">
            <a:xfrm>
              <a:off x="-493" y="1140"/>
              <a:ext cx="116" cy="19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7" y="177"/>
                </a:cxn>
                <a:cxn ang="0">
                  <a:pos x="116" y="192"/>
                </a:cxn>
                <a:cxn ang="0">
                  <a:pos x="21" y="16"/>
                </a:cxn>
                <a:cxn ang="0">
                  <a:pos x="0" y="0"/>
                </a:cxn>
              </a:cxnLst>
              <a:rect l="0" t="0" r="r" b="b"/>
              <a:pathLst>
                <a:path w="116" h="192">
                  <a:moveTo>
                    <a:pt x="0" y="0"/>
                  </a:moveTo>
                  <a:lnTo>
                    <a:pt x="97" y="177"/>
                  </a:lnTo>
                  <a:lnTo>
                    <a:pt x="116" y="192"/>
                  </a:lnTo>
                  <a:lnTo>
                    <a:pt x="21" y="1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6757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5" name="Freeform 11"/>
            <p:cNvSpPr>
              <a:spLocks noChangeAspect="1"/>
            </p:cNvSpPr>
            <p:nvPr/>
          </p:nvSpPr>
          <p:spPr bwMode="auto">
            <a:xfrm>
              <a:off x="-732" y="1267"/>
              <a:ext cx="95" cy="204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94" y="204"/>
                </a:cxn>
                <a:cxn ang="0">
                  <a:pos x="95" y="178"/>
                </a:cxn>
                <a:cxn ang="0">
                  <a:pos x="0" y="0"/>
                </a:cxn>
                <a:cxn ang="0">
                  <a:pos x="0" y="26"/>
                </a:cxn>
              </a:cxnLst>
              <a:rect l="0" t="0" r="r" b="b"/>
              <a:pathLst>
                <a:path w="95" h="204">
                  <a:moveTo>
                    <a:pt x="0" y="26"/>
                  </a:moveTo>
                  <a:lnTo>
                    <a:pt x="94" y="204"/>
                  </a:lnTo>
                  <a:lnTo>
                    <a:pt x="95" y="178"/>
                  </a:lnTo>
                  <a:lnTo>
                    <a:pt x="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3CAA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" name="Freeform 12"/>
            <p:cNvSpPr>
              <a:spLocks noChangeAspect="1"/>
            </p:cNvSpPr>
            <p:nvPr/>
          </p:nvSpPr>
          <p:spPr bwMode="auto">
            <a:xfrm>
              <a:off x="-732" y="1267"/>
              <a:ext cx="95" cy="204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94" y="204"/>
                </a:cxn>
                <a:cxn ang="0">
                  <a:pos x="95" y="178"/>
                </a:cxn>
                <a:cxn ang="0">
                  <a:pos x="0" y="0"/>
                </a:cxn>
                <a:cxn ang="0">
                  <a:pos x="0" y="26"/>
                </a:cxn>
              </a:cxnLst>
              <a:rect l="0" t="0" r="r" b="b"/>
              <a:pathLst>
                <a:path w="95" h="204">
                  <a:moveTo>
                    <a:pt x="0" y="26"/>
                  </a:moveTo>
                  <a:lnTo>
                    <a:pt x="94" y="204"/>
                  </a:lnTo>
                  <a:lnTo>
                    <a:pt x="95" y="178"/>
                  </a:lnTo>
                  <a:lnTo>
                    <a:pt x="0" y="0"/>
                  </a:lnTo>
                  <a:lnTo>
                    <a:pt x="0" y="26"/>
                  </a:lnTo>
                </a:path>
              </a:pathLst>
            </a:custGeom>
            <a:noFill/>
            <a:ln w="3175">
              <a:solidFill>
                <a:srgbClr val="3CAAA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7" name="Freeform 13"/>
            <p:cNvSpPr>
              <a:spLocks noChangeAspect="1"/>
            </p:cNvSpPr>
            <p:nvPr/>
          </p:nvSpPr>
          <p:spPr bwMode="auto">
            <a:xfrm>
              <a:off x="-529" y="1137"/>
              <a:ext cx="133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178"/>
                </a:cxn>
                <a:cxn ang="0">
                  <a:pos x="133" y="180"/>
                </a:cxn>
                <a:cxn ang="0">
                  <a:pos x="36" y="3"/>
                </a:cxn>
                <a:cxn ang="0">
                  <a:pos x="0" y="0"/>
                </a:cxn>
              </a:cxnLst>
              <a:rect l="0" t="0" r="r" b="b"/>
              <a:pathLst>
                <a:path w="133" h="180">
                  <a:moveTo>
                    <a:pt x="0" y="0"/>
                  </a:moveTo>
                  <a:lnTo>
                    <a:pt x="96" y="178"/>
                  </a:lnTo>
                  <a:lnTo>
                    <a:pt x="133" y="180"/>
                  </a:lnTo>
                  <a:lnTo>
                    <a:pt x="36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B0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8" name="Freeform 14"/>
            <p:cNvSpPr>
              <a:spLocks noChangeAspect="1"/>
            </p:cNvSpPr>
            <p:nvPr/>
          </p:nvSpPr>
          <p:spPr bwMode="auto">
            <a:xfrm>
              <a:off x="-529" y="1137"/>
              <a:ext cx="133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178"/>
                </a:cxn>
                <a:cxn ang="0">
                  <a:pos x="133" y="180"/>
                </a:cxn>
                <a:cxn ang="0">
                  <a:pos x="36" y="3"/>
                </a:cxn>
                <a:cxn ang="0">
                  <a:pos x="0" y="0"/>
                </a:cxn>
              </a:cxnLst>
              <a:rect l="0" t="0" r="r" b="b"/>
              <a:pathLst>
                <a:path w="133" h="180">
                  <a:moveTo>
                    <a:pt x="0" y="0"/>
                  </a:moveTo>
                  <a:lnTo>
                    <a:pt x="96" y="178"/>
                  </a:lnTo>
                  <a:lnTo>
                    <a:pt x="133" y="180"/>
                  </a:lnTo>
                  <a:lnTo>
                    <a:pt x="36" y="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40B0B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9" name="Freeform 15"/>
            <p:cNvSpPr>
              <a:spLocks noChangeAspect="1"/>
            </p:cNvSpPr>
            <p:nvPr/>
          </p:nvSpPr>
          <p:spPr bwMode="auto">
            <a:xfrm>
              <a:off x="-732" y="1236"/>
              <a:ext cx="114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5" y="209"/>
                </a:cxn>
                <a:cxn ang="0">
                  <a:pos x="114" y="178"/>
                </a:cxn>
                <a:cxn ang="0">
                  <a:pos x="19" y="0"/>
                </a:cxn>
                <a:cxn ang="0">
                  <a:pos x="0" y="31"/>
                </a:cxn>
              </a:cxnLst>
              <a:rect l="0" t="0" r="r" b="b"/>
              <a:pathLst>
                <a:path w="114" h="209">
                  <a:moveTo>
                    <a:pt x="0" y="31"/>
                  </a:moveTo>
                  <a:lnTo>
                    <a:pt x="95" y="209"/>
                  </a:lnTo>
                  <a:lnTo>
                    <a:pt x="114" y="178"/>
                  </a:lnTo>
                  <a:lnTo>
                    <a:pt x="1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60DCD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0" name="Freeform 16"/>
            <p:cNvSpPr>
              <a:spLocks noChangeAspect="1"/>
            </p:cNvSpPr>
            <p:nvPr/>
          </p:nvSpPr>
          <p:spPr bwMode="auto">
            <a:xfrm>
              <a:off x="-732" y="1236"/>
              <a:ext cx="114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5" y="209"/>
                </a:cxn>
                <a:cxn ang="0">
                  <a:pos x="114" y="178"/>
                </a:cxn>
                <a:cxn ang="0">
                  <a:pos x="19" y="0"/>
                </a:cxn>
                <a:cxn ang="0">
                  <a:pos x="0" y="31"/>
                </a:cxn>
              </a:cxnLst>
              <a:rect l="0" t="0" r="r" b="b"/>
              <a:pathLst>
                <a:path w="114" h="209">
                  <a:moveTo>
                    <a:pt x="0" y="31"/>
                  </a:moveTo>
                  <a:lnTo>
                    <a:pt x="95" y="209"/>
                  </a:lnTo>
                  <a:lnTo>
                    <a:pt x="114" y="178"/>
                  </a:lnTo>
                  <a:lnTo>
                    <a:pt x="19" y="0"/>
                  </a:lnTo>
                  <a:lnTo>
                    <a:pt x="0" y="31"/>
                  </a:lnTo>
                </a:path>
              </a:pathLst>
            </a:custGeom>
            <a:noFill/>
            <a:ln w="3175">
              <a:solidFill>
                <a:srgbClr val="60DCD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1" name="Freeform 17"/>
            <p:cNvSpPr>
              <a:spLocks noChangeAspect="1"/>
            </p:cNvSpPr>
            <p:nvPr/>
          </p:nvSpPr>
          <p:spPr bwMode="auto">
            <a:xfrm>
              <a:off x="-576" y="1137"/>
              <a:ext cx="143" cy="18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97" y="188"/>
                </a:cxn>
                <a:cxn ang="0">
                  <a:pos x="143" y="178"/>
                </a:cxn>
                <a:cxn ang="0">
                  <a:pos x="47" y="0"/>
                </a:cxn>
                <a:cxn ang="0">
                  <a:pos x="0" y="10"/>
                </a:cxn>
              </a:cxnLst>
              <a:rect l="0" t="0" r="r" b="b"/>
              <a:pathLst>
                <a:path w="143" h="188">
                  <a:moveTo>
                    <a:pt x="0" y="10"/>
                  </a:moveTo>
                  <a:lnTo>
                    <a:pt x="97" y="188"/>
                  </a:lnTo>
                  <a:lnTo>
                    <a:pt x="143" y="178"/>
                  </a:lnTo>
                  <a:lnTo>
                    <a:pt x="4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62D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2" name="Freeform 18"/>
            <p:cNvSpPr>
              <a:spLocks noChangeAspect="1"/>
            </p:cNvSpPr>
            <p:nvPr/>
          </p:nvSpPr>
          <p:spPr bwMode="auto">
            <a:xfrm>
              <a:off x="-576" y="1137"/>
              <a:ext cx="143" cy="18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97" y="188"/>
                </a:cxn>
                <a:cxn ang="0">
                  <a:pos x="143" y="178"/>
                </a:cxn>
                <a:cxn ang="0">
                  <a:pos x="47" y="0"/>
                </a:cxn>
                <a:cxn ang="0">
                  <a:pos x="0" y="10"/>
                </a:cxn>
              </a:cxnLst>
              <a:rect l="0" t="0" r="r" b="b"/>
              <a:pathLst>
                <a:path w="143" h="188">
                  <a:moveTo>
                    <a:pt x="0" y="10"/>
                  </a:moveTo>
                  <a:lnTo>
                    <a:pt x="97" y="188"/>
                  </a:lnTo>
                  <a:lnTo>
                    <a:pt x="143" y="178"/>
                  </a:lnTo>
                  <a:lnTo>
                    <a:pt x="47" y="0"/>
                  </a:lnTo>
                  <a:lnTo>
                    <a:pt x="0" y="10"/>
                  </a:lnTo>
                </a:path>
              </a:pathLst>
            </a:custGeom>
            <a:noFill/>
            <a:ln w="3175">
              <a:solidFill>
                <a:srgbClr val="62DFD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3" name="Freeform 19"/>
            <p:cNvSpPr>
              <a:spLocks noChangeAspect="1"/>
            </p:cNvSpPr>
            <p:nvPr/>
          </p:nvSpPr>
          <p:spPr bwMode="auto">
            <a:xfrm>
              <a:off x="-713" y="1201"/>
              <a:ext cx="132" cy="213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95" y="213"/>
                </a:cxn>
                <a:cxn ang="0">
                  <a:pos x="132" y="178"/>
                </a:cxn>
                <a:cxn ang="0">
                  <a:pos x="37" y="0"/>
                </a:cxn>
                <a:cxn ang="0">
                  <a:pos x="0" y="35"/>
                </a:cxn>
              </a:cxnLst>
              <a:rect l="0" t="0" r="r" b="b"/>
              <a:pathLst>
                <a:path w="132" h="213">
                  <a:moveTo>
                    <a:pt x="0" y="35"/>
                  </a:moveTo>
                  <a:lnTo>
                    <a:pt x="95" y="213"/>
                  </a:lnTo>
                  <a:lnTo>
                    <a:pt x="132" y="178"/>
                  </a:lnTo>
                  <a:lnTo>
                    <a:pt x="37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77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4" name="Freeform 20"/>
            <p:cNvSpPr>
              <a:spLocks noChangeAspect="1"/>
            </p:cNvSpPr>
            <p:nvPr/>
          </p:nvSpPr>
          <p:spPr bwMode="auto">
            <a:xfrm>
              <a:off x="-713" y="1201"/>
              <a:ext cx="132" cy="213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95" y="213"/>
                </a:cxn>
                <a:cxn ang="0">
                  <a:pos x="132" y="178"/>
                </a:cxn>
                <a:cxn ang="0">
                  <a:pos x="37" y="0"/>
                </a:cxn>
                <a:cxn ang="0">
                  <a:pos x="0" y="35"/>
                </a:cxn>
              </a:cxnLst>
              <a:rect l="0" t="0" r="r" b="b"/>
              <a:pathLst>
                <a:path w="132" h="213">
                  <a:moveTo>
                    <a:pt x="0" y="35"/>
                  </a:moveTo>
                  <a:lnTo>
                    <a:pt x="95" y="213"/>
                  </a:lnTo>
                  <a:lnTo>
                    <a:pt x="132" y="178"/>
                  </a:lnTo>
                  <a:lnTo>
                    <a:pt x="37" y="0"/>
                  </a:lnTo>
                  <a:lnTo>
                    <a:pt x="0" y="35"/>
                  </a:lnTo>
                </a:path>
              </a:pathLst>
            </a:custGeom>
            <a:noFill/>
            <a:ln w="3175">
              <a:solidFill>
                <a:srgbClr val="77FDF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5" name="Freeform 21"/>
            <p:cNvSpPr>
              <a:spLocks noChangeAspect="1"/>
            </p:cNvSpPr>
            <p:nvPr/>
          </p:nvSpPr>
          <p:spPr bwMode="auto">
            <a:xfrm>
              <a:off x="-628" y="1147"/>
              <a:ext cx="149" cy="201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95" y="201"/>
                </a:cxn>
                <a:cxn ang="0">
                  <a:pos x="149" y="178"/>
                </a:cxn>
                <a:cxn ang="0">
                  <a:pos x="52" y="0"/>
                </a:cxn>
                <a:cxn ang="0">
                  <a:pos x="0" y="23"/>
                </a:cxn>
              </a:cxnLst>
              <a:rect l="0" t="0" r="r" b="b"/>
              <a:pathLst>
                <a:path w="149" h="201">
                  <a:moveTo>
                    <a:pt x="0" y="23"/>
                  </a:moveTo>
                  <a:lnTo>
                    <a:pt x="95" y="201"/>
                  </a:lnTo>
                  <a:lnTo>
                    <a:pt x="149" y="178"/>
                  </a:lnTo>
                  <a:lnTo>
                    <a:pt x="52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79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6" name="Freeform 22"/>
            <p:cNvSpPr>
              <a:spLocks noChangeAspect="1"/>
            </p:cNvSpPr>
            <p:nvPr/>
          </p:nvSpPr>
          <p:spPr bwMode="auto">
            <a:xfrm>
              <a:off x="-628" y="1147"/>
              <a:ext cx="149" cy="201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95" y="201"/>
                </a:cxn>
                <a:cxn ang="0">
                  <a:pos x="149" y="178"/>
                </a:cxn>
                <a:cxn ang="0">
                  <a:pos x="52" y="0"/>
                </a:cxn>
                <a:cxn ang="0">
                  <a:pos x="0" y="23"/>
                </a:cxn>
              </a:cxnLst>
              <a:rect l="0" t="0" r="r" b="b"/>
              <a:pathLst>
                <a:path w="149" h="201">
                  <a:moveTo>
                    <a:pt x="0" y="23"/>
                  </a:moveTo>
                  <a:lnTo>
                    <a:pt x="95" y="201"/>
                  </a:lnTo>
                  <a:lnTo>
                    <a:pt x="149" y="178"/>
                  </a:lnTo>
                  <a:lnTo>
                    <a:pt x="52" y="0"/>
                  </a:lnTo>
                  <a:lnTo>
                    <a:pt x="0" y="23"/>
                  </a:lnTo>
                </a:path>
              </a:pathLst>
            </a:custGeom>
            <a:noFill/>
            <a:ln w="3175">
              <a:solidFill>
                <a:srgbClr val="79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7" name="Freeform 23"/>
            <p:cNvSpPr>
              <a:spLocks noChangeAspect="1"/>
            </p:cNvSpPr>
            <p:nvPr/>
          </p:nvSpPr>
          <p:spPr bwMode="auto">
            <a:xfrm>
              <a:off x="-676" y="1170"/>
              <a:ext cx="143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5" y="209"/>
                </a:cxn>
                <a:cxn ang="0">
                  <a:pos x="143" y="178"/>
                </a:cxn>
                <a:cxn ang="0">
                  <a:pos x="48" y="0"/>
                </a:cxn>
                <a:cxn ang="0">
                  <a:pos x="0" y="31"/>
                </a:cxn>
              </a:cxnLst>
              <a:rect l="0" t="0" r="r" b="b"/>
              <a:pathLst>
                <a:path w="143" h="209">
                  <a:moveTo>
                    <a:pt x="0" y="31"/>
                  </a:moveTo>
                  <a:lnTo>
                    <a:pt x="95" y="209"/>
                  </a:lnTo>
                  <a:lnTo>
                    <a:pt x="143" y="178"/>
                  </a:lnTo>
                  <a:lnTo>
                    <a:pt x="48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8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8" name="Freeform 24"/>
            <p:cNvSpPr>
              <a:spLocks noChangeAspect="1"/>
            </p:cNvSpPr>
            <p:nvPr/>
          </p:nvSpPr>
          <p:spPr bwMode="auto">
            <a:xfrm>
              <a:off x="-676" y="1170"/>
              <a:ext cx="143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5" y="209"/>
                </a:cxn>
                <a:cxn ang="0">
                  <a:pos x="143" y="178"/>
                </a:cxn>
                <a:cxn ang="0">
                  <a:pos x="48" y="0"/>
                </a:cxn>
                <a:cxn ang="0">
                  <a:pos x="0" y="31"/>
                </a:cxn>
              </a:cxnLst>
              <a:rect l="0" t="0" r="r" b="b"/>
              <a:pathLst>
                <a:path w="143" h="209">
                  <a:moveTo>
                    <a:pt x="0" y="31"/>
                  </a:moveTo>
                  <a:lnTo>
                    <a:pt x="95" y="209"/>
                  </a:lnTo>
                  <a:lnTo>
                    <a:pt x="143" y="178"/>
                  </a:lnTo>
                  <a:lnTo>
                    <a:pt x="48" y="0"/>
                  </a:lnTo>
                  <a:lnTo>
                    <a:pt x="0" y="31"/>
                  </a:lnTo>
                </a:path>
              </a:pathLst>
            </a:custGeom>
            <a:noFill/>
            <a:ln w="3175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9" name="Freeform 25"/>
            <p:cNvSpPr>
              <a:spLocks noChangeAspect="1"/>
            </p:cNvSpPr>
            <p:nvPr/>
          </p:nvSpPr>
          <p:spPr bwMode="auto">
            <a:xfrm>
              <a:off x="-638" y="1315"/>
              <a:ext cx="261" cy="171"/>
            </a:xfrm>
            <a:custGeom>
              <a:avLst/>
              <a:gdLst/>
              <a:ahLst/>
              <a:cxnLst>
                <a:cxn ang="0">
                  <a:pos x="105" y="33"/>
                </a:cxn>
                <a:cxn ang="0">
                  <a:pos x="57" y="64"/>
                </a:cxn>
                <a:cxn ang="0">
                  <a:pos x="20" y="99"/>
                </a:cxn>
                <a:cxn ang="0">
                  <a:pos x="1" y="130"/>
                </a:cxn>
                <a:cxn ang="0">
                  <a:pos x="0" y="156"/>
                </a:cxn>
                <a:cxn ang="0">
                  <a:pos x="20" y="170"/>
                </a:cxn>
                <a:cxn ang="0">
                  <a:pos x="57" y="171"/>
                </a:cxn>
                <a:cxn ang="0">
                  <a:pos x="103" y="161"/>
                </a:cxn>
                <a:cxn ang="0">
                  <a:pos x="155" y="138"/>
                </a:cxn>
                <a:cxn ang="0">
                  <a:pos x="204" y="107"/>
                </a:cxn>
                <a:cxn ang="0">
                  <a:pos x="240" y="74"/>
                </a:cxn>
                <a:cxn ang="0">
                  <a:pos x="259" y="43"/>
                </a:cxn>
                <a:cxn ang="0">
                  <a:pos x="261" y="17"/>
                </a:cxn>
                <a:cxn ang="0">
                  <a:pos x="242" y="2"/>
                </a:cxn>
                <a:cxn ang="0">
                  <a:pos x="205" y="0"/>
                </a:cxn>
                <a:cxn ang="0">
                  <a:pos x="159" y="10"/>
                </a:cxn>
                <a:cxn ang="0">
                  <a:pos x="105" y="33"/>
                </a:cxn>
              </a:cxnLst>
              <a:rect l="0" t="0" r="r" b="b"/>
              <a:pathLst>
                <a:path w="261" h="171">
                  <a:moveTo>
                    <a:pt x="105" y="33"/>
                  </a:moveTo>
                  <a:lnTo>
                    <a:pt x="57" y="64"/>
                  </a:lnTo>
                  <a:lnTo>
                    <a:pt x="20" y="99"/>
                  </a:lnTo>
                  <a:lnTo>
                    <a:pt x="1" y="130"/>
                  </a:lnTo>
                  <a:lnTo>
                    <a:pt x="0" y="156"/>
                  </a:lnTo>
                  <a:lnTo>
                    <a:pt x="20" y="170"/>
                  </a:lnTo>
                  <a:lnTo>
                    <a:pt x="57" y="171"/>
                  </a:lnTo>
                  <a:lnTo>
                    <a:pt x="103" y="161"/>
                  </a:lnTo>
                  <a:lnTo>
                    <a:pt x="155" y="138"/>
                  </a:lnTo>
                  <a:lnTo>
                    <a:pt x="204" y="107"/>
                  </a:lnTo>
                  <a:lnTo>
                    <a:pt x="240" y="74"/>
                  </a:lnTo>
                  <a:lnTo>
                    <a:pt x="259" y="43"/>
                  </a:lnTo>
                  <a:lnTo>
                    <a:pt x="261" y="17"/>
                  </a:lnTo>
                  <a:lnTo>
                    <a:pt x="242" y="2"/>
                  </a:lnTo>
                  <a:lnTo>
                    <a:pt x="205" y="0"/>
                  </a:lnTo>
                  <a:lnTo>
                    <a:pt x="159" y="10"/>
                  </a:lnTo>
                  <a:lnTo>
                    <a:pt x="105" y="33"/>
                  </a:lnTo>
                  <a:close/>
                </a:path>
              </a:pathLst>
            </a:custGeom>
            <a:solidFill>
              <a:srgbClr val="15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0" name="Freeform 26"/>
            <p:cNvSpPr>
              <a:spLocks noChangeAspect="1"/>
            </p:cNvSpPr>
            <p:nvPr/>
          </p:nvSpPr>
          <p:spPr bwMode="auto">
            <a:xfrm>
              <a:off x="-638" y="1315"/>
              <a:ext cx="261" cy="171"/>
            </a:xfrm>
            <a:custGeom>
              <a:avLst/>
              <a:gdLst/>
              <a:ahLst/>
              <a:cxnLst>
                <a:cxn ang="0">
                  <a:pos x="105" y="33"/>
                </a:cxn>
                <a:cxn ang="0">
                  <a:pos x="57" y="64"/>
                </a:cxn>
                <a:cxn ang="0">
                  <a:pos x="20" y="99"/>
                </a:cxn>
                <a:cxn ang="0">
                  <a:pos x="1" y="130"/>
                </a:cxn>
                <a:cxn ang="0">
                  <a:pos x="0" y="156"/>
                </a:cxn>
                <a:cxn ang="0">
                  <a:pos x="20" y="170"/>
                </a:cxn>
                <a:cxn ang="0">
                  <a:pos x="57" y="171"/>
                </a:cxn>
                <a:cxn ang="0">
                  <a:pos x="103" y="161"/>
                </a:cxn>
                <a:cxn ang="0">
                  <a:pos x="155" y="138"/>
                </a:cxn>
                <a:cxn ang="0">
                  <a:pos x="204" y="107"/>
                </a:cxn>
                <a:cxn ang="0">
                  <a:pos x="240" y="74"/>
                </a:cxn>
                <a:cxn ang="0">
                  <a:pos x="259" y="43"/>
                </a:cxn>
                <a:cxn ang="0">
                  <a:pos x="261" y="17"/>
                </a:cxn>
                <a:cxn ang="0">
                  <a:pos x="242" y="2"/>
                </a:cxn>
                <a:cxn ang="0">
                  <a:pos x="205" y="0"/>
                </a:cxn>
                <a:cxn ang="0">
                  <a:pos x="159" y="10"/>
                </a:cxn>
                <a:cxn ang="0">
                  <a:pos x="105" y="33"/>
                </a:cxn>
              </a:cxnLst>
              <a:rect l="0" t="0" r="r" b="b"/>
              <a:pathLst>
                <a:path w="261" h="171">
                  <a:moveTo>
                    <a:pt x="105" y="33"/>
                  </a:moveTo>
                  <a:lnTo>
                    <a:pt x="57" y="64"/>
                  </a:lnTo>
                  <a:lnTo>
                    <a:pt x="20" y="99"/>
                  </a:lnTo>
                  <a:lnTo>
                    <a:pt x="1" y="130"/>
                  </a:lnTo>
                  <a:lnTo>
                    <a:pt x="0" y="156"/>
                  </a:lnTo>
                  <a:lnTo>
                    <a:pt x="20" y="170"/>
                  </a:lnTo>
                  <a:lnTo>
                    <a:pt x="57" y="171"/>
                  </a:lnTo>
                  <a:lnTo>
                    <a:pt x="103" y="161"/>
                  </a:lnTo>
                  <a:lnTo>
                    <a:pt x="155" y="138"/>
                  </a:lnTo>
                  <a:lnTo>
                    <a:pt x="204" y="107"/>
                  </a:lnTo>
                  <a:lnTo>
                    <a:pt x="240" y="74"/>
                  </a:lnTo>
                  <a:lnTo>
                    <a:pt x="259" y="43"/>
                  </a:lnTo>
                  <a:lnTo>
                    <a:pt x="261" y="17"/>
                  </a:lnTo>
                  <a:lnTo>
                    <a:pt x="242" y="2"/>
                  </a:lnTo>
                  <a:lnTo>
                    <a:pt x="205" y="0"/>
                  </a:lnTo>
                  <a:lnTo>
                    <a:pt x="159" y="10"/>
                  </a:lnTo>
                  <a:lnTo>
                    <a:pt x="105" y="33"/>
                  </a:lnTo>
                </a:path>
              </a:pathLst>
            </a:custGeom>
            <a:noFill/>
            <a:ln w="3175">
              <a:solidFill>
                <a:srgbClr val="15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1" name="Line 27"/>
            <p:cNvSpPr>
              <a:spLocks noChangeAspect="1" noChangeShapeType="1"/>
            </p:cNvSpPr>
            <p:nvPr/>
          </p:nvSpPr>
          <p:spPr bwMode="auto">
            <a:xfrm flipV="1">
              <a:off x="-692" y="1191"/>
              <a:ext cx="144" cy="17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2" name="Line 28"/>
            <p:cNvSpPr>
              <a:spLocks noChangeAspect="1" noChangeShapeType="1"/>
            </p:cNvSpPr>
            <p:nvPr/>
          </p:nvSpPr>
          <p:spPr bwMode="auto">
            <a:xfrm>
              <a:off x="-523" y="1182"/>
              <a:ext cx="92" cy="6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grpSp>
        <p:nvGrpSpPr>
          <p:cNvPr id="33" name="Group 29"/>
          <p:cNvGrpSpPr>
            <a:grpSpLocks noChangeAspect="1"/>
          </p:cNvGrpSpPr>
          <p:nvPr/>
        </p:nvGrpSpPr>
        <p:grpSpPr bwMode="auto">
          <a:xfrm>
            <a:off x="8150611" y="3866868"/>
            <a:ext cx="398043" cy="408790"/>
            <a:chOff x="1792" y="1815"/>
            <a:chExt cx="329" cy="352"/>
          </a:xfrm>
        </p:grpSpPr>
        <p:sp>
          <p:nvSpPr>
            <p:cNvPr id="34" name="Freeform 30"/>
            <p:cNvSpPr>
              <a:spLocks noChangeAspect="1"/>
            </p:cNvSpPr>
            <p:nvPr/>
          </p:nvSpPr>
          <p:spPr bwMode="auto">
            <a:xfrm>
              <a:off x="1794" y="1815"/>
              <a:ext cx="208" cy="90"/>
            </a:xfrm>
            <a:custGeom>
              <a:avLst/>
              <a:gdLst/>
              <a:ahLst/>
              <a:cxnLst>
                <a:cxn ang="0">
                  <a:pos x="196" y="2"/>
                </a:cxn>
                <a:cxn ang="0">
                  <a:pos x="0" y="90"/>
                </a:cxn>
                <a:cxn ang="0">
                  <a:pos x="12" y="88"/>
                </a:cxn>
                <a:cxn ang="0">
                  <a:pos x="208" y="0"/>
                </a:cxn>
                <a:cxn ang="0">
                  <a:pos x="196" y="2"/>
                </a:cxn>
              </a:cxnLst>
              <a:rect l="0" t="0" r="r" b="b"/>
              <a:pathLst>
                <a:path w="208" h="90">
                  <a:moveTo>
                    <a:pt x="196" y="2"/>
                  </a:moveTo>
                  <a:lnTo>
                    <a:pt x="0" y="90"/>
                  </a:lnTo>
                  <a:lnTo>
                    <a:pt x="12" y="88"/>
                  </a:lnTo>
                  <a:lnTo>
                    <a:pt x="208" y="0"/>
                  </a:lnTo>
                  <a:lnTo>
                    <a:pt x="196" y="2"/>
                  </a:lnTo>
                  <a:close/>
                </a:path>
              </a:pathLst>
            </a:custGeom>
            <a:solidFill>
              <a:srgbClr val="43B4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5" name="Freeform 31"/>
            <p:cNvSpPr>
              <a:spLocks noChangeAspect="1"/>
            </p:cNvSpPr>
            <p:nvPr/>
          </p:nvSpPr>
          <p:spPr bwMode="auto">
            <a:xfrm>
              <a:off x="1794" y="1815"/>
              <a:ext cx="208" cy="90"/>
            </a:xfrm>
            <a:custGeom>
              <a:avLst/>
              <a:gdLst/>
              <a:ahLst/>
              <a:cxnLst>
                <a:cxn ang="0">
                  <a:pos x="196" y="2"/>
                </a:cxn>
                <a:cxn ang="0">
                  <a:pos x="0" y="90"/>
                </a:cxn>
                <a:cxn ang="0">
                  <a:pos x="12" y="88"/>
                </a:cxn>
                <a:cxn ang="0">
                  <a:pos x="208" y="0"/>
                </a:cxn>
                <a:cxn ang="0">
                  <a:pos x="196" y="2"/>
                </a:cxn>
              </a:cxnLst>
              <a:rect l="0" t="0" r="r" b="b"/>
              <a:pathLst>
                <a:path w="208" h="90">
                  <a:moveTo>
                    <a:pt x="196" y="2"/>
                  </a:moveTo>
                  <a:lnTo>
                    <a:pt x="0" y="90"/>
                  </a:lnTo>
                  <a:lnTo>
                    <a:pt x="12" y="88"/>
                  </a:lnTo>
                  <a:lnTo>
                    <a:pt x="208" y="0"/>
                  </a:lnTo>
                  <a:lnTo>
                    <a:pt x="196" y="2"/>
                  </a:lnTo>
                </a:path>
              </a:pathLst>
            </a:custGeom>
            <a:noFill/>
            <a:ln w="3175">
              <a:solidFill>
                <a:srgbClr val="43B4B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6" name="Freeform 32"/>
            <p:cNvSpPr>
              <a:spLocks noChangeAspect="1"/>
            </p:cNvSpPr>
            <p:nvPr/>
          </p:nvSpPr>
          <p:spPr bwMode="auto">
            <a:xfrm>
              <a:off x="1922" y="2055"/>
              <a:ext cx="199" cy="112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2" y="90"/>
                </a:cxn>
                <a:cxn ang="0">
                  <a:pos x="0" y="112"/>
                </a:cxn>
                <a:cxn ang="0">
                  <a:pos x="196" y="23"/>
                </a:cxn>
                <a:cxn ang="0">
                  <a:pos x="199" y="0"/>
                </a:cxn>
              </a:cxnLst>
              <a:rect l="0" t="0" r="r" b="b"/>
              <a:pathLst>
                <a:path w="199" h="112">
                  <a:moveTo>
                    <a:pt x="199" y="0"/>
                  </a:moveTo>
                  <a:lnTo>
                    <a:pt x="2" y="90"/>
                  </a:lnTo>
                  <a:lnTo>
                    <a:pt x="0" y="112"/>
                  </a:lnTo>
                  <a:lnTo>
                    <a:pt x="196" y="23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15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7" name="Freeform 33"/>
            <p:cNvSpPr>
              <a:spLocks noChangeAspect="1"/>
            </p:cNvSpPr>
            <p:nvPr/>
          </p:nvSpPr>
          <p:spPr bwMode="auto">
            <a:xfrm>
              <a:off x="1922" y="2055"/>
              <a:ext cx="199" cy="112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2" y="90"/>
                </a:cxn>
                <a:cxn ang="0">
                  <a:pos x="0" y="112"/>
                </a:cxn>
                <a:cxn ang="0">
                  <a:pos x="196" y="23"/>
                </a:cxn>
                <a:cxn ang="0">
                  <a:pos x="199" y="0"/>
                </a:cxn>
              </a:cxnLst>
              <a:rect l="0" t="0" r="r" b="b"/>
              <a:pathLst>
                <a:path w="199" h="112">
                  <a:moveTo>
                    <a:pt x="199" y="0"/>
                  </a:moveTo>
                  <a:lnTo>
                    <a:pt x="2" y="90"/>
                  </a:lnTo>
                  <a:lnTo>
                    <a:pt x="0" y="112"/>
                  </a:lnTo>
                  <a:lnTo>
                    <a:pt x="196" y="23"/>
                  </a:lnTo>
                  <a:lnTo>
                    <a:pt x="199" y="0"/>
                  </a:lnTo>
                </a:path>
              </a:pathLst>
            </a:custGeom>
            <a:noFill/>
            <a:ln w="3175">
              <a:solidFill>
                <a:srgbClr val="15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8" name="Freeform 34"/>
            <p:cNvSpPr>
              <a:spLocks noChangeAspect="1"/>
            </p:cNvSpPr>
            <p:nvPr/>
          </p:nvSpPr>
          <p:spPr bwMode="auto">
            <a:xfrm>
              <a:off x="1806" y="1815"/>
              <a:ext cx="216" cy="105"/>
            </a:xfrm>
            <a:custGeom>
              <a:avLst/>
              <a:gdLst/>
              <a:ahLst/>
              <a:cxnLst>
                <a:cxn ang="0">
                  <a:pos x="196" y="0"/>
                </a:cxn>
                <a:cxn ang="0">
                  <a:pos x="0" y="88"/>
                </a:cxn>
                <a:cxn ang="0">
                  <a:pos x="19" y="105"/>
                </a:cxn>
                <a:cxn ang="0">
                  <a:pos x="216" y="17"/>
                </a:cxn>
                <a:cxn ang="0">
                  <a:pos x="196" y="0"/>
                </a:cxn>
              </a:cxnLst>
              <a:rect l="0" t="0" r="r" b="b"/>
              <a:pathLst>
                <a:path w="216" h="105">
                  <a:moveTo>
                    <a:pt x="196" y="0"/>
                  </a:moveTo>
                  <a:lnTo>
                    <a:pt x="0" y="88"/>
                  </a:lnTo>
                  <a:lnTo>
                    <a:pt x="19" y="105"/>
                  </a:lnTo>
                  <a:lnTo>
                    <a:pt x="216" y="17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61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9" name="Freeform 35"/>
            <p:cNvSpPr>
              <a:spLocks noChangeAspect="1"/>
            </p:cNvSpPr>
            <p:nvPr/>
          </p:nvSpPr>
          <p:spPr bwMode="auto">
            <a:xfrm>
              <a:off x="1806" y="1815"/>
              <a:ext cx="216" cy="105"/>
            </a:xfrm>
            <a:custGeom>
              <a:avLst/>
              <a:gdLst/>
              <a:ahLst/>
              <a:cxnLst>
                <a:cxn ang="0">
                  <a:pos x="196" y="0"/>
                </a:cxn>
                <a:cxn ang="0">
                  <a:pos x="0" y="88"/>
                </a:cxn>
                <a:cxn ang="0">
                  <a:pos x="19" y="105"/>
                </a:cxn>
                <a:cxn ang="0">
                  <a:pos x="216" y="17"/>
                </a:cxn>
                <a:cxn ang="0">
                  <a:pos x="196" y="0"/>
                </a:cxn>
              </a:cxnLst>
              <a:rect l="0" t="0" r="r" b="b"/>
              <a:pathLst>
                <a:path w="216" h="105">
                  <a:moveTo>
                    <a:pt x="196" y="0"/>
                  </a:moveTo>
                  <a:lnTo>
                    <a:pt x="0" y="88"/>
                  </a:lnTo>
                  <a:lnTo>
                    <a:pt x="19" y="105"/>
                  </a:lnTo>
                  <a:lnTo>
                    <a:pt x="216" y="17"/>
                  </a:lnTo>
                  <a:lnTo>
                    <a:pt x="196" y="0"/>
                  </a:lnTo>
                </a:path>
              </a:pathLst>
            </a:custGeom>
            <a:noFill/>
            <a:ln w="3175">
              <a:solidFill>
                <a:srgbClr val="61DED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40" name="Freeform 36"/>
            <p:cNvSpPr>
              <a:spLocks noChangeAspect="1"/>
            </p:cNvSpPr>
            <p:nvPr/>
          </p:nvSpPr>
          <p:spPr bwMode="auto">
            <a:xfrm>
              <a:off x="1915" y="2017"/>
              <a:ext cx="206" cy="12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9" y="128"/>
                </a:cxn>
                <a:cxn ang="0">
                  <a:pos x="206" y="38"/>
                </a:cxn>
                <a:cxn ang="0">
                  <a:pos x="197" y="0"/>
                </a:cxn>
              </a:cxnLst>
              <a:rect l="0" t="0" r="r" b="b"/>
              <a:pathLst>
                <a:path w="206" h="128">
                  <a:moveTo>
                    <a:pt x="197" y="0"/>
                  </a:moveTo>
                  <a:lnTo>
                    <a:pt x="0" y="90"/>
                  </a:lnTo>
                  <a:lnTo>
                    <a:pt x="9" y="128"/>
                  </a:lnTo>
                  <a:lnTo>
                    <a:pt x="206" y="3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329C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41" name="Freeform 37"/>
            <p:cNvSpPr>
              <a:spLocks noChangeAspect="1"/>
            </p:cNvSpPr>
            <p:nvPr/>
          </p:nvSpPr>
          <p:spPr bwMode="auto">
            <a:xfrm>
              <a:off x="1915" y="2017"/>
              <a:ext cx="206" cy="12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9" y="128"/>
                </a:cxn>
                <a:cxn ang="0">
                  <a:pos x="206" y="38"/>
                </a:cxn>
                <a:cxn ang="0">
                  <a:pos x="197" y="0"/>
                </a:cxn>
              </a:cxnLst>
              <a:rect l="0" t="0" r="r" b="b"/>
              <a:pathLst>
                <a:path w="206" h="128">
                  <a:moveTo>
                    <a:pt x="197" y="0"/>
                  </a:moveTo>
                  <a:lnTo>
                    <a:pt x="0" y="90"/>
                  </a:lnTo>
                  <a:lnTo>
                    <a:pt x="9" y="128"/>
                  </a:lnTo>
                  <a:lnTo>
                    <a:pt x="206" y="38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329C9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42" name="Freeform 38"/>
            <p:cNvSpPr>
              <a:spLocks noChangeAspect="1"/>
            </p:cNvSpPr>
            <p:nvPr/>
          </p:nvSpPr>
          <p:spPr bwMode="auto">
            <a:xfrm>
              <a:off x="1825" y="1832"/>
              <a:ext cx="222" cy="125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8"/>
                </a:cxn>
                <a:cxn ang="0">
                  <a:pos x="25" y="125"/>
                </a:cxn>
                <a:cxn ang="0">
                  <a:pos x="222" y="35"/>
                </a:cxn>
                <a:cxn ang="0">
                  <a:pos x="197" y="0"/>
                </a:cxn>
              </a:cxnLst>
              <a:rect l="0" t="0" r="r" b="b"/>
              <a:pathLst>
                <a:path w="222" h="125">
                  <a:moveTo>
                    <a:pt x="197" y="0"/>
                  </a:moveTo>
                  <a:lnTo>
                    <a:pt x="0" y="88"/>
                  </a:lnTo>
                  <a:lnTo>
                    <a:pt x="25" y="125"/>
                  </a:lnTo>
                  <a:lnTo>
                    <a:pt x="222" y="35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73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43" name="Freeform 39"/>
            <p:cNvSpPr>
              <a:spLocks noChangeAspect="1"/>
            </p:cNvSpPr>
            <p:nvPr/>
          </p:nvSpPr>
          <p:spPr bwMode="auto">
            <a:xfrm>
              <a:off x="1825" y="1832"/>
              <a:ext cx="222" cy="125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8"/>
                </a:cxn>
                <a:cxn ang="0">
                  <a:pos x="25" y="125"/>
                </a:cxn>
                <a:cxn ang="0">
                  <a:pos x="222" y="35"/>
                </a:cxn>
                <a:cxn ang="0">
                  <a:pos x="197" y="0"/>
                </a:cxn>
              </a:cxnLst>
              <a:rect l="0" t="0" r="r" b="b"/>
              <a:pathLst>
                <a:path w="222" h="125">
                  <a:moveTo>
                    <a:pt x="197" y="0"/>
                  </a:moveTo>
                  <a:lnTo>
                    <a:pt x="0" y="88"/>
                  </a:lnTo>
                  <a:lnTo>
                    <a:pt x="25" y="125"/>
                  </a:lnTo>
                  <a:lnTo>
                    <a:pt x="222" y="35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73F8F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44" name="Freeform 40"/>
            <p:cNvSpPr>
              <a:spLocks noChangeAspect="1"/>
            </p:cNvSpPr>
            <p:nvPr/>
          </p:nvSpPr>
          <p:spPr bwMode="auto">
            <a:xfrm>
              <a:off x="1898" y="1969"/>
              <a:ext cx="214" cy="138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0" y="90"/>
                </a:cxn>
                <a:cxn ang="0">
                  <a:pos x="17" y="138"/>
                </a:cxn>
                <a:cxn ang="0">
                  <a:pos x="214" y="48"/>
                </a:cxn>
                <a:cxn ang="0">
                  <a:pos x="199" y="0"/>
                </a:cxn>
              </a:cxnLst>
              <a:rect l="0" t="0" r="r" b="b"/>
              <a:pathLst>
                <a:path w="214" h="138">
                  <a:moveTo>
                    <a:pt x="199" y="0"/>
                  </a:moveTo>
                  <a:lnTo>
                    <a:pt x="0" y="90"/>
                  </a:lnTo>
                  <a:lnTo>
                    <a:pt x="17" y="138"/>
                  </a:lnTo>
                  <a:lnTo>
                    <a:pt x="214" y="48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54CB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45" name="Freeform 41"/>
            <p:cNvSpPr>
              <a:spLocks noChangeAspect="1"/>
            </p:cNvSpPr>
            <p:nvPr/>
          </p:nvSpPr>
          <p:spPr bwMode="auto">
            <a:xfrm>
              <a:off x="1898" y="1969"/>
              <a:ext cx="214" cy="138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0" y="90"/>
                </a:cxn>
                <a:cxn ang="0">
                  <a:pos x="17" y="138"/>
                </a:cxn>
                <a:cxn ang="0">
                  <a:pos x="214" y="48"/>
                </a:cxn>
                <a:cxn ang="0">
                  <a:pos x="199" y="0"/>
                </a:cxn>
              </a:cxnLst>
              <a:rect l="0" t="0" r="r" b="b"/>
              <a:pathLst>
                <a:path w="214" h="138">
                  <a:moveTo>
                    <a:pt x="199" y="0"/>
                  </a:moveTo>
                  <a:lnTo>
                    <a:pt x="0" y="90"/>
                  </a:lnTo>
                  <a:lnTo>
                    <a:pt x="17" y="138"/>
                  </a:lnTo>
                  <a:lnTo>
                    <a:pt x="214" y="48"/>
                  </a:lnTo>
                  <a:lnTo>
                    <a:pt x="199" y="0"/>
                  </a:lnTo>
                </a:path>
              </a:pathLst>
            </a:custGeom>
            <a:noFill/>
            <a:ln w="3175">
              <a:solidFill>
                <a:srgbClr val="54CBC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46" name="Freeform 42"/>
            <p:cNvSpPr>
              <a:spLocks noChangeAspect="1"/>
            </p:cNvSpPr>
            <p:nvPr/>
          </p:nvSpPr>
          <p:spPr bwMode="auto">
            <a:xfrm>
              <a:off x="1875" y="1915"/>
              <a:ext cx="222" cy="144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0" y="90"/>
                </a:cxn>
                <a:cxn ang="0">
                  <a:pos x="23" y="144"/>
                </a:cxn>
                <a:cxn ang="0">
                  <a:pos x="222" y="54"/>
                </a:cxn>
                <a:cxn ang="0">
                  <a:pos x="198" y="0"/>
                </a:cxn>
              </a:cxnLst>
              <a:rect l="0" t="0" r="r" b="b"/>
              <a:pathLst>
                <a:path w="222" h="144">
                  <a:moveTo>
                    <a:pt x="198" y="0"/>
                  </a:moveTo>
                  <a:lnTo>
                    <a:pt x="0" y="90"/>
                  </a:lnTo>
                  <a:lnTo>
                    <a:pt x="23" y="144"/>
                  </a:lnTo>
                  <a:lnTo>
                    <a:pt x="222" y="54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6CEE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47" name="Freeform 43"/>
            <p:cNvSpPr>
              <a:spLocks noChangeAspect="1"/>
            </p:cNvSpPr>
            <p:nvPr/>
          </p:nvSpPr>
          <p:spPr bwMode="auto">
            <a:xfrm>
              <a:off x="1875" y="1915"/>
              <a:ext cx="222" cy="144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0" y="90"/>
                </a:cxn>
                <a:cxn ang="0">
                  <a:pos x="23" y="144"/>
                </a:cxn>
                <a:cxn ang="0">
                  <a:pos x="222" y="54"/>
                </a:cxn>
                <a:cxn ang="0">
                  <a:pos x="198" y="0"/>
                </a:cxn>
              </a:cxnLst>
              <a:rect l="0" t="0" r="r" b="b"/>
              <a:pathLst>
                <a:path w="222" h="144">
                  <a:moveTo>
                    <a:pt x="198" y="0"/>
                  </a:moveTo>
                  <a:lnTo>
                    <a:pt x="0" y="90"/>
                  </a:lnTo>
                  <a:lnTo>
                    <a:pt x="23" y="144"/>
                  </a:lnTo>
                  <a:lnTo>
                    <a:pt x="222" y="54"/>
                  </a:lnTo>
                  <a:lnTo>
                    <a:pt x="198" y="0"/>
                  </a:lnTo>
                </a:path>
              </a:pathLst>
            </a:custGeom>
            <a:noFill/>
            <a:ln w="3175">
              <a:solidFill>
                <a:srgbClr val="6CEEE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48" name="Freeform 44"/>
            <p:cNvSpPr>
              <a:spLocks noChangeAspect="1"/>
            </p:cNvSpPr>
            <p:nvPr/>
          </p:nvSpPr>
          <p:spPr bwMode="auto">
            <a:xfrm>
              <a:off x="1850" y="1867"/>
              <a:ext cx="223" cy="13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5" y="138"/>
                </a:cxn>
                <a:cxn ang="0">
                  <a:pos x="223" y="48"/>
                </a:cxn>
                <a:cxn ang="0">
                  <a:pos x="197" y="0"/>
                </a:cxn>
              </a:cxnLst>
              <a:rect l="0" t="0" r="r" b="b"/>
              <a:pathLst>
                <a:path w="223" h="138">
                  <a:moveTo>
                    <a:pt x="197" y="0"/>
                  </a:moveTo>
                  <a:lnTo>
                    <a:pt x="0" y="90"/>
                  </a:lnTo>
                  <a:lnTo>
                    <a:pt x="25" y="138"/>
                  </a:lnTo>
                  <a:lnTo>
                    <a:pt x="223" y="4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78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49" name="Freeform 45"/>
            <p:cNvSpPr>
              <a:spLocks noChangeAspect="1"/>
            </p:cNvSpPr>
            <p:nvPr/>
          </p:nvSpPr>
          <p:spPr bwMode="auto">
            <a:xfrm>
              <a:off x="1850" y="1867"/>
              <a:ext cx="223" cy="13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5" y="138"/>
                </a:cxn>
                <a:cxn ang="0">
                  <a:pos x="223" y="48"/>
                </a:cxn>
                <a:cxn ang="0">
                  <a:pos x="197" y="0"/>
                </a:cxn>
              </a:cxnLst>
              <a:rect l="0" t="0" r="r" b="b"/>
              <a:pathLst>
                <a:path w="223" h="138">
                  <a:moveTo>
                    <a:pt x="197" y="0"/>
                  </a:moveTo>
                  <a:lnTo>
                    <a:pt x="0" y="90"/>
                  </a:lnTo>
                  <a:lnTo>
                    <a:pt x="25" y="138"/>
                  </a:lnTo>
                  <a:lnTo>
                    <a:pt x="223" y="48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78FE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0" name="Freeform 46"/>
            <p:cNvSpPr>
              <a:spLocks noChangeAspect="1"/>
            </p:cNvSpPr>
            <p:nvPr/>
          </p:nvSpPr>
          <p:spPr bwMode="auto">
            <a:xfrm>
              <a:off x="1792" y="1903"/>
              <a:ext cx="132" cy="264"/>
            </a:xfrm>
            <a:custGeom>
              <a:avLst/>
              <a:gdLst/>
              <a:ahLst/>
              <a:cxnLst>
                <a:cxn ang="0">
                  <a:pos x="83" y="102"/>
                </a:cxn>
                <a:cxn ang="0">
                  <a:pos x="58" y="54"/>
                </a:cxn>
                <a:cxn ang="0">
                  <a:pos x="33" y="17"/>
                </a:cxn>
                <a:cxn ang="0">
                  <a:pos x="14" y="0"/>
                </a:cxn>
                <a:cxn ang="0">
                  <a:pos x="2" y="2"/>
                </a:cxn>
                <a:cxn ang="0">
                  <a:pos x="0" y="24"/>
                </a:cxn>
                <a:cxn ang="0">
                  <a:pos x="9" y="62"/>
                </a:cxn>
                <a:cxn ang="0">
                  <a:pos x="26" y="111"/>
                </a:cxn>
                <a:cxn ang="0">
                  <a:pos x="49" y="162"/>
                </a:cxn>
                <a:cxn ang="0">
                  <a:pos x="75" y="211"/>
                </a:cxn>
                <a:cxn ang="0">
                  <a:pos x="99" y="245"/>
                </a:cxn>
                <a:cxn ang="0">
                  <a:pos x="118" y="264"/>
                </a:cxn>
                <a:cxn ang="0">
                  <a:pos x="130" y="264"/>
                </a:cxn>
                <a:cxn ang="0">
                  <a:pos x="132" y="242"/>
                </a:cxn>
                <a:cxn ang="0">
                  <a:pos x="123" y="204"/>
                </a:cxn>
                <a:cxn ang="0">
                  <a:pos x="106" y="156"/>
                </a:cxn>
                <a:cxn ang="0">
                  <a:pos x="83" y="102"/>
                </a:cxn>
              </a:cxnLst>
              <a:rect l="0" t="0" r="r" b="b"/>
              <a:pathLst>
                <a:path w="132" h="264">
                  <a:moveTo>
                    <a:pt x="83" y="102"/>
                  </a:moveTo>
                  <a:lnTo>
                    <a:pt x="58" y="54"/>
                  </a:lnTo>
                  <a:lnTo>
                    <a:pt x="33" y="17"/>
                  </a:lnTo>
                  <a:lnTo>
                    <a:pt x="14" y="0"/>
                  </a:lnTo>
                  <a:lnTo>
                    <a:pt x="2" y="2"/>
                  </a:lnTo>
                  <a:lnTo>
                    <a:pt x="0" y="24"/>
                  </a:lnTo>
                  <a:lnTo>
                    <a:pt x="9" y="62"/>
                  </a:lnTo>
                  <a:lnTo>
                    <a:pt x="26" y="111"/>
                  </a:lnTo>
                  <a:lnTo>
                    <a:pt x="49" y="162"/>
                  </a:lnTo>
                  <a:lnTo>
                    <a:pt x="75" y="211"/>
                  </a:lnTo>
                  <a:lnTo>
                    <a:pt x="99" y="245"/>
                  </a:lnTo>
                  <a:lnTo>
                    <a:pt x="118" y="264"/>
                  </a:lnTo>
                  <a:lnTo>
                    <a:pt x="130" y="264"/>
                  </a:lnTo>
                  <a:lnTo>
                    <a:pt x="132" y="242"/>
                  </a:lnTo>
                  <a:lnTo>
                    <a:pt x="123" y="204"/>
                  </a:lnTo>
                  <a:lnTo>
                    <a:pt x="106" y="156"/>
                  </a:lnTo>
                  <a:lnTo>
                    <a:pt x="83" y="102"/>
                  </a:lnTo>
                  <a:close/>
                </a:path>
              </a:pathLst>
            </a:custGeom>
            <a:solidFill>
              <a:srgbClr val="3EACA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1" name="Freeform 47"/>
            <p:cNvSpPr>
              <a:spLocks noChangeAspect="1"/>
            </p:cNvSpPr>
            <p:nvPr/>
          </p:nvSpPr>
          <p:spPr bwMode="auto">
            <a:xfrm>
              <a:off x="1792" y="1903"/>
              <a:ext cx="132" cy="264"/>
            </a:xfrm>
            <a:custGeom>
              <a:avLst/>
              <a:gdLst/>
              <a:ahLst/>
              <a:cxnLst>
                <a:cxn ang="0">
                  <a:pos x="83" y="102"/>
                </a:cxn>
                <a:cxn ang="0">
                  <a:pos x="58" y="54"/>
                </a:cxn>
                <a:cxn ang="0">
                  <a:pos x="33" y="17"/>
                </a:cxn>
                <a:cxn ang="0">
                  <a:pos x="14" y="0"/>
                </a:cxn>
                <a:cxn ang="0">
                  <a:pos x="2" y="2"/>
                </a:cxn>
                <a:cxn ang="0">
                  <a:pos x="0" y="24"/>
                </a:cxn>
                <a:cxn ang="0">
                  <a:pos x="9" y="62"/>
                </a:cxn>
                <a:cxn ang="0">
                  <a:pos x="26" y="111"/>
                </a:cxn>
                <a:cxn ang="0">
                  <a:pos x="49" y="162"/>
                </a:cxn>
                <a:cxn ang="0">
                  <a:pos x="75" y="211"/>
                </a:cxn>
                <a:cxn ang="0">
                  <a:pos x="99" y="245"/>
                </a:cxn>
                <a:cxn ang="0">
                  <a:pos x="118" y="264"/>
                </a:cxn>
                <a:cxn ang="0">
                  <a:pos x="130" y="264"/>
                </a:cxn>
                <a:cxn ang="0">
                  <a:pos x="132" y="242"/>
                </a:cxn>
                <a:cxn ang="0">
                  <a:pos x="123" y="204"/>
                </a:cxn>
                <a:cxn ang="0">
                  <a:pos x="106" y="156"/>
                </a:cxn>
                <a:cxn ang="0">
                  <a:pos x="83" y="102"/>
                </a:cxn>
              </a:cxnLst>
              <a:rect l="0" t="0" r="r" b="b"/>
              <a:pathLst>
                <a:path w="132" h="264">
                  <a:moveTo>
                    <a:pt x="83" y="102"/>
                  </a:moveTo>
                  <a:lnTo>
                    <a:pt x="58" y="54"/>
                  </a:lnTo>
                  <a:lnTo>
                    <a:pt x="33" y="17"/>
                  </a:lnTo>
                  <a:lnTo>
                    <a:pt x="14" y="0"/>
                  </a:lnTo>
                  <a:lnTo>
                    <a:pt x="2" y="2"/>
                  </a:lnTo>
                  <a:lnTo>
                    <a:pt x="0" y="24"/>
                  </a:lnTo>
                  <a:lnTo>
                    <a:pt x="9" y="62"/>
                  </a:lnTo>
                  <a:lnTo>
                    <a:pt x="26" y="111"/>
                  </a:lnTo>
                  <a:lnTo>
                    <a:pt x="49" y="162"/>
                  </a:lnTo>
                  <a:lnTo>
                    <a:pt x="75" y="211"/>
                  </a:lnTo>
                  <a:lnTo>
                    <a:pt x="99" y="245"/>
                  </a:lnTo>
                  <a:lnTo>
                    <a:pt x="118" y="264"/>
                  </a:lnTo>
                  <a:lnTo>
                    <a:pt x="130" y="264"/>
                  </a:lnTo>
                  <a:lnTo>
                    <a:pt x="132" y="242"/>
                  </a:lnTo>
                  <a:lnTo>
                    <a:pt x="123" y="204"/>
                  </a:lnTo>
                  <a:lnTo>
                    <a:pt x="106" y="156"/>
                  </a:lnTo>
                  <a:lnTo>
                    <a:pt x="83" y="102"/>
                  </a:lnTo>
                </a:path>
              </a:pathLst>
            </a:custGeom>
            <a:noFill/>
            <a:ln w="3175">
              <a:solidFill>
                <a:srgbClr val="3EACA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2" name="Line 48"/>
            <p:cNvSpPr>
              <a:spLocks noChangeAspect="1" noChangeShapeType="1"/>
            </p:cNvSpPr>
            <p:nvPr/>
          </p:nvSpPr>
          <p:spPr bwMode="auto">
            <a:xfrm flipH="1" flipV="1">
              <a:off x="1990" y="1891"/>
              <a:ext cx="41" cy="21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3" name="Line 49"/>
            <p:cNvSpPr>
              <a:spLocks noChangeAspect="1" noChangeShapeType="1"/>
            </p:cNvSpPr>
            <p:nvPr/>
          </p:nvSpPr>
          <p:spPr bwMode="auto">
            <a:xfrm>
              <a:off x="1901" y="1861"/>
              <a:ext cx="66" cy="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grpSp>
        <p:nvGrpSpPr>
          <p:cNvPr id="54" name="Group 50"/>
          <p:cNvGrpSpPr>
            <a:grpSpLocks noChangeAspect="1"/>
          </p:cNvGrpSpPr>
          <p:nvPr/>
        </p:nvGrpSpPr>
        <p:grpSpPr bwMode="auto">
          <a:xfrm>
            <a:off x="4821084" y="5211694"/>
            <a:ext cx="433129" cy="339110"/>
            <a:chOff x="-960" y="2973"/>
            <a:chExt cx="358" cy="292"/>
          </a:xfrm>
        </p:grpSpPr>
        <p:sp>
          <p:nvSpPr>
            <p:cNvPr id="55" name="Freeform 51"/>
            <p:cNvSpPr>
              <a:spLocks noChangeAspect="1"/>
            </p:cNvSpPr>
            <p:nvPr/>
          </p:nvSpPr>
          <p:spPr bwMode="auto">
            <a:xfrm>
              <a:off x="-903" y="3092"/>
              <a:ext cx="301" cy="173"/>
            </a:xfrm>
            <a:custGeom>
              <a:avLst/>
              <a:gdLst/>
              <a:ahLst/>
              <a:cxnLst>
                <a:cxn ang="0">
                  <a:pos x="294" y="51"/>
                </a:cxn>
                <a:cxn ang="0">
                  <a:pos x="301" y="0"/>
                </a:cxn>
                <a:cxn ang="0">
                  <a:pos x="5" y="125"/>
                </a:cxn>
                <a:cxn ang="0">
                  <a:pos x="0" y="173"/>
                </a:cxn>
                <a:cxn ang="0">
                  <a:pos x="294" y="51"/>
                </a:cxn>
              </a:cxnLst>
              <a:rect l="0" t="0" r="r" b="b"/>
              <a:pathLst>
                <a:path w="301" h="173">
                  <a:moveTo>
                    <a:pt x="294" y="51"/>
                  </a:moveTo>
                  <a:lnTo>
                    <a:pt x="301" y="0"/>
                  </a:lnTo>
                  <a:lnTo>
                    <a:pt x="5" y="125"/>
                  </a:lnTo>
                  <a:lnTo>
                    <a:pt x="0" y="173"/>
                  </a:lnTo>
                  <a:lnTo>
                    <a:pt x="294" y="51"/>
                  </a:lnTo>
                  <a:close/>
                </a:path>
              </a:pathLst>
            </a:custGeom>
            <a:solidFill>
              <a:srgbClr val="62626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6" name="Freeform 52"/>
            <p:cNvSpPr>
              <a:spLocks noChangeAspect="1"/>
            </p:cNvSpPr>
            <p:nvPr/>
          </p:nvSpPr>
          <p:spPr bwMode="auto">
            <a:xfrm>
              <a:off x="-903" y="3092"/>
              <a:ext cx="301" cy="173"/>
            </a:xfrm>
            <a:custGeom>
              <a:avLst/>
              <a:gdLst/>
              <a:ahLst/>
              <a:cxnLst>
                <a:cxn ang="0">
                  <a:pos x="294" y="51"/>
                </a:cxn>
                <a:cxn ang="0">
                  <a:pos x="301" y="0"/>
                </a:cxn>
                <a:cxn ang="0">
                  <a:pos x="5" y="125"/>
                </a:cxn>
                <a:cxn ang="0">
                  <a:pos x="0" y="173"/>
                </a:cxn>
                <a:cxn ang="0">
                  <a:pos x="294" y="51"/>
                </a:cxn>
              </a:cxnLst>
              <a:rect l="0" t="0" r="r" b="b"/>
              <a:pathLst>
                <a:path w="301" h="173">
                  <a:moveTo>
                    <a:pt x="294" y="51"/>
                  </a:moveTo>
                  <a:lnTo>
                    <a:pt x="301" y="0"/>
                  </a:lnTo>
                  <a:lnTo>
                    <a:pt x="5" y="125"/>
                  </a:lnTo>
                  <a:lnTo>
                    <a:pt x="0" y="173"/>
                  </a:lnTo>
                  <a:lnTo>
                    <a:pt x="294" y="51"/>
                  </a:lnTo>
                </a:path>
              </a:pathLst>
            </a:custGeom>
            <a:noFill/>
            <a:ln w="3175">
              <a:solidFill>
                <a:srgbClr val="62626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7" name="Freeform 53"/>
            <p:cNvSpPr>
              <a:spLocks noChangeAspect="1"/>
            </p:cNvSpPr>
            <p:nvPr/>
          </p:nvSpPr>
          <p:spPr bwMode="auto">
            <a:xfrm>
              <a:off x="-960" y="3096"/>
              <a:ext cx="62" cy="169"/>
            </a:xfrm>
            <a:custGeom>
              <a:avLst/>
              <a:gdLst/>
              <a:ahLst/>
              <a:cxnLst>
                <a:cxn ang="0">
                  <a:pos x="57" y="169"/>
                </a:cxn>
                <a:cxn ang="0">
                  <a:pos x="62" y="121"/>
                </a:cxn>
                <a:cxn ang="0">
                  <a:pos x="3" y="0"/>
                </a:cxn>
                <a:cxn ang="0">
                  <a:pos x="0" y="48"/>
                </a:cxn>
                <a:cxn ang="0">
                  <a:pos x="57" y="169"/>
                </a:cxn>
              </a:cxnLst>
              <a:rect l="0" t="0" r="r" b="b"/>
              <a:pathLst>
                <a:path w="62" h="169">
                  <a:moveTo>
                    <a:pt x="57" y="169"/>
                  </a:moveTo>
                  <a:lnTo>
                    <a:pt x="62" y="121"/>
                  </a:lnTo>
                  <a:lnTo>
                    <a:pt x="3" y="0"/>
                  </a:lnTo>
                  <a:lnTo>
                    <a:pt x="0" y="48"/>
                  </a:lnTo>
                  <a:lnTo>
                    <a:pt x="57" y="169"/>
                  </a:lnTo>
                  <a:close/>
                </a:path>
              </a:pathLst>
            </a:custGeom>
            <a:solidFill>
              <a:srgbClr val="B5B5B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8" name="Freeform 54"/>
            <p:cNvSpPr>
              <a:spLocks noChangeAspect="1"/>
            </p:cNvSpPr>
            <p:nvPr/>
          </p:nvSpPr>
          <p:spPr bwMode="auto">
            <a:xfrm>
              <a:off x="-960" y="3096"/>
              <a:ext cx="62" cy="169"/>
            </a:xfrm>
            <a:custGeom>
              <a:avLst/>
              <a:gdLst/>
              <a:ahLst/>
              <a:cxnLst>
                <a:cxn ang="0">
                  <a:pos x="57" y="169"/>
                </a:cxn>
                <a:cxn ang="0">
                  <a:pos x="62" y="121"/>
                </a:cxn>
                <a:cxn ang="0">
                  <a:pos x="3" y="0"/>
                </a:cxn>
                <a:cxn ang="0">
                  <a:pos x="0" y="48"/>
                </a:cxn>
                <a:cxn ang="0">
                  <a:pos x="57" y="169"/>
                </a:cxn>
              </a:cxnLst>
              <a:rect l="0" t="0" r="r" b="b"/>
              <a:pathLst>
                <a:path w="62" h="169">
                  <a:moveTo>
                    <a:pt x="57" y="169"/>
                  </a:moveTo>
                  <a:lnTo>
                    <a:pt x="62" y="121"/>
                  </a:lnTo>
                  <a:lnTo>
                    <a:pt x="3" y="0"/>
                  </a:lnTo>
                  <a:lnTo>
                    <a:pt x="0" y="48"/>
                  </a:lnTo>
                  <a:lnTo>
                    <a:pt x="57" y="169"/>
                  </a:lnTo>
                </a:path>
              </a:pathLst>
            </a:custGeom>
            <a:noFill/>
            <a:ln w="3175">
              <a:solidFill>
                <a:srgbClr val="B5B5B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9" name="Freeform 55"/>
            <p:cNvSpPr>
              <a:spLocks noChangeAspect="1"/>
            </p:cNvSpPr>
            <p:nvPr/>
          </p:nvSpPr>
          <p:spPr bwMode="auto">
            <a:xfrm>
              <a:off x="-957" y="2973"/>
              <a:ext cx="355" cy="244"/>
            </a:xfrm>
            <a:custGeom>
              <a:avLst/>
              <a:gdLst/>
              <a:ahLst/>
              <a:cxnLst>
                <a:cxn ang="0">
                  <a:pos x="0" y="123"/>
                </a:cxn>
                <a:cxn ang="0">
                  <a:pos x="59" y="244"/>
                </a:cxn>
                <a:cxn ang="0">
                  <a:pos x="355" y="119"/>
                </a:cxn>
                <a:cxn ang="0">
                  <a:pos x="296" y="0"/>
                </a:cxn>
                <a:cxn ang="0">
                  <a:pos x="0" y="123"/>
                </a:cxn>
                <a:cxn ang="0">
                  <a:pos x="0" y="123"/>
                </a:cxn>
              </a:cxnLst>
              <a:rect l="0" t="0" r="r" b="b"/>
              <a:pathLst>
                <a:path w="355" h="244">
                  <a:moveTo>
                    <a:pt x="0" y="123"/>
                  </a:moveTo>
                  <a:lnTo>
                    <a:pt x="59" y="244"/>
                  </a:lnTo>
                  <a:lnTo>
                    <a:pt x="355" y="119"/>
                  </a:lnTo>
                  <a:lnTo>
                    <a:pt x="296" y="0"/>
                  </a:lnTo>
                  <a:lnTo>
                    <a:pt x="0" y="123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D9D9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0" name="Freeform 56"/>
            <p:cNvSpPr>
              <a:spLocks noChangeAspect="1"/>
            </p:cNvSpPr>
            <p:nvPr/>
          </p:nvSpPr>
          <p:spPr bwMode="auto">
            <a:xfrm>
              <a:off x="-957" y="2973"/>
              <a:ext cx="355" cy="244"/>
            </a:xfrm>
            <a:custGeom>
              <a:avLst/>
              <a:gdLst/>
              <a:ahLst/>
              <a:cxnLst>
                <a:cxn ang="0">
                  <a:pos x="0" y="123"/>
                </a:cxn>
                <a:cxn ang="0">
                  <a:pos x="59" y="244"/>
                </a:cxn>
                <a:cxn ang="0">
                  <a:pos x="355" y="119"/>
                </a:cxn>
                <a:cxn ang="0">
                  <a:pos x="296" y="0"/>
                </a:cxn>
                <a:cxn ang="0">
                  <a:pos x="0" y="123"/>
                </a:cxn>
                <a:cxn ang="0">
                  <a:pos x="0" y="123"/>
                </a:cxn>
              </a:cxnLst>
              <a:rect l="0" t="0" r="r" b="b"/>
              <a:pathLst>
                <a:path w="355" h="244">
                  <a:moveTo>
                    <a:pt x="0" y="123"/>
                  </a:moveTo>
                  <a:lnTo>
                    <a:pt x="59" y="244"/>
                  </a:lnTo>
                  <a:lnTo>
                    <a:pt x="355" y="119"/>
                  </a:lnTo>
                  <a:lnTo>
                    <a:pt x="296" y="0"/>
                  </a:lnTo>
                  <a:lnTo>
                    <a:pt x="0" y="123"/>
                  </a:lnTo>
                  <a:lnTo>
                    <a:pt x="0" y="123"/>
                  </a:lnTo>
                </a:path>
              </a:pathLst>
            </a:custGeom>
            <a:noFill/>
            <a:ln w="3175">
              <a:solidFill>
                <a:srgbClr val="D9D9D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grpSp>
        <p:nvGrpSpPr>
          <p:cNvPr id="61" name="Group 57"/>
          <p:cNvGrpSpPr>
            <a:grpSpLocks noChangeAspect="1"/>
          </p:cNvGrpSpPr>
          <p:nvPr/>
        </p:nvGrpSpPr>
        <p:grpSpPr bwMode="auto">
          <a:xfrm>
            <a:off x="6718140" y="5679712"/>
            <a:ext cx="217774" cy="204395"/>
            <a:chOff x="608" y="3376"/>
            <a:chExt cx="180" cy="176"/>
          </a:xfrm>
        </p:grpSpPr>
        <p:sp>
          <p:nvSpPr>
            <p:cNvPr id="62" name="Freeform 58"/>
            <p:cNvSpPr>
              <a:spLocks noChangeAspect="1"/>
            </p:cNvSpPr>
            <p:nvPr/>
          </p:nvSpPr>
          <p:spPr bwMode="auto">
            <a:xfrm>
              <a:off x="726" y="3378"/>
              <a:ext cx="62" cy="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86"/>
                </a:cxn>
                <a:cxn ang="0">
                  <a:pos x="62" y="93"/>
                </a:cxn>
                <a:cxn ang="0">
                  <a:pos x="10" y="7"/>
                </a:cxn>
                <a:cxn ang="0">
                  <a:pos x="0" y="0"/>
                </a:cxn>
              </a:cxnLst>
              <a:rect l="0" t="0" r="r" b="b"/>
              <a:pathLst>
                <a:path w="62" h="93">
                  <a:moveTo>
                    <a:pt x="0" y="0"/>
                  </a:moveTo>
                  <a:lnTo>
                    <a:pt x="52" y="86"/>
                  </a:lnTo>
                  <a:lnTo>
                    <a:pt x="62" y="93"/>
                  </a:lnTo>
                  <a:lnTo>
                    <a:pt x="1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730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3" name="Freeform 59"/>
            <p:cNvSpPr>
              <a:spLocks noChangeAspect="1"/>
            </p:cNvSpPr>
            <p:nvPr/>
          </p:nvSpPr>
          <p:spPr bwMode="auto">
            <a:xfrm>
              <a:off x="726" y="3378"/>
              <a:ext cx="62" cy="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86"/>
                </a:cxn>
                <a:cxn ang="0">
                  <a:pos x="62" y="93"/>
                </a:cxn>
                <a:cxn ang="0">
                  <a:pos x="10" y="7"/>
                </a:cxn>
                <a:cxn ang="0">
                  <a:pos x="0" y="0"/>
                </a:cxn>
              </a:cxnLst>
              <a:rect l="0" t="0" r="r" b="b"/>
              <a:pathLst>
                <a:path w="62" h="93">
                  <a:moveTo>
                    <a:pt x="0" y="0"/>
                  </a:moveTo>
                  <a:lnTo>
                    <a:pt x="52" y="86"/>
                  </a:lnTo>
                  <a:lnTo>
                    <a:pt x="62" y="93"/>
                  </a:lnTo>
                  <a:lnTo>
                    <a:pt x="1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73730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4" name="Freeform 60"/>
            <p:cNvSpPr>
              <a:spLocks noChangeAspect="1"/>
            </p:cNvSpPr>
            <p:nvPr/>
          </p:nvSpPr>
          <p:spPr bwMode="auto">
            <a:xfrm>
              <a:off x="608" y="3445"/>
              <a:ext cx="52" cy="10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52" y="100"/>
                </a:cxn>
                <a:cxn ang="0">
                  <a:pos x="52" y="87"/>
                </a:cxn>
                <a:cxn ang="0">
                  <a:pos x="0" y="0"/>
                </a:cxn>
                <a:cxn ang="0">
                  <a:pos x="0" y="12"/>
                </a:cxn>
              </a:cxnLst>
              <a:rect l="0" t="0" r="r" b="b"/>
              <a:pathLst>
                <a:path w="52" h="100">
                  <a:moveTo>
                    <a:pt x="0" y="12"/>
                  </a:moveTo>
                  <a:lnTo>
                    <a:pt x="52" y="100"/>
                  </a:lnTo>
                  <a:lnTo>
                    <a:pt x="52" y="87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ACAC2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5" name="Freeform 61"/>
            <p:cNvSpPr>
              <a:spLocks noChangeAspect="1"/>
            </p:cNvSpPr>
            <p:nvPr/>
          </p:nvSpPr>
          <p:spPr bwMode="auto">
            <a:xfrm>
              <a:off x="608" y="3445"/>
              <a:ext cx="52" cy="10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52" y="100"/>
                </a:cxn>
                <a:cxn ang="0">
                  <a:pos x="52" y="87"/>
                </a:cxn>
                <a:cxn ang="0">
                  <a:pos x="0" y="0"/>
                </a:cxn>
                <a:cxn ang="0">
                  <a:pos x="0" y="12"/>
                </a:cxn>
              </a:cxnLst>
              <a:rect l="0" t="0" r="r" b="b"/>
              <a:pathLst>
                <a:path w="52" h="100">
                  <a:moveTo>
                    <a:pt x="0" y="12"/>
                  </a:moveTo>
                  <a:lnTo>
                    <a:pt x="52" y="100"/>
                  </a:lnTo>
                  <a:lnTo>
                    <a:pt x="52" y="87"/>
                  </a:lnTo>
                  <a:lnTo>
                    <a:pt x="0" y="0"/>
                  </a:lnTo>
                  <a:lnTo>
                    <a:pt x="0" y="12"/>
                  </a:lnTo>
                </a:path>
              </a:pathLst>
            </a:custGeom>
            <a:noFill/>
            <a:ln w="3175">
              <a:solidFill>
                <a:srgbClr val="ACAC2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6" name="Freeform 62"/>
            <p:cNvSpPr>
              <a:spLocks noChangeAspect="1"/>
            </p:cNvSpPr>
            <p:nvPr/>
          </p:nvSpPr>
          <p:spPr bwMode="auto">
            <a:xfrm>
              <a:off x="708" y="3376"/>
              <a:ext cx="70" cy="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" y="88"/>
                </a:cxn>
                <a:cxn ang="0">
                  <a:pos x="70" y="88"/>
                </a:cxn>
                <a:cxn ang="0">
                  <a:pos x="18" y="2"/>
                </a:cxn>
                <a:cxn ang="0">
                  <a:pos x="0" y="0"/>
                </a:cxn>
              </a:cxnLst>
              <a:rect l="0" t="0" r="r" b="b"/>
              <a:pathLst>
                <a:path w="70" h="88">
                  <a:moveTo>
                    <a:pt x="0" y="0"/>
                  </a:moveTo>
                  <a:lnTo>
                    <a:pt x="51" y="88"/>
                  </a:lnTo>
                  <a:lnTo>
                    <a:pt x="70" y="88"/>
                  </a:lnTo>
                  <a:lnTo>
                    <a:pt x="18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AD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7" name="Freeform 63"/>
            <p:cNvSpPr>
              <a:spLocks noChangeAspect="1"/>
            </p:cNvSpPr>
            <p:nvPr/>
          </p:nvSpPr>
          <p:spPr bwMode="auto">
            <a:xfrm>
              <a:off x="708" y="3376"/>
              <a:ext cx="70" cy="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" y="88"/>
                </a:cxn>
                <a:cxn ang="0">
                  <a:pos x="70" y="88"/>
                </a:cxn>
                <a:cxn ang="0">
                  <a:pos x="18" y="2"/>
                </a:cxn>
                <a:cxn ang="0">
                  <a:pos x="0" y="0"/>
                </a:cxn>
              </a:cxnLst>
              <a:rect l="0" t="0" r="r" b="b"/>
              <a:pathLst>
                <a:path w="70" h="88">
                  <a:moveTo>
                    <a:pt x="0" y="0"/>
                  </a:moveTo>
                  <a:lnTo>
                    <a:pt x="51" y="88"/>
                  </a:lnTo>
                  <a:lnTo>
                    <a:pt x="70" y="88"/>
                  </a:lnTo>
                  <a:lnTo>
                    <a:pt x="18" y="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ADAD3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8" name="Freeform 64"/>
            <p:cNvSpPr>
              <a:spLocks noChangeAspect="1"/>
            </p:cNvSpPr>
            <p:nvPr/>
          </p:nvSpPr>
          <p:spPr bwMode="auto">
            <a:xfrm>
              <a:off x="608" y="3428"/>
              <a:ext cx="61" cy="10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52" y="104"/>
                </a:cxn>
                <a:cxn ang="0">
                  <a:pos x="61" y="88"/>
                </a:cxn>
                <a:cxn ang="0">
                  <a:pos x="9" y="0"/>
                </a:cxn>
                <a:cxn ang="0">
                  <a:pos x="0" y="17"/>
                </a:cxn>
              </a:cxnLst>
              <a:rect l="0" t="0" r="r" b="b"/>
              <a:pathLst>
                <a:path w="61" h="104">
                  <a:moveTo>
                    <a:pt x="0" y="17"/>
                  </a:moveTo>
                  <a:lnTo>
                    <a:pt x="52" y="104"/>
                  </a:lnTo>
                  <a:lnTo>
                    <a:pt x="61" y="88"/>
                  </a:lnTo>
                  <a:lnTo>
                    <a:pt x="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DDDD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9" name="Freeform 65"/>
            <p:cNvSpPr>
              <a:spLocks noChangeAspect="1"/>
            </p:cNvSpPr>
            <p:nvPr/>
          </p:nvSpPr>
          <p:spPr bwMode="auto">
            <a:xfrm>
              <a:off x="608" y="3428"/>
              <a:ext cx="61" cy="10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52" y="104"/>
                </a:cxn>
                <a:cxn ang="0">
                  <a:pos x="61" y="88"/>
                </a:cxn>
                <a:cxn ang="0">
                  <a:pos x="9" y="0"/>
                </a:cxn>
                <a:cxn ang="0">
                  <a:pos x="0" y="17"/>
                </a:cxn>
              </a:cxnLst>
              <a:rect l="0" t="0" r="r" b="b"/>
              <a:pathLst>
                <a:path w="61" h="104">
                  <a:moveTo>
                    <a:pt x="0" y="17"/>
                  </a:moveTo>
                  <a:lnTo>
                    <a:pt x="52" y="104"/>
                  </a:lnTo>
                  <a:lnTo>
                    <a:pt x="61" y="88"/>
                  </a:lnTo>
                  <a:lnTo>
                    <a:pt x="9" y="0"/>
                  </a:lnTo>
                  <a:lnTo>
                    <a:pt x="0" y="17"/>
                  </a:lnTo>
                </a:path>
              </a:pathLst>
            </a:custGeom>
            <a:noFill/>
            <a:ln w="3175">
              <a:solidFill>
                <a:srgbClr val="DDDD4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0" name="Freeform 66"/>
            <p:cNvSpPr>
              <a:spLocks noChangeAspect="1"/>
            </p:cNvSpPr>
            <p:nvPr/>
          </p:nvSpPr>
          <p:spPr bwMode="auto">
            <a:xfrm>
              <a:off x="684" y="3376"/>
              <a:ext cx="75" cy="9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52" y="93"/>
                </a:cxn>
                <a:cxn ang="0">
                  <a:pos x="75" y="88"/>
                </a:cxn>
                <a:cxn ang="0">
                  <a:pos x="24" y="0"/>
                </a:cxn>
                <a:cxn ang="0">
                  <a:pos x="0" y="7"/>
                </a:cxn>
              </a:cxnLst>
              <a:rect l="0" t="0" r="r" b="b"/>
              <a:pathLst>
                <a:path w="75" h="93">
                  <a:moveTo>
                    <a:pt x="0" y="7"/>
                  </a:moveTo>
                  <a:lnTo>
                    <a:pt x="52" y="93"/>
                  </a:lnTo>
                  <a:lnTo>
                    <a:pt x="75" y="88"/>
                  </a:lnTo>
                  <a:lnTo>
                    <a:pt x="2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DDD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1" name="Freeform 67"/>
            <p:cNvSpPr>
              <a:spLocks noChangeAspect="1"/>
            </p:cNvSpPr>
            <p:nvPr/>
          </p:nvSpPr>
          <p:spPr bwMode="auto">
            <a:xfrm>
              <a:off x="684" y="3376"/>
              <a:ext cx="75" cy="9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52" y="93"/>
                </a:cxn>
                <a:cxn ang="0">
                  <a:pos x="75" y="88"/>
                </a:cxn>
                <a:cxn ang="0">
                  <a:pos x="24" y="0"/>
                </a:cxn>
                <a:cxn ang="0">
                  <a:pos x="0" y="7"/>
                </a:cxn>
              </a:cxnLst>
              <a:rect l="0" t="0" r="r" b="b"/>
              <a:pathLst>
                <a:path w="75" h="93">
                  <a:moveTo>
                    <a:pt x="0" y="7"/>
                  </a:moveTo>
                  <a:lnTo>
                    <a:pt x="52" y="93"/>
                  </a:lnTo>
                  <a:lnTo>
                    <a:pt x="75" y="88"/>
                  </a:lnTo>
                  <a:lnTo>
                    <a:pt x="24" y="0"/>
                  </a:lnTo>
                  <a:lnTo>
                    <a:pt x="0" y="7"/>
                  </a:lnTo>
                </a:path>
              </a:pathLst>
            </a:custGeom>
            <a:noFill/>
            <a:ln w="3175">
              <a:solidFill>
                <a:srgbClr val="DDDD4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2" name="Freeform 68"/>
            <p:cNvSpPr>
              <a:spLocks noChangeAspect="1"/>
            </p:cNvSpPr>
            <p:nvPr/>
          </p:nvSpPr>
          <p:spPr bwMode="auto">
            <a:xfrm>
              <a:off x="617" y="3411"/>
              <a:ext cx="69" cy="105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52" y="105"/>
                </a:cxn>
                <a:cxn ang="0">
                  <a:pos x="69" y="88"/>
                </a:cxn>
                <a:cxn ang="0">
                  <a:pos x="17" y="0"/>
                </a:cxn>
                <a:cxn ang="0">
                  <a:pos x="0" y="17"/>
                </a:cxn>
              </a:cxnLst>
              <a:rect l="0" t="0" r="r" b="b"/>
              <a:pathLst>
                <a:path w="69" h="105">
                  <a:moveTo>
                    <a:pt x="0" y="17"/>
                  </a:moveTo>
                  <a:lnTo>
                    <a:pt x="52" y="105"/>
                  </a:lnTo>
                  <a:lnTo>
                    <a:pt x="69" y="88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EFE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3" name="Freeform 69"/>
            <p:cNvSpPr>
              <a:spLocks noChangeAspect="1"/>
            </p:cNvSpPr>
            <p:nvPr/>
          </p:nvSpPr>
          <p:spPr bwMode="auto">
            <a:xfrm>
              <a:off x="617" y="3411"/>
              <a:ext cx="69" cy="105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52" y="105"/>
                </a:cxn>
                <a:cxn ang="0">
                  <a:pos x="69" y="88"/>
                </a:cxn>
                <a:cxn ang="0">
                  <a:pos x="17" y="0"/>
                </a:cxn>
                <a:cxn ang="0">
                  <a:pos x="0" y="17"/>
                </a:cxn>
              </a:cxnLst>
              <a:rect l="0" t="0" r="r" b="b"/>
              <a:pathLst>
                <a:path w="69" h="105">
                  <a:moveTo>
                    <a:pt x="0" y="17"/>
                  </a:moveTo>
                  <a:lnTo>
                    <a:pt x="52" y="105"/>
                  </a:lnTo>
                  <a:lnTo>
                    <a:pt x="69" y="88"/>
                  </a:lnTo>
                  <a:lnTo>
                    <a:pt x="17" y="0"/>
                  </a:lnTo>
                  <a:lnTo>
                    <a:pt x="0" y="17"/>
                  </a:lnTo>
                </a:path>
              </a:pathLst>
            </a:custGeom>
            <a:noFill/>
            <a:ln w="3175">
              <a:solidFill>
                <a:srgbClr val="FEFE6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4" name="Freeform 70"/>
            <p:cNvSpPr>
              <a:spLocks noChangeAspect="1"/>
            </p:cNvSpPr>
            <p:nvPr/>
          </p:nvSpPr>
          <p:spPr bwMode="auto">
            <a:xfrm>
              <a:off x="658" y="3383"/>
              <a:ext cx="78" cy="9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52" y="98"/>
                </a:cxn>
                <a:cxn ang="0">
                  <a:pos x="78" y="86"/>
                </a:cxn>
                <a:cxn ang="0">
                  <a:pos x="26" y="0"/>
                </a:cxn>
                <a:cxn ang="0">
                  <a:pos x="0" y="12"/>
                </a:cxn>
              </a:cxnLst>
              <a:rect l="0" t="0" r="r" b="b"/>
              <a:pathLst>
                <a:path w="78" h="98">
                  <a:moveTo>
                    <a:pt x="0" y="12"/>
                  </a:moveTo>
                  <a:lnTo>
                    <a:pt x="52" y="98"/>
                  </a:lnTo>
                  <a:lnTo>
                    <a:pt x="78" y="86"/>
                  </a:lnTo>
                  <a:lnTo>
                    <a:pt x="26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EFE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5" name="Freeform 71"/>
            <p:cNvSpPr>
              <a:spLocks noChangeAspect="1"/>
            </p:cNvSpPr>
            <p:nvPr/>
          </p:nvSpPr>
          <p:spPr bwMode="auto">
            <a:xfrm>
              <a:off x="658" y="3383"/>
              <a:ext cx="78" cy="9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52" y="98"/>
                </a:cxn>
                <a:cxn ang="0">
                  <a:pos x="78" y="86"/>
                </a:cxn>
                <a:cxn ang="0">
                  <a:pos x="26" y="0"/>
                </a:cxn>
                <a:cxn ang="0">
                  <a:pos x="0" y="12"/>
                </a:cxn>
              </a:cxnLst>
              <a:rect l="0" t="0" r="r" b="b"/>
              <a:pathLst>
                <a:path w="78" h="98">
                  <a:moveTo>
                    <a:pt x="0" y="12"/>
                  </a:moveTo>
                  <a:lnTo>
                    <a:pt x="52" y="98"/>
                  </a:lnTo>
                  <a:lnTo>
                    <a:pt x="78" y="86"/>
                  </a:lnTo>
                  <a:lnTo>
                    <a:pt x="26" y="0"/>
                  </a:lnTo>
                  <a:lnTo>
                    <a:pt x="0" y="12"/>
                  </a:lnTo>
                </a:path>
              </a:pathLst>
            </a:custGeom>
            <a:noFill/>
            <a:ln w="3175">
              <a:solidFill>
                <a:srgbClr val="FEFE6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6" name="Freeform 72"/>
            <p:cNvSpPr>
              <a:spLocks noChangeAspect="1"/>
            </p:cNvSpPr>
            <p:nvPr/>
          </p:nvSpPr>
          <p:spPr bwMode="auto">
            <a:xfrm>
              <a:off x="634" y="3395"/>
              <a:ext cx="76" cy="10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52" y="104"/>
                </a:cxn>
                <a:cxn ang="0">
                  <a:pos x="76" y="86"/>
                </a:cxn>
                <a:cxn ang="0">
                  <a:pos x="24" y="0"/>
                </a:cxn>
                <a:cxn ang="0">
                  <a:pos x="0" y="16"/>
                </a:cxn>
              </a:cxnLst>
              <a:rect l="0" t="0" r="r" b="b"/>
              <a:pathLst>
                <a:path w="76" h="104">
                  <a:moveTo>
                    <a:pt x="0" y="16"/>
                  </a:moveTo>
                  <a:lnTo>
                    <a:pt x="52" y="104"/>
                  </a:lnTo>
                  <a:lnTo>
                    <a:pt x="76" y="86"/>
                  </a:lnTo>
                  <a:lnTo>
                    <a:pt x="24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6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7" name="Freeform 73"/>
            <p:cNvSpPr>
              <a:spLocks noChangeAspect="1"/>
            </p:cNvSpPr>
            <p:nvPr/>
          </p:nvSpPr>
          <p:spPr bwMode="auto">
            <a:xfrm>
              <a:off x="634" y="3395"/>
              <a:ext cx="76" cy="10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52" y="104"/>
                </a:cxn>
                <a:cxn ang="0">
                  <a:pos x="76" y="86"/>
                </a:cxn>
                <a:cxn ang="0">
                  <a:pos x="24" y="0"/>
                </a:cxn>
                <a:cxn ang="0">
                  <a:pos x="0" y="16"/>
                </a:cxn>
              </a:cxnLst>
              <a:rect l="0" t="0" r="r" b="b"/>
              <a:pathLst>
                <a:path w="76" h="104">
                  <a:moveTo>
                    <a:pt x="0" y="16"/>
                  </a:moveTo>
                  <a:lnTo>
                    <a:pt x="52" y="104"/>
                  </a:lnTo>
                  <a:lnTo>
                    <a:pt x="76" y="86"/>
                  </a:lnTo>
                  <a:lnTo>
                    <a:pt x="24" y="0"/>
                  </a:lnTo>
                  <a:lnTo>
                    <a:pt x="0" y="16"/>
                  </a:lnTo>
                </a:path>
              </a:pathLst>
            </a:custGeom>
            <a:noFill/>
            <a:ln w="3175">
              <a:solidFill>
                <a:srgbClr val="FFFF6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8" name="Freeform 74"/>
            <p:cNvSpPr>
              <a:spLocks noChangeAspect="1"/>
            </p:cNvSpPr>
            <p:nvPr/>
          </p:nvSpPr>
          <p:spPr bwMode="auto">
            <a:xfrm>
              <a:off x="660" y="3464"/>
              <a:ext cx="128" cy="88"/>
            </a:xfrm>
            <a:custGeom>
              <a:avLst/>
              <a:gdLst/>
              <a:ahLst/>
              <a:cxnLst>
                <a:cxn ang="0">
                  <a:pos x="50" y="17"/>
                </a:cxn>
                <a:cxn ang="0">
                  <a:pos x="26" y="35"/>
                </a:cxn>
                <a:cxn ang="0">
                  <a:pos x="9" y="52"/>
                </a:cxn>
                <a:cxn ang="0">
                  <a:pos x="0" y="68"/>
                </a:cxn>
                <a:cxn ang="0">
                  <a:pos x="0" y="81"/>
                </a:cxn>
                <a:cxn ang="0">
                  <a:pos x="10" y="88"/>
                </a:cxn>
                <a:cxn ang="0">
                  <a:pos x="28" y="88"/>
                </a:cxn>
                <a:cxn ang="0">
                  <a:pos x="52" y="81"/>
                </a:cxn>
                <a:cxn ang="0">
                  <a:pos x="76" y="69"/>
                </a:cxn>
                <a:cxn ang="0">
                  <a:pos x="100" y="54"/>
                </a:cxn>
                <a:cxn ang="0">
                  <a:pos x="118" y="37"/>
                </a:cxn>
                <a:cxn ang="0">
                  <a:pos x="126" y="19"/>
                </a:cxn>
                <a:cxn ang="0">
                  <a:pos x="128" y="7"/>
                </a:cxn>
                <a:cxn ang="0">
                  <a:pos x="118" y="0"/>
                </a:cxn>
                <a:cxn ang="0">
                  <a:pos x="99" y="0"/>
                </a:cxn>
                <a:cxn ang="0">
                  <a:pos x="76" y="5"/>
                </a:cxn>
                <a:cxn ang="0">
                  <a:pos x="50" y="17"/>
                </a:cxn>
              </a:cxnLst>
              <a:rect l="0" t="0" r="r" b="b"/>
              <a:pathLst>
                <a:path w="128" h="88">
                  <a:moveTo>
                    <a:pt x="50" y="17"/>
                  </a:moveTo>
                  <a:lnTo>
                    <a:pt x="26" y="35"/>
                  </a:lnTo>
                  <a:lnTo>
                    <a:pt x="9" y="52"/>
                  </a:lnTo>
                  <a:lnTo>
                    <a:pt x="0" y="68"/>
                  </a:lnTo>
                  <a:lnTo>
                    <a:pt x="0" y="81"/>
                  </a:lnTo>
                  <a:lnTo>
                    <a:pt x="10" y="88"/>
                  </a:lnTo>
                  <a:lnTo>
                    <a:pt x="28" y="88"/>
                  </a:lnTo>
                  <a:lnTo>
                    <a:pt x="52" y="81"/>
                  </a:lnTo>
                  <a:lnTo>
                    <a:pt x="76" y="69"/>
                  </a:lnTo>
                  <a:lnTo>
                    <a:pt x="100" y="54"/>
                  </a:lnTo>
                  <a:lnTo>
                    <a:pt x="118" y="37"/>
                  </a:lnTo>
                  <a:lnTo>
                    <a:pt x="126" y="19"/>
                  </a:lnTo>
                  <a:lnTo>
                    <a:pt x="128" y="7"/>
                  </a:lnTo>
                  <a:lnTo>
                    <a:pt x="118" y="0"/>
                  </a:lnTo>
                  <a:lnTo>
                    <a:pt x="99" y="0"/>
                  </a:lnTo>
                  <a:lnTo>
                    <a:pt x="76" y="5"/>
                  </a:lnTo>
                  <a:lnTo>
                    <a:pt x="50" y="17"/>
                  </a:lnTo>
                  <a:close/>
                </a:path>
              </a:pathLst>
            </a:custGeom>
            <a:solidFill>
              <a:srgbClr val="8383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9" name="Freeform 75"/>
            <p:cNvSpPr>
              <a:spLocks noChangeAspect="1"/>
            </p:cNvSpPr>
            <p:nvPr/>
          </p:nvSpPr>
          <p:spPr bwMode="auto">
            <a:xfrm>
              <a:off x="660" y="3464"/>
              <a:ext cx="128" cy="88"/>
            </a:xfrm>
            <a:custGeom>
              <a:avLst/>
              <a:gdLst/>
              <a:ahLst/>
              <a:cxnLst>
                <a:cxn ang="0">
                  <a:pos x="50" y="17"/>
                </a:cxn>
                <a:cxn ang="0">
                  <a:pos x="26" y="35"/>
                </a:cxn>
                <a:cxn ang="0">
                  <a:pos x="9" y="52"/>
                </a:cxn>
                <a:cxn ang="0">
                  <a:pos x="0" y="68"/>
                </a:cxn>
                <a:cxn ang="0">
                  <a:pos x="0" y="81"/>
                </a:cxn>
                <a:cxn ang="0">
                  <a:pos x="10" y="88"/>
                </a:cxn>
                <a:cxn ang="0">
                  <a:pos x="28" y="88"/>
                </a:cxn>
                <a:cxn ang="0">
                  <a:pos x="52" y="81"/>
                </a:cxn>
                <a:cxn ang="0">
                  <a:pos x="76" y="69"/>
                </a:cxn>
                <a:cxn ang="0">
                  <a:pos x="100" y="54"/>
                </a:cxn>
                <a:cxn ang="0">
                  <a:pos x="118" y="37"/>
                </a:cxn>
                <a:cxn ang="0">
                  <a:pos x="126" y="19"/>
                </a:cxn>
                <a:cxn ang="0">
                  <a:pos x="128" y="7"/>
                </a:cxn>
                <a:cxn ang="0">
                  <a:pos x="118" y="0"/>
                </a:cxn>
                <a:cxn ang="0">
                  <a:pos x="99" y="0"/>
                </a:cxn>
                <a:cxn ang="0">
                  <a:pos x="76" y="5"/>
                </a:cxn>
                <a:cxn ang="0">
                  <a:pos x="50" y="17"/>
                </a:cxn>
              </a:cxnLst>
              <a:rect l="0" t="0" r="r" b="b"/>
              <a:pathLst>
                <a:path w="128" h="88">
                  <a:moveTo>
                    <a:pt x="50" y="17"/>
                  </a:moveTo>
                  <a:lnTo>
                    <a:pt x="26" y="35"/>
                  </a:lnTo>
                  <a:lnTo>
                    <a:pt x="9" y="52"/>
                  </a:lnTo>
                  <a:lnTo>
                    <a:pt x="0" y="68"/>
                  </a:lnTo>
                  <a:lnTo>
                    <a:pt x="0" y="81"/>
                  </a:lnTo>
                  <a:lnTo>
                    <a:pt x="10" y="88"/>
                  </a:lnTo>
                  <a:lnTo>
                    <a:pt x="28" y="88"/>
                  </a:lnTo>
                  <a:lnTo>
                    <a:pt x="52" y="81"/>
                  </a:lnTo>
                  <a:lnTo>
                    <a:pt x="76" y="69"/>
                  </a:lnTo>
                  <a:lnTo>
                    <a:pt x="100" y="54"/>
                  </a:lnTo>
                  <a:lnTo>
                    <a:pt x="118" y="37"/>
                  </a:lnTo>
                  <a:lnTo>
                    <a:pt x="126" y="19"/>
                  </a:lnTo>
                  <a:lnTo>
                    <a:pt x="128" y="7"/>
                  </a:lnTo>
                  <a:lnTo>
                    <a:pt x="118" y="0"/>
                  </a:lnTo>
                  <a:lnTo>
                    <a:pt x="99" y="0"/>
                  </a:lnTo>
                  <a:lnTo>
                    <a:pt x="76" y="5"/>
                  </a:lnTo>
                  <a:lnTo>
                    <a:pt x="50" y="17"/>
                  </a:lnTo>
                </a:path>
              </a:pathLst>
            </a:custGeom>
            <a:noFill/>
            <a:ln w="3175">
              <a:solidFill>
                <a:srgbClr val="83831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sp>
        <p:nvSpPr>
          <p:cNvPr id="80" name="Line 76"/>
          <p:cNvSpPr>
            <a:spLocks noChangeAspect="1" noChangeShapeType="1"/>
          </p:cNvSpPr>
          <p:nvPr/>
        </p:nvSpPr>
        <p:spPr bwMode="auto">
          <a:xfrm flipH="1" flipV="1">
            <a:off x="5380038" y="3379108"/>
            <a:ext cx="849320" cy="1485347"/>
          </a:xfrm>
          <a:prstGeom prst="line">
            <a:avLst/>
          </a:prstGeom>
          <a:noFill/>
          <a:ln w="333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81" name="Group 77"/>
          <p:cNvGrpSpPr>
            <a:grpSpLocks noChangeAspect="1"/>
          </p:cNvGrpSpPr>
          <p:nvPr/>
        </p:nvGrpSpPr>
        <p:grpSpPr bwMode="auto">
          <a:xfrm>
            <a:off x="6161606" y="4704191"/>
            <a:ext cx="214145" cy="402983"/>
            <a:chOff x="148" y="2536"/>
            <a:chExt cx="177" cy="347"/>
          </a:xfrm>
        </p:grpSpPr>
        <p:sp>
          <p:nvSpPr>
            <p:cNvPr id="82" name="Freeform 78"/>
            <p:cNvSpPr>
              <a:spLocks noChangeAspect="1"/>
            </p:cNvSpPr>
            <p:nvPr/>
          </p:nvSpPr>
          <p:spPr bwMode="auto">
            <a:xfrm>
              <a:off x="240" y="2536"/>
              <a:ext cx="78" cy="26"/>
            </a:xfrm>
            <a:custGeom>
              <a:avLst/>
              <a:gdLst/>
              <a:ahLst/>
              <a:cxnLst>
                <a:cxn ang="0">
                  <a:pos x="78" y="19"/>
                </a:cxn>
                <a:cxn ang="0">
                  <a:pos x="14" y="0"/>
                </a:cxn>
                <a:cxn ang="0">
                  <a:pos x="0" y="7"/>
                </a:cxn>
                <a:cxn ang="0">
                  <a:pos x="64" y="26"/>
                </a:cxn>
                <a:cxn ang="0">
                  <a:pos x="78" y="19"/>
                </a:cxn>
              </a:cxnLst>
              <a:rect l="0" t="0" r="r" b="b"/>
              <a:pathLst>
                <a:path w="78" h="26">
                  <a:moveTo>
                    <a:pt x="78" y="19"/>
                  </a:moveTo>
                  <a:lnTo>
                    <a:pt x="14" y="0"/>
                  </a:lnTo>
                  <a:lnTo>
                    <a:pt x="0" y="7"/>
                  </a:lnTo>
                  <a:lnTo>
                    <a:pt x="64" y="26"/>
                  </a:lnTo>
                  <a:lnTo>
                    <a:pt x="78" y="19"/>
                  </a:lnTo>
                  <a:close/>
                </a:path>
              </a:pathLst>
            </a:custGeom>
            <a:solidFill>
              <a:srgbClr val="63C9C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3" name="Freeform 79"/>
            <p:cNvSpPr>
              <a:spLocks noChangeAspect="1"/>
            </p:cNvSpPr>
            <p:nvPr/>
          </p:nvSpPr>
          <p:spPr bwMode="auto">
            <a:xfrm>
              <a:off x="240" y="2536"/>
              <a:ext cx="78" cy="26"/>
            </a:xfrm>
            <a:custGeom>
              <a:avLst/>
              <a:gdLst/>
              <a:ahLst/>
              <a:cxnLst>
                <a:cxn ang="0">
                  <a:pos x="78" y="19"/>
                </a:cxn>
                <a:cxn ang="0">
                  <a:pos x="14" y="0"/>
                </a:cxn>
                <a:cxn ang="0">
                  <a:pos x="0" y="7"/>
                </a:cxn>
                <a:cxn ang="0">
                  <a:pos x="64" y="26"/>
                </a:cxn>
                <a:cxn ang="0">
                  <a:pos x="78" y="19"/>
                </a:cxn>
              </a:cxnLst>
              <a:rect l="0" t="0" r="r" b="b"/>
              <a:pathLst>
                <a:path w="78" h="26">
                  <a:moveTo>
                    <a:pt x="78" y="19"/>
                  </a:moveTo>
                  <a:lnTo>
                    <a:pt x="14" y="0"/>
                  </a:lnTo>
                  <a:lnTo>
                    <a:pt x="0" y="7"/>
                  </a:lnTo>
                  <a:lnTo>
                    <a:pt x="64" y="26"/>
                  </a:lnTo>
                  <a:lnTo>
                    <a:pt x="78" y="19"/>
                  </a:lnTo>
                </a:path>
              </a:pathLst>
            </a:custGeom>
            <a:noFill/>
            <a:ln w="3175">
              <a:solidFill>
                <a:srgbClr val="63C9C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4" name="Freeform 80"/>
            <p:cNvSpPr>
              <a:spLocks noChangeAspect="1"/>
            </p:cNvSpPr>
            <p:nvPr/>
          </p:nvSpPr>
          <p:spPr bwMode="auto">
            <a:xfrm>
              <a:off x="148" y="2847"/>
              <a:ext cx="71" cy="36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0" y="0"/>
                </a:cxn>
                <a:cxn ang="0">
                  <a:pos x="9" y="17"/>
                </a:cxn>
                <a:cxn ang="0">
                  <a:pos x="71" y="36"/>
                </a:cxn>
                <a:cxn ang="0">
                  <a:pos x="64" y="19"/>
                </a:cxn>
              </a:cxnLst>
              <a:rect l="0" t="0" r="r" b="b"/>
              <a:pathLst>
                <a:path w="71" h="36">
                  <a:moveTo>
                    <a:pt x="64" y="19"/>
                  </a:moveTo>
                  <a:lnTo>
                    <a:pt x="0" y="0"/>
                  </a:lnTo>
                  <a:lnTo>
                    <a:pt x="9" y="17"/>
                  </a:lnTo>
                  <a:lnTo>
                    <a:pt x="71" y="36"/>
                  </a:lnTo>
                  <a:lnTo>
                    <a:pt x="64" y="19"/>
                  </a:lnTo>
                  <a:close/>
                </a:path>
              </a:pathLst>
            </a:custGeom>
            <a:solidFill>
              <a:srgbClr val="22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5" name="Freeform 81"/>
            <p:cNvSpPr>
              <a:spLocks noChangeAspect="1"/>
            </p:cNvSpPr>
            <p:nvPr/>
          </p:nvSpPr>
          <p:spPr bwMode="auto">
            <a:xfrm>
              <a:off x="148" y="2847"/>
              <a:ext cx="71" cy="36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0" y="0"/>
                </a:cxn>
                <a:cxn ang="0">
                  <a:pos x="9" y="17"/>
                </a:cxn>
                <a:cxn ang="0">
                  <a:pos x="71" y="36"/>
                </a:cxn>
                <a:cxn ang="0">
                  <a:pos x="64" y="19"/>
                </a:cxn>
              </a:cxnLst>
              <a:rect l="0" t="0" r="r" b="b"/>
              <a:pathLst>
                <a:path w="71" h="36">
                  <a:moveTo>
                    <a:pt x="64" y="19"/>
                  </a:moveTo>
                  <a:lnTo>
                    <a:pt x="0" y="0"/>
                  </a:lnTo>
                  <a:lnTo>
                    <a:pt x="9" y="17"/>
                  </a:lnTo>
                  <a:lnTo>
                    <a:pt x="71" y="36"/>
                  </a:lnTo>
                  <a:lnTo>
                    <a:pt x="64" y="19"/>
                  </a:lnTo>
                </a:path>
              </a:pathLst>
            </a:custGeom>
            <a:noFill/>
            <a:ln w="3175">
              <a:solidFill>
                <a:srgbClr val="22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6" name="Freeform 82"/>
            <p:cNvSpPr>
              <a:spLocks noChangeAspect="1"/>
            </p:cNvSpPr>
            <p:nvPr/>
          </p:nvSpPr>
          <p:spPr bwMode="auto">
            <a:xfrm>
              <a:off x="221" y="2543"/>
              <a:ext cx="83" cy="50"/>
            </a:xfrm>
            <a:custGeom>
              <a:avLst/>
              <a:gdLst/>
              <a:ahLst/>
              <a:cxnLst>
                <a:cxn ang="0">
                  <a:pos x="83" y="19"/>
                </a:cxn>
                <a:cxn ang="0">
                  <a:pos x="19" y="0"/>
                </a:cxn>
                <a:cxn ang="0">
                  <a:pos x="0" y="31"/>
                </a:cxn>
                <a:cxn ang="0">
                  <a:pos x="64" y="50"/>
                </a:cxn>
                <a:cxn ang="0">
                  <a:pos x="83" y="19"/>
                </a:cxn>
              </a:cxnLst>
              <a:rect l="0" t="0" r="r" b="b"/>
              <a:pathLst>
                <a:path w="83" h="50">
                  <a:moveTo>
                    <a:pt x="83" y="19"/>
                  </a:moveTo>
                  <a:lnTo>
                    <a:pt x="19" y="0"/>
                  </a:lnTo>
                  <a:lnTo>
                    <a:pt x="0" y="31"/>
                  </a:lnTo>
                  <a:lnTo>
                    <a:pt x="64" y="50"/>
                  </a:lnTo>
                  <a:lnTo>
                    <a:pt x="83" y="19"/>
                  </a:lnTo>
                  <a:close/>
                </a:path>
              </a:pathLst>
            </a:custGeom>
            <a:solidFill>
              <a:srgbClr val="7DEB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7" name="Freeform 83"/>
            <p:cNvSpPr>
              <a:spLocks noChangeAspect="1"/>
            </p:cNvSpPr>
            <p:nvPr/>
          </p:nvSpPr>
          <p:spPr bwMode="auto">
            <a:xfrm>
              <a:off x="221" y="2543"/>
              <a:ext cx="83" cy="50"/>
            </a:xfrm>
            <a:custGeom>
              <a:avLst/>
              <a:gdLst/>
              <a:ahLst/>
              <a:cxnLst>
                <a:cxn ang="0">
                  <a:pos x="83" y="19"/>
                </a:cxn>
                <a:cxn ang="0">
                  <a:pos x="19" y="0"/>
                </a:cxn>
                <a:cxn ang="0">
                  <a:pos x="0" y="31"/>
                </a:cxn>
                <a:cxn ang="0">
                  <a:pos x="64" y="50"/>
                </a:cxn>
                <a:cxn ang="0">
                  <a:pos x="83" y="19"/>
                </a:cxn>
              </a:cxnLst>
              <a:rect l="0" t="0" r="r" b="b"/>
              <a:pathLst>
                <a:path w="83" h="50">
                  <a:moveTo>
                    <a:pt x="83" y="19"/>
                  </a:moveTo>
                  <a:lnTo>
                    <a:pt x="19" y="0"/>
                  </a:lnTo>
                  <a:lnTo>
                    <a:pt x="0" y="31"/>
                  </a:lnTo>
                  <a:lnTo>
                    <a:pt x="64" y="50"/>
                  </a:lnTo>
                  <a:lnTo>
                    <a:pt x="83" y="19"/>
                  </a:lnTo>
                </a:path>
              </a:pathLst>
            </a:custGeom>
            <a:noFill/>
            <a:ln w="3175">
              <a:solidFill>
                <a:srgbClr val="7DEBE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8" name="Freeform 84"/>
            <p:cNvSpPr>
              <a:spLocks noChangeAspect="1"/>
            </p:cNvSpPr>
            <p:nvPr/>
          </p:nvSpPr>
          <p:spPr bwMode="auto">
            <a:xfrm>
              <a:off x="148" y="2807"/>
              <a:ext cx="66" cy="59"/>
            </a:xfrm>
            <a:custGeom>
              <a:avLst/>
              <a:gdLst/>
              <a:ahLst/>
              <a:cxnLst>
                <a:cxn ang="0">
                  <a:pos x="66" y="19"/>
                </a:cxn>
                <a:cxn ang="0">
                  <a:pos x="2" y="0"/>
                </a:cxn>
                <a:cxn ang="0">
                  <a:pos x="0" y="40"/>
                </a:cxn>
                <a:cxn ang="0">
                  <a:pos x="64" y="59"/>
                </a:cxn>
                <a:cxn ang="0">
                  <a:pos x="66" y="19"/>
                </a:cxn>
              </a:cxnLst>
              <a:rect l="0" t="0" r="r" b="b"/>
              <a:pathLst>
                <a:path w="66" h="59">
                  <a:moveTo>
                    <a:pt x="66" y="19"/>
                  </a:moveTo>
                  <a:lnTo>
                    <a:pt x="2" y="0"/>
                  </a:lnTo>
                  <a:lnTo>
                    <a:pt x="0" y="40"/>
                  </a:lnTo>
                  <a:lnTo>
                    <a:pt x="64" y="59"/>
                  </a:lnTo>
                  <a:lnTo>
                    <a:pt x="66" y="19"/>
                  </a:lnTo>
                  <a:close/>
                </a:path>
              </a:pathLst>
            </a:custGeom>
            <a:solidFill>
              <a:srgbClr val="2E828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9" name="Freeform 85"/>
            <p:cNvSpPr>
              <a:spLocks noChangeAspect="1"/>
            </p:cNvSpPr>
            <p:nvPr/>
          </p:nvSpPr>
          <p:spPr bwMode="auto">
            <a:xfrm>
              <a:off x="148" y="2807"/>
              <a:ext cx="66" cy="59"/>
            </a:xfrm>
            <a:custGeom>
              <a:avLst/>
              <a:gdLst/>
              <a:ahLst/>
              <a:cxnLst>
                <a:cxn ang="0">
                  <a:pos x="66" y="19"/>
                </a:cxn>
                <a:cxn ang="0">
                  <a:pos x="2" y="0"/>
                </a:cxn>
                <a:cxn ang="0">
                  <a:pos x="0" y="40"/>
                </a:cxn>
                <a:cxn ang="0">
                  <a:pos x="64" y="59"/>
                </a:cxn>
                <a:cxn ang="0">
                  <a:pos x="66" y="19"/>
                </a:cxn>
              </a:cxnLst>
              <a:rect l="0" t="0" r="r" b="b"/>
              <a:pathLst>
                <a:path w="66" h="59">
                  <a:moveTo>
                    <a:pt x="66" y="19"/>
                  </a:moveTo>
                  <a:lnTo>
                    <a:pt x="2" y="0"/>
                  </a:lnTo>
                  <a:lnTo>
                    <a:pt x="0" y="40"/>
                  </a:lnTo>
                  <a:lnTo>
                    <a:pt x="64" y="59"/>
                  </a:lnTo>
                  <a:lnTo>
                    <a:pt x="66" y="19"/>
                  </a:lnTo>
                </a:path>
              </a:pathLst>
            </a:custGeom>
            <a:noFill/>
            <a:ln w="3175">
              <a:solidFill>
                <a:srgbClr val="2E828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0" name="Freeform 86"/>
            <p:cNvSpPr>
              <a:spLocks noChangeAspect="1"/>
            </p:cNvSpPr>
            <p:nvPr/>
          </p:nvSpPr>
          <p:spPr bwMode="auto">
            <a:xfrm>
              <a:off x="198" y="2574"/>
              <a:ext cx="87" cy="69"/>
            </a:xfrm>
            <a:custGeom>
              <a:avLst/>
              <a:gdLst/>
              <a:ahLst/>
              <a:cxnLst>
                <a:cxn ang="0">
                  <a:pos x="87" y="19"/>
                </a:cxn>
                <a:cxn ang="0">
                  <a:pos x="23" y="0"/>
                </a:cxn>
                <a:cxn ang="0">
                  <a:pos x="0" y="50"/>
                </a:cxn>
                <a:cxn ang="0">
                  <a:pos x="64" y="69"/>
                </a:cxn>
                <a:cxn ang="0">
                  <a:pos x="87" y="19"/>
                </a:cxn>
              </a:cxnLst>
              <a:rect l="0" t="0" r="r" b="b"/>
              <a:pathLst>
                <a:path w="87" h="69">
                  <a:moveTo>
                    <a:pt x="87" y="19"/>
                  </a:moveTo>
                  <a:lnTo>
                    <a:pt x="23" y="0"/>
                  </a:lnTo>
                  <a:lnTo>
                    <a:pt x="0" y="50"/>
                  </a:lnTo>
                  <a:lnTo>
                    <a:pt x="64" y="69"/>
                  </a:lnTo>
                  <a:lnTo>
                    <a:pt x="87" y="19"/>
                  </a:lnTo>
                  <a:close/>
                </a:path>
              </a:pathLst>
            </a:custGeom>
            <a:solidFill>
              <a:srgbClr val="8A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1" name="Freeform 87"/>
            <p:cNvSpPr>
              <a:spLocks noChangeAspect="1"/>
            </p:cNvSpPr>
            <p:nvPr/>
          </p:nvSpPr>
          <p:spPr bwMode="auto">
            <a:xfrm>
              <a:off x="198" y="2574"/>
              <a:ext cx="87" cy="69"/>
            </a:xfrm>
            <a:custGeom>
              <a:avLst/>
              <a:gdLst/>
              <a:ahLst/>
              <a:cxnLst>
                <a:cxn ang="0">
                  <a:pos x="87" y="19"/>
                </a:cxn>
                <a:cxn ang="0">
                  <a:pos x="23" y="0"/>
                </a:cxn>
                <a:cxn ang="0">
                  <a:pos x="0" y="50"/>
                </a:cxn>
                <a:cxn ang="0">
                  <a:pos x="64" y="69"/>
                </a:cxn>
                <a:cxn ang="0">
                  <a:pos x="87" y="19"/>
                </a:cxn>
              </a:cxnLst>
              <a:rect l="0" t="0" r="r" b="b"/>
              <a:pathLst>
                <a:path w="87" h="69">
                  <a:moveTo>
                    <a:pt x="87" y="19"/>
                  </a:moveTo>
                  <a:lnTo>
                    <a:pt x="23" y="0"/>
                  </a:lnTo>
                  <a:lnTo>
                    <a:pt x="0" y="50"/>
                  </a:lnTo>
                  <a:lnTo>
                    <a:pt x="64" y="69"/>
                  </a:lnTo>
                  <a:lnTo>
                    <a:pt x="87" y="19"/>
                  </a:lnTo>
                </a:path>
              </a:pathLst>
            </a:custGeom>
            <a:noFill/>
            <a:ln w="3175">
              <a:solidFill>
                <a:srgbClr val="8AFCF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2" name="Freeform 88"/>
            <p:cNvSpPr>
              <a:spLocks noChangeAspect="1"/>
            </p:cNvSpPr>
            <p:nvPr/>
          </p:nvSpPr>
          <p:spPr bwMode="auto">
            <a:xfrm>
              <a:off x="150" y="2752"/>
              <a:ext cx="74" cy="74"/>
            </a:xfrm>
            <a:custGeom>
              <a:avLst/>
              <a:gdLst/>
              <a:ahLst/>
              <a:cxnLst>
                <a:cxn ang="0">
                  <a:pos x="74" y="19"/>
                </a:cxn>
                <a:cxn ang="0">
                  <a:pos x="10" y="0"/>
                </a:cxn>
                <a:cxn ang="0">
                  <a:pos x="0" y="55"/>
                </a:cxn>
                <a:cxn ang="0">
                  <a:pos x="64" y="74"/>
                </a:cxn>
                <a:cxn ang="0">
                  <a:pos x="74" y="19"/>
                </a:cxn>
              </a:cxnLst>
              <a:rect l="0" t="0" r="r" b="b"/>
              <a:pathLst>
                <a:path w="74" h="74">
                  <a:moveTo>
                    <a:pt x="74" y="19"/>
                  </a:moveTo>
                  <a:lnTo>
                    <a:pt x="10" y="0"/>
                  </a:lnTo>
                  <a:lnTo>
                    <a:pt x="0" y="55"/>
                  </a:lnTo>
                  <a:lnTo>
                    <a:pt x="64" y="74"/>
                  </a:lnTo>
                  <a:lnTo>
                    <a:pt x="74" y="19"/>
                  </a:lnTo>
                  <a:close/>
                </a:path>
              </a:pathLst>
            </a:custGeom>
            <a:solidFill>
              <a:srgbClr val="55B6B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3" name="Freeform 89"/>
            <p:cNvSpPr>
              <a:spLocks noChangeAspect="1"/>
            </p:cNvSpPr>
            <p:nvPr/>
          </p:nvSpPr>
          <p:spPr bwMode="auto">
            <a:xfrm>
              <a:off x="150" y="2752"/>
              <a:ext cx="74" cy="74"/>
            </a:xfrm>
            <a:custGeom>
              <a:avLst/>
              <a:gdLst/>
              <a:ahLst/>
              <a:cxnLst>
                <a:cxn ang="0">
                  <a:pos x="74" y="19"/>
                </a:cxn>
                <a:cxn ang="0">
                  <a:pos x="10" y="0"/>
                </a:cxn>
                <a:cxn ang="0">
                  <a:pos x="0" y="55"/>
                </a:cxn>
                <a:cxn ang="0">
                  <a:pos x="64" y="74"/>
                </a:cxn>
                <a:cxn ang="0">
                  <a:pos x="74" y="19"/>
                </a:cxn>
              </a:cxnLst>
              <a:rect l="0" t="0" r="r" b="b"/>
              <a:pathLst>
                <a:path w="74" h="74">
                  <a:moveTo>
                    <a:pt x="74" y="19"/>
                  </a:moveTo>
                  <a:lnTo>
                    <a:pt x="10" y="0"/>
                  </a:lnTo>
                  <a:lnTo>
                    <a:pt x="0" y="55"/>
                  </a:lnTo>
                  <a:lnTo>
                    <a:pt x="64" y="74"/>
                  </a:lnTo>
                  <a:lnTo>
                    <a:pt x="74" y="19"/>
                  </a:lnTo>
                </a:path>
              </a:pathLst>
            </a:custGeom>
            <a:noFill/>
            <a:ln w="3175">
              <a:solidFill>
                <a:srgbClr val="55B6B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4" name="Freeform 90"/>
            <p:cNvSpPr>
              <a:spLocks noChangeAspect="1"/>
            </p:cNvSpPr>
            <p:nvPr/>
          </p:nvSpPr>
          <p:spPr bwMode="auto">
            <a:xfrm>
              <a:off x="178" y="2624"/>
              <a:ext cx="84" cy="83"/>
            </a:xfrm>
            <a:custGeom>
              <a:avLst/>
              <a:gdLst/>
              <a:ahLst/>
              <a:cxnLst>
                <a:cxn ang="0">
                  <a:pos x="84" y="19"/>
                </a:cxn>
                <a:cxn ang="0">
                  <a:pos x="20" y="0"/>
                </a:cxn>
                <a:cxn ang="0">
                  <a:pos x="0" y="64"/>
                </a:cxn>
                <a:cxn ang="0">
                  <a:pos x="64" y="83"/>
                </a:cxn>
                <a:cxn ang="0">
                  <a:pos x="84" y="19"/>
                </a:cxn>
              </a:cxnLst>
              <a:rect l="0" t="0" r="r" b="b"/>
              <a:pathLst>
                <a:path w="84" h="83">
                  <a:moveTo>
                    <a:pt x="84" y="19"/>
                  </a:moveTo>
                  <a:lnTo>
                    <a:pt x="20" y="0"/>
                  </a:lnTo>
                  <a:lnTo>
                    <a:pt x="0" y="64"/>
                  </a:lnTo>
                  <a:lnTo>
                    <a:pt x="64" y="83"/>
                  </a:lnTo>
                  <a:lnTo>
                    <a:pt x="84" y="19"/>
                  </a:lnTo>
                  <a:close/>
                </a:path>
              </a:pathLst>
            </a:custGeom>
            <a:solidFill>
              <a:srgbClr val="87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5" name="Freeform 91"/>
            <p:cNvSpPr>
              <a:spLocks noChangeAspect="1"/>
            </p:cNvSpPr>
            <p:nvPr/>
          </p:nvSpPr>
          <p:spPr bwMode="auto">
            <a:xfrm>
              <a:off x="178" y="2624"/>
              <a:ext cx="84" cy="83"/>
            </a:xfrm>
            <a:custGeom>
              <a:avLst/>
              <a:gdLst/>
              <a:ahLst/>
              <a:cxnLst>
                <a:cxn ang="0">
                  <a:pos x="84" y="19"/>
                </a:cxn>
                <a:cxn ang="0">
                  <a:pos x="20" y="0"/>
                </a:cxn>
                <a:cxn ang="0">
                  <a:pos x="0" y="64"/>
                </a:cxn>
                <a:cxn ang="0">
                  <a:pos x="64" y="83"/>
                </a:cxn>
                <a:cxn ang="0">
                  <a:pos x="84" y="19"/>
                </a:cxn>
              </a:cxnLst>
              <a:rect l="0" t="0" r="r" b="b"/>
              <a:pathLst>
                <a:path w="84" h="83">
                  <a:moveTo>
                    <a:pt x="84" y="19"/>
                  </a:moveTo>
                  <a:lnTo>
                    <a:pt x="20" y="0"/>
                  </a:lnTo>
                  <a:lnTo>
                    <a:pt x="0" y="64"/>
                  </a:lnTo>
                  <a:lnTo>
                    <a:pt x="64" y="83"/>
                  </a:lnTo>
                  <a:lnTo>
                    <a:pt x="84" y="19"/>
                  </a:lnTo>
                </a:path>
              </a:pathLst>
            </a:custGeom>
            <a:noFill/>
            <a:ln w="3175">
              <a:solidFill>
                <a:srgbClr val="87F8F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6" name="Freeform 92"/>
            <p:cNvSpPr>
              <a:spLocks noChangeAspect="1"/>
            </p:cNvSpPr>
            <p:nvPr/>
          </p:nvSpPr>
          <p:spPr bwMode="auto">
            <a:xfrm>
              <a:off x="160" y="2688"/>
              <a:ext cx="82" cy="83"/>
            </a:xfrm>
            <a:custGeom>
              <a:avLst/>
              <a:gdLst/>
              <a:ahLst/>
              <a:cxnLst>
                <a:cxn ang="0">
                  <a:pos x="82" y="19"/>
                </a:cxn>
                <a:cxn ang="0">
                  <a:pos x="18" y="0"/>
                </a:cxn>
                <a:cxn ang="0">
                  <a:pos x="0" y="64"/>
                </a:cxn>
                <a:cxn ang="0">
                  <a:pos x="64" y="83"/>
                </a:cxn>
                <a:cxn ang="0">
                  <a:pos x="82" y="19"/>
                </a:cxn>
              </a:cxnLst>
              <a:rect l="0" t="0" r="r" b="b"/>
              <a:pathLst>
                <a:path w="82" h="83">
                  <a:moveTo>
                    <a:pt x="82" y="19"/>
                  </a:moveTo>
                  <a:lnTo>
                    <a:pt x="18" y="0"/>
                  </a:lnTo>
                  <a:lnTo>
                    <a:pt x="0" y="64"/>
                  </a:lnTo>
                  <a:lnTo>
                    <a:pt x="64" y="83"/>
                  </a:lnTo>
                  <a:lnTo>
                    <a:pt x="82" y="19"/>
                  </a:lnTo>
                  <a:close/>
                </a:path>
              </a:pathLst>
            </a:custGeom>
            <a:solidFill>
              <a:srgbClr val="73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7" name="Freeform 93"/>
            <p:cNvSpPr>
              <a:spLocks noChangeAspect="1"/>
            </p:cNvSpPr>
            <p:nvPr/>
          </p:nvSpPr>
          <p:spPr bwMode="auto">
            <a:xfrm>
              <a:off x="160" y="2688"/>
              <a:ext cx="82" cy="83"/>
            </a:xfrm>
            <a:custGeom>
              <a:avLst/>
              <a:gdLst/>
              <a:ahLst/>
              <a:cxnLst>
                <a:cxn ang="0">
                  <a:pos x="82" y="19"/>
                </a:cxn>
                <a:cxn ang="0">
                  <a:pos x="18" y="0"/>
                </a:cxn>
                <a:cxn ang="0">
                  <a:pos x="0" y="64"/>
                </a:cxn>
                <a:cxn ang="0">
                  <a:pos x="64" y="83"/>
                </a:cxn>
                <a:cxn ang="0">
                  <a:pos x="82" y="19"/>
                </a:cxn>
              </a:cxnLst>
              <a:rect l="0" t="0" r="r" b="b"/>
              <a:pathLst>
                <a:path w="82" h="83">
                  <a:moveTo>
                    <a:pt x="82" y="19"/>
                  </a:moveTo>
                  <a:lnTo>
                    <a:pt x="18" y="0"/>
                  </a:lnTo>
                  <a:lnTo>
                    <a:pt x="0" y="64"/>
                  </a:lnTo>
                  <a:lnTo>
                    <a:pt x="64" y="83"/>
                  </a:lnTo>
                  <a:lnTo>
                    <a:pt x="82" y="19"/>
                  </a:lnTo>
                </a:path>
              </a:pathLst>
            </a:custGeom>
            <a:noFill/>
            <a:ln w="3175">
              <a:solidFill>
                <a:srgbClr val="73DED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8" name="Freeform 94"/>
            <p:cNvSpPr>
              <a:spLocks noChangeAspect="1"/>
            </p:cNvSpPr>
            <p:nvPr/>
          </p:nvSpPr>
          <p:spPr bwMode="auto">
            <a:xfrm>
              <a:off x="212" y="2555"/>
              <a:ext cx="113" cy="328"/>
            </a:xfrm>
            <a:custGeom>
              <a:avLst/>
              <a:gdLst/>
              <a:ahLst/>
              <a:cxnLst>
                <a:cxn ang="0">
                  <a:pos x="0" y="311"/>
                </a:cxn>
                <a:cxn ang="0">
                  <a:pos x="7" y="328"/>
                </a:cxn>
                <a:cxn ang="0">
                  <a:pos x="21" y="320"/>
                </a:cxn>
                <a:cxn ang="0">
                  <a:pos x="40" y="289"/>
                </a:cxn>
                <a:cxn ang="0">
                  <a:pos x="62" y="238"/>
                </a:cxn>
                <a:cxn ang="0">
                  <a:pos x="83" y="176"/>
                </a:cxn>
                <a:cxn ang="0">
                  <a:pos x="101" y="114"/>
                </a:cxn>
                <a:cxn ang="0">
                  <a:pos x="109" y="59"/>
                </a:cxn>
                <a:cxn ang="0">
                  <a:pos x="113" y="17"/>
                </a:cxn>
                <a:cxn ang="0">
                  <a:pos x="106" y="0"/>
                </a:cxn>
                <a:cxn ang="0">
                  <a:pos x="92" y="7"/>
                </a:cxn>
                <a:cxn ang="0">
                  <a:pos x="73" y="38"/>
                </a:cxn>
                <a:cxn ang="0">
                  <a:pos x="50" y="88"/>
                </a:cxn>
                <a:cxn ang="0">
                  <a:pos x="30" y="152"/>
                </a:cxn>
                <a:cxn ang="0">
                  <a:pos x="12" y="216"/>
                </a:cxn>
                <a:cxn ang="0">
                  <a:pos x="2" y="271"/>
                </a:cxn>
                <a:cxn ang="0">
                  <a:pos x="0" y="311"/>
                </a:cxn>
              </a:cxnLst>
              <a:rect l="0" t="0" r="r" b="b"/>
              <a:pathLst>
                <a:path w="113" h="328">
                  <a:moveTo>
                    <a:pt x="0" y="311"/>
                  </a:moveTo>
                  <a:lnTo>
                    <a:pt x="7" y="328"/>
                  </a:lnTo>
                  <a:lnTo>
                    <a:pt x="21" y="320"/>
                  </a:lnTo>
                  <a:lnTo>
                    <a:pt x="40" y="289"/>
                  </a:lnTo>
                  <a:lnTo>
                    <a:pt x="62" y="238"/>
                  </a:lnTo>
                  <a:lnTo>
                    <a:pt x="83" y="176"/>
                  </a:lnTo>
                  <a:lnTo>
                    <a:pt x="101" y="114"/>
                  </a:lnTo>
                  <a:lnTo>
                    <a:pt x="109" y="59"/>
                  </a:lnTo>
                  <a:lnTo>
                    <a:pt x="113" y="17"/>
                  </a:lnTo>
                  <a:lnTo>
                    <a:pt x="106" y="0"/>
                  </a:lnTo>
                  <a:lnTo>
                    <a:pt x="92" y="7"/>
                  </a:lnTo>
                  <a:lnTo>
                    <a:pt x="73" y="38"/>
                  </a:lnTo>
                  <a:lnTo>
                    <a:pt x="50" y="88"/>
                  </a:lnTo>
                  <a:lnTo>
                    <a:pt x="30" y="152"/>
                  </a:lnTo>
                  <a:lnTo>
                    <a:pt x="12" y="216"/>
                  </a:lnTo>
                  <a:lnTo>
                    <a:pt x="2" y="271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22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9" name="Freeform 95"/>
            <p:cNvSpPr>
              <a:spLocks noChangeAspect="1"/>
            </p:cNvSpPr>
            <p:nvPr/>
          </p:nvSpPr>
          <p:spPr bwMode="auto">
            <a:xfrm>
              <a:off x="212" y="2555"/>
              <a:ext cx="113" cy="328"/>
            </a:xfrm>
            <a:custGeom>
              <a:avLst/>
              <a:gdLst/>
              <a:ahLst/>
              <a:cxnLst>
                <a:cxn ang="0">
                  <a:pos x="0" y="311"/>
                </a:cxn>
                <a:cxn ang="0">
                  <a:pos x="7" y="328"/>
                </a:cxn>
                <a:cxn ang="0">
                  <a:pos x="21" y="320"/>
                </a:cxn>
                <a:cxn ang="0">
                  <a:pos x="40" y="289"/>
                </a:cxn>
                <a:cxn ang="0">
                  <a:pos x="62" y="238"/>
                </a:cxn>
                <a:cxn ang="0">
                  <a:pos x="83" y="176"/>
                </a:cxn>
                <a:cxn ang="0">
                  <a:pos x="101" y="114"/>
                </a:cxn>
                <a:cxn ang="0">
                  <a:pos x="109" y="59"/>
                </a:cxn>
                <a:cxn ang="0">
                  <a:pos x="113" y="17"/>
                </a:cxn>
                <a:cxn ang="0">
                  <a:pos x="106" y="0"/>
                </a:cxn>
                <a:cxn ang="0">
                  <a:pos x="92" y="7"/>
                </a:cxn>
                <a:cxn ang="0">
                  <a:pos x="73" y="38"/>
                </a:cxn>
                <a:cxn ang="0">
                  <a:pos x="50" y="88"/>
                </a:cxn>
                <a:cxn ang="0">
                  <a:pos x="30" y="152"/>
                </a:cxn>
                <a:cxn ang="0">
                  <a:pos x="12" y="216"/>
                </a:cxn>
                <a:cxn ang="0">
                  <a:pos x="2" y="271"/>
                </a:cxn>
                <a:cxn ang="0">
                  <a:pos x="0" y="311"/>
                </a:cxn>
              </a:cxnLst>
              <a:rect l="0" t="0" r="r" b="b"/>
              <a:pathLst>
                <a:path w="113" h="328">
                  <a:moveTo>
                    <a:pt x="0" y="311"/>
                  </a:moveTo>
                  <a:lnTo>
                    <a:pt x="7" y="328"/>
                  </a:lnTo>
                  <a:lnTo>
                    <a:pt x="21" y="320"/>
                  </a:lnTo>
                  <a:lnTo>
                    <a:pt x="40" y="289"/>
                  </a:lnTo>
                  <a:lnTo>
                    <a:pt x="62" y="238"/>
                  </a:lnTo>
                  <a:lnTo>
                    <a:pt x="83" y="176"/>
                  </a:lnTo>
                  <a:lnTo>
                    <a:pt x="101" y="114"/>
                  </a:lnTo>
                  <a:lnTo>
                    <a:pt x="109" y="59"/>
                  </a:lnTo>
                  <a:lnTo>
                    <a:pt x="113" y="17"/>
                  </a:lnTo>
                  <a:lnTo>
                    <a:pt x="106" y="0"/>
                  </a:lnTo>
                  <a:lnTo>
                    <a:pt x="92" y="7"/>
                  </a:lnTo>
                  <a:lnTo>
                    <a:pt x="73" y="38"/>
                  </a:lnTo>
                  <a:lnTo>
                    <a:pt x="50" y="88"/>
                  </a:lnTo>
                  <a:lnTo>
                    <a:pt x="30" y="152"/>
                  </a:lnTo>
                  <a:lnTo>
                    <a:pt x="12" y="216"/>
                  </a:lnTo>
                  <a:lnTo>
                    <a:pt x="2" y="271"/>
                  </a:lnTo>
                  <a:lnTo>
                    <a:pt x="0" y="311"/>
                  </a:lnTo>
                </a:path>
              </a:pathLst>
            </a:custGeom>
            <a:noFill/>
            <a:ln w="3175">
              <a:solidFill>
                <a:srgbClr val="22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0" name="Line 96"/>
            <p:cNvSpPr>
              <a:spLocks noChangeAspect="1" noChangeShapeType="1"/>
            </p:cNvSpPr>
            <p:nvPr/>
          </p:nvSpPr>
          <p:spPr bwMode="auto">
            <a:xfrm flipH="1">
              <a:off x="240" y="2553"/>
              <a:ext cx="55" cy="2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1" name="Line 97"/>
            <p:cNvSpPr>
              <a:spLocks noChangeAspect="1" noChangeShapeType="1"/>
            </p:cNvSpPr>
            <p:nvPr/>
          </p:nvSpPr>
          <p:spPr bwMode="auto">
            <a:xfrm flipV="1">
              <a:off x="186" y="2626"/>
              <a:ext cx="37" cy="21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sp>
        <p:nvSpPr>
          <p:cNvPr id="102" name="Line 98"/>
          <p:cNvSpPr>
            <a:spLocks noChangeAspect="1" noChangeShapeType="1"/>
          </p:cNvSpPr>
          <p:nvPr/>
        </p:nvSpPr>
        <p:spPr bwMode="auto">
          <a:xfrm flipH="1">
            <a:off x="6307999" y="4125846"/>
            <a:ext cx="1928513" cy="788546"/>
          </a:xfrm>
          <a:prstGeom prst="line">
            <a:avLst/>
          </a:prstGeom>
          <a:noFill/>
          <a:ln w="333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03" name="Line 99"/>
          <p:cNvSpPr>
            <a:spLocks noChangeAspect="1" noChangeShapeType="1"/>
          </p:cNvSpPr>
          <p:nvPr/>
        </p:nvSpPr>
        <p:spPr bwMode="auto">
          <a:xfrm flipH="1" flipV="1">
            <a:off x="6312838" y="4908586"/>
            <a:ext cx="459746" cy="804805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04" name="Line 100"/>
          <p:cNvSpPr>
            <a:spLocks noChangeAspect="1" noChangeShapeType="1"/>
          </p:cNvSpPr>
          <p:nvPr/>
        </p:nvSpPr>
        <p:spPr bwMode="auto">
          <a:xfrm flipH="1" flipV="1">
            <a:off x="5389717" y="3393044"/>
            <a:ext cx="542016" cy="923261"/>
          </a:xfrm>
          <a:prstGeom prst="line">
            <a:avLst/>
          </a:prstGeom>
          <a:noFill/>
          <a:ln w="6826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105" name="Group 101"/>
          <p:cNvGrpSpPr>
            <a:grpSpLocks noChangeAspect="1"/>
          </p:cNvGrpSpPr>
          <p:nvPr/>
        </p:nvGrpSpPr>
        <p:grpSpPr bwMode="auto">
          <a:xfrm>
            <a:off x="5753884" y="4205978"/>
            <a:ext cx="430709" cy="402983"/>
            <a:chOff x="-189" y="2107"/>
            <a:chExt cx="356" cy="347"/>
          </a:xfrm>
        </p:grpSpPr>
        <p:sp>
          <p:nvSpPr>
            <p:cNvPr id="106" name="Freeform 102"/>
            <p:cNvSpPr>
              <a:spLocks noChangeAspect="1"/>
            </p:cNvSpPr>
            <p:nvPr/>
          </p:nvSpPr>
          <p:spPr bwMode="auto">
            <a:xfrm>
              <a:off x="51" y="2109"/>
              <a:ext cx="116" cy="1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178"/>
                </a:cxn>
                <a:cxn ang="0">
                  <a:pos x="116" y="193"/>
                </a:cxn>
                <a:cxn ang="0">
                  <a:pos x="19" y="15"/>
                </a:cxn>
                <a:cxn ang="0">
                  <a:pos x="0" y="0"/>
                </a:cxn>
              </a:cxnLst>
              <a:rect l="0" t="0" r="r" b="b"/>
              <a:pathLst>
                <a:path w="116" h="193">
                  <a:moveTo>
                    <a:pt x="0" y="0"/>
                  </a:moveTo>
                  <a:lnTo>
                    <a:pt x="96" y="178"/>
                  </a:lnTo>
                  <a:lnTo>
                    <a:pt x="116" y="193"/>
                  </a:lnTo>
                  <a:lnTo>
                    <a:pt x="19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757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7" name="Freeform 103"/>
            <p:cNvSpPr>
              <a:spLocks noChangeAspect="1"/>
            </p:cNvSpPr>
            <p:nvPr/>
          </p:nvSpPr>
          <p:spPr bwMode="auto">
            <a:xfrm>
              <a:off x="51" y="2109"/>
              <a:ext cx="116" cy="1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178"/>
                </a:cxn>
                <a:cxn ang="0">
                  <a:pos x="116" y="193"/>
                </a:cxn>
                <a:cxn ang="0">
                  <a:pos x="19" y="15"/>
                </a:cxn>
                <a:cxn ang="0">
                  <a:pos x="0" y="0"/>
                </a:cxn>
              </a:cxnLst>
              <a:rect l="0" t="0" r="r" b="b"/>
              <a:pathLst>
                <a:path w="116" h="193">
                  <a:moveTo>
                    <a:pt x="0" y="0"/>
                  </a:moveTo>
                  <a:lnTo>
                    <a:pt x="96" y="178"/>
                  </a:lnTo>
                  <a:lnTo>
                    <a:pt x="116" y="193"/>
                  </a:lnTo>
                  <a:lnTo>
                    <a:pt x="19" y="1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6757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8" name="Freeform 104"/>
            <p:cNvSpPr>
              <a:spLocks noChangeAspect="1"/>
            </p:cNvSpPr>
            <p:nvPr/>
          </p:nvSpPr>
          <p:spPr bwMode="auto">
            <a:xfrm>
              <a:off x="-189" y="2235"/>
              <a:ext cx="95" cy="204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95" y="204"/>
                </a:cxn>
                <a:cxn ang="0">
                  <a:pos x="95" y="178"/>
                </a:cxn>
                <a:cxn ang="0">
                  <a:pos x="0" y="0"/>
                </a:cxn>
                <a:cxn ang="0">
                  <a:pos x="0" y="26"/>
                </a:cxn>
              </a:cxnLst>
              <a:rect l="0" t="0" r="r" b="b"/>
              <a:pathLst>
                <a:path w="95" h="204">
                  <a:moveTo>
                    <a:pt x="0" y="26"/>
                  </a:moveTo>
                  <a:lnTo>
                    <a:pt x="95" y="204"/>
                  </a:lnTo>
                  <a:lnTo>
                    <a:pt x="95" y="178"/>
                  </a:lnTo>
                  <a:lnTo>
                    <a:pt x="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3CAA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9" name="Freeform 105"/>
            <p:cNvSpPr>
              <a:spLocks noChangeAspect="1"/>
            </p:cNvSpPr>
            <p:nvPr/>
          </p:nvSpPr>
          <p:spPr bwMode="auto">
            <a:xfrm>
              <a:off x="-189" y="2235"/>
              <a:ext cx="95" cy="204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95" y="204"/>
                </a:cxn>
                <a:cxn ang="0">
                  <a:pos x="95" y="178"/>
                </a:cxn>
                <a:cxn ang="0">
                  <a:pos x="0" y="0"/>
                </a:cxn>
                <a:cxn ang="0">
                  <a:pos x="0" y="26"/>
                </a:cxn>
              </a:cxnLst>
              <a:rect l="0" t="0" r="r" b="b"/>
              <a:pathLst>
                <a:path w="95" h="204">
                  <a:moveTo>
                    <a:pt x="0" y="26"/>
                  </a:moveTo>
                  <a:lnTo>
                    <a:pt x="95" y="204"/>
                  </a:lnTo>
                  <a:lnTo>
                    <a:pt x="95" y="178"/>
                  </a:lnTo>
                  <a:lnTo>
                    <a:pt x="0" y="0"/>
                  </a:lnTo>
                  <a:lnTo>
                    <a:pt x="0" y="26"/>
                  </a:lnTo>
                </a:path>
              </a:pathLst>
            </a:custGeom>
            <a:noFill/>
            <a:ln w="3175">
              <a:solidFill>
                <a:srgbClr val="3CAAA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0" name="Freeform 106"/>
            <p:cNvSpPr>
              <a:spLocks noChangeAspect="1"/>
            </p:cNvSpPr>
            <p:nvPr/>
          </p:nvSpPr>
          <p:spPr bwMode="auto">
            <a:xfrm>
              <a:off x="15" y="2107"/>
              <a:ext cx="132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7" y="178"/>
                </a:cxn>
                <a:cxn ang="0">
                  <a:pos x="132" y="180"/>
                </a:cxn>
                <a:cxn ang="0">
                  <a:pos x="36" y="2"/>
                </a:cxn>
                <a:cxn ang="0">
                  <a:pos x="0" y="0"/>
                </a:cxn>
              </a:cxnLst>
              <a:rect l="0" t="0" r="r" b="b"/>
              <a:pathLst>
                <a:path w="132" h="180">
                  <a:moveTo>
                    <a:pt x="0" y="0"/>
                  </a:moveTo>
                  <a:lnTo>
                    <a:pt x="97" y="178"/>
                  </a:lnTo>
                  <a:lnTo>
                    <a:pt x="132" y="180"/>
                  </a:lnTo>
                  <a:lnTo>
                    <a:pt x="36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B0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1" name="Freeform 107"/>
            <p:cNvSpPr>
              <a:spLocks noChangeAspect="1"/>
            </p:cNvSpPr>
            <p:nvPr/>
          </p:nvSpPr>
          <p:spPr bwMode="auto">
            <a:xfrm>
              <a:off x="15" y="2107"/>
              <a:ext cx="132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7" y="178"/>
                </a:cxn>
                <a:cxn ang="0">
                  <a:pos x="132" y="180"/>
                </a:cxn>
                <a:cxn ang="0">
                  <a:pos x="36" y="2"/>
                </a:cxn>
                <a:cxn ang="0">
                  <a:pos x="0" y="0"/>
                </a:cxn>
              </a:cxnLst>
              <a:rect l="0" t="0" r="r" b="b"/>
              <a:pathLst>
                <a:path w="132" h="180">
                  <a:moveTo>
                    <a:pt x="0" y="0"/>
                  </a:moveTo>
                  <a:lnTo>
                    <a:pt x="97" y="178"/>
                  </a:lnTo>
                  <a:lnTo>
                    <a:pt x="132" y="180"/>
                  </a:lnTo>
                  <a:lnTo>
                    <a:pt x="36" y="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40B0B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2" name="Freeform 108"/>
            <p:cNvSpPr>
              <a:spLocks noChangeAspect="1"/>
            </p:cNvSpPr>
            <p:nvPr/>
          </p:nvSpPr>
          <p:spPr bwMode="auto">
            <a:xfrm>
              <a:off x="-189" y="2204"/>
              <a:ext cx="116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5" y="209"/>
                </a:cxn>
                <a:cxn ang="0">
                  <a:pos x="116" y="178"/>
                </a:cxn>
                <a:cxn ang="0">
                  <a:pos x="21" y="0"/>
                </a:cxn>
                <a:cxn ang="0">
                  <a:pos x="0" y="31"/>
                </a:cxn>
              </a:cxnLst>
              <a:rect l="0" t="0" r="r" b="b"/>
              <a:pathLst>
                <a:path w="116" h="209">
                  <a:moveTo>
                    <a:pt x="0" y="31"/>
                  </a:moveTo>
                  <a:lnTo>
                    <a:pt x="95" y="209"/>
                  </a:lnTo>
                  <a:lnTo>
                    <a:pt x="116" y="178"/>
                  </a:lnTo>
                  <a:lnTo>
                    <a:pt x="21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60DCD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3" name="Freeform 109"/>
            <p:cNvSpPr>
              <a:spLocks noChangeAspect="1"/>
            </p:cNvSpPr>
            <p:nvPr/>
          </p:nvSpPr>
          <p:spPr bwMode="auto">
            <a:xfrm>
              <a:off x="-189" y="2204"/>
              <a:ext cx="116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5" y="209"/>
                </a:cxn>
                <a:cxn ang="0">
                  <a:pos x="116" y="178"/>
                </a:cxn>
                <a:cxn ang="0">
                  <a:pos x="21" y="0"/>
                </a:cxn>
                <a:cxn ang="0">
                  <a:pos x="0" y="31"/>
                </a:cxn>
              </a:cxnLst>
              <a:rect l="0" t="0" r="r" b="b"/>
              <a:pathLst>
                <a:path w="116" h="209">
                  <a:moveTo>
                    <a:pt x="0" y="31"/>
                  </a:moveTo>
                  <a:lnTo>
                    <a:pt x="95" y="209"/>
                  </a:lnTo>
                  <a:lnTo>
                    <a:pt x="116" y="178"/>
                  </a:lnTo>
                  <a:lnTo>
                    <a:pt x="21" y="0"/>
                  </a:lnTo>
                  <a:lnTo>
                    <a:pt x="0" y="31"/>
                  </a:lnTo>
                </a:path>
              </a:pathLst>
            </a:custGeom>
            <a:noFill/>
            <a:ln w="3175">
              <a:solidFill>
                <a:srgbClr val="60DCD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4" name="Freeform 110"/>
            <p:cNvSpPr>
              <a:spLocks noChangeAspect="1"/>
            </p:cNvSpPr>
            <p:nvPr/>
          </p:nvSpPr>
          <p:spPr bwMode="auto">
            <a:xfrm>
              <a:off x="-32" y="2107"/>
              <a:ext cx="144" cy="18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97" y="188"/>
                </a:cxn>
                <a:cxn ang="0">
                  <a:pos x="144" y="178"/>
                </a:cxn>
                <a:cxn ang="0">
                  <a:pos x="47" y="0"/>
                </a:cxn>
                <a:cxn ang="0">
                  <a:pos x="0" y="10"/>
                </a:cxn>
              </a:cxnLst>
              <a:rect l="0" t="0" r="r" b="b"/>
              <a:pathLst>
                <a:path w="144" h="188">
                  <a:moveTo>
                    <a:pt x="0" y="10"/>
                  </a:moveTo>
                  <a:lnTo>
                    <a:pt x="97" y="188"/>
                  </a:lnTo>
                  <a:lnTo>
                    <a:pt x="144" y="178"/>
                  </a:lnTo>
                  <a:lnTo>
                    <a:pt x="4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62D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5" name="Freeform 111"/>
            <p:cNvSpPr>
              <a:spLocks noChangeAspect="1"/>
            </p:cNvSpPr>
            <p:nvPr/>
          </p:nvSpPr>
          <p:spPr bwMode="auto">
            <a:xfrm>
              <a:off x="-32" y="2107"/>
              <a:ext cx="144" cy="18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97" y="188"/>
                </a:cxn>
                <a:cxn ang="0">
                  <a:pos x="144" y="178"/>
                </a:cxn>
                <a:cxn ang="0">
                  <a:pos x="47" y="0"/>
                </a:cxn>
                <a:cxn ang="0">
                  <a:pos x="0" y="10"/>
                </a:cxn>
              </a:cxnLst>
              <a:rect l="0" t="0" r="r" b="b"/>
              <a:pathLst>
                <a:path w="144" h="188">
                  <a:moveTo>
                    <a:pt x="0" y="10"/>
                  </a:moveTo>
                  <a:lnTo>
                    <a:pt x="97" y="188"/>
                  </a:lnTo>
                  <a:lnTo>
                    <a:pt x="144" y="178"/>
                  </a:lnTo>
                  <a:lnTo>
                    <a:pt x="47" y="0"/>
                  </a:lnTo>
                  <a:lnTo>
                    <a:pt x="0" y="10"/>
                  </a:lnTo>
                </a:path>
              </a:pathLst>
            </a:custGeom>
            <a:noFill/>
            <a:ln w="3175">
              <a:solidFill>
                <a:srgbClr val="62DFD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6" name="Freeform 112"/>
            <p:cNvSpPr>
              <a:spLocks noChangeAspect="1"/>
            </p:cNvSpPr>
            <p:nvPr/>
          </p:nvSpPr>
          <p:spPr bwMode="auto">
            <a:xfrm>
              <a:off x="-168" y="2171"/>
              <a:ext cx="131" cy="211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95" y="211"/>
                </a:cxn>
                <a:cxn ang="0">
                  <a:pos x="131" y="178"/>
                </a:cxn>
                <a:cxn ang="0">
                  <a:pos x="34" y="0"/>
                </a:cxn>
                <a:cxn ang="0">
                  <a:pos x="0" y="33"/>
                </a:cxn>
              </a:cxnLst>
              <a:rect l="0" t="0" r="r" b="b"/>
              <a:pathLst>
                <a:path w="131" h="211">
                  <a:moveTo>
                    <a:pt x="0" y="33"/>
                  </a:moveTo>
                  <a:lnTo>
                    <a:pt x="95" y="211"/>
                  </a:lnTo>
                  <a:lnTo>
                    <a:pt x="131" y="178"/>
                  </a:lnTo>
                  <a:lnTo>
                    <a:pt x="34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77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7" name="Freeform 113"/>
            <p:cNvSpPr>
              <a:spLocks noChangeAspect="1"/>
            </p:cNvSpPr>
            <p:nvPr/>
          </p:nvSpPr>
          <p:spPr bwMode="auto">
            <a:xfrm>
              <a:off x="-168" y="2171"/>
              <a:ext cx="131" cy="211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95" y="211"/>
                </a:cxn>
                <a:cxn ang="0">
                  <a:pos x="131" y="178"/>
                </a:cxn>
                <a:cxn ang="0">
                  <a:pos x="34" y="0"/>
                </a:cxn>
                <a:cxn ang="0">
                  <a:pos x="0" y="33"/>
                </a:cxn>
              </a:cxnLst>
              <a:rect l="0" t="0" r="r" b="b"/>
              <a:pathLst>
                <a:path w="131" h="211">
                  <a:moveTo>
                    <a:pt x="0" y="33"/>
                  </a:moveTo>
                  <a:lnTo>
                    <a:pt x="95" y="211"/>
                  </a:lnTo>
                  <a:lnTo>
                    <a:pt x="131" y="178"/>
                  </a:lnTo>
                  <a:lnTo>
                    <a:pt x="34" y="0"/>
                  </a:lnTo>
                  <a:lnTo>
                    <a:pt x="0" y="33"/>
                  </a:lnTo>
                </a:path>
              </a:pathLst>
            </a:custGeom>
            <a:noFill/>
            <a:ln w="3175">
              <a:solidFill>
                <a:srgbClr val="77FDF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8" name="Freeform 114"/>
            <p:cNvSpPr>
              <a:spLocks noChangeAspect="1"/>
            </p:cNvSpPr>
            <p:nvPr/>
          </p:nvSpPr>
          <p:spPr bwMode="auto">
            <a:xfrm>
              <a:off x="-85" y="2117"/>
              <a:ext cx="150" cy="201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97" y="201"/>
                </a:cxn>
                <a:cxn ang="0">
                  <a:pos x="150" y="178"/>
                </a:cxn>
                <a:cxn ang="0">
                  <a:pos x="53" y="0"/>
                </a:cxn>
                <a:cxn ang="0">
                  <a:pos x="0" y="23"/>
                </a:cxn>
              </a:cxnLst>
              <a:rect l="0" t="0" r="r" b="b"/>
              <a:pathLst>
                <a:path w="150" h="201">
                  <a:moveTo>
                    <a:pt x="0" y="23"/>
                  </a:moveTo>
                  <a:lnTo>
                    <a:pt x="97" y="201"/>
                  </a:lnTo>
                  <a:lnTo>
                    <a:pt x="150" y="178"/>
                  </a:lnTo>
                  <a:lnTo>
                    <a:pt x="53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79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9" name="Freeform 115"/>
            <p:cNvSpPr>
              <a:spLocks noChangeAspect="1"/>
            </p:cNvSpPr>
            <p:nvPr/>
          </p:nvSpPr>
          <p:spPr bwMode="auto">
            <a:xfrm>
              <a:off x="-85" y="2117"/>
              <a:ext cx="150" cy="201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97" y="201"/>
                </a:cxn>
                <a:cxn ang="0">
                  <a:pos x="150" y="178"/>
                </a:cxn>
                <a:cxn ang="0">
                  <a:pos x="53" y="0"/>
                </a:cxn>
                <a:cxn ang="0">
                  <a:pos x="0" y="23"/>
                </a:cxn>
              </a:cxnLst>
              <a:rect l="0" t="0" r="r" b="b"/>
              <a:pathLst>
                <a:path w="150" h="201">
                  <a:moveTo>
                    <a:pt x="0" y="23"/>
                  </a:moveTo>
                  <a:lnTo>
                    <a:pt x="97" y="201"/>
                  </a:lnTo>
                  <a:lnTo>
                    <a:pt x="150" y="178"/>
                  </a:lnTo>
                  <a:lnTo>
                    <a:pt x="53" y="0"/>
                  </a:lnTo>
                  <a:lnTo>
                    <a:pt x="0" y="23"/>
                  </a:lnTo>
                </a:path>
              </a:pathLst>
            </a:custGeom>
            <a:noFill/>
            <a:ln w="3175">
              <a:solidFill>
                <a:srgbClr val="79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20" name="Freeform 116"/>
            <p:cNvSpPr>
              <a:spLocks noChangeAspect="1"/>
            </p:cNvSpPr>
            <p:nvPr/>
          </p:nvSpPr>
          <p:spPr bwMode="auto">
            <a:xfrm>
              <a:off x="-134" y="2140"/>
              <a:ext cx="146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" y="209"/>
                </a:cxn>
                <a:cxn ang="0">
                  <a:pos x="146" y="178"/>
                </a:cxn>
                <a:cxn ang="0">
                  <a:pos x="49" y="0"/>
                </a:cxn>
                <a:cxn ang="0">
                  <a:pos x="0" y="31"/>
                </a:cxn>
              </a:cxnLst>
              <a:rect l="0" t="0" r="r" b="b"/>
              <a:pathLst>
                <a:path w="146" h="209">
                  <a:moveTo>
                    <a:pt x="0" y="31"/>
                  </a:moveTo>
                  <a:lnTo>
                    <a:pt x="97" y="209"/>
                  </a:lnTo>
                  <a:lnTo>
                    <a:pt x="146" y="178"/>
                  </a:lnTo>
                  <a:lnTo>
                    <a:pt x="4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8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21" name="Freeform 117"/>
            <p:cNvSpPr>
              <a:spLocks noChangeAspect="1"/>
            </p:cNvSpPr>
            <p:nvPr/>
          </p:nvSpPr>
          <p:spPr bwMode="auto">
            <a:xfrm>
              <a:off x="-134" y="2140"/>
              <a:ext cx="146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" y="209"/>
                </a:cxn>
                <a:cxn ang="0">
                  <a:pos x="146" y="178"/>
                </a:cxn>
                <a:cxn ang="0">
                  <a:pos x="49" y="0"/>
                </a:cxn>
                <a:cxn ang="0">
                  <a:pos x="0" y="31"/>
                </a:cxn>
              </a:cxnLst>
              <a:rect l="0" t="0" r="r" b="b"/>
              <a:pathLst>
                <a:path w="146" h="209">
                  <a:moveTo>
                    <a:pt x="0" y="31"/>
                  </a:moveTo>
                  <a:lnTo>
                    <a:pt x="97" y="209"/>
                  </a:lnTo>
                  <a:lnTo>
                    <a:pt x="146" y="178"/>
                  </a:lnTo>
                  <a:lnTo>
                    <a:pt x="49" y="0"/>
                  </a:lnTo>
                  <a:lnTo>
                    <a:pt x="0" y="31"/>
                  </a:lnTo>
                </a:path>
              </a:pathLst>
            </a:custGeom>
            <a:noFill/>
            <a:ln w="3175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22" name="Freeform 118"/>
            <p:cNvSpPr>
              <a:spLocks noChangeAspect="1"/>
            </p:cNvSpPr>
            <p:nvPr/>
          </p:nvSpPr>
          <p:spPr bwMode="auto">
            <a:xfrm>
              <a:off x="-94" y="2285"/>
              <a:ext cx="261" cy="169"/>
            </a:xfrm>
            <a:custGeom>
              <a:avLst/>
              <a:gdLst/>
              <a:ahLst/>
              <a:cxnLst>
                <a:cxn ang="0">
                  <a:pos x="106" y="33"/>
                </a:cxn>
                <a:cxn ang="0">
                  <a:pos x="57" y="64"/>
                </a:cxn>
                <a:cxn ang="0">
                  <a:pos x="21" y="97"/>
                </a:cxn>
                <a:cxn ang="0">
                  <a:pos x="0" y="128"/>
                </a:cxn>
                <a:cxn ang="0">
                  <a:pos x="0" y="154"/>
                </a:cxn>
                <a:cxn ang="0">
                  <a:pos x="21" y="169"/>
                </a:cxn>
                <a:cxn ang="0">
                  <a:pos x="56" y="169"/>
                </a:cxn>
                <a:cxn ang="0">
                  <a:pos x="102" y="159"/>
                </a:cxn>
                <a:cxn ang="0">
                  <a:pos x="154" y="137"/>
                </a:cxn>
                <a:cxn ang="0">
                  <a:pos x="203" y="107"/>
                </a:cxn>
                <a:cxn ang="0">
                  <a:pos x="239" y="74"/>
                </a:cxn>
                <a:cxn ang="0">
                  <a:pos x="260" y="43"/>
                </a:cxn>
                <a:cxn ang="0">
                  <a:pos x="261" y="17"/>
                </a:cxn>
                <a:cxn ang="0">
                  <a:pos x="241" y="2"/>
                </a:cxn>
                <a:cxn ang="0">
                  <a:pos x="206" y="0"/>
                </a:cxn>
                <a:cxn ang="0">
                  <a:pos x="159" y="10"/>
                </a:cxn>
                <a:cxn ang="0">
                  <a:pos x="106" y="33"/>
                </a:cxn>
              </a:cxnLst>
              <a:rect l="0" t="0" r="r" b="b"/>
              <a:pathLst>
                <a:path w="261" h="169">
                  <a:moveTo>
                    <a:pt x="106" y="33"/>
                  </a:moveTo>
                  <a:lnTo>
                    <a:pt x="57" y="64"/>
                  </a:lnTo>
                  <a:lnTo>
                    <a:pt x="21" y="97"/>
                  </a:lnTo>
                  <a:lnTo>
                    <a:pt x="0" y="128"/>
                  </a:lnTo>
                  <a:lnTo>
                    <a:pt x="0" y="154"/>
                  </a:lnTo>
                  <a:lnTo>
                    <a:pt x="21" y="169"/>
                  </a:lnTo>
                  <a:lnTo>
                    <a:pt x="56" y="169"/>
                  </a:lnTo>
                  <a:lnTo>
                    <a:pt x="102" y="159"/>
                  </a:lnTo>
                  <a:lnTo>
                    <a:pt x="154" y="137"/>
                  </a:lnTo>
                  <a:lnTo>
                    <a:pt x="203" y="107"/>
                  </a:lnTo>
                  <a:lnTo>
                    <a:pt x="239" y="74"/>
                  </a:lnTo>
                  <a:lnTo>
                    <a:pt x="260" y="43"/>
                  </a:lnTo>
                  <a:lnTo>
                    <a:pt x="261" y="17"/>
                  </a:lnTo>
                  <a:lnTo>
                    <a:pt x="241" y="2"/>
                  </a:lnTo>
                  <a:lnTo>
                    <a:pt x="206" y="0"/>
                  </a:lnTo>
                  <a:lnTo>
                    <a:pt x="159" y="10"/>
                  </a:lnTo>
                  <a:lnTo>
                    <a:pt x="106" y="33"/>
                  </a:lnTo>
                  <a:close/>
                </a:path>
              </a:pathLst>
            </a:custGeom>
            <a:solidFill>
              <a:srgbClr val="15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23" name="Freeform 119"/>
            <p:cNvSpPr>
              <a:spLocks noChangeAspect="1"/>
            </p:cNvSpPr>
            <p:nvPr/>
          </p:nvSpPr>
          <p:spPr bwMode="auto">
            <a:xfrm>
              <a:off x="-94" y="2285"/>
              <a:ext cx="261" cy="169"/>
            </a:xfrm>
            <a:custGeom>
              <a:avLst/>
              <a:gdLst/>
              <a:ahLst/>
              <a:cxnLst>
                <a:cxn ang="0">
                  <a:pos x="106" y="33"/>
                </a:cxn>
                <a:cxn ang="0">
                  <a:pos x="57" y="64"/>
                </a:cxn>
                <a:cxn ang="0">
                  <a:pos x="21" y="97"/>
                </a:cxn>
                <a:cxn ang="0">
                  <a:pos x="0" y="128"/>
                </a:cxn>
                <a:cxn ang="0">
                  <a:pos x="0" y="154"/>
                </a:cxn>
                <a:cxn ang="0">
                  <a:pos x="21" y="169"/>
                </a:cxn>
                <a:cxn ang="0">
                  <a:pos x="56" y="169"/>
                </a:cxn>
                <a:cxn ang="0">
                  <a:pos x="102" y="159"/>
                </a:cxn>
                <a:cxn ang="0">
                  <a:pos x="154" y="137"/>
                </a:cxn>
                <a:cxn ang="0">
                  <a:pos x="203" y="107"/>
                </a:cxn>
                <a:cxn ang="0">
                  <a:pos x="239" y="74"/>
                </a:cxn>
                <a:cxn ang="0">
                  <a:pos x="260" y="43"/>
                </a:cxn>
                <a:cxn ang="0">
                  <a:pos x="261" y="17"/>
                </a:cxn>
                <a:cxn ang="0">
                  <a:pos x="241" y="2"/>
                </a:cxn>
                <a:cxn ang="0">
                  <a:pos x="206" y="0"/>
                </a:cxn>
                <a:cxn ang="0">
                  <a:pos x="159" y="10"/>
                </a:cxn>
                <a:cxn ang="0">
                  <a:pos x="106" y="33"/>
                </a:cxn>
              </a:cxnLst>
              <a:rect l="0" t="0" r="r" b="b"/>
              <a:pathLst>
                <a:path w="261" h="169">
                  <a:moveTo>
                    <a:pt x="106" y="33"/>
                  </a:moveTo>
                  <a:lnTo>
                    <a:pt x="57" y="64"/>
                  </a:lnTo>
                  <a:lnTo>
                    <a:pt x="21" y="97"/>
                  </a:lnTo>
                  <a:lnTo>
                    <a:pt x="0" y="128"/>
                  </a:lnTo>
                  <a:lnTo>
                    <a:pt x="0" y="154"/>
                  </a:lnTo>
                  <a:lnTo>
                    <a:pt x="21" y="169"/>
                  </a:lnTo>
                  <a:lnTo>
                    <a:pt x="56" y="169"/>
                  </a:lnTo>
                  <a:lnTo>
                    <a:pt x="102" y="159"/>
                  </a:lnTo>
                  <a:lnTo>
                    <a:pt x="154" y="137"/>
                  </a:lnTo>
                  <a:lnTo>
                    <a:pt x="203" y="107"/>
                  </a:lnTo>
                  <a:lnTo>
                    <a:pt x="239" y="74"/>
                  </a:lnTo>
                  <a:lnTo>
                    <a:pt x="260" y="43"/>
                  </a:lnTo>
                  <a:lnTo>
                    <a:pt x="261" y="17"/>
                  </a:lnTo>
                  <a:lnTo>
                    <a:pt x="241" y="2"/>
                  </a:lnTo>
                  <a:lnTo>
                    <a:pt x="206" y="0"/>
                  </a:lnTo>
                  <a:lnTo>
                    <a:pt x="159" y="10"/>
                  </a:lnTo>
                  <a:lnTo>
                    <a:pt x="106" y="33"/>
                  </a:lnTo>
                </a:path>
              </a:pathLst>
            </a:custGeom>
            <a:noFill/>
            <a:ln w="3175">
              <a:solidFill>
                <a:srgbClr val="15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24" name="Line 120"/>
            <p:cNvSpPr>
              <a:spLocks noChangeAspect="1" noChangeShapeType="1"/>
            </p:cNvSpPr>
            <p:nvPr/>
          </p:nvSpPr>
          <p:spPr bwMode="auto">
            <a:xfrm flipV="1">
              <a:off x="-149" y="2161"/>
              <a:ext cx="145" cy="17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25" name="Line 121"/>
            <p:cNvSpPr>
              <a:spLocks noChangeAspect="1" noChangeShapeType="1"/>
            </p:cNvSpPr>
            <p:nvPr/>
          </p:nvSpPr>
          <p:spPr bwMode="auto">
            <a:xfrm>
              <a:off x="22" y="2152"/>
              <a:ext cx="90" cy="6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sp>
        <p:nvSpPr>
          <p:cNvPr id="126" name="Line 122"/>
          <p:cNvSpPr>
            <a:spLocks noChangeAspect="1" noChangeShapeType="1"/>
          </p:cNvSpPr>
          <p:nvPr/>
        </p:nvSpPr>
        <p:spPr bwMode="auto">
          <a:xfrm flipH="1">
            <a:off x="6987938" y="4133975"/>
            <a:ext cx="1228005" cy="513310"/>
          </a:xfrm>
          <a:prstGeom prst="line">
            <a:avLst/>
          </a:prstGeom>
          <a:noFill/>
          <a:ln w="6826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127" name="Group 123"/>
          <p:cNvGrpSpPr>
            <a:grpSpLocks noChangeAspect="1"/>
          </p:cNvGrpSpPr>
          <p:nvPr/>
        </p:nvGrpSpPr>
        <p:grpSpPr bwMode="auto">
          <a:xfrm>
            <a:off x="6697573" y="4459149"/>
            <a:ext cx="395623" cy="411113"/>
            <a:chOff x="591" y="2325"/>
            <a:chExt cx="327" cy="354"/>
          </a:xfrm>
        </p:grpSpPr>
        <p:sp>
          <p:nvSpPr>
            <p:cNvPr id="128" name="Freeform 124"/>
            <p:cNvSpPr>
              <a:spLocks noChangeAspect="1"/>
            </p:cNvSpPr>
            <p:nvPr/>
          </p:nvSpPr>
          <p:spPr bwMode="auto">
            <a:xfrm>
              <a:off x="591" y="2325"/>
              <a:ext cx="209" cy="91"/>
            </a:xfrm>
            <a:custGeom>
              <a:avLst/>
              <a:gdLst/>
              <a:ahLst/>
              <a:cxnLst>
                <a:cxn ang="0">
                  <a:pos x="197" y="3"/>
                </a:cxn>
                <a:cxn ang="0">
                  <a:pos x="0" y="91"/>
                </a:cxn>
                <a:cxn ang="0">
                  <a:pos x="12" y="90"/>
                </a:cxn>
                <a:cxn ang="0">
                  <a:pos x="209" y="0"/>
                </a:cxn>
                <a:cxn ang="0">
                  <a:pos x="197" y="3"/>
                </a:cxn>
              </a:cxnLst>
              <a:rect l="0" t="0" r="r" b="b"/>
              <a:pathLst>
                <a:path w="209" h="91">
                  <a:moveTo>
                    <a:pt x="197" y="3"/>
                  </a:moveTo>
                  <a:lnTo>
                    <a:pt x="0" y="91"/>
                  </a:lnTo>
                  <a:lnTo>
                    <a:pt x="12" y="90"/>
                  </a:lnTo>
                  <a:lnTo>
                    <a:pt x="209" y="0"/>
                  </a:lnTo>
                  <a:lnTo>
                    <a:pt x="197" y="3"/>
                  </a:lnTo>
                  <a:close/>
                </a:path>
              </a:pathLst>
            </a:custGeom>
            <a:solidFill>
              <a:srgbClr val="43B4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29" name="Freeform 125"/>
            <p:cNvSpPr>
              <a:spLocks noChangeAspect="1"/>
            </p:cNvSpPr>
            <p:nvPr/>
          </p:nvSpPr>
          <p:spPr bwMode="auto">
            <a:xfrm>
              <a:off x="591" y="2325"/>
              <a:ext cx="209" cy="91"/>
            </a:xfrm>
            <a:custGeom>
              <a:avLst/>
              <a:gdLst/>
              <a:ahLst/>
              <a:cxnLst>
                <a:cxn ang="0">
                  <a:pos x="197" y="3"/>
                </a:cxn>
                <a:cxn ang="0">
                  <a:pos x="0" y="91"/>
                </a:cxn>
                <a:cxn ang="0">
                  <a:pos x="12" y="90"/>
                </a:cxn>
                <a:cxn ang="0">
                  <a:pos x="209" y="0"/>
                </a:cxn>
                <a:cxn ang="0">
                  <a:pos x="197" y="3"/>
                </a:cxn>
              </a:cxnLst>
              <a:rect l="0" t="0" r="r" b="b"/>
              <a:pathLst>
                <a:path w="209" h="91">
                  <a:moveTo>
                    <a:pt x="197" y="3"/>
                  </a:moveTo>
                  <a:lnTo>
                    <a:pt x="0" y="91"/>
                  </a:lnTo>
                  <a:lnTo>
                    <a:pt x="12" y="90"/>
                  </a:lnTo>
                  <a:lnTo>
                    <a:pt x="209" y="0"/>
                  </a:lnTo>
                  <a:lnTo>
                    <a:pt x="197" y="3"/>
                  </a:lnTo>
                </a:path>
              </a:pathLst>
            </a:custGeom>
            <a:noFill/>
            <a:ln w="3175">
              <a:solidFill>
                <a:srgbClr val="43B4B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0" name="Freeform 126"/>
            <p:cNvSpPr>
              <a:spLocks noChangeAspect="1"/>
            </p:cNvSpPr>
            <p:nvPr/>
          </p:nvSpPr>
          <p:spPr bwMode="auto">
            <a:xfrm>
              <a:off x="719" y="2567"/>
              <a:ext cx="199" cy="111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2" y="90"/>
                </a:cxn>
                <a:cxn ang="0">
                  <a:pos x="0" y="111"/>
                </a:cxn>
                <a:cxn ang="0">
                  <a:pos x="195" y="22"/>
                </a:cxn>
                <a:cxn ang="0">
                  <a:pos x="199" y="0"/>
                </a:cxn>
              </a:cxnLst>
              <a:rect l="0" t="0" r="r" b="b"/>
              <a:pathLst>
                <a:path w="199" h="111">
                  <a:moveTo>
                    <a:pt x="199" y="0"/>
                  </a:moveTo>
                  <a:lnTo>
                    <a:pt x="2" y="90"/>
                  </a:lnTo>
                  <a:lnTo>
                    <a:pt x="0" y="111"/>
                  </a:lnTo>
                  <a:lnTo>
                    <a:pt x="195" y="2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15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1" name="Freeform 127"/>
            <p:cNvSpPr>
              <a:spLocks noChangeAspect="1"/>
            </p:cNvSpPr>
            <p:nvPr/>
          </p:nvSpPr>
          <p:spPr bwMode="auto">
            <a:xfrm>
              <a:off x="719" y="2567"/>
              <a:ext cx="199" cy="111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2" y="90"/>
                </a:cxn>
                <a:cxn ang="0">
                  <a:pos x="0" y="111"/>
                </a:cxn>
                <a:cxn ang="0">
                  <a:pos x="195" y="22"/>
                </a:cxn>
                <a:cxn ang="0">
                  <a:pos x="199" y="0"/>
                </a:cxn>
              </a:cxnLst>
              <a:rect l="0" t="0" r="r" b="b"/>
              <a:pathLst>
                <a:path w="199" h="111">
                  <a:moveTo>
                    <a:pt x="199" y="0"/>
                  </a:moveTo>
                  <a:lnTo>
                    <a:pt x="2" y="90"/>
                  </a:lnTo>
                  <a:lnTo>
                    <a:pt x="0" y="111"/>
                  </a:lnTo>
                  <a:lnTo>
                    <a:pt x="195" y="22"/>
                  </a:lnTo>
                  <a:lnTo>
                    <a:pt x="199" y="0"/>
                  </a:lnTo>
                </a:path>
              </a:pathLst>
            </a:custGeom>
            <a:noFill/>
            <a:ln w="3175">
              <a:solidFill>
                <a:srgbClr val="15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2" name="Freeform 128"/>
            <p:cNvSpPr>
              <a:spLocks noChangeAspect="1"/>
            </p:cNvSpPr>
            <p:nvPr/>
          </p:nvSpPr>
          <p:spPr bwMode="auto">
            <a:xfrm>
              <a:off x="603" y="2325"/>
              <a:ext cx="216" cy="107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19" y="107"/>
                </a:cxn>
                <a:cxn ang="0">
                  <a:pos x="216" y="19"/>
                </a:cxn>
                <a:cxn ang="0">
                  <a:pos x="197" y="0"/>
                </a:cxn>
              </a:cxnLst>
              <a:rect l="0" t="0" r="r" b="b"/>
              <a:pathLst>
                <a:path w="216" h="107">
                  <a:moveTo>
                    <a:pt x="197" y="0"/>
                  </a:moveTo>
                  <a:lnTo>
                    <a:pt x="0" y="90"/>
                  </a:lnTo>
                  <a:lnTo>
                    <a:pt x="19" y="107"/>
                  </a:lnTo>
                  <a:lnTo>
                    <a:pt x="216" y="19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61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3" name="Freeform 129"/>
            <p:cNvSpPr>
              <a:spLocks noChangeAspect="1"/>
            </p:cNvSpPr>
            <p:nvPr/>
          </p:nvSpPr>
          <p:spPr bwMode="auto">
            <a:xfrm>
              <a:off x="603" y="2325"/>
              <a:ext cx="216" cy="107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19" y="107"/>
                </a:cxn>
                <a:cxn ang="0">
                  <a:pos x="216" y="19"/>
                </a:cxn>
                <a:cxn ang="0">
                  <a:pos x="197" y="0"/>
                </a:cxn>
              </a:cxnLst>
              <a:rect l="0" t="0" r="r" b="b"/>
              <a:pathLst>
                <a:path w="216" h="107">
                  <a:moveTo>
                    <a:pt x="197" y="0"/>
                  </a:moveTo>
                  <a:lnTo>
                    <a:pt x="0" y="90"/>
                  </a:lnTo>
                  <a:lnTo>
                    <a:pt x="19" y="107"/>
                  </a:lnTo>
                  <a:lnTo>
                    <a:pt x="216" y="19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61DED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4" name="Freeform 130"/>
            <p:cNvSpPr>
              <a:spLocks noChangeAspect="1"/>
            </p:cNvSpPr>
            <p:nvPr/>
          </p:nvSpPr>
          <p:spPr bwMode="auto">
            <a:xfrm>
              <a:off x="712" y="2529"/>
              <a:ext cx="206" cy="12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9" y="128"/>
                </a:cxn>
                <a:cxn ang="0">
                  <a:pos x="206" y="38"/>
                </a:cxn>
                <a:cxn ang="0">
                  <a:pos x="197" y="0"/>
                </a:cxn>
              </a:cxnLst>
              <a:rect l="0" t="0" r="r" b="b"/>
              <a:pathLst>
                <a:path w="206" h="128">
                  <a:moveTo>
                    <a:pt x="197" y="0"/>
                  </a:moveTo>
                  <a:lnTo>
                    <a:pt x="0" y="90"/>
                  </a:lnTo>
                  <a:lnTo>
                    <a:pt x="9" y="128"/>
                  </a:lnTo>
                  <a:lnTo>
                    <a:pt x="206" y="3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329C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5" name="Freeform 131"/>
            <p:cNvSpPr>
              <a:spLocks noChangeAspect="1"/>
            </p:cNvSpPr>
            <p:nvPr/>
          </p:nvSpPr>
          <p:spPr bwMode="auto">
            <a:xfrm>
              <a:off x="712" y="2529"/>
              <a:ext cx="206" cy="12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9" y="128"/>
                </a:cxn>
                <a:cxn ang="0">
                  <a:pos x="206" y="38"/>
                </a:cxn>
                <a:cxn ang="0">
                  <a:pos x="197" y="0"/>
                </a:cxn>
              </a:cxnLst>
              <a:rect l="0" t="0" r="r" b="b"/>
              <a:pathLst>
                <a:path w="206" h="128">
                  <a:moveTo>
                    <a:pt x="197" y="0"/>
                  </a:moveTo>
                  <a:lnTo>
                    <a:pt x="0" y="90"/>
                  </a:lnTo>
                  <a:lnTo>
                    <a:pt x="9" y="128"/>
                  </a:lnTo>
                  <a:lnTo>
                    <a:pt x="206" y="38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329C9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6" name="Freeform 132"/>
            <p:cNvSpPr>
              <a:spLocks noChangeAspect="1"/>
            </p:cNvSpPr>
            <p:nvPr/>
          </p:nvSpPr>
          <p:spPr bwMode="auto">
            <a:xfrm>
              <a:off x="622" y="2344"/>
              <a:ext cx="221" cy="123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8"/>
                </a:cxn>
                <a:cxn ang="0">
                  <a:pos x="24" y="123"/>
                </a:cxn>
                <a:cxn ang="0">
                  <a:pos x="221" y="34"/>
                </a:cxn>
                <a:cxn ang="0">
                  <a:pos x="197" y="0"/>
                </a:cxn>
              </a:cxnLst>
              <a:rect l="0" t="0" r="r" b="b"/>
              <a:pathLst>
                <a:path w="221" h="123">
                  <a:moveTo>
                    <a:pt x="197" y="0"/>
                  </a:moveTo>
                  <a:lnTo>
                    <a:pt x="0" y="88"/>
                  </a:lnTo>
                  <a:lnTo>
                    <a:pt x="24" y="123"/>
                  </a:lnTo>
                  <a:lnTo>
                    <a:pt x="221" y="3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73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7" name="Freeform 133"/>
            <p:cNvSpPr>
              <a:spLocks noChangeAspect="1"/>
            </p:cNvSpPr>
            <p:nvPr/>
          </p:nvSpPr>
          <p:spPr bwMode="auto">
            <a:xfrm>
              <a:off x="622" y="2344"/>
              <a:ext cx="221" cy="123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8"/>
                </a:cxn>
                <a:cxn ang="0">
                  <a:pos x="24" y="123"/>
                </a:cxn>
                <a:cxn ang="0">
                  <a:pos x="221" y="34"/>
                </a:cxn>
                <a:cxn ang="0">
                  <a:pos x="197" y="0"/>
                </a:cxn>
              </a:cxnLst>
              <a:rect l="0" t="0" r="r" b="b"/>
              <a:pathLst>
                <a:path w="221" h="123">
                  <a:moveTo>
                    <a:pt x="197" y="0"/>
                  </a:moveTo>
                  <a:lnTo>
                    <a:pt x="0" y="88"/>
                  </a:lnTo>
                  <a:lnTo>
                    <a:pt x="24" y="123"/>
                  </a:lnTo>
                  <a:lnTo>
                    <a:pt x="221" y="34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73F8F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8" name="Freeform 134"/>
            <p:cNvSpPr>
              <a:spLocks noChangeAspect="1"/>
            </p:cNvSpPr>
            <p:nvPr/>
          </p:nvSpPr>
          <p:spPr bwMode="auto">
            <a:xfrm>
              <a:off x="696" y="2480"/>
              <a:ext cx="213" cy="139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16" y="139"/>
                </a:cxn>
                <a:cxn ang="0">
                  <a:pos x="213" y="49"/>
                </a:cxn>
                <a:cxn ang="0">
                  <a:pos x="197" y="0"/>
                </a:cxn>
              </a:cxnLst>
              <a:rect l="0" t="0" r="r" b="b"/>
              <a:pathLst>
                <a:path w="213" h="139">
                  <a:moveTo>
                    <a:pt x="197" y="0"/>
                  </a:moveTo>
                  <a:lnTo>
                    <a:pt x="0" y="90"/>
                  </a:lnTo>
                  <a:lnTo>
                    <a:pt x="16" y="139"/>
                  </a:lnTo>
                  <a:lnTo>
                    <a:pt x="213" y="49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54CB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9" name="Freeform 135"/>
            <p:cNvSpPr>
              <a:spLocks noChangeAspect="1"/>
            </p:cNvSpPr>
            <p:nvPr/>
          </p:nvSpPr>
          <p:spPr bwMode="auto">
            <a:xfrm>
              <a:off x="696" y="2480"/>
              <a:ext cx="213" cy="139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16" y="139"/>
                </a:cxn>
                <a:cxn ang="0">
                  <a:pos x="213" y="49"/>
                </a:cxn>
                <a:cxn ang="0">
                  <a:pos x="197" y="0"/>
                </a:cxn>
              </a:cxnLst>
              <a:rect l="0" t="0" r="r" b="b"/>
              <a:pathLst>
                <a:path w="213" h="139">
                  <a:moveTo>
                    <a:pt x="197" y="0"/>
                  </a:moveTo>
                  <a:lnTo>
                    <a:pt x="0" y="90"/>
                  </a:lnTo>
                  <a:lnTo>
                    <a:pt x="16" y="139"/>
                  </a:lnTo>
                  <a:lnTo>
                    <a:pt x="213" y="49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54CBC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0" name="Freeform 136"/>
            <p:cNvSpPr>
              <a:spLocks noChangeAspect="1"/>
            </p:cNvSpPr>
            <p:nvPr/>
          </p:nvSpPr>
          <p:spPr bwMode="auto">
            <a:xfrm>
              <a:off x="672" y="2427"/>
              <a:ext cx="221" cy="143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4" y="143"/>
                </a:cxn>
                <a:cxn ang="0">
                  <a:pos x="221" y="53"/>
                </a:cxn>
                <a:cxn ang="0">
                  <a:pos x="197" y="0"/>
                </a:cxn>
              </a:cxnLst>
              <a:rect l="0" t="0" r="r" b="b"/>
              <a:pathLst>
                <a:path w="221" h="143">
                  <a:moveTo>
                    <a:pt x="197" y="0"/>
                  </a:moveTo>
                  <a:lnTo>
                    <a:pt x="0" y="90"/>
                  </a:lnTo>
                  <a:lnTo>
                    <a:pt x="24" y="143"/>
                  </a:lnTo>
                  <a:lnTo>
                    <a:pt x="221" y="5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6CEE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1" name="Freeform 137"/>
            <p:cNvSpPr>
              <a:spLocks noChangeAspect="1"/>
            </p:cNvSpPr>
            <p:nvPr/>
          </p:nvSpPr>
          <p:spPr bwMode="auto">
            <a:xfrm>
              <a:off x="672" y="2427"/>
              <a:ext cx="221" cy="143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4" y="143"/>
                </a:cxn>
                <a:cxn ang="0">
                  <a:pos x="221" y="53"/>
                </a:cxn>
                <a:cxn ang="0">
                  <a:pos x="197" y="0"/>
                </a:cxn>
              </a:cxnLst>
              <a:rect l="0" t="0" r="r" b="b"/>
              <a:pathLst>
                <a:path w="221" h="143">
                  <a:moveTo>
                    <a:pt x="197" y="0"/>
                  </a:moveTo>
                  <a:lnTo>
                    <a:pt x="0" y="90"/>
                  </a:lnTo>
                  <a:lnTo>
                    <a:pt x="24" y="143"/>
                  </a:lnTo>
                  <a:lnTo>
                    <a:pt x="221" y="53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6CEEE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2" name="Freeform 138"/>
            <p:cNvSpPr>
              <a:spLocks noChangeAspect="1"/>
            </p:cNvSpPr>
            <p:nvPr/>
          </p:nvSpPr>
          <p:spPr bwMode="auto">
            <a:xfrm>
              <a:off x="646" y="2378"/>
              <a:ext cx="223" cy="139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9"/>
                </a:cxn>
                <a:cxn ang="0">
                  <a:pos x="26" y="139"/>
                </a:cxn>
                <a:cxn ang="0">
                  <a:pos x="223" y="49"/>
                </a:cxn>
                <a:cxn ang="0">
                  <a:pos x="197" y="0"/>
                </a:cxn>
              </a:cxnLst>
              <a:rect l="0" t="0" r="r" b="b"/>
              <a:pathLst>
                <a:path w="223" h="139">
                  <a:moveTo>
                    <a:pt x="197" y="0"/>
                  </a:moveTo>
                  <a:lnTo>
                    <a:pt x="0" y="89"/>
                  </a:lnTo>
                  <a:lnTo>
                    <a:pt x="26" y="139"/>
                  </a:lnTo>
                  <a:lnTo>
                    <a:pt x="223" y="49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78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3" name="Freeform 139"/>
            <p:cNvSpPr>
              <a:spLocks noChangeAspect="1"/>
            </p:cNvSpPr>
            <p:nvPr/>
          </p:nvSpPr>
          <p:spPr bwMode="auto">
            <a:xfrm>
              <a:off x="646" y="2378"/>
              <a:ext cx="223" cy="139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9"/>
                </a:cxn>
                <a:cxn ang="0">
                  <a:pos x="26" y="139"/>
                </a:cxn>
                <a:cxn ang="0">
                  <a:pos x="223" y="49"/>
                </a:cxn>
                <a:cxn ang="0">
                  <a:pos x="197" y="0"/>
                </a:cxn>
              </a:cxnLst>
              <a:rect l="0" t="0" r="r" b="b"/>
              <a:pathLst>
                <a:path w="223" h="139">
                  <a:moveTo>
                    <a:pt x="197" y="0"/>
                  </a:moveTo>
                  <a:lnTo>
                    <a:pt x="0" y="89"/>
                  </a:lnTo>
                  <a:lnTo>
                    <a:pt x="26" y="139"/>
                  </a:lnTo>
                  <a:lnTo>
                    <a:pt x="223" y="49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78FE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4" name="Freeform 140"/>
            <p:cNvSpPr>
              <a:spLocks noChangeAspect="1"/>
            </p:cNvSpPr>
            <p:nvPr/>
          </p:nvSpPr>
          <p:spPr bwMode="auto">
            <a:xfrm>
              <a:off x="591" y="2415"/>
              <a:ext cx="130" cy="264"/>
            </a:xfrm>
            <a:custGeom>
              <a:avLst/>
              <a:gdLst/>
              <a:ahLst/>
              <a:cxnLst>
                <a:cxn ang="0">
                  <a:pos x="81" y="102"/>
                </a:cxn>
                <a:cxn ang="0">
                  <a:pos x="55" y="52"/>
                </a:cxn>
                <a:cxn ang="0">
                  <a:pos x="31" y="17"/>
                </a:cxn>
                <a:cxn ang="0">
                  <a:pos x="12" y="0"/>
                </a:cxn>
                <a:cxn ang="0">
                  <a:pos x="0" y="1"/>
                </a:cxn>
                <a:cxn ang="0">
                  <a:pos x="0" y="24"/>
                </a:cxn>
                <a:cxn ang="0">
                  <a:pos x="9" y="62"/>
                </a:cxn>
                <a:cxn ang="0">
                  <a:pos x="24" y="110"/>
                </a:cxn>
                <a:cxn ang="0">
                  <a:pos x="48" y="162"/>
                </a:cxn>
                <a:cxn ang="0">
                  <a:pos x="74" y="211"/>
                </a:cxn>
                <a:cxn ang="0">
                  <a:pos x="97" y="245"/>
                </a:cxn>
                <a:cxn ang="0">
                  <a:pos x="116" y="264"/>
                </a:cxn>
                <a:cxn ang="0">
                  <a:pos x="128" y="263"/>
                </a:cxn>
                <a:cxn ang="0">
                  <a:pos x="130" y="242"/>
                </a:cxn>
                <a:cxn ang="0">
                  <a:pos x="121" y="204"/>
                </a:cxn>
                <a:cxn ang="0">
                  <a:pos x="105" y="155"/>
                </a:cxn>
                <a:cxn ang="0">
                  <a:pos x="81" y="102"/>
                </a:cxn>
              </a:cxnLst>
              <a:rect l="0" t="0" r="r" b="b"/>
              <a:pathLst>
                <a:path w="130" h="264">
                  <a:moveTo>
                    <a:pt x="81" y="102"/>
                  </a:moveTo>
                  <a:lnTo>
                    <a:pt x="55" y="52"/>
                  </a:lnTo>
                  <a:lnTo>
                    <a:pt x="31" y="17"/>
                  </a:lnTo>
                  <a:lnTo>
                    <a:pt x="12" y="0"/>
                  </a:lnTo>
                  <a:lnTo>
                    <a:pt x="0" y="1"/>
                  </a:lnTo>
                  <a:lnTo>
                    <a:pt x="0" y="24"/>
                  </a:lnTo>
                  <a:lnTo>
                    <a:pt x="9" y="62"/>
                  </a:lnTo>
                  <a:lnTo>
                    <a:pt x="24" y="110"/>
                  </a:lnTo>
                  <a:lnTo>
                    <a:pt x="48" y="162"/>
                  </a:lnTo>
                  <a:lnTo>
                    <a:pt x="74" y="211"/>
                  </a:lnTo>
                  <a:lnTo>
                    <a:pt x="97" y="245"/>
                  </a:lnTo>
                  <a:lnTo>
                    <a:pt x="116" y="264"/>
                  </a:lnTo>
                  <a:lnTo>
                    <a:pt x="128" y="263"/>
                  </a:lnTo>
                  <a:lnTo>
                    <a:pt x="130" y="242"/>
                  </a:lnTo>
                  <a:lnTo>
                    <a:pt x="121" y="204"/>
                  </a:lnTo>
                  <a:lnTo>
                    <a:pt x="105" y="155"/>
                  </a:lnTo>
                  <a:lnTo>
                    <a:pt x="81" y="102"/>
                  </a:lnTo>
                  <a:close/>
                </a:path>
              </a:pathLst>
            </a:custGeom>
            <a:solidFill>
              <a:srgbClr val="3EACA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5" name="Freeform 141"/>
            <p:cNvSpPr>
              <a:spLocks noChangeAspect="1"/>
            </p:cNvSpPr>
            <p:nvPr/>
          </p:nvSpPr>
          <p:spPr bwMode="auto">
            <a:xfrm>
              <a:off x="591" y="2415"/>
              <a:ext cx="130" cy="264"/>
            </a:xfrm>
            <a:custGeom>
              <a:avLst/>
              <a:gdLst/>
              <a:ahLst/>
              <a:cxnLst>
                <a:cxn ang="0">
                  <a:pos x="81" y="102"/>
                </a:cxn>
                <a:cxn ang="0">
                  <a:pos x="55" y="52"/>
                </a:cxn>
                <a:cxn ang="0">
                  <a:pos x="31" y="17"/>
                </a:cxn>
                <a:cxn ang="0">
                  <a:pos x="12" y="0"/>
                </a:cxn>
                <a:cxn ang="0">
                  <a:pos x="0" y="1"/>
                </a:cxn>
                <a:cxn ang="0">
                  <a:pos x="0" y="24"/>
                </a:cxn>
                <a:cxn ang="0">
                  <a:pos x="9" y="62"/>
                </a:cxn>
                <a:cxn ang="0">
                  <a:pos x="24" y="110"/>
                </a:cxn>
                <a:cxn ang="0">
                  <a:pos x="48" y="162"/>
                </a:cxn>
                <a:cxn ang="0">
                  <a:pos x="74" y="211"/>
                </a:cxn>
                <a:cxn ang="0">
                  <a:pos x="97" y="245"/>
                </a:cxn>
                <a:cxn ang="0">
                  <a:pos x="116" y="264"/>
                </a:cxn>
                <a:cxn ang="0">
                  <a:pos x="128" y="263"/>
                </a:cxn>
                <a:cxn ang="0">
                  <a:pos x="130" y="242"/>
                </a:cxn>
                <a:cxn ang="0">
                  <a:pos x="121" y="204"/>
                </a:cxn>
                <a:cxn ang="0">
                  <a:pos x="105" y="155"/>
                </a:cxn>
                <a:cxn ang="0">
                  <a:pos x="81" y="102"/>
                </a:cxn>
              </a:cxnLst>
              <a:rect l="0" t="0" r="r" b="b"/>
              <a:pathLst>
                <a:path w="130" h="264">
                  <a:moveTo>
                    <a:pt x="81" y="102"/>
                  </a:moveTo>
                  <a:lnTo>
                    <a:pt x="55" y="52"/>
                  </a:lnTo>
                  <a:lnTo>
                    <a:pt x="31" y="17"/>
                  </a:lnTo>
                  <a:lnTo>
                    <a:pt x="12" y="0"/>
                  </a:lnTo>
                  <a:lnTo>
                    <a:pt x="0" y="1"/>
                  </a:lnTo>
                  <a:lnTo>
                    <a:pt x="0" y="24"/>
                  </a:lnTo>
                  <a:lnTo>
                    <a:pt x="9" y="62"/>
                  </a:lnTo>
                  <a:lnTo>
                    <a:pt x="24" y="110"/>
                  </a:lnTo>
                  <a:lnTo>
                    <a:pt x="48" y="162"/>
                  </a:lnTo>
                  <a:lnTo>
                    <a:pt x="74" y="211"/>
                  </a:lnTo>
                  <a:lnTo>
                    <a:pt x="97" y="245"/>
                  </a:lnTo>
                  <a:lnTo>
                    <a:pt x="116" y="264"/>
                  </a:lnTo>
                  <a:lnTo>
                    <a:pt x="128" y="263"/>
                  </a:lnTo>
                  <a:lnTo>
                    <a:pt x="130" y="242"/>
                  </a:lnTo>
                  <a:lnTo>
                    <a:pt x="121" y="204"/>
                  </a:lnTo>
                  <a:lnTo>
                    <a:pt x="105" y="155"/>
                  </a:lnTo>
                  <a:lnTo>
                    <a:pt x="81" y="102"/>
                  </a:lnTo>
                </a:path>
              </a:pathLst>
            </a:custGeom>
            <a:noFill/>
            <a:ln w="3175">
              <a:solidFill>
                <a:srgbClr val="3EACA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6" name="Line 142"/>
            <p:cNvSpPr>
              <a:spLocks noChangeAspect="1" noChangeShapeType="1"/>
            </p:cNvSpPr>
            <p:nvPr/>
          </p:nvSpPr>
          <p:spPr bwMode="auto">
            <a:xfrm flipH="1" flipV="1">
              <a:off x="786" y="2403"/>
              <a:ext cx="42" cy="21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7" name="Line 143"/>
            <p:cNvSpPr>
              <a:spLocks noChangeAspect="1" noChangeShapeType="1"/>
            </p:cNvSpPr>
            <p:nvPr/>
          </p:nvSpPr>
          <p:spPr bwMode="auto">
            <a:xfrm>
              <a:off x="698" y="2373"/>
              <a:ext cx="67" cy="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sp>
        <p:nvSpPr>
          <p:cNvPr id="148" name="Line 144"/>
          <p:cNvSpPr>
            <a:spLocks noChangeAspect="1" noChangeShapeType="1"/>
          </p:cNvSpPr>
          <p:nvPr/>
        </p:nvSpPr>
        <p:spPr bwMode="auto">
          <a:xfrm flipH="1">
            <a:off x="6307999" y="4728579"/>
            <a:ext cx="462165" cy="177684"/>
          </a:xfrm>
          <a:prstGeom prst="line">
            <a:avLst/>
          </a:prstGeom>
          <a:noFill/>
          <a:ln w="460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49" name="Line 145"/>
          <p:cNvSpPr>
            <a:spLocks noChangeAspect="1" noChangeShapeType="1"/>
          </p:cNvSpPr>
          <p:nvPr/>
        </p:nvSpPr>
        <p:spPr bwMode="auto">
          <a:xfrm flipH="1" flipV="1">
            <a:off x="6043040" y="4523022"/>
            <a:ext cx="160911" cy="289172"/>
          </a:xfrm>
          <a:prstGeom prst="line">
            <a:avLst/>
          </a:prstGeom>
          <a:noFill/>
          <a:ln w="460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50" name="Line 146"/>
          <p:cNvSpPr>
            <a:spLocks noChangeAspect="1" noChangeShapeType="1"/>
          </p:cNvSpPr>
          <p:nvPr/>
        </p:nvSpPr>
        <p:spPr bwMode="auto">
          <a:xfrm flipH="1">
            <a:off x="5701860" y="4928328"/>
            <a:ext cx="462165" cy="178846"/>
          </a:xfrm>
          <a:prstGeom prst="line">
            <a:avLst/>
          </a:prstGeom>
          <a:noFill/>
          <a:ln w="460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151" name="Group 147"/>
          <p:cNvGrpSpPr>
            <a:grpSpLocks noChangeAspect="1"/>
          </p:cNvGrpSpPr>
          <p:nvPr/>
        </p:nvGrpSpPr>
        <p:grpSpPr bwMode="auto">
          <a:xfrm>
            <a:off x="5559097" y="4883036"/>
            <a:ext cx="395623" cy="408790"/>
            <a:chOff x="-350" y="2690"/>
            <a:chExt cx="327" cy="352"/>
          </a:xfrm>
        </p:grpSpPr>
        <p:sp>
          <p:nvSpPr>
            <p:cNvPr id="152" name="Freeform 148"/>
            <p:cNvSpPr>
              <a:spLocks noChangeAspect="1"/>
            </p:cNvSpPr>
            <p:nvPr/>
          </p:nvSpPr>
          <p:spPr bwMode="auto">
            <a:xfrm>
              <a:off x="-348" y="2690"/>
              <a:ext cx="208" cy="90"/>
            </a:xfrm>
            <a:custGeom>
              <a:avLst/>
              <a:gdLst/>
              <a:ahLst/>
              <a:cxnLst>
                <a:cxn ang="0">
                  <a:pos x="195" y="1"/>
                </a:cxn>
                <a:cxn ang="0">
                  <a:pos x="0" y="90"/>
                </a:cxn>
                <a:cxn ang="0">
                  <a:pos x="10" y="88"/>
                </a:cxn>
                <a:cxn ang="0">
                  <a:pos x="208" y="0"/>
                </a:cxn>
                <a:cxn ang="0">
                  <a:pos x="195" y="1"/>
                </a:cxn>
              </a:cxnLst>
              <a:rect l="0" t="0" r="r" b="b"/>
              <a:pathLst>
                <a:path w="208" h="90">
                  <a:moveTo>
                    <a:pt x="195" y="1"/>
                  </a:moveTo>
                  <a:lnTo>
                    <a:pt x="0" y="90"/>
                  </a:lnTo>
                  <a:lnTo>
                    <a:pt x="10" y="88"/>
                  </a:lnTo>
                  <a:lnTo>
                    <a:pt x="208" y="0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rgbClr val="43B4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53" name="Freeform 149"/>
            <p:cNvSpPr>
              <a:spLocks noChangeAspect="1"/>
            </p:cNvSpPr>
            <p:nvPr/>
          </p:nvSpPr>
          <p:spPr bwMode="auto">
            <a:xfrm>
              <a:off x="-348" y="2690"/>
              <a:ext cx="208" cy="90"/>
            </a:xfrm>
            <a:custGeom>
              <a:avLst/>
              <a:gdLst/>
              <a:ahLst/>
              <a:cxnLst>
                <a:cxn ang="0">
                  <a:pos x="195" y="1"/>
                </a:cxn>
                <a:cxn ang="0">
                  <a:pos x="0" y="90"/>
                </a:cxn>
                <a:cxn ang="0">
                  <a:pos x="10" y="88"/>
                </a:cxn>
                <a:cxn ang="0">
                  <a:pos x="208" y="0"/>
                </a:cxn>
                <a:cxn ang="0">
                  <a:pos x="195" y="1"/>
                </a:cxn>
              </a:cxnLst>
              <a:rect l="0" t="0" r="r" b="b"/>
              <a:pathLst>
                <a:path w="208" h="90">
                  <a:moveTo>
                    <a:pt x="195" y="1"/>
                  </a:moveTo>
                  <a:lnTo>
                    <a:pt x="0" y="90"/>
                  </a:lnTo>
                  <a:lnTo>
                    <a:pt x="10" y="88"/>
                  </a:lnTo>
                  <a:lnTo>
                    <a:pt x="208" y="0"/>
                  </a:lnTo>
                  <a:lnTo>
                    <a:pt x="195" y="1"/>
                  </a:lnTo>
                </a:path>
              </a:pathLst>
            </a:custGeom>
            <a:noFill/>
            <a:ln w="3175">
              <a:solidFill>
                <a:srgbClr val="43B4B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54" name="Freeform 150"/>
            <p:cNvSpPr>
              <a:spLocks noChangeAspect="1"/>
            </p:cNvSpPr>
            <p:nvPr/>
          </p:nvSpPr>
          <p:spPr bwMode="auto">
            <a:xfrm>
              <a:off x="-222" y="2930"/>
              <a:ext cx="199" cy="112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2" y="90"/>
                </a:cxn>
                <a:cxn ang="0">
                  <a:pos x="0" y="112"/>
                </a:cxn>
                <a:cxn ang="0">
                  <a:pos x="197" y="22"/>
                </a:cxn>
                <a:cxn ang="0">
                  <a:pos x="199" y="0"/>
                </a:cxn>
              </a:cxnLst>
              <a:rect l="0" t="0" r="r" b="b"/>
              <a:pathLst>
                <a:path w="199" h="112">
                  <a:moveTo>
                    <a:pt x="199" y="0"/>
                  </a:moveTo>
                  <a:lnTo>
                    <a:pt x="2" y="90"/>
                  </a:lnTo>
                  <a:lnTo>
                    <a:pt x="0" y="112"/>
                  </a:lnTo>
                  <a:lnTo>
                    <a:pt x="197" y="2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15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55" name="Freeform 151"/>
            <p:cNvSpPr>
              <a:spLocks noChangeAspect="1"/>
            </p:cNvSpPr>
            <p:nvPr/>
          </p:nvSpPr>
          <p:spPr bwMode="auto">
            <a:xfrm>
              <a:off x="-222" y="2930"/>
              <a:ext cx="199" cy="112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2" y="90"/>
                </a:cxn>
                <a:cxn ang="0">
                  <a:pos x="0" y="112"/>
                </a:cxn>
                <a:cxn ang="0">
                  <a:pos x="197" y="22"/>
                </a:cxn>
                <a:cxn ang="0">
                  <a:pos x="199" y="0"/>
                </a:cxn>
              </a:cxnLst>
              <a:rect l="0" t="0" r="r" b="b"/>
              <a:pathLst>
                <a:path w="199" h="112">
                  <a:moveTo>
                    <a:pt x="199" y="0"/>
                  </a:moveTo>
                  <a:lnTo>
                    <a:pt x="2" y="90"/>
                  </a:lnTo>
                  <a:lnTo>
                    <a:pt x="0" y="112"/>
                  </a:lnTo>
                  <a:lnTo>
                    <a:pt x="197" y="22"/>
                  </a:lnTo>
                  <a:lnTo>
                    <a:pt x="199" y="0"/>
                  </a:lnTo>
                </a:path>
              </a:pathLst>
            </a:custGeom>
            <a:noFill/>
            <a:ln w="3175">
              <a:solidFill>
                <a:srgbClr val="15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56" name="Freeform 152"/>
            <p:cNvSpPr>
              <a:spLocks noChangeAspect="1"/>
            </p:cNvSpPr>
            <p:nvPr/>
          </p:nvSpPr>
          <p:spPr bwMode="auto">
            <a:xfrm>
              <a:off x="-338" y="2690"/>
              <a:ext cx="217" cy="107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0" y="88"/>
                </a:cxn>
                <a:cxn ang="0">
                  <a:pos x="19" y="107"/>
                </a:cxn>
                <a:cxn ang="0">
                  <a:pos x="217" y="17"/>
                </a:cxn>
                <a:cxn ang="0">
                  <a:pos x="198" y="0"/>
                </a:cxn>
              </a:cxnLst>
              <a:rect l="0" t="0" r="r" b="b"/>
              <a:pathLst>
                <a:path w="217" h="107">
                  <a:moveTo>
                    <a:pt x="198" y="0"/>
                  </a:moveTo>
                  <a:lnTo>
                    <a:pt x="0" y="88"/>
                  </a:lnTo>
                  <a:lnTo>
                    <a:pt x="19" y="107"/>
                  </a:lnTo>
                  <a:lnTo>
                    <a:pt x="217" y="17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61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57" name="Freeform 153"/>
            <p:cNvSpPr>
              <a:spLocks noChangeAspect="1"/>
            </p:cNvSpPr>
            <p:nvPr/>
          </p:nvSpPr>
          <p:spPr bwMode="auto">
            <a:xfrm>
              <a:off x="-338" y="2690"/>
              <a:ext cx="217" cy="107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0" y="88"/>
                </a:cxn>
                <a:cxn ang="0">
                  <a:pos x="19" y="107"/>
                </a:cxn>
                <a:cxn ang="0">
                  <a:pos x="217" y="17"/>
                </a:cxn>
                <a:cxn ang="0">
                  <a:pos x="198" y="0"/>
                </a:cxn>
              </a:cxnLst>
              <a:rect l="0" t="0" r="r" b="b"/>
              <a:pathLst>
                <a:path w="217" h="107">
                  <a:moveTo>
                    <a:pt x="198" y="0"/>
                  </a:moveTo>
                  <a:lnTo>
                    <a:pt x="0" y="88"/>
                  </a:lnTo>
                  <a:lnTo>
                    <a:pt x="19" y="107"/>
                  </a:lnTo>
                  <a:lnTo>
                    <a:pt x="217" y="17"/>
                  </a:lnTo>
                  <a:lnTo>
                    <a:pt x="198" y="0"/>
                  </a:lnTo>
                </a:path>
              </a:pathLst>
            </a:custGeom>
            <a:noFill/>
            <a:ln w="3175">
              <a:solidFill>
                <a:srgbClr val="61DED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58" name="Freeform 154"/>
            <p:cNvSpPr>
              <a:spLocks noChangeAspect="1"/>
            </p:cNvSpPr>
            <p:nvPr/>
          </p:nvSpPr>
          <p:spPr bwMode="auto">
            <a:xfrm>
              <a:off x="-227" y="2892"/>
              <a:ext cx="204" cy="128"/>
            </a:xfrm>
            <a:custGeom>
              <a:avLst/>
              <a:gdLst/>
              <a:ahLst/>
              <a:cxnLst>
                <a:cxn ang="0">
                  <a:pos x="195" y="0"/>
                </a:cxn>
                <a:cxn ang="0">
                  <a:pos x="0" y="90"/>
                </a:cxn>
                <a:cxn ang="0">
                  <a:pos x="7" y="128"/>
                </a:cxn>
                <a:cxn ang="0">
                  <a:pos x="204" y="38"/>
                </a:cxn>
                <a:cxn ang="0">
                  <a:pos x="195" y="0"/>
                </a:cxn>
              </a:cxnLst>
              <a:rect l="0" t="0" r="r" b="b"/>
              <a:pathLst>
                <a:path w="204" h="128">
                  <a:moveTo>
                    <a:pt x="195" y="0"/>
                  </a:moveTo>
                  <a:lnTo>
                    <a:pt x="0" y="90"/>
                  </a:lnTo>
                  <a:lnTo>
                    <a:pt x="7" y="128"/>
                  </a:lnTo>
                  <a:lnTo>
                    <a:pt x="204" y="38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329C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59" name="Freeform 155"/>
            <p:cNvSpPr>
              <a:spLocks noChangeAspect="1"/>
            </p:cNvSpPr>
            <p:nvPr/>
          </p:nvSpPr>
          <p:spPr bwMode="auto">
            <a:xfrm>
              <a:off x="-227" y="2892"/>
              <a:ext cx="204" cy="128"/>
            </a:xfrm>
            <a:custGeom>
              <a:avLst/>
              <a:gdLst/>
              <a:ahLst/>
              <a:cxnLst>
                <a:cxn ang="0">
                  <a:pos x="195" y="0"/>
                </a:cxn>
                <a:cxn ang="0">
                  <a:pos x="0" y="90"/>
                </a:cxn>
                <a:cxn ang="0">
                  <a:pos x="7" y="128"/>
                </a:cxn>
                <a:cxn ang="0">
                  <a:pos x="204" y="38"/>
                </a:cxn>
                <a:cxn ang="0">
                  <a:pos x="195" y="0"/>
                </a:cxn>
              </a:cxnLst>
              <a:rect l="0" t="0" r="r" b="b"/>
              <a:pathLst>
                <a:path w="204" h="128">
                  <a:moveTo>
                    <a:pt x="195" y="0"/>
                  </a:moveTo>
                  <a:lnTo>
                    <a:pt x="0" y="90"/>
                  </a:lnTo>
                  <a:lnTo>
                    <a:pt x="7" y="128"/>
                  </a:lnTo>
                  <a:lnTo>
                    <a:pt x="204" y="38"/>
                  </a:lnTo>
                  <a:lnTo>
                    <a:pt x="195" y="0"/>
                  </a:lnTo>
                </a:path>
              </a:pathLst>
            </a:custGeom>
            <a:noFill/>
            <a:ln w="3175">
              <a:solidFill>
                <a:srgbClr val="329C9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0" name="Freeform 156"/>
            <p:cNvSpPr>
              <a:spLocks noChangeAspect="1"/>
            </p:cNvSpPr>
            <p:nvPr/>
          </p:nvSpPr>
          <p:spPr bwMode="auto">
            <a:xfrm>
              <a:off x="-319" y="2707"/>
              <a:ext cx="222" cy="124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0" y="90"/>
                </a:cxn>
                <a:cxn ang="0">
                  <a:pos x="25" y="124"/>
                </a:cxn>
                <a:cxn ang="0">
                  <a:pos x="222" y="34"/>
                </a:cxn>
                <a:cxn ang="0">
                  <a:pos x="198" y="0"/>
                </a:cxn>
              </a:cxnLst>
              <a:rect l="0" t="0" r="r" b="b"/>
              <a:pathLst>
                <a:path w="222" h="124">
                  <a:moveTo>
                    <a:pt x="198" y="0"/>
                  </a:moveTo>
                  <a:lnTo>
                    <a:pt x="0" y="90"/>
                  </a:lnTo>
                  <a:lnTo>
                    <a:pt x="25" y="124"/>
                  </a:lnTo>
                  <a:lnTo>
                    <a:pt x="222" y="34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73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1" name="Freeform 157"/>
            <p:cNvSpPr>
              <a:spLocks noChangeAspect="1"/>
            </p:cNvSpPr>
            <p:nvPr/>
          </p:nvSpPr>
          <p:spPr bwMode="auto">
            <a:xfrm>
              <a:off x="-319" y="2707"/>
              <a:ext cx="222" cy="124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0" y="90"/>
                </a:cxn>
                <a:cxn ang="0">
                  <a:pos x="25" y="124"/>
                </a:cxn>
                <a:cxn ang="0">
                  <a:pos x="222" y="34"/>
                </a:cxn>
                <a:cxn ang="0">
                  <a:pos x="198" y="0"/>
                </a:cxn>
              </a:cxnLst>
              <a:rect l="0" t="0" r="r" b="b"/>
              <a:pathLst>
                <a:path w="222" h="124">
                  <a:moveTo>
                    <a:pt x="198" y="0"/>
                  </a:moveTo>
                  <a:lnTo>
                    <a:pt x="0" y="90"/>
                  </a:lnTo>
                  <a:lnTo>
                    <a:pt x="25" y="124"/>
                  </a:lnTo>
                  <a:lnTo>
                    <a:pt x="222" y="34"/>
                  </a:lnTo>
                  <a:lnTo>
                    <a:pt x="198" y="0"/>
                  </a:lnTo>
                </a:path>
              </a:pathLst>
            </a:custGeom>
            <a:noFill/>
            <a:ln w="3175">
              <a:solidFill>
                <a:srgbClr val="73F8F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2" name="Freeform 158"/>
            <p:cNvSpPr>
              <a:spLocks noChangeAspect="1"/>
            </p:cNvSpPr>
            <p:nvPr/>
          </p:nvSpPr>
          <p:spPr bwMode="auto">
            <a:xfrm>
              <a:off x="-244" y="2844"/>
              <a:ext cx="212" cy="13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9"/>
                </a:cxn>
                <a:cxn ang="0">
                  <a:pos x="17" y="138"/>
                </a:cxn>
                <a:cxn ang="0">
                  <a:pos x="212" y="48"/>
                </a:cxn>
                <a:cxn ang="0">
                  <a:pos x="197" y="0"/>
                </a:cxn>
              </a:cxnLst>
              <a:rect l="0" t="0" r="r" b="b"/>
              <a:pathLst>
                <a:path w="212" h="138">
                  <a:moveTo>
                    <a:pt x="197" y="0"/>
                  </a:moveTo>
                  <a:lnTo>
                    <a:pt x="0" y="89"/>
                  </a:lnTo>
                  <a:lnTo>
                    <a:pt x="17" y="138"/>
                  </a:lnTo>
                  <a:lnTo>
                    <a:pt x="212" y="4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54CB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3" name="Freeform 159"/>
            <p:cNvSpPr>
              <a:spLocks noChangeAspect="1"/>
            </p:cNvSpPr>
            <p:nvPr/>
          </p:nvSpPr>
          <p:spPr bwMode="auto">
            <a:xfrm>
              <a:off x="-244" y="2844"/>
              <a:ext cx="212" cy="13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9"/>
                </a:cxn>
                <a:cxn ang="0">
                  <a:pos x="17" y="138"/>
                </a:cxn>
                <a:cxn ang="0">
                  <a:pos x="212" y="48"/>
                </a:cxn>
                <a:cxn ang="0">
                  <a:pos x="197" y="0"/>
                </a:cxn>
              </a:cxnLst>
              <a:rect l="0" t="0" r="r" b="b"/>
              <a:pathLst>
                <a:path w="212" h="138">
                  <a:moveTo>
                    <a:pt x="197" y="0"/>
                  </a:moveTo>
                  <a:lnTo>
                    <a:pt x="0" y="89"/>
                  </a:lnTo>
                  <a:lnTo>
                    <a:pt x="17" y="138"/>
                  </a:lnTo>
                  <a:lnTo>
                    <a:pt x="212" y="48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54CBC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4" name="Freeform 160"/>
            <p:cNvSpPr>
              <a:spLocks noChangeAspect="1"/>
            </p:cNvSpPr>
            <p:nvPr/>
          </p:nvSpPr>
          <p:spPr bwMode="auto">
            <a:xfrm>
              <a:off x="-268" y="2790"/>
              <a:ext cx="221" cy="143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4" y="143"/>
                </a:cxn>
                <a:cxn ang="0">
                  <a:pos x="221" y="54"/>
                </a:cxn>
                <a:cxn ang="0">
                  <a:pos x="197" y="0"/>
                </a:cxn>
              </a:cxnLst>
              <a:rect l="0" t="0" r="r" b="b"/>
              <a:pathLst>
                <a:path w="221" h="143">
                  <a:moveTo>
                    <a:pt x="197" y="0"/>
                  </a:moveTo>
                  <a:lnTo>
                    <a:pt x="0" y="90"/>
                  </a:lnTo>
                  <a:lnTo>
                    <a:pt x="24" y="143"/>
                  </a:lnTo>
                  <a:lnTo>
                    <a:pt x="221" y="5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6CEE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5" name="Freeform 161"/>
            <p:cNvSpPr>
              <a:spLocks noChangeAspect="1"/>
            </p:cNvSpPr>
            <p:nvPr/>
          </p:nvSpPr>
          <p:spPr bwMode="auto">
            <a:xfrm>
              <a:off x="-268" y="2790"/>
              <a:ext cx="221" cy="143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4" y="143"/>
                </a:cxn>
                <a:cxn ang="0">
                  <a:pos x="221" y="54"/>
                </a:cxn>
                <a:cxn ang="0">
                  <a:pos x="197" y="0"/>
                </a:cxn>
              </a:cxnLst>
              <a:rect l="0" t="0" r="r" b="b"/>
              <a:pathLst>
                <a:path w="221" h="143">
                  <a:moveTo>
                    <a:pt x="197" y="0"/>
                  </a:moveTo>
                  <a:lnTo>
                    <a:pt x="0" y="90"/>
                  </a:lnTo>
                  <a:lnTo>
                    <a:pt x="24" y="143"/>
                  </a:lnTo>
                  <a:lnTo>
                    <a:pt x="221" y="54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6CEEE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6" name="Freeform 162"/>
            <p:cNvSpPr>
              <a:spLocks noChangeAspect="1"/>
            </p:cNvSpPr>
            <p:nvPr/>
          </p:nvSpPr>
          <p:spPr bwMode="auto">
            <a:xfrm>
              <a:off x="-294" y="2741"/>
              <a:ext cx="223" cy="139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6" y="139"/>
                </a:cxn>
                <a:cxn ang="0">
                  <a:pos x="223" y="49"/>
                </a:cxn>
                <a:cxn ang="0">
                  <a:pos x="197" y="0"/>
                </a:cxn>
              </a:cxnLst>
              <a:rect l="0" t="0" r="r" b="b"/>
              <a:pathLst>
                <a:path w="223" h="139">
                  <a:moveTo>
                    <a:pt x="197" y="0"/>
                  </a:moveTo>
                  <a:lnTo>
                    <a:pt x="0" y="90"/>
                  </a:lnTo>
                  <a:lnTo>
                    <a:pt x="26" y="139"/>
                  </a:lnTo>
                  <a:lnTo>
                    <a:pt x="223" y="49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78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7" name="Freeform 163"/>
            <p:cNvSpPr>
              <a:spLocks noChangeAspect="1"/>
            </p:cNvSpPr>
            <p:nvPr/>
          </p:nvSpPr>
          <p:spPr bwMode="auto">
            <a:xfrm>
              <a:off x="-294" y="2741"/>
              <a:ext cx="223" cy="139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6" y="139"/>
                </a:cxn>
                <a:cxn ang="0">
                  <a:pos x="223" y="49"/>
                </a:cxn>
                <a:cxn ang="0">
                  <a:pos x="197" y="0"/>
                </a:cxn>
              </a:cxnLst>
              <a:rect l="0" t="0" r="r" b="b"/>
              <a:pathLst>
                <a:path w="223" h="139">
                  <a:moveTo>
                    <a:pt x="197" y="0"/>
                  </a:moveTo>
                  <a:lnTo>
                    <a:pt x="0" y="90"/>
                  </a:lnTo>
                  <a:lnTo>
                    <a:pt x="26" y="139"/>
                  </a:lnTo>
                  <a:lnTo>
                    <a:pt x="223" y="49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78FE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8" name="Freeform 164"/>
            <p:cNvSpPr>
              <a:spLocks noChangeAspect="1"/>
            </p:cNvSpPr>
            <p:nvPr/>
          </p:nvSpPr>
          <p:spPr bwMode="auto">
            <a:xfrm>
              <a:off x="-350" y="2778"/>
              <a:ext cx="130" cy="264"/>
            </a:xfrm>
            <a:custGeom>
              <a:avLst/>
              <a:gdLst/>
              <a:ahLst/>
              <a:cxnLst>
                <a:cxn ang="0">
                  <a:pos x="82" y="102"/>
                </a:cxn>
                <a:cxn ang="0">
                  <a:pos x="56" y="53"/>
                </a:cxn>
                <a:cxn ang="0">
                  <a:pos x="31" y="19"/>
                </a:cxn>
                <a:cxn ang="0">
                  <a:pos x="12" y="0"/>
                </a:cxn>
                <a:cxn ang="0">
                  <a:pos x="2" y="2"/>
                </a:cxn>
                <a:cxn ang="0">
                  <a:pos x="0" y="24"/>
                </a:cxn>
                <a:cxn ang="0">
                  <a:pos x="9" y="62"/>
                </a:cxn>
                <a:cxn ang="0">
                  <a:pos x="25" y="110"/>
                </a:cxn>
                <a:cxn ang="0">
                  <a:pos x="49" y="164"/>
                </a:cxn>
                <a:cxn ang="0">
                  <a:pos x="75" y="211"/>
                </a:cxn>
                <a:cxn ang="0">
                  <a:pos x="99" y="247"/>
                </a:cxn>
                <a:cxn ang="0">
                  <a:pos x="118" y="264"/>
                </a:cxn>
                <a:cxn ang="0">
                  <a:pos x="128" y="264"/>
                </a:cxn>
                <a:cxn ang="0">
                  <a:pos x="130" y="242"/>
                </a:cxn>
                <a:cxn ang="0">
                  <a:pos x="123" y="204"/>
                </a:cxn>
                <a:cxn ang="0">
                  <a:pos x="106" y="155"/>
                </a:cxn>
                <a:cxn ang="0">
                  <a:pos x="82" y="102"/>
                </a:cxn>
              </a:cxnLst>
              <a:rect l="0" t="0" r="r" b="b"/>
              <a:pathLst>
                <a:path w="130" h="264">
                  <a:moveTo>
                    <a:pt x="82" y="102"/>
                  </a:moveTo>
                  <a:lnTo>
                    <a:pt x="56" y="53"/>
                  </a:lnTo>
                  <a:lnTo>
                    <a:pt x="31" y="19"/>
                  </a:lnTo>
                  <a:lnTo>
                    <a:pt x="12" y="0"/>
                  </a:lnTo>
                  <a:lnTo>
                    <a:pt x="2" y="2"/>
                  </a:lnTo>
                  <a:lnTo>
                    <a:pt x="0" y="24"/>
                  </a:lnTo>
                  <a:lnTo>
                    <a:pt x="9" y="62"/>
                  </a:lnTo>
                  <a:lnTo>
                    <a:pt x="25" y="110"/>
                  </a:lnTo>
                  <a:lnTo>
                    <a:pt x="49" y="164"/>
                  </a:lnTo>
                  <a:lnTo>
                    <a:pt x="75" y="211"/>
                  </a:lnTo>
                  <a:lnTo>
                    <a:pt x="99" y="247"/>
                  </a:lnTo>
                  <a:lnTo>
                    <a:pt x="118" y="264"/>
                  </a:lnTo>
                  <a:lnTo>
                    <a:pt x="128" y="264"/>
                  </a:lnTo>
                  <a:lnTo>
                    <a:pt x="130" y="242"/>
                  </a:lnTo>
                  <a:lnTo>
                    <a:pt x="123" y="204"/>
                  </a:lnTo>
                  <a:lnTo>
                    <a:pt x="106" y="155"/>
                  </a:lnTo>
                  <a:lnTo>
                    <a:pt x="82" y="102"/>
                  </a:lnTo>
                  <a:close/>
                </a:path>
              </a:pathLst>
            </a:custGeom>
            <a:solidFill>
              <a:srgbClr val="3EACA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9" name="Freeform 165"/>
            <p:cNvSpPr>
              <a:spLocks noChangeAspect="1"/>
            </p:cNvSpPr>
            <p:nvPr/>
          </p:nvSpPr>
          <p:spPr bwMode="auto">
            <a:xfrm>
              <a:off x="-350" y="2778"/>
              <a:ext cx="130" cy="264"/>
            </a:xfrm>
            <a:custGeom>
              <a:avLst/>
              <a:gdLst/>
              <a:ahLst/>
              <a:cxnLst>
                <a:cxn ang="0">
                  <a:pos x="82" y="102"/>
                </a:cxn>
                <a:cxn ang="0">
                  <a:pos x="56" y="53"/>
                </a:cxn>
                <a:cxn ang="0">
                  <a:pos x="31" y="19"/>
                </a:cxn>
                <a:cxn ang="0">
                  <a:pos x="12" y="0"/>
                </a:cxn>
                <a:cxn ang="0">
                  <a:pos x="2" y="2"/>
                </a:cxn>
                <a:cxn ang="0">
                  <a:pos x="0" y="24"/>
                </a:cxn>
                <a:cxn ang="0">
                  <a:pos x="9" y="62"/>
                </a:cxn>
                <a:cxn ang="0">
                  <a:pos x="25" y="110"/>
                </a:cxn>
                <a:cxn ang="0">
                  <a:pos x="49" y="164"/>
                </a:cxn>
                <a:cxn ang="0">
                  <a:pos x="75" y="211"/>
                </a:cxn>
                <a:cxn ang="0">
                  <a:pos x="99" y="247"/>
                </a:cxn>
                <a:cxn ang="0">
                  <a:pos x="118" y="264"/>
                </a:cxn>
                <a:cxn ang="0">
                  <a:pos x="128" y="264"/>
                </a:cxn>
                <a:cxn ang="0">
                  <a:pos x="130" y="242"/>
                </a:cxn>
                <a:cxn ang="0">
                  <a:pos x="123" y="204"/>
                </a:cxn>
                <a:cxn ang="0">
                  <a:pos x="106" y="155"/>
                </a:cxn>
                <a:cxn ang="0">
                  <a:pos x="82" y="102"/>
                </a:cxn>
              </a:cxnLst>
              <a:rect l="0" t="0" r="r" b="b"/>
              <a:pathLst>
                <a:path w="130" h="264">
                  <a:moveTo>
                    <a:pt x="82" y="102"/>
                  </a:moveTo>
                  <a:lnTo>
                    <a:pt x="56" y="53"/>
                  </a:lnTo>
                  <a:lnTo>
                    <a:pt x="31" y="19"/>
                  </a:lnTo>
                  <a:lnTo>
                    <a:pt x="12" y="0"/>
                  </a:lnTo>
                  <a:lnTo>
                    <a:pt x="2" y="2"/>
                  </a:lnTo>
                  <a:lnTo>
                    <a:pt x="0" y="24"/>
                  </a:lnTo>
                  <a:lnTo>
                    <a:pt x="9" y="62"/>
                  </a:lnTo>
                  <a:lnTo>
                    <a:pt x="25" y="110"/>
                  </a:lnTo>
                  <a:lnTo>
                    <a:pt x="49" y="164"/>
                  </a:lnTo>
                  <a:lnTo>
                    <a:pt x="75" y="211"/>
                  </a:lnTo>
                  <a:lnTo>
                    <a:pt x="99" y="247"/>
                  </a:lnTo>
                  <a:lnTo>
                    <a:pt x="118" y="264"/>
                  </a:lnTo>
                  <a:lnTo>
                    <a:pt x="128" y="264"/>
                  </a:lnTo>
                  <a:lnTo>
                    <a:pt x="130" y="242"/>
                  </a:lnTo>
                  <a:lnTo>
                    <a:pt x="123" y="204"/>
                  </a:lnTo>
                  <a:lnTo>
                    <a:pt x="106" y="155"/>
                  </a:lnTo>
                  <a:lnTo>
                    <a:pt x="82" y="102"/>
                  </a:lnTo>
                </a:path>
              </a:pathLst>
            </a:custGeom>
            <a:noFill/>
            <a:ln w="3175">
              <a:solidFill>
                <a:srgbClr val="3EACA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70" name="Line 166"/>
            <p:cNvSpPr>
              <a:spLocks noChangeAspect="1" noChangeShapeType="1"/>
            </p:cNvSpPr>
            <p:nvPr/>
          </p:nvSpPr>
          <p:spPr bwMode="auto">
            <a:xfrm flipH="1" flipV="1">
              <a:off x="-154" y="2766"/>
              <a:ext cx="41" cy="21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71" name="Line 167"/>
            <p:cNvSpPr>
              <a:spLocks noChangeAspect="1" noChangeShapeType="1"/>
            </p:cNvSpPr>
            <p:nvPr/>
          </p:nvSpPr>
          <p:spPr bwMode="auto">
            <a:xfrm>
              <a:off x="-242" y="2736"/>
              <a:ext cx="67" cy="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sp>
        <p:nvSpPr>
          <p:cNvPr id="172" name="Line 168"/>
          <p:cNvSpPr>
            <a:spLocks noChangeAspect="1" noChangeShapeType="1"/>
          </p:cNvSpPr>
          <p:nvPr/>
        </p:nvSpPr>
        <p:spPr bwMode="auto">
          <a:xfrm flipH="1">
            <a:off x="5346162" y="5142014"/>
            <a:ext cx="281897" cy="118456"/>
          </a:xfrm>
          <a:prstGeom prst="line">
            <a:avLst/>
          </a:prstGeom>
          <a:noFill/>
          <a:ln w="333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73" name="Text Box 170"/>
          <p:cNvSpPr txBox="1">
            <a:spLocks noChangeAspect="1" noChangeArrowheads="1"/>
          </p:cNvSpPr>
          <p:nvPr/>
        </p:nvSpPr>
        <p:spPr bwMode="auto">
          <a:xfrm>
            <a:off x="4994094" y="4434757"/>
            <a:ext cx="902554" cy="43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100" dirty="0" smtClean="0">
                <a:solidFill>
                  <a:srgbClr val="99CCFF"/>
                </a:solidFill>
              </a:rPr>
              <a:t>ITM</a:t>
            </a:r>
            <a:r>
              <a:rPr lang="en-US" altLang="ja-JP" sz="1100" dirty="0" smtClean="0">
                <a:solidFill>
                  <a:srgbClr val="DDDDDD"/>
                </a:solidFill>
              </a:rPr>
              <a:t>: Input </a:t>
            </a:r>
          </a:p>
          <a:p>
            <a:pPr>
              <a:buFontTx/>
              <a:buNone/>
            </a:pPr>
            <a:r>
              <a:rPr lang="en-US" altLang="ja-JP" sz="1100" dirty="0" smtClean="0">
                <a:solidFill>
                  <a:srgbClr val="DDDDDD"/>
                </a:solidFill>
              </a:rPr>
              <a:t>Test Mass</a:t>
            </a:r>
            <a:endParaRPr lang="ja-JP" altLang="en-US" sz="1100" dirty="0">
              <a:solidFill>
                <a:srgbClr val="DDDDDD"/>
              </a:solidFill>
            </a:endParaRPr>
          </a:p>
        </p:txBody>
      </p:sp>
      <p:sp>
        <p:nvSpPr>
          <p:cNvPr id="174" name="Text Box 171"/>
          <p:cNvSpPr txBox="1">
            <a:spLocks noChangeAspect="1" noChangeArrowheads="1"/>
          </p:cNvSpPr>
          <p:nvPr/>
        </p:nvSpPr>
        <p:spPr bwMode="auto">
          <a:xfrm>
            <a:off x="6627401" y="4212942"/>
            <a:ext cx="428290" cy="26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100" dirty="0" smtClean="0">
                <a:solidFill>
                  <a:srgbClr val="99CCFF"/>
                </a:solidFill>
              </a:rPr>
              <a:t>ITM</a:t>
            </a:r>
            <a:endParaRPr lang="ja-JP" altLang="en-US" sz="1100" dirty="0">
              <a:solidFill>
                <a:srgbClr val="99CCFF"/>
              </a:solidFill>
            </a:endParaRPr>
          </a:p>
        </p:txBody>
      </p:sp>
      <p:sp>
        <p:nvSpPr>
          <p:cNvPr id="175" name="Text Box 172"/>
          <p:cNvSpPr txBox="1">
            <a:spLocks noChangeAspect="1" noChangeArrowheads="1"/>
          </p:cNvSpPr>
          <p:nvPr/>
        </p:nvSpPr>
        <p:spPr bwMode="auto">
          <a:xfrm>
            <a:off x="5296558" y="5270918"/>
            <a:ext cx="1219536" cy="43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100" dirty="0" smtClean="0">
                <a:solidFill>
                  <a:srgbClr val="99CCFF"/>
                </a:solidFill>
              </a:rPr>
              <a:t>PRM</a:t>
            </a:r>
            <a:r>
              <a:rPr lang="en-US" altLang="ja-JP" sz="1100" dirty="0" smtClean="0">
                <a:solidFill>
                  <a:srgbClr val="DDDDDD"/>
                </a:solidFill>
              </a:rPr>
              <a:t>: Power-</a:t>
            </a:r>
          </a:p>
          <a:p>
            <a:pPr algn="l">
              <a:buFontTx/>
              <a:buNone/>
            </a:pPr>
            <a:r>
              <a:rPr lang="en-US" altLang="ja-JP" sz="1100" dirty="0" smtClean="0">
                <a:solidFill>
                  <a:srgbClr val="DDDDDD"/>
                </a:solidFill>
              </a:rPr>
              <a:t> Recycling Mirror</a:t>
            </a:r>
            <a:endParaRPr lang="ja-JP" altLang="en-US" sz="1100" dirty="0">
              <a:solidFill>
                <a:srgbClr val="DDDDDD"/>
              </a:solidFill>
            </a:endParaRPr>
          </a:p>
        </p:txBody>
      </p:sp>
      <p:sp>
        <p:nvSpPr>
          <p:cNvPr id="176" name="Text Box 173"/>
          <p:cNvSpPr txBox="1">
            <a:spLocks noChangeAspect="1" noChangeArrowheads="1"/>
          </p:cNvSpPr>
          <p:nvPr/>
        </p:nvSpPr>
        <p:spPr bwMode="auto">
          <a:xfrm rot="20100000">
            <a:off x="7229910" y="4432435"/>
            <a:ext cx="961837" cy="4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200" dirty="0" smtClean="0">
                <a:solidFill>
                  <a:srgbClr val="DDDDDD"/>
                </a:solidFill>
              </a:rPr>
              <a:t>Fabry-Perot</a:t>
            </a:r>
          </a:p>
          <a:p>
            <a:pPr>
              <a:buFontTx/>
              <a:buNone/>
            </a:pPr>
            <a:r>
              <a:rPr lang="en-US" altLang="ja-JP" sz="1200" dirty="0" smtClean="0">
                <a:solidFill>
                  <a:srgbClr val="DDDDDD"/>
                </a:solidFill>
              </a:rPr>
              <a:t>Cavity</a:t>
            </a:r>
            <a:endParaRPr lang="ja-JP" altLang="en-US" sz="1200" dirty="0">
              <a:solidFill>
                <a:srgbClr val="DDDDDD"/>
              </a:solidFill>
            </a:endParaRPr>
          </a:p>
        </p:txBody>
      </p:sp>
      <p:sp>
        <p:nvSpPr>
          <p:cNvPr id="177" name="Rectangle 174"/>
          <p:cNvSpPr>
            <a:spLocks noChangeAspect="1" noChangeArrowheads="1"/>
          </p:cNvSpPr>
          <p:nvPr/>
        </p:nvSpPr>
        <p:spPr bwMode="auto">
          <a:xfrm rot="3600000">
            <a:off x="4892011" y="3736818"/>
            <a:ext cx="962746" cy="462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200" dirty="0" smtClean="0">
                <a:solidFill>
                  <a:srgbClr val="DDDDDD"/>
                </a:solidFill>
              </a:rPr>
              <a:t>Fabry-Perot</a:t>
            </a:r>
          </a:p>
          <a:p>
            <a:pPr>
              <a:buFontTx/>
              <a:buNone/>
            </a:pPr>
            <a:r>
              <a:rPr lang="en-US" altLang="ja-JP" sz="1200" dirty="0" smtClean="0">
                <a:solidFill>
                  <a:srgbClr val="DDDDDD"/>
                </a:solidFill>
              </a:rPr>
              <a:t> Cavity</a:t>
            </a:r>
            <a:endParaRPr lang="ja-JP" altLang="en-US" sz="1200" dirty="0">
              <a:solidFill>
                <a:srgbClr val="DDDDDD"/>
              </a:solidFill>
            </a:endParaRPr>
          </a:p>
        </p:txBody>
      </p:sp>
      <p:grpSp>
        <p:nvGrpSpPr>
          <p:cNvPr id="178" name="グループ化 177"/>
          <p:cNvGrpSpPr/>
          <p:nvPr/>
        </p:nvGrpSpPr>
        <p:grpSpPr>
          <a:xfrm>
            <a:off x="6429649" y="5135042"/>
            <a:ext cx="1748790" cy="430855"/>
            <a:chOff x="2037161" y="4855521"/>
            <a:chExt cx="1748790" cy="430855"/>
          </a:xfrm>
        </p:grpSpPr>
        <p:sp>
          <p:nvSpPr>
            <p:cNvPr id="179" name="Text Box 172"/>
            <p:cNvSpPr txBox="1">
              <a:spLocks noChangeAspect="1" noChangeArrowheads="1"/>
            </p:cNvSpPr>
            <p:nvPr/>
          </p:nvSpPr>
          <p:spPr bwMode="auto">
            <a:xfrm>
              <a:off x="2357109" y="4855521"/>
              <a:ext cx="1428842" cy="430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1100" dirty="0" smtClean="0">
                  <a:solidFill>
                    <a:srgbClr val="99CCFF"/>
                  </a:solidFill>
                </a:rPr>
                <a:t>SEM</a:t>
              </a:r>
              <a:r>
                <a:rPr lang="en-US" altLang="ja-JP" sz="1100" dirty="0" smtClean="0">
                  <a:solidFill>
                    <a:srgbClr val="DDDDDD"/>
                  </a:solidFill>
                </a:rPr>
                <a:t>: Signal-</a:t>
              </a:r>
            </a:p>
            <a:p>
              <a:pPr algn="l">
                <a:buFontTx/>
                <a:buNone/>
              </a:pPr>
              <a:r>
                <a:rPr lang="en-US" altLang="ja-JP" sz="1100" dirty="0" smtClean="0">
                  <a:solidFill>
                    <a:srgbClr val="DDDDDD"/>
                  </a:solidFill>
                </a:rPr>
                <a:t>   Extraction Mirror</a:t>
              </a:r>
              <a:endParaRPr lang="ja-JP" altLang="en-US" sz="1100" dirty="0">
                <a:solidFill>
                  <a:srgbClr val="DDDDDD"/>
                </a:solidFill>
              </a:endParaRPr>
            </a:p>
          </p:txBody>
        </p:sp>
        <p:grpSp>
          <p:nvGrpSpPr>
            <p:cNvPr id="180" name="Group 176"/>
            <p:cNvGrpSpPr>
              <a:grpSpLocks/>
            </p:cNvGrpSpPr>
            <p:nvPr/>
          </p:nvGrpSpPr>
          <p:grpSpPr bwMode="auto">
            <a:xfrm>
              <a:off x="2037161" y="4948510"/>
              <a:ext cx="326208" cy="332317"/>
              <a:chOff x="3318" y="1817"/>
              <a:chExt cx="403" cy="396"/>
            </a:xfrm>
          </p:grpSpPr>
          <p:pic>
            <p:nvPicPr>
              <p:cNvPr id="181" name="Picture 177" descr="mirror2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318" y="1817"/>
                <a:ext cx="403" cy="396"/>
              </a:xfrm>
              <a:prstGeom prst="rect">
                <a:avLst/>
              </a:prstGeom>
              <a:noFill/>
            </p:spPr>
          </p:pic>
          <p:sp>
            <p:nvSpPr>
              <p:cNvPr id="182" name="Line 178"/>
              <p:cNvSpPr>
                <a:spLocks noChangeShapeType="1"/>
              </p:cNvSpPr>
              <p:nvPr/>
            </p:nvSpPr>
            <p:spPr bwMode="auto">
              <a:xfrm>
                <a:off x="3572" y="2123"/>
                <a:ext cx="29" cy="55"/>
              </a:xfrm>
              <a:prstGeom prst="line">
                <a:avLst/>
              </a:prstGeom>
              <a:noFill/>
              <a:ln w="412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83" name="Text Box 171"/>
          <p:cNvSpPr txBox="1">
            <a:spLocks noChangeAspect="1" noChangeArrowheads="1"/>
          </p:cNvSpPr>
          <p:nvPr/>
        </p:nvSpPr>
        <p:spPr bwMode="auto">
          <a:xfrm>
            <a:off x="7875286" y="3636513"/>
            <a:ext cx="45397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100" dirty="0">
                <a:solidFill>
                  <a:srgbClr val="99CCFF"/>
                </a:solidFill>
              </a:rPr>
              <a:t>E</a:t>
            </a:r>
            <a:r>
              <a:rPr lang="en-US" altLang="ja-JP" sz="1100" dirty="0" smtClean="0">
                <a:solidFill>
                  <a:srgbClr val="99CCFF"/>
                </a:solidFill>
              </a:rPr>
              <a:t>TM</a:t>
            </a:r>
            <a:endParaRPr lang="ja-JP" altLang="en-US" sz="1100" dirty="0">
              <a:solidFill>
                <a:srgbClr val="99CCFF"/>
              </a:solidFill>
            </a:endParaRPr>
          </a:p>
        </p:txBody>
      </p:sp>
      <p:sp>
        <p:nvSpPr>
          <p:cNvPr id="184" name="Text Box 171"/>
          <p:cNvSpPr txBox="1">
            <a:spLocks noChangeAspect="1" noChangeArrowheads="1"/>
          </p:cNvSpPr>
          <p:nvPr/>
        </p:nvSpPr>
        <p:spPr bwMode="auto">
          <a:xfrm>
            <a:off x="5580112" y="3060449"/>
            <a:ext cx="82907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100" dirty="0" smtClean="0">
                <a:solidFill>
                  <a:srgbClr val="99CCFF"/>
                </a:solidFill>
              </a:rPr>
              <a:t>ETM</a:t>
            </a:r>
            <a:r>
              <a:rPr lang="en-US" altLang="ja-JP" sz="1100" dirty="0" smtClean="0">
                <a:solidFill>
                  <a:srgbClr val="DDDDDD"/>
                </a:solidFill>
              </a:rPr>
              <a:t>: End </a:t>
            </a:r>
          </a:p>
          <a:p>
            <a:pPr>
              <a:buFontTx/>
              <a:buNone/>
            </a:pPr>
            <a:r>
              <a:rPr lang="en-US" altLang="ja-JP" sz="1100" dirty="0" smtClean="0">
                <a:solidFill>
                  <a:srgbClr val="DDDDDD"/>
                </a:solidFill>
              </a:rPr>
              <a:t>Test Mass</a:t>
            </a:r>
            <a:endParaRPr lang="ja-JP" altLang="en-US" sz="1100" dirty="0">
              <a:solidFill>
                <a:srgbClr val="DDDDDD"/>
              </a:solidFill>
            </a:endParaRPr>
          </a:p>
        </p:txBody>
      </p:sp>
      <p:sp>
        <p:nvSpPr>
          <p:cNvPr id="185" name="Text Box 171"/>
          <p:cNvSpPr txBox="1">
            <a:spLocks noChangeAspect="1" noChangeArrowheads="1"/>
          </p:cNvSpPr>
          <p:nvPr/>
        </p:nvSpPr>
        <p:spPr bwMode="auto">
          <a:xfrm>
            <a:off x="4788024" y="4959079"/>
            <a:ext cx="51648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100" dirty="0" smtClean="0">
                <a:solidFill>
                  <a:srgbClr val="99CCFF"/>
                </a:solidFill>
              </a:rPr>
              <a:t>Laser</a:t>
            </a:r>
            <a:endParaRPr lang="ja-JP" altLang="en-US" sz="1100" dirty="0">
              <a:solidFill>
                <a:srgbClr val="99CCFF"/>
              </a:solidFill>
            </a:endParaRPr>
          </a:p>
        </p:txBody>
      </p:sp>
      <p:sp>
        <p:nvSpPr>
          <p:cNvPr id="186" name="Text Box 171"/>
          <p:cNvSpPr txBox="1">
            <a:spLocks noChangeAspect="1" noChangeArrowheads="1"/>
          </p:cNvSpPr>
          <p:nvPr/>
        </p:nvSpPr>
        <p:spPr bwMode="auto">
          <a:xfrm>
            <a:off x="6275076" y="4416878"/>
            <a:ext cx="34657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100" dirty="0" smtClean="0">
                <a:solidFill>
                  <a:srgbClr val="99CCFF"/>
                </a:solidFill>
              </a:rPr>
              <a:t>BS</a:t>
            </a:r>
            <a:endParaRPr lang="ja-JP" altLang="en-US" sz="1100" dirty="0">
              <a:solidFill>
                <a:srgbClr val="99CCFF"/>
              </a:solidFill>
            </a:endParaRPr>
          </a:p>
        </p:txBody>
      </p:sp>
      <p:sp>
        <p:nvSpPr>
          <p:cNvPr id="187" name="Text Box 171"/>
          <p:cNvSpPr txBox="1">
            <a:spLocks noChangeAspect="1" noChangeArrowheads="1"/>
          </p:cNvSpPr>
          <p:nvPr/>
        </p:nvSpPr>
        <p:spPr bwMode="auto">
          <a:xfrm>
            <a:off x="6910769" y="5679159"/>
            <a:ext cx="111761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100" dirty="0" smtClean="0">
                <a:solidFill>
                  <a:srgbClr val="99CCFF"/>
                </a:solidFill>
              </a:rPr>
              <a:t>Photo Detector</a:t>
            </a:r>
            <a:endParaRPr lang="ja-JP" altLang="en-US" sz="1100" dirty="0">
              <a:solidFill>
                <a:srgbClr val="99CCFF"/>
              </a:solidFill>
            </a:endParaRPr>
          </a:p>
        </p:txBody>
      </p:sp>
      <p:sp>
        <p:nvSpPr>
          <p:cNvPr id="188" name="Rectangle 3"/>
          <p:cNvSpPr txBox="1">
            <a:spLocks noChangeArrowheads="1"/>
          </p:cNvSpPr>
          <p:nvPr/>
        </p:nvSpPr>
        <p:spPr>
          <a:xfrm>
            <a:off x="503548" y="3692541"/>
            <a:ext cx="4212468" cy="1464651"/>
          </a:xfrm>
          <a:prstGeom prst="rect">
            <a:avLst/>
          </a:prstGeom>
        </p:spPr>
        <p:txBody>
          <a:bodyPr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ja-JP" b="1" dirty="0" smtClean="0">
                <a:latin typeface="Tahoma" pitchFamily="34" charset="0"/>
              </a:rPr>
              <a:t>RSE</a:t>
            </a:r>
            <a:r>
              <a:rPr lang="en-US" altLang="ja-JP" sz="1800" b="1" dirty="0" smtClean="0">
                <a:latin typeface="Tahoma" pitchFamily="34" charset="0"/>
              </a:rPr>
              <a:t> </a:t>
            </a:r>
            <a:r>
              <a:rPr lang="en-US" altLang="ja-JP" sz="1600" b="1" dirty="0" smtClean="0">
                <a:latin typeface="Tahoma" pitchFamily="34" charset="0"/>
              </a:rPr>
              <a:t>(</a:t>
            </a:r>
            <a:r>
              <a:rPr lang="en-US" altLang="ja-JP" sz="1600" b="1" u="sng" dirty="0" smtClean="0">
                <a:solidFill>
                  <a:schemeClr val="bg1"/>
                </a:solidFill>
                <a:latin typeface="Tahoma" pitchFamily="34" charset="0"/>
              </a:rPr>
              <a:t>R</a:t>
            </a:r>
            <a:r>
              <a:rPr lang="en-US" altLang="ja-JP" sz="1600" b="1" dirty="0" smtClean="0">
                <a:latin typeface="Tahoma" pitchFamily="34" charset="0"/>
              </a:rPr>
              <a:t>esonant-</a:t>
            </a:r>
            <a:r>
              <a:rPr lang="en-US" altLang="ja-JP" sz="1600" b="1" u="sng" dirty="0" smtClean="0">
                <a:solidFill>
                  <a:schemeClr val="bg1"/>
                </a:solidFill>
                <a:latin typeface="Tahoma" pitchFamily="34" charset="0"/>
              </a:rPr>
              <a:t>S</a:t>
            </a:r>
            <a:r>
              <a:rPr lang="en-US" altLang="ja-JP" sz="1600" b="1" dirty="0" smtClean="0">
                <a:latin typeface="Tahoma" pitchFamily="34" charset="0"/>
              </a:rPr>
              <a:t>ideband </a:t>
            </a:r>
            <a:r>
              <a:rPr lang="en-US" altLang="ja-JP" sz="1600" b="1" u="sng" dirty="0" smtClean="0">
                <a:solidFill>
                  <a:schemeClr val="bg1"/>
                </a:solidFill>
                <a:latin typeface="Tahoma" pitchFamily="34" charset="0"/>
              </a:rPr>
              <a:t>E</a:t>
            </a:r>
            <a:r>
              <a:rPr lang="en-US" altLang="ja-JP" sz="1600" b="1" dirty="0" smtClean="0">
                <a:latin typeface="Tahoma" pitchFamily="34" charset="0"/>
              </a:rPr>
              <a:t>xtraction) </a:t>
            </a:r>
            <a:endParaRPr lang="en-US" altLang="ja-JP" sz="1800" dirty="0" smtClean="0">
              <a:latin typeface="Tahoma" pitchFamily="34" charset="0"/>
            </a:endParaRPr>
          </a:p>
          <a:p>
            <a:pPr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ja-JP" sz="1800" dirty="0" smtClean="0">
                <a:latin typeface="Tahoma" pitchFamily="34" charset="0"/>
              </a:rPr>
              <a:t>    - </a:t>
            </a:r>
            <a:r>
              <a:rPr lang="ja-JP" altLang="en-US" sz="1800" dirty="0" smtClean="0">
                <a:latin typeface="Tahoma" pitchFamily="34" charset="0"/>
              </a:rPr>
              <a:t>干渉計内の高レーザー光量の蓄積</a:t>
            </a:r>
            <a:r>
              <a:rPr lang="en-US" altLang="ja-JP" sz="1800" dirty="0" smtClean="0">
                <a:latin typeface="Tahoma" pitchFamily="34" charset="0"/>
              </a:rPr>
              <a:t>.</a:t>
            </a:r>
          </a:p>
          <a:p>
            <a:pPr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ja-JP" sz="1800" dirty="0">
                <a:latin typeface="Tahoma" pitchFamily="34" charset="0"/>
              </a:rPr>
              <a:t> </a:t>
            </a:r>
            <a:r>
              <a:rPr lang="en-US" altLang="ja-JP" sz="1800" dirty="0" smtClean="0">
                <a:latin typeface="Tahoma" pitchFamily="34" charset="0"/>
              </a:rPr>
              <a:t>   - </a:t>
            </a:r>
            <a:r>
              <a:rPr lang="ja-JP" altLang="en-US" sz="1800" dirty="0" smtClean="0">
                <a:latin typeface="Tahoma" pitchFamily="34" charset="0"/>
              </a:rPr>
              <a:t>観測周波数帯の可変化・狭帯域化</a:t>
            </a:r>
            <a:endParaRPr lang="en-US" altLang="ja-JP" sz="1800" dirty="0" smtClean="0">
              <a:latin typeface="Tahoma" pitchFamily="34" charset="0"/>
            </a:endParaRPr>
          </a:p>
          <a:p>
            <a:pPr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ja-JP" sz="1800" dirty="0">
                <a:latin typeface="Tahoma" pitchFamily="34" charset="0"/>
              </a:rPr>
              <a:t> </a:t>
            </a:r>
            <a:r>
              <a:rPr lang="en-US" altLang="ja-JP" sz="1800" dirty="0" smtClean="0">
                <a:latin typeface="Tahoma" pitchFamily="34" charset="0"/>
              </a:rPr>
              <a:t>     </a:t>
            </a:r>
            <a:r>
              <a:rPr lang="ja-JP" altLang="en-US" sz="1800" dirty="0" smtClean="0">
                <a:latin typeface="Tahoma" pitchFamily="34" charset="0"/>
              </a:rPr>
              <a:t>を可能にする</a:t>
            </a:r>
            <a:r>
              <a:rPr lang="en-US" altLang="ja-JP" sz="1800" dirty="0" smtClean="0">
                <a:latin typeface="Tahoma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84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角丸四角形 36"/>
          <p:cNvSpPr/>
          <p:nvPr/>
        </p:nvSpPr>
        <p:spPr bwMode="auto">
          <a:xfrm>
            <a:off x="1115616" y="2513410"/>
            <a:ext cx="3312716" cy="2304256"/>
          </a:xfrm>
          <a:prstGeom prst="roundRect">
            <a:avLst>
              <a:gd name="adj" fmla="val 6644"/>
            </a:avLst>
          </a:prstGeom>
          <a:solidFill>
            <a:srgbClr val="FFFFFF">
              <a:alpha val="9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44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/>
              <a:t>マイケルソン干渉計の動作点</a:t>
            </a:r>
            <a:endParaRPr lang="ja-JP" altLang="en-US" sz="2000"/>
          </a:p>
        </p:txBody>
      </p:sp>
      <p:sp>
        <p:nvSpPr>
          <p:cNvPr id="3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1125EE2-AAE0-4021-BD41-7B2F3616CD05}" type="slidenum">
              <a:rPr lang="en-US" altLang="ja-JP" sz="14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altLang="ja-JP" sz="1400" b="1" kern="120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49988" name="Rectangle 4"/>
          <p:cNvSpPr>
            <a:spLocks noChangeArrowheads="1"/>
          </p:cNvSpPr>
          <p:nvPr/>
        </p:nvSpPr>
        <p:spPr bwMode="auto">
          <a:xfrm>
            <a:off x="915144" y="1196974"/>
            <a:ext cx="4953000" cy="284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  <a:buClr>
                <a:srgbClr val="003366"/>
              </a:buClr>
              <a:buSzPct val="70000"/>
              <a:buNone/>
            </a:pPr>
            <a:r>
              <a:rPr kumimoji="1" lang="ja-JP" altLang="en-US" sz="2000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暗縞 </a:t>
            </a:r>
            <a:r>
              <a:rPr kumimoji="1" lang="en-US" altLang="ja-JP" sz="2000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ダークフリンジ</a:t>
            </a:r>
            <a:r>
              <a:rPr kumimoji="1" lang="en-US" altLang="ja-JP" sz="2000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  <a:r>
              <a:rPr kumimoji="1" lang="ja-JP" altLang="en-US" sz="2000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で動作する場合</a:t>
            </a:r>
          </a:p>
        </p:txBody>
      </p:sp>
      <p:sp>
        <p:nvSpPr>
          <p:cNvPr id="1449990" name="Rectangle 6"/>
          <p:cNvSpPr>
            <a:spLocks noChangeArrowheads="1"/>
          </p:cNvSpPr>
          <p:nvPr/>
        </p:nvSpPr>
        <p:spPr bwMode="auto">
          <a:xfrm>
            <a:off x="1130672" y="1844824"/>
            <a:ext cx="3781425" cy="3667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両腕からのキャリアの位相差 </a:t>
            </a: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en-US" altLang="ja-JP" sz="2000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180</a:t>
            </a:r>
            <a:r>
              <a:rPr kumimoji="1" lang="ja-JP" altLang="en-US" sz="2000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度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223963" y="2636838"/>
            <a:ext cx="3276600" cy="1974850"/>
            <a:chOff x="960" y="1824"/>
            <a:chExt cx="2064" cy="1244"/>
          </a:xfrm>
        </p:grpSpPr>
        <p:sp>
          <p:nvSpPr>
            <p:cNvPr id="1449992" name="Oval 8"/>
            <p:cNvSpPr>
              <a:spLocks noChangeArrowheads="1"/>
            </p:cNvSpPr>
            <p:nvPr/>
          </p:nvSpPr>
          <p:spPr bwMode="auto">
            <a:xfrm>
              <a:off x="1774" y="2256"/>
              <a:ext cx="960" cy="432"/>
            </a:xfrm>
            <a:prstGeom prst="ellipse">
              <a:avLst/>
            </a:prstGeom>
            <a:solidFill>
              <a:srgbClr val="FFFF99">
                <a:alpha val="50000"/>
              </a:srgbClr>
            </a:solidFill>
            <a:ln w="25400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449993" name="Oval 9"/>
            <p:cNvSpPr>
              <a:spLocks noChangeArrowheads="1"/>
            </p:cNvSpPr>
            <p:nvPr/>
          </p:nvSpPr>
          <p:spPr bwMode="auto">
            <a:xfrm rot="5400000">
              <a:off x="1200" y="2064"/>
              <a:ext cx="480" cy="864"/>
            </a:xfrm>
            <a:prstGeom prst="ellipse">
              <a:avLst/>
            </a:prstGeom>
            <a:solidFill>
              <a:srgbClr val="CCFFFF">
                <a:alpha val="5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449994" name="Line 10"/>
            <p:cNvSpPr>
              <a:spLocks noChangeShapeType="1"/>
            </p:cNvSpPr>
            <p:nvPr/>
          </p:nvSpPr>
          <p:spPr bwMode="auto">
            <a:xfrm>
              <a:off x="960" y="2544"/>
              <a:ext cx="191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449995" name="Line 11"/>
            <p:cNvSpPr>
              <a:spLocks noChangeShapeType="1"/>
            </p:cNvSpPr>
            <p:nvPr/>
          </p:nvSpPr>
          <p:spPr bwMode="auto">
            <a:xfrm flipV="1">
              <a:off x="1822" y="1824"/>
              <a:ext cx="0" cy="81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449996" name="AutoShape 12"/>
            <p:cNvSpPr>
              <a:spLocks noChangeArrowheads="1"/>
            </p:cNvSpPr>
            <p:nvPr/>
          </p:nvSpPr>
          <p:spPr bwMode="auto">
            <a:xfrm rot="16200000">
              <a:off x="1392" y="2172"/>
              <a:ext cx="144" cy="720"/>
            </a:xfrm>
            <a:prstGeom prst="upArrow">
              <a:avLst>
                <a:gd name="adj1" fmla="val 50000"/>
                <a:gd name="adj2" fmla="val 95833"/>
              </a:avLst>
            </a:prstGeom>
            <a:solidFill>
              <a:srgbClr val="FF99CC">
                <a:alpha val="50000"/>
              </a:srgbClr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449997" name="AutoShape 13"/>
            <p:cNvSpPr>
              <a:spLocks noChangeArrowheads="1"/>
            </p:cNvSpPr>
            <p:nvPr/>
          </p:nvSpPr>
          <p:spPr bwMode="auto">
            <a:xfrm>
              <a:off x="1056" y="2304"/>
              <a:ext cx="192" cy="222"/>
            </a:xfrm>
            <a:prstGeom prst="upArrow">
              <a:avLst>
                <a:gd name="adj1" fmla="val 50009"/>
                <a:gd name="adj2" fmla="val 48172"/>
              </a:avLst>
            </a:prstGeom>
            <a:solidFill>
              <a:srgbClr val="CCFFCC">
                <a:alpha val="50000"/>
              </a:srgbClr>
            </a:solidFill>
            <a:ln w="1270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449998" name="AutoShape 14"/>
            <p:cNvSpPr>
              <a:spLocks noChangeArrowheads="1"/>
            </p:cNvSpPr>
            <p:nvPr/>
          </p:nvSpPr>
          <p:spPr bwMode="auto">
            <a:xfrm rot="5400000">
              <a:off x="2110" y="2178"/>
              <a:ext cx="144" cy="720"/>
            </a:xfrm>
            <a:prstGeom prst="upArrow">
              <a:avLst>
                <a:gd name="adj1" fmla="val 50000"/>
                <a:gd name="adj2" fmla="val 95833"/>
              </a:avLst>
            </a:prstGeom>
            <a:solidFill>
              <a:srgbClr val="FF99CC">
                <a:alpha val="50000"/>
              </a:srgbClr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449999" name="AutoShape 15"/>
            <p:cNvSpPr>
              <a:spLocks noChangeArrowheads="1"/>
            </p:cNvSpPr>
            <p:nvPr/>
          </p:nvSpPr>
          <p:spPr bwMode="auto">
            <a:xfrm>
              <a:off x="2398" y="2274"/>
              <a:ext cx="192" cy="222"/>
            </a:xfrm>
            <a:prstGeom prst="upArrow">
              <a:avLst>
                <a:gd name="adj1" fmla="val 50009"/>
                <a:gd name="adj2" fmla="val 48172"/>
              </a:avLst>
            </a:prstGeom>
            <a:solidFill>
              <a:srgbClr val="CCFFCC">
                <a:alpha val="50000"/>
              </a:srgbClr>
            </a:solidFill>
            <a:ln w="1270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450000" name="Rectangle 16"/>
            <p:cNvSpPr>
              <a:spLocks noChangeArrowheads="1"/>
            </p:cNvSpPr>
            <p:nvPr/>
          </p:nvSpPr>
          <p:spPr bwMode="auto">
            <a:xfrm>
              <a:off x="2016" y="1894"/>
              <a:ext cx="619" cy="36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600" kern="1200">
                  <a:solidFill>
                    <a:srgbClr val="996633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腕</a:t>
              </a:r>
              <a:r>
                <a:rPr kumimoji="1" lang="en-US" altLang="ja-JP" sz="1600" kern="1200">
                  <a:solidFill>
                    <a:srgbClr val="996633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2</a:t>
              </a:r>
              <a:r>
                <a:rPr kumimoji="1" lang="ja-JP" altLang="en-US" sz="1600" kern="1200">
                  <a:solidFill>
                    <a:srgbClr val="996633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から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600" kern="1200">
                  <a:solidFill>
                    <a:srgbClr val="996633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来た成分</a:t>
              </a:r>
            </a:p>
          </p:txBody>
        </p:sp>
        <p:sp>
          <p:nvSpPr>
            <p:cNvPr id="1450001" name="Rectangle 17"/>
            <p:cNvSpPr>
              <a:spLocks noChangeArrowheads="1"/>
            </p:cNvSpPr>
            <p:nvPr/>
          </p:nvSpPr>
          <p:spPr bwMode="auto">
            <a:xfrm>
              <a:off x="1152" y="1876"/>
              <a:ext cx="619" cy="36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600" kern="1200">
                  <a:solidFill>
                    <a:srgbClr val="3333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腕</a:t>
              </a:r>
              <a:r>
                <a:rPr kumimoji="1" lang="en-US" altLang="ja-JP" sz="1600" kern="1200">
                  <a:solidFill>
                    <a:srgbClr val="3333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1</a:t>
              </a:r>
              <a:r>
                <a:rPr kumimoji="1" lang="ja-JP" altLang="en-US" sz="1600" kern="1200">
                  <a:solidFill>
                    <a:srgbClr val="3333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から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600" kern="1200">
                  <a:solidFill>
                    <a:srgbClr val="3333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来た成分</a:t>
              </a:r>
            </a:p>
          </p:txBody>
        </p:sp>
        <p:sp>
          <p:nvSpPr>
            <p:cNvPr id="1450002" name="Rectangle 18"/>
            <p:cNvSpPr>
              <a:spLocks noChangeArrowheads="1"/>
            </p:cNvSpPr>
            <p:nvPr/>
          </p:nvSpPr>
          <p:spPr bwMode="auto">
            <a:xfrm>
              <a:off x="1026" y="2640"/>
              <a:ext cx="1998" cy="4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600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キャリア光は、打ち消しあって消える</a:t>
              </a: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600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サイドバンド</a:t>
              </a:r>
              <a:r>
                <a:rPr kumimoji="1" lang="en-US" altLang="ja-JP" sz="1600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(</a:t>
              </a:r>
              <a:r>
                <a:rPr kumimoji="1" lang="ja-JP" altLang="en-US" sz="1600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信号成分</a:t>
              </a:r>
              <a:r>
                <a:rPr kumimoji="1" lang="en-US" altLang="ja-JP" sz="1600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)</a:t>
              </a:r>
              <a:r>
                <a:rPr kumimoji="1" lang="ja-JP" altLang="en-US" sz="1600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は強めあう</a:t>
              </a:r>
            </a:p>
          </p:txBody>
        </p:sp>
      </p:grpSp>
      <p:sp>
        <p:nvSpPr>
          <p:cNvPr id="1450003" name="AutoShape 19"/>
          <p:cNvSpPr>
            <a:spLocks noChangeArrowheads="1"/>
          </p:cNvSpPr>
          <p:nvPr/>
        </p:nvSpPr>
        <p:spPr bwMode="auto">
          <a:xfrm>
            <a:off x="5029200" y="2348880"/>
            <a:ext cx="3733800" cy="2514600"/>
          </a:xfrm>
          <a:prstGeom prst="roundRect">
            <a:avLst>
              <a:gd name="adj" fmla="val 5810"/>
            </a:avLst>
          </a:prstGeom>
          <a:solidFill>
            <a:srgbClr val="FFFFFF">
              <a:alpha val="50000"/>
            </a:srgbClr>
          </a:solidFill>
          <a:ln w="9525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450004" name="Picture 20" descr="mi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1600" y="2355230"/>
            <a:ext cx="35052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0005" name="Line 21"/>
          <p:cNvSpPr>
            <a:spLocks noChangeShapeType="1"/>
          </p:cNvSpPr>
          <p:nvPr/>
        </p:nvSpPr>
        <p:spPr bwMode="auto">
          <a:xfrm>
            <a:off x="6248400" y="3625230"/>
            <a:ext cx="276225" cy="2095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50006" name="Line 22"/>
          <p:cNvSpPr>
            <a:spLocks noChangeShapeType="1"/>
          </p:cNvSpPr>
          <p:nvPr/>
        </p:nvSpPr>
        <p:spPr bwMode="auto">
          <a:xfrm flipV="1">
            <a:off x="6143625" y="3825255"/>
            <a:ext cx="400050" cy="1619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50007" name="Line 23"/>
          <p:cNvSpPr>
            <a:spLocks noChangeShapeType="1"/>
          </p:cNvSpPr>
          <p:nvPr/>
        </p:nvSpPr>
        <p:spPr bwMode="auto">
          <a:xfrm flipV="1">
            <a:off x="6334125" y="3663330"/>
            <a:ext cx="1104900" cy="4476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50008" name="Line 24"/>
          <p:cNvSpPr>
            <a:spLocks noChangeShapeType="1"/>
          </p:cNvSpPr>
          <p:nvPr/>
        </p:nvSpPr>
        <p:spPr bwMode="auto">
          <a:xfrm flipH="1" flipV="1">
            <a:off x="6200775" y="3677618"/>
            <a:ext cx="762000" cy="585787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 type="triangle" w="med" len="med"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50009" name="Line 25"/>
          <p:cNvSpPr>
            <a:spLocks noChangeShapeType="1"/>
          </p:cNvSpPr>
          <p:nvPr/>
        </p:nvSpPr>
        <p:spPr bwMode="auto">
          <a:xfrm flipV="1">
            <a:off x="6972300" y="3709368"/>
            <a:ext cx="552450" cy="220662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50010" name="Line 26"/>
          <p:cNvSpPr>
            <a:spLocks noChangeShapeType="1"/>
          </p:cNvSpPr>
          <p:nvPr/>
        </p:nvSpPr>
        <p:spPr bwMode="auto">
          <a:xfrm flipH="1" flipV="1">
            <a:off x="6953250" y="3930030"/>
            <a:ext cx="247650" cy="1905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 type="triangle" w="med" len="med"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50011" name="Rectangle 27"/>
          <p:cNvSpPr>
            <a:spLocks noChangeArrowheads="1"/>
          </p:cNvSpPr>
          <p:nvPr/>
        </p:nvSpPr>
        <p:spPr bwMode="auto">
          <a:xfrm>
            <a:off x="7742238" y="3498230"/>
            <a:ext cx="519112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腕</a:t>
            </a:r>
            <a:r>
              <a:rPr kumimoji="1" lang="en-US" altLang="ja-JP" sz="16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</a:p>
        </p:txBody>
      </p:sp>
      <p:sp>
        <p:nvSpPr>
          <p:cNvPr id="1450012" name="Rectangle 28"/>
          <p:cNvSpPr>
            <a:spLocks noChangeArrowheads="1"/>
          </p:cNvSpPr>
          <p:nvPr/>
        </p:nvSpPr>
        <p:spPr bwMode="auto">
          <a:xfrm>
            <a:off x="5867400" y="2839418"/>
            <a:ext cx="51911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腕</a:t>
            </a:r>
            <a:r>
              <a:rPr kumimoji="1" lang="en-US" altLang="ja-JP" sz="16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</a:p>
        </p:txBody>
      </p:sp>
      <p:sp>
        <p:nvSpPr>
          <p:cNvPr id="1450013" name="Rectangle 29"/>
          <p:cNvSpPr>
            <a:spLocks noChangeArrowheads="1"/>
          </p:cNvSpPr>
          <p:nvPr/>
        </p:nvSpPr>
        <p:spPr bwMode="auto">
          <a:xfrm>
            <a:off x="5602288" y="3671268"/>
            <a:ext cx="669925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200" kern="120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キャリア</a:t>
            </a:r>
          </a:p>
        </p:txBody>
      </p:sp>
      <p:sp>
        <p:nvSpPr>
          <p:cNvPr id="1450014" name="Rectangle 30"/>
          <p:cNvSpPr>
            <a:spLocks noChangeArrowheads="1"/>
          </p:cNvSpPr>
          <p:nvPr/>
        </p:nvSpPr>
        <p:spPr bwMode="auto">
          <a:xfrm>
            <a:off x="7223125" y="3899868"/>
            <a:ext cx="912813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200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サイドバンド</a:t>
            </a:r>
          </a:p>
        </p:txBody>
      </p:sp>
      <p:sp>
        <p:nvSpPr>
          <p:cNvPr id="1450016" name="AutoShape 32"/>
          <p:cNvSpPr>
            <a:spLocks noChangeArrowheads="1"/>
          </p:cNvSpPr>
          <p:nvPr/>
        </p:nvSpPr>
        <p:spPr bwMode="auto">
          <a:xfrm>
            <a:off x="2447205" y="5250904"/>
            <a:ext cx="3896445" cy="986408"/>
          </a:xfrm>
          <a:prstGeom prst="roundRect">
            <a:avLst>
              <a:gd name="adj" fmla="val 9935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18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50017" name="Rectangle 33"/>
          <p:cNvSpPr>
            <a:spLocks noChangeArrowheads="1"/>
          </p:cNvSpPr>
          <p:nvPr/>
        </p:nvSpPr>
        <p:spPr bwMode="auto">
          <a:xfrm>
            <a:off x="2744980" y="5479504"/>
            <a:ext cx="3290092" cy="6794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800" kern="1200" dirty="0">
                <a:solidFill>
                  <a:srgbClr val="FF7C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キャリア</a:t>
            </a:r>
            <a:r>
              <a:rPr kumimoji="1" lang="ja-JP" altLang="en-US" sz="18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  </a:t>
            </a:r>
            <a:r>
              <a:rPr kumimoji="1" lang="ja-JP" altLang="en-US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→ 全て光源方向へ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8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サイドバンド</a:t>
            </a:r>
            <a:r>
              <a:rPr kumimoji="1" lang="ja-JP" altLang="en-US" sz="18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→ 全て光検出器方向へ</a:t>
            </a:r>
          </a:p>
        </p:txBody>
      </p:sp>
      <p:sp>
        <p:nvSpPr>
          <p:cNvPr id="1450020" name="Rectangle 36"/>
          <p:cNvSpPr>
            <a:spLocks noChangeArrowheads="1"/>
          </p:cNvSpPr>
          <p:nvPr/>
        </p:nvSpPr>
        <p:spPr bwMode="auto">
          <a:xfrm>
            <a:off x="2447205" y="5174704"/>
            <a:ext cx="1760758" cy="422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800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光の成分の分離</a:t>
            </a:r>
          </a:p>
        </p:txBody>
      </p:sp>
      <p:sp>
        <p:nvSpPr>
          <p:cNvPr id="38" name="下矢印 37"/>
          <p:cNvSpPr/>
          <p:nvPr/>
        </p:nvSpPr>
        <p:spPr bwMode="auto">
          <a:xfrm>
            <a:off x="2338958" y="1556792"/>
            <a:ext cx="304378" cy="266700"/>
          </a:xfrm>
          <a:prstGeom prst="down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717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4"/>
          <p:cNvSpPr>
            <a:spLocks noChangeArrowheads="1"/>
          </p:cNvSpPr>
          <p:nvPr/>
        </p:nvSpPr>
        <p:spPr bwMode="auto">
          <a:xfrm>
            <a:off x="4932040" y="3645024"/>
            <a:ext cx="4032448" cy="2635126"/>
          </a:xfrm>
          <a:prstGeom prst="roundRect">
            <a:avLst>
              <a:gd name="adj" fmla="val 4364"/>
            </a:avLst>
          </a:prstGeom>
          <a:solidFill>
            <a:srgbClr val="FFFFFF">
              <a:alpha val="90000"/>
            </a:srgbClr>
          </a:solidFill>
          <a:ln w="190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0" name="AutoShape 4"/>
          <p:cNvSpPr>
            <a:spLocks noChangeArrowheads="1"/>
          </p:cNvSpPr>
          <p:nvPr/>
        </p:nvSpPr>
        <p:spPr bwMode="auto">
          <a:xfrm>
            <a:off x="5323655" y="1270447"/>
            <a:ext cx="3352801" cy="2014537"/>
          </a:xfrm>
          <a:prstGeom prst="roundRect">
            <a:avLst>
              <a:gd name="adj" fmla="val 4529"/>
            </a:avLst>
          </a:prstGeom>
          <a:solidFill>
            <a:srgbClr val="FFFFFF">
              <a:alpha val="90000"/>
            </a:srgbClr>
          </a:solidFill>
          <a:ln w="190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64350" name="Rectangle 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 dirty="0" smtClean="0"/>
              <a:t>SR</a:t>
            </a:r>
            <a:r>
              <a:rPr lang="ja-JP" altLang="ja-JP" dirty="0"/>
              <a:t>とRSE</a:t>
            </a:r>
            <a:endParaRPr lang="en-US" altLang="ja-JP" sz="2000" dirty="0"/>
          </a:p>
        </p:txBody>
      </p:sp>
      <p:sp>
        <p:nvSpPr>
          <p:cNvPr id="48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49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3D001-6C89-4352-B5DE-19BCF8A47451}" type="slidenum">
              <a:rPr lang="en-US" altLang="ja-JP"/>
              <a:pPr/>
              <a:t>43</a:t>
            </a:fld>
            <a:endParaRPr lang="en-US" altLang="ja-JP"/>
          </a:p>
        </p:txBody>
      </p:sp>
      <p:grpSp>
        <p:nvGrpSpPr>
          <p:cNvPr id="1464323" name="Group 3"/>
          <p:cNvGrpSpPr>
            <a:grpSpLocks/>
          </p:cNvGrpSpPr>
          <p:nvPr/>
        </p:nvGrpSpPr>
        <p:grpSpPr bwMode="auto">
          <a:xfrm>
            <a:off x="5199063" y="3851275"/>
            <a:ext cx="3657600" cy="390525"/>
            <a:chOff x="3324" y="2394"/>
            <a:chExt cx="2304" cy="246"/>
          </a:xfrm>
        </p:grpSpPr>
        <p:sp>
          <p:nvSpPr>
            <p:cNvPr id="1464324" name="AutoShape 4"/>
            <p:cNvSpPr>
              <a:spLocks noChangeArrowheads="1"/>
            </p:cNvSpPr>
            <p:nvPr/>
          </p:nvSpPr>
          <p:spPr bwMode="auto">
            <a:xfrm>
              <a:off x="3378" y="2424"/>
              <a:ext cx="252" cy="180"/>
            </a:xfrm>
            <a:prstGeom prst="roundRect">
              <a:avLst>
                <a:gd name="adj" fmla="val 16667"/>
              </a:avLst>
            </a:prstGeom>
            <a:solidFill>
              <a:srgbClr val="99CC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noAutofit/>
            </a:bodyPr>
            <a:lstStyle/>
            <a:p>
              <a:endParaRPr lang="ja-JP" altLang="en-US" sz="1800" smtClean="0">
                <a:solidFill>
                  <a:srgbClr val="003366"/>
                </a:solidFill>
              </a:endParaRPr>
            </a:p>
          </p:txBody>
        </p:sp>
        <p:sp>
          <p:nvSpPr>
            <p:cNvPr id="1464325" name="AutoShape 5"/>
            <p:cNvSpPr>
              <a:spLocks noChangeArrowheads="1"/>
            </p:cNvSpPr>
            <p:nvPr/>
          </p:nvSpPr>
          <p:spPr bwMode="auto">
            <a:xfrm>
              <a:off x="3852" y="2424"/>
              <a:ext cx="522" cy="180"/>
            </a:xfrm>
            <a:prstGeom prst="roundRect">
              <a:avLst>
                <a:gd name="adj" fmla="val 16667"/>
              </a:avLst>
            </a:prstGeom>
            <a:solidFill>
              <a:srgbClr val="99CC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noAutofit/>
            </a:bodyPr>
            <a:lstStyle/>
            <a:p>
              <a:endParaRPr lang="ja-JP" altLang="en-US" sz="1800" smtClean="0">
                <a:solidFill>
                  <a:srgbClr val="003366"/>
                </a:solidFill>
              </a:endParaRPr>
            </a:p>
          </p:txBody>
        </p:sp>
        <p:sp>
          <p:nvSpPr>
            <p:cNvPr id="1464326" name="AutoShape 6"/>
            <p:cNvSpPr>
              <a:spLocks noChangeArrowheads="1"/>
            </p:cNvSpPr>
            <p:nvPr/>
          </p:nvSpPr>
          <p:spPr bwMode="auto">
            <a:xfrm>
              <a:off x="4578" y="2424"/>
              <a:ext cx="522" cy="180"/>
            </a:xfrm>
            <a:prstGeom prst="roundRect">
              <a:avLst>
                <a:gd name="adj" fmla="val 16667"/>
              </a:avLst>
            </a:prstGeom>
            <a:solidFill>
              <a:srgbClr val="99CC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noAutofit/>
            </a:bodyPr>
            <a:lstStyle/>
            <a:p>
              <a:endParaRPr lang="ja-JP" altLang="en-US" sz="1800" smtClean="0">
                <a:solidFill>
                  <a:srgbClr val="003366"/>
                </a:solidFill>
              </a:endParaRPr>
            </a:p>
          </p:txBody>
        </p:sp>
        <p:sp>
          <p:nvSpPr>
            <p:cNvPr id="1464327" name="AutoShape 7"/>
            <p:cNvSpPr>
              <a:spLocks noChangeArrowheads="1"/>
            </p:cNvSpPr>
            <p:nvPr/>
          </p:nvSpPr>
          <p:spPr bwMode="auto">
            <a:xfrm>
              <a:off x="5322" y="2430"/>
              <a:ext cx="252" cy="180"/>
            </a:xfrm>
            <a:prstGeom prst="roundRect">
              <a:avLst>
                <a:gd name="adj" fmla="val 16667"/>
              </a:avLst>
            </a:prstGeom>
            <a:solidFill>
              <a:srgbClr val="99CC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noAutofit/>
            </a:bodyPr>
            <a:lstStyle/>
            <a:p>
              <a:endParaRPr lang="ja-JP" altLang="en-US" sz="1800" smtClean="0">
                <a:solidFill>
                  <a:srgbClr val="003366"/>
                </a:solidFill>
              </a:endParaRPr>
            </a:p>
          </p:txBody>
        </p:sp>
        <p:sp>
          <p:nvSpPr>
            <p:cNvPr id="1464328" name="Oval 8"/>
            <p:cNvSpPr>
              <a:spLocks noChangeArrowheads="1"/>
            </p:cNvSpPr>
            <p:nvPr/>
          </p:nvSpPr>
          <p:spPr bwMode="auto">
            <a:xfrm>
              <a:off x="4068" y="2394"/>
              <a:ext cx="96" cy="96"/>
            </a:xfrm>
            <a:prstGeom prst="ellipse">
              <a:avLst/>
            </a:prstGeom>
            <a:solidFill>
              <a:srgbClr val="99CCFF"/>
            </a:solidFill>
            <a:ln w="15875">
              <a:solidFill>
                <a:srgbClr val="3333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ja-JP" altLang="en-US" sz="1800" smtClean="0">
                <a:solidFill>
                  <a:srgbClr val="003366"/>
                </a:solidFill>
              </a:endParaRPr>
            </a:p>
          </p:txBody>
        </p:sp>
        <p:sp>
          <p:nvSpPr>
            <p:cNvPr id="1464329" name="Oval 9"/>
            <p:cNvSpPr>
              <a:spLocks noChangeArrowheads="1"/>
            </p:cNvSpPr>
            <p:nvPr/>
          </p:nvSpPr>
          <p:spPr bwMode="auto">
            <a:xfrm>
              <a:off x="4800" y="2400"/>
              <a:ext cx="96" cy="96"/>
            </a:xfrm>
            <a:prstGeom prst="ellipse">
              <a:avLst/>
            </a:prstGeom>
            <a:solidFill>
              <a:srgbClr val="99CCFF"/>
            </a:solidFill>
            <a:ln w="15875">
              <a:solidFill>
                <a:srgbClr val="3333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ja-JP" altLang="en-US" sz="1800" smtClean="0">
                <a:solidFill>
                  <a:srgbClr val="003366"/>
                </a:solidFill>
              </a:endParaRPr>
            </a:p>
          </p:txBody>
        </p:sp>
        <p:sp>
          <p:nvSpPr>
            <p:cNvPr id="1464330" name="Oval 10"/>
            <p:cNvSpPr>
              <a:spLocks noChangeArrowheads="1"/>
            </p:cNvSpPr>
            <p:nvPr/>
          </p:nvSpPr>
          <p:spPr bwMode="auto">
            <a:xfrm>
              <a:off x="5532" y="2406"/>
              <a:ext cx="96" cy="96"/>
            </a:xfrm>
            <a:prstGeom prst="ellipse">
              <a:avLst/>
            </a:prstGeom>
            <a:solidFill>
              <a:srgbClr val="99CCFF"/>
            </a:solidFill>
            <a:ln w="15875">
              <a:solidFill>
                <a:srgbClr val="3333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ja-JP" altLang="en-US" sz="1800" smtClean="0">
                <a:solidFill>
                  <a:srgbClr val="003366"/>
                </a:solidFill>
              </a:endParaRPr>
            </a:p>
          </p:txBody>
        </p:sp>
        <p:sp>
          <p:nvSpPr>
            <p:cNvPr id="1464331" name="Oval 11"/>
            <p:cNvSpPr>
              <a:spLocks noChangeArrowheads="1"/>
            </p:cNvSpPr>
            <p:nvPr/>
          </p:nvSpPr>
          <p:spPr bwMode="auto">
            <a:xfrm>
              <a:off x="3324" y="2394"/>
              <a:ext cx="96" cy="96"/>
            </a:xfrm>
            <a:prstGeom prst="ellipse">
              <a:avLst/>
            </a:prstGeom>
            <a:solidFill>
              <a:srgbClr val="99CCFF"/>
            </a:solidFill>
            <a:ln w="15875">
              <a:solidFill>
                <a:srgbClr val="3333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ja-JP" altLang="en-US" sz="1800" smtClean="0">
                <a:solidFill>
                  <a:srgbClr val="003366"/>
                </a:solidFill>
              </a:endParaRPr>
            </a:p>
          </p:txBody>
        </p:sp>
        <p:sp>
          <p:nvSpPr>
            <p:cNvPr id="1464332" name="Rectangle 12"/>
            <p:cNvSpPr>
              <a:spLocks noChangeArrowheads="1"/>
            </p:cNvSpPr>
            <p:nvPr/>
          </p:nvSpPr>
          <p:spPr bwMode="auto">
            <a:xfrm>
              <a:off x="4100" y="2448"/>
              <a:ext cx="26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en-US" altLang="ja-JP" sz="1400" smtClean="0">
                  <a:solidFill>
                    <a:srgbClr val="3333FF"/>
                  </a:solidFill>
                </a:rPr>
                <a:t>SR</a:t>
              </a:r>
            </a:p>
          </p:txBody>
        </p:sp>
      </p:grpSp>
      <p:grpSp>
        <p:nvGrpSpPr>
          <p:cNvPr id="1464333" name="Group 13"/>
          <p:cNvGrpSpPr>
            <a:grpSpLocks/>
          </p:cNvGrpSpPr>
          <p:nvPr/>
        </p:nvGrpSpPr>
        <p:grpSpPr bwMode="auto">
          <a:xfrm>
            <a:off x="5703888" y="4241800"/>
            <a:ext cx="2628900" cy="1638300"/>
            <a:chOff x="3642" y="2640"/>
            <a:chExt cx="1656" cy="1032"/>
          </a:xfrm>
        </p:grpSpPr>
        <p:sp>
          <p:nvSpPr>
            <p:cNvPr id="1464334" name="AutoShape 14"/>
            <p:cNvSpPr>
              <a:spLocks noChangeArrowheads="1"/>
            </p:cNvSpPr>
            <p:nvPr/>
          </p:nvSpPr>
          <p:spPr bwMode="auto">
            <a:xfrm>
              <a:off x="3642" y="2640"/>
              <a:ext cx="192" cy="1008"/>
            </a:xfrm>
            <a:prstGeom prst="roundRect">
              <a:avLst>
                <a:gd name="adj" fmla="val 16667"/>
              </a:avLst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noAutofit/>
            </a:bodyPr>
            <a:lstStyle/>
            <a:p>
              <a:endParaRPr lang="ja-JP" altLang="en-US" sz="1800" smtClean="0">
                <a:solidFill>
                  <a:srgbClr val="003366"/>
                </a:solidFill>
              </a:endParaRPr>
            </a:p>
          </p:txBody>
        </p:sp>
        <p:sp>
          <p:nvSpPr>
            <p:cNvPr id="1464335" name="AutoShape 15"/>
            <p:cNvSpPr>
              <a:spLocks noChangeArrowheads="1"/>
            </p:cNvSpPr>
            <p:nvPr/>
          </p:nvSpPr>
          <p:spPr bwMode="auto">
            <a:xfrm>
              <a:off x="4374" y="2640"/>
              <a:ext cx="192" cy="1008"/>
            </a:xfrm>
            <a:prstGeom prst="roundRect">
              <a:avLst>
                <a:gd name="adj" fmla="val 16667"/>
              </a:avLst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noAutofit/>
            </a:bodyPr>
            <a:lstStyle/>
            <a:p>
              <a:endParaRPr lang="ja-JP" altLang="en-US" sz="1800" smtClean="0">
                <a:solidFill>
                  <a:srgbClr val="003366"/>
                </a:solidFill>
              </a:endParaRPr>
            </a:p>
          </p:txBody>
        </p:sp>
        <p:sp>
          <p:nvSpPr>
            <p:cNvPr id="1464336" name="AutoShape 16"/>
            <p:cNvSpPr>
              <a:spLocks noChangeArrowheads="1"/>
            </p:cNvSpPr>
            <p:nvPr/>
          </p:nvSpPr>
          <p:spPr bwMode="auto">
            <a:xfrm>
              <a:off x="5106" y="2640"/>
              <a:ext cx="192" cy="1008"/>
            </a:xfrm>
            <a:prstGeom prst="roundRect">
              <a:avLst>
                <a:gd name="adj" fmla="val 16667"/>
              </a:avLst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noAutofit/>
            </a:bodyPr>
            <a:lstStyle/>
            <a:p>
              <a:endParaRPr lang="ja-JP" altLang="en-US" sz="1800" smtClean="0">
                <a:solidFill>
                  <a:srgbClr val="003366"/>
                </a:solidFill>
              </a:endParaRPr>
            </a:p>
          </p:txBody>
        </p:sp>
        <p:grpSp>
          <p:nvGrpSpPr>
            <p:cNvPr id="1464337" name="Group 17"/>
            <p:cNvGrpSpPr>
              <a:grpSpLocks/>
            </p:cNvGrpSpPr>
            <p:nvPr/>
          </p:nvGrpSpPr>
          <p:grpSpPr bwMode="auto">
            <a:xfrm>
              <a:off x="3696" y="3456"/>
              <a:ext cx="1560" cy="216"/>
              <a:chOff x="3696" y="3456"/>
              <a:chExt cx="1560" cy="216"/>
            </a:xfrm>
          </p:grpSpPr>
          <p:sp>
            <p:nvSpPr>
              <p:cNvPr id="1464338" name="Oval 18"/>
              <p:cNvSpPr>
                <a:spLocks noChangeArrowheads="1"/>
              </p:cNvSpPr>
              <p:nvPr/>
            </p:nvSpPr>
            <p:spPr bwMode="auto">
              <a:xfrm>
                <a:off x="3696" y="3456"/>
                <a:ext cx="96" cy="96"/>
              </a:xfrm>
              <a:prstGeom prst="ellipse">
                <a:avLst/>
              </a:prstGeom>
              <a:solidFill>
                <a:srgbClr val="FAFFC9"/>
              </a:solidFill>
              <a:ln w="15875">
                <a:solidFill>
                  <a:srgbClr val="969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endParaRPr lang="ja-JP" altLang="en-US" sz="18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1464339" name="Oval 19"/>
              <p:cNvSpPr>
                <a:spLocks noChangeArrowheads="1"/>
              </p:cNvSpPr>
              <p:nvPr/>
            </p:nvSpPr>
            <p:spPr bwMode="auto">
              <a:xfrm>
                <a:off x="4428" y="3462"/>
                <a:ext cx="96" cy="96"/>
              </a:xfrm>
              <a:prstGeom prst="ellipse">
                <a:avLst/>
              </a:prstGeom>
              <a:solidFill>
                <a:srgbClr val="FAFFC9"/>
              </a:solidFill>
              <a:ln w="15875">
                <a:solidFill>
                  <a:srgbClr val="969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endParaRPr lang="ja-JP" altLang="en-US" sz="18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1464340" name="Oval 20"/>
              <p:cNvSpPr>
                <a:spLocks noChangeArrowheads="1"/>
              </p:cNvSpPr>
              <p:nvPr/>
            </p:nvSpPr>
            <p:spPr bwMode="auto">
              <a:xfrm>
                <a:off x="5160" y="3468"/>
                <a:ext cx="96" cy="96"/>
              </a:xfrm>
              <a:prstGeom prst="ellipse">
                <a:avLst/>
              </a:prstGeom>
              <a:solidFill>
                <a:srgbClr val="FAFFC9"/>
              </a:solidFill>
              <a:ln w="15875">
                <a:solidFill>
                  <a:srgbClr val="969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endParaRPr lang="ja-JP" altLang="en-US" sz="18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1464341" name="Rectangle 21"/>
              <p:cNvSpPr>
                <a:spLocks noChangeArrowheads="1"/>
              </p:cNvSpPr>
              <p:nvPr/>
            </p:nvSpPr>
            <p:spPr bwMode="auto">
              <a:xfrm>
                <a:off x="4488" y="3480"/>
                <a:ext cx="337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AFFC9">
                        <a:alpha val="5000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9696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noAutofit/>
              </a:bodyPr>
              <a:lstStyle/>
              <a:p>
                <a:pPr>
                  <a:buFontTx/>
                  <a:buNone/>
                </a:pPr>
                <a:r>
                  <a:rPr lang="en-US" altLang="ja-JP" sz="1400" smtClean="0">
                    <a:solidFill>
                      <a:srgbClr val="996633"/>
                    </a:solidFill>
                  </a:rPr>
                  <a:t>RSE</a:t>
                </a:r>
              </a:p>
            </p:txBody>
          </p:sp>
        </p:grpSp>
      </p:grpSp>
      <p:sp>
        <p:nvSpPr>
          <p:cNvPr id="1464343" name="AutoShape 23"/>
          <p:cNvSpPr>
            <a:spLocks noChangeArrowheads="1"/>
          </p:cNvSpPr>
          <p:nvPr/>
        </p:nvSpPr>
        <p:spPr bwMode="auto">
          <a:xfrm>
            <a:off x="844352" y="4293419"/>
            <a:ext cx="3522663" cy="619125"/>
          </a:xfrm>
          <a:prstGeom prst="roundRect">
            <a:avLst>
              <a:gd name="adj" fmla="val 16667"/>
            </a:avLst>
          </a:prstGeom>
          <a:solidFill>
            <a:srgbClr val="FFFF99">
              <a:alpha val="10000"/>
            </a:srgbClr>
          </a:solidFill>
          <a:ln>
            <a:noFill/>
          </a:ln>
          <a:effectLst/>
        </p:spPr>
        <p:txBody>
          <a:bodyPr anchor="ctr">
            <a:noAutofit/>
          </a:bodyPr>
          <a:lstStyle/>
          <a:p>
            <a:endParaRPr lang="ja-JP" altLang="en-US" sz="1800" smtClean="0">
              <a:solidFill>
                <a:srgbClr val="003366"/>
              </a:solidFill>
            </a:endParaRPr>
          </a:p>
        </p:txBody>
      </p:sp>
      <p:sp>
        <p:nvSpPr>
          <p:cNvPr id="1464344" name="AutoShape 24"/>
          <p:cNvSpPr>
            <a:spLocks noChangeArrowheads="1"/>
          </p:cNvSpPr>
          <p:nvPr/>
        </p:nvSpPr>
        <p:spPr bwMode="auto">
          <a:xfrm>
            <a:off x="844352" y="5131619"/>
            <a:ext cx="3505200" cy="652463"/>
          </a:xfrm>
          <a:prstGeom prst="roundRect">
            <a:avLst>
              <a:gd name="adj" fmla="val 16667"/>
            </a:avLst>
          </a:prstGeom>
          <a:solidFill>
            <a:srgbClr val="99CCFF">
              <a:alpha val="10000"/>
            </a:srgbClr>
          </a:solidFill>
          <a:ln>
            <a:noFill/>
          </a:ln>
          <a:effectLst/>
        </p:spPr>
        <p:txBody>
          <a:bodyPr anchor="ctr">
            <a:noAutofit/>
          </a:bodyPr>
          <a:lstStyle/>
          <a:p>
            <a:endParaRPr lang="ja-JP" altLang="en-US" sz="1800" smtClean="0">
              <a:solidFill>
                <a:srgbClr val="003366"/>
              </a:solidFill>
            </a:endParaRPr>
          </a:p>
        </p:txBody>
      </p:sp>
      <p:sp>
        <p:nvSpPr>
          <p:cNvPr id="1464345" name="Rectangle 25"/>
          <p:cNvSpPr>
            <a:spLocks noChangeArrowheads="1"/>
          </p:cNvSpPr>
          <p:nvPr/>
        </p:nvSpPr>
        <p:spPr bwMode="auto">
          <a:xfrm>
            <a:off x="625277" y="4259188"/>
            <a:ext cx="3802707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FFC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969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algn="l">
              <a:spcBef>
                <a:spcPct val="50000"/>
              </a:spcBef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000000"/>
                </a:solidFill>
              </a:rPr>
              <a:t>　　</a:t>
            </a:r>
            <a:r>
              <a:rPr lang="ja-JP" altLang="en-US" sz="1800" dirty="0" smtClean="0">
                <a:solidFill>
                  <a:srgbClr val="FFFF99"/>
                </a:solidFill>
              </a:rPr>
              <a:t>共振</a:t>
            </a:r>
            <a:r>
              <a:rPr lang="ja-JP" altLang="en-US" sz="1800" dirty="0" smtClean="0">
                <a:solidFill>
                  <a:srgbClr val="FFFFFF"/>
                </a:solidFill>
              </a:rPr>
              <a:t>    → 反射率小</a:t>
            </a:r>
            <a:r>
              <a:rPr lang="ja-JP" altLang="en-US" sz="1400" dirty="0" smtClean="0">
                <a:solidFill>
                  <a:srgbClr val="FFFFFF"/>
                </a:solidFill>
              </a:rPr>
              <a:t> </a:t>
            </a:r>
            <a:r>
              <a:rPr lang="en-US" altLang="ja-JP" sz="1400" dirty="0" smtClean="0">
                <a:solidFill>
                  <a:srgbClr val="FFFFFF"/>
                </a:solidFill>
              </a:rPr>
              <a:t>(</a:t>
            </a:r>
            <a:r>
              <a:rPr lang="ja-JP" altLang="en-US" sz="1400" dirty="0" smtClean="0">
                <a:solidFill>
                  <a:srgbClr val="FFFFFF"/>
                </a:solidFill>
              </a:rPr>
              <a:t>透過率大</a:t>
            </a:r>
            <a:r>
              <a:rPr lang="en-US" altLang="ja-JP" sz="1400" dirty="0" smtClean="0">
                <a:solidFill>
                  <a:srgbClr val="FFFFFF"/>
                </a:solidFill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　　　　信号滞在時間 </a:t>
            </a:r>
            <a:r>
              <a:rPr lang="en-US" altLang="ja-JP" sz="1800" dirty="0" smtClean="0">
                <a:solidFill>
                  <a:srgbClr val="FFFFFF"/>
                </a:solidFill>
              </a:rPr>
              <a:t>: </a:t>
            </a:r>
            <a:r>
              <a:rPr lang="ja-JP" altLang="en-US" sz="1800" dirty="0" smtClean="0">
                <a:solidFill>
                  <a:srgbClr val="FFFFFF"/>
                </a:solidFill>
              </a:rPr>
              <a:t>減少</a:t>
            </a:r>
          </a:p>
          <a:p>
            <a:pPr algn="l">
              <a:lnSpc>
                <a:spcPct val="150000"/>
              </a:lnSpc>
              <a:spcBef>
                <a:spcPct val="50000"/>
              </a:spcBef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000000"/>
                </a:solidFill>
              </a:rPr>
              <a:t>    </a:t>
            </a:r>
            <a:r>
              <a:rPr lang="ja-JP" altLang="en-US" sz="1800" dirty="0" smtClean="0">
                <a:solidFill>
                  <a:srgbClr val="99CCFF"/>
                </a:solidFill>
              </a:rPr>
              <a:t>反共振</a:t>
            </a:r>
            <a:r>
              <a:rPr lang="ja-JP" altLang="en-US" sz="1800" dirty="0" smtClean="0">
                <a:solidFill>
                  <a:srgbClr val="FFFFFF"/>
                </a:solidFill>
              </a:rPr>
              <a:t> → 反射率大</a:t>
            </a:r>
            <a:r>
              <a:rPr lang="ja-JP" altLang="en-US" sz="1400" dirty="0" smtClean="0">
                <a:solidFill>
                  <a:srgbClr val="FFFFFF"/>
                </a:solidFill>
              </a:rPr>
              <a:t> </a:t>
            </a:r>
            <a:r>
              <a:rPr lang="en-US" altLang="ja-JP" sz="1400" dirty="0" smtClean="0">
                <a:solidFill>
                  <a:srgbClr val="FFFFFF"/>
                </a:solidFill>
              </a:rPr>
              <a:t>(</a:t>
            </a:r>
            <a:r>
              <a:rPr lang="ja-JP" altLang="en-US" sz="1400" dirty="0" smtClean="0">
                <a:solidFill>
                  <a:srgbClr val="FFFFFF"/>
                </a:solidFill>
              </a:rPr>
              <a:t>透過率小</a:t>
            </a:r>
            <a:r>
              <a:rPr lang="en-US" altLang="ja-JP" sz="1400" dirty="0" smtClean="0">
                <a:solidFill>
                  <a:srgbClr val="FFFFFF"/>
                </a:solidFill>
              </a:rPr>
              <a:t>)</a:t>
            </a:r>
          </a:p>
          <a:p>
            <a:pPr lvl="1" algn="l">
              <a:lnSpc>
                <a:spcPct val="60000"/>
              </a:lnSpc>
              <a:spcBef>
                <a:spcPct val="50000"/>
              </a:spcBef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　信号滞在時間 </a:t>
            </a:r>
            <a:r>
              <a:rPr lang="en-US" altLang="ja-JP" sz="1800" dirty="0" smtClean="0">
                <a:solidFill>
                  <a:srgbClr val="FFFFFF"/>
                </a:solidFill>
              </a:rPr>
              <a:t>: </a:t>
            </a:r>
            <a:r>
              <a:rPr lang="ja-JP" altLang="en-US" sz="1800" dirty="0" smtClean="0">
                <a:solidFill>
                  <a:srgbClr val="FFFFFF"/>
                </a:solidFill>
              </a:rPr>
              <a:t>増加</a:t>
            </a:r>
          </a:p>
        </p:txBody>
      </p:sp>
      <p:sp>
        <p:nvSpPr>
          <p:cNvPr id="1464347" name="Rectangle 27"/>
          <p:cNvSpPr>
            <a:spLocks noChangeArrowheads="1"/>
          </p:cNvSpPr>
          <p:nvPr/>
        </p:nvSpPr>
        <p:spPr bwMode="auto">
          <a:xfrm>
            <a:off x="3789165" y="4598219"/>
            <a:ext cx="6365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FFC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969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en-US" altLang="ja-JP" sz="1800" dirty="0" smtClean="0">
                <a:solidFill>
                  <a:srgbClr val="FFFF99"/>
                </a:solidFill>
              </a:rPr>
              <a:t>RSE</a:t>
            </a:r>
          </a:p>
        </p:txBody>
      </p:sp>
      <p:sp>
        <p:nvSpPr>
          <p:cNvPr id="1464348" name="Rectangle 28"/>
          <p:cNvSpPr>
            <a:spLocks noChangeArrowheads="1"/>
          </p:cNvSpPr>
          <p:nvPr/>
        </p:nvSpPr>
        <p:spPr bwMode="auto">
          <a:xfrm>
            <a:off x="3849490" y="5382741"/>
            <a:ext cx="495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FFC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969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en-US" altLang="ja-JP" sz="1800" dirty="0" smtClean="0">
                <a:solidFill>
                  <a:srgbClr val="99CCFF"/>
                </a:solidFill>
              </a:rPr>
              <a:t>SR</a:t>
            </a:r>
          </a:p>
        </p:txBody>
      </p:sp>
      <p:sp>
        <p:nvSpPr>
          <p:cNvPr id="1464352" name="Rectangle 32"/>
          <p:cNvSpPr>
            <a:spLocks noChangeArrowheads="1"/>
          </p:cNvSpPr>
          <p:nvPr/>
        </p:nvSpPr>
        <p:spPr bwMode="auto">
          <a:xfrm>
            <a:off x="611560" y="1087431"/>
            <a:ext cx="4443412" cy="397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FFC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969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両腕からの信号成分は同等に足される</a:t>
            </a:r>
          </a:p>
        </p:txBody>
      </p:sp>
      <p:sp>
        <p:nvSpPr>
          <p:cNvPr id="1464355" name="Rectangle 35"/>
          <p:cNvSpPr>
            <a:spLocks noChangeArrowheads="1"/>
          </p:cNvSpPr>
          <p:nvPr/>
        </p:nvSpPr>
        <p:spPr bwMode="auto">
          <a:xfrm>
            <a:off x="7531100" y="4175125"/>
            <a:ext cx="13065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FFC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969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en-US" altLang="ja-JP" sz="1400" smtClean="0">
                <a:solidFill>
                  <a:srgbClr val="008000"/>
                </a:solidFill>
              </a:rPr>
              <a:t>FM</a:t>
            </a:r>
            <a:r>
              <a:rPr lang="ja-JP" altLang="en-US" sz="1400" smtClean="0">
                <a:solidFill>
                  <a:srgbClr val="008000"/>
                </a:solidFill>
              </a:rPr>
              <a:t>のみの場合</a:t>
            </a:r>
          </a:p>
        </p:txBody>
      </p:sp>
      <p:pic>
        <p:nvPicPr>
          <p:cNvPr id="1464356" name="Picture 3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3783013"/>
            <a:ext cx="4125912" cy="2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FFC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969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4359" name="AutoShape 39"/>
          <p:cNvSpPr>
            <a:spLocks noChangeArrowheads="1"/>
          </p:cNvSpPr>
          <p:nvPr/>
        </p:nvSpPr>
        <p:spPr bwMode="auto">
          <a:xfrm>
            <a:off x="3521993" y="2179642"/>
            <a:ext cx="1371600" cy="381000"/>
          </a:xfrm>
          <a:prstGeom prst="roundRect">
            <a:avLst>
              <a:gd name="adj" fmla="val 16667"/>
            </a:avLst>
          </a:prstGeom>
          <a:solidFill>
            <a:srgbClr val="CCFFCC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rgbClr val="9696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 sz="1800" b="1" smtClean="0">
              <a:solidFill>
                <a:srgbClr val="003366"/>
              </a:solidFill>
            </a:endParaRPr>
          </a:p>
        </p:txBody>
      </p:sp>
      <p:sp>
        <p:nvSpPr>
          <p:cNvPr id="1464360" name="Rectangle 40"/>
          <p:cNvSpPr>
            <a:spLocks noChangeArrowheads="1"/>
          </p:cNvSpPr>
          <p:nvPr/>
        </p:nvSpPr>
        <p:spPr bwMode="auto">
          <a:xfrm>
            <a:off x="1035968" y="1951041"/>
            <a:ext cx="4572000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FFC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969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CCFFCC"/>
                </a:solidFill>
              </a:rPr>
              <a:t>BS</a:t>
            </a:r>
            <a:r>
              <a:rPr lang="ja-JP" altLang="en-US" sz="1800" dirty="0" smtClean="0">
                <a:solidFill>
                  <a:srgbClr val="CCFFCC"/>
                </a:solidFill>
              </a:rPr>
              <a:t>で折り返した</a:t>
            </a:r>
            <a:r>
              <a:rPr lang="en-US" altLang="ja-JP" sz="1800" dirty="0" smtClean="0">
                <a:solidFill>
                  <a:srgbClr val="CCFFCC"/>
                </a:solidFill>
              </a:rPr>
              <a:t>3</a:t>
            </a:r>
            <a:r>
              <a:rPr lang="ja-JP" altLang="en-US" sz="1800" dirty="0" smtClean="0">
                <a:solidFill>
                  <a:srgbClr val="CCFFCC"/>
                </a:solidFill>
              </a:rPr>
              <a:t>枚鏡構成</a:t>
            </a:r>
          </a:p>
        </p:txBody>
      </p:sp>
      <p:sp>
        <p:nvSpPr>
          <p:cNvPr id="1464361" name="Rectangle 41"/>
          <p:cNvSpPr>
            <a:spLocks noChangeArrowheads="1"/>
          </p:cNvSpPr>
          <p:nvPr/>
        </p:nvSpPr>
        <p:spPr bwMode="auto">
          <a:xfrm>
            <a:off x="1067544" y="2255842"/>
            <a:ext cx="4800600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FFC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969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FM</a:t>
            </a:r>
            <a:r>
              <a:rPr lang="ja-JP" altLang="en-US" sz="1800" dirty="0" smtClean="0">
                <a:solidFill>
                  <a:srgbClr val="FFFFFF"/>
                </a:solidFill>
              </a:rPr>
              <a:t>と</a:t>
            </a:r>
            <a:r>
              <a:rPr lang="en-US" altLang="ja-JP" sz="1800" dirty="0" smtClean="0">
                <a:solidFill>
                  <a:srgbClr val="FFFFFF"/>
                </a:solidFill>
              </a:rPr>
              <a:t>SRM</a:t>
            </a:r>
            <a:r>
              <a:rPr lang="ja-JP" altLang="en-US" sz="1800" dirty="0" smtClean="0">
                <a:solidFill>
                  <a:srgbClr val="FFFFFF"/>
                </a:solidFill>
              </a:rPr>
              <a:t>からなる</a:t>
            </a:r>
            <a:r>
              <a:rPr lang="en-US" altLang="ja-JP" sz="1800" dirty="0" smtClean="0">
                <a:solidFill>
                  <a:srgbClr val="FFFFFF"/>
                </a:solidFill>
              </a:rPr>
              <a:t>FP</a:t>
            </a:r>
            <a:r>
              <a:rPr lang="ja-JP" altLang="en-US" sz="1800" dirty="0" smtClean="0">
                <a:solidFill>
                  <a:srgbClr val="FFFFFF"/>
                </a:solidFill>
              </a:rPr>
              <a:t>を→</a:t>
            </a:r>
            <a:r>
              <a:rPr lang="en-US" altLang="ja-JP" sz="1800" dirty="0" smtClean="0">
                <a:solidFill>
                  <a:srgbClr val="FFFFFF"/>
                </a:solidFill>
              </a:rPr>
              <a:t>1</a:t>
            </a:r>
            <a:r>
              <a:rPr lang="ja-JP" altLang="en-US" sz="1800" dirty="0" smtClean="0">
                <a:solidFill>
                  <a:srgbClr val="FFFFFF"/>
                </a:solidFill>
              </a:rPr>
              <a:t>枚の合成鏡</a:t>
            </a:r>
          </a:p>
        </p:txBody>
      </p:sp>
      <p:sp>
        <p:nvSpPr>
          <p:cNvPr id="1464362" name="AutoShape 42"/>
          <p:cNvSpPr>
            <a:spLocks noChangeArrowheads="1"/>
          </p:cNvSpPr>
          <p:nvPr/>
        </p:nvSpPr>
        <p:spPr bwMode="auto">
          <a:xfrm rot="5400000">
            <a:off x="2133600" y="1554166"/>
            <a:ext cx="290513" cy="290513"/>
          </a:xfrm>
          <a:custGeom>
            <a:avLst/>
            <a:gdLst>
              <a:gd name="G0" fmla="+- 12630 0 0"/>
              <a:gd name="G1" fmla="+- 4013 0 0"/>
              <a:gd name="G2" fmla="+- 21600 0 4013"/>
              <a:gd name="G3" fmla="+- 10800 0 4013"/>
              <a:gd name="G4" fmla="+- 21600 0 12630"/>
              <a:gd name="G5" fmla="*/ G4 G3 10800"/>
              <a:gd name="G6" fmla="+- 21600 0 G5"/>
              <a:gd name="T0" fmla="*/ 12630 w 21600"/>
              <a:gd name="T1" fmla="*/ 0 h 21600"/>
              <a:gd name="T2" fmla="*/ 0 w 21600"/>
              <a:gd name="T3" fmla="*/ 10800 h 21600"/>
              <a:gd name="T4" fmla="*/ 1263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630" y="0"/>
                </a:moveTo>
                <a:lnTo>
                  <a:pt x="12630" y="4013"/>
                </a:lnTo>
                <a:lnTo>
                  <a:pt x="3375" y="4013"/>
                </a:lnTo>
                <a:lnTo>
                  <a:pt x="3375" y="17587"/>
                </a:lnTo>
                <a:lnTo>
                  <a:pt x="12630" y="17587"/>
                </a:lnTo>
                <a:lnTo>
                  <a:pt x="1263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013"/>
                </a:moveTo>
                <a:lnTo>
                  <a:pt x="1350" y="17587"/>
                </a:lnTo>
                <a:lnTo>
                  <a:pt x="2700" y="17587"/>
                </a:lnTo>
                <a:lnTo>
                  <a:pt x="2700" y="4013"/>
                </a:lnTo>
                <a:close/>
              </a:path>
              <a:path w="21600" h="21600">
                <a:moveTo>
                  <a:pt x="0" y="4013"/>
                </a:moveTo>
                <a:lnTo>
                  <a:pt x="0" y="17587"/>
                </a:lnTo>
                <a:lnTo>
                  <a:pt x="675" y="17587"/>
                </a:lnTo>
                <a:lnTo>
                  <a:pt x="675" y="4013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sz="1800" b="1" smtClean="0">
              <a:solidFill>
                <a:srgbClr val="003366"/>
              </a:solidFill>
            </a:endParaRPr>
          </a:p>
        </p:txBody>
      </p:sp>
      <p:grpSp>
        <p:nvGrpSpPr>
          <p:cNvPr id="1464363" name="Group 43"/>
          <p:cNvGrpSpPr>
            <a:grpSpLocks/>
          </p:cNvGrpSpPr>
          <p:nvPr/>
        </p:nvGrpSpPr>
        <p:grpSpPr bwMode="auto">
          <a:xfrm>
            <a:off x="6849243" y="1608584"/>
            <a:ext cx="1714500" cy="1676400"/>
            <a:chOff x="4416" y="1296"/>
            <a:chExt cx="1080" cy="1056"/>
          </a:xfrm>
        </p:grpSpPr>
        <p:sp>
          <p:nvSpPr>
            <p:cNvPr id="1464364" name="AutoShape 44"/>
            <p:cNvSpPr>
              <a:spLocks noChangeArrowheads="1"/>
            </p:cNvSpPr>
            <p:nvPr/>
          </p:nvSpPr>
          <p:spPr bwMode="auto">
            <a:xfrm>
              <a:off x="4518" y="1808"/>
              <a:ext cx="480" cy="240"/>
            </a:xfrm>
            <a:prstGeom prst="roundRect">
              <a:avLst>
                <a:gd name="adj" fmla="val 16667"/>
              </a:avLst>
            </a:prstGeom>
            <a:solidFill>
              <a:srgbClr val="CCFFCC">
                <a:alpha val="50000"/>
              </a:srgbClr>
            </a:solidFill>
            <a:ln w="127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ja-JP" altLang="en-US" sz="1800" b="1" smtClean="0">
                <a:solidFill>
                  <a:srgbClr val="003366"/>
                </a:solidFill>
              </a:endParaRPr>
            </a:p>
          </p:txBody>
        </p:sp>
        <p:graphicFrame>
          <p:nvGraphicFramePr>
            <p:cNvPr id="1464365" name="Object 45"/>
            <p:cNvGraphicFramePr>
              <a:graphicFrameLocks noChangeAspect="1"/>
            </p:cNvGraphicFramePr>
            <p:nvPr/>
          </p:nvGraphicFramePr>
          <p:xfrm>
            <a:off x="4416" y="1838"/>
            <a:ext cx="1080" cy="1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38824" name="ビットマップ イメージ" r:id="rId6" imgW="1714739" imgH="314286" progId="Paint.Picture">
                    <p:embed/>
                  </p:oleObj>
                </mc:Choice>
                <mc:Fallback>
                  <p:oleObj name="ビットマップ イメージ" r:id="rId6" imgW="1714739" imgH="314286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6" y="1838"/>
                          <a:ext cx="1080" cy="1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AFFC9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>
                              <a:solidFill>
                                <a:srgbClr val="969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64366" name="Rectangle 46"/>
            <p:cNvSpPr>
              <a:spLocks noChangeArrowheads="1"/>
            </p:cNvSpPr>
            <p:nvPr/>
          </p:nvSpPr>
          <p:spPr bwMode="auto">
            <a:xfrm>
              <a:off x="4464" y="2080"/>
              <a:ext cx="538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  <a:buFontTx/>
                <a:buNone/>
              </a:pPr>
              <a:r>
                <a:rPr lang="en-US" altLang="ja-JP" sz="1400" b="1" dirty="0" smtClean="0">
                  <a:solidFill>
                    <a:srgbClr val="008000"/>
                  </a:solidFill>
                </a:rPr>
                <a:t> Comp. </a:t>
              </a:r>
            </a:p>
            <a:p>
              <a:pPr>
                <a:lnSpc>
                  <a:spcPct val="80000"/>
                </a:lnSpc>
                <a:buFontTx/>
                <a:buNone/>
              </a:pPr>
              <a:r>
                <a:rPr lang="en-US" altLang="ja-JP" sz="1400" b="1" dirty="0" smtClean="0">
                  <a:solidFill>
                    <a:srgbClr val="008000"/>
                  </a:solidFill>
                </a:rPr>
                <a:t>Mirror</a:t>
              </a:r>
            </a:p>
          </p:txBody>
        </p:sp>
        <p:sp>
          <p:nvSpPr>
            <p:cNvPr id="1464367" name="AutoShape 47"/>
            <p:cNvSpPr>
              <a:spLocks noChangeArrowheads="1"/>
            </p:cNvSpPr>
            <p:nvPr/>
          </p:nvSpPr>
          <p:spPr bwMode="auto">
            <a:xfrm rot="5400000">
              <a:off x="4553" y="1317"/>
              <a:ext cx="411" cy="370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99CCFF">
                <a:alpha val="50000"/>
              </a:srgbClr>
            </a:solidFill>
            <a:ln w="12700">
              <a:solidFill>
                <a:srgbClr val="3333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anchor="ctr">
              <a:spAutoFit/>
            </a:bodyPr>
            <a:lstStyle/>
            <a:p>
              <a:pPr>
                <a:buFontTx/>
                <a:buNone/>
              </a:pPr>
              <a:r>
                <a:rPr lang="en-US" altLang="ja-JP" sz="800" smtClean="0">
                  <a:solidFill>
                    <a:srgbClr val="003366"/>
                  </a:solidFill>
                </a:rPr>
                <a:t>    </a:t>
              </a:r>
            </a:p>
          </p:txBody>
        </p:sp>
      </p:grpSp>
      <p:pic>
        <p:nvPicPr>
          <p:cNvPr id="1464373" name="Picture 5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343" y="1322040"/>
            <a:ext cx="1419225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右矢印 1"/>
          <p:cNvSpPr/>
          <p:nvPr/>
        </p:nvSpPr>
        <p:spPr bwMode="auto">
          <a:xfrm>
            <a:off x="3474839" y="4653706"/>
            <a:ext cx="190500" cy="204789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3" name="右矢印 52"/>
          <p:cNvSpPr/>
          <p:nvPr/>
        </p:nvSpPr>
        <p:spPr bwMode="auto">
          <a:xfrm>
            <a:off x="3447802" y="5495129"/>
            <a:ext cx="190500" cy="204789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71" y="2780928"/>
            <a:ext cx="2890613" cy="58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58" name="Rectangle 28"/>
          <p:cNvSpPr>
            <a:spLocks noChangeArrowheads="1"/>
          </p:cNvSpPr>
          <p:nvPr/>
        </p:nvSpPr>
        <p:spPr bwMode="auto">
          <a:xfrm>
            <a:off x="3059187" y="5798591"/>
            <a:ext cx="1656184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FFC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969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noAutofit/>
          </a:bodyPr>
          <a:lstStyle/>
          <a:p>
            <a:pPr algn="l">
              <a:buFontTx/>
              <a:buNone/>
            </a:pPr>
            <a:r>
              <a:rPr lang="en-US" altLang="ja-JP" sz="1600" dirty="0" smtClean="0">
                <a:solidFill>
                  <a:srgbClr val="99CCFF"/>
                </a:solidFill>
              </a:rPr>
              <a:t>(Signal Recycling)</a:t>
            </a:r>
          </a:p>
        </p:txBody>
      </p:sp>
      <p:sp>
        <p:nvSpPr>
          <p:cNvPr id="59" name="Rectangle 25"/>
          <p:cNvSpPr>
            <a:spLocks noChangeArrowheads="1"/>
          </p:cNvSpPr>
          <p:nvPr/>
        </p:nvSpPr>
        <p:spPr bwMode="auto">
          <a:xfrm>
            <a:off x="635496" y="3824089"/>
            <a:ext cx="4800600" cy="39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FFC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969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合成鏡の反射率 </a:t>
            </a:r>
            <a:r>
              <a:rPr lang="en-US" altLang="ja-JP" sz="2000" dirty="0" smtClean="0">
                <a:solidFill>
                  <a:srgbClr val="FFFFFF"/>
                </a:solidFill>
              </a:rPr>
              <a:t>: </a:t>
            </a:r>
            <a:r>
              <a:rPr lang="ja-JP" altLang="en-US" sz="2000" dirty="0" smtClean="0">
                <a:solidFill>
                  <a:srgbClr val="FFFFFF"/>
                </a:solidFill>
              </a:rPr>
              <a:t>動作点に依存</a:t>
            </a:r>
          </a:p>
        </p:txBody>
      </p:sp>
    </p:spTree>
    <p:extLst>
      <p:ext uri="{BB962C8B-B14F-4D97-AF65-F5344CB8AC3E}">
        <p14:creationId xmlns:p14="http://schemas.microsoft.com/office/powerpoint/2010/main" val="165434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 bwMode="auto">
          <a:xfrm>
            <a:off x="334392" y="3861048"/>
            <a:ext cx="8486080" cy="2299593"/>
          </a:xfrm>
          <a:prstGeom prst="roundRect">
            <a:avLst>
              <a:gd name="adj" fmla="val 7394"/>
            </a:avLst>
          </a:prstGeom>
          <a:solidFill>
            <a:srgbClr val="FFFFFF">
              <a:alpha val="90000"/>
            </a:srgbClr>
          </a:solidFill>
          <a:ln w="6350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4745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観測周波数のチューニング</a:t>
            </a:r>
            <a:endParaRPr lang="ja-JP" altLang="en-US" sz="2000" dirty="0"/>
          </a:p>
        </p:txBody>
      </p:sp>
      <p:sp>
        <p:nvSpPr>
          <p:cNvPr id="41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42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26D9AB-4300-4C16-82DC-1C757BB90363}" type="slidenum">
              <a:rPr lang="en-US" altLang="ja-JP"/>
              <a:pPr/>
              <a:t>44</a:t>
            </a:fld>
            <a:endParaRPr lang="en-US" altLang="ja-JP"/>
          </a:p>
        </p:txBody>
      </p:sp>
      <p:sp>
        <p:nvSpPr>
          <p:cNvPr id="147456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88690" y="1124744"/>
            <a:ext cx="3827463" cy="431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ja-JP" altLang="en-US" dirty="0"/>
              <a:t>観測周波数帯の狭帯域化</a:t>
            </a:r>
          </a:p>
        </p:txBody>
      </p:sp>
      <p:sp>
        <p:nvSpPr>
          <p:cNvPr id="1474562" name="AutoShape 2"/>
          <p:cNvSpPr>
            <a:spLocks noChangeArrowheads="1"/>
          </p:cNvSpPr>
          <p:nvPr/>
        </p:nvSpPr>
        <p:spPr bwMode="auto">
          <a:xfrm>
            <a:off x="6019800" y="1371600"/>
            <a:ext cx="2438400" cy="2133600"/>
          </a:xfrm>
          <a:prstGeom prst="roundRect">
            <a:avLst>
              <a:gd name="adj" fmla="val 5810"/>
            </a:avLst>
          </a:prstGeom>
          <a:solidFill>
            <a:srgbClr val="FFFFFF">
              <a:alpha val="50000"/>
            </a:srgbClr>
          </a:solidFill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 sz="1800" b="1" smtClean="0">
              <a:solidFill>
                <a:srgbClr val="003366"/>
              </a:solidFill>
            </a:endParaRPr>
          </a:p>
        </p:txBody>
      </p:sp>
      <p:sp>
        <p:nvSpPr>
          <p:cNvPr id="1474565" name="Rectangle 5"/>
          <p:cNvSpPr>
            <a:spLocks noChangeArrowheads="1"/>
          </p:cNvSpPr>
          <p:nvPr/>
        </p:nvSpPr>
        <p:spPr bwMode="auto">
          <a:xfrm>
            <a:off x="805408" y="1700808"/>
            <a:ext cx="56388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FFC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969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CCFFCC"/>
                </a:solidFill>
              </a:rPr>
              <a:t>特定の周波数帯に最適化 → 感度の向上</a:t>
            </a:r>
          </a:p>
        </p:txBody>
      </p:sp>
      <p:sp>
        <p:nvSpPr>
          <p:cNvPr id="1474566" name="Rectangle 6"/>
          <p:cNvSpPr>
            <a:spLocks noChangeArrowheads="1"/>
          </p:cNvSpPr>
          <p:nvPr/>
        </p:nvSpPr>
        <p:spPr bwMode="auto">
          <a:xfrm>
            <a:off x="1115616" y="2204864"/>
            <a:ext cx="5638800" cy="85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FFC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969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F9999"/>
                </a:solidFill>
              </a:rPr>
              <a:t>PRC</a:t>
            </a:r>
            <a:r>
              <a:rPr lang="en-US" altLang="ja-JP" sz="1800" dirty="0" smtClean="0">
                <a:solidFill>
                  <a:srgbClr val="000000"/>
                </a:solidFill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</a:rPr>
              <a:t>: </a:t>
            </a:r>
            <a:r>
              <a:rPr lang="ja-JP" altLang="en-US" sz="1800" dirty="0" smtClean="0">
                <a:solidFill>
                  <a:srgbClr val="FFFFFF"/>
                </a:solidFill>
              </a:rPr>
              <a:t>キャリア</a:t>
            </a:r>
            <a:r>
              <a:rPr lang="ja-JP" altLang="en-US" sz="1600" dirty="0" smtClean="0">
                <a:solidFill>
                  <a:srgbClr val="FFFFFF"/>
                </a:solidFill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</a:rPr>
              <a:t>(</a:t>
            </a:r>
            <a:r>
              <a:rPr lang="ja-JP" altLang="en-US" sz="1600" dirty="0" smtClean="0">
                <a:solidFill>
                  <a:srgbClr val="FFFFFF"/>
                </a:solidFill>
              </a:rPr>
              <a:t>角周波数</a:t>
            </a:r>
            <a:r>
              <a:rPr lang="en-US" altLang="ja-JP" sz="1600" dirty="0" smtClean="0">
                <a:solidFill>
                  <a:srgbClr val="FFFFFF"/>
                </a:solidFill>
                <a:latin typeface="Symbol" pitchFamily="18" charset="2"/>
              </a:rPr>
              <a:t>W</a:t>
            </a:r>
            <a:r>
              <a:rPr lang="en-US" altLang="ja-JP" sz="1600" dirty="0" smtClean="0">
                <a:solidFill>
                  <a:srgbClr val="FFFFFF"/>
                </a:solidFill>
              </a:rPr>
              <a:t>) </a:t>
            </a:r>
            <a:r>
              <a:rPr lang="ja-JP" altLang="en-US" sz="1800" dirty="0" smtClean="0">
                <a:solidFill>
                  <a:srgbClr val="FFFFFF"/>
                </a:solidFill>
              </a:rPr>
              <a:t>に共振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99FF99"/>
                </a:solidFill>
              </a:rPr>
              <a:t>SEC</a:t>
            </a:r>
            <a:r>
              <a:rPr lang="en-US" altLang="ja-JP" sz="1800" dirty="0" smtClean="0">
                <a:solidFill>
                  <a:srgbClr val="000000"/>
                </a:solidFill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</a:rPr>
              <a:t>: </a:t>
            </a:r>
            <a:r>
              <a:rPr lang="ja-JP" altLang="en-US" sz="1800" dirty="0" smtClean="0">
                <a:solidFill>
                  <a:srgbClr val="FFFFFF"/>
                </a:solidFill>
              </a:rPr>
              <a:t>サイドバンド</a:t>
            </a:r>
            <a:r>
              <a:rPr lang="ja-JP" altLang="en-US" sz="1600" dirty="0" smtClean="0">
                <a:solidFill>
                  <a:srgbClr val="FFFFFF"/>
                </a:solidFill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</a:rPr>
              <a:t>(</a:t>
            </a:r>
            <a:r>
              <a:rPr lang="ja-JP" altLang="en-US" sz="1600" dirty="0" smtClean="0">
                <a:solidFill>
                  <a:srgbClr val="FFFFFF"/>
                </a:solidFill>
              </a:rPr>
              <a:t>角周波数 </a:t>
            </a:r>
            <a:r>
              <a:rPr lang="en-US" altLang="ja-JP" sz="1600" dirty="0" err="1" smtClean="0">
                <a:solidFill>
                  <a:srgbClr val="FFFFFF"/>
                </a:solidFill>
                <a:latin typeface="Symbol" pitchFamily="18" charset="2"/>
              </a:rPr>
              <a:t>W+w</a:t>
            </a:r>
            <a:r>
              <a:rPr lang="en-US" altLang="ja-JP" sz="1600" dirty="0" smtClean="0">
                <a:solidFill>
                  <a:srgbClr val="FFFFFF"/>
                </a:solidFill>
              </a:rPr>
              <a:t>) </a:t>
            </a:r>
            <a:r>
              <a:rPr lang="ja-JP" altLang="en-US" sz="1800" dirty="0" smtClean="0">
                <a:solidFill>
                  <a:srgbClr val="FFFFFF"/>
                </a:solidFill>
              </a:rPr>
              <a:t>に共振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000000"/>
                </a:solidFill>
              </a:rPr>
              <a:t>　　　　　      　</a:t>
            </a:r>
            <a:r>
              <a:rPr lang="ja-JP" altLang="en-US" sz="1600" dirty="0" smtClean="0">
                <a:solidFill>
                  <a:srgbClr val="B2B2B2"/>
                </a:solidFill>
              </a:rPr>
              <a:t>  </a:t>
            </a:r>
            <a:r>
              <a:rPr lang="en-US" altLang="ja-JP" sz="1600" dirty="0" smtClean="0">
                <a:solidFill>
                  <a:srgbClr val="B2B2B2"/>
                </a:solidFill>
              </a:rPr>
              <a:t>(</a:t>
            </a:r>
            <a:r>
              <a:rPr lang="ja-JP" altLang="en-US" sz="1600" dirty="0" smtClean="0">
                <a:solidFill>
                  <a:srgbClr val="B2B2B2"/>
                </a:solidFill>
              </a:rPr>
              <a:t>デチューニング</a:t>
            </a:r>
            <a:r>
              <a:rPr lang="en-US" altLang="ja-JP" sz="1600" dirty="0" smtClean="0">
                <a:solidFill>
                  <a:srgbClr val="B2B2B2"/>
                </a:solidFill>
              </a:rPr>
              <a:t>, Detuning)</a:t>
            </a:r>
            <a:endParaRPr lang="ja-JP" altLang="en-US" sz="1800" dirty="0" smtClean="0">
              <a:solidFill>
                <a:srgbClr val="000000"/>
              </a:solidFill>
            </a:endParaRPr>
          </a:p>
        </p:txBody>
      </p:sp>
      <p:sp>
        <p:nvSpPr>
          <p:cNvPr id="1474567" name="Rectangle 7"/>
          <p:cNvSpPr>
            <a:spLocks noChangeArrowheads="1"/>
          </p:cNvSpPr>
          <p:nvPr/>
        </p:nvSpPr>
        <p:spPr bwMode="auto">
          <a:xfrm>
            <a:off x="7086600" y="3200400"/>
            <a:ext cx="584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FFC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969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ja-JP" sz="1400" b="1" smtClean="0">
                <a:solidFill>
                  <a:srgbClr val="008000"/>
                </a:solidFill>
              </a:rPr>
              <a:t>SRM</a:t>
            </a:r>
          </a:p>
        </p:txBody>
      </p:sp>
      <p:sp>
        <p:nvSpPr>
          <p:cNvPr id="1474568" name="Rectangle 8"/>
          <p:cNvSpPr>
            <a:spLocks noChangeArrowheads="1"/>
          </p:cNvSpPr>
          <p:nvPr/>
        </p:nvSpPr>
        <p:spPr bwMode="auto">
          <a:xfrm>
            <a:off x="6019800" y="2386013"/>
            <a:ext cx="641350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FFC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969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ja-JP" sz="1400" b="1" smtClean="0">
                <a:solidFill>
                  <a:srgbClr val="CC0000"/>
                </a:solidFill>
              </a:rPr>
              <a:t> PRM</a:t>
            </a:r>
          </a:p>
        </p:txBody>
      </p:sp>
      <p:sp>
        <p:nvSpPr>
          <p:cNvPr id="1474570" name="AutoShape 10"/>
          <p:cNvSpPr>
            <a:spLocks noChangeArrowheads="1"/>
          </p:cNvSpPr>
          <p:nvPr/>
        </p:nvSpPr>
        <p:spPr bwMode="auto">
          <a:xfrm>
            <a:off x="1592288" y="3133550"/>
            <a:ext cx="290512" cy="290513"/>
          </a:xfrm>
          <a:custGeom>
            <a:avLst/>
            <a:gdLst>
              <a:gd name="G0" fmla="+- 12630 0 0"/>
              <a:gd name="G1" fmla="+- 4013 0 0"/>
              <a:gd name="G2" fmla="+- 21600 0 4013"/>
              <a:gd name="G3" fmla="+- 10800 0 4013"/>
              <a:gd name="G4" fmla="+- 21600 0 12630"/>
              <a:gd name="G5" fmla="*/ G4 G3 10800"/>
              <a:gd name="G6" fmla="+- 21600 0 G5"/>
              <a:gd name="T0" fmla="*/ 12630 w 21600"/>
              <a:gd name="T1" fmla="*/ 0 h 21600"/>
              <a:gd name="T2" fmla="*/ 0 w 21600"/>
              <a:gd name="T3" fmla="*/ 10800 h 21600"/>
              <a:gd name="T4" fmla="*/ 1263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630" y="0"/>
                </a:moveTo>
                <a:lnTo>
                  <a:pt x="12630" y="4013"/>
                </a:lnTo>
                <a:lnTo>
                  <a:pt x="3375" y="4013"/>
                </a:lnTo>
                <a:lnTo>
                  <a:pt x="3375" y="17587"/>
                </a:lnTo>
                <a:lnTo>
                  <a:pt x="12630" y="17587"/>
                </a:lnTo>
                <a:lnTo>
                  <a:pt x="1263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013"/>
                </a:moveTo>
                <a:lnTo>
                  <a:pt x="1350" y="17587"/>
                </a:lnTo>
                <a:lnTo>
                  <a:pt x="2700" y="17587"/>
                </a:lnTo>
                <a:lnTo>
                  <a:pt x="2700" y="4013"/>
                </a:lnTo>
                <a:close/>
              </a:path>
              <a:path w="21600" h="21600">
                <a:moveTo>
                  <a:pt x="0" y="4013"/>
                </a:moveTo>
                <a:lnTo>
                  <a:pt x="0" y="17587"/>
                </a:lnTo>
                <a:lnTo>
                  <a:pt x="675" y="17587"/>
                </a:lnTo>
                <a:lnTo>
                  <a:pt x="675" y="4013"/>
                </a:lnTo>
                <a:close/>
              </a:path>
            </a:pathLst>
          </a:custGeom>
          <a:solidFill>
            <a:srgbClr val="FFFFFF">
              <a:alpha val="10000"/>
            </a:srgbClr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sz="1800" b="1" smtClean="0">
              <a:solidFill>
                <a:srgbClr val="003366"/>
              </a:solidFill>
            </a:endParaRPr>
          </a:p>
        </p:txBody>
      </p:sp>
      <p:grpSp>
        <p:nvGrpSpPr>
          <p:cNvPr id="1474571" name="Group 11"/>
          <p:cNvGrpSpPr>
            <a:grpSpLocks/>
          </p:cNvGrpSpPr>
          <p:nvPr/>
        </p:nvGrpSpPr>
        <p:grpSpPr bwMode="auto">
          <a:xfrm>
            <a:off x="463872" y="3954016"/>
            <a:ext cx="8356600" cy="2206625"/>
            <a:chOff x="240" y="2400"/>
            <a:chExt cx="5264" cy="1390"/>
          </a:xfrm>
        </p:grpSpPr>
        <p:sp>
          <p:nvSpPr>
            <p:cNvPr id="1474572" name="AutoShape 12"/>
            <p:cNvSpPr>
              <a:spLocks noChangeArrowheads="1"/>
            </p:cNvSpPr>
            <p:nvPr/>
          </p:nvSpPr>
          <p:spPr bwMode="auto">
            <a:xfrm>
              <a:off x="240" y="2400"/>
              <a:ext cx="1440" cy="1344"/>
            </a:xfrm>
            <a:prstGeom prst="roundRect">
              <a:avLst>
                <a:gd name="adj" fmla="val 8185"/>
              </a:avLst>
            </a:prstGeom>
            <a:solidFill>
              <a:srgbClr val="CCFF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ja-JP" altLang="en-US" sz="1800" b="1" smtClean="0">
                <a:solidFill>
                  <a:srgbClr val="003366"/>
                </a:solidFill>
              </a:endParaRPr>
            </a:p>
          </p:txBody>
        </p:sp>
        <p:sp>
          <p:nvSpPr>
            <p:cNvPr id="1474573" name="AutoShape 13"/>
            <p:cNvSpPr>
              <a:spLocks noChangeArrowheads="1"/>
            </p:cNvSpPr>
            <p:nvPr/>
          </p:nvSpPr>
          <p:spPr bwMode="auto">
            <a:xfrm>
              <a:off x="1776" y="2400"/>
              <a:ext cx="1440" cy="1344"/>
            </a:xfrm>
            <a:prstGeom prst="roundRect">
              <a:avLst>
                <a:gd name="adj" fmla="val 8185"/>
              </a:avLst>
            </a:prstGeom>
            <a:solidFill>
              <a:srgbClr val="CCFFCC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ja-JP" altLang="en-US" sz="1800" b="1" smtClean="0">
                <a:solidFill>
                  <a:srgbClr val="003366"/>
                </a:solidFill>
              </a:endParaRPr>
            </a:p>
          </p:txBody>
        </p:sp>
        <p:sp>
          <p:nvSpPr>
            <p:cNvPr id="1474574" name="AutoShape 14"/>
            <p:cNvSpPr>
              <a:spLocks noChangeArrowheads="1"/>
            </p:cNvSpPr>
            <p:nvPr/>
          </p:nvSpPr>
          <p:spPr bwMode="auto">
            <a:xfrm rot="8100000">
              <a:off x="618" y="3060"/>
              <a:ext cx="192" cy="538"/>
            </a:xfrm>
            <a:prstGeom prst="upArrow">
              <a:avLst>
                <a:gd name="adj1" fmla="val 46407"/>
                <a:gd name="adj2" fmla="val 56509"/>
              </a:avLst>
            </a:prstGeom>
            <a:solidFill>
              <a:srgbClr val="008000"/>
            </a:solidFill>
            <a:ln w="127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ja-JP" altLang="en-US" sz="1800" b="1" smtClean="0">
                <a:solidFill>
                  <a:srgbClr val="003366"/>
                </a:solidFill>
              </a:endParaRPr>
            </a:p>
          </p:txBody>
        </p:sp>
        <p:sp>
          <p:nvSpPr>
            <p:cNvPr id="1474575" name="Line 15"/>
            <p:cNvSpPr>
              <a:spLocks noChangeShapeType="1"/>
            </p:cNvSpPr>
            <p:nvPr/>
          </p:nvSpPr>
          <p:spPr bwMode="auto">
            <a:xfrm>
              <a:off x="384" y="3144"/>
              <a:ext cx="115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ja-JP" altLang="en-US" sz="1800" b="1" smtClean="0">
                <a:solidFill>
                  <a:srgbClr val="003366"/>
                </a:solidFill>
              </a:endParaRPr>
            </a:p>
          </p:txBody>
        </p:sp>
        <p:sp>
          <p:nvSpPr>
            <p:cNvPr id="1474576" name="Line 16"/>
            <p:cNvSpPr>
              <a:spLocks noChangeShapeType="1"/>
            </p:cNvSpPr>
            <p:nvPr/>
          </p:nvSpPr>
          <p:spPr bwMode="auto">
            <a:xfrm flipV="1">
              <a:off x="528" y="2688"/>
              <a:ext cx="0" cy="9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ja-JP" altLang="en-US" sz="1800" b="1" smtClean="0">
                <a:solidFill>
                  <a:srgbClr val="003366"/>
                </a:solidFill>
              </a:endParaRPr>
            </a:p>
          </p:txBody>
        </p:sp>
        <p:sp>
          <p:nvSpPr>
            <p:cNvPr id="1474577" name="AutoShape 17"/>
            <p:cNvSpPr>
              <a:spLocks noChangeArrowheads="1"/>
            </p:cNvSpPr>
            <p:nvPr/>
          </p:nvSpPr>
          <p:spPr bwMode="auto">
            <a:xfrm rot="5400000">
              <a:off x="829" y="2740"/>
              <a:ext cx="192" cy="806"/>
            </a:xfrm>
            <a:prstGeom prst="upArrow">
              <a:avLst>
                <a:gd name="adj1" fmla="val 57296"/>
                <a:gd name="adj2" fmla="val 67769"/>
              </a:avLst>
            </a:prstGeom>
            <a:solidFill>
              <a:srgbClr val="CCFFFF">
                <a:alpha val="50000"/>
              </a:srgbClr>
            </a:solidFill>
            <a:ln w="12700">
              <a:solidFill>
                <a:srgbClr val="3333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ja-JP" altLang="en-US" sz="1800" b="1" smtClean="0">
                <a:solidFill>
                  <a:srgbClr val="003366"/>
                </a:solidFill>
              </a:endParaRPr>
            </a:p>
          </p:txBody>
        </p:sp>
        <p:sp>
          <p:nvSpPr>
            <p:cNvPr id="1474578" name="AutoShape 18"/>
            <p:cNvSpPr>
              <a:spLocks noChangeArrowheads="1"/>
            </p:cNvSpPr>
            <p:nvPr/>
          </p:nvSpPr>
          <p:spPr bwMode="auto">
            <a:xfrm rot="5400000">
              <a:off x="574" y="3025"/>
              <a:ext cx="144" cy="235"/>
            </a:xfrm>
            <a:prstGeom prst="upArrow">
              <a:avLst>
                <a:gd name="adj1" fmla="val 61120"/>
                <a:gd name="adj2" fmla="val 54882"/>
              </a:avLst>
            </a:prstGeom>
            <a:solidFill>
              <a:srgbClr val="CCFFCC"/>
            </a:solidFill>
            <a:ln w="127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ja-JP" altLang="en-US" sz="1800" b="1" smtClean="0">
                <a:solidFill>
                  <a:srgbClr val="003366"/>
                </a:solidFill>
              </a:endParaRPr>
            </a:p>
          </p:txBody>
        </p:sp>
        <p:sp>
          <p:nvSpPr>
            <p:cNvPr id="1474579" name="AutoShape 19"/>
            <p:cNvSpPr>
              <a:spLocks noChangeArrowheads="1"/>
            </p:cNvSpPr>
            <p:nvPr/>
          </p:nvSpPr>
          <p:spPr bwMode="auto">
            <a:xfrm rot="6600000">
              <a:off x="574" y="3067"/>
              <a:ext cx="144" cy="235"/>
            </a:xfrm>
            <a:prstGeom prst="upArrow">
              <a:avLst>
                <a:gd name="adj1" fmla="val 61120"/>
                <a:gd name="adj2" fmla="val 54882"/>
              </a:avLst>
            </a:prstGeom>
            <a:solidFill>
              <a:srgbClr val="CCFFCC"/>
            </a:solidFill>
            <a:ln w="127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ja-JP" altLang="en-US" sz="1800" b="1" smtClean="0">
                <a:solidFill>
                  <a:srgbClr val="003366"/>
                </a:solidFill>
              </a:endParaRPr>
            </a:p>
          </p:txBody>
        </p:sp>
        <p:sp>
          <p:nvSpPr>
            <p:cNvPr id="1474580" name="AutoShape 20"/>
            <p:cNvSpPr>
              <a:spLocks noChangeArrowheads="1"/>
            </p:cNvSpPr>
            <p:nvPr/>
          </p:nvSpPr>
          <p:spPr bwMode="auto">
            <a:xfrm rot="7800000">
              <a:off x="548" y="3100"/>
              <a:ext cx="144" cy="235"/>
            </a:xfrm>
            <a:prstGeom prst="upArrow">
              <a:avLst>
                <a:gd name="adj1" fmla="val 61120"/>
                <a:gd name="adj2" fmla="val 54882"/>
              </a:avLst>
            </a:prstGeom>
            <a:solidFill>
              <a:srgbClr val="CCFFCC"/>
            </a:solidFill>
            <a:ln w="127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ja-JP" altLang="en-US" sz="1800" b="1" smtClean="0">
                <a:solidFill>
                  <a:srgbClr val="003366"/>
                </a:solidFill>
              </a:endParaRPr>
            </a:p>
          </p:txBody>
        </p:sp>
        <p:sp>
          <p:nvSpPr>
            <p:cNvPr id="1474581" name="AutoShape 21"/>
            <p:cNvSpPr>
              <a:spLocks noChangeArrowheads="1"/>
            </p:cNvSpPr>
            <p:nvPr/>
          </p:nvSpPr>
          <p:spPr bwMode="auto">
            <a:xfrm rot="9000000">
              <a:off x="516" y="3126"/>
              <a:ext cx="144" cy="235"/>
            </a:xfrm>
            <a:prstGeom prst="upArrow">
              <a:avLst>
                <a:gd name="adj1" fmla="val 61120"/>
                <a:gd name="adj2" fmla="val 54882"/>
              </a:avLst>
            </a:prstGeom>
            <a:solidFill>
              <a:srgbClr val="CCFFCC"/>
            </a:solidFill>
            <a:ln w="127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ja-JP" altLang="en-US" sz="1800" b="1" smtClean="0">
                <a:solidFill>
                  <a:srgbClr val="003366"/>
                </a:solidFill>
              </a:endParaRPr>
            </a:p>
          </p:txBody>
        </p:sp>
        <p:sp>
          <p:nvSpPr>
            <p:cNvPr id="1474582" name="AutoShape 22"/>
            <p:cNvSpPr>
              <a:spLocks noChangeArrowheads="1"/>
            </p:cNvSpPr>
            <p:nvPr/>
          </p:nvSpPr>
          <p:spPr bwMode="auto">
            <a:xfrm rot="10200000">
              <a:off x="482" y="3143"/>
              <a:ext cx="144" cy="235"/>
            </a:xfrm>
            <a:prstGeom prst="upArrow">
              <a:avLst>
                <a:gd name="adj1" fmla="val 61120"/>
                <a:gd name="adj2" fmla="val 54882"/>
              </a:avLst>
            </a:prstGeom>
            <a:solidFill>
              <a:srgbClr val="CCFFCC"/>
            </a:solidFill>
            <a:ln w="127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ja-JP" altLang="en-US" sz="1800" b="1" smtClean="0">
                <a:solidFill>
                  <a:srgbClr val="003366"/>
                </a:solidFill>
              </a:endParaRPr>
            </a:p>
          </p:txBody>
        </p:sp>
        <p:sp>
          <p:nvSpPr>
            <p:cNvPr id="1474583" name="Rectangle 23"/>
            <p:cNvSpPr>
              <a:spLocks noChangeArrowheads="1"/>
            </p:cNvSpPr>
            <p:nvPr/>
          </p:nvSpPr>
          <p:spPr bwMode="auto">
            <a:xfrm>
              <a:off x="760" y="2784"/>
              <a:ext cx="63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600" b="1" smtClean="0">
                  <a:solidFill>
                    <a:srgbClr val="3333FF"/>
                  </a:solidFill>
                </a:rPr>
                <a:t>低周波数</a:t>
              </a:r>
            </a:p>
          </p:txBody>
        </p:sp>
        <p:sp>
          <p:nvSpPr>
            <p:cNvPr id="1474584" name="Rectangle 24"/>
            <p:cNvSpPr>
              <a:spLocks noChangeArrowheads="1"/>
            </p:cNvSpPr>
            <p:nvPr/>
          </p:nvSpPr>
          <p:spPr bwMode="auto">
            <a:xfrm>
              <a:off x="912" y="3360"/>
              <a:ext cx="62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600" b="1" smtClean="0">
                  <a:solidFill>
                    <a:srgbClr val="008000"/>
                  </a:solidFill>
                </a:rPr>
                <a:t>周波数 </a:t>
              </a:r>
              <a:r>
                <a:rPr lang="en-US" altLang="ja-JP" sz="1600" b="1" smtClean="0">
                  <a:solidFill>
                    <a:srgbClr val="008000"/>
                  </a:solidFill>
                  <a:latin typeface="Symbol" pitchFamily="18" charset="2"/>
                </a:rPr>
                <a:t>w</a:t>
              </a:r>
            </a:p>
          </p:txBody>
        </p:sp>
        <p:sp>
          <p:nvSpPr>
            <p:cNvPr id="1474585" name="AutoShape 25"/>
            <p:cNvSpPr>
              <a:spLocks noChangeAspect="1" noChangeArrowheads="1"/>
            </p:cNvSpPr>
            <p:nvPr/>
          </p:nvSpPr>
          <p:spPr bwMode="auto">
            <a:xfrm rot="2700000">
              <a:off x="2253" y="2877"/>
              <a:ext cx="192" cy="538"/>
            </a:xfrm>
            <a:prstGeom prst="upArrow">
              <a:avLst>
                <a:gd name="adj1" fmla="val 46407"/>
                <a:gd name="adj2" fmla="val 56509"/>
              </a:avLst>
            </a:prstGeom>
            <a:solidFill>
              <a:srgbClr val="CCFFFF">
                <a:alpha val="50000"/>
              </a:srgbClr>
            </a:solidFill>
            <a:ln w="12700">
              <a:solidFill>
                <a:srgbClr val="3333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ja-JP" altLang="en-US" sz="1800" b="1" smtClean="0">
                <a:solidFill>
                  <a:srgbClr val="003366"/>
                </a:solidFill>
              </a:endParaRPr>
            </a:p>
          </p:txBody>
        </p:sp>
        <p:sp>
          <p:nvSpPr>
            <p:cNvPr id="1474586" name="Line 26"/>
            <p:cNvSpPr>
              <a:spLocks noChangeShapeType="1"/>
            </p:cNvSpPr>
            <p:nvPr/>
          </p:nvSpPr>
          <p:spPr bwMode="auto">
            <a:xfrm>
              <a:off x="2016" y="3342"/>
              <a:ext cx="1104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ja-JP" altLang="en-US" sz="1800" b="1" smtClean="0">
                <a:solidFill>
                  <a:srgbClr val="003366"/>
                </a:solidFill>
              </a:endParaRPr>
            </a:p>
          </p:txBody>
        </p:sp>
        <p:sp>
          <p:nvSpPr>
            <p:cNvPr id="1474587" name="Line 27"/>
            <p:cNvSpPr>
              <a:spLocks noChangeShapeType="1"/>
            </p:cNvSpPr>
            <p:nvPr/>
          </p:nvSpPr>
          <p:spPr bwMode="auto">
            <a:xfrm flipV="1">
              <a:off x="2160" y="2736"/>
              <a:ext cx="0" cy="9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ja-JP" altLang="en-US" sz="1800" b="1" smtClean="0">
                <a:solidFill>
                  <a:srgbClr val="003366"/>
                </a:solidFill>
              </a:endParaRPr>
            </a:p>
          </p:txBody>
        </p:sp>
        <p:sp>
          <p:nvSpPr>
            <p:cNvPr id="1474588" name="AutoShape 28"/>
            <p:cNvSpPr>
              <a:spLocks noChangeAspect="1" noChangeArrowheads="1"/>
            </p:cNvSpPr>
            <p:nvPr/>
          </p:nvSpPr>
          <p:spPr bwMode="auto">
            <a:xfrm rot="5400000">
              <a:off x="2465" y="2932"/>
              <a:ext cx="192" cy="806"/>
            </a:xfrm>
            <a:prstGeom prst="upArrow">
              <a:avLst>
                <a:gd name="adj1" fmla="val 57296"/>
                <a:gd name="adj2" fmla="val 67769"/>
              </a:avLst>
            </a:prstGeom>
            <a:solidFill>
              <a:srgbClr val="008000"/>
            </a:solidFill>
            <a:ln w="127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ja-JP" altLang="en-US" sz="1800" b="1" smtClean="0">
                <a:solidFill>
                  <a:srgbClr val="003366"/>
                </a:solidFill>
              </a:endParaRPr>
            </a:p>
          </p:txBody>
        </p:sp>
        <p:sp>
          <p:nvSpPr>
            <p:cNvPr id="1474589" name="AutoShape 29"/>
            <p:cNvSpPr>
              <a:spLocks noChangeAspect="1" noChangeArrowheads="1"/>
            </p:cNvSpPr>
            <p:nvPr/>
          </p:nvSpPr>
          <p:spPr bwMode="auto">
            <a:xfrm rot="5400000">
              <a:off x="2344" y="3217"/>
              <a:ext cx="144" cy="235"/>
            </a:xfrm>
            <a:prstGeom prst="upArrow">
              <a:avLst>
                <a:gd name="adj1" fmla="val 61120"/>
                <a:gd name="adj2" fmla="val 54882"/>
              </a:avLst>
            </a:prstGeom>
            <a:solidFill>
              <a:srgbClr val="CCFFCC"/>
            </a:solidFill>
            <a:ln w="127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ja-JP" altLang="en-US" sz="1800" b="1" smtClean="0">
                <a:solidFill>
                  <a:srgbClr val="003366"/>
                </a:solidFill>
              </a:endParaRPr>
            </a:p>
          </p:txBody>
        </p:sp>
        <p:sp>
          <p:nvSpPr>
            <p:cNvPr id="1474590" name="AutoShape 30"/>
            <p:cNvSpPr>
              <a:spLocks noChangeAspect="1" noChangeArrowheads="1"/>
            </p:cNvSpPr>
            <p:nvPr/>
          </p:nvSpPr>
          <p:spPr bwMode="auto">
            <a:xfrm rot="5400000">
              <a:off x="2314" y="3217"/>
              <a:ext cx="144" cy="235"/>
            </a:xfrm>
            <a:prstGeom prst="upArrow">
              <a:avLst>
                <a:gd name="adj1" fmla="val 61120"/>
                <a:gd name="adj2" fmla="val 54882"/>
              </a:avLst>
            </a:prstGeom>
            <a:solidFill>
              <a:srgbClr val="CCFFCC"/>
            </a:solidFill>
            <a:ln w="127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ja-JP" altLang="en-US" sz="1800" b="1" smtClean="0">
                <a:solidFill>
                  <a:srgbClr val="003366"/>
                </a:solidFill>
              </a:endParaRPr>
            </a:p>
          </p:txBody>
        </p:sp>
        <p:sp>
          <p:nvSpPr>
            <p:cNvPr id="1474591" name="AutoShape 31"/>
            <p:cNvSpPr>
              <a:spLocks noChangeAspect="1" noChangeArrowheads="1"/>
            </p:cNvSpPr>
            <p:nvPr/>
          </p:nvSpPr>
          <p:spPr bwMode="auto">
            <a:xfrm rot="5400000">
              <a:off x="2278" y="3217"/>
              <a:ext cx="144" cy="235"/>
            </a:xfrm>
            <a:prstGeom prst="upArrow">
              <a:avLst>
                <a:gd name="adj1" fmla="val 61120"/>
                <a:gd name="adj2" fmla="val 54882"/>
              </a:avLst>
            </a:prstGeom>
            <a:solidFill>
              <a:srgbClr val="CCFFCC"/>
            </a:solidFill>
            <a:ln w="127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ja-JP" altLang="en-US" sz="1800" b="1" smtClean="0">
                <a:solidFill>
                  <a:srgbClr val="003366"/>
                </a:solidFill>
              </a:endParaRPr>
            </a:p>
          </p:txBody>
        </p:sp>
        <p:sp>
          <p:nvSpPr>
            <p:cNvPr id="1474592" name="Rectangle 32"/>
            <p:cNvSpPr>
              <a:spLocks noChangeArrowheads="1"/>
            </p:cNvSpPr>
            <p:nvPr/>
          </p:nvSpPr>
          <p:spPr bwMode="auto">
            <a:xfrm>
              <a:off x="2536" y="2860"/>
              <a:ext cx="63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600" b="1" smtClean="0">
                  <a:solidFill>
                    <a:srgbClr val="3333FF"/>
                  </a:solidFill>
                </a:rPr>
                <a:t>低周波数</a:t>
              </a:r>
            </a:p>
          </p:txBody>
        </p:sp>
        <p:sp>
          <p:nvSpPr>
            <p:cNvPr id="1474593" name="Rectangle 33"/>
            <p:cNvSpPr>
              <a:spLocks noChangeArrowheads="1"/>
            </p:cNvSpPr>
            <p:nvPr/>
          </p:nvSpPr>
          <p:spPr bwMode="auto">
            <a:xfrm>
              <a:off x="2352" y="3386"/>
              <a:ext cx="62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600" b="1" smtClean="0">
                  <a:solidFill>
                    <a:srgbClr val="008000"/>
                  </a:solidFill>
                </a:rPr>
                <a:t>周波数 </a:t>
              </a:r>
              <a:r>
                <a:rPr lang="en-US" altLang="ja-JP" sz="1600" b="1" smtClean="0">
                  <a:solidFill>
                    <a:srgbClr val="008000"/>
                  </a:solidFill>
                  <a:latin typeface="Symbol" pitchFamily="18" charset="2"/>
                </a:rPr>
                <a:t>w</a:t>
              </a:r>
            </a:p>
          </p:txBody>
        </p:sp>
        <p:sp>
          <p:nvSpPr>
            <p:cNvPr id="1474594" name="AutoShape 34"/>
            <p:cNvSpPr>
              <a:spLocks noChangeAspect="1" noChangeArrowheads="1"/>
            </p:cNvSpPr>
            <p:nvPr/>
          </p:nvSpPr>
          <p:spPr bwMode="auto">
            <a:xfrm rot="5400000">
              <a:off x="2242" y="3217"/>
              <a:ext cx="144" cy="235"/>
            </a:xfrm>
            <a:prstGeom prst="upArrow">
              <a:avLst>
                <a:gd name="adj1" fmla="val 61120"/>
                <a:gd name="adj2" fmla="val 54882"/>
              </a:avLst>
            </a:prstGeom>
            <a:solidFill>
              <a:srgbClr val="CCFFCC"/>
            </a:solidFill>
            <a:ln w="127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ja-JP" altLang="en-US" sz="1800" b="1" smtClean="0">
                <a:solidFill>
                  <a:srgbClr val="003366"/>
                </a:solidFill>
              </a:endParaRPr>
            </a:p>
          </p:txBody>
        </p:sp>
        <p:sp>
          <p:nvSpPr>
            <p:cNvPr id="1474595" name="AutoShape 35"/>
            <p:cNvSpPr>
              <a:spLocks noChangeAspect="1" noChangeArrowheads="1"/>
            </p:cNvSpPr>
            <p:nvPr/>
          </p:nvSpPr>
          <p:spPr bwMode="auto">
            <a:xfrm rot="5400000">
              <a:off x="2200" y="3217"/>
              <a:ext cx="144" cy="235"/>
            </a:xfrm>
            <a:prstGeom prst="upArrow">
              <a:avLst>
                <a:gd name="adj1" fmla="val 61120"/>
                <a:gd name="adj2" fmla="val 54882"/>
              </a:avLst>
            </a:prstGeom>
            <a:solidFill>
              <a:srgbClr val="CCFFCC"/>
            </a:solidFill>
            <a:ln w="127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ja-JP" altLang="en-US" sz="1800" b="1" smtClean="0">
                <a:solidFill>
                  <a:srgbClr val="003366"/>
                </a:solidFill>
              </a:endParaRPr>
            </a:p>
          </p:txBody>
        </p:sp>
        <p:sp>
          <p:nvSpPr>
            <p:cNvPr id="1474596" name="Rectangle 36"/>
            <p:cNvSpPr>
              <a:spLocks noChangeArrowheads="1"/>
            </p:cNvSpPr>
            <p:nvPr/>
          </p:nvSpPr>
          <p:spPr bwMode="auto">
            <a:xfrm>
              <a:off x="308" y="2409"/>
              <a:ext cx="1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b="1" smtClean="0">
                  <a:solidFill>
                    <a:srgbClr val="000000"/>
                  </a:solidFill>
                </a:rPr>
                <a:t>ブロードバンド条件</a:t>
              </a:r>
              <a:endParaRPr lang="ja-JP" altLang="en-US" sz="1600" b="1" smtClean="0">
                <a:solidFill>
                  <a:srgbClr val="000000"/>
                </a:solidFill>
              </a:endParaRPr>
            </a:p>
          </p:txBody>
        </p:sp>
        <p:sp>
          <p:nvSpPr>
            <p:cNvPr id="1474597" name="Rectangle 37"/>
            <p:cNvSpPr>
              <a:spLocks noChangeArrowheads="1"/>
            </p:cNvSpPr>
            <p:nvPr/>
          </p:nvSpPr>
          <p:spPr bwMode="auto">
            <a:xfrm>
              <a:off x="672" y="3578"/>
              <a:ext cx="864" cy="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  <a:buFontTx/>
                <a:buNone/>
              </a:pPr>
              <a:r>
                <a:rPr lang="ja-JP" altLang="en-US" sz="1600" b="1" smtClean="0">
                  <a:solidFill>
                    <a:srgbClr val="000000"/>
                  </a:solidFill>
                </a:rPr>
                <a:t>位相がずれる</a:t>
              </a:r>
            </a:p>
          </p:txBody>
        </p:sp>
        <p:sp>
          <p:nvSpPr>
            <p:cNvPr id="1474598" name="Rectangle 38"/>
            <p:cNvSpPr>
              <a:spLocks noChangeArrowheads="1"/>
            </p:cNvSpPr>
            <p:nvPr/>
          </p:nvSpPr>
          <p:spPr bwMode="auto">
            <a:xfrm>
              <a:off x="2256" y="3578"/>
              <a:ext cx="864" cy="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  <a:buFontTx/>
                <a:buNone/>
              </a:pPr>
              <a:r>
                <a:rPr lang="ja-JP" altLang="en-US" sz="1600" b="1" smtClean="0">
                  <a:solidFill>
                    <a:srgbClr val="000000"/>
                  </a:solidFill>
                </a:rPr>
                <a:t>位相が重なる</a:t>
              </a:r>
            </a:p>
          </p:txBody>
        </p:sp>
        <p:sp>
          <p:nvSpPr>
            <p:cNvPr id="1474599" name="Rectangle 39"/>
            <p:cNvSpPr>
              <a:spLocks noChangeArrowheads="1"/>
            </p:cNvSpPr>
            <p:nvPr/>
          </p:nvSpPr>
          <p:spPr bwMode="auto">
            <a:xfrm>
              <a:off x="1892" y="2400"/>
              <a:ext cx="10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b="1" smtClean="0">
                  <a:solidFill>
                    <a:srgbClr val="000000"/>
                  </a:solidFill>
                </a:rPr>
                <a:t>デチューン条件</a:t>
              </a:r>
              <a:endParaRPr lang="ja-JP" altLang="en-US" sz="1600" b="1" smtClean="0">
                <a:solidFill>
                  <a:srgbClr val="000000"/>
                </a:solidFill>
              </a:endParaRPr>
            </a:p>
          </p:txBody>
        </p:sp>
        <p:pic>
          <p:nvPicPr>
            <p:cNvPr id="1474600" name="Picture 4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400"/>
              <a:ext cx="2288" cy="1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74601" name="Picture 4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47800"/>
            <a:ext cx="2238375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6"/>
          <p:cNvSpPr>
            <a:spLocks noChangeArrowheads="1"/>
          </p:cNvSpPr>
          <p:nvPr/>
        </p:nvSpPr>
        <p:spPr bwMode="auto">
          <a:xfrm>
            <a:off x="1880320" y="3177553"/>
            <a:ext cx="3936181" cy="39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FFC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969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99FF99"/>
                </a:solidFill>
              </a:rPr>
              <a:t>周波数</a:t>
            </a:r>
            <a:r>
              <a:rPr lang="ja-JP" altLang="en-US" sz="1600" dirty="0" smtClean="0">
                <a:solidFill>
                  <a:srgbClr val="99FF99"/>
                </a:solidFill>
              </a:rPr>
              <a:t> </a:t>
            </a:r>
            <a:r>
              <a:rPr lang="en-US" altLang="ja-JP" sz="1600" dirty="0" smtClean="0">
                <a:solidFill>
                  <a:srgbClr val="99FF99"/>
                </a:solidFill>
                <a:latin typeface="Symbol" pitchFamily="18" charset="2"/>
              </a:rPr>
              <a:t>w</a:t>
            </a:r>
            <a:r>
              <a:rPr lang="en-US" altLang="ja-JP" sz="1600" dirty="0" smtClean="0">
                <a:solidFill>
                  <a:srgbClr val="99FF99"/>
                </a:solidFill>
              </a:rPr>
              <a:t> </a:t>
            </a:r>
            <a:r>
              <a:rPr lang="ja-JP" altLang="en-US" sz="1800" dirty="0" smtClean="0">
                <a:solidFill>
                  <a:srgbClr val="99FF99"/>
                </a:solidFill>
              </a:rPr>
              <a:t>の信号を効率的に積算</a:t>
            </a:r>
          </a:p>
        </p:txBody>
      </p:sp>
    </p:spTree>
    <p:extLst>
      <p:ext uri="{BB962C8B-B14F-4D97-AF65-F5344CB8AC3E}">
        <p14:creationId xmlns:p14="http://schemas.microsoft.com/office/powerpoint/2010/main" val="242806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74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/>
              <a:t>パワーリサイクリング</a:t>
            </a:r>
            <a:endParaRPr lang="ja-JP" altLang="en-US"/>
          </a:p>
        </p:txBody>
      </p:sp>
      <p:sp>
        <p:nvSpPr>
          <p:cNvPr id="2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1152" name="AutoShape 32"/>
          <p:cNvSpPr>
            <a:spLocks noChangeArrowheads="1"/>
          </p:cNvSpPr>
          <p:nvPr/>
        </p:nvSpPr>
        <p:spPr bwMode="auto">
          <a:xfrm>
            <a:off x="1258888" y="4868863"/>
            <a:ext cx="3529012" cy="1368425"/>
          </a:xfrm>
          <a:prstGeom prst="roundRect">
            <a:avLst>
              <a:gd name="adj" fmla="val 5810"/>
            </a:avLst>
          </a:prstGeom>
          <a:solidFill>
            <a:srgbClr val="FF99CC">
              <a:alpha val="20000"/>
            </a:srgbClr>
          </a:solidFill>
          <a:ln w="190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1124" name="AutoShape 4"/>
          <p:cNvSpPr>
            <a:spLocks noChangeArrowheads="1"/>
          </p:cNvSpPr>
          <p:nvPr/>
        </p:nvSpPr>
        <p:spPr bwMode="auto">
          <a:xfrm>
            <a:off x="5224463" y="1773238"/>
            <a:ext cx="3740150" cy="2884487"/>
          </a:xfrm>
          <a:prstGeom prst="roundRect">
            <a:avLst>
              <a:gd name="adj" fmla="val 5810"/>
            </a:avLst>
          </a:prstGeom>
          <a:solidFill>
            <a:srgbClr val="FFFFFF">
              <a:alpha val="90000"/>
            </a:srgbClr>
          </a:solidFill>
          <a:ln w="190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1139" name="AutoShape 19"/>
          <p:cNvSpPr>
            <a:spLocks noChangeArrowheads="1"/>
          </p:cNvSpPr>
          <p:nvPr/>
        </p:nvSpPr>
        <p:spPr bwMode="auto">
          <a:xfrm>
            <a:off x="6470650" y="1849438"/>
            <a:ext cx="1871663" cy="2016125"/>
          </a:xfrm>
          <a:prstGeom prst="roundRect">
            <a:avLst>
              <a:gd name="adj" fmla="val 5810"/>
            </a:avLst>
          </a:prstGeom>
          <a:solidFill>
            <a:srgbClr val="C0C0C0">
              <a:alpha val="20000"/>
            </a:srgbClr>
          </a:solidFill>
          <a:ln w="635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1125" name="Text Box 5"/>
          <p:cNvSpPr txBox="1">
            <a:spLocks noChangeArrowheads="1"/>
          </p:cNvSpPr>
          <p:nvPr/>
        </p:nvSpPr>
        <p:spPr bwMode="auto">
          <a:xfrm>
            <a:off x="5300663" y="3749675"/>
            <a:ext cx="717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A50021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入射光</a:t>
            </a:r>
          </a:p>
        </p:txBody>
      </p:sp>
      <p:sp>
        <p:nvSpPr>
          <p:cNvPr id="1541126" name="Text Box 6"/>
          <p:cNvSpPr txBox="1">
            <a:spLocks noChangeArrowheads="1"/>
          </p:cNvSpPr>
          <p:nvPr/>
        </p:nvSpPr>
        <p:spPr bwMode="auto">
          <a:xfrm>
            <a:off x="5783263" y="2916238"/>
            <a:ext cx="882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A50021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光の往復</a:t>
            </a:r>
          </a:p>
        </p:txBody>
      </p:sp>
      <p:sp>
        <p:nvSpPr>
          <p:cNvPr id="1541129" name="Rectangle 9"/>
          <p:cNvSpPr>
            <a:spLocks noChangeArrowheads="1"/>
          </p:cNvSpPr>
          <p:nvPr/>
        </p:nvSpPr>
        <p:spPr bwMode="auto">
          <a:xfrm>
            <a:off x="5148263" y="2916238"/>
            <a:ext cx="64135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kern="1200" dirty="0">
                <a:solidFill>
                  <a:srgbClr val="A50021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PRM</a:t>
            </a:r>
          </a:p>
        </p:txBody>
      </p:sp>
      <p:sp>
        <p:nvSpPr>
          <p:cNvPr id="1541130" name="Rectangle 10"/>
          <p:cNvSpPr>
            <a:spLocks noChangeArrowheads="1"/>
          </p:cNvSpPr>
          <p:nvPr/>
        </p:nvSpPr>
        <p:spPr bwMode="auto">
          <a:xfrm>
            <a:off x="7019925" y="4868863"/>
            <a:ext cx="1651000" cy="13144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新しく入ってくる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光と強めあう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1600" kern="120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干渉計内の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光パワーが増加</a:t>
            </a:r>
          </a:p>
        </p:txBody>
      </p:sp>
      <p:sp>
        <p:nvSpPr>
          <p:cNvPr id="1541131" name="AutoShape 11"/>
          <p:cNvSpPr>
            <a:spLocks noChangeArrowheads="1"/>
          </p:cNvSpPr>
          <p:nvPr/>
        </p:nvSpPr>
        <p:spPr bwMode="auto">
          <a:xfrm rot="5400000">
            <a:off x="7629525" y="5407025"/>
            <a:ext cx="214313" cy="290513"/>
          </a:xfrm>
          <a:custGeom>
            <a:avLst/>
            <a:gdLst>
              <a:gd name="G0" fmla="+- 12630 0 0"/>
              <a:gd name="G1" fmla="+- 4013 0 0"/>
              <a:gd name="G2" fmla="+- 21600 0 4013"/>
              <a:gd name="G3" fmla="+- 10800 0 4013"/>
              <a:gd name="G4" fmla="+- 21600 0 12630"/>
              <a:gd name="G5" fmla="*/ G4 G3 10800"/>
              <a:gd name="G6" fmla="+- 21600 0 G5"/>
              <a:gd name="T0" fmla="*/ 12630 w 21600"/>
              <a:gd name="T1" fmla="*/ 0 h 21600"/>
              <a:gd name="T2" fmla="*/ 0 w 21600"/>
              <a:gd name="T3" fmla="*/ 10800 h 21600"/>
              <a:gd name="T4" fmla="*/ 1263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630" y="0"/>
                </a:moveTo>
                <a:lnTo>
                  <a:pt x="12630" y="4013"/>
                </a:lnTo>
                <a:lnTo>
                  <a:pt x="3375" y="4013"/>
                </a:lnTo>
                <a:lnTo>
                  <a:pt x="3375" y="17587"/>
                </a:lnTo>
                <a:lnTo>
                  <a:pt x="12630" y="17587"/>
                </a:lnTo>
                <a:lnTo>
                  <a:pt x="1263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013"/>
                </a:moveTo>
                <a:lnTo>
                  <a:pt x="1350" y="17587"/>
                </a:lnTo>
                <a:lnTo>
                  <a:pt x="2700" y="17587"/>
                </a:lnTo>
                <a:lnTo>
                  <a:pt x="2700" y="4013"/>
                </a:lnTo>
                <a:close/>
              </a:path>
              <a:path w="21600" h="21600">
                <a:moveTo>
                  <a:pt x="0" y="4013"/>
                </a:moveTo>
                <a:lnTo>
                  <a:pt x="0" y="17587"/>
                </a:lnTo>
                <a:lnTo>
                  <a:pt x="675" y="17587"/>
                </a:lnTo>
                <a:lnTo>
                  <a:pt x="675" y="4013"/>
                </a:lnTo>
                <a:close/>
              </a:path>
            </a:pathLst>
          </a:custGeom>
          <a:solidFill>
            <a:srgbClr val="FF99CC">
              <a:alpha val="20000"/>
            </a:srgbClr>
          </a:solidFill>
          <a:ln w="3175">
            <a:solidFill>
              <a:srgbClr val="FF99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1133" name="Text Box 13"/>
          <p:cNvSpPr txBox="1">
            <a:spLocks noChangeArrowheads="1"/>
          </p:cNvSpPr>
          <p:nvPr/>
        </p:nvSpPr>
        <p:spPr bwMode="auto">
          <a:xfrm>
            <a:off x="6829425" y="4067175"/>
            <a:ext cx="20637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パワーリサイクリング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による内部光強度の増大</a:t>
            </a:r>
          </a:p>
        </p:txBody>
      </p:sp>
      <p:pic>
        <p:nvPicPr>
          <p:cNvPr id="1541136" name="Picture 1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89563" y="1992313"/>
            <a:ext cx="2886075" cy="2609850"/>
          </a:xfrm>
          <a:prstGeom prst="rect">
            <a:avLst/>
          </a:prstGeom>
          <a:noFill/>
        </p:spPr>
      </p:pic>
      <p:pic>
        <p:nvPicPr>
          <p:cNvPr id="1541137" name="Picture 1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19738" y="3311525"/>
            <a:ext cx="619125" cy="438150"/>
          </a:xfrm>
          <a:prstGeom prst="rect">
            <a:avLst/>
          </a:prstGeom>
          <a:noFill/>
        </p:spPr>
      </p:pic>
      <p:sp>
        <p:nvSpPr>
          <p:cNvPr id="1541138" name="Rectangle 18"/>
          <p:cNvSpPr>
            <a:spLocks noChangeArrowheads="1"/>
          </p:cNvSpPr>
          <p:nvPr/>
        </p:nvSpPr>
        <p:spPr bwMode="auto">
          <a:xfrm>
            <a:off x="541338" y="1052513"/>
            <a:ext cx="48942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 → 検出器側で暗縞に干渉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ほとんど全ての光は光源側に反射される</a:t>
            </a:r>
          </a:p>
        </p:txBody>
      </p:sp>
      <p:sp>
        <p:nvSpPr>
          <p:cNvPr id="1541140" name="AutoShape 20"/>
          <p:cNvSpPr>
            <a:spLocks noChangeArrowheads="1"/>
          </p:cNvSpPr>
          <p:nvPr/>
        </p:nvSpPr>
        <p:spPr bwMode="auto">
          <a:xfrm>
            <a:off x="1044575" y="3643313"/>
            <a:ext cx="3743325" cy="720725"/>
          </a:xfrm>
          <a:prstGeom prst="roundRect">
            <a:avLst>
              <a:gd name="adj" fmla="val 5810"/>
            </a:avLst>
          </a:prstGeom>
          <a:solidFill>
            <a:srgbClr val="FF99CC">
              <a:alpha val="20000"/>
            </a:srgbClr>
          </a:solidFill>
          <a:ln w="190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1141" name="Rectangle 21"/>
          <p:cNvSpPr>
            <a:spLocks noChangeArrowheads="1"/>
          </p:cNvSpPr>
          <p:nvPr/>
        </p:nvSpPr>
        <p:spPr bwMode="auto">
          <a:xfrm>
            <a:off x="971550" y="3643313"/>
            <a:ext cx="39592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共振 </a:t>
            </a:r>
            <a:r>
              <a:rPr kumimoji="1" lang="en-US" altLang="ja-JP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</a:t>
            </a:r>
            <a:endParaRPr kumimoji="1" lang="en-US" altLang="ja-JP" kern="120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541143" name="Picture 2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1770063" y="3771900"/>
            <a:ext cx="2865437" cy="2222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41144" name="Rectangle 24"/>
          <p:cNvSpPr>
            <a:spLocks noChangeArrowheads="1"/>
          </p:cNvSpPr>
          <p:nvPr/>
        </p:nvSpPr>
        <p:spPr bwMode="auto">
          <a:xfrm>
            <a:off x="1260475" y="4003675"/>
            <a:ext cx="39592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4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ja-JP" altLang="en-US" sz="14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入</a:t>
            </a:r>
            <a:r>
              <a:rPr kumimoji="1" lang="ja-JP" altLang="en-US" sz="14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射光と、往復した光の位相を揃える</a:t>
            </a:r>
            <a:r>
              <a:rPr kumimoji="1" lang="en-US" altLang="ja-JP" sz="14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541145" name="AutoShape 25"/>
          <p:cNvSpPr>
            <a:spLocks noChangeArrowheads="1"/>
          </p:cNvSpPr>
          <p:nvPr/>
        </p:nvSpPr>
        <p:spPr bwMode="auto">
          <a:xfrm>
            <a:off x="2413000" y="4437063"/>
            <a:ext cx="431800" cy="287337"/>
          </a:xfrm>
          <a:prstGeom prst="downArrow">
            <a:avLst>
              <a:gd name="adj1" fmla="val 53593"/>
              <a:gd name="adj2" fmla="val 46255"/>
            </a:avLst>
          </a:prstGeom>
          <a:solidFill>
            <a:srgbClr val="FF99CC">
              <a:alpha val="20000"/>
            </a:srgbClr>
          </a:solidFill>
          <a:ln w="3175">
            <a:solidFill>
              <a:srgbClr val="FF99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1146" name="Rectangle 26"/>
          <p:cNvSpPr>
            <a:spLocks noChangeArrowheads="1"/>
          </p:cNvSpPr>
          <p:nvPr/>
        </p:nvSpPr>
        <p:spPr bwMode="auto">
          <a:xfrm>
            <a:off x="1187450" y="4911725"/>
            <a:ext cx="36718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干渉計内の光強度の増大</a:t>
            </a:r>
            <a:endParaRPr kumimoji="1" lang="ja-JP" altLang="en-US" kern="120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541148" name="Picture 2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1619250" y="2763838"/>
            <a:ext cx="2311400" cy="5937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41149" name="Rectangle 29"/>
          <p:cNvSpPr>
            <a:spLocks noChangeArrowheads="1"/>
          </p:cNvSpPr>
          <p:nvPr/>
        </p:nvSpPr>
        <p:spPr bwMode="auto">
          <a:xfrm>
            <a:off x="1692275" y="1773238"/>
            <a:ext cx="34559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MI</a:t>
            </a:r>
            <a:r>
              <a:rPr lang="ja-JP" altLang="en-US" sz="2000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</a:t>
            </a:r>
            <a:r>
              <a:rPr kumimoji="1" lang="ja-JP" altLang="en-US" sz="2000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渉計を一枚の鏡とみなす</a:t>
            </a:r>
          </a:p>
        </p:txBody>
      </p:sp>
      <p:sp>
        <p:nvSpPr>
          <p:cNvPr id="1541150" name="AutoShape 30"/>
          <p:cNvSpPr>
            <a:spLocks noChangeArrowheads="1"/>
          </p:cNvSpPr>
          <p:nvPr/>
        </p:nvSpPr>
        <p:spPr bwMode="auto">
          <a:xfrm rot="16200000">
            <a:off x="1331119" y="1916907"/>
            <a:ext cx="349250" cy="227012"/>
          </a:xfrm>
          <a:prstGeom prst="downArrow">
            <a:avLst>
              <a:gd name="adj1" fmla="val 53593"/>
              <a:gd name="adj2" fmla="val 46255"/>
            </a:avLst>
          </a:prstGeom>
          <a:solidFill>
            <a:srgbClr val="FFFFFF">
              <a:alpha val="20000"/>
            </a:srgbClr>
          </a:solidFill>
          <a:ln w="317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541151" name="Picture 3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1835150" y="5487988"/>
            <a:ext cx="2808288" cy="6048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41153" name="Rectangle 33"/>
          <p:cNvSpPr>
            <a:spLocks noChangeArrowheads="1"/>
          </p:cNvSpPr>
          <p:nvPr/>
        </p:nvSpPr>
        <p:spPr bwMode="auto">
          <a:xfrm>
            <a:off x="827088" y="2349500"/>
            <a:ext cx="39592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6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入射光と、干渉計内部の電場の振幅比</a:t>
            </a:r>
            <a:endParaRPr kumimoji="1" lang="ja-JP" altLang="en-US" kern="120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9776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/>
              <a:t>マイケルソン干渉計</a:t>
            </a:r>
            <a:endParaRPr lang="ja-JP" altLang="en-US"/>
          </a:p>
        </p:txBody>
      </p:sp>
      <p:sp>
        <p:nvSpPr>
          <p:cNvPr id="1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0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79DE1-42F8-42C7-993E-1A2729EEB24E}" type="slidenum">
              <a:rPr lang="en-US" altLang="ja-JP"/>
              <a:pPr/>
              <a:t>46</a:t>
            </a:fld>
            <a:endParaRPr lang="en-US" altLang="ja-JP"/>
          </a:p>
        </p:txBody>
      </p:sp>
      <p:sp>
        <p:nvSpPr>
          <p:cNvPr id="1549331" name="AutoShape 19"/>
          <p:cNvSpPr>
            <a:spLocks noChangeArrowheads="1"/>
          </p:cNvSpPr>
          <p:nvPr/>
        </p:nvSpPr>
        <p:spPr bwMode="auto">
          <a:xfrm>
            <a:off x="2627313" y="4060825"/>
            <a:ext cx="1223962" cy="360363"/>
          </a:xfrm>
          <a:prstGeom prst="roundRect">
            <a:avLst>
              <a:gd name="adj" fmla="val 6944"/>
            </a:avLst>
          </a:prstGeom>
          <a:solidFill>
            <a:srgbClr val="FAFFC9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549324" name="AutoShape 12"/>
          <p:cNvSpPr>
            <a:spLocks noChangeArrowheads="1"/>
          </p:cNvSpPr>
          <p:nvPr/>
        </p:nvSpPr>
        <p:spPr bwMode="auto">
          <a:xfrm>
            <a:off x="4643438" y="1700213"/>
            <a:ext cx="4392612" cy="3887787"/>
          </a:xfrm>
          <a:prstGeom prst="roundRect">
            <a:avLst>
              <a:gd name="adj" fmla="val 3023"/>
            </a:avLst>
          </a:prstGeom>
          <a:solidFill>
            <a:srgbClr val="FFFFFF">
              <a:alpha val="39999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pic>
        <p:nvPicPr>
          <p:cNvPr id="1549322" name="Picture 10" descr="mi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05350" y="2008188"/>
            <a:ext cx="4078288" cy="3471862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770813" y="2892425"/>
            <a:ext cx="590550" cy="636588"/>
            <a:chOff x="4921" y="2245"/>
            <a:chExt cx="372" cy="401"/>
          </a:xfrm>
        </p:grpSpPr>
        <p:pic>
          <p:nvPicPr>
            <p:cNvPr id="1549316" name="Picture 4" descr="mirror1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21" y="2245"/>
              <a:ext cx="372" cy="401"/>
            </a:xfrm>
            <a:prstGeom prst="rect">
              <a:avLst/>
            </a:prstGeom>
            <a:noFill/>
          </p:spPr>
        </p:pic>
        <p:sp>
          <p:nvSpPr>
            <p:cNvPr id="1549317" name="Line 5"/>
            <p:cNvSpPr>
              <a:spLocks noChangeShapeType="1"/>
            </p:cNvSpPr>
            <p:nvPr/>
          </p:nvSpPr>
          <p:spPr bwMode="auto">
            <a:xfrm flipV="1">
              <a:off x="4967" y="2506"/>
              <a:ext cx="35" cy="17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413375" y="1916113"/>
            <a:ext cx="639763" cy="628650"/>
            <a:chOff x="3318" y="1817"/>
            <a:chExt cx="403" cy="396"/>
          </a:xfrm>
        </p:grpSpPr>
        <p:pic>
          <p:nvPicPr>
            <p:cNvPr id="1549319" name="Picture 7" descr="mirror2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18" y="1817"/>
              <a:ext cx="403" cy="396"/>
            </a:xfrm>
            <a:prstGeom prst="rect">
              <a:avLst/>
            </a:prstGeom>
            <a:noFill/>
          </p:spPr>
        </p:pic>
        <p:sp>
          <p:nvSpPr>
            <p:cNvPr id="1549320" name="Line 8"/>
            <p:cNvSpPr>
              <a:spLocks noChangeShapeType="1"/>
            </p:cNvSpPr>
            <p:nvPr/>
          </p:nvSpPr>
          <p:spPr bwMode="auto">
            <a:xfrm>
              <a:off x="3572" y="2123"/>
              <a:ext cx="29" cy="55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/>
            </a:p>
          </p:txBody>
        </p:sp>
      </p:grpSp>
      <p:pic>
        <p:nvPicPr>
          <p:cNvPr id="1549321" name="Picture 9" descr="gw_si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53013" y="2266950"/>
            <a:ext cx="3840162" cy="3219450"/>
          </a:xfrm>
          <a:prstGeom prst="rect">
            <a:avLst/>
          </a:prstGeom>
          <a:noFill/>
        </p:spPr>
      </p:pic>
      <p:sp>
        <p:nvSpPr>
          <p:cNvPr id="1549323" name="Line 11"/>
          <p:cNvSpPr>
            <a:spLocks noChangeShapeType="1"/>
          </p:cNvSpPr>
          <p:nvPr/>
        </p:nvSpPr>
        <p:spPr bwMode="auto">
          <a:xfrm>
            <a:off x="6697663" y="3832225"/>
            <a:ext cx="476250" cy="8112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pic>
        <p:nvPicPr>
          <p:cNvPr id="1549327" name="Picture 1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539750" y="3325813"/>
            <a:ext cx="3981450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549328" name="Picture 1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839788" y="4057650"/>
            <a:ext cx="3084512" cy="3619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49329" name="Rectangle 17"/>
          <p:cNvSpPr>
            <a:spLocks noChangeArrowheads="1"/>
          </p:cNvSpPr>
          <p:nvPr/>
        </p:nvSpPr>
        <p:spPr bwMode="auto">
          <a:xfrm>
            <a:off x="468313" y="1898650"/>
            <a:ext cx="35988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EAEAEA"/>
                </a:solidFill>
              </a:rPr>
              <a:t>直交する</a:t>
            </a:r>
            <a:r>
              <a:rPr lang="en-US" altLang="ja-JP" sz="2000" dirty="0">
                <a:solidFill>
                  <a:srgbClr val="EAEAEA"/>
                </a:solidFill>
              </a:rPr>
              <a:t>2</a:t>
            </a:r>
            <a:r>
              <a:rPr lang="ja-JP" altLang="en-US" sz="2000" dirty="0">
                <a:solidFill>
                  <a:srgbClr val="EAEAEA"/>
                </a:solidFill>
              </a:rPr>
              <a:t>方向からの光の干渉</a:t>
            </a:r>
          </a:p>
        </p:txBody>
      </p:sp>
      <p:sp>
        <p:nvSpPr>
          <p:cNvPr id="1549330" name="Rectangle 18"/>
          <p:cNvSpPr>
            <a:spLocks noChangeArrowheads="1"/>
          </p:cNvSpPr>
          <p:nvPr/>
        </p:nvSpPr>
        <p:spPr bwMode="auto">
          <a:xfrm>
            <a:off x="685800" y="2332038"/>
            <a:ext cx="35988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EAEAEA"/>
                </a:solidFill>
              </a:rPr>
              <a:t>(2</a:t>
            </a:r>
            <a:r>
              <a:rPr lang="ja-JP" altLang="en-US" sz="1600">
                <a:solidFill>
                  <a:srgbClr val="EAEAEA"/>
                </a:solidFill>
              </a:rPr>
              <a:t>方向で逆符号の位相変化を受ける</a:t>
            </a:r>
            <a:r>
              <a:rPr lang="en-US" altLang="ja-JP" sz="1600">
                <a:solidFill>
                  <a:srgbClr val="EAEAEA"/>
                </a:solidFill>
              </a:rPr>
              <a:t>)</a:t>
            </a:r>
          </a:p>
        </p:txBody>
      </p:sp>
      <p:sp>
        <p:nvSpPr>
          <p:cNvPr id="1549332" name="Rectangle 20"/>
          <p:cNvSpPr>
            <a:spLocks noChangeArrowheads="1"/>
          </p:cNvSpPr>
          <p:nvPr/>
        </p:nvSpPr>
        <p:spPr bwMode="auto">
          <a:xfrm>
            <a:off x="2771775" y="4492625"/>
            <a:ext cx="107315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>
              <a:buFontTx/>
              <a:buNone/>
            </a:pPr>
            <a:r>
              <a:rPr lang="ja-JP" altLang="en-US" sz="1400">
                <a:solidFill>
                  <a:srgbClr val="F8F8F8"/>
                </a:solidFill>
              </a:rPr>
              <a:t>重力波信号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フォトディテクタ</a:t>
            </a:r>
          </a:p>
        </p:txBody>
      </p:sp>
      <p:sp>
        <p:nvSpPr>
          <p:cNvPr id="2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3177" name="AutoShape 9"/>
          <p:cNvSpPr>
            <a:spLocks noChangeArrowheads="1"/>
          </p:cNvSpPr>
          <p:nvPr/>
        </p:nvSpPr>
        <p:spPr bwMode="auto">
          <a:xfrm>
            <a:off x="3924300" y="4352925"/>
            <a:ext cx="2232025" cy="877888"/>
          </a:xfrm>
          <a:prstGeom prst="roundRect">
            <a:avLst>
              <a:gd name="adj" fmla="val 12917"/>
            </a:avLst>
          </a:prstGeom>
          <a:solidFill>
            <a:srgbClr val="FAFFC9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3171" name="AutoShape 3"/>
          <p:cNvSpPr>
            <a:spLocks noChangeArrowheads="1"/>
          </p:cNvSpPr>
          <p:nvPr/>
        </p:nvSpPr>
        <p:spPr bwMode="auto">
          <a:xfrm>
            <a:off x="3246438" y="1916113"/>
            <a:ext cx="377825" cy="288925"/>
          </a:xfrm>
          <a:prstGeom prst="roundRect">
            <a:avLst>
              <a:gd name="adj" fmla="val 16667"/>
            </a:avLst>
          </a:prstGeom>
          <a:solidFill>
            <a:srgbClr val="FAFFC9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3174" name="Rectangle 6"/>
          <p:cNvSpPr>
            <a:spLocks noChangeArrowheads="1"/>
          </p:cNvSpPr>
          <p:nvPr/>
        </p:nvSpPr>
        <p:spPr bwMode="auto">
          <a:xfrm>
            <a:off x="2617788" y="2554288"/>
            <a:ext cx="3898900" cy="3667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重力波を含む</a:t>
            </a:r>
            <a:r>
              <a:rPr kumimoji="1" lang="ja-JP" altLang="en-US" sz="2000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位相情報は失われる</a:t>
            </a:r>
          </a:p>
        </p:txBody>
      </p:sp>
      <p:sp>
        <p:nvSpPr>
          <p:cNvPr id="1543181" name="Rectangle 13"/>
          <p:cNvSpPr>
            <a:spLocks noChangeArrowheads="1"/>
          </p:cNvSpPr>
          <p:nvPr/>
        </p:nvSpPr>
        <p:spPr bwMode="auto">
          <a:xfrm>
            <a:off x="4041775" y="4870450"/>
            <a:ext cx="2043113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ベクトルの内積 </a:t>
            </a:r>
            <a:r>
              <a:rPr kumimoji="1" lang="en-US" altLang="ja-JP" sz="14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4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干渉項</a:t>
            </a:r>
            <a:r>
              <a:rPr kumimoji="1" lang="en-US" altLang="ja-JP" sz="14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543183" name="Rectangle 15"/>
          <p:cNvSpPr>
            <a:spLocks noChangeArrowheads="1"/>
          </p:cNvSpPr>
          <p:nvPr/>
        </p:nvSpPr>
        <p:spPr bwMode="auto">
          <a:xfrm>
            <a:off x="1476375" y="5367338"/>
            <a:ext cx="4000500" cy="3667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位相変調 </a:t>
            </a:r>
            <a:r>
              <a:rPr kumimoji="1" lang="en-US" altLang="ja-JP" sz="20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ja-JP" altLang="en-US" sz="20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キャリアとサイドバンドは直交</a:t>
            </a:r>
          </a:p>
        </p:txBody>
      </p:sp>
      <p:sp>
        <p:nvSpPr>
          <p:cNvPr id="1543185" name="Rectangle 17"/>
          <p:cNvSpPr>
            <a:spLocks noChangeArrowheads="1"/>
          </p:cNvSpPr>
          <p:nvPr/>
        </p:nvSpPr>
        <p:spPr bwMode="auto">
          <a:xfrm>
            <a:off x="2576513" y="5872163"/>
            <a:ext cx="4870450" cy="3667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サイドバンドに比例した情報は損なわれる</a:t>
            </a:r>
          </a:p>
        </p:txBody>
      </p:sp>
      <p:sp>
        <p:nvSpPr>
          <p:cNvPr id="1543187" name="AutoShape 19"/>
          <p:cNvSpPr>
            <a:spLocks noChangeArrowheads="1"/>
          </p:cNvSpPr>
          <p:nvPr/>
        </p:nvSpPr>
        <p:spPr bwMode="auto">
          <a:xfrm>
            <a:off x="6227763" y="3646488"/>
            <a:ext cx="2667000" cy="1828800"/>
          </a:xfrm>
          <a:prstGeom prst="roundRect">
            <a:avLst>
              <a:gd name="adj" fmla="val 5810"/>
            </a:avLst>
          </a:prstGeom>
          <a:solidFill>
            <a:srgbClr val="FFFFFF">
              <a:alpha val="2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3188" name="AutoShape 20"/>
          <p:cNvSpPr>
            <a:spLocks noChangeArrowheads="1"/>
          </p:cNvSpPr>
          <p:nvPr/>
        </p:nvSpPr>
        <p:spPr bwMode="auto">
          <a:xfrm>
            <a:off x="6754813" y="4027488"/>
            <a:ext cx="228600" cy="1143000"/>
          </a:xfrm>
          <a:prstGeom prst="upArrow">
            <a:avLst>
              <a:gd name="adj1" fmla="val 50000"/>
              <a:gd name="adj2" fmla="val 95833"/>
            </a:avLst>
          </a:prstGeom>
          <a:solidFill>
            <a:srgbClr val="FF99CC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3189" name="Freeform 21"/>
          <p:cNvSpPr>
            <a:spLocks/>
          </p:cNvSpPr>
          <p:nvPr/>
        </p:nvSpPr>
        <p:spPr bwMode="auto">
          <a:xfrm>
            <a:off x="6380163" y="3894138"/>
            <a:ext cx="9144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192" y="0"/>
              </a:cxn>
              <a:cxn ang="0">
                <a:pos x="384" y="48"/>
              </a:cxn>
            </a:cxnLst>
            <a:rect l="0" t="0" r="r" b="b"/>
            <a:pathLst>
              <a:path w="384" h="48">
                <a:moveTo>
                  <a:pt x="0" y="48"/>
                </a:moveTo>
                <a:cubicBezTo>
                  <a:pt x="64" y="24"/>
                  <a:pt x="128" y="0"/>
                  <a:pt x="192" y="0"/>
                </a:cubicBezTo>
                <a:cubicBezTo>
                  <a:pt x="256" y="0"/>
                  <a:pt x="320" y="24"/>
                  <a:pt x="384" y="48"/>
                </a:cubicBezTo>
              </a:path>
            </a:pathLst>
          </a:custGeom>
          <a:noFill/>
          <a:ln w="15875" cap="flat" cmpd="sng">
            <a:solidFill>
              <a:srgbClr val="CCFFCC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3190" name="AutoShape 22"/>
          <p:cNvSpPr>
            <a:spLocks noChangeArrowheads="1"/>
          </p:cNvSpPr>
          <p:nvPr/>
        </p:nvSpPr>
        <p:spPr bwMode="auto">
          <a:xfrm rot="16200000">
            <a:off x="6502401" y="4013200"/>
            <a:ext cx="304800" cy="371475"/>
          </a:xfrm>
          <a:prstGeom prst="upArrow">
            <a:avLst>
              <a:gd name="adj1" fmla="val 50009"/>
              <a:gd name="adj2" fmla="val 50776"/>
            </a:avLst>
          </a:prstGeom>
          <a:solidFill>
            <a:srgbClr val="CCFFCC">
              <a:alpha val="50000"/>
            </a:srgbClr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3191" name="AutoShape 23"/>
          <p:cNvSpPr>
            <a:spLocks noChangeArrowheads="1"/>
          </p:cNvSpPr>
          <p:nvPr/>
        </p:nvSpPr>
        <p:spPr bwMode="auto">
          <a:xfrm rot="5400000">
            <a:off x="6921501" y="4022725"/>
            <a:ext cx="304800" cy="352425"/>
          </a:xfrm>
          <a:prstGeom prst="upArrow">
            <a:avLst>
              <a:gd name="adj1" fmla="val 50009"/>
              <a:gd name="adj2" fmla="val 48172"/>
            </a:avLst>
          </a:prstGeom>
          <a:solidFill>
            <a:srgbClr val="CCFFCC"/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3192" name="Rectangle 24"/>
          <p:cNvSpPr>
            <a:spLocks noChangeArrowheads="1"/>
          </p:cNvSpPr>
          <p:nvPr/>
        </p:nvSpPr>
        <p:spPr bwMode="auto">
          <a:xfrm>
            <a:off x="7326313" y="3716338"/>
            <a:ext cx="1339850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周波数 </a:t>
            </a:r>
            <a:r>
              <a:rPr kumimoji="1" lang="en-US" altLang="ja-JP" sz="1400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w </a:t>
            </a:r>
            <a:r>
              <a:rPr kumimoji="1" lang="ja-JP" altLang="en-US" sz="1400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振幅・符号変動</a:t>
            </a:r>
          </a:p>
        </p:txBody>
      </p:sp>
      <p:sp>
        <p:nvSpPr>
          <p:cNvPr id="1543193" name="Rectangle 25"/>
          <p:cNvSpPr>
            <a:spLocks noChangeArrowheads="1"/>
          </p:cNvSpPr>
          <p:nvPr/>
        </p:nvSpPr>
        <p:spPr bwMode="auto">
          <a:xfrm>
            <a:off x="7369175" y="5018088"/>
            <a:ext cx="928688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キャリア光</a:t>
            </a:r>
          </a:p>
        </p:txBody>
      </p:sp>
      <p:sp>
        <p:nvSpPr>
          <p:cNvPr id="1543194" name="Rectangle 26"/>
          <p:cNvSpPr>
            <a:spLocks noChangeArrowheads="1"/>
          </p:cNvSpPr>
          <p:nvPr/>
        </p:nvSpPr>
        <p:spPr bwMode="auto">
          <a:xfrm>
            <a:off x="7310438" y="4491038"/>
            <a:ext cx="1504950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1400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つのサイドバンド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の合成ベクトル</a:t>
            </a:r>
          </a:p>
        </p:txBody>
      </p:sp>
      <p:sp>
        <p:nvSpPr>
          <p:cNvPr id="1543195" name="Line 27"/>
          <p:cNvSpPr>
            <a:spLocks noChangeShapeType="1"/>
          </p:cNvSpPr>
          <p:nvPr/>
        </p:nvSpPr>
        <p:spPr bwMode="auto">
          <a:xfrm>
            <a:off x="6875463" y="4789488"/>
            <a:ext cx="571500" cy="304800"/>
          </a:xfrm>
          <a:prstGeom prst="line">
            <a:avLst/>
          </a:prstGeom>
          <a:noFill/>
          <a:ln w="15875">
            <a:solidFill>
              <a:srgbClr val="FF99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3196" name="Line 28"/>
          <p:cNvSpPr>
            <a:spLocks noChangeShapeType="1"/>
          </p:cNvSpPr>
          <p:nvPr/>
        </p:nvSpPr>
        <p:spPr bwMode="auto">
          <a:xfrm>
            <a:off x="7142163" y="4179888"/>
            <a:ext cx="285750" cy="381000"/>
          </a:xfrm>
          <a:prstGeom prst="line">
            <a:avLst/>
          </a:prstGeom>
          <a:noFill/>
          <a:ln w="15875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3198" name="Rectangle 30"/>
          <p:cNvSpPr>
            <a:spLocks noChangeArrowheads="1"/>
          </p:cNvSpPr>
          <p:nvPr/>
        </p:nvSpPr>
        <p:spPr bwMode="auto">
          <a:xfrm>
            <a:off x="541337" y="981075"/>
            <a:ext cx="67532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検出器 </a:t>
            </a:r>
            <a:r>
              <a:rPr kumimoji="1" lang="en-US" altLang="ja-JP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フォトディテクター</a:t>
            </a:r>
            <a:r>
              <a:rPr kumimoji="1" lang="en-US" altLang="ja-JP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光の平均パワーを検出 </a:t>
            </a:r>
            <a:r>
              <a:rPr kumimoji="1" lang="en-US" altLang="ja-JP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電場の絶対値の</a:t>
            </a:r>
            <a:r>
              <a:rPr kumimoji="1" lang="en-US" altLang="ja-JP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乗に比例</a:t>
            </a:r>
            <a:r>
              <a:rPr kumimoji="1" lang="en-US" altLang="ja-JP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543200" name="Rectangle 32"/>
          <p:cNvSpPr>
            <a:spLocks noChangeArrowheads="1"/>
          </p:cNvSpPr>
          <p:nvPr/>
        </p:nvSpPr>
        <p:spPr bwMode="auto">
          <a:xfrm>
            <a:off x="900113" y="3284538"/>
            <a:ext cx="417671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20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キャリア </a:t>
            </a:r>
            <a:r>
              <a:rPr kumimoji="1" lang="en-US" altLang="ja-JP" sz="20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+ </a:t>
            </a:r>
            <a:r>
              <a:rPr kumimoji="1" lang="ja-JP" altLang="en-US" sz="20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サイドバンド で考えた場合</a:t>
            </a:r>
          </a:p>
        </p:txBody>
      </p:sp>
      <p:pic>
        <p:nvPicPr>
          <p:cNvPr id="1543206" name="Picture 3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1538288" y="1882775"/>
            <a:ext cx="3394075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43207" name="AutoShape 39"/>
          <p:cNvSpPr>
            <a:spLocks noChangeArrowheads="1"/>
          </p:cNvSpPr>
          <p:nvPr/>
        </p:nvSpPr>
        <p:spPr bwMode="auto">
          <a:xfrm rot="16200000">
            <a:off x="2316957" y="2636043"/>
            <a:ext cx="349250" cy="227013"/>
          </a:xfrm>
          <a:prstGeom prst="downArrow">
            <a:avLst>
              <a:gd name="adj1" fmla="val 53593"/>
              <a:gd name="adj2" fmla="val 46255"/>
            </a:avLst>
          </a:prstGeom>
          <a:solidFill>
            <a:srgbClr val="CCFFCC">
              <a:alpha val="20000"/>
            </a:srgbClr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543212" name="Picture 4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1187450" y="3933825"/>
            <a:ext cx="2025650" cy="3619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543213" name="Picture 4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1527175" y="4435475"/>
            <a:ext cx="4552950" cy="3619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43214" name="AutoShape 46"/>
          <p:cNvSpPr>
            <a:spLocks noChangeArrowheads="1"/>
          </p:cNvSpPr>
          <p:nvPr/>
        </p:nvSpPr>
        <p:spPr bwMode="auto">
          <a:xfrm rot="16200000">
            <a:off x="2278857" y="5939631"/>
            <a:ext cx="349250" cy="227013"/>
          </a:xfrm>
          <a:prstGeom prst="downArrow">
            <a:avLst>
              <a:gd name="adj1" fmla="val 53593"/>
              <a:gd name="adj2" fmla="val 46255"/>
            </a:avLst>
          </a:prstGeom>
          <a:solidFill>
            <a:srgbClr val="CCFFCC">
              <a:alpha val="20000"/>
            </a:srgbClr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3359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光の位相検出</a:t>
            </a:r>
          </a:p>
        </p:txBody>
      </p:sp>
      <p:sp>
        <p:nvSpPr>
          <p:cNvPr id="3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5219" name="AutoShape 3"/>
          <p:cNvSpPr>
            <a:spLocks noChangeArrowheads="1"/>
          </p:cNvSpPr>
          <p:nvPr/>
        </p:nvSpPr>
        <p:spPr bwMode="auto">
          <a:xfrm>
            <a:off x="1187450" y="1341438"/>
            <a:ext cx="5521326" cy="792162"/>
          </a:xfrm>
          <a:prstGeom prst="roundRect">
            <a:avLst>
              <a:gd name="adj" fmla="val 16667"/>
            </a:avLst>
          </a:prstGeom>
          <a:solidFill>
            <a:srgbClr val="99CC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5223" name="Rectangle 7"/>
          <p:cNvSpPr>
            <a:spLocks noChangeArrowheads="1"/>
          </p:cNvSpPr>
          <p:nvPr/>
        </p:nvSpPr>
        <p:spPr bwMode="auto">
          <a:xfrm>
            <a:off x="4448175" y="3987800"/>
            <a:ext cx="106045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位相の情報</a:t>
            </a:r>
          </a:p>
        </p:txBody>
      </p:sp>
      <p:sp>
        <p:nvSpPr>
          <p:cNvPr id="1545224" name="AutoShape 8"/>
          <p:cNvSpPr>
            <a:spLocks noChangeArrowheads="1"/>
          </p:cNvSpPr>
          <p:nvPr/>
        </p:nvSpPr>
        <p:spPr bwMode="auto">
          <a:xfrm>
            <a:off x="3059113" y="2941638"/>
            <a:ext cx="304800" cy="457200"/>
          </a:xfrm>
          <a:prstGeom prst="roundRect">
            <a:avLst>
              <a:gd name="adj" fmla="val 16667"/>
            </a:avLst>
          </a:prstGeom>
          <a:solidFill>
            <a:srgbClr val="FAFFC9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5225" name="AutoShape 9"/>
          <p:cNvSpPr>
            <a:spLocks noChangeArrowheads="1"/>
          </p:cNvSpPr>
          <p:nvPr/>
        </p:nvSpPr>
        <p:spPr bwMode="auto">
          <a:xfrm>
            <a:off x="3635375" y="2957513"/>
            <a:ext cx="1193800" cy="457200"/>
          </a:xfrm>
          <a:prstGeom prst="roundRect">
            <a:avLst>
              <a:gd name="adj" fmla="val 16667"/>
            </a:avLst>
          </a:prstGeom>
          <a:solidFill>
            <a:srgbClr val="CCFF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5226" name="AutoShape 10"/>
          <p:cNvSpPr>
            <a:spLocks noChangeArrowheads="1"/>
          </p:cNvSpPr>
          <p:nvPr/>
        </p:nvSpPr>
        <p:spPr bwMode="auto">
          <a:xfrm>
            <a:off x="4572000" y="3578225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AFFC9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5229" name="AutoShape 13"/>
          <p:cNvSpPr>
            <a:spLocks noChangeArrowheads="1"/>
          </p:cNvSpPr>
          <p:nvPr/>
        </p:nvSpPr>
        <p:spPr bwMode="auto">
          <a:xfrm>
            <a:off x="6096000" y="2590800"/>
            <a:ext cx="2743200" cy="1600200"/>
          </a:xfrm>
          <a:prstGeom prst="roundRect">
            <a:avLst>
              <a:gd name="adj" fmla="val 5810"/>
            </a:avLst>
          </a:prstGeom>
          <a:solidFill>
            <a:srgbClr val="FFFFFF">
              <a:alpha val="50000"/>
            </a:srgbClr>
          </a:solidFill>
          <a:ln w="9525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5230" name="AutoShape 14"/>
          <p:cNvSpPr>
            <a:spLocks noChangeArrowheads="1"/>
          </p:cNvSpPr>
          <p:nvPr/>
        </p:nvSpPr>
        <p:spPr bwMode="auto">
          <a:xfrm>
            <a:off x="6623050" y="2667000"/>
            <a:ext cx="228600" cy="1143000"/>
          </a:xfrm>
          <a:prstGeom prst="upArrow">
            <a:avLst>
              <a:gd name="adj1" fmla="val 50000"/>
              <a:gd name="adj2" fmla="val 95833"/>
            </a:avLst>
          </a:prstGeom>
          <a:solidFill>
            <a:srgbClr val="FF99CC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5231" name="AutoShape 15"/>
          <p:cNvSpPr>
            <a:spLocks noChangeArrowheads="1"/>
          </p:cNvSpPr>
          <p:nvPr/>
        </p:nvSpPr>
        <p:spPr bwMode="auto">
          <a:xfrm rot="16200000">
            <a:off x="6370638" y="2652712"/>
            <a:ext cx="304800" cy="371475"/>
          </a:xfrm>
          <a:prstGeom prst="upArrow">
            <a:avLst>
              <a:gd name="adj1" fmla="val 50009"/>
              <a:gd name="adj2" fmla="val 50776"/>
            </a:avLst>
          </a:prstGeom>
          <a:solidFill>
            <a:srgbClr val="CCFFCC">
              <a:alpha val="50000"/>
            </a:srgbClr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5232" name="AutoShape 16"/>
          <p:cNvSpPr>
            <a:spLocks noChangeArrowheads="1"/>
          </p:cNvSpPr>
          <p:nvPr/>
        </p:nvSpPr>
        <p:spPr bwMode="auto">
          <a:xfrm rot="5400000">
            <a:off x="6789738" y="2662237"/>
            <a:ext cx="304800" cy="352425"/>
          </a:xfrm>
          <a:prstGeom prst="upArrow">
            <a:avLst>
              <a:gd name="adj1" fmla="val 50009"/>
              <a:gd name="adj2" fmla="val 48172"/>
            </a:avLst>
          </a:prstGeom>
          <a:solidFill>
            <a:srgbClr val="CCFFCC"/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5233" name="Rectangle 17"/>
          <p:cNvSpPr>
            <a:spLocks noChangeArrowheads="1"/>
          </p:cNvSpPr>
          <p:nvPr/>
        </p:nvSpPr>
        <p:spPr bwMode="auto">
          <a:xfrm>
            <a:off x="7453313" y="3200400"/>
            <a:ext cx="928687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キャリア光</a:t>
            </a:r>
          </a:p>
        </p:txBody>
      </p:sp>
      <p:sp>
        <p:nvSpPr>
          <p:cNvPr id="1545234" name="Rectangle 18"/>
          <p:cNvSpPr>
            <a:spLocks noChangeArrowheads="1"/>
          </p:cNvSpPr>
          <p:nvPr/>
        </p:nvSpPr>
        <p:spPr bwMode="auto">
          <a:xfrm>
            <a:off x="7178675" y="2682875"/>
            <a:ext cx="1504950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1400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つのサイドバンド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の合成ベクトル</a:t>
            </a:r>
          </a:p>
        </p:txBody>
      </p:sp>
      <p:sp>
        <p:nvSpPr>
          <p:cNvPr id="1545235" name="Line 19"/>
          <p:cNvSpPr>
            <a:spLocks noChangeShapeType="1"/>
          </p:cNvSpPr>
          <p:nvPr/>
        </p:nvSpPr>
        <p:spPr bwMode="auto">
          <a:xfrm>
            <a:off x="6781800" y="3200400"/>
            <a:ext cx="685800" cy="1524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5236" name="Line 20"/>
          <p:cNvSpPr>
            <a:spLocks noChangeShapeType="1"/>
          </p:cNvSpPr>
          <p:nvPr/>
        </p:nvSpPr>
        <p:spPr bwMode="auto">
          <a:xfrm flipV="1">
            <a:off x="7010400" y="2819400"/>
            <a:ext cx="228600" cy="0"/>
          </a:xfrm>
          <a:prstGeom prst="line">
            <a:avLst/>
          </a:prstGeom>
          <a:noFill/>
          <a:ln w="15875">
            <a:solidFill>
              <a:srgbClr val="008000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5237" name="AutoShape 21"/>
          <p:cNvSpPr>
            <a:spLocks noChangeArrowheads="1"/>
          </p:cNvSpPr>
          <p:nvPr/>
        </p:nvSpPr>
        <p:spPr bwMode="auto">
          <a:xfrm rot="5400000">
            <a:off x="6994525" y="3406775"/>
            <a:ext cx="228600" cy="768350"/>
          </a:xfrm>
          <a:prstGeom prst="upArrow">
            <a:avLst>
              <a:gd name="adj1" fmla="val 50000"/>
              <a:gd name="adj2" fmla="val 64421"/>
            </a:avLst>
          </a:prstGeom>
          <a:solidFill>
            <a:srgbClr val="CCFFFF"/>
          </a:solidFill>
          <a:ln w="12700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5238" name="Rectangle 22"/>
          <p:cNvSpPr>
            <a:spLocks noChangeArrowheads="1"/>
          </p:cNvSpPr>
          <p:nvPr/>
        </p:nvSpPr>
        <p:spPr bwMode="auto">
          <a:xfrm>
            <a:off x="6553200" y="3886200"/>
            <a:ext cx="1979613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33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ローカルオシレータ</a:t>
            </a:r>
          </a:p>
        </p:txBody>
      </p:sp>
      <p:sp>
        <p:nvSpPr>
          <p:cNvPr id="1545239" name="Rectangle 23"/>
          <p:cNvSpPr>
            <a:spLocks noChangeArrowheads="1"/>
          </p:cNvSpPr>
          <p:nvPr/>
        </p:nvSpPr>
        <p:spPr bwMode="auto">
          <a:xfrm>
            <a:off x="539750" y="2354263"/>
            <a:ext cx="4711700" cy="5048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  <a:buClr>
                <a:srgbClr val="003366"/>
              </a:buClr>
              <a:buSzPct val="70000"/>
              <a:buNone/>
            </a:pPr>
            <a:r>
              <a:rPr kumimoji="1" lang="en-US" altLang="ja-JP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キャリアと同じ周波数の光 </a:t>
            </a:r>
            <a:r>
              <a:rPr kumimoji="1" lang="en-US" altLang="ja-JP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ja-JP" altLang="en-US" sz="20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ホモダイン法</a:t>
            </a:r>
          </a:p>
        </p:txBody>
      </p:sp>
      <p:sp>
        <p:nvSpPr>
          <p:cNvPr id="1545241" name="AutoShape 25"/>
          <p:cNvSpPr>
            <a:spLocks noChangeArrowheads="1"/>
          </p:cNvSpPr>
          <p:nvPr/>
        </p:nvSpPr>
        <p:spPr bwMode="auto">
          <a:xfrm>
            <a:off x="2898775" y="5132388"/>
            <a:ext cx="304800" cy="457200"/>
          </a:xfrm>
          <a:prstGeom prst="roundRect">
            <a:avLst>
              <a:gd name="adj" fmla="val 16667"/>
            </a:avLst>
          </a:prstGeom>
          <a:solidFill>
            <a:srgbClr val="FAFFC9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5242" name="AutoShape 26"/>
          <p:cNvSpPr>
            <a:spLocks noChangeArrowheads="1"/>
          </p:cNvSpPr>
          <p:nvPr/>
        </p:nvSpPr>
        <p:spPr bwMode="auto">
          <a:xfrm>
            <a:off x="3505200" y="5130800"/>
            <a:ext cx="1930400" cy="457200"/>
          </a:xfrm>
          <a:prstGeom prst="roundRect">
            <a:avLst>
              <a:gd name="adj" fmla="val 16667"/>
            </a:avLst>
          </a:prstGeom>
          <a:solidFill>
            <a:srgbClr val="CCFF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5243" name="AutoShape 27"/>
          <p:cNvSpPr>
            <a:spLocks noChangeArrowheads="1"/>
          </p:cNvSpPr>
          <p:nvPr/>
        </p:nvSpPr>
        <p:spPr bwMode="auto">
          <a:xfrm>
            <a:off x="4427538" y="5788025"/>
            <a:ext cx="762000" cy="304800"/>
          </a:xfrm>
          <a:prstGeom prst="roundRect">
            <a:avLst>
              <a:gd name="adj" fmla="val 16667"/>
            </a:avLst>
          </a:prstGeom>
          <a:solidFill>
            <a:srgbClr val="FAFFC9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5247" name="AutoShape 31"/>
          <p:cNvSpPr>
            <a:spLocks noChangeArrowheads="1"/>
          </p:cNvSpPr>
          <p:nvPr/>
        </p:nvSpPr>
        <p:spPr bwMode="auto">
          <a:xfrm>
            <a:off x="6096000" y="4419600"/>
            <a:ext cx="2743200" cy="1600200"/>
          </a:xfrm>
          <a:prstGeom prst="roundRect">
            <a:avLst>
              <a:gd name="adj" fmla="val 5810"/>
            </a:avLst>
          </a:prstGeom>
          <a:solidFill>
            <a:srgbClr val="FFFFFF">
              <a:alpha val="50000"/>
            </a:srgbClr>
          </a:solidFill>
          <a:ln w="9525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5248" name="AutoShape 32"/>
          <p:cNvSpPr>
            <a:spLocks noChangeArrowheads="1"/>
          </p:cNvSpPr>
          <p:nvPr/>
        </p:nvSpPr>
        <p:spPr bwMode="auto">
          <a:xfrm>
            <a:off x="6623050" y="4495800"/>
            <a:ext cx="228600" cy="1143000"/>
          </a:xfrm>
          <a:prstGeom prst="upArrow">
            <a:avLst>
              <a:gd name="adj1" fmla="val 50000"/>
              <a:gd name="adj2" fmla="val 95833"/>
            </a:avLst>
          </a:prstGeom>
          <a:solidFill>
            <a:srgbClr val="FF99CC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5249" name="AutoShape 33"/>
          <p:cNvSpPr>
            <a:spLocks noChangeArrowheads="1"/>
          </p:cNvSpPr>
          <p:nvPr/>
        </p:nvSpPr>
        <p:spPr bwMode="auto">
          <a:xfrm rot="16200000">
            <a:off x="6370638" y="4481512"/>
            <a:ext cx="304800" cy="371475"/>
          </a:xfrm>
          <a:prstGeom prst="upArrow">
            <a:avLst>
              <a:gd name="adj1" fmla="val 50009"/>
              <a:gd name="adj2" fmla="val 50776"/>
            </a:avLst>
          </a:prstGeom>
          <a:solidFill>
            <a:srgbClr val="CCFFCC">
              <a:alpha val="50000"/>
            </a:srgbClr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5250" name="AutoShape 34"/>
          <p:cNvSpPr>
            <a:spLocks noChangeArrowheads="1"/>
          </p:cNvSpPr>
          <p:nvPr/>
        </p:nvSpPr>
        <p:spPr bwMode="auto">
          <a:xfrm rot="5400000">
            <a:off x="6789738" y="4491037"/>
            <a:ext cx="304800" cy="352425"/>
          </a:xfrm>
          <a:prstGeom prst="upArrow">
            <a:avLst>
              <a:gd name="adj1" fmla="val 50009"/>
              <a:gd name="adj2" fmla="val 48172"/>
            </a:avLst>
          </a:prstGeom>
          <a:solidFill>
            <a:srgbClr val="CCFFCC"/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5251" name="AutoShape 35"/>
          <p:cNvSpPr>
            <a:spLocks noChangeArrowheads="1"/>
          </p:cNvSpPr>
          <p:nvPr/>
        </p:nvSpPr>
        <p:spPr bwMode="auto">
          <a:xfrm rot="5400000">
            <a:off x="6994525" y="5235575"/>
            <a:ext cx="228600" cy="768350"/>
          </a:xfrm>
          <a:prstGeom prst="upArrow">
            <a:avLst>
              <a:gd name="adj1" fmla="val 50000"/>
              <a:gd name="adj2" fmla="val 64421"/>
            </a:avLst>
          </a:prstGeom>
          <a:solidFill>
            <a:srgbClr val="CCFFFF"/>
          </a:solidFill>
          <a:ln w="12700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5252" name="Rectangle 36"/>
          <p:cNvSpPr>
            <a:spLocks noChangeArrowheads="1"/>
          </p:cNvSpPr>
          <p:nvPr/>
        </p:nvSpPr>
        <p:spPr bwMode="auto">
          <a:xfrm>
            <a:off x="6553200" y="5715000"/>
            <a:ext cx="1763713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33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ローカルオシレータ</a:t>
            </a:r>
          </a:p>
        </p:txBody>
      </p:sp>
      <p:sp>
        <p:nvSpPr>
          <p:cNvPr id="1545253" name="Freeform 37"/>
          <p:cNvSpPr>
            <a:spLocks/>
          </p:cNvSpPr>
          <p:nvPr/>
        </p:nvSpPr>
        <p:spPr bwMode="auto">
          <a:xfrm rot="3600000">
            <a:off x="6878638" y="5187950"/>
            <a:ext cx="762000" cy="1524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192" y="0"/>
              </a:cxn>
              <a:cxn ang="0">
                <a:pos x="384" y="48"/>
              </a:cxn>
            </a:cxnLst>
            <a:rect l="0" t="0" r="r" b="b"/>
            <a:pathLst>
              <a:path w="384" h="48">
                <a:moveTo>
                  <a:pt x="0" y="48"/>
                </a:moveTo>
                <a:cubicBezTo>
                  <a:pt x="64" y="24"/>
                  <a:pt x="128" y="0"/>
                  <a:pt x="192" y="0"/>
                </a:cubicBezTo>
                <a:cubicBezTo>
                  <a:pt x="256" y="0"/>
                  <a:pt x="320" y="24"/>
                  <a:pt x="384" y="48"/>
                </a:cubicBezTo>
              </a:path>
            </a:pathLst>
          </a:custGeom>
          <a:noFill/>
          <a:ln w="15875" cap="flat" cmpd="sng">
            <a:solidFill>
              <a:srgbClr val="3333FF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45254" name="Rectangle 38"/>
          <p:cNvSpPr>
            <a:spLocks noChangeArrowheads="1"/>
          </p:cNvSpPr>
          <p:nvPr/>
        </p:nvSpPr>
        <p:spPr bwMode="auto">
          <a:xfrm>
            <a:off x="7239000" y="4951413"/>
            <a:ext cx="1603375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33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周波数 </a:t>
            </a:r>
            <a:r>
              <a:rPr kumimoji="1" lang="en-US" altLang="ja-JP" sz="1400" kern="1200">
                <a:solidFill>
                  <a:srgbClr val="33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w</a:t>
            </a:r>
            <a:r>
              <a:rPr kumimoji="1" lang="en-US" altLang="ja-JP" sz="1400" kern="1200" baseline="-14000">
                <a:solidFill>
                  <a:srgbClr val="33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</a:t>
            </a:r>
            <a:r>
              <a:rPr kumimoji="1" lang="en-US" altLang="ja-JP" sz="1400" kern="1200">
                <a:solidFill>
                  <a:srgbClr val="33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400" kern="1200">
                <a:solidFill>
                  <a:srgbClr val="33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で回転</a:t>
            </a:r>
          </a:p>
        </p:txBody>
      </p:sp>
      <p:sp>
        <p:nvSpPr>
          <p:cNvPr id="1545255" name="Rectangle 39"/>
          <p:cNvSpPr>
            <a:spLocks noChangeArrowheads="1"/>
          </p:cNvSpPr>
          <p:nvPr/>
        </p:nvSpPr>
        <p:spPr bwMode="auto">
          <a:xfrm>
            <a:off x="611188" y="4575175"/>
            <a:ext cx="5410200" cy="3667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spcBef>
                <a:spcPct val="50000"/>
              </a:spcBef>
              <a:buClr>
                <a:srgbClr val="003366"/>
              </a:buClr>
              <a:buSzPct val="70000"/>
              <a:buNone/>
            </a:pPr>
            <a:r>
              <a:rPr kumimoji="1" lang="ja-JP" altLang="en-US" sz="20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キャリアと別の周波数の光 </a:t>
            </a:r>
            <a:r>
              <a:rPr kumimoji="1" lang="en-US" altLang="ja-JP" sz="20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ja-JP" altLang="en-US" sz="2000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ヘテロダイン法</a:t>
            </a:r>
          </a:p>
        </p:txBody>
      </p:sp>
      <p:sp>
        <p:nvSpPr>
          <p:cNvPr id="1545256" name="Rectangle 40"/>
          <p:cNvSpPr>
            <a:spLocks noChangeArrowheads="1"/>
          </p:cNvSpPr>
          <p:nvPr/>
        </p:nvSpPr>
        <p:spPr bwMode="auto">
          <a:xfrm>
            <a:off x="684213" y="838200"/>
            <a:ext cx="7848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ja-JP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光の位相検出</a:t>
            </a: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ja-JP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干渉を用いる</a:t>
            </a:r>
          </a:p>
        </p:txBody>
      </p:sp>
      <p:sp>
        <p:nvSpPr>
          <p:cNvPr id="1545257" name="Rectangle 41"/>
          <p:cNvSpPr>
            <a:spLocks noChangeArrowheads="1"/>
          </p:cNvSpPr>
          <p:nvPr/>
        </p:nvSpPr>
        <p:spPr bwMode="auto">
          <a:xfrm>
            <a:off x="1198562" y="1341438"/>
            <a:ext cx="592613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ja-JP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信号成分と同じ向きの電場ベクトルを持った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ja-JP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別の光 (</a:t>
            </a:r>
            <a:r>
              <a:rPr kumimoji="1" lang="ja-JP" altLang="ja-JP" sz="20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局部発振波, ローカルオシレータ</a:t>
            </a:r>
            <a:r>
              <a:rPr kumimoji="1" lang="ja-JP" altLang="ja-JP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)を導入</a:t>
            </a:r>
          </a:p>
        </p:txBody>
      </p:sp>
      <p:pic>
        <p:nvPicPr>
          <p:cNvPr id="1545260" name="Picture 4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1258888" y="2916238"/>
            <a:ext cx="3756025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545263" name="Picture 4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1547813" y="3632200"/>
            <a:ext cx="3703637" cy="3063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545265" name="Picture 4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1096963" y="5094288"/>
            <a:ext cx="4554537" cy="528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545268" name="Picture 5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1403350" y="5805488"/>
            <a:ext cx="4400550" cy="2921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45269" name="Rectangle 53"/>
          <p:cNvSpPr>
            <a:spLocks noChangeArrowheads="1"/>
          </p:cNvSpPr>
          <p:nvPr/>
        </p:nvSpPr>
        <p:spPr bwMode="auto">
          <a:xfrm>
            <a:off x="4303713" y="6076950"/>
            <a:ext cx="106045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位相の情報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1827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8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/>
              <a:t>ホモダイン法</a:t>
            </a:r>
            <a:endParaRPr lang="ja-JP" altLang="en-US" sz="2000"/>
          </a:p>
        </p:txBody>
      </p:sp>
      <p:sp>
        <p:nvSpPr>
          <p:cNvPr id="2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1125EE2-AAE0-4021-BD41-7B2F3616CD05}" type="slidenum">
              <a:rPr lang="en-US" altLang="ja-JP" sz="14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altLang="ja-JP" sz="1400" b="1" kern="120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8685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539477" y="1054100"/>
            <a:ext cx="5400675" cy="9350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dirty="0" smtClean="0"/>
              <a:t>ホモダイン法</a:t>
            </a:r>
            <a:endParaRPr lang="en-US" altLang="ja-JP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</a:t>
            </a:r>
            <a:r>
              <a:rPr lang="ja-JP" altLang="en-US" dirty="0" smtClean="0"/>
              <a:t>キャリア光</a:t>
            </a:r>
            <a:r>
              <a:rPr lang="ja-JP" altLang="en-US" dirty="0"/>
              <a:t>をローカルオシレータとして用いる</a:t>
            </a:r>
          </a:p>
        </p:txBody>
      </p:sp>
      <p:sp>
        <p:nvSpPr>
          <p:cNvPr id="1486850" name="AutoShape 2"/>
          <p:cNvSpPr>
            <a:spLocks noChangeArrowheads="1"/>
          </p:cNvSpPr>
          <p:nvPr/>
        </p:nvSpPr>
        <p:spPr bwMode="auto">
          <a:xfrm>
            <a:off x="838200" y="2150939"/>
            <a:ext cx="3657600" cy="3868861"/>
          </a:xfrm>
          <a:prstGeom prst="roundRect">
            <a:avLst>
              <a:gd name="adj" fmla="val 5296"/>
            </a:avLst>
          </a:prstGeom>
          <a:solidFill>
            <a:srgbClr val="FFCC99">
              <a:alpha val="50000"/>
            </a:srgbClr>
          </a:solidFill>
          <a:ln w="190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86851" name="AutoShape 3"/>
          <p:cNvSpPr>
            <a:spLocks noChangeArrowheads="1"/>
          </p:cNvSpPr>
          <p:nvPr/>
        </p:nvSpPr>
        <p:spPr bwMode="auto">
          <a:xfrm>
            <a:off x="4953000" y="2150939"/>
            <a:ext cx="3657600" cy="3868861"/>
          </a:xfrm>
          <a:prstGeom prst="roundRect">
            <a:avLst>
              <a:gd name="adj" fmla="val 4806"/>
            </a:avLst>
          </a:prstGeom>
          <a:solidFill>
            <a:srgbClr val="FFFF99">
              <a:alpha val="50000"/>
            </a:srgbClr>
          </a:solidFill>
          <a:ln w="190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86854" name="Rectangle 6"/>
          <p:cNvSpPr>
            <a:spLocks noChangeArrowheads="1"/>
          </p:cNvSpPr>
          <p:nvPr/>
        </p:nvSpPr>
        <p:spPr bwMode="auto">
          <a:xfrm>
            <a:off x="914400" y="2150939"/>
            <a:ext cx="3505200" cy="10620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SzPct val="70000"/>
              <a:buNone/>
            </a:pPr>
            <a:r>
              <a:rPr kumimoji="1" lang="ja-JP" altLang="en-US" sz="1800" kern="1200" dirty="0" smtClean="0">
                <a:solidFill>
                  <a:srgbClr val="FF5050"/>
                </a:solidFill>
              </a:rPr>
              <a:t>オフセットマイケルソン法</a:t>
            </a:r>
            <a:endParaRPr lang="en-US" altLang="ja-JP" sz="1800" dirty="0">
              <a:solidFill>
                <a:srgbClr val="FF5050"/>
              </a:solidFill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SzPct val="70000"/>
              <a:buNone/>
            </a:pPr>
            <a:r>
              <a:rPr kumimoji="1" lang="en-US" altLang="ja-JP" sz="1800" kern="1200" dirty="0" smtClean="0">
                <a:solidFill>
                  <a:srgbClr val="CC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800" kern="1200" dirty="0" smtClean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マイケルソン</a:t>
            </a:r>
            <a:r>
              <a:rPr kumimoji="1" lang="ja-JP" altLang="en-US" sz="18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干渉計の動作点</a:t>
            </a:r>
            <a:r>
              <a:rPr kumimoji="1" lang="ja-JP" altLang="en-US" sz="1800" kern="1200" dirty="0" smtClean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を  </a:t>
            </a:r>
            <a:endParaRPr kumimoji="1" lang="en-US" altLang="ja-JP" sz="1800" kern="1200" dirty="0" smtClean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SzPct val="70000"/>
              <a:buNone/>
            </a:pPr>
            <a:r>
              <a:rPr lang="en-US" altLang="ja-JP" sz="1800" dirty="0">
                <a:solidFill>
                  <a:srgbClr val="000000"/>
                </a:solidFill>
              </a:rPr>
              <a:t> </a:t>
            </a:r>
            <a:r>
              <a:rPr lang="en-US" altLang="ja-JP" sz="1800" dirty="0" smtClean="0">
                <a:solidFill>
                  <a:srgbClr val="000000"/>
                </a:solidFill>
              </a:rPr>
              <a:t> </a:t>
            </a:r>
            <a:r>
              <a:rPr kumimoji="1" lang="ja-JP" altLang="en-US" sz="1800" kern="1200" dirty="0" smtClean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ダークフリンジ </a:t>
            </a:r>
            <a:r>
              <a:rPr kumimoji="1" lang="en-US" altLang="ja-JP" sz="18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暗縞</a:t>
            </a:r>
            <a:r>
              <a:rPr kumimoji="1" lang="en-US" altLang="ja-JP" sz="18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  <a:r>
              <a:rPr kumimoji="1" lang="ja-JP" altLang="en-US" sz="18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からずらす</a:t>
            </a:r>
          </a:p>
          <a:p>
            <a:pPr lvl="1" algn="l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SzPct val="70000"/>
              <a:buNone/>
            </a:pPr>
            <a:endParaRPr kumimoji="1" lang="en-US" altLang="ja-JP" sz="1800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86855" name="Rectangle 7"/>
          <p:cNvSpPr>
            <a:spLocks noChangeArrowheads="1"/>
          </p:cNvSpPr>
          <p:nvPr/>
        </p:nvSpPr>
        <p:spPr bwMode="auto">
          <a:xfrm>
            <a:off x="5105400" y="2190626"/>
            <a:ext cx="3581400" cy="6731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SzPct val="70000"/>
              <a:buNone/>
            </a:pPr>
            <a:r>
              <a:rPr kumimoji="1" lang="ja-JP" altLang="en-US" sz="1800" kern="1200" dirty="0">
                <a:solidFill>
                  <a:srgbClr val="FF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外部変調法  </a:t>
            </a:r>
            <a:r>
              <a:rPr kumimoji="1" lang="en-US" altLang="ja-JP" sz="1800" kern="1200" dirty="0">
                <a:solidFill>
                  <a:srgbClr val="FF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(External mod</a:t>
            </a:r>
            <a:r>
              <a:rPr kumimoji="1" lang="en-US" altLang="ja-JP" sz="1800" kern="1200" dirty="0" smtClean="0">
                <a:solidFill>
                  <a:srgbClr val="FF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.)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SzPct val="70000"/>
              <a:buNone/>
            </a:pPr>
            <a:r>
              <a:rPr lang="en-US" altLang="ja-JP" sz="1800" dirty="0">
                <a:solidFill>
                  <a:srgbClr val="FFFF99"/>
                </a:solidFill>
              </a:rPr>
              <a:t> </a:t>
            </a:r>
            <a:r>
              <a:rPr lang="en-US" altLang="ja-JP" sz="1800" dirty="0" smtClean="0">
                <a:solidFill>
                  <a:srgbClr val="FFFF99"/>
                </a:solidFill>
              </a:rPr>
              <a:t> </a:t>
            </a:r>
            <a:r>
              <a:rPr kumimoji="1" lang="ja-JP" altLang="en-US" sz="1800" kern="1200" dirty="0" smtClean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キャリア光</a:t>
            </a:r>
            <a:r>
              <a:rPr kumimoji="1" lang="ja-JP" altLang="en-US" sz="18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を別経路で導入</a:t>
            </a:r>
          </a:p>
        </p:txBody>
      </p:sp>
      <p:sp>
        <p:nvSpPr>
          <p:cNvPr id="1486858" name="Rectangle 10"/>
          <p:cNvSpPr>
            <a:spLocks noChangeArrowheads="1"/>
          </p:cNvSpPr>
          <p:nvPr/>
        </p:nvSpPr>
        <p:spPr bwMode="auto">
          <a:xfrm>
            <a:off x="2743200" y="3886200"/>
            <a:ext cx="385763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kern="1200">
                <a:solidFill>
                  <a:srgbClr val="33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BS</a:t>
            </a:r>
          </a:p>
        </p:txBody>
      </p:sp>
      <p:sp>
        <p:nvSpPr>
          <p:cNvPr id="1486859" name="Rectangle 11"/>
          <p:cNvSpPr>
            <a:spLocks noChangeArrowheads="1"/>
          </p:cNvSpPr>
          <p:nvPr/>
        </p:nvSpPr>
        <p:spPr bwMode="auto">
          <a:xfrm>
            <a:off x="3340100" y="3733800"/>
            <a:ext cx="409575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kern="1200">
                <a:solidFill>
                  <a:srgbClr val="33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FM</a:t>
            </a:r>
          </a:p>
        </p:txBody>
      </p:sp>
      <p:sp>
        <p:nvSpPr>
          <p:cNvPr id="1486860" name="Rectangle 12"/>
          <p:cNvSpPr>
            <a:spLocks noChangeArrowheads="1"/>
          </p:cNvSpPr>
          <p:nvPr/>
        </p:nvSpPr>
        <p:spPr bwMode="auto">
          <a:xfrm>
            <a:off x="2819400" y="3200400"/>
            <a:ext cx="409575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kern="1200">
                <a:solidFill>
                  <a:srgbClr val="33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FM</a:t>
            </a:r>
          </a:p>
        </p:txBody>
      </p:sp>
      <p:sp>
        <p:nvSpPr>
          <p:cNvPr id="1486861" name="Rectangle 13"/>
          <p:cNvSpPr>
            <a:spLocks noChangeArrowheads="1"/>
          </p:cNvSpPr>
          <p:nvPr/>
        </p:nvSpPr>
        <p:spPr bwMode="auto">
          <a:xfrm>
            <a:off x="2749550" y="5105400"/>
            <a:ext cx="400050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kern="1200">
                <a:solidFill>
                  <a:srgbClr val="33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PD</a:t>
            </a:r>
          </a:p>
        </p:txBody>
      </p:sp>
      <p:sp>
        <p:nvSpPr>
          <p:cNvPr id="1486862" name="Rectangle 14"/>
          <p:cNvSpPr>
            <a:spLocks noChangeArrowheads="1"/>
          </p:cNvSpPr>
          <p:nvPr/>
        </p:nvSpPr>
        <p:spPr bwMode="auto">
          <a:xfrm>
            <a:off x="2744788" y="4678363"/>
            <a:ext cx="1217612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200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信号サイドバンド</a:t>
            </a:r>
          </a:p>
        </p:txBody>
      </p:sp>
      <p:sp>
        <p:nvSpPr>
          <p:cNvPr id="1486863" name="Rectangle 15"/>
          <p:cNvSpPr>
            <a:spLocks noChangeArrowheads="1"/>
          </p:cNvSpPr>
          <p:nvPr/>
        </p:nvSpPr>
        <p:spPr bwMode="auto">
          <a:xfrm>
            <a:off x="1844675" y="4648200"/>
            <a:ext cx="669925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200" kern="120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キャリア</a:t>
            </a:r>
          </a:p>
        </p:txBody>
      </p:sp>
      <p:sp>
        <p:nvSpPr>
          <p:cNvPr id="1486864" name="Rectangle 16"/>
          <p:cNvSpPr>
            <a:spLocks noChangeArrowheads="1"/>
          </p:cNvSpPr>
          <p:nvPr/>
        </p:nvSpPr>
        <p:spPr bwMode="auto">
          <a:xfrm>
            <a:off x="5943600" y="4997450"/>
            <a:ext cx="669925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200" kern="120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キャリア</a:t>
            </a:r>
          </a:p>
        </p:txBody>
      </p:sp>
      <p:sp>
        <p:nvSpPr>
          <p:cNvPr id="1486865" name="Rectangle 17"/>
          <p:cNvSpPr>
            <a:spLocks noChangeArrowheads="1"/>
          </p:cNvSpPr>
          <p:nvPr/>
        </p:nvSpPr>
        <p:spPr bwMode="auto">
          <a:xfrm>
            <a:off x="7011988" y="4540250"/>
            <a:ext cx="121761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200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信号サイドバンド</a:t>
            </a:r>
          </a:p>
        </p:txBody>
      </p:sp>
      <p:sp>
        <p:nvSpPr>
          <p:cNvPr id="1486866" name="Rectangle 18"/>
          <p:cNvSpPr>
            <a:spLocks noChangeArrowheads="1"/>
          </p:cNvSpPr>
          <p:nvPr/>
        </p:nvSpPr>
        <p:spPr bwMode="auto">
          <a:xfrm>
            <a:off x="5570538" y="5530850"/>
            <a:ext cx="310515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制御すべき自由度が</a:t>
            </a:r>
            <a:r>
              <a:rPr kumimoji="1" lang="en-US" altLang="ja-JP" sz="16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  <a:r>
              <a:rPr kumimoji="1" lang="ja-JP" altLang="en-US" sz="16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つ増える</a:t>
            </a:r>
          </a:p>
        </p:txBody>
      </p:sp>
      <p:sp>
        <p:nvSpPr>
          <p:cNvPr id="1486867" name="Rectangle 19"/>
          <p:cNvSpPr>
            <a:spLocks noChangeArrowheads="1"/>
          </p:cNvSpPr>
          <p:nvPr/>
        </p:nvSpPr>
        <p:spPr bwMode="auto">
          <a:xfrm>
            <a:off x="1116013" y="5410200"/>
            <a:ext cx="3227387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パワーリサイクリングとの共存に問題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動作点のずれ → 強度雑音など</a:t>
            </a:r>
          </a:p>
        </p:txBody>
      </p:sp>
      <p:sp>
        <p:nvSpPr>
          <p:cNvPr id="1486868" name="Rectangle 20"/>
          <p:cNvSpPr>
            <a:spLocks noChangeArrowheads="1"/>
          </p:cNvSpPr>
          <p:nvPr/>
        </p:nvSpPr>
        <p:spPr bwMode="auto">
          <a:xfrm>
            <a:off x="5919788" y="4006850"/>
            <a:ext cx="401637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kern="1200">
                <a:solidFill>
                  <a:srgbClr val="33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PO</a:t>
            </a:r>
          </a:p>
        </p:txBody>
      </p:sp>
      <p:sp>
        <p:nvSpPr>
          <p:cNvPr id="1486869" name="Rectangle 21"/>
          <p:cNvSpPr>
            <a:spLocks noChangeArrowheads="1"/>
          </p:cNvSpPr>
          <p:nvPr/>
        </p:nvSpPr>
        <p:spPr bwMode="auto">
          <a:xfrm>
            <a:off x="6929438" y="4951413"/>
            <a:ext cx="385762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kern="1200">
                <a:solidFill>
                  <a:srgbClr val="33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BS</a:t>
            </a:r>
          </a:p>
        </p:txBody>
      </p:sp>
      <p:sp>
        <p:nvSpPr>
          <p:cNvPr id="1486870" name="Rectangle 22"/>
          <p:cNvSpPr>
            <a:spLocks noChangeArrowheads="1"/>
          </p:cNvSpPr>
          <p:nvPr/>
        </p:nvSpPr>
        <p:spPr bwMode="auto">
          <a:xfrm>
            <a:off x="1447800" y="3886200"/>
            <a:ext cx="596900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kern="1200">
                <a:solidFill>
                  <a:srgbClr val="33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Laser</a:t>
            </a:r>
          </a:p>
        </p:txBody>
      </p:sp>
      <p:pic>
        <p:nvPicPr>
          <p:cNvPr id="1486871" name="Picture 2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0" y="3321050"/>
            <a:ext cx="2686050" cy="2143125"/>
          </a:xfrm>
          <a:prstGeom prst="rect">
            <a:avLst/>
          </a:prstGeom>
          <a:noFill/>
        </p:spPr>
      </p:pic>
      <p:pic>
        <p:nvPicPr>
          <p:cNvPr id="1486872" name="Picture 2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3200400"/>
            <a:ext cx="2181225" cy="2124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646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B93A497-A321-47AA-8455-7E73E3ADC5A4}" type="slidenum">
              <a:rPr lang="en-US" altLang="ja-JP" sz="14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78284" y="1634805"/>
            <a:ext cx="5000628" cy="93610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</a:t>
            </a:r>
            <a:r>
              <a:rPr lang="en-US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章  重力波の検出</a:t>
            </a:r>
            <a:endParaRPr lang="ja-JP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endParaRPr lang="ja-JP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306504" y="2498901"/>
            <a:ext cx="4857784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イントロダクション</a:t>
            </a:r>
            <a:endParaRPr kumimoji="1" lang="en-US" altLang="ja-JP" sz="3200" dirty="0" smtClean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重力波</a:t>
            </a:r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の</a:t>
            </a:r>
            <a:r>
              <a:rPr kumimoji="1"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検出原理</a:t>
            </a:r>
            <a:endParaRPr lang="en-US" altLang="ja-JP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共振型検出器</a:t>
            </a:r>
            <a:endParaRPr kumimoji="1" lang="en-US" altLang="ja-JP" sz="3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干渉計型検出器</a:t>
            </a:r>
            <a:endParaRPr lang="en-US" altLang="ja-JP" sz="3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その他の検出器</a:t>
            </a:r>
            <a:endParaRPr kumimoji="1" lang="en-US" altLang="ja-JP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　            </a:t>
            </a: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            </a:t>
            </a:r>
          </a:p>
        </p:txBody>
      </p:sp>
      <p:sp>
        <p:nvSpPr>
          <p:cNvPr id="9" name="AutoShape 19"/>
          <p:cNvSpPr>
            <a:spLocks noChangeArrowheads="1"/>
          </p:cNvSpPr>
          <p:nvPr/>
        </p:nvSpPr>
        <p:spPr bwMode="auto">
          <a:xfrm>
            <a:off x="1979712" y="2694836"/>
            <a:ext cx="285752" cy="357190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10000"/>
            </a:schemeClr>
          </a:solidFill>
          <a:ln w="3175">
            <a:solidFill>
              <a:schemeClr val="tx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783719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9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/>
              <a:t>ヘテロダイン法</a:t>
            </a:r>
            <a:endParaRPr lang="ja-JP" altLang="en-US" sz="200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1125EE2-AAE0-4021-BD41-7B2F3616CD05}" type="slidenum">
              <a:rPr lang="en-US" altLang="ja-JP" sz="14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altLang="ja-JP" sz="1400" kern="120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88901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467444" y="1052513"/>
            <a:ext cx="7200900" cy="7921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dirty="0" smtClean="0"/>
              <a:t>ヘテロダイン法</a:t>
            </a:r>
            <a:endParaRPr lang="en-US" altLang="ja-JP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</a:t>
            </a:r>
            <a:r>
              <a:rPr lang="ja-JP" altLang="en-US" dirty="0" smtClean="0"/>
              <a:t>変調成分 </a:t>
            </a:r>
            <a:r>
              <a:rPr lang="en-US" altLang="ja-JP" dirty="0" smtClean="0"/>
              <a:t>(</a:t>
            </a:r>
            <a:r>
              <a:rPr lang="ja-JP" altLang="en-US" dirty="0" smtClean="0"/>
              <a:t>主に</a:t>
            </a:r>
            <a:r>
              <a:rPr lang="en-US" altLang="ja-JP" dirty="0" smtClean="0"/>
              <a:t>RF</a:t>
            </a:r>
            <a:r>
              <a:rPr lang="ja-JP" altLang="en-US" dirty="0" smtClean="0"/>
              <a:t>周波数帯</a:t>
            </a:r>
            <a:r>
              <a:rPr lang="en-US" altLang="ja-JP" dirty="0" smtClean="0"/>
              <a:t>) </a:t>
            </a:r>
            <a:r>
              <a:rPr lang="ja-JP" altLang="en-US" dirty="0" smtClean="0"/>
              <a:t>とのビートによる信号取得</a:t>
            </a:r>
            <a:endParaRPr lang="ja-JP" altLang="en-US" dirty="0"/>
          </a:p>
        </p:txBody>
      </p:sp>
      <p:sp>
        <p:nvSpPr>
          <p:cNvPr id="1488898" name="AutoShape 2"/>
          <p:cNvSpPr>
            <a:spLocks noChangeArrowheads="1"/>
          </p:cNvSpPr>
          <p:nvPr/>
        </p:nvSpPr>
        <p:spPr bwMode="auto">
          <a:xfrm>
            <a:off x="838200" y="2132856"/>
            <a:ext cx="3657600" cy="3886944"/>
          </a:xfrm>
          <a:prstGeom prst="roundRect">
            <a:avLst>
              <a:gd name="adj" fmla="val 5296"/>
            </a:avLst>
          </a:prstGeom>
          <a:solidFill>
            <a:srgbClr val="CCFFCC">
              <a:alpha val="50000"/>
            </a:srgbClr>
          </a:solidFill>
          <a:ln w="190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88899" name="AutoShape 3"/>
          <p:cNvSpPr>
            <a:spLocks noChangeArrowheads="1"/>
          </p:cNvSpPr>
          <p:nvPr/>
        </p:nvSpPr>
        <p:spPr bwMode="auto">
          <a:xfrm>
            <a:off x="4953000" y="2132856"/>
            <a:ext cx="3657600" cy="3886944"/>
          </a:xfrm>
          <a:prstGeom prst="roundRect">
            <a:avLst>
              <a:gd name="adj" fmla="val 4806"/>
            </a:avLst>
          </a:prstGeom>
          <a:solidFill>
            <a:srgbClr val="99CCFF">
              <a:alpha val="50000"/>
            </a:srgbClr>
          </a:solidFill>
          <a:ln w="190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88904" name="Rectangle 8"/>
          <p:cNvSpPr>
            <a:spLocks noChangeArrowheads="1"/>
          </p:cNvSpPr>
          <p:nvPr/>
        </p:nvSpPr>
        <p:spPr bwMode="auto">
          <a:xfrm>
            <a:off x="914400" y="2204864"/>
            <a:ext cx="3505200" cy="5254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SzPct val="70000"/>
              <a:buNone/>
            </a:pPr>
            <a:r>
              <a:rPr kumimoji="1" lang="ja-JP" altLang="en-US" sz="18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内部変調法  </a:t>
            </a:r>
            <a:r>
              <a:rPr kumimoji="1" lang="en-US" altLang="ja-JP" sz="18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(Internal mod.)</a:t>
            </a:r>
          </a:p>
          <a:p>
            <a:pPr lvl="1" algn="l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SzPct val="70000"/>
              <a:buNone/>
            </a:pPr>
            <a:r>
              <a:rPr kumimoji="1" lang="ja-JP" altLang="en-US" sz="18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腕内部で差動で変調をかける</a:t>
            </a:r>
          </a:p>
        </p:txBody>
      </p:sp>
      <p:sp>
        <p:nvSpPr>
          <p:cNvPr id="1488905" name="Rectangle 9"/>
          <p:cNvSpPr>
            <a:spLocks noChangeArrowheads="1"/>
          </p:cNvSpPr>
          <p:nvPr/>
        </p:nvSpPr>
        <p:spPr bwMode="auto">
          <a:xfrm>
            <a:off x="5105400" y="2204864"/>
            <a:ext cx="3581400" cy="7937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SzPct val="70000"/>
              <a:buNone/>
            </a:pPr>
            <a:r>
              <a:rPr kumimoji="1" lang="ja-JP" altLang="en-US" sz="1800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前置変調法  </a:t>
            </a:r>
            <a:r>
              <a:rPr kumimoji="1" lang="en-US" altLang="ja-JP" sz="1800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(Frontal mod.)</a:t>
            </a:r>
          </a:p>
          <a:p>
            <a:pPr lvl="1" algn="l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SzPct val="70000"/>
              <a:buNone/>
            </a:pPr>
            <a:r>
              <a:rPr kumimoji="1" lang="ja-JP" altLang="en-US" sz="18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干渉計入射前に変調をかける</a:t>
            </a:r>
          </a:p>
          <a:p>
            <a:pPr lvl="1" algn="l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SzPct val="70000"/>
              <a:buNone/>
            </a:pPr>
            <a:r>
              <a:rPr kumimoji="1" lang="ja-JP" altLang="en-US" sz="18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腕の長さを非対称にする</a:t>
            </a:r>
          </a:p>
        </p:txBody>
      </p:sp>
      <p:sp>
        <p:nvSpPr>
          <p:cNvPr id="1488906" name="Rectangle 10"/>
          <p:cNvSpPr>
            <a:spLocks noChangeArrowheads="1"/>
          </p:cNvSpPr>
          <p:nvPr/>
        </p:nvSpPr>
        <p:spPr bwMode="auto">
          <a:xfrm>
            <a:off x="1344613" y="5181600"/>
            <a:ext cx="3082925" cy="825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干渉計内部に変調器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→ コントラスト低下、光損失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高光量に耐え得る変調器が必要</a:t>
            </a:r>
          </a:p>
        </p:txBody>
      </p:sp>
      <p:sp>
        <p:nvSpPr>
          <p:cNvPr id="1488907" name="Rectangle 11"/>
          <p:cNvSpPr>
            <a:spLocks noChangeArrowheads="1"/>
          </p:cNvSpPr>
          <p:nvPr/>
        </p:nvSpPr>
        <p:spPr bwMode="auto">
          <a:xfrm>
            <a:off x="5218113" y="5210175"/>
            <a:ext cx="3240087" cy="825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非対称性の影響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それなりの高光量に耐え得る変調器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TAMA</a:t>
            </a:r>
            <a:r>
              <a:rPr kumimoji="1" lang="ja-JP" altLang="en-US" sz="16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などで用いられている</a:t>
            </a:r>
          </a:p>
        </p:txBody>
      </p:sp>
      <p:sp>
        <p:nvSpPr>
          <p:cNvPr id="1488908" name="Rectangle 12"/>
          <p:cNvSpPr>
            <a:spLocks noChangeArrowheads="1"/>
          </p:cNvSpPr>
          <p:nvPr/>
        </p:nvSpPr>
        <p:spPr bwMode="auto">
          <a:xfrm>
            <a:off x="2357438" y="3687763"/>
            <a:ext cx="385762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kern="1200">
                <a:solidFill>
                  <a:srgbClr val="33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BS</a:t>
            </a:r>
          </a:p>
        </p:txBody>
      </p:sp>
      <p:sp>
        <p:nvSpPr>
          <p:cNvPr id="1488909" name="Rectangle 13"/>
          <p:cNvSpPr>
            <a:spLocks noChangeArrowheads="1"/>
          </p:cNvSpPr>
          <p:nvPr/>
        </p:nvSpPr>
        <p:spPr bwMode="auto">
          <a:xfrm>
            <a:off x="3429000" y="3562350"/>
            <a:ext cx="409575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kern="1200">
                <a:solidFill>
                  <a:srgbClr val="33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FM</a:t>
            </a:r>
          </a:p>
        </p:txBody>
      </p:sp>
      <p:sp>
        <p:nvSpPr>
          <p:cNvPr id="1488910" name="Rectangle 14"/>
          <p:cNvSpPr>
            <a:spLocks noChangeArrowheads="1"/>
          </p:cNvSpPr>
          <p:nvPr/>
        </p:nvSpPr>
        <p:spPr bwMode="auto">
          <a:xfrm>
            <a:off x="2819400" y="2925763"/>
            <a:ext cx="409575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kern="1200">
                <a:solidFill>
                  <a:srgbClr val="33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FM</a:t>
            </a:r>
          </a:p>
        </p:txBody>
      </p:sp>
      <p:sp>
        <p:nvSpPr>
          <p:cNvPr id="1488911" name="Rectangle 15"/>
          <p:cNvSpPr>
            <a:spLocks noChangeArrowheads="1"/>
          </p:cNvSpPr>
          <p:nvPr/>
        </p:nvSpPr>
        <p:spPr bwMode="auto">
          <a:xfrm>
            <a:off x="2759075" y="4859338"/>
            <a:ext cx="400050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kern="1200">
                <a:solidFill>
                  <a:srgbClr val="33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PD</a:t>
            </a:r>
          </a:p>
        </p:txBody>
      </p:sp>
      <p:sp>
        <p:nvSpPr>
          <p:cNvPr id="1488912" name="Rectangle 16"/>
          <p:cNvSpPr>
            <a:spLocks noChangeArrowheads="1"/>
          </p:cNvSpPr>
          <p:nvPr/>
        </p:nvSpPr>
        <p:spPr bwMode="auto">
          <a:xfrm>
            <a:off x="2820988" y="4403725"/>
            <a:ext cx="121761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200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信号サイドバンド</a:t>
            </a:r>
          </a:p>
        </p:txBody>
      </p:sp>
      <p:sp>
        <p:nvSpPr>
          <p:cNvPr id="1488913" name="Rectangle 17"/>
          <p:cNvSpPr>
            <a:spLocks noChangeArrowheads="1"/>
          </p:cNvSpPr>
          <p:nvPr/>
        </p:nvSpPr>
        <p:spPr bwMode="auto">
          <a:xfrm>
            <a:off x="1371600" y="4449763"/>
            <a:ext cx="1217613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200" kern="1200">
                <a:solidFill>
                  <a:srgbClr val="9900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変調サイドバンド</a:t>
            </a:r>
          </a:p>
        </p:txBody>
      </p:sp>
      <p:sp>
        <p:nvSpPr>
          <p:cNvPr id="1488914" name="Rectangle 18"/>
          <p:cNvSpPr>
            <a:spLocks noChangeArrowheads="1"/>
          </p:cNvSpPr>
          <p:nvPr/>
        </p:nvSpPr>
        <p:spPr bwMode="auto">
          <a:xfrm>
            <a:off x="1485900" y="3649663"/>
            <a:ext cx="596900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kern="1200">
                <a:solidFill>
                  <a:srgbClr val="33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Laser</a:t>
            </a:r>
          </a:p>
        </p:txBody>
      </p:sp>
      <p:sp>
        <p:nvSpPr>
          <p:cNvPr id="1488915" name="Rectangle 19"/>
          <p:cNvSpPr>
            <a:spLocks noChangeArrowheads="1"/>
          </p:cNvSpPr>
          <p:nvPr/>
        </p:nvSpPr>
        <p:spPr bwMode="auto">
          <a:xfrm>
            <a:off x="3200400" y="3154363"/>
            <a:ext cx="508000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kern="1200">
                <a:solidFill>
                  <a:srgbClr val="33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Osc.</a:t>
            </a:r>
          </a:p>
        </p:txBody>
      </p:sp>
      <p:sp>
        <p:nvSpPr>
          <p:cNvPr id="1488916" name="Rectangle 20"/>
          <p:cNvSpPr>
            <a:spLocks noChangeArrowheads="1"/>
          </p:cNvSpPr>
          <p:nvPr/>
        </p:nvSpPr>
        <p:spPr bwMode="auto">
          <a:xfrm>
            <a:off x="5410200" y="4602163"/>
            <a:ext cx="1217613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200" kern="1200">
                <a:solidFill>
                  <a:srgbClr val="9900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変調サイドバンド</a:t>
            </a:r>
          </a:p>
        </p:txBody>
      </p:sp>
      <p:sp>
        <p:nvSpPr>
          <p:cNvPr id="1488917" name="Rectangle 21"/>
          <p:cNvSpPr>
            <a:spLocks noChangeArrowheads="1"/>
          </p:cNvSpPr>
          <p:nvPr/>
        </p:nvSpPr>
        <p:spPr bwMode="auto">
          <a:xfrm>
            <a:off x="6859588" y="4602163"/>
            <a:ext cx="1217612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200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信号サイドバンド</a:t>
            </a:r>
          </a:p>
        </p:txBody>
      </p:sp>
      <p:pic>
        <p:nvPicPr>
          <p:cNvPr id="1488918" name="Picture 2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0200" y="2895600"/>
            <a:ext cx="2209800" cy="2190750"/>
          </a:xfrm>
          <a:prstGeom prst="rect">
            <a:avLst/>
          </a:prstGeom>
          <a:noFill/>
        </p:spPr>
      </p:pic>
      <p:pic>
        <p:nvPicPr>
          <p:cNvPr id="1488919" name="Picture 2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10200" y="3076575"/>
            <a:ext cx="2705100" cy="2181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934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 bwMode="auto">
          <a:xfrm>
            <a:off x="395288" y="3861048"/>
            <a:ext cx="2880568" cy="2304256"/>
          </a:xfrm>
          <a:prstGeom prst="roundRect">
            <a:avLst>
              <a:gd name="adj" fmla="val 6644"/>
            </a:avLst>
          </a:prstGeom>
          <a:solidFill>
            <a:srgbClr val="FFFFFF">
              <a:alpha val="9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4479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/>
              <a:t>マイケルソン干渉計</a:t>
            </a:r>
            <a:endParaRPr lang="ja-JP" altLang="en-US" sz="2000"/>
          </a:p>
        </p:txBody>
      </p:sp>
      <p:sp>
        <p:nvSpPr>
          <p:cNvPr id="3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1125EE2-AAE0-4021-BD41-7B2F3616CD05}" type="slidenum">
              <a:rPr lang="en-US" altLang="ja-JP" sz="14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altLang="ja-JP" sz="1400" kern="120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47938" name="AutoShape 2"/>
          <p:cNvSpPr>
            <a:spLocks noChangeArrowheads="1"/>
          </p:cNvSpPr>
          <p:nvPr/>
        </p:nvSpPr>
        <p:spPr bwMode="auto">
          <a:xfrm>
            <a:off x="4953000" y="1052513"/>
            <a:ext cx="3733800" cy="2514600"/>
          </a:xfrm>
          <a:prstGeom prst="roundRect">
            <a:avLst>
              <a:gd name="adj" fmla="val 5810"/>
            </a:avLst>
          </a:prstGeom>
          <a:solidFill>
            <a:srgbClr val="FFFFFF">
              <a:alpha val="50000"/>
            </a:srgbClr>
          </a:solidFill>
          <a:ln w="9525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447941" name="Picture 5" descr="mi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5400" y="1058863"/>
            <a:ext cx="3505200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7942" name="Line 6"/>
          <p:cNvSpPr>
            <a:spLocks noChangeShapeType="1"/>
          </p:cNvSpPr>
          <p:nvPr/>
        </p:nvSpPr>
        <p:spPr bwMode="auto">
          <a:xfrm flipV="1">
            <a:off x="6829425" y="2376488"/>
            <a:ext cx="533400" cy="228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47943" name="Line 7"/>
          <p:cNvSpPr>
            <a:spLocks noChangeShapeType="1"/>
          </p:cNvSpPr>
          <p:nvPr/>
        </p:nvSpPr>
        <p:spPr bwMode="auto">
          <a:xfrm flipH="1" flipV="1">
            <a:off x="6829425" y="2605088"/>
            <a:ext cx="247650" cy="1905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47944" name="Line 8"/>
          <p:cNvSpPr>
            <a:spLocks noChangeShapeType="1"/>
          </p:cNvSpPr>
          <p:nvPr/>
        </p:nvSpPr>
        <p:spPr bwMode="auto">
          <a:xfrm flipH="1" flipV="1">
            <a:off x="6172200" y="2354263"/>
            <a:ext cx="685800" cy="5270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47945" name="Line 9"/>
          <p:cNvSpPr>
            <a:spLocks noChangeShapeType="1"/>
          </p:cNvSpPr>
          <p:nvPr/>
        </p:nvSpPr>
        <p:spPr bwMode="auto">
          <a:xfrm flipH="1" flipV="1">
            <a:off x="6096000" y="2424113"/>
            <a:ext cx="762000" cy="585787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 type="triangle" w="med" len="med"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47946" name="Line 10"/>
          <p:cNvSpPr>
            <a:spLocks noChangeShapeType="1"/>
          </p:cNvSpPr>
          <p:nvPr/>
        </p:nvSpPr>
        <p:spPr bwMode="auto">
          <a:xfrm flipV="1">
            <a:off x="6981825" y="2413000"/>
            <a:ext cx="466725" cy="192088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47947" name="Line 11"/>
          <p:cNvSpPr>
            <a:spLocks noChangeShapeType="1"/>
          </p:cNvSpPr>
          <p:nvPr/>
        </p:nvSpPr>
        <p:spPr bwMode="auto">
          <a:xfrm flipH="1" flipV="1">
            <a:off x="6981825" y="2605088"/>
            <a:ext cx="247650" cy="1905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 type="triangle" w="med" len="med"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47950" name="Rectangle 14"/>
          <p:cNvSpPr>
            <a:spLocks noChangeArrowheads="1"/>
          </p:cNvSpPr>
          <p:nvPr/>
        </p:nvSpPr>
        <p:spPr bwMode="auto">
          <a:xfrm>
            <a:off x="792609" y="2636912"/>
            <a:ext cx="3635375" cy="3667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両腕からのキャリアの位相差 </a:t>
            </a: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en-US" altLang="ja-JP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90</a:t>
            </a:r>
            <a:r>
              <a:rPr kumimoji="1" lang="ja-JP" altLang="en-US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度</a:t>
            </a:r>
          </a:p>
        </p:txBody>
      </p:sp>
      <p:sp>
        <p:nvSpPr>
          <p:cNvPr id="1447951" name="Rectangle 15"/>
          <p:cNvSpPr>
            <a:spLocks noChangeArrowheads="1"/>
          </p:cNvSpPr>
          <p:nvPr/>
        </p:nvSpPr>
        <p:spPr bwMode="auto">
          <a:xfrm>
            <a:off x="7620000" y="1363663"/>
            <a:ext cx="51911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腕</a:t>
            </a:r>
            <a:r>
              <a:rPr kumimoji="1" lang="en-US" altLang="ja-JP" sz="16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</a:p>
        </p:txBody>
      </p:sp>
      <p:sp>
        <p:nvSpPr>
          <p:cNvPr id="1447952" name="Rectangle 16"/>
          <p:cNvSpPr>
            <a:spLocks noChangeArrowheads="1"/>
          </p:cNvSpPr>
          <p:nvPr/>
        </p:nvSpPr>
        <p:spPr bwMode="auto">
          <a:xfrm>
            <a:off x="5791200" y="1363663"/>
            <a:ext cx="51911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腕</a:t>
            </a:r>
            <a:r>
              <a:rPr kumimoji="1" lang="en-US" altLang="ja-JP" sz="16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</a:p>
        </p:txBody>
      </p:sp>
      <p:sp>
        <p:nvSpPr>
          <p:cNvPr id="1447954" name="Oval 18"/>
          <p:cNvSpPr>
            <a:spLocks noChangeArrowheads="1"/>
          </p:cNvSpPr>
          <p:nvPr/>
        </p:nvSpPr>
        <p:spPr bwMode="auto">
          <a:xfrm>
            <a:off x="1377950" y="5140325"/>
            <a:ext cx="1524000" cy="685800"/>
          </a:xfrm>
          <a:prstGeom prst="ellipse">
            <a:avLst/>
          </a:prstGeom>
          <a:solidFill>
            <a:srgbClr val="FFFF99">
              <a:alpha val="50000"/>
            </a:srgbClr>
          </a:solidFill>
          <a:ln w="2540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47955" name="Oval 19"/>
          <p:cNvSpPr>
            <a:spLocks noChangeArrowheads="1"/>
          </p:cNvSpPr>
          <p:nvPr/>
        </p:nvSpPr>
        <p:spPr bwMode="auto">
          <a:xfrm>
            <a:off x="1149350" y="4302125"/>
            <a:ext cx="838200" cy="1371600"/>
          </a:xfrm>
          <a:prstGeom prst="ellipse">
            <a:avLst/>
          </a:prstGeom>
          <a:solidFill>
            <a:srgbClr val="CCFFFF">
              <a:alpha val="5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47956" name="Line 20"/>
          <p:cNvSpPr>
            <a:spLocks noChangeShapeType="1"/>
          </p:cNvSpPr>
          <p:nvPr/>
        </p:nvSpPr>
        <p:spPr bwMode="auto">
          <a:xfrm>
            <a:off x="1073150" y="5597525"/>
            <a:ext cx="20574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47957" name="Line 21"/>
          <p:cNvSpPr>
            <a:spLocks noChangeShapeType="1"/>
          </p:cNvSpPr>
          <p:nvPr/>
        </p:nvSpPr>
        <p:spPr bwMode="auto">
          <a:xfrm flipV="1">
            <a:off x="1454150" y="3997325"/>
            <a:ext cx="0" cy="1752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47958" name="AutoShape 22"/>
          <p:cNvSpPr>
            <a:spLocks noChangeArrowheads="1"/>
          </p:cNvSpPr>
          <p:nvPr/>
        </p:nvSpPr>
        <p:spPr bwMode="auto">
          <a:xfrm>
            <a:off x="1330325" y="4445000"/>
            <a:ext cx="228600" cy="1143000"/>
          </a:xfrm>
          <a:prstGeom prst="upArrow">
            <a:avLst>
              <a:gd name="adj1" fmla="val 50000"/>
              <a:gd name="adj2" fmla="val 95833"/>
            </a:avLst>
          </a:prstGeom>
          <a:solidFill>
            <a:srgbClr val="FF99CC">
              <a:alpha val="50000"/>
            </a:srgbClr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47959" name="AutoShape 23"/>
          <p:cNvSpPr>
            <a:spLocks noChangeArrowheads="1"/>
          </p:cNvSpPr>
          <p:nvPr/>
        </p:nvSpPr>
        <p:spPr bwMode="auto">
          <a:xfrm rot="5400000">
            <a:off x="1503363" y="4354513"/>
            <a:ext cx="304800" cy="352425"/>
          </a:xfrm>
          <a:prstGeom prst="upArrow">
            <a:avLst>
              <a:gd name="adj1" fmla="val 50009"/>
              <a:gd name="adj2" fmla="val 48172"/>
            </a:avLst>
          </a:prstGeom>
          <a:solidFill>
            <a:srgbClr val="CCFFCC">
              <a:alpha val="50000"/>
            </a:srgbClr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47960" name="AutoShape 24"/>
          <p:cNvSpPr>
            <a:spLocks noChangeArrowheads="1"/>
          </p:cNvSpPr>
          <p:nvPr/>
        </p:nvSpPr>
        <p:spPr bwMode="auto">
          <a:xfrm rot="5400000">
            <a:off x="1911350" y="5016500"/>
            <a:ext cx="228600" cy="1143000"/>
          </a:xfrm>
          <a:prstGeom prst="upArrow">
            <a:avLst>
              <a:gd name="adj1" fmla="val 50000"/>
              <a:gd name="adj2" fmla="val 95833"/>
            </a:avLst>
          </a:prstGeom>
          <a:solidFill>
            <a:srgbClr val="FF99CC">
              <a:alpha val="50000"/>
            </a:srgbClr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47961" name="AutoShape 25"/>
          <p:cNvSpPr>
            <a:spLocks noChangeArrowheads="1"/>
          </p:cNvSpPr>
          <p:nvPr/>
        </p:nvSpPr>
        <p:spPr bwMode="auto">
          <a:xfrm>
            <a:off x="2368550" y="5168900"/>
            <a:ext cx="304800" cy="352425"/>
          </a:xfrm>
          <a:prstGeom prst="upArrow">
            <a:avLst>
              <a:gd name="adj1" fmla="val 50009"/>
              <a:gd name="adj2" fmla="val 48172"/>
            </a:avLst>
          </a:prstGeom>
          <a:solidFill>
            <a:srgbClr val="CCFFCC">
              <a:alpha val="50000"/>
            </a:srgbClr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47962" name="Rectangle 26"/>
          <p:cNvSpPr>
            <a:spLocks noChangeArrowheads="1"/>
          </p:cNvSpPr>
          <p:nvPr/>
        </p:nvSpPr>
        <p:spPr bwMode="auto">
          <a:xfrm>
            <a:off x="1625600" y="5783263"/>
            <a:ext cx="1487487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996633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腕</a:t>
            </a:r>
            <a:r>
              <a:rPr kumimoji="1" lang="en-US" altLang="ja-JP" sz="1400" kern="1200">
                <a:solidFill>
                  <a:srgbClr val="996633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1400" kern="1200">
                <a:solidFill>
                  <a:srgbClr val="996633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から来た成分</a:t>
            </a:r>
          </a:p>
        </p:txBody>
      </p:sp>
      <p:sp>
        <p:nvSpPr>
          <p:cNvPr id="1447963" name="Rectangle 27"/>
          <p:cNvSpPr>
            <a:spLocks noChangeArrowheads="1"/>
          </p:cNvSpPr>
          <p:nvPr/>
        </p:nvSpPr>
        <p:spPr bwMode="auto">
          <a:xfrm>
            <a:off x="395288" y="4668838"/>
            <a:ext cx="879475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33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腕</a:t>
            </a:r>
            <a:r>
              <a:rPr kumimoji="1" lang="en-US" altLang="ja-JP" sz="1400" kern="1200">
                <a:solidFill>
                  <a:srgbClr val="33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  <a:r>
              <a:rPr kumimoji="1" lang="ja-JP" altLang="en-US" sz="1400" kern="1200">
                <a:solidFill>
                  <a:srgbClr val="33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から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33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来た成分</a:t>
            </a:r>
          </a:p>
        </p:txBody>
      </p:sp>
      <p:sp>
        <p:nvSpPr>
          <p:cNvPr id="1447965" name="AutoShape 29"/>
          <p:cNvSpPr>
            <a:spLocks noChangeArrowheads="1"/>
          </p:cNvSpPr>
          <p:nvPr/>
        </p:nvSpPr>
        <p:spPr bwMode="auto">
          <a:xfrm>
            <a:off x="3711575" y="4071938"/>
            <a:ext cx="4648200" cy="685800"/>
          </a:xfrm>
          <a:prstGeom prst="roundRect">
            <a:avLst>
              <a:gd name="adj" fmla="val 16667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47966" name="AutoShape 30"/>
          <p:cNvSpPr>
            <a:spLocks noChangeArrowheads="1"/>
          </p:cNvSpPr>
          <p:nvPr/>
        </p:nvSpPr>
        <p:spPr bwMode="auto">
          <a:xfrm>
            <a:off x="3944938" y="4824413"/>
            <a:ext cx="290513" cy="290513"/>
          </a:xfrm>
          <a:custGeom>
            <a:avLst/>
            <a:gdLst>
              <a:gd name="G0" fmla="+- 12630 0 0"/>
              <a:gd name="G1" fmla="+- 4013 0 0"/>
              <a:gd name="G2" fmla="+- 21600 0 4013"/>
              <a:gd name="G3" fmla="+- 10800 0 4013"/>
              <a:gd name="G4" fmla="+- 21600 0 12630"/>
              <a:gd name="G5" fmla="*/ G4 G3 10800"/>
              <a:gd name="G6" fmla="+- 21600 0 G5"/>
              <a:gd name="T0" fmla="*/ 12630 w 21600"/>
              <a:gd name="T1" fmla="*/ 0 h 21600"/>
              <a:gd name="T2" fmla="*/ 0 w 21600"/>
              <a:gd name="T3" fmla="*/ 10800 h 21600"/>
              <a:gd name="T4" fmla="*/ 1263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630" y="0"/>
                </a:moveTo>
                <a:lnTo>
                  <a:pt x="12630" y="4013"/>
                </a:lnTo>
                <a:lnTo>
                  <a:pt x="3375" y="4013"/>
                </a:lnTo>
                <a:lnTo>
                  <a:pt x="3375" y="17587"/>
                </a:lnTo>
                <a:lnTo>
                  <a:pt x="12630" y="17587"/>
                </a:lnTo>
                <a:lnTo>
                  <a:pt x="1263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013"/>
                </a:moveTo>
                <a:lnTo>
                  <a:pt x="1350" y="17587"/>
                </a:lnTo>
                <a:lnTo>
                  <a:pt x="2700" y="17587"/>
                </a:lnTo>
                <a:lnTo>
                  <a:pt x="2700" y="4013"/>
                </a:lnTo>
                <a:close/>
              </a:path>
              <a:path w="21600" h="21600">
                <a:moveTo>
                  <a:pt x="0" y="4013"/>
                </a:moveTo>
                <a:lnTo>
                  <a:pt x="0" y="17587"/>
                </a:lnTo>
                <a:lnTo>
                  <a:pt x="675" y="17587"/>
                </a:lnTo>
                <a:lnTo>
                  <a:pt x="675" y="4013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47967" name="Rectangle 31"/>
          <p:cNvSpPr>
            <a:spLocks noChangeArrowheads="1"/>
          </p:cNvSpPr>
          <p:nvPr/>
        </p:nvSpPr>
        <p:spPr bwMode="auto">
          <a:xfrm>
            <a:off x="3663950" y="4005064"/>
            <a:ext cx="5208588" cy="14954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各腕からのキャリアは、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他方の腕のサイドバンドと干渉 </a:t>
            </a:r>
            <a:r>
              <a:rPr kumimoji="1" lang="en-US" altLang="ja-JP" sz="1800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ホモダイン法</a:t>
            </a:r>
            <a:r>
              <a:rPr kumimoji="1" lang="en-US" altLang="ja-JP" sz="1800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</a:t>
            </a:r>
            <a:r>
              <a:rPr kumimoji="1" lang="en-US" altLang="ja-JP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1800" kern="1200" dirty="0" err="1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つの</a:t>
            </a:r>
            <a:r>
              <a:rPr kumimoji="1" lang="ja-JP" altLang="en-US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干渉信号 </a:t>
            </a:r>
            <a:r>
              <a:rPr kumimoji="1" lang="en-US" altLang="ja-JP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差動変動</a:t>
            </a:r>
            <a:r>
              <a:rPr kumimoji="1" lang="en-US" altLang="ja-JP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  <a:r>
              <a:rPr kumimoji="1" lang="ja-JP" altLang="en-US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は同符号で現れる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　　　　　　 </a:t>
            </a:r>
            <a:r>
              <a:rPr kumimoji="1" lang="en-US" altLang="ja-JP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重力波の四重極特性より</a:t>
            </a:r>
            <a:r>
              <a:rPr kumimoji="1" lang="en-US" altLang="ja-JP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447969" name="AutoShape 33"/>
          <p:cNvSpPr>
            <a:spLocks noChangeArrowheads="1"/>
          </p:cNvSpPr>
          <p:nvPr/>
        </p:nvSpPr>
        <p:spPr bwMode="auto">
          <a:xfrm>
            <a:off x="4787900" y="5673725"/>
            <a:ext cx="609107" cy="412750"/>
          </a:xfrm>
          <a:custGeom>
            <a:avLst/>
            <a:gdLst>
              <a:gd name="G0" fmla="+- 12869 0 0"/>
              <a:gd name="G1" fmla="+- 5450 0 0"/>
              <a:gd name="G2" fmla="+- 21600 0 5450"/>
              <a:gd name="G3" fmla="+- 10800 0 5450"/>
              <a:gd name="G4" fmla="+- 21600 0 12869"/>
              <a:gd name="G5" fmla="*/ G4 G3 10800"/>
              <a:gd name="G6" fmla="+- 21600 0 G5"/>
              <a:gd name="T0" fmla="*/ 12869 w 21600"/>
              <a:gd name="T1" fmla="*/ 0 h 21600"/>
              <a:gd name="T2" fmla="*/ 0 w 21600"/>
              <a:gd name="T3" fmla="*/ 10800 h 21600"/>
              <a:gd name="T4" fmla="*/ 1286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869" y="0"/>
                </a:moveTo>
                <a:lnTo>
                  <a:pt x="12869" y="5450"/>
                </a:lnTo>
                <a:lnTo>
                  <a:pt x="3375" y="5450"/>
                </a:lnTo>
                <a:lnTo>
                  <a:pt x="3375" y="16150"/>
                </a:lnTo>
                <a:lnTo>
                  <a:pt x="12869" y="16150"/>
                </a:lnTo>
                <a:lnTo>
                  <a:pt x="1286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50"/>
                </a:moveTo>
                <a:lnTo>
                  <a:pt x="1350" y="16150"/>
                </a:lnTo>
                <a:lnTo>
                  <a:pt x="2700" y="16150"/>
                </a:lnTo>
                <a:lnTo>
                  <a:pt x="2700" y="5450"/>
                </a:lnTo>
                <a:close/>
              </a:path>
              <a:path w="21600" h="21600">
                <a:moveTo>
                  <a:pt x="0" y="5450"/>
                </a:moveTo>
                <a:lnTo>
                  <a:pt x="0" y="16150"/>
                </a:lnTo>
                <a:lnTo>
                  <a:pt x="675" y="16150"/>
                </a:lnTo>
                <a:lnTo>
                  <a:pt x="675" y="5450"/>
                </a:lnTo>
                <a:close/>
              </a:path>
            </a:pathLst>
          </a:custGeom>
          <a:solidFill>
            <a:srgbClr val="CCFFCC">
              <a:alpha val="50000"/>
            </a:srgbClr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ja-JP" sz="10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47970" name="Rectangle 34"/>
          <p:cNvSpPr>
            <a:spLocks noChangeArrowheads="1"/>
          </p:cNvSpPr>
          <p:nvPr/>
        </p:nvSpPr>
        <p:spPr bwMode="auto">
          <a:xfrm>
            <a:off x="5375189" y="5661025"/>
            <a:ext cx="2652799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8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重力波を検出できる</a:t>
            </a:r>
          </a:p>
        </p:txBody>
      </p:sp>
      <p:sp>
        <p:nvSpPr>
          <p:cNvPr id="1447971" name="Rectangle 35"/>
          <p:cNvSpPr>
            <a:spLocks noChangeArrowheads="1"/>
          </p:cNvSpPr>
          <p:nvPr/>
        </p:nvSpPr>
        <p:spPr bwMode="auto">
          <a:xfrm>
            <a:off x="576263" y="1332309"/>
            <a:ext cx="4572000" cy="9445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SzPct val="70000"/>
              <a:buNone/>
            </a:pPr>
            <a:r>
              <a:rPr kumimoji="1" lang="ja-JP" altLang="en-US" sz="2000" kern="1200" dirty="0">
                <a:solidFill>
                  <a:srgbClr val="FFFFFF"/>
                </a:solidFill>
              </a:rPr>
              <a:t>差動型マイケルソン</a:t>
            </a:r>
            <a:r>
              <a:rPr kumimoji="1" lang="ja-JP" altLang="en-US" sz="2000" kern="1200" dirty="0" smtClean="0">
                <a:solidFill>
                  <a:srgbClr val="FFFFFF"/>
                </a:solidFill>
              </a:rPr>
              <a:t>干渉計</a:t>
            </a:r>
            <a:endParaRPr kumimoji="1" lang="en-US" altLang="ja-JP" sz="2000" kern="1200" dirty="0" smtClean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  <a:buClr>
                <a:srgbClr val="003366"/>
              </a:buClr>
              <a:buSzPct val="70000"/>
              <a:buNone/>
            </a:pPr>
            <a:r>
              <a:rPr kumimoji="1" lang="ja-JP" altLang="en-US" sz="2000" kern="1200" dirty="0" smtClean="0">
                <a:solidFill>
                  <a:srgbClr val="FFFFFF"/>
                </a:solidFill>
              </a:rPr>
              <a:t>   干渉時</a:t>
            </a:r>
            <a:r>
              <a:rPr lang="ja-JP" altLang="en-US" sz="2000" dirty="0">
                <a:solidFill>
                  <a:srgbClr val="FFFFFF"/>
                </a:solidFill>
              </a:rPr>
              <a:t>の</a:t>
            </a:r>
            <a:r>
              <a:rPr kumimoji="1" lang="en-US" altLang="ja-JP" sz="2000" kern="1200" dirty="0" smtClean="0">
                <a:solidFill>
                  <a:srgbClr val="FFFFFF"/>
                </a:solidFill>
              </a:rPr>
              <a:t>2</a:t>
            </a:r>
            <a:r>
              <a:rPr kumimoji="1" lang="ja-JP" altLang="en-US" sz="2000" kern="1200" dirty="0" err="1" smtClean="0">
                <a:solidFill>
                  <a:srgbClr val="FFFFFF"/>
                </a:solidFill>
              </a:rPr>
              <a:t>つの</a:t>
            </a:r>
            <a:r>
              <a:rPr lang="ja-JP" altLang="en-US" sz="2000" dirty="0" smtClean="0">
                <a:solidFill>
                  <a:srgbClr val="FFFFFF"/>
                </a:solidFill>
              </a:rPr>
              <a:t>出口</a:t>
            </a:r>
            <a:r>
              <a:rPr kumimoji="1" lang="ja-JP" altLang="en-US" sz="2000" kern="1200" dirty="0" smtClean="0">
                <a:solidFill>
                  <a:srgbClr val="FFFFFF"/>
                </a:solidFill>
              </a:rPr>
              <a:t>に同量の光</a:t>
            </a:r>
            <a:endParaRPr kumimoji="1" lang="ja-JP" altLang="en-US" sz="2000" kern="1200" dirty="0">
              <a:solidFill>
                <a:srgbClr val="FFFFFF"/>
              </a:solidFill>
            </a:endParaRPr>
          </a:p>
        </p:txBody>
      </p:sp>
      <p:sp>
        <p:nvSpPr>
          <p:cNvPr id="1447972" name="Rectangle 36"/>
          <p:cNvSpPr>
            <a:spLocks noChangeArrowheads="1"/>
          </p:cNvSpPr>
          <p:nvPr/>
        </p:nvSpPr>
        <p:spPr bwMode="auto">
          <a:xfrm>
            <a:off x="6858000" y="1890713"/>
            <a:ext cx="750888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キャリア</a:t>
            </a:r>
          </a:p>
        </p:txBody>
      </p:sp>
      <p:sp>
        <p:nvSpPr>
          <p:cNvPr id="1447973" name="Rectangle 37"/>
          <p:cNvSpPr>
            <a:spLocks noChangeArrowheads="1"/>
          </p:cNvSpPr>
          <p:nvPr/>
        </p:nvSpPr>
        <p:spPr bwMode="auto">
          <a:xfrm>
            <a:off x="7315200" y="2424113"/>
            <a:ext cx="103505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サイドバンド</a:t>
            </a:r>
          </a:p>
        </p:txBody>
      </p:sp>
      <p:sp>
        <p:nvSpPr>
          <p:cNvPr id="1447974" name="Rectangle 38"/>
          <p:cNvSpPr>
            <a:spLocks noChangeArrowheads="1"/>
          </p:cNvSpPr>
          <p:nvPr/>
        </p:nvSpPr>
        <p:spPr bwMode="auto">
          <a:xfrm>
            <a:off x="5345113" y="2119313"/>
            <a:ext cx="750887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キャリア</a:t>
            </a:r>
          </a:p>
        </p:txBody>
      </p:sp>
      <p:sp>
        <p:nvSpPr>
          <p:cNvPr id="1447975" name="Rectangle 39"/>
          <p:cNvSpPr>
            <a:spLocks noChangeArrowheads="1"/>
          </p:cNvSpPr>
          <p:nvPr/>
        </p:nvSpPr>
        <p:spPr bwMode="auto">
          <a:xfrm>
            <a:off x="5181600" y="2347913"/>
            <a:ext cx="103505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サイドバンド</a:t>
            </a:r>
          </a:p>
        </p:txBody>
      </p:sp>
      <p:sp>
        <p:nvSpPr>
          <p:cNvPr id="7" name="下矢印 6"/>
          <p:cNvSpPr/>
          <p:nvPr/>
        </p:nvSpPr>
        <p:spPr bwMode="auto">
          <a:xfrm>
            <a:off x="1835572" y="2309813"/>
            <a:ext cx="304378" cy="266700"/>
          </a:xfrm>
          <a:prstGeom prst="down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874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角丸四角形 36"/>
          <p:cNvSpPr/>
          <p:nvPr/>
        </p:nvSpPr>
        <p:spPr bwMode="auto">
          <a:xfrm>
            <a:off x="1115616" y="2513410"/>
            <a:ext cx="3312716" cy="2304256"/>
          </a:xfrm>
          <a:prstGeom prst="roundRect">
            <a:avLst>
              <a:gd name="adj" fmla="val 6644"/>
            </a:avLst>
          </a:prstGeom>
          <a:solidFill>
            <a:srgbClr val="FFFFFF">
              <a:alpha val="9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44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/>
              <a:t>マイケルソン干渉計の動作点</a:t>
            </a:r>
            <a:endParaRPr lang="ja-JP" altLang="en-US" sz="2000"/>
          </a:p>
        </p:txBody>
      </p:sp>
      <p:sp>
        <p:nvSpPr>
          <p:cNvPr id="3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1125EE2-AAE0-4021-BD41-7B2F3616CD05}" type="slidenum">
              <a:rPr lang="en-US" altLang="ja-JP" sz="1400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altLang="ja-JP" sz="1400" kern="120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49988" name="Rectangle 4"/>
          <p:cNvSpPr>
            <a:spLocks noChangeArrowheads="1"/>
          </p:cNvSpPr>
          <p:nvPr/>
        </p:nvSpPr>
        <p:spPr bwMode="auto">
          <a:xfrm>
            <a:off x="611560" y="1196974"/>
            <a:ext cx="4953000" cy="284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  <a:buClr>
                <a:srgbClr val="003366"/>
              </a:buClr>
              <a:buSzPct val="70000"/>
              <a:buNone/>
            </a:pPr>
            <a:r>
              <a:rPr kumimoji="1" lang="ja-JP" altLang="en-US" sz="2000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暗縞 </a:t>
            </a:r>
            <a:r>
              <a:rPr kumimoji="1" lang="en-US" altLang="ja-JP" sz="2000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ダークフリンジ</a:t>
            </a:r>
            <a:r>
              <a:rPr kumimoji="1" lang="en-US" altLang="ja-JP" sz="2000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  <a:r>
              <a:rPr kumimoji="1" lang="ja-JP" altLang="en-US" sz="2000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で動作する場合</a:t>
            </a:r>
          </a:p>
        </p:txBody>
      </p:sp>
      <p:sp>
        <p:nvSpPr>
          <p:cNvPr id="1449990" name="Rectangle 6"/>
          <p:cNvSpPr>
            <a:spLocks noChangeArrowheads="1"/>
          </p:cNvSpPr>
          <p:nvPr/>
        </p:nvSpPr>
        <p:spPr bwMode="auto">
          <a:xfrm>
            <a:off x="827088" y="1844824"/>
            <a:ext cx="3781425" cy="3667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両腕からのキャリアの位相差 </a:t>
            </a: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en-US" altLang="ja-JP" sz="2000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180</a:t>
            </a:r>
            <a:r>
              <a:rPr kumimoji="1" lang="ja-JP" altLang="en-US" sz="2000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度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223963" y="2636838"/>
            <a:ext cx="3276600" cy="1974850"/>
            <a:chOff x="960" y="1824"/>
            <a:chExt cx="2064" cy="1244"/>
          </a:xfrm>
        </p:grpSpPr>
        <p:sp>
          <p:nvSpPr>
            <p:cNvPr id="1449992" name="Oval 8"/>
            <p:cNvSpPr>
              <a:spLocks noChangeArrowheads="1"/>
            </p:cNvSpPr>
            <p:nvPr/>
          </p:nvSpPr>
          <p:spPr bwMode="auto">
            <a:xfrm>
              <a:off x="1774" y="2256"/>
              <a:ext cx="960" cy="432"/>
            </a:xfrm>
            <a:prstGeom prst="ellipse">
              <a:avLst/>
            </a:prstGeom>
            <a:solidFill>
              <a:srgbClr val="FFFF99">
                <a:alpha val="50000"/>
              </a:srgbClr>
            </a:solidFill>
            <a:ln w="25400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449993" name="Oval 9"/>
            <p:cNvSpPr>
              <a:spLocks noChangeArrowheads="1"/>
            </p:cNvSpPr>
            <p:nvPr/>
          </p:nvSpPr>
          <p:spPr bwMode="auto">
            <a:xfrm rot="5400000">
              <a:off x="1200" y="2064"/>
              <a:ext cx="480" cy="864"/>
            </a:xfrm>
            <a:prstGeom prst="ellipse">
              <a:avLst/>
            </a:prstGeom>
            <a:solidFill>
              <a:srgbClr val="CCFFFF">
                <a:alpha val="5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449994" name="Line 10"/>
            <p:cNvSpPr>
              <a:spLocks noChangeShapeType="1"/>
            </p:cNvSpPr>
            <p:nvPr/>
          </p:nvSpPr>
          <p:spPr bwMode="auto">
            <a:xfrm>
              <a:off x="960" y="2544"/>
              <a:ext cx="191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449995" name="Line 11"/>
            <p:cNvSpPr>
              <a:spLocks noChangeShapeType="1"/>
            </p:cNvSpPr>
            <p:nvPr/>
          </p:nvSpPr>
          <p:spPr bwMode="auto">
            <a:xfrm flipV="1">
              <a:off x="1822" y="1824"/>
              <a:ext cx="0" cy="81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449996" name="AutoShape 12"/>
            <p:cNvSpPr>
              <a:spLocks noChangeArrowheads="1"/>
            </p:cNvSpPr>
            <p:nvPr/>
          </p:nvSpPr>
          <p:spPr bwMode="auto">
            <a:xfrm rot="16200000">
              <a:off x="1392" y="2172"/>
              <a:ext cx="144" cy="720"/>
            </a:xfrm>
            <a:prstGeom prst="upArrow">
              <a:avLst>
                <a:gd name="adj1" fmla="val 50000"/>
                <a:gd name="adj2" fmla="val 95833"/>
              </a:avLst>
            </a:prstGeom>
            <a:solidFill>
              <a:srgbClr val="FF99CC">
                <a:alpha val="50000"/>
              </a:srgbClr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449997" name="AutoShape 13"/>
            <p:cNvSpPr>
              <a:spLocks noChangeArrowheads="1"/>
            </p:cNvSpPr>
            <p:nvPr/>
          </p:nvSpPr>
          <p:spPr bwMode="auto">
            <a:xfrm>
              <a:off x="1056" y="2304"/>
              <a:ext cx="192" cy="222"/>
            </a:xfrm>
            <a:prstGeom prst="upArrow">
              <a:avLst>
                <a:gd name="adj1" fmla="val 50009"/>
                <a:gd name="adj2" fmla="val 48172"/>
              </a:avLst>
            </a:prstGeom>
            <a:solidFill>
              <a:srgbClr val="CCFFCC">
                <a:alpha val="50000"/>
              </a:srgbClr>
            </a:solidFill>
            <a:ln w="1270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449998" name="AutoShape 14"/>
            <p:cNvSpPr>
              <a:spLocks noChangeArrowheads="1"/>
            </p:cNvSpPr>
            <p:nvPr/>
          </p:nvSpPr>
          <p:spPr bwMode="auto">
            <a:xfrm rot="5400000">
              <a:off x="2110" y="2178"/>
              <a:ext cx="144" cy="720"/>
            </a:xfrm>
            <a:prstGeom prst="upArrow">
              <a:avLst>
                <a:gd name="adj1" fmla="val 50000"/>
                <a:gd name="adj2" fmla="val 95833"/>
              </a:avLst>
            </a:prstGeom>
            <a:solidFill>
              <a:srgbClr val="FF99CC">
                <a:alpha val="50000"/>
              </a:srgbClr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449999" name="AutoShape 15"/>
            <p:cNvSpPr>
              <a:spLocks noChangeArrowheads="1"/>
            </p:cNvSpPr>
            <p:nvPr/>
          </p:nvSpPr>
          <p:spPr bwMode="auto">
            <a:xfrm>
              <a:off x="2398" y="2274"/>
              <a:ext cx="192" cy="222"/>
            </a:xfrm>
            <a:prstGeom prst="upArrow">
              <a:avLst>
                <a:gd name="adj1" fmla="val 50009"/>
                <a:gd name="adj2" fmla="val 48172"/>
              </a:avLst>
            </a:prstGeom>
            <a:solidFill>
              <a:srgbClr val="CCFFCC">
                <a:alpha val="50000"/>
              </a:srgbClr>
            </a:solidFill>
            <a:ln w="1270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450000" name="Rectangle 16"/>
            <p:cNvSpPr>
              <a:spLocks noChangeArrowheads="1"/>
            </p:cNvSpPr>
            <p:nvPr/>
          </p:nvSpPr>
          <p:spPr bwMode="auto">
            <a:xfrm>
              <a:off x="2016" y="1894"/>
              <a:ext cx="619" cy="36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600" kern="1200">
                  <a:solidFill>
                    <a:srgbClr val="996633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腕</a:t>
              </a:r>
              <a:r>
                <a:rPr kumimoji="1" lang="en-US" altLang="ja-JP" sz="1600" kern="1200">
                  <a:solidFill>
                    <a:srgbClr val="996633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2</a:t>
              </a:r>
              <a:r>
                <a:rPr kumimoji="1" lang="ja-JP" altLang="en-US" sz="1600" kern="1200">
                  <a:solidFill>
                    <a:srgbClr val="996633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から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600" kern="1200">
                  <a:solidFill>
                    <a:srgbClr val="996633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来た成分</a:t>
              </a:r>
            </a:p>
          </p:txBody>
        </p:sp>
        <p:sp>
          <p:nvSpPr>
            <p:cNvPr id="1450001" name="Rectangle 17"/>
            <p:cNvSpPr>
              <a:spLocks noChangeArrowheads="1"/>
            </p:cNvSpPr>
            <p:nvPr/>
          </p:nvSpPr>
          <p:spPr bwMode="auto">
            <a:xfrm>
              <a:off x="1152" y="1876"/>
              <a:ext cx="619" cy="36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600" kern="1200">
                  <a:solidFill>
                    <a:srgbClr val="3333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腕</a:t>
              </a:r>
              <a:r>
                <a:rPr kumimoji="1" lang="en-US" altLang="ja-JP" sz="1600" kern="1200">
                  <a:solidFill>
                    <a:srgbClr val="3333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1</a:t>
              </a:r>
              <a:r>
                <a:rPr kumimoji="1" lang="ja-JP" altLang="en-US" sz="1600" kern="1200">
                  <a:solidFill>
                    <a:srgbClr val="3333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から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600" kern="1200">
                  <a:solidFill>
                    <a:srgbClr val="3333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来た成分</a:t>
              </a:r>
            </a:p>
          </p:txBody>
        </p:sp>
        <p:sp>
          <p:nvSpPr>
            <p:cNvPr id="1450002" name="Rectangle 18"/>
            <p:cNvSpPr>
              <a:spLocks noChangeArrowheads="1"/>
            </p:cNvSpPr>
            <p:nvPr/>
          </p:nvSpPr>
          <p:spPr bwMode="auto">
            <a:xfrm>
              <a:off x="1026" y="2640"/>
              <a:ext cx="1998" cy="4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600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キャリア光は、打ち消しあって消える</a:t>
              </a: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600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サイドバンド</a:t>
              </a:r>
              <a:r>
                <a:rPr kumimoji="1" lang="en-US" altLang="ja-JP" sz="1600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(</a:t>
              </a:r>
              <a:r>
                <a:rPr kumimoji="1" lang="ja-JP" altLang="en-US" sz="1600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信号成分</a:t>
              </a:r>
              <a:r>
                <a:rPr kumimoji="1" lang="en-US" altLang="ja-JP" sz="1600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)</a:t>
              </a:r>
              <a:r>
                <a:rPr kumimoji="1" lang="ja-JP" altLang="en-US" sz="1600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は強めあう</a:t>
              </a:r>
            </a:p>
          </p:txBody>
        </p:sp>
      </p:grpSp>
      <p:sp>
        <p:nvSpPr>
          <p:cNvPr id="1450003" name="AutoShape 19"/>
          <p:cNvSpPr>
            <a:spLocks noChangeArrowheads="1"/>
          </p:cNvSpPr>
          <p:nvPr/>
        </p:nvSpPr>
        <p:spPr bwMode="auto">
          <a:xfrm>
            <a:off x="5029200" y="2282552"/>
            <a:ext cx="3733800" cy="2514600"/>
          </a:xfrm>
          <a:prstGeom prst="roundRect">
            <a:avLst>
              <a:gd name="adj" fmla="val 5810"/>
            </a:avLst>
          </a:prstGeom>
          <a:solidFill>
            <a:srgbClr val="FFFFFF">
              <a:alpha val="50000"/>
            </a:srgbClr>
          </a:solidFill>
          <a:ln w="9525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450004" name="Picture 20" descr="mi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1600" y="2288902"/>
            <a:ext cx="35052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0005" name="Line 21"/>
          <p:cNvSpPr>
            <a:spLocks noChangeShapeType="1"/>
          </p:cNvSpPr>
          <p:nvPr/>
        </p:nvSpPr>
        <p:spPr bwMode="auto">
          <a:xfrm>
            <a:off x="6248400" y="3558902"/>
            <a:ext cx="276225" cy="2095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50006" name="Line 22"/>
          <p:cNvSpPr>
            <a:spLocks noChangeShapeType="1"/>
          </p:cNvSpPr>
          <p:nvPr/>
        </p:nvSpPr>
        <p:spPr bwMode="auto">
          <a:xfrm flipV="1">
            <a:off x="6143625" y="3758927"/>
            <a:ext cx="400050" cy="1619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50007" name="Line 23"/>
          <p:cNvSpPr>
            <a:spLocks noChangeShapeType="1"/>
          </p:cNvSpPr>
          <p:nvPr/>
        </p:nvSpPr>
        <p:spPr bwMode="auto">
          <a:xfrm flipV="1">
            <a:off x="6334125" y="3597002"/>
            <a:ext cx="1104900" cy="4476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50008" name="Line 24"/>
          <p:cNvSpPr>
            <a:spLocks noChangeShapeType="1"/>
          </p:cNvSpPr>
          <p:nvPr/>
        </p:nvSpPr>
        <p:spPr bwMode="auto">
          <a:xfrm flipH="1" flipV="1">
            <a:off x="6200775" y="3611290"/>
            <a:ext cx="762000" cy="585787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 type="triangle" w="med" len="med"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50009" name="Line 25"/>
          <p:cNvSpPr>
            <a:spLocks noChangeShapeType="1"/>
          </p:cNvSpPr>
          <p:nvPr/>
        </p:nvSpPr>
        <p:spPr bwMode="auto">
          <a:xfrm flipV="1">
            <a:off x="6972300" y="3643040"/>
            <a:ext cx="552450" cy="220662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50010" name="Line 26"/>
          <p:cNvSpPr>
            <a:spLocks noChangeShapeType="1"/>
          </p:cNvSpPr>
          <p:nvPr/>
        </p:nvSpPr>
        <p:spPr bwMode="auto">
          <a:xfrm flipH="1" flipV="1">
            <a:off x="6953250" y="3863702"/>
            <a:ext cx="247650" cy="1905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 type="triangle" w="med" len="med"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50011" name="Rectangle 27"/>
          <p:cNvSpPr>
            <a:spLocks noChangeArrowheads="1"/>
          </p:cNvSpPr>
          <p:nvPr/>
        </p:nvSpPr>
        <p:spPr bwMode="auto">
          <a:xfrm>
            <a:off x="7742238" y="3431902"/>
            <a:ext cx="519112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腕</a:t>
            </a:r>
            <a:r>
              <a:rPr kumimoji="1" lang="en-US" altLang="ja-JP" sz="16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</a:p>
        </p:txBody>
      </p:sp>
      <p:sp>
        <p:nvSpPr>
          <p:cNvPr id="1450012" name="Rectangle 28"/>
          <p:cNvSpPr>
            <a:spLocks noChangeArrowheads="1"/>
          </p:cNvSpPr>
          <p:nvPr/>
        </p:nvSpPr>
        <p:spPr bwMode="auto">
          <a:xfrm>
            <a:off x="5867400" y="2773090"/>
            <a:ext cx="51911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腕</a:t>
            </a:r>
            <a:r>
              <a:rPr kumimoji="1" lang="en-US" altLang="ja-JP" sz="16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</a:p>
        </p:txBody>
      </p:sp>
      <p:sp>
        <p:nvSpPr>
          <p:cNvPr id="1450013" name="Rectangle 29"/>
          <p:cNvSpPr>
            <a:spLocks noChangeArrowheads="1"/>
          </p:cNvSpPr>
          <p:nvPr/>
        </p:nvSpPr>
        <p:spPr bwMode="auto">
          <a:xfrm>
            <a:off x="5602288" y="3604940"/>
            <a:ext cx="669925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200" kern="120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キャリア</a:t>
            </a:r>
          </a:p>
        </p:txBody>
      </p:sp>
      <p:sp>
        <p:nvSpPr>
          <p:cNvPr id="1450014" name="Rectangle 30"/>
          <p:cNvSpPr>
            <a:spLocks noChangeArrowheads="1"/>
          </p:cNvSpPr>
          <p:nvPr/>
        </p:nvSpPr>
        <p:spPr bwMode="auto">
          <a:xfrm>
            <a:off x="7223125" y="3833540"/>
            <a:ext cx="912813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200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サイドバンド</a:t>
            </a:r>
          </a:p>
        </p:txBody>
      </p:sp>
      <p:sp>
        <p:nvSpPr>
          <p:cNvPr id="1450016" name="AutoShape 32"/>
          <p:cNvSpPr>
            <a:spLocks noChangeArrowheads="1"/>
          </p:cNvSpPr>
          <p:nvPr/>
        </p:nvSpPr>
        <p:spPr bwMode="auto">
          <a:xfrm>
            <a:off x="971550" y="5178896"/>
            <a:ext cx="7164388" cy="914400"/>
          </a:xfrm>
          <a:prstGeom prst="roundRect">
            <a:avLst>
              <a:gd name="adj" fmla="val 9935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50017" name="Rectangle 33"/>
          <p:cNvSpPr>
            <a:spLocks noChangeArrowheads="1"/>
          </p:cNvSpPr>
          <p:nvPr/>
        </p:nvSpPr>
        <p:spPr bwMode="auto">
          <a:xfrm>
            <a:off x="1269325" y="5407496"/>
            <a:ext cx="3290092" cy="6794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FF7C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キャリア</a:t>
            </a: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  </a:t>
            </a:r>
            <a:r>
              <a:rPr kumimoji="1" lang="ja-JP" altLang="en-US" sz="16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→ 全て光源方向へ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サイドバンド</a:t>
            </a: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→ 全て光検出器方向へ</a:t>
            </a:r>
          </a:p>
        </p:txBody>
      </p:sp>
      <p:sp>
        <p:nvSpPr>
          <p:cNvPr id="1450018" name="Rectangle 34"/>
          <p:cNvSpPr>
            <a:spLocks noChangeArrowheads="1"/>
          </p:cNvSpPr>
          <p:nvPr/>
        </p:nvSpPr>
        <p:spPr bwMode="auto">
          <a:xfrm>
            <a:off x="5103180" y="5340821"/>
            <a:ext cx="3158169" cy="752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信号検出には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ローカルオシレータが必要</a:t>
            </a:r>
          </a:p>
        </p:txBody>
      </p:sp>
      <p:sp>
        <p:nvSpPr>
          <p:cNvPr id="1450020" name="Rectangle 36"/>
          <p:cNvSpPr>
            <a:spLocks noChangeArrowheads="1"/>
          </p:cNvSpPr>
          <p:nvPr/>
        </p:nvSpPr>
        <p:spPr bwMode="auto">
          <a:xfrm>
            <a:off x="971550" y="5102696"/>
            <a:ext cx="1760758" cy="422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800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光の成分の分離</a:t>
            </a:r>
          </a:p>
        </p:txBody>
      </p:sp>
      <p:sp>
        <p:nvSpPr>
          <p:cNvPr id="38" name="下矢印 37"/>
          <p:cNvSpPr/>
          <p:nvPr/>
        </p:nvSpPr>
        <p:spPr bwMode="auto">
          <a:xfrm>
            <a:off x="2035374" y="1556792"/>
            <a:ext cx="304378" cy="266700"/>
          </a:xfrm>
          <a:prstGeom prst="down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" name="右矢印 3"/>
          <p:cNvSpPr/>
          <p:nvPr/>
        </p:nvSpPr>
        <p:spPr bwMode="auto">
          <a:xfrm>
            <a:off x="4644008" y="5517232"/>
            <a:ext cx="313184" cy="352301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316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AutoShape 29"/>
          <p:cNvSpPr>
            <a:spLocks noChangeArrowheads="1"/>
          </p:cNvSpPr>
          <p:nvPr/>
        </p:nvSpPr>
        <p:spPr bwMode="auto">
          <a:xfrm>
            <a:off x="285720" y="1857364"/>
            <a:ext cx="4214842" cy="4500594"/>
          </a:xfrm>
          <a:prstGeom prst="roundRect">
            <a:avLst>
              <a:gd name="adj" fmla="val 4505"/>
            </a:avLst>
          </a:prstGeom>
          <a:solidFill>
            <a:srgbClr val="FFCCCC">
              <a:alpha val="10000"/>
            </a:srgbClr>
          </a:solidFill>
          <a:ln w="3175">
            <a:solidFill>
              <a:srgbClr val="FFCCCC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47" name="角丸四角形 46"/>
          <p:cNvSpPr/>
          <p:nvPr/>
        </p:nvSpPr>
        <p:spPr bwMode="auto">
          <a:xfrm>
            <a:off x="392971" y="3429000"/>
            <a:ext cx="4036153" cy="2857520"/>
          </a:xfrm>
          <a:prstGeom prst="roundRect">
            <a:avLst>
              <a:gd name="adj" fmla="val 5876"/>
            </a:avLst>
          </a:prstGeom>
          <a:solidFill>
            <a:srgbClr val="000000">
              <a:alpha val="5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6" name="AutoShape 29"/>
          <p:cNvSpPr>
            <a:spLocks noChangeArrowheads="1"/>
          </p:cNvSpPr>
          <p:nvPr/>
        </p:nvSpPr>
        <p:spPr bwMode="auto">
          <a:xfrm>
            <a:off x="4572000" y="1857364"/>
            <a:ext cx="4357718" cy="3357586"/>
          </a:xfrm>
          <a:prstGeom prst="roundRect">
            <a:avLst>
              <a:gd name="adj" fmla="val 4505"/>
            </a:avLst>
          </a:prstGeom>
          <a:solidFill>
            <a:srgbClr val="FFCCCC">
              <a:alpha val="10000"/>
            </a:srgbClr>
          </a:solidFill>
          <a:ln w="3175">
            <a:solidFill>
              <a:srgbClr val="FFCCCC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261129" name="Rectangle 10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Readout-noise reduction</a:t>
            </a:r>
            <a:endParaRPr lang="en-US" altLang="ja-JP" sz="2000" dirty="0"/>
          </a:p>
        </p:txBody>
      </p:sp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428596" y="1859579"/>
            <a:ext cx="300039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99CC"/>
                </a:solidFill>
              </a:rPr>
              <a:t>Optical configuration</a:t>
            </a: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4786314" y="1859579"/>
            <a:ext cx="335758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99CC"/>
                </a:solidFill>
              </a:rPr>
              <a:t>High-power laser source</a:t>
            </a:r>
          </a:p>
        </p:txBody>
      </p:sp>
      <p:sp>
        <p:nvSpPr>
          <p:cNvPr id="43" name="Rectangle 24"/>
          <p:cNvSpPr>
            <a:spLocks noChangeArrowheads="1"/>
          </p:cNvSpPr>
          <p:nvPr/>
        </p:nvSpPr>
        <p:spPr bwMode="auto">
          <a:xfrm>
            <a:off x="642910" y="2320104"/>
            <a:ext cx="3929090" cy="96488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05000"/>
              </a:lnSpc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Fabry-Perot Michelson  </a:t>
            </a:r>
          </a:p>
          <a:p>
            <a:pPr algn="l">
              <a:lnSpc>
                <a:spcPct val="105000"/>
              </a:lnSpc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   interferometer with </a:t>
            </a:r>
            <a:r>
              <a:rPr lang="en-US" altLang="ja-JP" sz="1800" dirty="0" smtClean="0">
                <a:solidFill>
                  <a:srgbClr val="FFCCCC"/>
                </a:solidFill>
              </a:rPr>
              <a:t>RSE</a:t>
            </a:r>
            <a:r>
              <a:rPr lang="en-US" altLang="ja-JP" sz="1800" dirty="0" smtClean="0">
                <a:solidFill>
                  <a:srgbClr val="FFFFFF"/>
                </a:solidFill>
              </a:rPr>
              <a:t> </a:t>
            </a:r>
          </a:p>
          <a:p>
            <a:pPr algn="l">
              <a:lnSpc>
                <a:spcPct val="105000"/>
              </a:lnSpc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(</a:t>
            </a:r>
            <a:r>
              <a:rPr lang="en-US" altLang="ja-JP" sz="1800" u="sng" dirty="0" smtClean="0">
                <a:solidFill>
                  <a:srgbClr val="FFCCCC"/>
                </a:solidFill>
              </a:rPr>
              <a:t>R</a:t>
            </a:r>
            <a:r>
              <a:rPr lang="en-US" altLang="ja-JP" sz="1800" dirty="0" smtClean="0">
                <a:solidFill>
                  <a:srgbClr val="FFFFFF"/>
                </a:solidFill>
              </a:rPr>
              <a:t>esonant-</a:t>
            </a:r>
            <a:r>
              <a:rPr lang="en-US" altLang="ja-JP" sz="1800" u="sng" dirty="0" smtClean="0">
                <a:solidFill>
                  <a:srgbClr val="FFCCCC"/>
                </a:solidFill>
              </a:rPr>
              <a:t>S</a:t>
            </a:r>
            <a:r>
              <a:rPr lang="en-US" altLang="ja-JP" sz="1800" dirty="0" smtClean="0">
                <a:solidFill>
                  <a:srgbClr val="FFFFFF"/>
                </a:solidFill>
              </a:rPr>
              <a:t>ideband </a:t>
            </a:r>
            <a:r>
              <a:rPr lang="en-US" altLang="ja-JP" sz="1800" u="sng" dirty="0" smtClean="0">
                <a:solidFill>
                  <a:srgbClr val="FFCCCC"/>
                </a:solidFill>
              </a:rPr>
              <a:t>E</a:t>
            </a:r>
            <a:r>
              <a:rPr lang="en-US" altLang="ja-JP" sz="1800" dirty="0" smtClean="0">
                <a:solidFill>
                  <a:srgbClr val="FFFFFF"/>
                </a:solidFill>
              </a:rPr>
              <a:t>xtraction)</a:t>
            </a:r>
            <a:endParaRPr lang="en-US" altLang="ja-JP" sz="1800" dirty="0" smtClean="0">
              <a:solidFill>
                <a:srgbClr val="DDDDDD"/>
              </a:solidFill>
            </a:endParaRPr>
          </a:p>
        </p:txBody>
      </p:sp>
      <p:sp>
        <p:nvSpPr>
          <p:cNvPr id="48" name="Rectangle 24"/>
          <p:cNvSpPr>
            <a:spLocks noChangeArrowheads="1"/>
          </p:cNvSpPr>
          <p:nvPr/>
        </p:nvSpPr>
        <p:spPr bwMode="auto">
          <a:xfrm>
            <a:off x="5033688" y="2251939"/>
            <a:ext cx="3714776" cy="67300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Nd:YAG laser source with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             &gt;</a:t>
            </a:r>
            <a:r>
              <a:rPr lang="en-US" altLang="ja-JP" sz="1800" dirty="0" smtClean="0">
                <a:solidFill>
                  <a:srgbClr val="FFCCCC"/>
                </a:solidFill>
              </a:rPr>
              <a:t>180W</a:t>
            </a:r>
            <a:r>
              <a:rPr lang="en-US" altLang="ja-JP" sz="1800" dirty="0" smtClean="0">
                <a:solidFill>
                  <a:srgbClr val="FFFFFF"/>
                </a:solidFill>
              </a:rPr>
              <a:t> output power</a:t>
            </a:r>
            <a:endParaRPr lang="en-US" altLang="ja-JP" sz="1800" dirty="0" smtClean="0">
              <a:solidFill>
                <a:srgbClr val="DDDDDD"/>
              </a:solidFill>
            </a:endParaRPr>
          </a:p>
        </p:txBody>
      </p:sp>
      <p:sp>
        <p:nvSpPr>
          <p:cNvPr id="49" name="Rectangle 24"/>
          <p:cNvSpPr>
            <a:spLocks noChangeArrowheads="1"/>
          </p:cNvSpPr>
          <p:nvPr/>
        </p:nvSpPr>
        <p:spPr bwMode="auto">
          <a:xfrm>
            <a:off x="928662" y="857232"/>
            <a:ext cx="592935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High-freq. (&gt; 100 Hz) improvement </a:t>
            </a:r>
          </a:p>
        </p:txBody>
      </p:sp>
      <p:sp>
        <p:nvSpPr>
          <p:cNvPr id="50" name="Line 7"/>
          <p:cNvSpPr>
            <a:spLocks noChangeAspect="1" noChangeShapeType="1"/>
          </p:cNvSpPr>
          <p:nvPr/>
        </p:nvSpPr>
        <p:spPr bwMode="auto">
          <a:xfrm flipH="1">
            <a:off x="961617" y="5225513"/>
            <a:ext cx="1061045" cy="425049"/>
          </a:xfrm>
          <a:prstGeom prst="line">
            <a:avLst/>
          </a:prstGeom>
          <a:noFill/>
          <a:ln w="333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51" name="Group 8"/>
          <p:cNvGrpSpPr>
            <a:grpSpLocks noChangeAspect="1"/>
          </p:cNvGrpSpPr>
          <p:nvPr/>
        </p:nvGrpSpPr>
        <p:grpSpPr bwMode="auto">
          <a:xfrm>
            <a:off x="852729" y="3416153"/>
            <a:ext cx="429499" cy="405306"/>
            <a:chOff x="-732" y="1137"/>
            <a:chExt cx="355" cy="349"/>
          </a:xfrm>
        </p:grpSpPr>
        <p:sp>
          <p:nvSpPr>
            <p:cNvPr id="52" name="Freeform 9"/>
            <p:cNvSpPr>
              <a:spLocks noChangeAspect="1"/>
            </p:cNvSpPr>
            <p:nvPr/>
          </p:nvSpPr>
          <p:spPr bwMode="auto">
            <a:xfrm>
              <a:off x="-493" y="1140"/>
              <a:ext cx="116" cy="19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7" y="177"/>
                </a:cxn>
                <a:cxn ang="0">
                  <a:pos x="116" y="192"/>
                </a:cxn>
                <a:cxn ang="0">
                  <a:pos x="21" y="16"/>
                </a:cxn>
                <a:cxn ang="0">
                  <a:pos x="0" y="0"/>
                </a:cxn>
              </a:cxnLst>
              <a:rect l="0" t="0" r="r" b="b"/>
              <a:pathLst>
                <a:path w="116" h="192">
                  <a:moveTo>
                    <a:pt x="0" y="0"/>
                  </a:moveTo>
                  <a:lnTo>
                    <a:pt x="97" y="177"/>
                  </a:lnTo>
                  <a:lnTo>
                    <a:pt x="116" y="192"/>
                  </a:lnTo>
                  <a:lnTo>
                    <a:pt x="21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757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3" name="Freeform 10"/>
            <p:cNvSpPr>
              <a:spLocks noChangeAspect="1"/>
            </p:cNvSpPr>
            <p:nvPr/>
          </p:nvSpPr>
          <p:spPr bwMode="auto">
            <a:xfrm>
              <a:off x="-493" y="1140"/>
              <a:ext cx="116" cy="19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7" y="177"/>
                </a:cxn>
                <a:cxn ang="0">
                  <a:pos x="116" y="192"/>
                </a:cxn>
                <a:cxn ang="0">
                  <a:pos x="21" y="16"/>
                </a:cxn>
                <a:cxn ang="0">
                  <a:pos x="0" y="0"/>
                </a:cxn>
              </a:cxnLst>
              <a:rect l="0" t="0" r="r" b="b"/>
              <a:pathLst>
                <a:path w="116" h="192">
                  <a:moveTo>
                    <a:pt x="0" y="0"/>
                  </a:moveTo>
                  <a:lnTo>
                    <a:pt x="97" y="177"/>
                  </a:lnTo>
                  <a:lnTo>
                    <a:pt x="116" y="192"/>
                  </a:lnTo>
                  <a:lnTo>
                    <a:pt x="21" y="1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6757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4" name="Freeform 11"/>
            <p:cNvSpPr>
              <a:spLocks noChangeAspect="1"/>
            </p:cNvSpPr>
            <p:nvPr/>
          </p:nvSpPr>
          <p:spPr bwMode="auto">
            <a:xfrm>
              <a:off x="-732" y="1267"/>
              <a:ext cx="95" cy="204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94" y="204"/>
                </a:cxn>
                <a:cxn ang="0">
                  <a:pos x="95" y="178"/>
                </a:cxn>
                <a:cxn ang="0">
                  <a:pos x="0" y="0"/>
                </a:cxn>
                <a:cxn ang="0">
                  <a:pos x="0" y="26"/>
                </a:cxn>
              </a:cxnLst>
              <a:rect l="0" t="0" r="r" b="b"/>
              <a:pathLst>
                <a:path w="95" h="204">
                  <a:moveTo>
                    <a:pt x="0" y="26"/>
                  </a:moveTo>
                  <a:lnTo>
                    <a:pt x="94" y="204"/>
                  </a:lnTo>
                  <a:lnTo>
                    <a:pt x="95" y="178"/>
                  </a:lnTo>
                  <a:lnTo>
                    <a:pt x="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3CAA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5" name="Freeform 12"/>
            <p:cNvSpPr>
              <a:spLocks noChangeAspect="1"/>
            </p:cNvSpPr>
            <p:nvPr/>
          </p:nvSpPr>
          <p:spPr bwMode="auto">
            <a:xfrm>
              <a:off x="-732" y="1267"/>
              <a:ext cx="95" cy="204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94" y="204"/>
                </a:cxn>
                <a:cxn ang="0">
                  <a:pos x="95" y="178"/>
                </a:cxn>
                <a:cxn ang="0">
                  <a:pos x="0" y="0"/>
                </a:cxn>
                <a:cxn ang="0">
                  <a:pos x="0" y="26"/>
                </a:cxn>
              </a:cxnLst>
              <a:rect l="0" t="0" r="r" b="b"/>
              <a:pathLst>
                <a:path w="95" h="204">
                  <a:moveTo>
                    <a:pt x="0" y="26"/>
                  </a:moveTo>
                  <a:lnTo>
                    <a:pt x="94" y="204"/>
                  </a:lnTo>
                  <a:lnTo>
                    <a:pt x="95" y="178"/>
                  </a:lnTo>
                  <a:lnTo>
                    <a:pt x="0" y="0"/>
                  </a:lnTo>
                  <a:lnTo>
                    <a:pt x="0" y="26"/>
                  </a:lnTo>
                </a:path>
              </a:pathLst>
            </a:custGeom>
            <a:noFill/>
            <a:ln w="3175">
              <a:solidFill>
                <a:srgbClr val="3CAAA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6" name="Freeform 13"/>
            <p:cNvSpPr>
              <a:spLocks noChangeAspect="1"/>
            </p:cNvSpPr>
            <p:nvPr/>
          </p:nvSpPr>
          <p:spPr bwMode="auto">
            <a:xfrm>
              <a:off x="-529" y="1137"/>
              <a:ext cx="133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178"/>
                </a:cxn>
                <a:cxn ang="0">
                  <a:pos x="133" y="180"/>
                </a:cxn>
                <a:cxn ang="0">
                  <a:pos x="36" y="3"/>
                </a:cxn>
                <a:cxn ang="0">
                  <a:pos x="0" y="0"/>
                </a:cxn>
              </a:cxnLst>
              <a:rect l="0" t="0" r="r" b="b"/>
              <a:pathLst>
                <a:path w="133" h="180">
                  <a:moveTo>
                    <a:pt x="0" y="0"/>
                  </a:moveTo>
                  <a:lnTo>
                    <a:pt x="96" y="178"/>
                  </a:lnTo>
                  <a:lnTo>
                    <a:pt x="133" y="180"/>
                  </a:lnTo>
                  <a:lnTo>
                    <a:pt x="36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B0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7" name="Freeform 14"/>
            <p:cNvSpPr>
              <a:spLocks noChangeAspect="1"/>
            </p:cNvSpPr>
            <p:nvPr/>
          </p:nvSpPr>
          <p:spPr bwMode="auto">
            <a:xfrm>
              <a:off x="-529" y="1137"/>
              <a:ext cx="133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178"/>
                </a:cxn>
                <a:cxn ang="0">
                  <a:pos x="133" y="180"/>
                </a:cxn>
                <a:cxn ang="0">
                  <a:pos x="36" y="3"/>
                </a:cxn>
                <a:cxn ang="0">
                  <a:pos x="0" y="0"/>
                </a:cxn>
              </a:cxnLst>
              <a:rect l="0" t="0" r="r" b="b"/>
              <a:pathLst>
                <a:path w="133" h="180">
                  <a:moveTo>
                    <a:pt x="0" y="0"/>
                  </a:moveTo>
                  <a:lnTo>
                    <a:pt x="96" y="178"/>
                  </a:lnTo>
                  <a:lnTo>
                    <a:pt x="133" y="180"/>
                  </a:lnTo>
                  <a:lnTo>
                    <a:pt x="36" y="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40B0B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8" name="Freeform 15"/>
            <p:cNvSpPr>
              <a:spLocks noChangeAspect="1"/>
            </p:cNvSpPr>
            <p:nvPr/>
          </p:nvSpPr>
          <p:spPr bwMode="auto">
            <a:xfrm>
              <a:off x="-732" y="1236"/>
              <a:ext cx="114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5" y="209"/>
                </a:cxn>
                <a:cxn ang="0">
                  <a:pos x="114" y="178"/>
                </a:cxn>
                <a:cxn ang="0">
                  <a:pos x="19" y="0"/>
                </a:cxn>
                <a:cxn ang="0">
                  <a:pos x="0" y="31"/>
                </a:cxn>
              </a:cxnLst>
              <a:rect l="0" t="0" r="r" b="b"/>
              <a:pathLst>
                <a:path w="114" h="209">
                  <a:moveTo>
                    <a:pt x="0" y="31"/>
                  </a:moveTo>
                  <a:lnTo>
                    <a:pt x="95" y="209"/>
                  </a:lnTo>
                  <a:lnTo>
                    <a:pt x="114" y="178"/>
                  </a:lnTo>
                  <a:lnTo>
                    <a:pt x="1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60DCD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9" name="Freeform 16"/>
            <p:cNvSpPr>
              <a:spLocks noChangeAspect="1"/>
            </p:cNvSpPr>
            <p:nvPr/>
          </p:nvSpPr>
          <p:spPr bwMode="auto">
            <a:xfrm>
              <a:off x="-732" y="1236"/>
              <a:ext cx="114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5" y="209"/>
                </a:cxn>
                <a:cxn ang="0">
                  <a:pos x="114" y="178"/>
                </a:cxn>
                <a:cxn ang="0">
                  <a:pos x="19" y="0"/>
                </a:cxn>
                <a:cxn ang="0">
                  <a:pos x="0" y="31"/>
                </a:cxn>
              </a:cxnLst>
              <a:rect l="0" t="0" r="r" b="b"/>
              <a:pathLst>
                <a:path w="114" h="209">
                  <a:moveTo>
                    <a:pt x="0" y="31"/>
                  </a:moveTo>
                  <a:lnTo>
                    <a:pt x="95" y="209"/>
                  </a:lnTo>
                  <a:lnTo>
                    <a:pt x="114" y="178"/>
                  </a:lnTo>
                  <a:lnTo>
                    <a:pt x="19" y="0"/>
                  </a:lnTo>
                  <a:lnTo>
                    <a:pt x="0" y="31"/>
                  </a:lnTo>
                </a:path>
              </a:pathLst>
            </a:custGeom>
            <a:noFill/>
            <a:ln w="3175">
              <a:solidFill>
                <a:srgbClr val="60DCD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0" name="Freeform 17"/>
            <p:cNvSpPr>
              <a:spLocks noChangeAspect="1"/>
            </p:cNvSpPr>
            <p:nvPr/>
          </p:nvSpPr>
          <p:spPr bwMode="auto">
            <a:xfrm>
              <a:off x="-576" y="1137"/>
              <a:ext cx="143" cy="18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97" y="188"/>
                </a:cxn>
                <a:cxn ang="0">
                  <a:pos x="143" y="178"/>
                </a:cxn>
                <a:cxn ang="0">
                  <a:pos x="47" y="0"/>
                </a:cxn>
                <a:cxn ang="0">
                  <a:pos x="0" y="10"/>
                </a:cxn>
              </a:cxnLst>
              <a:rect l="0" t="0" r="r" b="b"/>
              <a:pathLst>
                <a:path w="143" h="188">
                  <a:moveTo>
                    <a:pt x="0" y="10"/>
                  </a:moveTo>
                  <a:lnTo>
                    <a:pt x="97" y="188"/>
                  </a:lnTo>
                  <a:lnTo>
                    <a:pt x="143" y="178"/>
                  </a:lnTo>
                  <a:lnTo>
                    <a:pt x="4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62D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1" name="Freeform 18"/>
            <p:cNvSpPr>
              <a:spLocks noChangeAspect="1"/>
            </p:cNvSpPr>
            <p:nvPr/>
          </p:nvSpPr>
          <p:spPr bwMode="auto">
            <a:xfrm>
              <a:off x="-576" y="1137"/>
              <a:ext cx="143" cy="18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97" y="188"/>
                </a:cxn>
                <a:cxn ang="0">
                  <a:pos x="143" y="178"/>
                </a:cxn>
                <a:cxn ang="0">
                  <a:pos x="47" y="0"/>
                </a:cxn>
                <a:cxn ang="0">
                  <a:pos x="0" y="10"/>
                </a:cxn>
              </a:cxnLst>
              <a:rect l="0" t="0" r="r" b="b"/>
              <a:pathLst>
                <a:path w="143" h="188">
                  <a:moveTo>
                    <a:pt x="0" y="10"/>
                  </a:moveTo>
                  <a:lnTo>
                    <a:pt x="97" y="188"/>
                  </a:lnTo>
                  <a:lnTo>
                    <a:pt x="143" y="178"/>
                  </a:lnTo>
                  <a:lnTo>
                    <a:pt x="47" y="0"/>
                  </a:lnTo>
                  <a:lnTo>
                    <a:pt x="0" y="10"/>
                  </a:lnTo>
                </a:path>
              </a:pathLst>
            </a:custGeom>
            <a:noFill/>
            <a:ln w="3175">
              <a:solidFill>
                <a:srgbClr val="62DFD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2" name="Freeform 19"/>
            <p:cNvSpPr>
              <a:spLocks noChangeAspect="1"/>
            </p:cNvSpPr>
            <p:nvPr/>
          </p:nvSpPr>
          <p:spPr bwMode="auto">
            <a:xfrm>
              <a:off x="-713" y="1201"/>
              <a:ext cx="132" cy="213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95" y="213"/>
                </a:cxn>
                <a:cxn ang="0">
                  <a:pos x="132" y="178"/>
                </a:cxn>
                <a:cxn ang="0">
                  <a:pos x="37" y="0"/>
                </a:cxn>
                <a:cxn ang="0">
                  <a:pos x="0" y="35"/>
                </a:cxn>
              </a:cxnLst>
              <a:rect l="0" t="0" r="r" b="b"/>
              <a:pathLst>
                <a:path w="132" h="213">
                  <a:moveTo>
                    <a:pt x="0" y="35"/>
                  </a:moveTo>
                  <a:lnTo>
                    <a:pt x="95" y="213"/>
                  </a:lnTo>
                  <a:lnTo>
                    <a:pt x="132" y="178"/>
                  </a:lnTo>
                  <a:lnTo>
                    <a:pt x="37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77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3" name="Freeform 20"/>
            <p:cNvSpPr>
              <a:spLocks noChangeAspect="1"/>
            </p:cNvSpPr>
            <p:nvPr/>
          </p:nvSpPr>
          <p:spPr bwMode="auto">
            <a:xfrm>
              <a:off x="-713" y="1201"/>
              <a:ext cx="132" cy="213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95" y="213"/>
                </a:cxn>
                <a:cxn ang="0">
                  <a:pos x="132" y="178"/>
                </a:cxn>
                <a:cxn ang="0">
                  <a:pos x="37" y="0"/>
                </a:cxn>
                <a:cxn ang="0">
                  <a:pos x="0" y="35"/>
                </a:cxn>
              </a:cxnLst>
              <a:rect l="0" t="0" r="r" b="b"/>
              <a:pathLst>
                <a:path w="132" h="213">
                  <a:moveTo>
                    <a:pt x="0" y="35"/>
                  </a:moveTo>
                  <a:lnTo>
                    <a:pt x="95" y="213"/>
                  </a:lnTo>
                  <a:lnTo>
                    <a:pt x="132" y="178"/>
                  </a:lnTo>
                  <a:lnTo>
                    <a:pt x="37" y="0"/>
                  </a:lnTo>
                  <a:lnTo>
                    <a:pt x="0" y="35"/>
                  </a:lnTo>
                </a:path>
              </a:pathLst>
            </a:custGeom>
            <a:noFill/>
            <a:ln w="3175">
              <a:solidFill>
                <a:srgbClr val="77FDF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4" name="Freeform 21"/>
            <p:cNvSpPr>
              <a:spLocks noChangeAspect="1"/>
            </p:cNvSpPr>
            <p:nvPr/>
          </p:nvSpPr>
          <p:spPr bwMode="auto">
            <a:xfrm>
              <a:off x="-628" y="1147"/>
              <a:ext cx="149" cy="201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95" y="201"/>
                </a:cxn>
                <a:cxn ang="0">
                  <a:pos x="149" y="178"/>
                </a:cxn>
                <a:cxn ang="0">
                  <a:pos x="52" y="0"/>
                </a:cxn>
                <a:cxn ang="0">
                  <a:pos x="0" y="23"/>
                </a:cxn>
              </a:cxnLst>
              <a:rect l="0" t="0" r="r" b="b"/>
              <a:pathLst>
                <a:path w="149" h="201">
                  <a:moveTo>
                    <a:pt x="0" y="23"/>
                  </a:moveTo>
                  <a:lnTo>
                    <a:pt x="95" y="201"/>
                  </a:lnTo>
                  <a:lnTo>
                    <a:pt x="149" y="178"/>
                  </a:lnTo>
                  <a:lnTo>
                    <a:pt x="52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79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5" name="Freeform 22"/>
            <p:cNvSpPr>
              <a:spLocks noChangeAspect="1"/>
            </p:cNvSpPr>
            <p:nvPr/>
          </p:nvSpPr>
          <p:spPr bwMode="auto">
            <a:xfrm>
              <a:off x="-628" y="1147"/>
              <a:ext cx="149" cy="201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95" y="201"/>
                </a:cxn>
                <a:cxn ang="0">
                  <a:pos x="149" y="178"/>
                </a:cxn>
                <a:cxn ang="0">
                  <a:pos x="52" y="0"/>
                </a:cxn>
                <a:cxn ang="0">
                  <a:pos x="0" y="23"/>
                </a:cxn>
              </a:cxnLst>
              <a:rect l="0" t="0" r="r" b="b"/>
              <a:pathLst>
                <a:path w="149" h="201">
                  <a:moveTo>
                    <a:pt x="0" y="23"/>
                  </a:moveTo>
                  <a:lnTo>
                    <a:pt x="95" y="201"/>
                  </a:lnTo>
                  <a:lnTo>
                    <a:pt x="149" y="178"/>
                  </a:lnTo>
                  <a:lnTo>
                    <a:pt x="52" y="0"/>
                  </a:lnTo>
                  <a:lnTo>
                    <a:pt x="0" y="23"/>
                  </a:lnTo>
                </a:path>
              </a:pathLst>
            </a:custGeom>
            <a:noFill/>
            <a:ln w="3175">
              <a:solidFill>
                <a:srgbClr val="79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6" name="Freeform 23"/>
            <p:cNvSpPr>
              <a:spLocks noChangeAspect="1"/>
            </p:cNvSpPr>
            <p:nvPr/>
          </p:nvSpPr>
          <p:spPr bwMode="auto">
            <a:xfrm>
              <a:off x="-676" y="1170"/>
              <a:ext cx="143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5" y="209"/>
                </a:cxn>
                <a:cxn ang="0">
                  <a:pos x="143" y="178"/>
                </a:cxn>
                <a:cxn ang="0">
                  <a:pos x="48" y="0"/>
                </a:cxn>
                <a:cxn ang="0">
                  <a:pos x="0" y="31"/>
                </a:cxn>
              </a:cxnLst>
              <a:rect l="0" t="0" r="r" b="b"/>
              <a:pathLst>
                <a:path w="143" h="209">
                  <a:moveTo>
                    <a:pt x="0" y="31"/>
                  </a:moveTo>
                  <a:lnTo>
                    <a:pt x="95" y="209"/>
                  </a:lnTo>
                  <a:lnTo>
                    <a:pt x="143" y="178"/>
                  </a:lnTo>
                  <a:lnTo>
                    <a:pt x="48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8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7" name="Freeform 24"/>
            <p:cNvSpPr>
              <a:spLocks noChangeAspect="1"/>
            </p:cNvSpPr>
            <p:nvPr/>
          </p:nvSpPr>
          <p:spPr bwMode="auto">
            <a:xfrm>
              <a:off x="-676" y="1170"/>
              <a:ext cx="143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5" y="209"/>
                </a:cxn>
                <a:cxn ang="0">
                  <a:pos x="143" y="178"/>
                </a:cxn>
                <a:cxn ang="0">
                  <a:pos x="48" y="0"/>
                </a:cxn>
                <a:cxn ang="0">
                  <a:pos x="0" y="31"/>
                </a:cxn>
              </a:cxnLst>
              <a:rect l="0" t="0" r="r" b="b"/>
              <a:pathLst>
                <a:path w="143" h="209">
                  <a:moveTo>
                    <a:pt x="0" y="31"/>
                  </a:moveTo>
                  <a:lnTo>
                    <a:pt x="95" y="209"/>
                  </a:lnTo>
                  <a:lnTo>
                    <a:pt x="143" y="178"/>
                  </a:lnTo>
                  <a:lnTo>
                    <a:pt x="48" y="0"/>
                  </a:lnTo>
                  <a:lnTo>
                    <a:pt x="0" y="31"/>
                  </a:lnTo>
                </a:path>
              </a:pathLst>
            </a:custGeom>
            <a:noFill/>
            <a:ln w="3175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8" name="Freeform 25"/>
            <p:cNvSpPr>
              <a:spLocks noChangeAspect="1"/>
            </p:cNvSpPr>
            <p:nvPr/>
          </p:nvSpPr>
          <p:spPr bwMode="auto">
            <a:xfrm>
              <a:off x="-638" y="1315"/>
              <a:ext cx="261" cy="171"/>
            </a:xfrm>
            <a:custGeom>
              <a:avLst/>
              <a:gdLst/>
              <a:ahLst/>
              <a:cxnLst>
                <a:cxn ang="0">
                  <a:pos x="105" y="33"/>
                </a:cxn>
                <a:cxn ang="0">
                  <a:pos x="57" y="64"/>
                </a:cxn>
                <a:cxn ang="0">
                  <a:pos x="20" y="99"/>
                </a:cxn>
                <a:cxn ang="0">
                  <a:pos x="1" y="130"/>
                </a:cxn>
                <a:cxn ang="0">
                  <a:pos x="0" y="156"/>
                </a:cxn>
                <a:cxn ang="0">
                  <a:pos x="20" y="170"/>
                </a:cxn>
                <a:cxn ang="0">
                  <a:pos x="57" y="171"/>
                </a:cxn>
                <a:cxn ang="0">
                  <a:pos x="103" y="161"/>
                </a:cxn>
                <a:cxn ang="0">
                  <a:pos x="155" y="138"/>
                </a:cxn>
                <a:cxn ang="0">
                  <a:pos x="204" y="107"/>
                </a:cxn>
                <a:cxn ang="0">
                  <a:pos x="240" y="74"/>
                </a:cxn>
                <a:cxn ang="0">
                  <a:pos x="259" y="43"/>
                </a:cxn>
                <a:cxn ang="0">
                  <a:pos x="261" y="17"/>
                </a:cxn>
                <a:cxn ang="0">
                  <a:pos x="242" y="2"/>
                </a:cxn>
                <a:cxn ang="0">
                  <a:pos x="205" y="0"/>
                </a:cxn>
                <a:cxn ang="0">
                  <a:pos x="159" y="10"/>
                </a:cxn>
                <a:cxn ang="0">
                  <a:pos x="105" y="33"/>
                </a:cxn>
              </a:cxnLst>
              <a:rect l="0" t="0" r="r" b="b"/>
              <a:pathLst>
                <a:path w="261" h="171">
                  <a:moveTo>
                    <a:pt x="105" y="33"/>
                  </a:moveTo>
                  <a:lnTo>
                    <a:pt x="57" y="64"/>
                  </a:lnTo>
                  <a:lnTo>
                    <a:pt x="20" y="99"/>
                  </a:lnTo>
                  <a:lnTo>
                    <a:pt x="1" y="130"/>
                  </a:lnTo>
                  <a:lnTo>
                    <a:pt x="0" y="156"/>
                  </a:lnTo>
                  <a:lnTo>
                    <a:pt x="20" y="170"/>
                  </a:lnTo>
                  <a:lnTo>
                    <a:pt x="57" y="171"/>
                  </a:lnTo>
                  <a:lnTo>
                    <a:pt x="103" y="161"/>
                  </a:lnTo>
                  <a:lnTo>
                    <a:pt x="155" y="138"/>
                  </a:lnTo>
                  <a:lnTo>
                    <a:pt x="204" y="107"/>
                  </a:lnTo>
                  <a:lnTo>
                    <a:pt x="240" y="74"/>
                  </a:lnTo>
                  <a:lnTo>
                    <a:pt x="259" y="43"/>
                  </a:lnTo>
                  <a:lnTo>
                    <a:pt x="261" y="17"/>
                  </a:lnTo>
                  <a:lnTo>
                    <a:pt x="242" y="2"/>
                  </a:lnTo>
                  <a:lnTo>
                    <a:pt x="205" y="0"/>
                  </a:lnTo>
                  <a:lnTo>
                    <a:pt x="159" y="10"/>
                  </a:lnTo>
                  <a:lnTo>
                    <a:pt x="105" y="33"/>
                  </a:lnTo>
                  <a:close/>
                </a:path>
              </a:pathLst>
            </a:custGeom>
            <a:solidFill>
              <a:srgbClr val="15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9" name="Freeform 26"/>
            <p:cNvSpPr>
              <a:spLocks noChangeAspect="1"/>
            </p:cNvSpPr>
            <p:nvPr/>
          </p:nvSpPr>
          <p:spPr bwMode="auto">
            <a:xfrm>
              <a:off x="-638" y="1315"/>
              <a:ext cx="261" cy="171"/>
            </a:xfrm>
            <a:custGeom>
              <a:avLst/>
              <a:gdLst/>
              <a:ahLst/>
              <a:cxnLst>
                <a:cxn ang="0">
                  <a:pos x="105" y="33"/>
                </a:cxn>
                <a:cxn ang="0">
                  <a:pos x="57" y="64"/>
                </a:cxn>
                <a:cxn ang="0">
                  <a:pos x="20" y="99"/>
                </a:cxn>
                <a:cxn ang="0">
                  <a:pos x="1" y="130"/>
                </a:cxn>
                <a:cxn ang="0">
                  <a:pos x="0" y="156"/>
                </a:cxn>
                <a:cxn ang="0">
                  <a:pos x="20" y="170"/>
                </a:cxn>
                <a:cxn ang="0">
                  <a:pos x="57" y="171"/>
                </a:cxn>
                <a:cxn ang="0">
                  <a:pos x="103" y="161"/>
                </a:cxn>
                <a:cxn ang="0">
                  <a:pos x="155" y="138"/>
                </a:cxn>
                <a:cxn ang="0">
                  <a:pos x="204" y="107"/>
                </a:cxn>
                <a:cxn ang="0">
                  <a:pos x="240" y="74"/>
                </a:cxn>
                <a:cxn ang="0">
                  <a:pos x="259" y="43"/>
                </a:cxn>
                <a:cxn ang="0">
                  <a:pos x="261" y="17"/>
                </a:cxn>
                <a:cxn ang="0">
                  <a:pos x="242" y="2"/>
                </a:cxn>
                <a:cxn ang="0">
                  <a:pos x="205" y="0"/>
                </a:cxn>
                <a:cxn ang="0">
                  <a:pos x="159" y="10"/>
                </a:cxn>
                <a:cxn ang="0">
                  <a:pos x="105" y="33"/>
                </a:cxn>
              </a:cxnLst>
              <a:rect l="0" t="0" r="r" b="b"/>
              <a:pathLst>
                <a:path w="261" h="171">
                  <a:moveTo>
                    <a:pt x="105" y="33"/>
                  </a:moveTo>
                  <a:lnTo>
                    <a:pt x="57" y="64"/>
                  </a:lnTo>
                  <a:lnTo>
                    <a:pt x="20" y="99"/>
                  </a:lnTo>
                  <a:lnTo>
                    <a:pt x="1" y="130"/>
                  </a:lnTo>
                  <a:lnTo>
                    <a:pt x="0" y="156"/>
                  </a:lnTo>
                  <a:lnTo>
                    <a:pt x="20" y="170"/>
                  </a:lnTo>
                  <a:lnTo>
                    <a:pt x="57" y="171"/>
                  </a:lnTo>
                  <a:lnTo>
                    <a:pt x="103" y="161"/>
                  </a:lnTo>
                  <a:lnTo>
                    <a:pt x="155" y="138"/>
                  </a:lnTo>
                  <a:lnTo>
                    <a:pt x="204" y="107"/>
                  </a:lnTo>
                  <a:lnTo>
                    <a:pt x="240" y="74"/>
                  </a:lnTo>
                  <a:lnTo>
                    <a:pt x="259" y="43"/>
                  </a:lnTo>
                  <a:lnTo>
                    <a:pt x="261" y="17"/>
                  </a:lnTo>
                  <a:lnTo>
                    <a:pt x="242" y="2"/>
                  </a:lnTo>
                  <a:lnTo>
                    <a:pt x="205" y="0"/>
                  </a:lnTo>
                  <a:lnTo>
                    <a:pt x="159" y="10"/>
                  </a:lnTo>
                  <a:lnTo>
                    <a:pt x="105" y="33"/>
                  </a:lnTo>
                </a:path>
              </a:pathLst>
            </a:custGeom>
            <a:noFill/>
            <a:ln w="3175">
              <a:solidFill>
                <a:srgbClr val="15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0" name="Line 27"/>
            <p:cNvSpPr>
              <a:spLocks noChangeAspect="1" noChangeShapeType="1"/>
            </p:cNvSpPr>
            <p:nvPr/>
          </p:nvSpPr>
          <p:spPr bwMode="auto">
            <a:xfrm flipV="1">
              <a:off x="-692" y="1191"/>
              <a:ext cx="144" cy="17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1" name="Line 28"/>
            <p:cNvSpPr>
              <a:spLocks noChangeAspect="1" noChangeShapeType="1"/>
            </p:cNvSpPr>
            <p:nvPr/>
          </p:nvSpPr>
          <p:spPr bwMode="auto">
            <a:xfrm>
              <a:off x="-523" y="1182"/>
              <a:ext cx="92" cy="6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grpSp>
        <p:nvGrpSpPr>
          <p:cNvPr id="72" name="Group 29"/>
          <p:cNvGrpSpPr>
            <a:grpSpLocks noChangeAspect="1"/>
          </p:cNvGrpSpPr>
          <p:nvPr/>
        </p:nvGrpSpPr>
        <p:grpSpPr bwMode="auto">
          <a:xfrm>
            <a:off x="3906409" y="4203538"/>
            <a:ext cx="398043" cy="408790"/>
            <a:chOff x="1792" y="1815"/>
            <a:chExt cx="329" cy="352"/>
          </a:xfrm>
        </p:grpSpPr>
        <p:sp>
          <p:nvSpPr>
            <p:cNvPr id="73" name="Freeform 30"/>
            <p:cNvSpPr>
              <a:spLocks noChangeAspect="1"/>
            </p:cNvSpPr>
            <p:nvPr/>
          </p:nvSpPr>
          <p:spPr bwMode="auto">
            <a:xfrm>
              <a:off x="1794" y="1815"/>
              <a:ext cx="208" cy="90"/>
            </a:xfrm>
            <a:custGeom>
              <a:avLst/>
              <a:gdLst/>
              <a:ahLst/>
              <a:cxnLst>
                <a:cxn ang="0">
                  <a:pos x="196" y="2"/>
                </a:cxn>
                <a:cxn ang="0">
                  <a:pos x="0" y="90"/>
                </a:cxn>
                <a:cxn ang="0">
                  <a:pos x="12" y="88"/>
                </a:cxn>
                <a:cxn ang="0">
                  <a:pos x="208" y="0"/>
                </a:cxn>
                <a:cxn ang="0">
                  <a:pos x="196" y="2"/>
                </a:cxn>
              </a:cxnLst>
              <a:rect l="0" t="0" r="r" b="b"/>
              <a:pathLst>
                <a:path w="208" h="90">
                  <a:moveTo>
                    <a:pt x="196" y="2"/>
                  </a:moveTo>
                  <a:lnTo>
                    <a:pt x="0" y="90"/>
                  </a:lnTo>
                  <a:lnTo>
                    <a:pt x="12" y="88"/>
                  </a:lnTo>
                  <a:lnTo>
                    <a:pt x="208" y="0"/>
                  </a:lnTo>
                  <a:lnTo>
                    <a:pt x="196" y="2"/>
                  </a:lnTo>
                  <a:close/>
                </a:path>
              </a:pathLst>
            </a:custGeom>
            <a:solidFill>
              <a:srgbClr val="43B4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4" name="Freeform 31"/>
            <p:cNvSpPr>
              <a:spLocks noChangeAspect="1"/>
            </p:cNvSpPr>
            <p:nvPr/>
          </p:nvSpPr>
          <p:spPr bwMode="auto">
            <a:xfrm>
              <a:off x="1794" y="1815"/>
              <a:ext cx="208" cy="90"/>
            </a:xfrm>
            <a:custGeom>
              <a:avLst/>
              <a:gdLst/>
              <a:ahLst/>
              <a:cxnLst>
                <a:cxn ang="0">
                  <a:pos x="196" y="2"/>
                </a:cxn>
                <a:cxn ang="0">
                  <a:pos x="0" y="90"/>
                </a:cxn>
                <a:cxn ang="0">
                  <a:pos x="12" y="88"/>
                </a:cxn>
                <a:cxn ang="0">
                  <a:pos x="208" y="0"/>
                </a:cxn>
                <a:cxn ang="0">
                  <a:pos x="196" y="2"/>
                </a:cxn>
              </a:cxnLst>
              <a:rect l="0" t="0" r="r" b="b"/>
              <a:pathLst>
                <a:path w="208" h="90">
                  <a:moveTo>
                    <a:pt x="196" y="2"/>
                  </a:moveTo>
                  <a:lnTo>
                    <a:pt x="0" y="90"/>
                  </a:lnTo>
                  <a:lnTo>
                    <a:pt x="12" y="88"/>
                  </a:lnTo>
                  <a:lnTo>
                    <a:pt x="208" y="0"/>
                  </a:lnTo>
                  <a:lnTo>
                    <a:pt x="196" y="2"/>
                  </a:lnTo>
                </a:path>
              </a:pathLst>
            </a:custGeom>
            <a:noFill/>
            <a:ln w="3175">
              <a:solidFill>
                <a:srgbClr val="43B4B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5" name="Freeform 32"/>
            <p:cNvSpPr>
              <a:spLocks noChangeAspect="1"/>
            </p:cNvSpPr>
            <p:nvPr/>
          </p:nvSpPr>
          <p:spPr bwMode="auto">
            <a:xfrm>
              <a:off x="1922" y="2055"/>
              <a:ext cx="199" cy="112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2" y="90"/>
                </a:cxn>
                <a:cxn ang="0">
                  <a:pos x="0" y="112"/>
                </a:cxn>
                <a:cxn ang="0">
                  <a:pos x="196" y="23"/>
                </a:cxn>
                <a:cxn ang="0">
                  <a:pos x="199" y="0"/>
                </a:cxn>
              </a:cxnLst>
              <a:rect l="0" t="0" r="r" b="b"/>
              <a:pathLst>
                <a:path w="199" h="112">
                  <a:moveTo>
                    <a:pt x="199" y="0"/>
                  </a:moveTo>
                  <a:lnTo>
                    <a:pt x="2" y="90"/>
                  </a:lnTo>
                  <a:lnTo>
                    <a:pt x="0" y="112"/>
                  </a:lnTo>
                  <a:lnTo>
                    <a:pt x="196" y="23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15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6" name="Freeform 33"/>
            <p:cNvSpPr>
              <a:spLocks noChangeAspect="1"/>
            </p:cNvSpPr>
            <p:nvPr/>
          </p:nvSpPr>
          <p:spPr bwMode="auto">
            <a:xfrm>
              <a:off x="1922" y="2055"/>
              <a:ext cx="199" cy="112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2" y="90"/>
                </a:cxn>
                <a:cxn ang="0">
                  <a:pos x="0" y="112"/>
                </a:cxn>
                <a:cxn ang="0">
                  <a:pos x="196" y="23"/>
                </a:cxn>
                <a:cxn ang="0">
                  <a:pos x="199" y="0"/>
                </a:cxn>
              </a:cxnLst>
              <a:rect l="0" t="0" r="r" b="b"/>
              <a:pathLst>
                <a:path w="199" h="112">
                  <a:moveTo>
                    <a:pt x="199" y="0"/>
                  </a:moveTo>
                  <a:lnTo>
                    <a:pt x="2" y="90"/>
                  </a:lnTo>
                  <a:lnTo>
                    <a:pt x="0" y="112"/>
                  </a:lnTo>
                  <a:lnTo>
                    <a:pt x="196" y="23"/>
                  </a:lnTo>
                  <a:lnTo>
                    <a:pt x="199" y="0"/>
                  </a:lnTo>
                </a:path>
              </a:pathLst>
            </a:custGeom>
            <a:noFill/>
            <a:ln w="3175">
              <a:solidFill>
                <a:srgbClr val="15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7" name="Freeform 34"/>
            <p:cNvSpPr>
              <a:spLocks noChangeAspect="1"/>
            </p:cNvSpPr>
            <p:nvPr/>
          </p:nvSpPr>
          <p:spPr bwMode="auto">
            <a:xfrm>
              <a:off x="1806" y="1815"/>
              <a:ext cx="216" cy="105"/>
            </a:xfrm>
            <a:custGeom>
              <a:avLst/>
              <a:gdLst/>
              <a:ahLst/>
              <a:cxnLst>
                <a:cxn ang="0">
                  <a:pos x="196" y="0"/>
                </a:cxn>
                <a:cxn ang="0">
                  <a:pos x="0" y="88"/>
                </a:cxn>
                <a:cxn ang="0">
                  <a:pos x="19" y="105"/>
                </a:cxn>
                <a:cxn ang="0">
                  <a:pos x="216" y="17"/>
                </a:cxn>
                <a:cxn ang="0">
                  <a:pos x="196" y="0"/>
                </a:cxn>
              </a:cxnLst>
              <a:rect l="0" t="0" r="r" b="b"/>
              <a:pathLst>
                <a:path w="216" h="105">
                  <a:moveTo>
                    <a:pt x="196" y="0"/>
                  </a:moveTo>
                  <a:lnTo>
                    <a:pt x="0" y="88"/>
                  </a:lnTo>
                  <a:lnTo>
                    <a:pt x="19" y="105"/>
                  </a:lnTo>
                  <a:lnTo>
                    <a:pt x="216" y="17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61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8" name="Freeform 35"/>
            <p:cNvSpPr>
              <a:spLocks noChangeAspect="1"/>
            </p:cNvSpPr>
            <p:nvPr/>
          </p:nvSpPr>
          <p:spPr bwMode="auto">
            <a:xfrm>
              <a:off x="1806" y="1815"/>
              <a:ext cx="216" cy="105"/>
            </a:xfrm>
            <a:custGeom>
              <a:avLst/>
              <a:gdLst/>
              <a:ahLst/>
              <a:cxnLst>
                <a:cxn ang="0">
                  <a:pos x="196" y="0"/>
                </a:cxn>
                <a:cxn ang="0">
                  <a:pos x="0" y="88"/>
                </a:cxn>
                <a:cxn ang="0">
                  <a:pos x="19" y="105"/>
                </a:cxn>
                <a:cxn ang="0">
                  <a:pos x="216" y="17"/>
                </a:cxn>
                <a:cxn ang="0">
                  <a:pos x="196" y="0"/>
                </a:cxn>
              </a:cxnLst>
              <a:rect l="0" t="0" r="r" b="b"/>
              <a:pathLst>
                <a:path w="216" h="105">
                  <a:moveTo>
                    <a:pt x="196" y="0"/>
                  </a:moveTo>
                  <a:lnTo>
                    <a:pt x="0" y="88"/>
                  </a:lnTo>
                  <a:lnTo>
                    <a:pt x="19" y="105"/>
                  </a:lnTo>
                  <a:lnTo>
                    <a:pt x="216" y="17"/>
                  </a:lnTo>
                  <a:lnTo>
                    <a:pt x="196" y="0"/>
                  </a:lnTo>
                </a:path>
              </a:pathLst>
            </a:custGeom>
            <a:noFill/>
            <a:ln w="3175">
              <a:solidFill>
                <a:srgbClr val="61DED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9" name="Freeform 36"/>
            <p:cNvSpPr>
              <a:spLocks noChangeAspect="1"/>
            </p:cNvSpPr>
            <p:nvPr/>
          </p:nvSpPr>
          <p:spPr bwMode="auto">
            <a:xfrm>
              <a:off x="1915" y="2017"/>
              <a:ext cx="206" cy="12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9" y="128"/>
                </a:cxn>
                <a:cxn ang="0">
                  <a:pos x="206" y="38"/>
                </a:cxn>
                <a:cxn ang="0">
                  <a:pos x="197" y="0"/>
                </a:cxn>
              </a:cxnLst>
              <a:rect l="0" t="0" r="r" b="b"/>
              <a:pathLst>
                <a:path w="206" h="128">
                  <a:moveTo>
                    <a:pt x="197" y="0"/>
                  </a:moveTo>
                  <a:lnTo>
                    <a:pt x="0" y="90"/>
                  </a:lnTo>
                  <a:lnTo>
                    <a:pt x="9" y="128"/>
                  </a:lnTo>
                  <a:lnTo>
                    <a:pt x="206" y="3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329C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0" name="Freeform 37"/>
            <p:cNvSpPr>
              <a:spLocks noChangeAspect="1"/>
            </p:cNvSpPr>
            <p:nvPr/>
          </p:nvSpPr>
          <p:spPr bwMode="auto">
            <a:xfrm>
              <a:off x="1915" y="2017"/>
              <a:ext cx="206" cy="12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9" y="128"/>
                </a:cxn>
                <a:cxn ang="0">
                  <a:pos x="206" y="38"/>
                </a:cxn>
                <a:cxn ang="0">
                  <a:pos x="197" y="0"/>
                </a:cxn>
              </a:cxnLst>
              <a:rect l="0" t="0" r="r" b="b"/>
              <a:pathLst>
                <a:path w="206" h="128">
                  <a:moveTo>
                    <a:pt x="197" y="0"/>
                  </a:moveTo>
                  <a:lnTo>
                    <a:pt x="0" y="90"/>
                  </a:lnTo>
                  <a:lnTo>
                    <a:pt x="9" y="128"/>
                  </a:lnTo>
                  <a:lnTo>
                    <a:pt x="206" y="38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329C9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1" name="Freeform 38"/>
            <p:cNvSpPr>
              <a:spLocks noChangeAspect="1"/>
            </p:cNvSpPr>
            <p:nvPr/>
          </p:nvSpPr>
          <p:spPr bwMode="auto">
            <a:xfrm>
              <a:off x="1825" y="1832"/>
              <a:ext cx="222" cy="125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8"/>
                </a:cxn>
                <a:cxn ang="0">
                  <a:pos x="25" y="125"/>
                </a:cxn>
                <a:cxn ang="0">
                  <a:pos x="222" y="35"/>
                </a:cxn>
                <a:cxn ang="0">
                  <a:pos x="197" y="0"/>
                </a:cxn>
              </a:cxnLst>
              <a:rect l="0" t="0" r="r" b="b"/>
              <a:pathLst>
                <a:path w="222" h="125">
                  <a:moveTo>
                    <a:pt x="197" y="0"/>
                  </a:moveTo>
                  <a:lnTo>
                    <a:pt x="0" y="88"/>
                  </a:lnTo>
                  <a:lnTo>
                    <a:pt x="25" y="125"/>
                  </a:lnTo>
                  <a:lnTo>
                    <a:pt x="222" y="35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73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2" name="Freeform 39"/>
            <p:cNvSpPr>
              <a:spLocks noChangeAspect="1"/>
            </p:cNvSpPr>
            <p:nvPr/>
          </p:nvSpPr>
          <p:spPr bwMode="auto">
            <a:xfrm>
              <a:off x="1825" y="1832"/>
              <a:ext cx="222" cy="125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8"/>
                </a:cxn>
                <a:cxn ang="0">
                  <a:pos x="25" y="125"/>
                </a:cxn>
                <a:cxn ang="0">
                  <a:pos x="222" y="35"/>
                </a:cxn>
                <a:cxn ang="0">
                  <a:pos x="197" y="0"/>
                </a:cxn>
              </a:cxnLst>
              <a:rect l="0" t="0" r="r" b="b"/>
              <a:pathLst>
                <a:path w="222" h="125">
                  <a:moveTo>
                    <a:pt x="197" y="0"/>
                  </a:moveTo>
                  <a:lnTo>
                    <a:pt x="0" y="88"/>
                  </a:lnTo>
                  <a:lnTo>
                    <a:pt x="25" y="125"/>
                  </a:lnTo>
                  <a:lnTo>
                    <a:pt x="222" y="35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73F8F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3" name="Freeform 40"/>
            <p:cNvSpPr>
              <a:spLocks noChangeAspect="1"/>
            </p:cNvSpPr>
            <p:nvPr/>
          </p:nvSpPr>
          <p:spPr bwMode="auto">
            <a:xfrm>
              <a:off x="1898" y="1969"/>
              <a:ext cx="214" cy="138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0" y="90"/>
                </a:cxn>
                <a:cxn ang="0">
                  <a:pos x="17" y="138"/>
                </a:cxn>
                <a:cxn ang="0">
                  <a:pos x="214" y="48"/>
                </a:cxn>
                <a:cxn ang="0">
                  <a:pos x="199" y="0"/>
                </a:cxn>
              </a:cxnLst>
              <a:rect l="0" t="0" r="r" b="b"/>
              <a:pathLst>
                <a:path w="214" h="138">
                  <a:moveTo>
                    <a:pt x="199" y="0"/>
                  </a:moveTo>
                  <a:lnTo>
                    <a:pt x="0" y="90"/>
                  </a:lnTo>
                  <a:lnTo>
                    <a:pt x="17" y="138"/>
                  </a:lnTo>
                  <a:lnTo>
                    <a:pt x="214" y="48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54CB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4" name="Freeform 41"/>
            <p:cNvSpPr>
              <a:spLocks noChangeAspect="1"/>
            </p:cNvSpPr>
            <p:nvPr/>
          </p:nvSpPr>
          <p:spPr bwMode="auto">
            <a:xfrm>
              <a:off x="1898" y="1969"/>
              <a:ext cx="214" cy="138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0" y="90"/>
                </a:cxn>
                <a:cxn ang="0">
                  <a:pos x="17" y="138"/>
                </a:cxn>
                <a:cxn ang="0">
                  <a:pos x="214" y="48"/>
                </a:cxn>
                <a:cxn ang="0">
                  <a:pos x="199" y="0"/>
                </a:cxn>
              </a:cxnLst>
              <a:rect l="0" t="0" r="r" b="b"/>
              <a:pathLst>
                <a:path w="214" h="138">
                  <a:moveTo>
                    <a:pt x="199" y="0"/>
                  </a:moveTo>
                  <a:lnTo>
                    <a:pt x="0" y="90"/>
                  </a:lnTo>
                  <a:lnTo>
                    <a:pt x="17" y="138"/>
                  </a:lnTo>
                  <a:lnTo>
                    <a:pt x="214" y="48"/>
                  </a:lnTo>
                  <a:lnTo>
                    <a:pt x="199" y="0"/>
                  </a:lnTo>
                </a:path>
              </a:pathLst>
            </a:custGeom>
            <a:noFill/>
            <a:ln w="3175">
              <a:solidFill>
                <a:srgbClr val="54CBC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5" name="Freeform 42"/>
            <p:cNvSpPr>
              <a:spLocks noChangeAspect="1"/>
            </p:cNvSpPr>
            <p:nvPr/>
          </p:nvSpPr>
          <p:spPr bwMode="auto">
            <a:xfrm>
              <a:off x="1875" y="1915"/>
              <a:ext cx="222" cy="144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0" y="90"/>
                </a:cxn>
                <a:cxn ang="0">
                  <a:pos x="23" y="144"/>
                </a:cxn>
                <a:cxn ang="0">
                  <a:pos x="222" y="54"/>
                </a:cxn>
                <a:cxn ang="0">
                  <a:pos x="198" y="0"/>
                </a:cxn>
              </a:cxnLst>
              <a:rect l="0" t="0" r="r" b="b"/>
              <a:pathLst>
                <a:path w="222" h="144">
                  <a:moveTo>
                    <a:pt x="198" y="0"/>
                  </a:moveTo>
                  <a:lnTo>
                    <a:pt x="0" y="90"/>
                  </a:lnTo>
                  <a:lnTo>
                    <a:pt x="23" y="144"/>
                  </a:lnTo>
                  <a:lnTo>
                    <a:pt x="222" y="54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6CEE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6" name="Freeform 43"/>
            <p:cNvSpPr>
              <a:spLocks noChangeAspect="1"/>
            </p:cNvSpPr>
            <p:nvPr/>
          </p:nvSpPr>
          <p:spPr bwMode="auto">
            <a:xfrm>
              <a:off x="1875" y="1915"/>
              <a:ext cx="222" cy="144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0" y="90"/>
                </a:cxn>
                <a:cxn ang="0">
                  <a:pos x="23" y="144"/>
                </a:cxn>
                <a:cxn ang="0">
                  <a:pos x="222" y="54"/>
                </a:cxn>
                <a:cxn ang="0">
                  <a:pos x="198" y="0"/>
                </a:cxn>
              </a:cxnLst>
              <a:rect l="0" t="0" r="r" b="b"/>
              <a:pathLst>
                <a:path w="222" h="144">
                  <a:moveTo>
                    <a:pt x="198" y="0"/>
                  </a:moveTo>
                  <a:lnTo>
                    <a:pt x="0" y="90"/>
                  </a:lnTo>
                  <a:lnTo>
                    <a:pt x="23" y="144"/>
                  </a:lnTo>
                  <a:lnTo>
                    <a:pt x="222" y="54"/>
                  </a:lnTo>
                  <a:lnTo>
                    <a:pt x="198" y="0"/>
                  </a:lnTo>
                </a:path>
              </a:pathLst>
            </a:custGeom>
            <a:noFill/>
            <a:ln w="3175">
              <a:solidFill>
                <a:srgbClr val="6CEEE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7" name="Freeform 44"/>
            <p:cNvSpPr>
              <a:spLocks noChangeAspect="1"/>
            </p:cNvSpPr>
            <p:nvPr/>
          </p:nvSpPr>
          <p:spPr bwMode="auto">
            <a:xfrm>
              <a:off x="1850" y="1867"/>
              <a:ext cx="223" cy="13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5" y="138"/>
                </a:cxn>
                <a:cxn ang="0">
                  <a:pos x="223" y="48"/>
                </a:cxn>
                <a:cxn ang="0">
                  <a:pos x="197" y="0"/>
                </a:cxn>
              </a:cxnLst>
              <a:rect l="0" t="0" r="r" b="b"/>
              <a:pathLst>
                <a:path w="223" h="138">
                  <a:moveTo>
                    <a:pt x="197" y="0"/>
                  </a:moveTo>
                  <a:lnTo>
                    <a:pt x="0" y="90"/>
                  </a:lnTo>
                  <a:lnTo>
                    <a:pt x="25" y="138"/>
                  </a:lnTo>
                  <a:lnTo>
                    <a:pt x="223" y="4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78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8" name="Freeform 45"/>
            <p:cNvSpPr>
              <a:spLocks noChangeAspect="1"/>
            </p:cNvSpPr>
            <p:nvPr/>
          </p:nvSpPr>
          <p:spPr bwMode="auto">
            <a:xfrm>
              <a:off x="1850" y="1867"/>
              <a:ext cx="223" cy="13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5" y="138"/>
                </a:cxn>
                <a:cxn ang="0">
                  <a:pos x="223" y="48"/>
                </a:cxn>
                <a:cxn ang="0">
                  <a:pos x="197" y="0"/>
                </a:cxn>
              </a:cxnLst>
              <a:rect l="0" t="0" r="r" b="b"/>
              <a:pathLst>
                <a:path w="223" h="138">
                  <a:moveTo>
                    <a:pt x="197" y="0"/>
                  </a:moveTo>
                  <a:lnTo>
                    <a:pt x="0" y="90"/>
                  </a:lnTo>
                  <a:lnTo>
                    <a:pt x="25" y="138"/>
                  </a:lnTo>
                  <a:lnTo>
                    <a:pt x="223" y="48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78FE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9" name="Freeform 46"/>
            <p:cNvSpPr>
              <a:spLocks noChangeAspect="1"/>
            </p:cNvSpPr>
            <p:nvPr/>
          </p:nvSpPr>
          <p:spPr bwMode="auto">
            <a:xfrm>
              <a:off x="1792" y="1903"/>
              <a:ext cx="132" cy="264"/>
            </a:xfrm>
            <a:custGeom>
              <a:avLst/>
              <a:gdLst/>
              <a:ahLst/>
              <a:cxnLst>
                <a:cxn ang="0">
                  <a:pos x="83" y="102"/>
                </a:cxn>
                <a:cxn ang="0">
                  <a:pos x="58" y="54"/>
                </a:cxn>
                <a:cxn ang="0">
                  <a:pos x="33" y="17"/>
                </a:cxn>
                <a:cxn ang="0">
                  <a:pos x="14" y="0"/>
                </a:cxn>
                <a:cxn ang="0">
                  <a:pos x="2" y="2"/>
                </a:cxn>
                <a:cxn ang="0">
                  <a:pos x="0" y="24"/>
                </a:cxn>
                <a:cxn ang="0">
                  <a:pos x="9" y="62"/>
                </a:cxn>
                <a:cxn ang="0">
                  <a:pos x="26" y="111"/>
                </a:cxn>
                <a:cxn ang="0">
                  <a:pos x="49" y="162"/>
                </a:cxn>
                <a:cxn ang="0">
                  <a:pos x="75" y="211"/>
                </a:cxn>
                <a:cxn ang="0">
                  <a:pos x="99" y="245"/>
                </a:cxn>
                <a:cxn ang="0">
                  <a:pos x="118" y="264"/>
                </a:cxn>
                <a:cxn ang="0">
                  <a:pos x="130" y="264"/>
                </a:cxn>
                <a:cxn ang="0">
                  <a:pos x="132" y="242"/>
                </a:cxn>
                <a:cxn ang="0">
                  <a:pos x="123" y="204"/>
                </a:cxn>
                <a:cxn ang="0">
                  <a:pos x="106" y="156"/>
                </a:cxn>
                <a:cxn ang="0">
                  <a:pos x="83" y="102"/>
                </a:cxn>
              </a:cxnLst>
              <a:rect l="0" t="0" r="r" b="b"/>
              <a:pathLst>
                <a:path w="132" h="264">
                  <a:moveTo>
                    <a:pt x="83" y="102"/>
                  </a:moveTo>
                  <a:lnTo>
                    <a:pt x="58" y="54"/>
                  </a:lnTo>
                  <a:lnTo>
                    <a:pt x="33" y="17"/>
                  </a:lnTo>
                  <a:lnTo>
                    <a:pt x="14" y="0"/>
                  </a:lnTo>
                  <a:lnTo>
                    <a:pt x="2" y="2"/>
                  </a:lnTo>
                  <a:lnTo>
                    <a:pt x="0" y="24"/>
                  </a:lnTo>
                  <a:lnTo>
                    <a:pt x="9" y="62"/>
                  </a:lnTo>
                  <a:lnTo>
                    <a:pt x="26" y="111"/>
                  </a:lnTo>
                  <a:lnTo>
                    <a:pt x="49" y="162"/>
                  </a:lnTo>
                  <a:lnTo>
                    <a:pt x="75" y="211"/>
                  </a:lnTo>
                  <a:lnTo>
                    <a:pt x="99" y="245"/>
                  </a:lnTo>
                  <a:lnTo>
                    <a:pt x="118" y="264"/>
                  </a:lnTo>
                  <a:lnTo>
                    <a:pt x="130" y="264"/>
                  </a:lnTo>
                  <a:lnTo>
                    <a:pt x="132" y="242"/>
                  </a:lnTo>
                  <a:lnTo>
                    <a:pt x="123" y="204"/>
                  </a:lnTo>
                  <a:lnTo>
                    <a:pt x="106" y="156"/>
                  </a:lnTo>
                  <a:lnTo>
                    <a:pt x="83" y="102"/>
                  </a:lnTo>
                  <a:close/>
                </a:path>
              </a:pathLst>
            </a:custGeom>
            <a:solidFill>
              <a:srgbClr val="3EACA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0" name="Freeform 47"/>
            <p:cNvSpPr>
              <a:spLocks noChangeAspect="1"/>
            </p:cNvSpPr>
            <p:nvPr/>
          </p:nvSpPr>
          <p:spPr bwMode="auto">
            <a:xfrm>
              <a:off x="1792" y="1903"/>
              <a:ext cx="132" cy="264"/>
            </a:xfrm>
            <a:custGeom>
              <a:avLst/>
              <a:gdLst/>
              <a:ahLst/>
              <a:cxnLst>
                <a:cxn ang="0">
                  <a:pos x="83" y="102"/>
                </a:cxn>
                <a:cxn ang="0">
                  <a:pos x="58" y="54"/>
                </a:cxn>
                <a:cxn ang="0">
                  <a:pos x="33" y="17"/>
                </a:cxn>
                <a:cxn ang="0">
                  <a:pos x="14" y="0"/>
                </a:cxn>
                <a:cxn ang="0">
                  <a:pos x="2" y="2"/>
                </a:cxn>
                <a:cxn ang="0">
                  <a:pos x="0" y="24"/>
                </a:cxn>
                <a:cxn ang="0">
                  <a:pos x="9" y="62"/>
                </a:cxn>
                <a:cxn ang="0">
                  <a:pos x="26" y="111"/>
                </a:cxn>
                <a:cxn ang="0">
                  <a:pos x="49" y="162"/>
                </a:cxn>
                <a:cxn ang="0">
                  <a:pos x="75" y="211"/>
                </a:cxn>
                <a:cxn ang="0">
                  <a:pos x="99" y="245"/>
                </a:cxn>
                <a:cxn ang="0">
                  <a:pos x="118" y="264"/>
                </a:cxn>
                <a:cxn ang="0">
                  <a:pos x="130" y="264"/>
                </a:cxn>
                <a:cxn ang="0">
                  <a:pos x="132" y="242"/>
                </a:cxn>
                <a:cxn ang="0">
                  <a:pos x="123" y="204"/>
                </a:cxn>
                <a:cxn ang="0">
                  <a:pos x="106" y="156"/>
                </a:cxn>
                <a:cxn ang="0">
                  <a:pos x="83" y="102"/>
                </a:cxn>
              </a:cxnLst>
              <a:rect l="0" t="0" r="r" b="b"/>
              <a:pathLst>
                <a:path w="132" h="264">
                  <a:moveTo>
                    <a:pt x="83" y="102"/>
                  </a:moveTo>
                  <a:lnTo>
                    <a:pt x="58" y="54"/>
                  </a:lnTo>
                  <a:lnTo>
                    <a:pt x="33" y="17"/>
                  </a:lnTo>
                  <a:lnTo>
                    <a:pt x="14" y="0"/>
                  </a:lnTo>
                  <a:lnTo>
                    <a:pt x="2" y="2"/>
                  </a:lnTo>
                  <a:lnTo>
                    <a:pt x="0" y="24"/>
                  </a:lnTo>
                  <a:lnTo>
                    <a:pt x="9" y="62"/>
                  </a:lnTo>
                  <a:lnTo>
                    <a:pt x="26" y="111"/>
                  </a:lnTo>
                  <a:lnTo>
                    <a:pt x="49" y="162"/>
                  </a:lnTo>
                  <a:lnTo>
                    <a:pt x="75" y="211"/>
                  </a:lnTo>
                  <a:lnTo>
                    <a:pt x="99" y="245"/>
                  </a:lnTo>
                  <a:lnTo>
                    <a:pt x="118" y="264"/>
                  </a:lnTo>
                  <a:lnTo>
                    <a:pt x="130" y="264"/>
                  </a:lnTo>
                  <a:lnTo>
                    <a:pt x="132" y="242"/>
                  </a:lnTo>
                  <a:lnTo>
                    <a:pt x="123" y="204"/>
                  </a:lnTo>
                  <a:lnTo>
                    <a:pt x="106" y="156"/>
                  </a:lnTo>
                  <a:lnTo>
                    <a:pt x="83" y="102"/>
                  </a:lnTo>
                </a:path>
              </a:pathLst>
            </a:custGeom>
            <a:noFill/>
            <a:ln w="3175">
              <a:solidFill>
                <a:srgbClr val="3EACA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1" name="Line 48"/>
            <p:cNvSpPr>
              <a:spLocks noChangeAspect="1" noChangeShapeType="1"/>
            </p:cNvSpPr>
            <p:nvPr/>
          </p:nvSpPr>
          <p:spPr bwMode="auto">
            <a:xfrm flipH="1" flipV="1">
              <a:off x="1990" y="1891"/>
              <a:ext cx="41" cy="21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2" name="Line 49"/>
            <p:cNvSpPr>
              <a:spLocks noChangeAspect="1" noChangeShapeType="1"/>
            </p:cNvSpPr>
            <p:nvPr/>
          </p:nvSpPr>
          <p:spPr bwMode="auto">
            <a:xfrm>
              <a:off x="1901" y="1861"/>
              <a:ext cx="66" cy="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grpSp>
        <p:nvGrpSpPr>
          <p:cNvPr id="93" name="Group 50"/>
          <p:cNvGrpSpPr>
            <a:grpSpLocks noChangeAspect="1"/>
          </p:cNvGrpSpPr>
          <p:nvPr/>
        </p:nvGrpSpPr>
        <p:grpSpPr bwMode="auto">
          <a:xfrm>
            <a:off x="576882" y="5548364"/>
            <a:ext cx="433129" cy="339110"/>
            <a:chOff x="-960" y="2973"/>
            <a:chExt cx="358" cy="292"/>
          </a:xfrm>
        </p:grpSpPr>
        <p:sp>
          <p:nvSpPr>
            <p:cNvPr id="94" name="Freeform 51"/>
            <p:cNvSpPr>
              <a:spLocks noChangeAspect="1"/>
            </p:cNvSpPr>
            <p:nvPr/>
          </p:nvSpPr>
          <p:spPr bwMode="auto">
            <a:xfrm>
              <a:off x="-903" y="3092"/>
              <a:ext cx="301" cy="173"/>
            </a:xfrm>
            <a:custGeom>
              <a:avLst/>
              <a:gdLst/>
              <a:ahLst/>
              <a:cxnLst>
                <a:cxn ang="0">
                  <a:pos x="294" y="51"/>
                </a:cxn>
                <a:cxn ang="0">
                  <a:pos x="301" y="0"/>
                </a:cxn>
                <a:cxn ang="0">
                  <a:pos x="5" y="125"/>
                </a:cxn>
                <a:cxn ang="0">
                  <a:pos x="0" y="173"/>
                </a:cxn>
                <a:cxn ang="0">
                  <a:pos x="294" y="51"/>
                </a:cxn>
              </a:cxnLst>
              <a:rect l="0" t="0" r="r" b="b"/>
              <a:pathLst>
                <a:path w="301" h="173">
                  <a:moveTo>
                    <a:pt x="294" y="51"/>
                  </a:moveTo>
                  <a:lnTo>
                    <a:pt x="301" y="0"/>
                  </a:lnTo>
                  <a:lnTo>
                    <a:pt x="5" y="125"/>
                  </a:lnTo>
                  <a:lnTo>
                    <a:pt x="0" y="173"/>
                  </a:lnTo>
                  <a:lnTo>
                    <a:pt x="294" y="51"/>
                  </a:lnTo>
                  <a:close/>
                </a:path>
              </a:pathLst>
            </a:custGeom>
            <a:solidFill>
              <a:srgbClr val="62626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5" name="Freeform 52"/>
            <p:cNvSpPr>
              <a:spLocks noChangeAspect="1"/>
            </p:cNvSpPr>
            <p:nvPr/>
          </p:nvSpPr>
          <p:spPr bwMode="auto">
            <a:xfrm>
              <a:off x="-903" y="3092"/>
              <a:ext cx="301" cy="173"/>
            </a:xfrm>
            <a:custGeom>
              <a:avLst/>
              <a:gdLst/>
              <a:ahLst/>
              <a:cxnLst>
                <a:cxn ang="0">
                  <a:pos x="294" y="51"/>
                </a:cxn>
                <a:cxn ang="0">
                  <a:pos x="301" y="0"/>
                </a:cxn>
                <a:cxn ang="0">
                  <a:pos x="5" y="125"/>
                </a:cxn>
                <a:cxn ang="0">
                  <a:pos x="0" y="173"/>
                </a:cxn>
                <a:cxn ang="0">
                  <a:pos x="294" y="51"/>
                </a:cxn>
              </a:cxnLst>
              <a:rect l="0" t="0" r="r" b="b"/>
              <a:pathLst>
                <a:path w="301" h="173">
                  <a:moveTo>
                    <a:pt x="294" y="51"/>
                  </a:moveTo>
                  <a:lnTo>
                    <a:pt x="301" y="0"/>
                  </a:lnTo>
                  <a:lnTo>
                    <a:pt x="5" y="125"/>
                  </a:lnTo>
                  <a:lnTo>
                    <a:pt x="0" y="173"/>
                  </a:lnTo>
                  <a:lnTo>
                    <a:pt x="294" y="51"/>
                  </a:lnTo>
                </a:path>
              </a:pathLst>
            </a:custGeom>
            <a:noFill/>
            <a:ln w="3175">
              <a:solidFill>
                <a:srgbClr val="62626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6" name="Freeform 53"/>
            <p:cNvSpPr>
              <a:spLocks noChangeAspect="1"/>
            </p:cNvSpPr>
            <p:nvPr/>
          </p:nvSpPr>
          <p:spPr bwMode="auto">
            <a:xfrm>
              <a:off x="-960" y="3096"/>
              <a:ext cx="62" cy="169"/>
            </a:xfrm>
            <a:custGeom>
              <a:avLst/>
              <a:gdLst/>
              <a:ahLst/>
              <a:cxnLst>
                <a:cxn ang="0">
                  <a:pos x="57" y="169"/>
                </a:cxn>
                <a:cxn ang="0">
                  <a:pos x="62" y="121"/>
                </a:cxn>
                <a:cxn ang="0">
                  <a:pos x="3" y="0"/>
                </a:cxn>
                <a:cxn ang="0">
                  <a:pos x="0" y="48"/>
                </a:cxn>
                <a:cxn ang="0">
                  <a:pos x="57" y="169"/>
                </a:cxn>
              </a:cxnLst>
              <a:rect l="0" t="0" r="r" b="b"/>
              <a:pathLst>
                <a:path w="62" h="169">
                  <a:moveTo>
                    <a:pt x="57" y="169"/>
                  </a:moveTo>
                  <a:lnTo>
                    <a:pt x="62" y="121"/>
                  </a:lnTo>
                  <a:lnTo>
                    <a:pt x="3" y="0"/>
                  </a:lnTo>
                  <a:lnTo>
                    <a:pt x="0" y="48"/>
                  </a:lnTo>
                  <a:lnTo>
                    <a:pt x="57" y="169"/>
                  </a:lnTo>
                  <a:close/>
                </a:path>
              </a:pathLst>
            </a:custGeom>
            <a:solidFill>
              <a:srgbClr val="B5B5B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7" name="Freeform 54"/>
            <p:cNvSpPr>
              <a:spLocks noChangeAspect="1"/>
            </p:cNvSpPr>
            <p:nvPr/>
          </p:nvSpPr>
          <p:spPr bwMode="auto">
            <a:xfrm>
              <a:off x="-960" y="3096"/>
              <a:ext cx="62" cy="169"/>
            </a:xfrm>
            <a:custGeom>
              <a:avLst/>
              <a:gdLst/>
              <a:ahLst/>
              <a:cxnLst>
                <a:cxn ang="0">
                  <a:pos x="57" y="169"/>
                </a:cxn>
                <a:cxn ang="0">
                  <a:pos x="62" y="121"/>
                </a:cxn>
                <a:cxn ang="0">
                  <a:pos x="3" y="0"/>
                </a:cxn>
                <a:cxn ang="0">
                  <a:pos x="0" y="48"/>
                </a:cxn>
                <a:cxn ang="0">
                  <a:pos x="57" y="169"/>
                </a:cxn>
              </a:cxnLst>
              <a:rect l="0" t="0" r="r" b="b"/>
              <a:pathLst>
                <a:path w="62" h="169">
                  <a:moveTo>
                    <a:pt x="57" y="169"/>
                  </a:moveTo>
                  <a:lnTo>
                    <a:pt x="62" y="121"/>
                  </a:lnTo>
                  <a:lnTo>
                    <a:pt x="3" y="0"/>
                  </a:lnTo>
                  <a:lnTo>
                    <a:pt x="0" y="48"/>
                  </a:lnTo>
                  <a:lnTo>
                    <a:pt x="57" y="169"/>
                  </a:lnTo>
                </a:path>
              </a:pathLst>
            </a:custGeom>
            <a:noFill/>
            <a:ln w="3175">
              <a:solidFill>
                <a:srgbClr val="B5B5B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8" name="Freeform 55"/>
            <p:cNvSpPr>
              <a:spLocks noChangeAspect="1"/>
            </p:cNvSpPr>
            <p:nvPr/>
          </p:nvSpPr>
          <p:spPr bwMode="auto">
            <a:xfrm>
              <a:off x="-957" y="2973"/>
              <a:ext cx="355" cy="244"/>
            </a:xfrm>
            <a:custGeom>
              <a:avLst/>
              <a:gdLst/>
              <a:ahLst/>
              <a:cxnLst>
                <a:cxn ang="0">
                  <a:pos x="0" y="123"/>
                </a:cxn>
                <a:cxn ang="0">
                  <a:pos x="59" y="244"/>
                </a:cxn>
                <a:cxn ang="0">
                  <a:pos x="355" y="119"/>
                </a:cxn>
                <a:cxn ang="0">
                  <a:pos x="296" y="0"/>
                </a:cxn>
                <a:cxn ang="0">
                  <a:pos x="0" y="123"/>
                </a:cxn>
                <a:cxn ang="0">
                  <a:pos x="0" y="123"/>
                </a:cxn>
              </a:cxnLst>
              <a:rect l="0" t="0" r="r" b="b"/>
              <a:pathLst>
                <a:path w="355" h="244">
                  <a:moveTo>
                    <a:pt x="0" y="123"/>
                  </a:moveTo>
                  <a:lnTo>
                    <a:pt x="59" y="244"/>
                  </a:lnTo>
                  <a:lnTo>
                    <a:pt x="355" y="119"/>
                  </a:lnTo>
                  <a:lnTo>
                    <a:pt x="296" y="0"/>
                  </a:lnTo>
                  <a:lnTo>
                    <a:pt x="0" y="123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D9D9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9" name="Freeform 56"/>
            <p:cNvSpPr>
              <a:spLocks noChangeAspect="1"/>
            </p:cNvSpPr>
            <p:nvPr/>
          </p:nvSpPr>
          <p:spPr bwMode="auto">
            <a:xfrm>
              <a:off x="-957" y="2973"/>
              <a:ext cx="355" cy="244"/>
            </a:xfrm>
            <a:custGeom>
              <a:avLst/>
              <a:gdLst/>
              <a:ahLst/>
              <a:cxnLst>
                <a:cxn ang="0">
                  <a:pos x="0" y="123"/>
                </a:cxn>
                <a:cxn ang="0">
                  <a:pos x="59" y="244"/>
                </a:cxn>
                <a:cxn ang="0">
                  <a:pos x="355" y="119"/>
                </a:cxn>
                <a:cxn ang="0">
                  <a:pos x="296" y="0"/>
                </a:cxn>
                <a:cxn ang="0">
                  <a:pos x="0" y="123"/>
                </a:cxn>
                <a:cxn ang="0">
                  <a:pos x="0" y="123"/>
                </a:cxn>
              </a:cxnLst>
              <a:rect l="0" t="0" r="r" b="b"/>
              <a:pathLst>
                <a:path w="355" h="244">
                  <a:moveTo>
                    <a:pt x="0" y="123"/>
                  </a:moveTo>
                  <a:lnTo>
                    <a:pt x="59" y="244"/>
                  </a:lnTo>
                  <a:lnTo>
                    <a:pt x="355" y="119"/>
                  </a:lnTo>
                  <a:lnTo>
                    <a:pt x="296" y="0"/>
                  </a:lnTo>
                  <a:lnTo>
                    <a:pt x="0" y="123"/>
                  </a:lnTo>
                  <a:lnTo>
                    <a:pt x="0" y="123"/>
                  </a:lnTo>
                </a:path>
              </a:pathLst>
            </a:custGeom>
            <a:noFill/>
            <a:ln w="3175">
              <a:solidFill>
                <a:srgbClr val="D9D9D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grpSp>
        <p:nvGrpSpPr>
          <p:cNvPr id="100" name="Group 57"/>
          <p:cNvGrpSpPr>
            <a:grpSpLocks noChangeAspect="1"/>
          </p:cNvGrpSpPr>
          <p:nvPr/>
        </p:nvGrpSpPr>
        <p:grpSpPr bwMode="auto">
          <a:xfrm>
            <a:off x="2473938" y="6016382"/>
            <a:ext cx="217774" cy="204395"/>
            <a:chOff x="608" y="3376"/>
            <a:chExt cx="180" cy="176"/>
          </a:xfrm>
        </p:grpSpPr>
        <p:sp>
          <p:nvSpPr>
            <p:cNvPr id="101" name="Freeform 58"/>
            <p:cNvSpPr>
              <a:spLocks noChangeAspect="1"/>
            </p:cNvSpPr>
            <p:nvPr/>
          </p:nvSpPr>
          <p:spPr bwMode="auto">
            <a:xfrm>
              <a:off x="726" y="3378"/>
              <a:ext cx="62" cy="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86"/>
                </a:cxn>
                <a:cxn ang="0">
                  <a:pos x="62" y="93"/>
                </a:cxn>
                <a:cxn ang="0">
                  <a:pos x="10" y="7"/>
                </a:cxn>
                <a:cxn ang="0">
                  <a:pos x="0" y="0"/>
                </a:cxn>
              </a:cxnLst>
              <a:rect l="0" t="0" r="r" b="b"/>
              <a:pathLst>
                <a:path w="62" h="93">
                  <a:moveTo>
                    <a:pt x="0" y="0"/>
                  </a:moveTo>
                  <a:lnTo>
                    <a:pt x="52" y="86"/>
                  </a:lnTo>
                  <a:lnTo>
                    <a:pt x="62" y="93"/>
                  </a:lnTo>
                  <a:lnTo>
                    <a:pt x="1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730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2" name="Freeform 59"/>
            <p:cNvSpPr>
              <a:spLocks noChangeAspect="1"/>
            </p:cNvSpPr>
            <p:nvPr/>
          </p:nvSpPr>
          <p:spPr bwMode="auto">
            <a:xfrm>
              <a:off x="726" y="3378"/>
              <a:ext cx="62" cy="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86"/>
                </a:cxn>
                <a:cxn ang="0">
                  <a:pos x="62" y="93"/>
                </a:cxn>
                <a:cxn ang="0">
                  <a:pos x="10" y="7"/>
                </a:cxn>
                <a:cxn ang="0">
                  <a:pos x="0" y="0"/>
                </a:cxn>
              </a:cxnLst>
              <a:rect l="0" t="0" r="r" b="b"/>
              <a:pathLst>
                <a:path w="62" h="93">
                  <a:moveTo>
                    <a:pt x="0" y="0"/>
                  </a:moveTo>
                  <a:lnTo>
                    <a:pt x="52" y="86"/>
                  </a:lnTo>
                  <a:lnTo>
                    <a:pt x="62" y="93"/>
                  </a:lnTo>
                  <a:lnTo>
                    <a:pt x="1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73730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3" name="Freeform 60"/>
            <p:cNvSpPr>
              <a:spLocks noChangeAspect="1"/>
            </p:cNvSpPr>
            <p:nvPr/>
          </p:nvSpPr>
          <p:spPr bwMode="auto">
            <a:xfrm>
              <a:off x="608" y="3445"/>
              <a:ext cx="52" cy="10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52" y="100"/>
                </a:cxn>
                <a:cxn ang="0">
                  <a:pos x="52" y="87"/>
                </a:cxn>
                <a:cxn ang="0">
                  <a:pos x="0" y="0"/>
                </a:cxn>
                <a:cxn ang="0">
                  <a:pos x="0" y="12"/>
                </a:cxn>
              </a:cxnLst>
              <a:rect l="0" t="0" r="r" b="b"/>
              <a:pathLst>
                <a:path w="52" h="100">
                  <a:moveTo>
                    <a:pt x="0" y="12"/>
                  </a:moveTo>
                  <a:lnTo>
                    <a:pt x="52" y="100"/>
                  </a:lnTo>
                  <a:lnTo>
                    <a:pt x="52" y="87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ACAC2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4" name="Freeform 61"/>
            <p:cNvSpPr>
              <a:spLocks noChangeAspect="1"/>
            </p:cNvSpPr>
            <p:nvPr/>
          </p:nvSpPr>
          <p:spPr bwMode="auto">
            <a:xfrm>
              <a:off x="608" y="3445"/>
              <a:ext cx="52" cy="10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52" y="100"/>
                </a:cxn>
                <a:cxn ang="0">
                  <a:pos x="52" y="87"/>
                </a:cxn>
                <a:cxn ang="0">
                  <a:pos x="0" y="0"/>
                </a:cxn>
                <a:cxn ang="0">
                  <a:pos x="0" y="12"/>
                </a:cxn>
              </a:cxnLst>
              <a:rect l="0" t="0" r="r" b="b"/>
              <a:pathLst>
                <a:path w="52" h="100">
                  <a:moveTo>
                    <a:pt x="0" y="12"/>
                  </a:moveTo>
                  <a:lnTo>
                    <a:pt x="52" y="100"/>
                  </a:lnTo>
                  <a:lnTo>
                    <a:pt x="52" y="87"/>
                  </a:lnTo>
                  <a:lnTo>
                    <a:pt x="0" y="0"/>
                  </a:lnTo>
                  <a:lnTo>
                    <a:pt x="0" y="12"/>
                  </a:lnTo>
                </a:path>
              </a:pathLst>
            </a:custGeom>
            <a:noFill/>
            <a:ln w="3175">
              <a:solidFill>
                <a:srgbClr val="ACAC2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5" name="Freeform 62"/>
            <p:cNvSpPr>
              <a:spLocks noChangeAspect="1"/>
            </p:cNvSpPr>
            <p:nvPr/>
          </p:nvSpPr>
          <p:spPr bwMode="auto">
            <a:xfrm>
              <a:off x="708" y="3376"/>
              <a:ext cx="70" cy="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" y="88"/>
                </a:cxn>
                <a:cxn ang="0">
                  <a:pos x="70" y="88"/>
                </a:cxn>
                <a:cxn ang="0">
                  <a:pos x="18" y="2"/>
                </a:cxn>
                <a:cxn ang="0">
                  <a:pos x="0" y="0"/>
                </a:cxn>
              </a:cxnLst>
              <a:rect l="0" t="0" r="r" b="b"/>
              <a:pathLst>
                <a:path w="70" h="88">
                  <a:moveTo>
                    <a:pt x="0" y="0"/>
                  </a:moveTo>
                  <a:lnTo>
                    <a:pt x="51" y="88"/>
                  </a:lnTo>
                  <a:lnTo>
                    <a:pt x="70" y="88"/>
                  </a:lnTo>
                  <a:lnTo>
                    <a:pt x="18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AD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6" name="Freeform 63"/>
            <p:cNvSpPr>
              <a:spLocks noChangeAspect="1"/>
            </p:cNvSpPr>
            <p:nvPr/>
          </p:nvSpPr>
          <p:spPr bwMode="auto">
            <a:xfrm>
              <a:off x="708" y="3376"/>
              <a:ext cx="70" cy="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" y="88"/>
                </a:cxn>
                <a:cxn ang="0">
                  <a:pos x="70" y="88"/>
                </a:cxn>
                <a:cxn ang="0">
                  <a:pos x="18" y="2"/>
                </a:cxn>
                <a:cxn ang="0">
                  <a:pos x="0" y="0"/>
                </a:cxn>
              </a:cxnLst>
              <a:rect l="0" t="0" r="r" b="b"/>
              <a:pathLst>
                <a:path w="70" h="88">
                  <a:moveTo>
                    <a:pt x="0" y="0"/>
                  </a:moveTo>
                  <a:lnTo>
                    <a:pt x="51" y="88"/>
                  </a:lnTo>
                  <a:lnTo>
                    <a:pt x="70" y="88"/>
                  </a:lnTo>
                  <a:lnTo>
                    <a:pt x="18" y="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ADAD3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7" name="Freeform 64"/>
            <p:cNvSpPr>
              <a:spLocks noChangeAspect="1"/>
            </p:cNvSpPr>
            <p:nvPr/>
          </p:nvSpPr>
          <p:spPr bwMode="auto">
            <a:xfrm>
              <a:off x="608" y="3428"/>
              <a:ext cx="61" cy="10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52" y="104"/>
                </a:cxn>
                <a:cxn ang="0">
                  <a:pos x="61" y="88"/>
                </a:cxn>
                <a:cxn ang="0">
                  <a:pos x="9" y="0"/>
                </a:cxn>
                <a:cxn ang="0">
                  <a:pos x="0" y="17"/>
                </a:cxn>
              </a:cxnLst>
              <a:rect l="0" t="0" r="r" b="b"/>
              <a:pathLst>
                <a:path w="61" h="104">
                  <a:moveTo>
                    <a:pt x="0" y="17"/>
                  </a:moveTo>
                  <a:lnTo>
                    <a:pt x="52" y="104"/>
                  </a:lnTo>
                  <a:lnTo>
                    <a:pt x="61" y="88"/>
                  </a:lnTo>
                  <a:lnTo>
                    <a:pt x="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DDDD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8" name="Freeform 65"/>
            <p:cNvSpPr>
              <a:spLocks noChangeAspect="1"/>
            </p:cNvSpPr>
            <p:nvPr/>
          </p:nvSpPr>
          <p:spPr bwMode="auto">
            <a:xfrm>
              <a:off x="608" y="3428"/>
              <a:ext cx="61" cy="10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52" y="104"/>
                </a:cxn>
                <a:cxn ang="0">
                  <a:pos x="61" y="88"/>
                </a:cxn>
                <a:cxn ang="0">
                  <a:pos x="9" y="0"/>
                </a:cxn>
                <a:cxn ang="0">
                  <a:pos x="0" y="17"/>
                </a:cxn>
              </a:cxnLst>
              <a:rect l="0" t="0" r="r" b="b"/>
              <a:pathLst>
                <a:path w="61" h="104">
                  <a:moveTo>
                    <a:pt x="0" y="17"/>
                  </a:moveTo>
                  <a:lnTo>
                    <a:pt x="52" y="104"/>
                  </a:lnTo>
                  <a:lnTo>
                    <a:pt x="61" y="88"/>
                  </a:lnTo>
                  <a:lnTo>
                    <a:pt x="9" y="0"/>
                  </a:lnTo>
                  <a:lnTo>
                    <a:pt x="0" y="17"/>
                  </a:lnTo>
                </a:path>
              </a:pathLst>
            </a:custGeom>
            <a:noFill/>
            <a:ln w="3175">
              <a:solidFill>
                <a:srgbClr val="DDDD4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9" name="Freeform 66"/>
            <p:cNvSpPr>
              <a:spLocks noChangeAspect="1"/>
            </p:cNvSpPr>
            <p:nvPr/>
          </p:nvSpPr>
          <p:spPr bwMode="auto">
            <a:xfrm>
              <a:off x="684" y="3376"/>
              <a:ext cx="75" cy="9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52" y="93"/>
                </a:cxn>
                <a:cxn ang="0">
                  <a:pos x="75" y="88"/>
                </a:cxn>
                <a:cxn ang="0">
                  <a:pos x="24" y="0"/>
                </a:cxn>
                <a:cxn ang="0">
                  <a:pos x="0" y="7"/>
                </a:cxn>
              </a:cxnLst>
              <a:rect l="0" t="0" r="r" b="b"/>
              <a:pathLst>
                <a:path w="75" h="93">
                  <a:moveTo>
                    <a:pt x="0" y="7"/>
                  </a:moveTo>
                  <a:lnTo>
                    <a:pt x="52" y="93"/>
                  </a:lnTo>
                  <a:lnTo>
                    <a:pt x="75" y="88"/>
                  </a:lnTo>
                  <a:lnTo>
                    <a:pt x="2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DDD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0" name="Freeform 67"/>
            <p:cNvSpPr>
              <a:spLocks noChangeAspect="1"/>
            </p:cNvSpPr>
            <p:nvPr/>
          </p:nvSpPr>
          <p:spPr bwMode="auto">
            <a:xfrm>
              <a:off x="684" y="3376"/>
              <a:ext cx="75" cy="9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52" y="93"/>
                </a:cxn>
                <a:cxn ang="0">
                  <a:pos x="75" y="88"/>
                </a:cxn>
                <a:cxn ang="0">
                  <a:pos x="24" y="0"/>
                </a:cxn>
                <a:cxn ang="0">
                  <a:pos x="0" y="7"/>
                </a:cxn>
              </a:cxnLst>
              <a:rect l="0" t="0" r="r" b="b"/>
              <a:pathLst>
                <a:path w="75" h="93">
                  <a:moveTo>
                    <a:pt x="0" y="7"/>
                  </a:moveTo>
                  <a:lnTo>
                    <a:pt x="52" y="93"/>
                  </a:lnTo>
                  <a:lnTo>
                    <a:pt x="75" y="88"/>
                  </a:lnTo>
                  <a:lnTo>
                    <a:pt x="24" y="0"/>
                  </a:lnTo>
                  <a:lnTo>
                    <a:pt x="0" y="7"/>
                  </a:lnTo>
                </a:path>
              </a:pathLst>
            </a:custGeom>
            <a:noFill/>
            <a:ln w="3175">
              <a:solidFill>
                <a:srgbClr val="DDDD4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1" name="Freeform 68"/>
            <p:cNvSpPr>
              <a:spLocks noChangeAspect="1"/>
            </p:cNvSpPr>
            <p:nvPr/>
          </p:nvSpPr>
          <p:spPr bwMode="auto">
            <a:xfrm>
              <a:off x="617" y="3411"/>
              <a:ext cx="69" cy="105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52" y="105"/>
                </a:cxn>
                <a:cxn ang="0">
                  <a:pos x="69" y="88"/>
                </a:cxn>
                <a:cxn ang="0">
                  <a:pos x="17" y="0"/>
                </a:cxn>
                <a:cxn ang="0">
                  <a:pos x="0" y="17"/>
                </a:cxn>
              </a:cxnLst>
              <a:rect l="0" t="0" r="r" b="b"/>
              <a:pathLst>
                <a:path w="69" h="105">
                  <a:moveTo>
                    <a:pt x="0" y="17"/>
                  </a:moveTo>
                  <a:lnTo>
                    <a:pt x="52" y="105"/>
                  </a:lnTo>
                  <a:lnTo>
                    <a:pt x="69" y="88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EFE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2" name="Freeform 69"/>
            <p:cNvSpPr>
              <a:spLocks noChangeAspect="1"/>
            </p:cNvSpPr>
            <p:nvPr/>
          </p:nvSpPr>
          <p:spPr bwMode="auto">
            <a:xfrm>
              <a:off x="617" y="3411"/>
              <a:ext cx="69" cy="105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52" y="105"/>
                </a:cxn>
                <a:cxn ang="0">
                  <a:pos x="69" y="88"/>
                </a:cxn>
                <a:cxn ang="0">
                  <a:pos x="17" y="0"/>
                </a:cxn>
                <a:cxn ang="0">
                  <a:pos x="0" y="17"/>
                </a:cxn>
              </a:cxnLst>
              <a:rect l="0" t="0" r="r" b="b"/>
              <a:pathLst>
                <a:path w="69" h="105">
                  <a:moveTo>
                    <a:pt x="0" y="17"/>
                  </a:moveTo>
                  <a:lnTo>
                    <a:pt x="52" y="105"/>
                  </a:lnTo>
                  <a:lnTo>
                    <a:pt x="69" y="88"/>
                  </a:lnTo>
                  <a:lnTo>
                    <a:pt x="17" y="0"/>
                  </a:lnTo>
                  <a:lnTo>
                    <a:pt x="0" y="17"/>
                  </a:lnTo>
                </a:path>
              </a:pathLst>
            </a:custGeom>
            <a:noFill/>
            <a:ln w="3175">
              <a:solidFill>
                <a:srgbClr val="FEFE6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3" name="Freeform 70"/>
            <p:cNvSpPr>
              <a:spLocks noChangeAspect="1"/>
            </p:cNvSpPr>
            <p:nvPr/>
          </p:nvSpPr>
          <p:spPr bwMode="auto">
            <a:xfrm>
              <a:off x="658" y="3383"/>
              <a:ext cx="78" cy="9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52" y="98"/>
                </a:cxn>
                <a:cxn ang="0">
                  <a:pos x="78" y="86"/>
                </a:cxn>
                <a:cxn ang="0">
                  <a:pos x="26" y="0"/>
                </a:cxn>
                <a:cxn ang="0">
                  <a:pos x="0" y="12"/>
                </a:cxn>
              </a:cxnLst>
              <a:rect l="0" t="0" r="r" b="b"/>
              <a:pathLst>
                <a:path w="78" h="98">
                  <a:moveTo>
                    <a:pt x="0" y="12"/>
                  </a:moveTo>
                  <a:lnTo>
                    <a:pt x="52" y="98"/>
                  </a:lnTo>
                  <a:lnTo>
                    <a:pt x="78" y="86"/>
                  </a:lnTo>
                  <a:lnTo>
                    <a:pt x="26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EFE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4" name="Freeform 71"/>
            <p:cNvSpPr>
              <a:spLocks noChangeAspect="1"/>
            </p:cNvSpPr>
            <p:nvPr/>
          </p:nvSpPr>
          <p:spPr bwMode="auto">
            <a:xfrm>
              <a:off x="658" y="3383"/>
              <a:ext cx="78" cy="9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52" y="98"/>
                </a:cxn>
                <a:cxn ang="0">
                  <a:pos x="78" y="86"/>
                </a:cxn>
                <a:cxn ang="0">
                  <a:pos x="26" y="0"/>
                </a:cxn>
                <a:cxn ang="0">
                  <a:pos x="0" y="12"/>
                </a:cxn>
              </a:cxnLst>
              <a:rect l="0" t="0" r="r" b="b"/>
              <a:pathLst>
                <a:path w="78" h="98">
                  <a:moveTo>
                    <a:pt x="0" y="12"/>
                  </a:moveTo>
                  <a:lnTo>
                    <a:pt x="52" y="98"/>
                  </a:lnTo>
                  <a:lnTo>
                    <a:pt x="78" y="86"/>
                  </a:lnTo>
                  <a:lnTo>
                    <a:pt x="26" y="0"/>
                  </a:lnTo>
                  <a:lnTo>
                    <a:pt x="0" y="12"/>
                  </a:lnTo>
                </a:path>
              </a:pathLst>
            </a:custGeom>
            <a:noFill/>
            <a:ln w="3175">
              <a:solidFill>
                <a:srgbClr val="FEFE6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5" name="Freeform 72"/>
            <p:cNvSpPr>
              <a:spLocks noChangeAspect="1"/>
            </p:cNvSpPr>
            <p:nvPr/>
          </p:nvSpPr>
          <p:spPr bwMode="auto">
            <a:xfrm>
              <a:off x="634" y="3395"/>
              <a:ext cx="76" cy="10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52" y="104"/>
                </a:cxn>
                <a:cxn ang="0">
                  <a:pos x="76" y="86"/>
                </a:cxn>
                <a:cxn ang="0">
                  <a:pos x="24" y="0"/>
                </a:cxn>
                <a:cxn ang="0">
                  <a:pos x="0" y="16"/>
                </a:cxn>
              </a:cxnLst>
              <a:rect l="0" t="0" r="r" b="b"/>
              <a:pathLst>
                <a:path w="76" h="104">
                  <a:moveTo>
                    <a:pt x="0" y="16"/>
                  </a:moveTo>
                  <a:lnTo>
                    <a:pt x="52" y="104"/>
                  </a:lnTo>
                  <a:lnTo>
                    <a:pt x="76" y="86"/>
                  </a:lnTo>
                  <a:lnTo>
                    <a:pt x="24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6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6" name="Freeform 73"/>
            <p:cNvSpPr>
              <a:spLocks noChangeAspect="1"/>
            </p:cNvSpPr>
            <p:nvPr/>
          </p:nvSpPr>
          <p:spPr bwMode="auto">
            <a:xfrm>
              <a:off x="634" y="3395"/>
              <a:ext cx="76" cy="10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52" y="104"/>
                </a:cxn>
                <a:cxn ang="0">
                  <a:pos x="76" y="86"/>
                </a:cxn>
                <a:cxn ang="0">
                  <a:pos x="24" y="0"/>
                </a:cxn>
                <a:cxn ang="0">
                  <a:pos x="0" y="16"/>
                </a:cxn>
              </a:cxnLst>
              <a:rect l="0" t="0" r="r" b="b"/>
              <a:pathLst>
                <a:path w="76" h="104">
                  <a:moveTo>
                    <a:pt x="0" y="16"/>
                  </a:moveTo>
                  <a:lnTo>
                    <a:pt x="52" y="104"/>
                  </a:lnTo>
                  <a:lnTo>
                    <a:pt x="76" y="86"/>
                  </a:lnTo>
                  <a:lnTo>
                    <a:pt x="24" y="0"/>
                  </a:lnTo>
                  <a:lnTo>
                    <a:pt x="0" y="16"/>
                  </a:lnTo>
                </a:path>
              </a:pathLst>
            </a:custGeom>
            <a:noFill/>
            <a:ln w="3175">
              <a:solidFill>
                <a:srgbClr val="FFFF6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7" name="Freeform 74"/>
            <p:cNvSpPr>
              <a:spLocks noChangeAspect="1"/>
            </p:cNvSpPr>
            <p:nvPr/>
          </p:nvSpPr>
          <p:spPr bwMode="auto">
            <a:xfrm>
              <a:off x="660" y="3464"/>
              <a:ext cx="128" cy="88"/>
            </a:xfrm>
            <a:custGeom>
              <a:avLst/>
              <a:gdLst/>
              <a:ahLst/>
              <a:cxnLst>
                <a:cxn ang="0">
                  <a:pos x="50" y="17"/>
                </a:cxn>
                <a:cxn ang="0">
                  <a:pos x="26" y="35"/>
                </a:cxn>
                <a:cxn ang="0">
                  <a:pos x="9" y="52"/>
                </a:cxn>
                <a:cxn ang="0">
                  <a:pos x="0" y="68"/>
                </a:cxn>
                <a:cxn ang="0">
                  <a:pos x="0" y="81"/>
                </a:cxn>
                <a:cxn ang="0">
                  <a:pos x="10" y="88"/>
                </a:cxn>
                <a:cxn ang="0">
                  <a:pos x="28" y="88"/>
                </a:cxn>
                <a:cxn ang="0">
                  <a:pos x="52" y="81"/>
                </a:cxn>
                <a:cxn ang="0">
                  <a:pos x="76" y="69"/>
                </a:cxn>
                <a:cxn ang="0">
                  <a:pos x="100" y="54"/>
                </a:cxn>
                <a:cxn ang="0">
                  <a:pos x="118" y="37"/>
                </a:cxn>
                <a:cxn ang="0">
                  <a:pos x="126" y="19"/>
                </a:cxn>
                <a:cxn ang="0">
                  <a:pos x="128" y="7"/>
                </a:cxn>
                <a:cxn ang="0">
                  <a:pos x="118" y="0"/>
                </a:cxn>
                <a:cxn ang="0">
                  <a:pos x="99" y="0"/>
                </a:cxn>
                <a:cxn ang="0">
                  <a:pos x="76" y="5"/>
                </a:cxn>
                <a:cxn ang="0">
                  <a:pos x="50" y="17"/>
                </a:cxn>
              </a:cxnLst>
              <a:rect l="0" t="0" r="r" b="b"/>
              <a:pathLst>
                <a:path w="128" h="88">
                  <a:moveTo>
                    <a:pt x="50" y="17"/>
                  </a:moveTo>
                  <a:lnTo>
                    <a:pt x="26" y="35"/>
                  </a:lnTo>
                  <a:lnTo>
                    <a:pt x="9" y="52"/>
                  </a:lnTo>
                  <a:lnTo>
                    <a:pt x="0" y="68"/>
                  </a:lnTo>
                  <a:lnTo>
                    <a:pt x="0" y="81"/>
                  </a:lnTo>
                  <a:lnTo>
                    <a:pt x="10" y="88"/>
                  </a:lnTo>
                  <a:lnTo>
                    <a:pt x="28" y="88"/>
                  </a:lnTo>
                  <a:lnTo>
                    <a:pt x="52" y="81"/>
                  </a:lnTo>
                  <a:lnTo>
                    <a:pt x="76" y="69"/>
                  </a:lnTo>
                  <a:lnTo>
                    <a:pt x="100" y="54"/>
                  </a:lnTo>
                  <a:lnTo>
                    <a:pt x="118" y="37"/>
                  </a:lnTo>
                  <a:lnTo>
                    <a:pt x="126" y="19"/>
                  </a:lnTo>
                  <a:lnTo>
                    <a:pt x="128" y="7"/>
                  </a:lnTo>
                  <a:lnTo>
                    <a:pt x="118" y="0"/>
                  </a:lnTo>
                  <a:lnTo>
                    <a:pt x="99" y="0"/>
                  </a:lnTo>
                  <a:lnTo>
                    <a:pt x="76" y="5"/>
                  </a:lnTo>
                  <a:lnTo>
                    <a:pt x="50" y="17"/>
                  </a:lnTo>
                  <a:close/>
                </a:path>
              </a:pathLst>
            </a:custGeom>
            <a:solidFill>
              <a:srgbClr val="8383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8" name="Freeform 75"/>
            <p:cNvSpPr>
              <a:spLocks noChangeAspect="1"/>
            </p:cNvSpPr>
            <p:nvPr/>
          </p:nvSpPr>
          <p:spPr bwMode="auto">
            <a:xfrm>
              <a:off x="660" y="3464"/>
              <a:ext cx="128" cy="88"/>
            </a:xfrm>
            <a:custGeom>
              <a:avLst/>
              <a:gdLst/>
              <a:ahLst/>
              <a:cxnLst>
                <a:cxn ang="0">
                  <a:pos x="50" y="17"/>
                </a:cxn>
                <a:cxn ang="0">
                  <a:pos x="26" y="35"/>
                </a:cxn>
                <a:cxn ang="0">
                  <a:pos x="9" y="52"/>
                </a:cxn>
                <a:cxn ang="0">
                  <a:pos x="0" y="68"/>
                </a:cxn>
                <a:cxn ang="0">
                  <a:pos x="0" y="81"/>
                </a:cxn>
                <a:cxn ang="0">
                  <a:pos x="10" y="88"/>
                </a:cxn>
                <a:cxn ang="0">
                  <a:pos x="28" y="88"/>
                </a:cxn>
                <a:cxn ang="0">
                  <a:pos x="52" y="81"/>
                </a:cxn>
                <a:cxn ang="0">
                  <a:pos x="76" y="69"/>
                </a:cxn>
                <a:cxn ang="0">
                  <a:pos x="100" y="54"/>
                </a:cxn>
                <a:cxn ang="0">
                  <a:pos x="118" y="37"/>
                </a:cxn>
                <a:cxn ang="0">
                  <a:pos x="126" y="19"/>
                </a:cxn>
                <a:cxn ang="0">
                  <a:pos x="128" y="7"/>
                </a:cxn>
                <a:cxn ang="0">
                  <a:pos x="118" y="0"/>
                </a:cxn>
                <a:cxn ang="0">
                  <a:pos x="99" y="0"/>
                </a:cxn>
                <a:cxn ang="0">
                  <a:pos x="76" y="5"/>
                </a:cxn>
                <a:cxn ang="0">
                  <a:pos x="50" y="17"/>
                </a:cxn>
              </a:cxnLst>
              <a:rect l="0" t="0" r="r" b="b"/>
              <a:pathLst>
                <a:path w="128" h="88">
                  <a:moveTo>
                    <a:pt x="50" y="17"/>
                  </a:moveTo>
                  <a:lnTo>
                    <a:pt x="26" y="35"/>
                  </a:lnTo>
                  <a:lnTo>
                    <a:pt x="9" y="52"/>
                  </a:lnTo>
                  <a:lnTo>
                    <a:pt x="0" y="68"/>
                  </a:lnTo>
                  <a:lnTo>
                    <a:pt x="0" y="81"/>
                  </a:lnTo>
                  <a:lnTo>
                    <a:pt x="10" y="88"/>
                  </a:lnTo>
                  <a:lnTo>
                    <a:pt x="28" y="88"/>
                  </a:lnTo>
                  <a:lnTo>
                    <a:pt x="52" y="81"/>
                  </a:lnTo>
                  <a:lnTo>
                    <a:pt x="76" y="69"/>
                  </a:lnTo>
                  <a:lnTo>
                    <a:pt x="100" y="54"/>
                  </a:lnTo>
                  <a:lnTo>
                    <a:pt x="118" y="37"/>
                  </a:lnTo>
                  <a:lnTo>
                    <a:pt x="126" y="19"/>
                  </a:lnTo>
                  <a:lnTo>
                    <a:pt x="128" y="7"/>
                  </a:lnTo>
                  <a:lnTo>
                    <a:pt x="118" y="0"/>
                  </a:lnTo>
                  <a:lnTo>
                    <a:pt x="99" y="0"/>
                  </a:lnTo>
                  <a:lnTo>
                    <a:pt x="76" y="5"/>
                  </a:lnTo>
                  <a:lnTo>
                    <a:pt x="50" y="17"/>
                  </a:lnTo>
                </a:path>
              </a:pathLst>
            </a:custGeom>
            <a:noFill/>
            <a:ln w="3175">
              <a:solidFill>
                <a:srgbClr val="83831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sp>
        <p:nvSpPr>
          <p:cNvPr id="119" name="Line 76"/>
          <p:cNvSpPr>
            <a:spLocks noChangeAspect="1" noChangeShapeType="1"/>
          </p:cNvSpPr>
          <p:nvPr/>
        </p:nvSpPr>
        <p:spPr bwMode="auto">
          <a:xfrm flipH="1" flipV="1">
            <a:off x="1135836" y="3715778"/>
            <a:ext cx="849320" cy="1485347"/>
          </a:xfrm>
          <a:prstGeom prst="line">
            <a:avLst/>
          </a:prstGeom>
          <a:noFill/>
          <a:ln w="333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120" name="Group 77"/>
          <p:cNvGrpSpPr>
            <a:grpSpLocks noChangeAspect="1"/>
          </p:cNvGrpSpPr>
          <p:nvPr/>
        </p:nvGrpSpPr>
        <p:grpSpPr bwMode="auto">
          <a:xfrm>
            <a:off x="1917404" y="5040861"/>
            <a:ext cx="214145" cy="402983"/>
            <a:chOff x="148" y="2536"/>
            <a:chExt cx="177" cy="347"/>
          </a:xfrm>
        </p:grpSpPr>
        <p:sp>
          <p:nvSpPr>
            <p:cNvPr id="121" name="Freeform 78"/>
            <p:cNvSpPr>
              <a:spLocks noChangeAspect="1"/>
            </p:cNvSpPr>
            <p:nvPr/>
          </p:nvSpPr>
          <p:spPr bwMode="auto">
            <a:xfrm>
              <a:off x="240" y="2536"/>
              <a:ext cx="78" cy="26"/>
            </a:xfrm>
            <a:custGeom>
              <a:avLst/>
              <a:gdLst/>
              <a:ahLst/>
              <a:cxnLst>
                <a:cxn ang="0">
                  <a:pos x="78" y="19"/>
                </a:cxn>
                <a:cxn ang="0">
                  <a:pos x="14" y="0"/>
                </a:cxn>
                <a:cxn ang="0">
                  <a:pos x="0" y="7"/>
                </a:cxn>
                <a:cxn ang="0">
                  <a:pos x="64" y="26"/>
                </a:cxn>
                <a:cxn ang="0">
                  <a:pos x="78" y="19"/>
                </a:cxn>
              </a:cxnLst>
              <a:rect l="0" t="0" r="r" b="b"/>
              <a:pathLst>
                <a:path w="78" h="26">
                  <a:moveTo>
                    <a:pt x="78" y="19"/>
                  </a:moveTo>
                  <a:lnTo>
                    <a:pt x="14" y="0"/>
                  </a:lnTo>
                  <a:lnTo>
                    <a:pt x="0" y="7"/>
                  </a:lnTo>
                  <a:lnTo>
                    <a:pt x="64" y="26"/>
                  </a:lnTo>
                  <a:lnTo>
                    <a:pt x="78" y="19"/>
                  </a:lnTo>
                  <a:close/>
                </a:path>
              </a:pathLst>
            </a:custGeom>
            <a:solidFill>
              <a:srgbClr val="63C9C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22" name="Freeform 79"/>
            <p:cNvSpPr>
              <a:spLocks noChangeAspect="1"/>
            </p:cNvSpPr>
            <p:nvPr/>
          </p:nvSpPr>
          <p:spPr bwMode="auto">
            <a:xfrm>
              <a:off x="240" y="2536"/>
              <a:ext cx="78" cy="26"/>
            </a:xfrm>
            <a:custGeom>
              <a:avLst/>
              <a:gdLst/>
              <a:ahLst/>
              <a:cxnLst>
                <a:cxn ang="0">
                  <a:pos x="78" y="19"/>
                </a:cxn>
                <a:cxn ang="0">
                  <a:pos x="14" y="0"/>
                </a:cxn>
                <a:cxn ang="0">
                  <a:pos x="0" y="7"/>
                </a:cxn>
                <a:cxn ang="0">
                  <a:pos x="64" y="26"/>
                </a:cxn>
                <a:cxn ang="0">
                  <a:pos x="78" y="19"/>
                </a:cxn>
              </a:cxnLst>
              <a:rect l="0" t="0" r="r" b="b"/>
              <a:pathLst>
                <a:path w="78" h="26">
                  <a:moveTo>
                    <a:pt x="78" y="19"/>
                  </a:moveTo>
                  <a:lnTo>
                    <a:pt x="14" y="0"/>
                  </a:lnTo>
                  <a:lnTo>
                    <a:pt x="0" y="7"/>
                  </a:lnTo>
                  <a:lnTo>
                    <a:pt x="64" y="26"/>
                  </a:lnTo>
                  <a:lnTo>
                    <a:pt x="78" y="19"/>
                  </a:lnTo>
                </a:path>
              </a:pathLst>
            </a:custGeom>
            <a:noFill/>
            <a:ln w="3175">
              <a:solidFill>
                <a:srgbClr val="63C9C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23" name="Freeform 80"/>
            <p:cNvSpPr>
              <a:spLocks noChangeAspect="1"/>
            </p:cNvSpPr>
            <p:nvPr/>
          </p:nvSpPr>
          <p:spPr bwMode="auto">
            <a:xfrm>
              <a:off x="148" y="2847"/>
              <a:ext cx="71" cy="36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0" y="0"/>
                </a:cxn>
                <a:cxn ang="0">
                  <a:pos x="9" y="17"/>
                </a:cxn>
                <a:cxn ang="0">
                  <a:pos x="71" y="36"/>
                </a:cxn>
                <a:cxn ang="0">
                  <a:pos x="64" y="19"/>
                </a:cxn>
              </a:cxnLst>
              <a:rect l="0" t="0" r="r" b="b"/>
              <a:pathLst>
                <a:path w="71" h="36">
                  <a:moveTo>
                    <a:pt x="64" y="19"/>
                  </a:moveTo>
                  <a:lnTo>
                    <a:pt x="0" y="0"/>
                  </a:lnTo>
                  <a:lnTo>
                    <a:pt x="9" y="17"/>
                  </a:lnTo>
                  <a:lnTo>
                    <a:pt x="71" y="36"/>
                  </a:lnTo>
                  <a:lnTo>
                    <a:pt x="64" y="19"/>
                  </a:lnTo>
                  <a:close/>
                </a:path>
              </a:pathLst>
            </a:custGeom>
            <a:solidFill>
              <a:srgbClr val="22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24" name="Freeform 81"/>
            <p:cNvSpPr>
              <a:spLocks noChangeAspect="1"/>
            </p:cNvSpPr>
            <p:nvPr/>
          </p:nvSpPr>
          <p:spPr bwMode="auto">
            <a:xfrm>
              <a:off x="148" y="2847"/>
              <a:ext cx="71" cy="36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0" y="0"/>
                </a:cxn>
                <a:cxn ang="0">
                  <a:pos x="9" y="17"/>
                </a:cxn>
                <a:cxn ang="0">
                  <a:pos x="71" y="36"/>
                </a:cxn>
                <a:cxn ang="0">
                  <a:pos x="64" y="19"/>
                </a:cxn>
              </a:cxnLst>
              <a:rect l="0" t="0" r="r" b="b"/>
              <a:pathLst>
                <a:path w="71" h="36">
                  <a:moveTo>
                    <a:pt x="64" y="19"/>
                  </a:moveTo>
                  <a:lnTo>
                    <a:pt x="0" y="0"/>
                  </a:lnTo>
                  <a:lnTo>
                    <a:pt x="9" y="17"/>
                  </a:lnTo>
                  <a:lnTo>
                    <a:pt x="71" y="36"/>
                  </a:lnTo>
                  <a:lnTo>
                    <a:pt x="64" y="19"/>
                  </a:lnTo>
                </a:path>
              </a:pathLst>
            </a:custGeom>
            <a:noFill/>
            <a:ln w="3175">
              <a:solidFill>
                <a:srgbClr val="22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25" name="Freeform 82"/>
            <p:cNvSpPr>
              <a:spLocks noChangeAspect="1"/>
            </p:cNvSpPr>
            <p:nvPr/>
          </p:nvSpPr>
          <p:spPr bwMode="auto">
            <a:xfrm>
              <a:off x="221" y="2543"/>
              <a:ext cx="83" cy="50"/>
            </a:xfrm>
            <a:custGeom>
              <a:avLst/>
              <a:gdLst/>
              <a:ahLst/>
              <a:cxnLst>
                <a:cxn ang="0">
                  <a:pos x="83" y="19"/>
                </a:cxn>
                <a:cxn ang="0">
                  <a:pos x="19" y="0"/>
                </a:cxn>
                <a:cxn ang="0">
                  <a:pos x="0" y="31"/>
                </a:cxn>
                <a:cxn ang="0">
                  <a:pos x="64" y="50"/>
                </a:cxn>
                <a:cxn ang="0">
                  <a:pos x="83" y="19"/>
                </a:cxn>
              </a:cxnLst>
              <a:rect l="0" t="0" r="r" b="b"/>
              <a:pathLst>
                <a:path w="83" h="50">
                  <a:moveTo>
                    <a:pt x="83" y="19"/>
                  </a:moveTo>
                  <a:lnTo>
                    <a:pt x="19" y="0"/>
                  </a:lnTo>
                  <a:lnTo>
                    <a:pt x="0" y="31"/>
                  </a:lnTo>
                  <a:lnTo>
                    <a:pt x="64" y="50"/>
                  </a:lnTo>
                  <a:lnTo>
                    <a:pt x="83" y="19"/>
                  </a:lnTo>
                  <a:close/>
                </a:path>
              </a:pathLst>
            </a:custGeom>
            <a:solidFill>
              <a:srgbClr val="7DEB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26" name="Freeform 83"/>
            <p:cNvSpPr>
              <a:spLocks noChangeAspect="1"/>
            </p:cNvSpPr>
            <p:nvPr/>
          </p:nvSpPr>
          <p:spPr bwMode="auto">
            <a:xfrm>
              <a:off x="221" y="2543"/>
              <a:ext cx="83" cy="50"/>
            </a:xfrm>
            <a:custGeom>
              <a:avLst/>
              <a:gdLst/>
              <a:ahLst/>
              <a:cxnLst>
                <a:cxn ang="0">
                  <a:pos x="83" y="19"/>
                </a:cxn>
                <a:cxn ang="0">
                  <a:pos x="19" y="0"/>
                </a:cxn>
                <a:cxn ang="0">
                  <a:pos x="0" y="31"/>
                </a:cxn>
                <a:cxn ang="0">
                  <a:pos x="64" y="50"/>
                </a:cxn>
                <a:cxn ang="0">
                  <a:pos x="83" y="19"/>
                </a:cxn>
              </a:cxnLst>
              <a:rect l="0" t="0" r="r" b="b"/>
              <a:pathLst>
                <a:path w="83" h="50">
                  <a:moveTo>
                    <a:pt x="83" y="19"/>
                  </a:moveTo>
                  <a:lnTo>
                    <a:pt x="19" y="0"/>
                  </a:lnTo>
                  <a:lnTo>
                    <a:pt x="0" y="31"/>
                  </a:lnTo>
                  <a:lnTo>
                    <a:pt x="64" y="50"/>
                  </a:lnTo>
                  <a:lnTo>
                    <a:pt x="83" y="19"/>
                  </a:lnTo>
                </a:path>
              </a:pathLst>
            </a:custGeom>
            <a:noFill/>
            <a:ln w="3175">
              <a:solidFill>
                <a:srgbClr val="7DEBE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27" name="Freeform 84"/>
            <p:cNvSpPr>
              <a:spLocks noChangeAspect="1"/>
            </p:cNvSpPr>
            <p:nvPr/>
          </p:nvSpPr>
          <p:spPr bwMode="auto">
            <a:xfrm>
              <a:off x="148" y="2807"/>
              <a:ext cx="66" cy="59"/>
            </a:xfrm>
            <a:custGeom>
              <a:avLst/>
              <a:gdLst/>
              <a:ahLst/>
              <a:cxnLst>
                <a:cxn ang="0">
                  <a:pos x="66" y="19"/>
                </a:cxn>
                <a:cxn ang="0">
                  <a:pos x="2" y="0"/>
                </a:cxn>
                <a:cxn ang="0">
                  <a:pos x="0" y="40"/>
                </a:cxn>
                <a:cxn ang="0">
                  <a:pos x="64" y="59"/>
                </a:cxn>
                <a:cxn ang="0">
                  <a:pos x="66" y="19"/>
                </a:cxn>
              </a:cxnLst>
              <a:rect l="0" t="0" r="r" b="b"/>
              <a:pathLst>
                <a:path w="66" h="59">
                  <a:moveTo>
                    <a:pt x="66" y="19"/>
                  </a:moveTo>
                  <a:lnTo>
                    <a:pt x="2" y="0"/>
                  </a:lnTo>
                  <a:lnTo>
                    <a:pt x="0" y="40"/>
                  </a:lnTo>
                  <a:lnTo>
                    <a:pt x="64" y="59"/>
                  </a:lnTo>
                  <a:lnTo>
                    <a:pt x="66" y="19"/>
                  </a:lnTo>
                  <a:close/>
                </a:path>
              </a:pathLst>
            </a:custGeom>
            <a:solidFill>
              <a:srgbClr val="2E828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28" name="Freeform 85"/>
            <p:cNvSpPr>
              <a:spLocks noChangeAspect="1"/>
            </p:cNvSpPr>
            <p:nvPr/>
          </p:nvSpPr>
          <p:spPr bwMode="auto">
            <a:xfrm>
              <a:off x="148" y="2807"/>
              <a:ext cx="66" cy="59"/>
            </a:xfrm>
            <a:custGeom>
              <a:avLst/>
              <a:gdLst/>
              <a:ahLst/>
              <a:cxnLst>
                <a:cxn ang="0">
                  <a:pos x="66" y="19"/>
                </a:cxn>
                <a:cxn ang="0">
                  <a:pos x="2" y="0"/>
                </a:cxn>
                <a:cxn ang="0">
                  <a:pos x="0" y="40"/>
                </a:cxn>
                <a:cxn ang="0">
                  <a:pos x="64" y="59"/>
                </a:cxn>
                <a:cxn ang="0">
                  <a:pos x="66" y="19"/>
                </a:cxn>
              </a:cxnLst>
              <a:rect l="0" t="0" r="r" b="b"/>
              <a:pathLst>
                <a:path w="66" h="59">
                  <a:moveTo>
                    <a:pt x="66" y="19"/>
                  </a:moveTo>
                  <a:lnTo>
                    <a:pt x="2" y="0"/>
                  </a:lnTo>
                  <a:lnTo>
                    <a:pt x="0" y="40"/>
                  </a:lnTo>
                  <a:lnTo>
                    <a:pt x="64" y="59"/>
                  </a:lnTo>
                  <a:lnTo>
                    <a:pt x="66" y="19"/>
                  </a:lnTo>
                </a:path>
              </a:pathLst>
            </a:custGeom>
            <a:noFill/>
            <a:ln w="3175">
              <a:solidFill>
                <a:srgbClr val="2E828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29" name="Freeform 86"/>
            <p:cNvSpPr>
              <a:spLocks noChangeAspect="1"/>
            </p:cNvSpPr>
            <p:nvPr/>
          </p:nvSpPr>
          <p:spPr bwMode="auto">
            <a:xfrm>
              <a:off x="198" y="2574"/>
              <a:ext cx="87" cy="69"/>
            </a:xfrm>
            <a:custGeom>
              <a:avLst/>
              <a:gdLst/>
              <a:ahLst/>
              <a:cxnLst>
                <a:cxn ang="0">
                  <a:pos x="87" y="19"/>
                </a:cxn>
                <a:cxn ang="0">
                  <a:pos x="23" y="0"/>
                </a:cxn>
                <a:cxn ang="0">
                  <a:pos x="0" y="50"/>
                </a:cxn>
                <a:cxn ang="0">
                  <a:pos x="64" y="69"/>
                </a:cxn>
                <a:cxn ang="0">
                  <a:pos x="87" y="19"/>
                </a:cxn>
              </a:cxnLst>
              <a:rect l="0" t="0" r="r" b="b"/>
              <a:pathLst>
                <a:path w="87" h="69">
                  <a:moveTo>
                    <a:pt x="87" y="19"/>
                  </a:moveTo>
                  <a:lnTo>
                    <a:pt x="23" y="0"/>
                  </a:lnTo>
                  <a:lnTo>
                    <a:pt x="0" y="50"/>
                  </a:lnTo>
                  <a:lnTo>
                    <a:pt x="64" y="69"/>
                  </a:lnTo>
                  <a:lnTo>
                    <a:pt x="87" y="19"/>
                  </a:lnTo>
                  <a:close/>
                </a:path>
              </a:pathLst>
            </a:custGeom>
            <a:solidFill>
              <a:srgbClr val="8A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0" name="Freeform 87"/>
            <p:cNvSpPr>
              <a:spLocks noChangeAspect="1"/>
            </p:cNvSpPr>
            <p:nvPr/>
          </p:nvSpPr>
          <p:spPr bwMode="auto">
            <a:xfrm>
              <a:off x="198" y="2574"/>
              <a:ext cx="87" cy="69"/>
            </a:xfrm>
            <a:custGeom>
              <a:avLst/>
              <a:gdLst/>
              <a:ahLst/>
              <a:cxnLst>
                <a:cxn ang="0">
                  <a:pos x="87" y="19"/>
                </a:cxn>
                <a:cxn ang="0">
                  <a:pos x="23" y="0"/>
                </a:cxn>
                <a:cxn ang="0">
                  <a:pos x="0" y="50"/>
                </a:cxn>
                <a:cxn ang="0">
                  <a:pos x="64" y="69"/>
                </a:cxn>
                <a:cxn ang="0">
                  <a:pos x="87" y="19"/>
                </a:cxn>
              </a:cxnLst>
              <a:rect l="0" t="0" r="r" b="b"/>
              <a:pathLst>
                <a:path w="87" h="69">
                  <a:moveTo>
                    <a:pt x="87" y="19"/>
                  </a:moveTo>
                  <a:lnTo>
                    <a:pt x="23" y="0"/>
                  </a:lnTo>
                  <a:lnTo>
                    <a:pt x="0" y="50"/>
                  </a:lnTo>
                  <a:lnTo>
                    <a:pt x="64" y="69"/>
                  </a:lnTo>
                  <a:lnTo>
                    <a:pt x="87" y="19"/>
                  </a:lnTo>
                </a:path>
              </a:pathLst>
            </a:custGeom>
            <a:noFill/>
            <a:ln w="3175">
              <a:solidFill>
                <a:srgbClr val="8AFCF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1" name="Freeform 88"/>
            <p:cNvSpPr>
              <a:spLocks noChangeAspect="1"/>
            </p:cNvSpPr>
            <p:nvPr/>
          </p:nvSpPr>
          <p:spPr bwMode="auto">
            <a:xfrm>
              <a:off x="150" y="2752"/>
              <a:ext cx="74" cy="74"/>
            </a:xfrm>
            <a:custGeom>
              <a:avLst/>
              <a:gdLst/>
              <a:ahLst/>
              <a:cxnLst>
                <a:cxn ang="0">
                  <a:pos x="74" y="19"/>
                </a:cxn>
                <a:cxn ang="0">
                  <a:pos x="10" y="0"/>
                </a:cxn>
                <a:cxn ang="0">
                  <a:pos x="0" y="55"/>
                </a:cxn>
                <a:cxn ang="0">
                  <a:pos x="64" y="74"/>
                </a:cxn>
                <a:cxn ang="0">
                  <a:pos x="74" y="19"/>
                </a:cxn>
              </a:cxnLst>
              <a:rect l="0" t="0" r="r" b="b"/>
              <a:pathLst>
                <a:path w="74" h="74">
                  <a:moveTo>
                    <a:pt x="74" y="19"/>
                  </a:moveTo>
                  <a:lnTo>
                    <a:pt x="10" y="0"/>
                  </a:lnTo>
                  <a:lnTo>
                    <a:pt x="0" y="55"/>
                  </a:lnTo>
                  <a:lnTo>
                    <a:pt x="64" y="74"/>
                  </a:lnTo>
                  <a:lnTo>
                    <a:pt x="74" y="19"/>
                  </a:lnTo>
                  <a:close/>
                </a:path>
              </a:pathLst>
            </a:custGeom>
            <a:solidFill>
              <a:srgbClr val="55B6B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2" name="Freeform 89"/>
            <p:cNvSpPr>
              <a:spLocks noChangeAspect="1"/>
            </p:cNvSpPr>
            <p:nvPr/>
          </p:nvSpPr>
          <p:spPr bwMode="auto">
            <a:xfrm>
              <a:off x="150" y="2752"/>
              <a:ext cx="74" cy="74"/>
            </a:xfrm>
            <a:custGeom>
              <a:avLst/>
              <a:gdLst/>
              <a:ahLst/>
              <a:cxnLst>
                <a:cxn ang="0">
                  <a:pos x="74" y="19"/>
                </a:cxn>
                <a:cxn ang="0">
                  <a:pos x="10" y="0"/>
                </a:cxn>
                <a:cxn ang="0">
                  <a:pos x="0" y="55"/>
                </a:cxn>
                <a:cxn ang="0">
                  <a:pos x="64" y="74"/>
                </a:cxn>
                <a:cxn ang="0">
                  <a:pos x="74" y="19"/>
                </a:cxn>
              </a:cxnLst>
              <a:rect l="0" t="0" r="r" b="b"/>
              <a:pathLst>
                <a:path w="74" h="74">
                  <a:moveTo>
                    <a:pt x="74" y="19"/>
                  </a:moveTo>
                  <a:lnTo>
                    <a:pt x="10" y="0"/>
                  </a:lnTo>
                  <a:lnTo>
                    <a:pt x="0" y="55"/>
                  </a:lnTo>
                  <a:lnTo>
                    <a:pt x="64" y="74"/>
                  </a:lnTo>
                  <a:lnTo>
                    <a:pt x="74" y="19"/>
                  </a:lnTo>
                </a:path>
              </a:pathLst>
            </a:custGeom>
            <a:noFill/>
            <a:ln w="3175">
              <a:solidFill>
                <a:srgbClr val="55B6B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3" name="Freeform 90"/>
            <p:cNvSpPr>
              <a:spLocks noChangeAspect="1"/>
            </p:cNvSpPr>
            <p:nvPr/>
          </p:nvSpPr>
          <p:spPr bwMode="auto">
            <a:xfrm>
              <a:off x="178" y="2624"/>
              <a:ext cx="84" cy="83"/>
            </a:xfrm>
            <a:custGeom>
              <a:avLst/>
              <a:gdLst/>
              <a:ahLst/>
              <a:cxnLst>
                <a:cxn ang="0">
                  <a:pos x="84" y="19"/>
                </a:cxn>
                <a:cxn ang="0">
                  <a:pos x="20" y="0"/>
                </a:cxn>
                <a:cxn ang="0">
                  <a:pos x="0" y="64"/>
                </a:cxn>
                <a:cxn ang="0">
                  <a:pos x="64" y="83"/>
                </a:cxn>
                <a:cxn ang="0">
                  <a:pos x="84" y="19"/>
                </a:cxn>
              </a:cxnLst>
              <a:rect l="0" t="0" r="r" b="b"/>
              <a:pathLst>
                <a:path w="84" h="83">
                  <a:moveTo>
                    <a:pt x="84" y="19"/>
                  </a:moveTo>
                  <a:lnTo>
                    <a:pt x="20" y="0"/>
                  </a:lnTo>
                  <a:lnTo>
                    <a:pt x="0" y="64"/>
                  </a:lnTo>
                  <a:lnTo>
                    <a:pt x="64" y="83"/>
                  </a:lnTo>
                  <a:lnTo>
                    <a:pt x="84" y="19"/>
                  </a:lnTo>
                  <a:close/>
                </a:path>
              </a:pathLst>
            </a:custGeom>
            <a:solidFill>
              <a:srgbClr val="87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4" name="Freeform 91"/>
            <p:cNvSpPr>
              <a:spLocks noChangeAspect="1"/>
            </p:cNvSpPr>
            <p:nvPr/>
          </p:nvSpPr>
          <p:spPr bwMode="auto">
            <a:xfrm>
              <a:off x="178" y="2624"/>
              <a:ext cx="84" cy="83"/>
            </a:xfrm>
            <a:custGeom>
              <a:avLst/>
              <a:gdLst/>
              <a:ahLst/>
              <a:cxnLst>
                <a:cxn ang="0">
                  <a:pos x="84" y="19"/>
                </a:cxn>
                <a:cxn ang="0">
                  <a:pos x="20" y="0"/>
                </a:cxn>
                <a:cxn ang="0">
                  <a:pos x="0" y="64"/>
                </a:cxn>
                <a:cxn ang="0">
                  <a:pos x="64" y="83"/>
                </a:cxn>
                <a:cxn ang="0">
                  <a:pos x="84" y="19"/>
                </a:cxn>
              </a:cxnLst>
              <a:rect l="0" t="0" r="r" b="b"/>
              <a:pathLst>
                <a:path w="84" h="83">
                  <a:moveTo>
                    <a:pt x="84" y="19"/>
                  </a:moveTo>
                  <a:lnTo>
                    <a:pt x="20" y="0"/>
                  </a:lnTo>
                  <a:lnTo>
                    <a:pt x="0" y="64"/>
                  </a:lnTo>
                  <a:lnTo>
                    <a:pt x="64" y="83"/>
                  </a:lnTo>
                  <a:lnTo>
                    <a:pt x="84" y="19"/>
                  </a:lnTo>
                </a:path>
              </a:pathLst>
            </a:custGeom>
            <a:noFill/>
            <a:ln w="3175">
              <a:solidFill>
                <a:srgbClr val="87F8F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5" name="Freeform 92"/>
            <p:cNvSpPr>
              <a:spLocks noChangeAspect="1"/>
            </p:cNvSpPr>
            <p:nvPr/>
          </p:nvSpPr>
          <p:spPr bwMode="auto">
            <a:xfrm>
              <a:off x="160" y="2688"/>
              <a:ext cx="82" cy="83"/>
            </a:xfrm>
            <a:custGeom>
              <a:avLst/>
              <a:gdLst/>
              <a:ahLst/>
              <a:cxnLst>
                <a:cxn ang="0">
                  <a:pos x="82" y="19"/>
                </a:cxn>
                <a:cxn ang="0">
                  <a:pos x="18" y="0"/>
                </a:cxn>
                <a:cxn ang="0">
                  <a:pos x="0" y="64"/>
                </a:cxn>
                <a:cxn ang="0">
                  <a:pos x="64" y="83"/>
                </a:cxn>
                <a:cxn ang="0">
                  <a:pos x="82" y="19"/>
                </a:cxn>
              </a:cxnLst>
              <a:rect l="0" t="0" r="r" b="b"/>
              <a:pathLst>
                <a:path w="82" h="83">
                  <a:moveTo>
                    <a:pt x="82" y="19"/>
                  </a:moveTo>
                  <a:lnTo>
                    <a:pt x="18" y="0"/>
                  </a:lnTo>
                  <a:lnTo>
                    <a:pt x="0" y="64"/>
                  </a:lnTo>
                  <a:lnTo>
                    <a:pt x="64" y="83"/>
                  </a:lnTo>
                  <a:lnTo>
                    <a:pt x="82" y="19"/>
                  </a:lnTo>
                  <a:close/>
                </a:path>
              </a:pathLst>
            </a:custGeom>
            <a:solidFill>
              <a:srgbClr val="73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6" name="Freeform 93"/>
            <p:cNvSpPr>
              <a:spLocks noChangeAspect="1"/>
            </p:cNvSpPr>
            <p:nvPr/>
          </p:nvSpPr>
          <p:spPr bwMode="auto">
            <a:xfrm>
              <a:off x="160" y="2688"/>
              <a:ext cx="82" cy="83"/>
            </a:xfrm>
            <a:custGeom>
              <a:avLst/>
              <a:gdLst/>
              <a:ahLst/>
              <a:cxnLst>
                <a:cxn ang="0">
                  <a:pos x="82" y="19"/>
                </a:cxn>
                <a:cxn ang="0">
                  <a:pos x="18" y="0"/>
                </a:cxn>
                <a:cxn ang="0">
                  <a:pos x="0" y="64"/>
                </a:cxn>
                <a:cxn ang="0">
                  <a:pos x="64" y="83"/>
                </a:cxn>
                <a:cxn ang="0">
                  <a:pos x="82" y="19"/>
                </a:cxn>
              </a:cxnLst>
              <a:rect l="0" t="0" r="r" b="b"/>
              <a:pathLst>
                <a:path w="82" h="83">
                  <a:moveTo>
                    <a:pt x="82" y="19"/>
                  </a:moveTo>
                  <a:lnTo>
                    <a:pt x="18" y="0"/>
                  </a:lnTo>
                  <a:lnTo>
                    <a:pt x="0" y="64"/>
                  </a:lnTo>
                  <a:lnTo>
                    <a:pt x="64" y="83"/>
                  </a:lnTo>
                  <a:lnTo>
                    <a:pt x="82" y="19"/>
                  </a:lnTo>
                </a:path>
              </a:pathLst>
            </a:custGeom>
            <a:noFill/>
            <a:ln w="3175">
              <a:solidFill>
                <a:srgbClr val="73DED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7" name="Freeform 94"/>
            <p:cNvSpPr>
              <a:spLocks noChangeAspect="1"/>
            </p:cNvSpPr>
            <p:nvPr/>
          </p:nvSpPr>
          <p:spPr bwMode="auto">
            <a:xfrm>
              <a:off x="212" y="2555"/>
              <a:ext cx="113" cy="328"/>
            </a:xfrm>
            <a:custGeom>
              <a:avLst/>
              <a:gdLst/>
              <a:ahLst/>
              <a:cxnLst>
                <a:cxn ang="0">
                  <a:pos x="0" y="311"/>
                </a:cxn>
                <a:cxn ang="0">
                  <a:pos x="7" y="328"/>
                </a:cxn>
                <a:cxn ang="0">
                  <a:pos x="21" y="320"/>
                </a:cxn>
                <a:cxn ang="0">
                  <a:pos x="40" y="289"/>
                </a:cxn>
                <a:cxn ang="0">
                  <a:pos x="62" y="238"/>
                </a:cxn>
                <a:cxn ang="0">
                  <a:pos x="83" y="176"/>
                </a:cxn>
                <a:cxn ang="0">
                  <a:pos x="101" y="114"/>
                </a:cxn>
                <a:cxn ang="0">
                  <a:pos x="109" y="59"/>
                </a:cxn>
                <a:cxn ang="0">
                  <a:pos x="113" y="17"/>
                </a:cxn>
                <a:cxn ang="0">
                  <a:pos x="106" y="0"/>
                </a:cxn>
                <a:cxn ang="0">
                  <a:pos x="92" y="7"/>
                </a:cxn>
                <a:cxn ang="0">
                  <a:pos x="73" y="38"/>
                </a:cxn>
                <a:cxn ang="0">
                  <a:pos x="50" y="88"/>
                </a:cxn>
                <a:cxn ang="0">
                  <a:pos x="30" y="152"/>
                </a:cxn>
                <a:cxn ang="0">
                  <a:pos x="12" y="216"/>
                </a:cxn>
                <a:cxn ang="0">
                  <a:pos x="2" y="271"/>
                </a:cxn>
                <a:cxn ang="0">
                  <a:pos x="0" y="311"/>
                </a:cxn>
              </a:cxnLst>
              <a:rect l="0" t="0" r="r" b="b"/>
              <a:pathLst>
                <a:path w="113" h="328">
                  <a:moveTo>
                    <a:pt x="0" y="311"/>
                  </a:moveTo>
                  <a:lnTo>
                    <a:pt x="7" y="328"/>
                  </a:lnTo>
                  <a:lnTo>
                    <a:pt x="21" y="320"/>
                  </a:lnTo>
                  <a:lnTo>
                    <a:pt x="40" y="289"/>
                  </a:lnTo>
                  <a:lnTo>
                    <a:pt x="62" y="238"/>
                  </a:lnTo>
                  <a:lnTo>
                    <a:pt x="83" y="176"/>
                  </a:lnTo>
                  <a:lnTo>
                    <a:pt x="101" y="114"/>
                  </a:lnTo>
                  <a:lnTo>
                    <a:pt x="109" y="59"/>
                  </a:lnTo>
                  <a:lnTo>
                    <a:pt x="113" y="17"/>
                  </a:lnTo>
                  <a:lnTo>
                    <a:pt x="106" y="0"/>
                  </a:lnTo>
                  <a:lnTo>
                    <a:pt x="92" y="7"/>
                  </a:lnTo>
                  <a:lnTo>
                    <a:pt x="73" y="38"/>
                  </a:lnTo>
                  <a:lnTo>
                    <a:pt x="50" y="88"/>
                  </a:lnTo>
                  <a:lnTo>
                    <a:pt x="30" y="152"/>
                  </a:lnTo>
                  <a:lnTo>
                    <a:pt x="12" y="216"/>
                  </a:lnTo>
                  <a:lnTo>
                    <a:pt x="2" y="271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22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8" name="Freeform 95"/>
            <p:cNvSpPr>
              <a:spLocks noChangeAspect="1"/>
            </p:cNvSpPr>
            <p:nvPr/>
          </p:nvSpPr>
          <p:spPr bwMode="auto">
            <a:xfrm>
              <a:off x="212" y="2555"/>
              <a:ext cx="113" cy="328"/>
            </a:xfrm>
            <a:custGeom>
              <a:avLst/>
              <a:gdLst/>
              <a:ahLst/>
              <a:cxnLst>
                <a:cxn ang="0">
                  <a:pos x="0" y="311"/>
                </a:cxn>
                <a:cxn ang="0">
                  <a:pos x="7" y="328"/>
                </a:cxn>
                <a:cxn ang="0">
                  <a:pos x="21" y="320"/>
                </a:cxn>
                <a:cxn ang="0">
                  <a:pos x="40" y="289"/>
                </a:cxn>
                <a:cxn ang="0">
                  <a:pos x="62" y="238"/>
                </a:cxn>
                <a:cxn ang="0">
                  <a:pos x="83" y="176"/>
                </a:cxn>
                <a:cxn ang="0">
                  <a:pos x="101" y="114"/>
                </a:cxn>
                <a:cxn ang="0">
                  <a:pos x="109" y="59"/>
                </a:cxn>
                <a:cxn ang="0">
                  <a:pos x="113" y="17"/>
                </a:cxn>
                <a:cxn ang="0">
                  <a:pos x="106" y="0"/>
                </a:cxn>
                <a:cxn ang="0">
                  <a:pos x="92" y="7"/>
                </a:cxn>
                <a:cxn ang="0">
                  <a:pos x="73" y="38"/>
                </a:cxn>
                <a:cxn ang="0">
                  <a:pos x="50" y="88"/>
                </a:cxn>
                <a:cxn ang="0">
                  <a:pos x="30" y="152"/>
                </a:cxn>
                <a:cxn ang="0">
                  <a:pos x="12" y="216"/>
                </a:cxn>
                <a:cxn ang="0">
                  <a:pos x="2" y="271"/>
                </a:cxn>
                <a:cxn ang="0">
                  <a:pos x="0" y="311"/>
                </a:cxn>
              </a:cxnLst>
              <a:rect l="0" t="0" r="r" b="b"/>
              <a:pathLst>
                <a:path w="113" h="328">
                  <a:moveTo>
                    <a:pt x="0" y="311"/>
                  </a:moveTo>
                  <a:lnTo>
                    <a:pt x="7" y="328"/>
                  </a:lnTo>
                  <a:lnTo>
                    <a:pt x="21" y="320"/>
                  </a:lnTo>
                  <a:lnTo>
                    <a:pt x="40" y="289"/>
                  </a:lnTo>
                  <a:lnTo>
                    <a:pt x="62" y="238"/>
                  </a:lnTo>
                  <a:lnTo>
                    <a:pt x="83" y="176"/>
                  </a:lnTo>
                  <a:lnTo>
                    <a:pt x="101" y="114"/>
                  </a:lnTo>
                  <a:lnTo>
                    <a:pt x="109" y="59"/>
                  </a:lnTo>
                  <a:lnTo>
                    <a:pt x="113" y="17"/>
                  </a:lnTo>
                  <a:lnTo>
                    <a:pt x="106" y="0"/>
                  </a:lnTo>
                  <a:lnTo>
                    <a:pt x="92" y="7"/>
                  </a:lnTo>
                  <a:lnTo>
                    <a:pt x="73" y="38"/>
                  </a:lnTo>
                  <a:lnTo>
                    <a:pt x="50" y="88"/>
                  </a:lnTo>
                  <a:lnTo>
                    <a:pt x="30" y="152"/>
                  </a:lnTo>
                  <a:lnTo>
                    <a:pt x="12" y="216"/>
                  </a:lnTo>
                  <a:lnTo>
                    <a:pt x="2" y="271"/>
                  </a:lnTo>
                  <a:lnTo>
                    <a:pt x="0" y="311"/>
                  </a:lnTo>
                </a:path>
              </a:pathLst>
            </a:custGeom>
            <a:noFill/>
            <a:ln w="3175">
              <a:solidFill>
                <a:srgbClr val="22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9" name="Line 96"/>
            <p:cNvSpPr>
              <a:spLocks noChangeAspect="1" noChangeShapeType="1"/>
            </p:cNvSpPr>
            <p:nvPr/>
          </p:nvSpPr>
          <p:spPr bwMode="auto">
            <a:xfrm flipH="1">
              <a:off x="240" y="2553"/>
              <a:ext cx="55" cy="2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0" name="Line 97"/>
            <p:cNvSpPr>
              <a:spLocks noChangeAspect="1" noChangeShapeType="1"/>
            </p:cNvSpPr>
            <p:nvPr/>
          </p:nvSpPr>
          <p:spPr bwMode="auto">
            <a:xfrm flipV="1">
              <a:off x="186" y="2626"/>
              <a:ext cx="37" cy="21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sp>
        <p:nvSpPr>
          <p:cNvPr id="141" name="Line 98"/>
          <p:cNvSpPr>
            <a:spLocks noChangeAspect="1" noChangeShapeType="1"/>
          </p:cNvSpPr>
          <p:nvPr/>
        </p:nvSpPr>
        <p:spPr bwMode="auto">
          <a:xfrm flipH="1">
            <a:off x="2063797" y="4462516"/>
            <a:ext cx="1928513" cy="788546"/>
          </a:xfrm>
          <a:prstGeom prst="line">
            <a:avLst/>
          </a:prstGeom>
          <a:noFill/>
          <a:ln w="333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42" name="Line 99"/>
          <p:cNvSpPr>
            <a:spLocks noChangeAspect="1" noChangeShapeType="1"/>
          </p:cNvSpPr>
          <p:nvPr/>
        </p:nvSpPr>
        <p:spPr bwMode="auto">
          <a:xfrm flipH="1" flipV="1">
            <a:off x="2068636" y="5245256"/>
            <a:ext cx="459746" cy="804805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43" name="Line 100"/>
          <p:cNvSpPr>
            <a:spLocks noChangeAspect="1" noChangeShapeType="1"/>
          </p:cNvSpPr>
          <p:nvPr/>
        </p:nvSpPr>
        <p:spPr bwMode="auto">
          <a:xfrm flipH="1" flipV="1">
            <a:off x="1145515" y="3729714"/>
            <a:ext cx="542016" cy="923261"/>
          </a:xfrm>
          <a:prstGeom prst="line">
            <a:avLst/>
          </a:prstGeom>
          <a:noFill/>
          <a:ln w="6826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144" name="Group 101"/>
          <p:cNvGrpSpPr>
            <a:grpSpLocks noChangeAspect="1"/>
          </p:cNvGrpSpPr>
          <p:nvPr/>
        </p:nvGrpSpPr>
        <p:grpSpPr bwMode="auto">
          <a:xfrm>
            <a:off x="1509682" y="4542648"/>
            <a:ext cx="430709" cy="402983"/>
            <a:chOff x="-189" y="2107"/>
            <a:chExt cx="356" cy="347"/>
          </a:xfrm>
        </p:grpSpPr>
        <p:sp>
          <p:nvSpPr>
            <p:cNvPr id="145" name="Freeform 102"/>
            <p:cNvSpPr>
              <a:spLocks noChangeAspect="1"/>
            </p:cNvSpPr>
            <p:nvPr/>
          </p:nvSpPr>
          <p:spPr bwMode="auto">
            <a:xfrm>
              <a:off x="51" y="2109"/>
              <a:ext cx="116" cy="1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178"/>
                </a:cxn>
                <a:cxn ang="0">
                  <a:pos x="116" y="193"/>
                </a:cxn>
                <a:cxn ang="0">
                  <a:pos x="19" y="15"/>
                </a:cxn>
                <a:cxn ang="0">
                  <a:pos x="0" y="0"/>
                </a:cxn>
              </a:cxnLst>
              <a:rect l="0" t="0" r="r" b="b"/>
              <a:pathLst>
                <a:path w="116" h="193">
                  <a:moveTo>
                    <a:pt x="0" y="0"/>
                  </a:moveTo>
                  <a:lnTo>
                    <a:pt x="96" y="178"/>
                  </a:lnTo>
                  <a:lnTo>
                    <a:pt x="116" y="193"/>
                  </a:lnTo>
                  <a:lnTo>
                    <a:pt x="19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757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6" name="Freeform 103"/>
            <p:cNvSpPr>
              <a:spLocks noChangeAspect="1"/>
            </p:cNvSpPr>
            <p:nvPr/>
          </p:nvSpPr>
          <p:spPr bwMode="auto">
            <a:xfrm>
              <a:off x="51" y="2109"/>
              <a:ext cx="116" cy="1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178"/>
                </a:cxn>
                <a:cxn ang="0">
                  <a:pos x="116" y="193"/>
                </a:cxn>
                <a:cxn ang="0">
                  <a:pos x="19" y="15"/>
                </a:cxn>
                <a:cxn ang="0">
                  <a:pos x="0" y="0"/>
                </a:cxn>
              </a:cxnLst>
              <a:rect l="0" t="0" r="r" b="b"/>
              <a:pathLst>
                <a:path w="116" h="193">
                  <a:moveTo>
                    <a:pt x="0" y="0"/>
                  </a:moveTo>
                  <a:lnTo>
                    <a:pt x="96" y="178"/>
                  </a:lnTo>
                  <a:lnTo>
                    <a:pt x="116" y="193"/>
                  </a:lnTo>
                  <a:lnTo>
                    <a:pt x="19" y="1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6757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7" name="Freeform 104"/>
            <p:cNvSpPr>
              <a:spLocks noChangeAspect="1"/>
            </p:cNvSpPr>
            <p:nvPr/>
          </p:nvSpPr>
          <p:spPr bwMode="auto">
            <a:xfrm>
              <a:off x="-189" y="2235"/>
              <a:ext cx="95" cy="204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95" y="204"/>
                </a:cxn>
                <a:cxn ang="0">
                  <a:pos x="95" y="178"/>
                </a:cxn>
                <a:cxn ang="0">
                  <a:pos x="0" y="0"/>
                </a:cxn>
                <a:cxn ang="0">
                  <a:pos x="0" y="26"/>
                </a:cxn>
              </a:cxnLst>
              <a:rect l="0" t="0" r="r" b="b"/>
              <a:pathLst>
                <a:path w="95" h="204">
                  <a:moveTo>
                    <a:pt x="0" y="26"/>
                  </a:moveTo>
                  <a:lnTo>
                    <a:pt x="95" y="204"/>
                  </a:lnTo>
                  <a:lnTo>
                    <a:pt x="95" y="178"/>
                  </a:lnTo>
                  <a:lnTo>
                    <a:pt x="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3CAA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8" name="Freeform 105"/>
            <p:cNvSpPr>
              <a:spLocks noChangeAspect="1"/>
            </p:cNvSpPr>
            <p:nvPr/>
          </p:nvSpPr>
          <p:spPr bwMode="auto">
            <a:xfrm>
              <a:off x="-189" y="2235"/>
              <a:ext cx="95" cy="204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95" y="204"/>
                </a:cxn>
                <a:cxn ang="0">
                  <a:pos x="95" y="178"/>
                </a:cxn>
                <a:cxn ang="0">
                  <a:pos x="0" y="0"/>
                </a:cxn>
                <a:cxn ang="0">
                  <a:pos x="0" y="26"/>
                </a:cxn>
              </a:cxnLst>
              <a:rect l="0" t="0" r="r" b="b"/>
              <a:pathLst>
                <a:path w="95" h="204">
                  <a:moveTo>
                    <a:pt x="0" y="26"/>
                  </a:moveTo>
                  <a:lnTo>
                    <a:pt x="95" y="204"/>
                  </a:lnTo>
                  <a:lnTo>
                    <a:pt x="95" y="178"/>
                  </a:lnTo>
                  <a:lnTo>
                    <a:pt x="0" y="0"/>
                  </a:lnTo>
                  <a:lnTo>
                    <a:pt x="0" y="26"/>
                  </a:lnTo>
                </a:path>
              </a:pathLst>
            </a:custGeom>
            <a:noFill/>
            <a:ln w="3175">
              <a:solidFill>
                <a:srgbClr val="3CAAA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9" name="Freeform 106"/>
            <p:cNvSpPr>
              <a:spLocks noChangeAspect="1"/>
            </p:cNvSpPr>
            <p:nvPr/>
          </p:nvSpPr>
          <p:spPr bwMode="auto">
            <a:xfrm>
              <a:off x="15" y="2107"/>
              <a:ext cx="132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7" y="178"/>
                </a:cxn>
                <a:cxn ang="0">
                  <a:pos x="132" y="180"/>
                </a:cxn>
                <a:cxn ang="0">
                  <a:pos x="36" y="2"/>
                </a:cxn>
                <a:cxn ang="0">
                  <a:pos x="0" y="0"/>
                </a:cxn>
              </a:cxnLst>
              <a:rect l="0" t="0" r="r" b="b"/>
              <a:pathLst>
                <a:path w="132" h="180">
                  <a:moveTo>
                    <a:pt x="0" y="0"/>
                  </a:moveTo>
                  <a:lnTo>
                    <a:pt x="97" y="178"/>
                  </a:lnTo>
                  <a:lnTo>
                    <a:pt x="132" y="180"/>
                  </a:lnTo>
                  <a:lnTo>
                    <a:pt x="36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B0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50" name="Freeform 107"/>
            <p:cNvSpPr>
              <a:spLocks noChangeAspect="1"/>
            </p:cNvSpPr>
            <p:nvPr/>
          </p:nvSpPr>
          <p:spPr bwMode="auto">
            <a:xfrm>
              <a:off x="15" y="2107"/>
              <a:ext cx="132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7" y="178"/>
                </a:cxn>
                <a:cxn ang="0">
                  <a:pos x="132" y="180"/>
                </a:cxn>
                <a:cxn ang="0">
                  <a:pos x="36" y="2"/>
                </a:cxn>
                <a:cxn ang="0">
                  <a:pos x="0" y="0"/>
                </a:cxn>
              </a:cxnLst>
              <a:rect l="0" t="0" r="r" b="b"/>
              <a:pathLst>
                <a:path w="132" h="180">
                  <a:moveTo>
                    <a:pt x="0" y="0"/>
                  </a:moveTo>
                  <a:lnTo>
                    <a:pt x="97" y="178"/>
                  </a:lnTo>
                  <a:lnTo>
                    <a:pt x="132" y="180"/>
                  </a:lnTo>
                  <a:lnTo>
                    <a:pt x="36" y="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40B0B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51" name="Freeform 108"/>
            <p:cNvSpPr>
              <a:spLocks noChangeAspect="1"/>
            </p:cNvSpPr>
            <p:nvPr/>
          </p:nvSpPr>
          <p:spPr bwMode="auto">
            <a:xfrm>
              <a:off x="-189" y="2204"/>
              <a:ext cx="116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5" y="209"/>
                </a:cxn>
                <a:cxn ang="0">
                  <a:pos x="116" y="178"/>
                </a:cxn>
                <a:cxn ang="0">
                  <a:pos x="21" y="0"/>
                </a:cxn>
                <a:cxn ang="0">
                  <a:pos x="0" y="31"/>
                </a:cxn>
              </a:cxnLst>
              <a:rect l="0" t="0" r="r" b="b"/>
              <a:pathLst>
                <a:path w="116" h="209">
                  <a:moveTo>
                    <a:pt x="0" y="31"/>
                  </a:moveTo>
                  <a:lnTo>
                    <a:pt x="95" y="209"/>
                  </a:lnTo>
                  <a:lnTo>
                    <a:pt x="116" y="178"/>
                  </a:lnTo>
                  <a:lnTo>
                    <a:pt x="21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60DCD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52" name="Freeform 109"/>
            <p:cNvSpPr>
              <a:spLocks noChangeAspect="1"/>
            </p:cNvSpPr>
            <p:nvPr/>
          </p:nvSpPr>
          <p:spPr bwMode="auto">
            <a:xfrm>
              <a:off x="-189" y="2204"/>
              <a:ext cx="116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5" y="209"/>
                </a:cxn>
                <a:cxn ang="0">
                  <a:pos x="116" y="178"/>
                </a:cxn>
                <a:cxn ang="0">
                  <a:pos x="21" y="0"/>
                </a:cxn>
                <a:cxn ang="0">
                  <a:pos x="0" y="31"/>
                </a:cxn>
              </a:cxnLst>
              <a:rect l="0" t="0" r="r" b="b"/>
              <a:pathLst>
                <a:path w="116" h="209">
                  <a:moveTo>
                    <a:pt x="0" y="31"/>
                  </a:moveTo>
                  <a:lnTo>
                    <a:pt x="95" y="209"/>
                  </a:lnTo>
                  <a:lnTo>
                    <a:pt x="116" y="178"/>
                  </a:lnTo>
                  <a:lnTo>
                    <a:pt x="21" y="0"/>
                  </a:lnTo>
                  <a:lnTo>
                    <a:pt x="0" y="31"/>
                  </a:lnTo>
                </a:path>
              </a:pathLst>
            </a:custGeom>
            <a:noFill/>
            <a:ln w="3175">
              <a:solidFill>
                <a:srgbClr val="60DCD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53" name="Freeform 110"/>
            <p:cNvSpPr>
              <a:spLocks noChangeAspect="1"/>
            </p:cNvSpPr>
            <p:nvPr/>
          </p:nvSpPr>
          <p:spPr bwMode="auto">
            <a:xfrm>
              <a:off x="-32" y="2107"/>
              <a:ext cx="144" cy="18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97" y="188"/>
                </a:cxn>
                <a:cxn ang="0">
                  <a:pos x="144" y="178"/>
                </a:cxn>
                <a:cxn ang="0">
                  <a:pos x="47" y="0"/>
                </a:cxn>
                <a:cxn ang="0">
                  <a:pos x="0" y="10"/>
                </a:cxn>
              </a:cxnLst>
              <a:rect l="0" t="0" r="r" b="b"/>
              <a:pathLst>
                <a:path w="144" h="188">
                  <a:moveTo>
                    <a:pt x="0" y="10"/>
                  </a:moveTo>
                  <a:lnTo>
                    <a:pt x="97" y="188"/>
                  </a:lnTo>
                  <a:lnTo>
                    <a:pt x="144" y="178"/>
                  </a:lnTo>
                  <a:lnTo>
                    <a:pt x="4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62D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54" name="Freeform 111"/>
            <p:cNvSpPr>
              <a:spLocks noChangeAspect="1"/>
            </p:cNvSpPr>
            <p:nvPr/>
          </p:nvSpPr>
          <p:spPr bwMode="auto">
            <a:xfrm>
              <a:off x="-32" y="2107"/>
              <a:ext cx="144" cy="18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97" y="188"/>
                </a:cxn>
                <a:cxn ang="0">
                  <a:pos x="144" y="178"/>
                </a:cxn>
                <a:cxn ang="0">
                  <a:pos x="47" y="0"/>
                </a:cxn>
                <a:cxn ang="0">
                  <a:pos x="0" y="10"/>
                </a:cxn>
              </a:cxnLst>
              <a:rect l="0" t="0" r="r" b="b"/>
              <a:pathLst>
                <a:path w="144" h="188">
                  <a:moveTo>
                    <a:pt x="0" y="10"/>
                  </a:moveTo>
                  <a:lnTo>
                    <a:pt x="97" y="188"/>
                  </a:lnTo>
                  <a:lnTo>
                    <a:pt x="144" y="178"/>
                  </a:lnTo>
                  <a:lnTo>
                    <a:pt x="47" y="0"/>
                  </a:lnTo>
                  <a:lnTo>
                    <a:pt x="0" y="10"/>
                  </a:lnTo>
                </a:path>
              </a:pathLst>
            </a:custGeom>
            <a:noFill/>
            <a:ln w="3175">
              <a:solidFill>
                <a:srgbClr val="62DFD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55" name="Freeform 112"/>
            <p:cNvSpPr>
              <a:spLocks noChangeAspect="1"/>
            </p:cNvSpPr>
            <p:nvPr/>
          </p:nvSpPr>
          <p:spPr bwMode="auto">
            <a:xfrm>
              <a:off x="-168" y="2171"/>
              <a:ext cx="131" cy="211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95" y="211"/>
                </a:cxn>
                <a:cxn ang="0">
                  <a:pos x="131" y="178"/>
                </a:cxn>
                <a:cxn ang="0">
                  <a:pos x="34" y="0"/>
                </a:cxn>
                <a:cxn ang="0">
                  <a:pos x="0" y="33"/>
                </a:cxn>
              </a:cxnLst>
              <a:rect l="0" t="0" r="r" b="b"/>
              <a:pathLst>
                <a:path w="131" h="211">
                  <a:moveTo>
                    <a:pt x="0" y="33"/>
                  </a:moveTo>
                  <a:lnTo>
                    <a:pt x="95" y="211"/>
                  </a:lnTo>
                  <a:lnTo>
                    <a:pt x="131" y="178"/>
                  </a:lnTo>
                  <a:lnTo>
                    <a:pt x="34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77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56" name="Freeform 113"/>
            <p:cNvSpPr>
              <a:spLocks noChangeAspect="1"/>
            </p:cNvSpPr>
            <p:nvPr/>
          </p:nvSpPr>
          <p:spPr bwMode="auto">
            <a:xfrm>
              <a:off x="-168" y="2171"/>
              <a:ext cx="131" cy="211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95" y="211"/>
                </a:cxn>
                <a:cxn ang="0">
                  <a:pos x="131" y="178"/>
                </a:cxn>
                <a:cxn ang="0">
                  <a:pos x="34" y="0"/>
                </a:cxn>
                <a:cxn ang="0">
                  <a:pos x="0" y="33"/>
                </a:cxn>
              </a:cxnLst>
              <a:rect l="0" t="0" r="r" b="b"/>
              <a:pathLst>
                <a:path w="131" h="211">
                  <a:moveTo>
                    <a:pt x="0" y="33"/>
                  </a:moveTo>
                  <a:lnTo>
                    <a:pt x="95" y="211"/>
                  </a:lnTo>
                  <a:lnTo>
                    <a:pt x="131" y="178"/>
                  </a:lnTo>
                  <a:lnTo>
                    <a:pt x="34" y="0"/>
                  </a:lnTo>
                  <a:lnTo>
                    <a:pt x="0" y="33"/>
                  </a:lnTo>
                </a:path>
              </a:pathLst>
            </a:custGeom>
            <a:noFill/>
            <a:ln w="3175">
              <a:solidFill>
                <a:srgbClr val="77FDF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57" name="Freeform 114"/>
            <p:cNvSpPr>
              <a:spLocks noChangeAspect="1"/>
            </p:cNvSpPr>
            <p:nvPr/>
          </p:nvSpPr>
          <p:spPr bwMode="auto">
            <a:xfrm>
              <a:off x="-85" y="2117"/>
              <a:ext cx="150" cy="201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97" y="201"/>
                </a:cxn>
                <a:cxn ang="0">
                  <a:pos x="150" y="178"/>
                </a:cxn>
                <a:cxn ang="0">
                  <a:pos x="53" y="0"/>
                </a:cxn>
                <a:cxn ang="0">
                  <a:pos x="0" y="23"/>
                </a:cxn>
              </a:cxnLst>
              <a:rect l="0" t="0" r="r" b="b"/>
              <a:pathLst>
                <a:path w="150" h="201">
                  <a:moveTo>
                    <a:pt x="0" y="23"/>
                  </a:moveTo>
                  <a:lnTo>
                    <a:pt x="97" y="201"/>
                  </a:lnTo>
                  <a:lnTo>
                    <a:pt x="150" y="178"/>
                  </a:lnTo>
                  <a:lnTo>
                    <a:pt x="53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79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58" name="Freeform 115"/>
            <p:cNvSpPr>
              <a:spLocks noChangeAspect="1"/>
            </p:cNvSpPr>
            <p:nvPr/>
          </p:nvSpPr>
          <p:spPr bwMode="auto">
            <a:xfrm>
              <a:off x="-85" y="2117"/>
              <a:ext cx="150" cy="201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97" y="201"/>
                </a:cxn>
                <a:cxn ang="0">
                  <a:pos x="150" y="178"/>
                </a:cxn>
                <a:cxn ang="0">
                  <a:pos x="53" y="0"/>
                </a:cxn>
                <a:cxn ang="0">
                  <a:pos x="0" y="23"/>
                </a:cxn>
              </a:cxnLst>
              <a:rect l="0" t="0" r="r" b="b"/>
              <a:pathLst>
                <a:path w="150" h="201">
                  <a:moveTo>
                    <a:pt x="0" y="23"/>
                  </a:moveTo>
                  <a:lnTo>
                    <a:pt x="97" y="201"/>
                  </a:lnTo>
                  <a:lnTo>
                    <a:pt x="150" y="178"/>
                  </a:lnTo>
                  <a:lnTo>
                    <a:pt x="53" y="0"/>
                  </a:lnTo>
                  <a:lnTo>
                    <a:pt x="0" y="23"/>
                  </a:lnTo>
                </a:path>
              </a:pathLst>
            </a:custGeom>
            <a:noFill/>
            <a:ln w="3175">
              <a:solidFill>
                <a:srgbClr val="79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59" name="Freeform 116"/>
            <p:cNvSpPr>
              <a:spLocks noChangeAspect="1"/>
            </p:cNvSpPr>
            <p:nvPr/>
          </p:nvSpPr>
          <p:spPr bwMode="auto">
            <a:xfrm>
              <a:off x="-134" y="2140"/>
              <a:ext cx="146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" y="209"/>
                </a:cxn>
                <a:cxn ang="0">
                  <a:pos x="146" y="178"/>
                </a:cxn>
                <a:cxn ang="0">
                  <a:pos x="49" y="0"/>
                </a:cxn>
                <a:cxn ang="0">
                  <a:pos x="0" y="31"/>
                </a:cxn>
              </a:cxnLst>
              <a:rect l="0" t="0" r="r" b="b"/>
              <a:pathLst>
                <a:path w="146" h="209">
                  <a:moveTo>
                    <a:pt x="0" y="31"/>
                  </a:moveTo>
                  <a:lnTo>
                    <a:pt x="97" y="209"/>
                  </a:lnTo>
                  <a:lnTo>
                    <a:pt x="146" y="178"/>
                  </a:lnTo>
                  <a:lnTo>
                    <a:pt x="4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8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0" name="Freeform 117"/>
            <p:cNvSpPr>
              <a:spLocks noChangeAspect="1"/>
            </p:cNvSpPr>
            <p:nvPr/>
          </p:nvSpPr>
          <p:spPr bwMode="auto">
            <a:xfrm>
              <a:off x="-134" y="2140"/>
              <a:ext cx="146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" y="209"/>
                </a:cxn>
                <a:cxn ang="0">
                  <a:pos x="146" y="178"/>
                </a:cxn>
                <a:cxn ang="0">
                  <a:pos x="49" y="0"/>
                </a:cxn>
                <a:cxn ang="0">
                  <a:pos x="0" y="31"/>
                </a:cxn>
              </a:cxnLst>
              <a:rect l="0" t="0" r="r" b="b"/>
              <a:pathLst>
                <a:path w="146" h="209">
                  <a:moveTo>
                    <a:pt x="0" y="31"/>
                  </a:moveTo>
                  <a:lnTo>
                    <a:pt x="97" y="209"/>
                  </a:lnTo>
                  <a:lnTo>
                    <a:pt x="146" y="178"/>
                  </a:lnTo>
                  <a:lnTo>
                    <a:pt x="49" y="0"/>
                  </a:lnTo>
                  <a:lnTo>
                    <a:pt x="0" y="31"/>
                  </a:lnTo>
                </a:path>
              </a:pathLst>
            </a:custGeom>
            <a:noFill/>
            <a:ln w="3175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1" name="Freeform 118"/>
            <p:cNvSpPr>
              <a:spLocks noChangeAspect="1"/>
            </p:cNvSpPr>
            <p:nvPr/>
          </p:nvSpPr>
          <p:spPr bwMode="auto">
            <a:xfrm>
              <a:off x="-94" y="2285"/>
              <a:ext cx="261" cy="169"/>
            </a:xfrm>
            <a:custGeom>
              <a:avLst/>
              <a:gdLst/>
              <a:ahLst/>
              <a:cxnLst>
                <a:cxn ang="0">
                  <a:pos x="106" y="33"/>
                </a:cxn>
                <a:cxn ang="0">
                  <a:pos x="57" y="64"/>
                </a:cxn>
                <a:cxn ang="0">
                  <a:pos x="21" y="97"/>
                </a:cxn>
                <a:cxn ang="0">
                  <a:pos x="0" y="128"/>
                </a:cxn>
                <a:cxn ang="0">
                  <a:pos x="0" y="154"/>
                </a:cxn>
                <a:cxn ang="0">
                  <a:pos x="21" y="169"/>
                </a:cxn>
                <a:cxn ang="0">
                  <a:pos x="56" y="169"/>
                </a:cxn>
                <a:cxn ang="0">
                  <a:pos x="102" y="159"/>
                </a:cxn>
                <a:cxn ang="0">
                  <a:pos x="154" y="137"/>
                </a:cxn>
                <a:cxn ang="0">
                  <a:pos x="203" y="107"/>
                </a:cxn>
                <a:cxn ang="0">
                  <a:pos x="239" y="74"/>
                </a:cxn>
                <a:cxn ang="0">
                  <a:pos x="260" y="43"/>
                </a:cxn>
                <a:cxn ang="0">
                  <a:pos x="261" y="17"/>
                </a:cxn>
                <a:cxn ang="0">
                  <a:pos x="241" y="2"/>
                </a:cxn>
                <a:cxn ang="0">
                  <a:pos x="206" y="0"/>
                </a:cxn>
                <a:cxn ang="0">
                  <a:pos x="159" y="10"/>
                </a:cxn>
                <a:cxn ang="0">
                  <a:pos x="106" y="33"/>
                </a:cxn>
              </a:cxnLst>
              <a:rect l="0" t="0" r="r" b="b"/>
              <a:pathLst>
                <a:path w="261" h="169">
                  <a:moveTo>
                    <a:pt x="106" y="33"/>
                  </a:moveTo>
                  <a:lnTo>
                    <a:pt x="57" y="64"/>
                  </a:lnTo>
                  <a:lnTo>
                    <a:pt x="21" y="97"/>
                  </a:lnTo>
                  <a:lnTo>
                    <a:pt x="0" y="128"/>
                  </a:lnTo>
                  <a:lnTo>
                    <a:pt x="0" y="154"/>
                  </a:lnTo>
                  <a:lnTo>
                    <a:pt x="21" y="169"/>
                  </a:lnTo>
                  <a:lnTo>
                    <a:pt x="56" y="169"/>
                  </a:lnTo>
                  <a:lnTo>
                    <a:pt x="102" y="159"/>
                  </a:lnTo>
                  <a:lnTo>
                    <a:pt x="154" y="137"/>
                  </a:lnTo>
                  <a:lnTo>
                    <a:pt x="203" y="107"/>
                  </a:lnTo>
                  <a:lnTo>
                    <a:pt x="239" y="74"/>
                  </a:lnTo>
                  <a:lnTo>
                    <a:pt x="260" y="43"/>
                  </a:lnTo>
                  <a:lnTo>
                    <a:pt x="261" y="17"/>
                  </a:lnTo>
                  <a:lnTo>
                    <a:pt x="241" y="2"/>
                  </a:lnTo>
                  <a:lnTo>
                    <a:pt x="206" y="0"/>
                  </a:lnTo>
                  <a:lnTo>
                    <a:pt x="159" y="10"/>
                  </a:lnTo>
                  <a:lnTo>
                    <a:pt x="106" y="33"/>
                  </a:lnTo>
                  <a:close/>
                </a:path>
              </a:pathLst>
            </a:custGeom>
            <a:solidFill>
              <a:srgbClr val="15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2" name="Freeform 119"/>
            <p:cNvSpPr>
              <a:spLocks noChangeAspect="1"/>
            </p:cNvSpPr>
            <p:nvPr/>
          </p:nvSpPr>
          <p:spPr bwMode="auto">
            <a:xfrm>
              <a:off x="-94" y="2285"/>
              <a:ext cx="261" cy="169"/>
            </a:xfrm>
            <a:custGeom>
              <a:avLst/>
              <a:gdLst/>
              <a:ahLst/>
              <a:cxnLst>
                <a:cxn ang="0">
                  <a:pos x="106" y="33"/>
                </a:cxn>
                <a:cxn ang="0">
                  <a:pos x="57" y="64"/>
                </a:cxn>
                <a:cxn ang="0">
                  <a:pos x="21" y="97"/>
                </a:cxn>
                <a:cxn ang="0">
                  <a:pos x="0" y="128"/>
                </a:cxn>
                <a:cxn ang="0">
                  <a:pos x="0" y="154"/>
                </a:cxn>
                <a:cxn ang="0">
                  <a:pos x="21" y="169"/>
                </a:cxn>
                <a:cxn ang="0">
                  <a:pos x="56" y="169"/>
                </a:cxn>
                <a:cxn ang="0">
                  <a:pos x="102" y="159"/>
                </a:cxn>
                <a:cxn ang="0">
                  <a:pos x="154" y="137"/>
                </a:cxn>
                <a:cxn ang="0">
                  <a:pos x="203" y="107"/>
                </a:cxn>
                <a:cxn ang="0">
                  <a:pos x="239" y="74"/>
                </a:cxn>
                <a:cxn ang="0">
                  <a:pos x="260" y="43"/>
                </a:cxn>
                <a:cxn ang="0">
                  <a:pos x="261" y="17"/>
                </a:cxn>
                <a:cxn ang="0">
                  <a:pos x="241" y="2"/>
                </a:cxn>
                <a:cxn ang="0">
                  <a:pos x="206" y="0"/>
                </a:cxn>
                <a:cxn ang="0">
                  <a:pos x="159" y="10"/>
                </a:cxn>
                <a:cxn ang="0">
                  <a:pos x="106" y="33"/>
                </a:cxn>
              </a:cxnLst>
              <a:rect l="0" t="0" r="r" b="b"/>
              <a:pathLst>
                <a:path w="261" h="169">
                  <a:moveTo>
                    <a:pt x="106" y="33"/>
                  </a:moveTo>
                  <a:lnTo>
                    <a:pt x="57" y="64"/>
                  </a:lnTo>
                  <a:lnTo>
                    <a:pt x="21" y="97"/>
                  </a:lnTo>
                  <a:lnTo>
                    <a:pt x="0" y="128"/>
                  </a:lnTo>
                  <a:lnTo>
                    <a:pt x="0" y="154"/>
                  </a:lnTo>
                  <a:lnTo>
                    <a:pt x="21" y="169"/>
                  </a:lnTo>
                  <a:lnTo>
                    <a:pt x="56" y="169"/>
                  </a:lnTo>
                  <a:lnTo>
                    <a:pt x="102" y="159"/>
                  </a:lnTo>
                  <a:lnTo>
                    <a:pt x="154" y="137"/>
                  </a:lnTo>
                  <a:lnTo>
                    <a:pt x="203" y="107"/>
                  </a:lnTo>
                  <a:lnTo>
                    <a:pt x="239" y="74"/>
                  </a:lnTo>
                  <a:lnTo>
                    <a:pt x="260" y="43"/>
                  </a:lnTo>
                  <a:lnTo>
                    <a:pt x="261" y="17"/>
                  </a:lnTo>
                  <a:lnTo>
                    <a:pt x="241" y="2"/>
                  </a:lnTo>
                  <a:lnTo>
                    <a:pt x="206" y="0"/>
                  </a:lnTo>
                  <a:lnTo>
                    <a:pt x="159" y="10"/>
                  </a:lnTo>
                  <a:lnTo>
                    <a:pt x="106" y="33"/>
                  </a:lnTo>
                </a:path>
              </a:pathLst>
            </a:custGeom>
            <a:noFill/>
            <a:ln w="3175">
              <a:solidFill>
                <a:srgbClr val="15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3" name="Line 120"/>
            <p:cNvSpPr>
              <a:spLocks noChangeAspect="1" noChangeShapeType="1"/>
            </p:cNvSpPr>
            <p:nvPr/>
          </p:nvSpPr>
          <p:spPr bwMode="auto">
            <a:xfrm flipV="1">
              <a:off x="-149" y="2161"/>
              <a:ext cx="145" cy="17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4" name="Line 121"/>
            <p:cNvSpPr>
              <a:spLocks noChangeAspect="1" noChangeShapeType="1"/>
            </p:cNvSpPr>
            <p:nvPr/>
          </p:nvSpPr>
          <p:spPr bwMode="auto">
            <a:xfrm>
              <a:off x="22" y="2152"/>
              <a:ext cx="90" cy="6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sp>
        <p:nvSpPr>
          <p:cNvPr id="165" name="Line 122"/>
          <p:cNvSpPr>
            <a:spLocks noChangeAspect="1" noChangeShapeType="1"/>
          </p:cNvSpPr>
          <p:nvPr/>
        </p:nvSpPr>
        <p:spPr bwMode="auto">
          <a:xfrm flipH="1">
            <a:off x="2743736" y="4470645"/>
            <a:ext cx="1228005" cy="513310"/>
          </a:xfrm>
          <a:prstGeom prst="line">
            <a:avLst/>
          </a:prstGeom>
          <a:noFill/>
          <a:ln w="6826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166" name="Group 123"/>
          <p:cNvGrpSpPr>
            <a:grpSpLocks noChangeAspect="1"/>
          </p:cNvGrpSpPr>
          <p:nvPr/>
        </p:nvGrpSpPr>
        <p:grpSpPr bwMode="auto">
          <a:xfrm>
            <a:off x="2453371" y="4795819"/>
            <a:ext cx="395623" cy="411113"/>
            <a:chOff x="591" y="2325"/>
            <a:chExt cx="327" cy="354"/>
          </a:xfrm>
        </p:grpSpPr>
        <p:sp>
          <p:nvSpPr>
            <p:cNvPr id="167" name="Freeform 124"/>
            <p:cNvSpPr>
              <a:spLocks noChangeAspect="1"/>
            </p:cNvSpPr>
            <p:nvPr/>
          </p:nvSpPr>
          <p:spPr bwMode="auto">
            <a:xfrm>
              <a:off x="591" y="2325"/>
              <a:ext cx="209" cy="91"/>
            </a:xfrm>
            <a:custGeom>
              <a:avLst/>
              <a:gdLst/>
              <a:ahLst/>
              <a:cxnLst>
                <a:cxn ang="0">
                  <a:pos x="197" y="3"/>
                </a:cxn>
                <a:cxn ang="0">
                  <a:pos x="0" y="91"/>
                </a:cxn>
                <a:cxn ang="0">
                  <a:pos x="12" y="90"/>
                </a:cxn>
                <a:cxn ang="0">
                  <a:pos x="209" y="0"/>
                </a:cxn>
                <a:cxn ang="0">
                  <a:pos x="197" y="3"/>
                </a:cxn>
              </a:cxnLst>
              <a:rect l="0" t="0" r="r" b="b"/>
              <a:pathLst>
                <a:path w="209" h="91">
                  <a:moveTo>
                    <a:pt x="197" y="3"/>
                  </a:moveTo>
                  <a:lnTo>
                    <a:pt x="0" y="91"/>
                  </a:lnTo>
                  <a:lnTo>
                    <a:pt x="12" y="90"/>
                  </a:lnTo>
                  <a:lnTo>
                    <a:pt x="209" y="0"/>
                  </a:lnTo>
                  <a:lnTo>
                    <a:pt x="197" y="3"/>
                  </a:lnTo>
                  <a:close/>
                </a:path>
              </a:pathLst>
            </a:custGeom>
            <a:solidFill>
              <a:srgbClr val="43B4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8" name="Freeform 125"/>
            <p:cNvSpPr>
              <a:spLocks noChangeAspect="1"/>
            </p:cNvSpPr>
            <p:nvPr/>
          </p:nvSpPr>
          <p:spPr bwMode="auto">
            <a:xfrm>
              <a:off x="591" y="2325"/>
              <a:ext cx="209" cy="91"/>
            </a:xfrm>
            <a:custGeom>
              <a:avLst/>
              <a:gdLst/>
              <a:ahLst/>
              <a:cxnLst>
                <a:cxn ang="0">
                  <a:pos x="197" y="3"/>
                </a:cxn>
                <a:cxn ang="0">
                  <a:pos x="0" y="91"/>
                </a:cxn>
                <a:cxn ang="0">
                  <a:pos x="12" y="90"/>
                </a:cxn>
                <a:cxn ang="0">
                  <a:pos x="209" y="0"/>
                </a:cxn>
                <a:cxn ang="0">
                  <a:pos x="197" y="3"/>
                </a:cxn>
              </a:cxnLst>
              <a:rect l="0" t="0" r="r" b="b"/>
              <a:pathLst>
                <a:path w="209" h="91">
                  <a:moveTo>
                    <a:pt x="197" y="3"/>
                  </a:moveTo>
                  <a:lnTo>
                    <a:pt x="0" y="91"/>
                  </a:lnTo>
                  <a:lnTo>
                    <a:pt x="12" y="90"/>
                  </a:lnTo>
                  <a:lnTo>
                    <a:pt x="209" y="0"/>
                  </a:lnTo>
                  <a:lnTo>
                    <a:pt x="197" y="3"/>
                  </a:lnTo>
                </a:path>
              </a:pathLst>
            </a:custGeom>
            <a:noFill/>
            <a:ln w="3175">
              <a:solidFill>
                <a:srgbClr val="43B4B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9" name="Freeform 126"/>
            <p:cNvSpPr>
              <a:spLocks noChangeAspect="1"/>
            </p:cNvSpPr>
            <p:nvPr/>
          </p:nvSpPr>
          <p:spPr bwMode="auto">
            <a:xfrm>
              <a:off x="719" y="2567"/>
              <a:ext cx="199" cy="111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2" y="90"/>
                </a:cxn>
                <a:cxn ang="0">
                  <a:pos x="0" y="111"/>
                </a:cxn>
                <a:cxn ang="0">
                  <a:pos x="195" y="22"/>
                </a:cxn>
                <a:cxn ang="0">
                  <a:pos x="199" y="0"/>
                </a:cxn>
              </a:cxnLst>
              <a:rect l="0" t="0" r="r" b="b"/>
              <a:pathLst>
                <a:path w="199" h="111">
                  <a:moveTo>
                    <a:pt x="199" y="0"/>
                  </a:moveTo>
                  <a:lnTo>
                    <a:pt x="2" y="90"/>
                  </a:lnTo>
                  <a:lnTo>
                    <a:pt x="0" y="111"/>
                  </a:lnTo>
                  <a:lnTo>
                    <a:pt x="195" y="2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15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70" name="Freeform 127"/>
            <p:cNvSpPr>
              <a:spLocks noChangeAspect="1"/>
            </p:cNvSpPr>
            <p:nvPr/>
          </p:nvSpPr>
          <p:spPr bwMode="auto">
            <a:xfrm>
              <a:off x="719" y="2567"/>
              <a:ext cx="199" cy="111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2" y="90"/>
                </a:cxn>
                <a:cxn ang="0">
                  <a:pos x="0" y="111"/>
                </a:cxn>
                <a:cxn ang="0">
                  <a:pos x="195" y="22"/>
                </a:cxn>
                <a:cxn ang="0">
                  <a:pos x="199" y="0"/>
                </a:cxn>
              </a:cxnLst>
              <a:rect l="0" t="0" r="r" b="b"/>
              <a:pathLst>
                <a:path w="199" h="111">
                  <a:moveTo>
                    <a:pt x="199" y="0"/>
                  </a:moveTo>
                  <a:lnTo>
                    <a:pt x="2" y="90"/>
                  </a:lnTo>
                  <a:lnTo>
                    <a:pt x="0" y="111"/>
                  </a:lnTo>
                  <a:lnTo>
                    <a:pt x="195" y="22"/>
                  </a:lnTo>
                  <a:lnTo>
                    <a:pt x="199" y="0"/>
                  </a:lnTo>
                </a:path>
              </a:pathLst>
            </a:custGeom>
            <a:noFill/>
            <a:ln w="3175">
              <a:solidFill>
                <a:srgbClr val="15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71" name="Freeform 128"/>
            <p:cNvSpPr>
              <a:spLocks noChangeAspect="1"/>
            </p:cNvSpPr>
            <p:nvPr/>
          </p:nvSpPr>
          <p:spPr bwMode="auto">
            <a:xfrm>
              <a:off x="603" y="2325"/>
              <a:ext cx="216" cy="107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19" y="107"/>
                </a:cxn>
                <a:cxn ang="0">
                  <a:pos x="216" y="19"/>
                </a:cxn>
                <a:cxn ang="0">
                  <a:pos x="197" y="0"/>
                </a:cxn>
              </a:cxnLst>
              <a:rect l="0" t="0" r="r" b="b"/>
              <a:pathLst>
                <a:path w="216" h="107">
                  <a:moveTo>
                    <a:pt x="197" y="0"/>
                  </a:moveTo>
                  <a:lnTo>
                    <a:pt x="0" y="90"/>
                  </a:lnTo>
                  <a:lnTo>
                    <a:pt x="19" y="107"/>
                  </a:lnTo>
                  <a:lnTo>
                    <a:pt x="216" y="19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61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72" name="Freeform 129"/>
            <p:cNvSpPr>
              <a:spLocks noChangeAspect="1"/>
            </p:cNvSpPr>
            <p:nvPr/>
          </p:nvSpPr>
          <p:spPr bwMode="auto">
            <a:xfrm>
              <a:off x="603" y="2325"/>
              <a:ext cx="216" cy="107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19" y="107"/>
                </a:cxn>
                <a:cxn ang="0">
                  <a:pos x="216" y="19"/>
                </a:cxn>
                <a:cxn ang="0">
                  <a:pos x="197" y="0"/>
                </a:cxn>
              </a:cxnLst>
              <a:rect l="0" t="0" r="r" b="b"/>
              <a:pathLst>
                <a:path w="216" h="107">
                  <a:moveTo>
                    <a:pt x="197" y="0"/>
                  </a:moveTo>
                  <a:lnTo>
                    <a:pt x="0" y="90"/>
                  </a:lnTo>
                  <a:lnTo>
                    <a:pt x="19" y="107"/>
                  </a:lnTo>
                  <a:lnTo>
                    <a:pt x="216" y="19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61DED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73" name="Freeform 130"/>
            <p:cNvSpPr>
              <a:spLocks noChangeAspect="1"/>
            </p:cNvSpPr>
            <p:nvPr/>
          </p:nvSpPr>
          <p:spPr bwMode="auto">
            <a:xfrm>
              <a:off x="712" y="2529"/>
              <a:ext cx="206" cy="12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9" y="128"/>
                </a:cxn>
                <a:cxn ang="0">
                  <a:pos x="206" y="38"/>
                </a:cxn>
                <a:cxn ang="0">
                  <a:pos x="197" y="0"/>
                </a:cxn>
              </a:cxnLst>
              <a:rect l="0" t="0" r="r" b="b"/>
              <a:pathLst>
                <a:path w="206" h="128">
                  <a:moveTo>
                    <a:pt x="197" y="0"/>
                  </a:moveTo>
                  <a:lnTo>
                    <a:pt x="0" y="90"/>
                  </a:lnTo>
                  <a:lnTo>
                    <a:pt x="9" y="128"/>
                  </a:lnTo>
                  <a:lnTo>
                    <a:pt x="206" y="3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329C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74" name="Freeform 131"/>
            <p:cNvSpPr>
              <a:spLocks noChangeAspect="1"/>
            </p:cNvSpPr>
            <p:nvPr/>
          </p:nvSpPr>
          <p:spPr bwMode="auto">
            <a:xfrm>
              <a:off x="712" y="2529"/>
              <a:ext cx="206" cy="12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9" y="128"/>
                </a:cxn>
                <a:cxn ang="0">
                  <a:pos x="206" y="38"/>
                </a:cxn>
                <a:cxn ang="0">
                  <a:pos x="197" y="0"/>
                </a:cxn>
              </a:cxnLst>
              <a:rect l="0" t="0" r="r" b="b"/>
              <a:pathLst>
                <a:path w="206" h="128">
                  <a:moveTo>
                    <a:pt x="197" y="0"/>
                  </a:moveTo>
                  <a:lnTo>
                    <a:pt x="0" y="90"/>
                  </a:lnTo>
                  <a:lnTo>
                    <a:pt x="9" y="128"/>
                  </a:lnTo>
                  <a:lnTo>
                    <a:pt x="206" y="38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329C9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75" name="Freeform 132"/>
            <p:cNvSpPr>
              <a:spLocks noChangeAspect="1"/>
            </p:cNvSpPr>
            <p:nvPr/>
          </p:nvSpPr>
          <p:spPr bwMode="auto">
            <a:xfrm>
              <a:off x="622" y="2344"/>
              <a:ext cx="221" cy="123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8"/>
                </a:cxn>
                <a:cxn ang="0">
                  <a:pos x="24" y="123"/>
                </a:cxn>
                <a:cxn ang="0">
                  <a:pos x="221" y="34"/>
                </a:cxn>
                <a:cxn ang="0">
                  <a:pos x="197" y="0"/>
                </a:cxn>
              </a:cxnLst>
              <a:rect l="0" t="0" r="r" b="b"/>
              <a:pathLst>
                <a:path w="221" h="123">
                  <a:moveTo>
                    <a:pt x="197" y="0"/>
                  </a:moveTo>
                  <a:lnTo>
                    <a:pt x="0" y="88"/>
                  </a:lnTo>
                  <a:lnTo>
                    <a:pt x="24" y="123"/>
                  </a:lnTo>
                  <a:lnTo>
                    <a:pt x="221" y="3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73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76" name="Freeform 133"/>
            <p:cNvSpPr>
              <a:spLocks noChangeAspect="1"/>
            </p:cNvSpPr>
            <p:nvPr/>
          </p:nvSpPr>
          <p:spPr bwMode="auto">
            <a:xfrm>
              <a:off x="622" y="2344"/>
              <a:ext cx="221" cy="123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8"/>
                </a:cxn>
                <a:cxn ang="0">
                  <a:pos x="24" y="123"/>
                </a:cxn>
                <a:cxn ang="0">
                  <a:pos x="221" y="34"/>
                </a:cxn>
                <a:cxn ang="0">
                  <a:pos x="197" y="0"/>
                </a:cxn>
              </a:cxnLst>
              <a:rect l="0" t="0" r="r" b="b"/>
              <a:pathLst>
                <a:path w="221" h="123">
                  <a:moveTo>
                    <a:pt x="197" y="0"/>
                  </a:moveTo>
                  <a:lnTo>
                    <a:pt x="0" y="88"/>
                  </a:lnTo>
                  <a:lnTo>
                    <a:pt x="24" y="123"/>
                  </a:lnTo>
                  <a:lnTo>
                    <a:pt x="221" y="34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73F8F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77" name="Freeform 134"/>
            <p:cNvSpPr>
              <a:spLocks noChangeAspect="1"/>
            </p:cNvSpPr>
            <p:nvPr/>
          </p:nvSpPr>
          <p:spPr bwMode="auto">
            <a:xfrm>
              <a:off x="696" y="2480"/>
              <a:ext cx="213" cy="139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16" y="139"/>
                </a:cxn>
                <a:cxn ang="0">
                  <a:pos x="213" y="49"/>
                </a:cxn>
                <a:cxn ang="0">
                  <a:pos x="197" y="0"/>
                </a:cxn>
              </a:cxnLst>
              <a:rect l="0" t="0" r="r" b="b"/>
              <a:pathLst>
                <a:path w="213" h="139">
                  <a:moveTo>
                    <a:pt x="197" y="0"/>
                  </a:moveTo>
                  <a:lnTo>
                    <a:pt x="0" y="90"/>
                  </a:lnTo>
                  <a:lnTo>
                    <a:pt x="16" y="139"/>
                  </a:lnTo>
                  <a:lnTo>
                    <a:pt x="213" y="49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54CB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78" name="Freeform 135"/>
            <p:cNvSpPr>
              <a:spLocks noChangeAspect="1"/>
            </p:cNvSpPr>
            <p:nvPr/>
          </p:nvSpPr>
          <p:spPr bwMode="auto">
            <a:xfrm>
              <a:off x="696" y="2480"/>
              <a:ext cx="213" cy="139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16" y="139"/>
                </a:cxn>
                <a:cxn ang="0">
                  <a:pos x="213" y="49"/>
                </a:cxn>
                <a:cxn ang="0">
                  <a:pos x="197" y="0"/>
                </a:cxn>
              </a:cxnLst>
              <a:rect l="0" t="0" r="r" b="b"/>
              <a:pathLst>
                <a:path w="213" h="139">
                  <a:moveTo>
                    <a:pt x="197" y="0"/>
                  </a:moveTo>
                  <a:lnTo>
                    <a:pt x="0" y="90"/>
                  </a:lnTo>
                  <a:lnTo>
                    <a:pt x="16" y="139"/>
                  </a:lnTo>
                  <a:lnTo>
                    <a:pt x="213" y="49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54CBC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79" name="Freeform 136"/>
            <p:cNvSpPr>
              <a:spLocks noChangeAspect="1"/>
            </p:cNvSpPr>
            <p:nvPr/>
          </p:nvSpPr>
          <p:spPr bwMode="auto">
            <a:xfrm>
              <a:off x="672" y="2427"/>
              <a:ext cx="221" cy="143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4" y="143"/>
                </a:cxn>
                <a:cxn ang="0">
                  <a:pos x="221" y="53"/>
                </a:cxn>
                <a:cxn ang="0">
                  <a:pos x="197" y="0"/>
                </a:cxn>
              </a:cxnLst>
              <a:rect l="0" t="0" r="r" b="b"/>
              <a:pathLst>
                <a:path w="221" h="143">
                  <a:moveTo>
                    <a:pt x="197" y="0"/>
                  </a:moveTo>
                  <a:lnTo>
                    <a:pt x="0" y="90"/>
                  </a:lnTo>
                  <a:lnTo>
                    <a:pt x="24" y="143"/>
                  </a:lnTo>
                  <a:lnTo>
                    <a:pt x="221" y="5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6CEE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80" name="Freeform 137"/>
            <p:cNvSpPr>
              <a:spLocks noChangeAspect="1"/>
            </p:cNvSpPr>
            <p:nvPr/>
          </p:nvSpPr>
          <p:spPr bwMode="auto">
            <a:xfrm>
              <a:off x="672" y="2427"/>
              <a:ext cx="221" cy="143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4" y="143"/>
                </a:cxn>
                <a:cxn ang="0">
                  <a:pos x="221" y="53"/>
                </a:cxn>
                <a:cxn ang="0">
                  <a:pos x="197" y="0"/>
                </a:cxn>
              </a:cxnLst>
              <a:rect l="0" t="0" r="r" b="b"/>
              <a:pathLst>
                <a:path w="221" h="143">
                  <a:moveTo>
                    <a:pt x="197" y="0"/>
                  </a:moveTo>
                  <a:lnTo>
                    <a:pt x="0" y="90"/>
                  </a:lnTo>
                  <a:lnTo>
                    <a:pt x="24" y="143"/>
                  </a:lnTo>
                  <a:lnTo>
                    <a:pt x="221" y="53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6CEEE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81" name="Freeform 138"/>
            <p:cNvSpPr>
              <a:spLocks noChangeAspect="1"/>
            </p:cNvSpPr>
            <p:nvPr/>
          </p:nvSpPr>
          <p:spPr bwMode="auto">
            <a:xfrm>
              <a:off x="646" y="2378"/>
              <a:ext cx="223" cy="139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9"/>
                </a:cxn>
                <a:cxn ang="0">
                  <a:pos x="26" y="139"/>
                </a:cxn>
                <a:cxn ang="0">
                  <a:pos x="223" y="49"/>
                </a:cxn>
                <a:cxn ang="0">
                  <a:pos x="197" y="0"/>
                </a:cxn>
              </a:cxnLst>
              <a:rect l="0" t="0" r="r" b="b"/>
              <a:pathLst>
                <a:path w="223" h="139">
                  <a:moveTo>
                    <a:pt x="197" y="0"/>
                  </a:moveTo>
                  <a:lnTo>
                    <a:pt x="0" y="89"/>
                  </a:lnTo>
                  <a:lnTo>
                    <a:pt x="26" y="139"/>
                  </a:lnTo>
                  <a:lnTo>
                    <a:pt x="223" y="49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78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82" name="Freeform 139"/>
            <p:cNvSpPr>
              <a:spLocks noChangeAspect="1"/>
            </p:cNvSpPr>
            <p:nvPr/>
          </p:nvSpPr>
          <p:spPr bwMode="auto">
            <a:xfrm>
              <a:off x="646" y="2378"/>
              <a:ext cx="223" cy="139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9"/>
                </a:cxn>
                <a:cxn ang="0">
                  <a:pos x="26" y="139"/>
                </a:cxn>
                <a:cxn ang="0">
                  <a:pos x="223" y="49"/>
                </a:cxn>
                <a:cxn ang="0">
                  <a:pos x="197" y="0"/>
                </a:cxn>
              </a:cxnLst>
              <a:rect l="0" t="0" r="r" b="b"/>
              <a:pathLst>
                <a:path w="223" h="139">
                  <a:moveTo>
                    <a:pt x="197" y="0"/>
                  </a:moveTo>
                  <a:lnTo>
                    <a:pt x="0" y="89"/>
                  </a:lnTo>
                  <a:lnTo>
                    <a:pt x="26" y="139"/>
                  </a:lnTo>
                  <a:lnTo>
                    <a:pt x="223" y="49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78FE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83" name="Freeform 140"/>
            <p:cNvSpPr>
              <a:spLocks noChangeAspect="1"/>
            </p:cNvSpPr>
            <p:nvPr/>
          </p:nvSpPr>
          <p:spPr bwMode="auto">
            <a:xfrm>
              <a:off x="591" y="2415"/>
              <a:ext cx="130" cy="264"/>
            </a:xfrm>
            <a:custGeom>
              <a:avLst/>
              <a:gdLst/>
              <a:ahLst/>
              <a:cxnLst>
                <a:cxn ang="0">
                  <a:pos x="81" y="102"/>
                </a:cxn>
                <a:cxn ang="0">
                  <a:pos x="55" y="52"/>
                </a:cxn>
                <a:cxn ang="0">
                  <a:pos x="31" y="17"/>
                </a:cxn>
                <a:cxn ang="0">
                  <a:pos x="12" y="0"/>
                </a:cxn>
                <a:cxn ang="0">
                  <a:pos x="0" y="1"/>
                </a:cxn>
                <a:cxn ang="0">
                  <a:pos x="0" y="24"/>
                </a:cxn>
                <a:cxn ang="0">
                  <a:pos x="9" y="62"/>
                </a:cxn>
                <a:cxn ang="0">
                  <a:pos x="24" y="110"/>
                </a:cxn>
                <a:cxn ang="0">
                  <a:pos x="48" y="162"/>
                </a:cxn>
                <a:cxn ang="0">
                  <a:pos x="74" y="211"/>
                </a:cxn>
                <a:cxn ang="0">
                  <a:pos x="97" y="245"/>
                </a:cxn>
                <a:cxn ang="0">
                  <a:pos x="116" y="264"/>
                </a:cxn>
                <a:cxn ang="0">
                  <a:pos x="128" y="263"/>
                </a:cxn>
                <a:cxn ang="0">
                  <a:pos x="130" y="242"/>
                </a:cxn>
                <a:cxn ang="0">
                  <a:pos x="121" y="204"/>
                </a:cxn>
                <a:cxn ang="0">
                  <a:pos x="105" y="155"/>
                </a:cxn>
                <a:cxn ang="0">
                  <a:pos x="81" y="102"/>
                </a:cxn>
              </a:cxnLst>
              <a:rect l="0" t="0" r="r" b="b"/>
              <a:pathLst>
                <a:path w="130" h="264">
                  <a:moveTo>
                    <a:pt x="81" y="102"/>
                  </a:moveTo>
                  <a:lnTo>
                    <a:pt x="55" y="52"/>
                  </a:lnTo>
                  <a:lnTo>
                    <a:pt x="31" y="17"/>
                  </a:lnTo>
                  <a:lnTo>
                    <a:pt x="12" y="0"/>
                  </a:lnTo>
                  <a:lnTo>
                    <a:pt x="0" y="1"/>
                  </a:lnTo>
                  <a:lnTo>
                    <a:pt x="0" y="24"/>
                  </a:lnTo>
                  <a:lnTo>
                    <a:pt x="9" y="62"/>
                  </a:lnTo>
                  <a:lnTo>
                    <a:pt x="24" y="110"/>
                  </a:lnTo>
                  <a:lnTo>
                    <a:pt x="48" y="162"/>
                  </a:lnTo>
                  <a:lnTo>
                    <a:pt x="74" y="211"/>
                  </a:lnTo>
                  <a:lnTo>
                    <a:pt x="97" y="245"/>
                  </a:lnTo>
                  <a:lnTo>
                    <a:pt x="116" y="264"/>
                  </a:lnTo>
                  <a:lnTo>
                    <a:pt x="128" y="263"/>
                  </a:lnTo>
                  <a:lnTo>
                    <a:pt x="130" y="242"/>
                  </a:lnTo>
                  <a:lnTo>
                    <a:pt x="121" y="204"/>
                  </a:lnTo>
                  <a:lnTo>
                    <a:pt x="105" y="155"/>
                  </a:lnTo>
                  <a:lnTo>
                    <a:pt x="81" y="102"/>
                  </a:lnTo>
                  <a:close/>
                </a:path>
              </a:pathLst>
            </a:custGeom>
            <a:solidFill>
              <a:srgbClr val="3EACA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84" name="Freeform 141"/>
            <p:cNvSpPr>
              <a:spLocks noChangeAspect="1"/>
            </p:cNvSpPr>
            <p:nvPr/>
          </p:nvSpPr>
          <p:spPr bwMode="auto">
            <a:xfrm>
              <a:off x="591" y="2415"/>
              <a:ext cx="130" cy="264"/>
            </a:xfrm>
            <a:custGeom>
              <a:avLst/>
              <a:gdLst/>
              <a:ahLst/>
              <a:cxnLst>
                <a:cxn ang="0">
                  <a:pos x="81" y="102"/>
                </a:cxn>
                <a:cxn ang="0">
                  <a:pos x="55" y="52"/>
                </a:cxn>
                <a:cxn ang="0">
                  <a:pos x="31" y="17"/>
                </a:cxn>
                <a:cxn ang="0">
                  <a:pos x="12" y="0"/>
                </a:cxn>
                <a:cxn ang="0">
                  <a:pos x="0" y="1"/>
                </a:cxn>
                <a:cxn ang="0">
                  <a:pos x="0" y="24"/>
                </a:cxn>
                <a:cxn ang="0">
                  <a:pos x="9" y="62"/>
                </a:cxn>
                <a:cxn ang="0">
                  <a:pos x="24" y="110"/>
                </a:cxn>
                <a:cxn ang="0">
                  <a:pos x="48" y="162"/>
                </a:cxn>
                <a:cxn ang="0">
                  <a:pos x="74" y="211"/>
                </a:cxn>
                <a:cxn ang="0">
                  <a:pos x="97" y="245"/>
                </a:cxn>
                <a:cxn ang="0">
                  <a:pos x="116" y="264"/>
                </a:cxn>
                <a:cxn ang="0">
                  <a:pos x="128" y="263"/>
                </a:cxn>
                <a:cxn ang="0">
                  <a:pos x="130" y="242"/>
                </a:cxn>
                <a:cxn ang="0">
                  <a:pos x="121" y="204"/>
                </a:cxn>
                <a:cxn ang="0">
                  <a:pos x="105" y="155"/>
                </a:cxn>
                <a:cxn ang="0">
                  <a:pos x="81" y="102"/>
                </a:cxn>
              </a:cxnLst>
              <a:rect l="0" t="0" r="r" b="b"/>
              <a:pathLst>
                <a:path w="130" h="264">
                  <a:moveTo>
                    <a:pt x="81" y="102"/>
                  </a:moveTo>
                  <a:lnTo>
                    <a:pt x="55" y="52"/>
                  </a:lnTo>
                  <a:lnTo>
                    <a:pt x="31" y="17"/>
                  </a:lnTo>
                  <a:lnTo>
                    <a:pt x="12" y="0"/>
                  </a:lnTo>
                  <a:lnTo>
                    <a:pt x="0" y="1"/>
                  </a:lnTo>
                  <a:lnTo>
                    <a:pt x="0" y="24"/>
                  </a:lnTo>
                  <a:lnTo>
                    <a:pt x="9" y="62"/>
                  </a:lnTo>
                  <a:lnTo>
                    <a:pt x="24" y="110"/>
                  </a:lnTo>
                  <a:lnTo>
                    <a:pt x="48" y="162"/>
                  </a:lnTo>
                  <a:lnTo>
                    <a:pt x="74" y="211"/>
                  </a:lnTo>
                  <a:lnTo>
                    <a:pt x="97" y="245"/>
                  </a:lnTo>
                  <a:lnTo>
                    <a:pt x="116" y="264"/>
                  </a:lnTo>
                  <a:lnTo>
                    <a:pt x="128" y="263"/>
                  </a:lnTo>
                  <a:lnTo>
                    <a:pt x="130" y="242"/>
                  </a:lnTo>
                  <a:lnTo>
                    <a:pt x="121" y="204"/>
                  </a:lnTo>
                  <a:lnTo>
                    <a:pt x="105" y="155"/>
                  </a:lnTo>
                  <a:lnTo>
                    <a:pt x="81" y="102"/>
                  </a:lnTo>
                </a:path>
              </a:pathLst>
            </a:custGeom>
            <a:noFill/>
            <a:ln w="3175">
              <a:solidFill>
                <a:srgbClr val="3EACA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85" name="Line 142"/>
            <p:cNvSpPr>
              <a:spLocks noChangeAspect="1" noChangeShapeType="1"/>
            </p:cNvSpPr>
            <p:nvPr/>
          </p:nvSpPr>
          <p:spPr bwMode="auto">
            <a:xfrm flipH="1" flipV="1">
              <a:off x="786" y="2403"/>
              <a:ext cx="42" cy="21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86" name="Line 143"/>
            <p:cNvSpPr>
              <a:spLocks noChangeAspect="1" noChangeShapeType="1"/>
            </p:cNvSpPr>
            <p:nvPr/>
          </p:nvSpPr>
          <p:spPr bwMode="auto">
            <a:xfrm>
              <a:off x="698" y="2373"/>
              <a:ext cx="67" cy="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sp>
        <p:nvSpPr>
          <p:cNvPr id="187" name="Line 144"/>
          <p:cNvSpPr>
            <a:spLocks noChangeAspect="1" noChangeShapeType="1"/>
          </p:cNvSpPr>
          <p:nvPr/>
        </p:nvSpPr>
        <p:spPr bwMode="auto">
          <a:xfrm flipH="1">
            <a:off x="2063797" y="5065249"/>
            <a:ext cx="462165" cy="177684"/>
          </a:xfrm>
          <a:prstGeom prst="line">
            <a:avLst/>
          </a:prstGeom>
          <a:noFill/>
          <a:ln w="460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88" name="Line 145"/>
          <p:cNvSpPr>
            <a:spLocks noChangeAspect="1" noChangeShapeType="1"/>
          </p:cNvSpPr>
          <p:nvPr/>
        </p:nvSpPr>
        <p:spPr bwMode="auto">
          <a:xfrm flipH="1" flipV="1">
            <a:off x="1798838" y="4859692"/>
            <a:ext cx="160911" cy="289172"/>
          </a:xfrm>
          <a:prstGeom prst="line">
            <a:avLst/>
          </a:prstGeom>
          <a:noFill/>
          <a:ln w="460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89" name="Line 146"/>
          <p:cNvSpPr>
            <a:spLocks noChangeAspect="1" noChangeShapeType="1"/>
          </p:cNvSpPr>
          <p:nvPr/>
        </p:nvSpPr>
        <p:spPr bwMode="auto">
          <a:xfrm flipH="1">
            <a:off x="1457658" y="5264998"/>
            <a:ext cx="462165" cy="178846"/>
          </a:xfrm>
          <a:prstGeom prst="line">
            <a:avLst/>
          </a:prstGeom>
          <a:noFill/>
          <a:ln w="460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190" name="Group 147"/>
          <p:cNvGrpSpPr>
            <a:grpSpLocks noChangeAspect="1"/>
          </p:cNvGrpSpPr>
          <p:nvPr/>
        </p:nvGrpSpPr>
        <p:grpSpPr bwMode="auto">
          <a:xfrm>
            <a:off x="1314895" y="5219706"/>
            <a:ext cx="395623" cy="408790"/>
            <a:chOff x="-350" y="2690"/>
            <a:chExt cx="327" cy="352"/>
          </a:xfrm>
        </p:grpSpPr>
        <p:sp>
          <p:nvSpPr>
            <p:cNvPr id="191" name="Freeform 148"/>
            <p:cNvSpPr>
              <a:spLocks noChangeAspect="1"/>
            </p:cNvSpPr>
            <p:nvPr/>
          </p:nvSpPr>
          <p:spPr bwMode="auto">
            <a:xfrm>
              <a:off x="-348" y="2690"/>
              <a:ext cx="208" cy="90"/>
            </a:xfrm>
            <a:custGeom>
              <a:avLst/>
              <a:gdLst/>
              <a:ahLst/>
              <a:cxnLst>
                <a:cxn ang="0">
                  <a:pos x="195" y="1"/>
                </a:cxn>
                <a:cxn ang="0">
                  <a:pos x="0" y="90"/>
                </a:cxn>
                <a:cxn ang="0">
                  <a:pos x="10" y="88"/>
                </a:cxn>
                <a:cxn ang="0">
                  <a:pos x="208" y="0"/>
                </a:cxn>
                <a:cxn ang="0">
                  <a:pos x="195" y="1"/>
                </a:cxn>
              </a:cxnLst>
              <a:rect l="0" t="0" r="r" b="b"/>
              <a:pathLst>
                <a:path w="208" h="90">
                  <a:moveTo>
                    <a:pt x="195" y="1"/>
                  </a:moveTo>
                  <a:lnTo>
                    <a:pt x="0" y="90"/>
                  </a:lnTo>
                  <a:lnTo>
                    <a:pt x="10" y="88"/>
                  </a:lnTo>
                  <a:lnTo>
                    <a:pt x="208" y="0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rgbClr val="43B4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92" name="Freeform 149"/>
            <p:cNvSpPr>
              <a:spLocks noChangeAspect="1"/>
            </p:cNvSpPr>
            <p:nvPr/>
          </p:nvSpPr>
          <p:spPr bwMode="auto">
            <a:xfrm>
              <a:off x="-348" y="2690"/>
              <a:ext cx="208" cy="90"/>
            </a:xfrm>
            <a:custGeom>
              <a:avLst/>
              <a:gdLst/>
              <a:ahLst/>
              <a:cxnLst>
                <a:cxn ang="0">
                  <a:pos x="195" y="1"/>
                </a:cxn>
                <a:cxn ang="0">
                  <a:pos x="0" y="90"/>
                </a:cxn>
                <a:cxn ang="0">
                  <a:pos x="10" y="88"/>
                </a:cxn>
                <a:cxn ang="0">
                  <a:pos x="208" y="0"/>
                </a:cxn>
                <a:cxn ang="0">
                  <a:pos x="195" y="1"/>
                </a:cxn>
              </a:cxnLst>
              <a:rect l="0" t="0" r="r" b="b"/>
              <a:pathLst>
                <a:path w="208" h="90">
                  <a:moveTo>
                    <a:pt x="195" y="1"/>
                  </a:moveTo>
                  <a:lnTo>
                    <a:pt x="0" y="90"/>
                  </a:lnTo>
                  <a:lnTo>
                    <a:pt x="10" y="88"/>
                  </a:lnTo>
                  <a:lnTo>
                    <a:pt x="208" y="0"/>
                  </a:lnTo>
                  <a:lnTo>
                    <a:pt x="195" y="1"/>
                  </a:lnTo>
                </a:path>
              </a:pathLst>
            </a:custGeom>
            <a:noFill/>
            <a:ln w="3175">
              <a:solidFill>
                <a:srgbClr val="43B4B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93" name="Freeform 150"/>
            <p:cNvSpPr>
              <a:spLocks noChangeAspect="1"/>
            </p:cNvSpPr>
            <p:nvPr/>
          </p:nvSpPr>
          <p:spPr bwMode="auto">
            <a:xfrm>
              <a:off x="-222" y="2930"/>
              <a:ext cx="199" cy="112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2" y="90"/>
                </a:cxn>
                <a:cxn ang="0">
                  <a:pos x="0" y="112"/>
                </a:cxn>
                <a:cxn ang="0">
                  <a:pos x="197" y="22"/>
                </a:cxn>
                <a:cxn ang="0">
                  <a:pos x="199" y="0"/>
                </a:cxn>
              </a:cxnLst>
              <a:rect l="0" t="0" r="r" b="b"/>
              <a:pathLst>
                <a:path w="199" h="112">
                  <a:moveTo>
                    <a:pt x="199" y="0"/>
                  </a:moveTo>
                  <a:lnTo>
                    <a:pt x="2" y="90"/>
                  </a:lnTo>
                  <a:lnTo>
                    <a:pt x="0" y="112"/>
                  </a:lnTo>
                  <a:lnTo>
                    <a:pt x="197" y="2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15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94" name="Freeform 151"/>
            <p:cNvSpPr>
              <a:spLocks noChangeAspect="1"/>
            </p:cNvSpPr>
            <p:nvPr/>
          </p:nvSpPr>
          <p:spPr bwMode="auto">
            <a:xfrm>
              <a:off x="-222" y="2930"/>
              <a:ext cx="199" cy="112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2" y="90"/>
                </a:cxn>
                <a:cxn ang="0">
                  <a:pos x="0" y="112"/>
                </a:cxn>
                <a:cxn ang="0">
                  <a:pos x="197" y="22"/>
                </a:cxn>
                <a:cxn ang="0">
                  <a:pos x="199" y="0"/>
                </a:cxn>
              </a:cxnLst>
              <a:rect l="0" t="0" r="r" b="b"/>
              <a:pathLst>
                <a:path w="199" h="112">
                  <a:moveTo>
                    <a:pt x="199" y="0"/>
                  </a:moveTo>
                  <a:lnTo>
                    <a:pt x="2" y="90"/>
                  </a:lnTo>
                  <a:lnTo>
                    <a:pt x="0" y="112"/>
                  </a:lnTo>
                  <a:lnTo>
                    <a:pt x="197" y="22"/>
                  </a:lnTo>
                  <a:lnTo>
                    <a:pt x="199" y="0"/>
                  </a:lnTo>
                </a:path>
              </a:pathLst>
            </a:custGeom>
            <a:noFill/>
            <a:ln w="3175">
              <a:solidFill>
                <a:srgbClr val="15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95" name="Freeform 152"/>
            <p:cNvSpPr>
              <a:spLocks noChangeAspect="1"/>
            </p:cNvSpPr>
            <p:nvPr/>
          </p:nvSpPr>
          <p:spPr bwMode="auto">
            <a:xfrm>
              <a:off x="-338" y="2690"/>
              <a:ext cx="217" cy="107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0" y="88"/>
                </a:cxn>
                <a:cxn ang="0">
                  <a:pos x="19" y="107"/>
                </a:cxn>
                <a:cxn ang="0">
                  <a:pos x="217" y="17"/>
                </a:cxn>
                <a:cxn ang="0">
                  <a:pos x="198" y="0"/>
                </a:cxn>
              </a:cxnLst>
              <a:rect l="0" t="0" r="r" b="b"/>
              <a:pathLst>
                <a:path w="217" h="107">
                  <a:moveTo>
                    <a:pt x="198" y="0"/>
                  </a:moveTo>
                  <a:lnTo>
                    <a:pt x="0" y="88"/>
                  </a:lnTo>
                  <a:lnTo>
                    <a:pt x="19" y="107"/>
                  </a:lnTo>
                  <a:lnTo>
                    <a:pt x="217" y="17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61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96" name="Freeform 153"/>
            <p:cNvSpPr>
              <a:spLocks noChangeAspect="1"/>
            </p:cNvSpPr>
            <p:nvPr/>
          </p:nvSpPr>
          <p:spPr bwMode="auto">
            <a:xfrm>
              <a:off x="-338" y="2690"/>
              <a:ext cx="217" cy="107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0" y="88"/>
                </a:cxn>
                <a:cxn ang="0">
                  <a:pos x="19" y="107"/>
                </a:cxn>
                <a:cxn ang="0">
                  <a:pos x="217" y="17"/>
                </a:cxn>
                <a:cxn ang="0">
                  <a:pos x="198" y="0"/>
                </a:cxn>
              </a:cxnLst>
              <a:rect l="0" t="0" r="r" b="b"/>
              <a:pathLst>
                <a:path w="217" h="107">
                  <a:moveTo>
                    <a:pt x="198" y="0"/>
                  </a:moveTo>
                  <a:lnTo>
                    <a:pt x="0" y="88"/>
                  </a:lnTo>
                  <a:lnTo>
                    <a:pt x="19" y="107"/>
                  </a:lnTo>
                  <a:lnTo>
                    <a:pt x="217" y="17"/>
                  </a:lnTo>
                  <a:lnTo>
                    <a:pt x="198" y="0"/>
                  </a:lnTo>
                </a:path>
              </a:pathLst>
            </a:custGeom>
            <a:noFill/>
            <a:ln w="3175">
              <a:solidFill>
                <a:srgbClr val="61DED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97" name="Freeform 154"/>
            <p:cNvSpPr>
              <a:spLocks noChangeAspect="1"/>
            </p:cNvSpPr>
            <p:nvPr/>
          </p:nvSpPr>
          <p:spPr bwMode="auto">
            <a:xfrm>
              <a:off x="-227" y="2892"/>
              <a:ext cx="204" cy="128"/>
            </a:xfrm>
            <a:custGeom>
              <a:avLst/>
              <a:gdLst/>
              <a:ahLst/>
              <a:cxnLst>
                <a:cxn ang="0">
                  <a:pos x="195" y="0"/>
                </a:cxn>
                <a:cxn ang="0">
                  <a:pos x="0" y="90"/>
                </a:cxn>
                <a:cxn ang="0">
                  <a:pos x="7" y="128"/>
                </a:cxn>
                <a:cxn ang="0">
                  <a:pos x="204" y="38"/>
                </a:cxn>
                <a:cxn ang="0">
                  <a:pos x="195" y="0"/>
                </a:cxn>
              </a:cxnLst>
              <a:rect l="0" t="0" r="r" b="b"/>
              <a:pathLst>
                <a:path w="204" h="128">
                  <a:moveTo>
                    <a:pt x="195" y="0"/>
                  </a:moveTo>
                  <a:lnTo>
                    <a:pt x="0" y="90"/>
                  </a:lnTo>
                  <a:lnTo>
                    <a:pt x="7" y="128"/>
                  </a:lnTo>
                  <a:lnTo>
                    <a:pt x="204" y="38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329C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98" name="Freeform 155"/>
            <p:cNvSpPr>
              <a:spLocks noChangeAspect="1"/>
            </p:cNvSpPr>
            <p:nvPr/>
          </p:nvSpPr>
          <p:spPr bwMode="auto">
            <a:xfrm>
              <a:off x="-227" y="2892"/>
              <a:ext cx="204" cy="128"/>
            </a:xfrm>
            <a:custGeom>
              <a:avLst/>
              <a:gdLst/>
              <a:ahLst/>
              <a:cxnLst>
                <a:cxn ang="0">
                  <a:pos x="195" y="0"/>
                </a:cxn>
                <a:cxn ang="0">
                  <a:pos x="0" y="90"/>
                </a:cxn>
                <a:cxn ang="0">
                  <a:pos x="7" y="128"/>
                </a:cxn>
                <a:cxn ang="0">
                  <a:pos x="204" y="38"/>
                </a:cxn>
                <a:cxn ang="0">
                  <a:pos x="195" y="0"/>
                </a:cxn>
              </a:cxnLst>
              <a:rect l="0" t="0" r="r" b="b"/>
              <a:pathLst>
                <a:path w="204" h="128">
                  <a:moveTo>
                    <a:pt x="195" y="0"/>
                  </a:moveTo>
                  <a:lnTo>
                    <a:pt x="0" y="90"/>
                  </a:lnTo>
                  <a:lnTo>
                    <a:pt x="7" y="128"/>
                  </a:lnTo>
                  <a:lnTo>
                    <a:pt x="204" y="38"/>
                  </a:lnTo>
                  <a:lnTo>
                    <a:pt x="195" y="0"/>
                  </a:lnTo>
                </a:path>
              </a:pathLst>
            </a:custGeom>
            <a:noFill/>
            <a:ln w="3175">
              <a:solidFill>
                <a:srgbClr val="329C9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99" name="Freeform 156"/>
            <p:cNvSpPr>
              <a:spLocks noChangeAspect="1"/>
            </p:cNvSpPr>
            <p:nvPr/>
          </p:nvSpPr>
          <p:spPr bwMode="auto">
            <a:xfrm>
              <a:off x="-319" y="2707"/>
              <a:ext cx="222" cy="124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0" y="90"/>
                </a:cxn>
                <a:cxn ang="0">
                  <a:pos x="25" y="124"/>
                </a:cxn>
                <a:cxn ang="0">
                  <a:pos x="222" y="34"/>
                </a:cxn>
                <a:cxn ang="0">
                  <a:pos x="198" y="0"/>
                </a:cxn>
              </a:cxnLst>
              <a:rect l="0" t="0" r="r" b="b"/>
              <a:pathLst>
                <a:path w="222" h="124">
                  <a:moveTo>
                    <a:pt x="198" y="0"/>
                  </a:moveTo>
                  <a:lnTo>
                    <a:pt x="0" y="90"/>
                  </a:lnTo>
                  <a:lnTo>
                    <a:pt x="25" y="124"/>
                  </a:lnTo>
                  <a:lnTo>
                    <a:pt x="222" y="34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73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00" name="Freeform 157"/>
            <p:cNvSpPr>
              <a:spLocks noChangeAspect="1"/>
            </p:cNvSpPr>
            <p:nvPr/>
          </p:nvSpPr>
          <p:spPr bwMode="auto">
            <a:xfrm>
              <a:off x="-319" y="2707"/>
              <a:ext cx="222" cy="124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0" y="90"/>
                </a:cxn>
                <a:cxn ang="0">
                  <a:pos x="25" y="124"/>
                </a:cxn>
                <a:cxn ang="0">
                  <a:pos x="222" y="34"/>
                </a:cxn>
                <a:cxn ang="0">
                  <a:pos x="198" y="0"/>
                </a:cxn>
              </a:cxnLst>
              <a:rect l="0" t="0" r="r" b="b"/>
              <a:pathLst>
                <a:path w="222" h="124">
                  <a:moveTo>
                    <a:pt x="198" y="0"/>
                  </a:moveTo>
                  <a:lnTo>
                    <a:pt x="0" y="90"/>
                  </a:lnTo>
                  <a:lnTo>
                    <a:pt x="25" y="124"/>
                  </a:lnTo>
                  <a:lnTo>
                    <a:pt x="222" y="34"/>
                  </a:lnTo>
                  <a:lnTo>
                    <a:pt x="198" y="0"/>
                  </a:lnTo>
                </a:path>
              </a:pathLst>
            </a:custGeom>
            <a:noFill/>
            <a:ln w="3175">
              <a:solidFill>
                <a:srgbClr val="73F8F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01" name="Freeform 158"/>
            <p:cNvSpPr>
              <a:spLocks noChangeAspect="1"/>
            </p:cNvSpPr>
            <p:nvPr/>
          </p:nvSpPr>
          <p:spPr bwMode="auto">
            <a:xfrm>
              <a:off x="-244" y="2844"/>
              <a:ext cx="212" cy="13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9"/>
                </a:cxn>
                <a:cxn ang="0">
                  <a:pos x="17" y="138"/>
                </a:cxn>
                <a:cxn ang="0">
                  <a:pos x="212" y="48"/>
                </a:cxn>
                <a:cxn ang="0">
                  <a:pos x="197" y="0"/>
                </a:cxn>
              </a:cxnLst>
              <a:rect l="0" t="0" r="r" b="b"/>
              <a:pathLst>
                <a:path w="212" h="138">
                  <a:moveTo>
                    <a:pt x="197" y="0"/>
                  </a:moveTo>
                  <a:lnTo>
                    <a:pt x="0" y="89"/>
                  </a:lnTo>
                  <a:lnTo>
                    <a:pt x="17" y="138"/>
                  </a:lnTo>
                  <a:lnTo>
                    <a:pt x="212" y="4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54CB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02" name="Freeform 159"/>
            <p:cNvSpPr>
              <a:spLocks noChangeAspect="1"/>
            </p:cNvSpPr>
            <p:nvPr/>
          </p:nvSpPr>
          <p:spPr bwMode="auto">
            <a:xfrm>
              <a:off x="-244" y="2844"/>
              <a:ext cx="212" cy="13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9"/>
                </a:cxn>
                <a:cxn ang="0">
                  <a:pos x="17" y="138"/>
                </a:cxn>
                <a:cxn ang="0">
                  <a:pos x="212" y="48"/>
                </a:cxn>
                <a:cxn ang="0">
                  <a:pos x="197" y="0"/>
                </a:cxn>
              </a:cxnLst>
              <a:rect l="0" t="0" r="r" b="b"/>
              <a:pathLst>
                <a:path w="212" h="138">
                  <a:moveTo>
                    <a:pt x="197" y="0"/>
                  </a:moveTo>
                  <a:lnTo>
                    <a:pt x="0" y="89"/>
                  </a:lnTo>
                  <a:lnTo>
                    <a:pt x="17" y="138"/>
                  </a:lnTo>
                  <a:lnTo>
                    <a:pt x="212" y="48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54CBC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03" name="Freeform 160"/>
            <p:cNvSpPr>
              <a:spLocks noChangeAspect="1"/>
            </p:cNvSpPr>
            <p:nvPr/>
          </p:nvSpPr>
          <p:spPr bwMode="auto">
            <a:xfrm>
              <a:off x="-268" y="2790"/>
              <a:ext cx="221" cy="143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4" y="143"/>
                </a:cxn>
                <a:cxn ang="0">
                  <a:pos x="221" y="54"/>
                </a:cxn>
                <a:cxn ang="0">
                  <a:pos x="197" y="0"/>
                </a:cxn>
              </a:cxnLst>
              <a:rect l="0" t="0" r="r" b="b"/>
              <a:pathLst>
                <a:path w="221" h="143">
                  <a:moveTo>
                    <a:pt x="197" y="0"/>
                  </a:moveTo>
                  <a:lnTo>
                    <a:pt x="0" y="90"/>
                  </a:lnTo>
                  <a:lnTo>
                    <a:pt x="24" y="143"/>
                  </a:lnTo>
                  <a:lnTo>
                    <a:pt x="221" y="5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6CEE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04" name="Freeform 161"/>
            <p:cNvSpPr>
              <a:spLocks noChangeAspect="1"/>
            </p:cNvSpPr>
            <p:nvPr/>
          </p:nvSpPr>
          <p:spPr bwMode="auto">
            <a:xfrm>
              <a:off x="-268" y="2790"/>
              <a:ext cx="221" cy="143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4" y="143"/>
                </a:cxn>
                <a:cxn ang="0">
                  <a:pos x="221" y="54"/>
                </a:cxn>
                <a:cxn ang="0">
                  <a:pos x="197" y="0"/>
                </a:cxn>
              </a:cxnLst>
              <a:rect l="0" t="0" r="r" b="b"/>
              <a:pathLst>
                <a:path w="221" h="143">
                  <a:moveTo>
                    <a:pt x="197" y="0"/>
                  </a:moveTo>
                  <a:lnTo>
                    <a:pt x="0" y="90"/>
                  </a:lnTo>
                  <a:lnTo>
                    <a:pt x="24" y="143"/>
                  </a:lnTo>
                  <a:lnTo>
                    <a:pt x="221" y="54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6CEEE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05" name="Freeform 162"/>
            <p:cNvSpPr>
              <a:spLocks noChangeAspect="1"/>
            </p:cNvSpPr>
            <p:nvPr/>
          </p:nvSpPr>
          <p:spPr bwMode="auto">
            <a:xfrm>
              <a:off x="-294" y="2741"/>
              <a:ext cx="223" cy="139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6" y="139"/>
                </a:cxn>
                <a:cxn ang="0">
                  <a:pos x="223" y="49"/>
                </a:cxn>
                <a:cxn ang="0">
                  <a:pos x="197" y="0"/>
                </a:cxn>
              </a:cxnLst>
              <a:rect l="0" t="0" r="r" b="b"/>
              <a:pathLst>
                <a:path w="223" h="139">
                  <a:moveTo>
                    <a:pt x="197" y="0"/>
                  </a:moveTo>
                  <a:lnTo>
                    <a:pt x="0" y="90"/>
                  </a:lnTo>
                  <a:lnTo>
                    <a:pt x="26" y="139"/>
                  </a:lnTo>
                  <a:lnTo>
                    <a:pt x="223" y="49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78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06" name="Freeform 163"/>
            <p:cNvSpPr>
              <a:spLocks noChangeAspect="1"/>
            </p:cNvSpPr>
            <p:nvPr/>
          </p:nvSpPr>
          <p:spPr bwMode="auto">
            <a:xfrm>
              <a:off x="-294" y="2741"/>
              <a:ext cx="223" cy="139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6" y="139"/>
                </a:cxn>
                <a:cxn ang="0">
                  <a:pos x="223" y="49"/>
                </a:cxn>
                <a:cxn ang="0">
                  <a:pos x="197" y="0"/>
                </a:cxn>
              </a:cxnLst>
              <a:rect l="0" t="0" r="r" b="b"/>
              <a:pathLst>
                <a:path w="223" h="139">
                  <a:moveTo>
                    <a:pt x="197" y="0"/>
                  </a:moveTo>
                  <a:lnTo>
                    <a:pt x="0" y="90"/>
                  </a:lnTo>
                  <a:lnTo>
                    <a:pt x="26" y="139"/>
                  </a:lnTo>
                  <a:lnTo>
                    <a:pt x="223" y="49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78FE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07" name="Freeform 164"/>
            <p:cNvSpPr>
              <a:spLocks noChangeAspect="1"/>
            </p:cNvSpPr>
            <p:nvPr/>
          </p:nvSpPr>
          <p:spPr bwMode="auto">
            <a:xfrm>
              <a:off x="-350" y="2778"/>
              <a:ext cx="130" cy="264"/>
            </a:xfrm>
            <a:custGeom>
              <a:avLst/>
              <a:gdLst/>
              <a:ahLst/>
              <a:cxnLst>
                <a:cxn ang="0">
                  <a:pos x="82" y="102"/>
                </a:cxn>
                <a:cxn ang="0">
                  <a:pos x="56" y="53"/>
                </a:cxn>
                <a:cxn ang="0">
                  <a:pos x="31" y="19"/>
                </a:cxn>
                <a:cxn ang="0">
                  <a:pos x="12" y="0"/>
                </a:cxn>
                <a:cxn ang="0">
                  <a:pos x="2" y="2"/>
                </a:cxn>
                <a:cxn ang="0">
                  <a:pos x="0" y="24"/>
                </a:cxn>
                <a:cxn ang="0">
                  <a:pos x="9" y="62"/>
                </a:cxn>
                <a:cxn ang="0">
                  <a:pos x="25" y="110"/>
                </a:cxn>
                <a:cxn ang="0">
                  <a:pos x="49" y="164"/>
                </a:cxn>
                <a:cxn ang="0">
                  <a:pos x="75" y="211"/>
                </a:cxn>
                <a:cxn ang="0">
                  <a:pos x="99" y="247"/>
                </a:cxn>
                <a:cxn ang="0">
                  <a:pos x="118" y="264"/>
                </a:cxn>
                <a:cxn ang="0">
                  <a:pos x="128" y="264"/>
                </a:cxn>
                <a:cxn ang="0">
                  <a:pos x="130" y="242"/>
                </a:cxn>
                <a:cxn ang="0">
                  <a:pos x="123" y="204"/>
                </a:cxn>
                <a:cxn ang="0">
                  <a:pos x="106" y="155"/>
                </a:cxn>
                <a:cxn ang="0">
                  <a:pos x="82" y="102"/>
                </a:cxn>
              </a:cxnLst>
              <a:rect l="0" t="0" r="r" b="b"/>
              <a:pathLst>
                <a:path w="130" h="264">
                  <a:moveTo>
                    <a:pt x="82" y="102"/>
                  </a:moveTo>
                  <a:lnTo>
                    <a:pt x="56" y="53"/>
                  </a:lnTo>
                  <a:lnTo>
                    <a:pt x="31" y="19"/>
                  </a:lnTo>
                  <a:lnTo>
                    <a:pt x="12" y="0"/>
                  </a:lnTo>
                  <a:lnTo>
                    <a:pt x="2" y="2"/>
                  </a:lnTo>
                  <a:lnTo>
                    <a:pt x="0" y="24"/>
                  </a:lnTo>
                  <a:lnTo>
                    <a:pt x="9" y="62"/>
                  </a:lnTo>
                  <a:lnTo>
                    <a:pt x="25" y="110"/>
                  </a:lnTo>
                  <a:lnTo>
                    <a:pt x="49" y="164"/>
                  </a:lnTo>
                  <a:lnTo>
                    <a:pt x="75" y="211"/>
                  </a:lnTo>
                  <a:lnTo>
                    <a:pt x="99" y="247"/>
                  </a:lnTo>
                  <a:lnTo>
                    <a:pt x="118" y="264"/>
                  </a:lnTo>
                  <a:lnTo>
                    <a:pt x="128" y="264"/>
                  </a:lnTo>
                  <a:lnTo>
                    <a:pt x="130" y="242"/>
                  </a:lnTo>
                  <a:lnTo>
                    <a:pt x="123" y="204"/>
                  </a:lnTo>
                  <a:lnTo>
                    <a:pt x="106" y="155"/>
                  </a:lnTo>
                  <a:lnTo>
                    <a:pt x="82" y="102"/>
                  </a:lnTo>
                  <a:close/>
                </a:path>
              </a:pathLst>
            </a:custGeom>
            <a:solidFill>
              <a:srgbClr val="3EACA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08" name="Freeform 165"/>
            <p:cNvSpPr>
              <a:spLocks noChangeAspect="1"/>
            </p:cNvSpPr>
            <p:nvPr/>
          </p:nvSpPr>
          <p:spPr bwMode="auto">
            <a:xfrm>
              <a:off x="-350" y="2778"/>
              <a:ext cx="130" cy="264"/>
            </a:xfrm>
            <a:custGeom>
              <a:avLst/>
              <a:gdLst/>
              <a:ahLst/>
              <a:cxnLst>
                <a:cxn ang="0">
                  <a:pos x="82" y="102"/>
                </a:cxn>
                <a:cxn ang="0">
                  <a:pos x="56" y="53"/>
                </a:cxn>
                <a:cxn ang="0">
                  <a:pos x="31" y="19"/>
                </a:cxn>
                <a:cxn ang="0">
                  <a:pos x="12" y="0"/>
                </a:cxn>
                <a:cxn ang="0">
                  <a:pos x="2" y="2"/>
                </a:cxn>
                <a:cxn ang="0">
                  <a:pos x="0" y="24"/>
                </a:cxn>
                <a:cxn ang="0">
                  <a:pos x="9" y="62"/>
                </a:cxn>
                <a:cxn ang="0">
                  <a:pos x="25" y="110"/>
                </a:cxn>
                <a:cxn ang="0">
                  <a:pos x="49" y="164"/>
                </a:cxn>
                <a:cxn ang="0">
                  <a:pos x="75" y="211"/>
                </a:cxn>
                <a:cxn ang="0">
                  <a:pos x="99" y="247"/>
                </a:cxn>
                <a:cxn ang="0">
                  <a:pos x="118" y="264"/>
                </a:cxn>
                <a:cxn ang="0">
                  <a:pos x="128" y="264"/>
                </a:cxn>
                <a:cxn ang="0">
                  <a:pos x="130" y="242"/>
                </a:cxn>
                <a:cxn ang="0">
                  <a:pos x="123" y="204"/>
                </a:cxn>
                <a:cxn ang="0">
                  <a:pos x="106" y="155"/>
                </a:cxn>
                <a:cxn ang="0">
                  <a:pos x="82" y="102"/>
                </a:cxn>
              </a:cxnLst>
              <a:rect l="0" t="0" r="r" b="b"/>
              <a:pathLst>
                <a:path w="130" h="264">
                  <a:moveTo>
                    <a:pt x="82" y="102"/>
                  </a:moveTo>
                  <a:lnTo>
                    <a:pt x="56" y="53"/>
                  </a:lnTo>
                  <a:lnTo>
                    <a:pt x="31" y="19"/>
                  </a:lnTo>
                  <a:lnTo>
                    <a:pt x="12" y="0"/>
                  </a:lnTo>
                  <a:lnTo>
                    <a:pt x="2" y="2"/>
                  </a:lnTo>
                  <a:lnTo>
                    <a:pt x="0" y="24"/>
                  </a:lnTo>
                  <a:lnTo>
                    <a:pt x="9" y="62"/>
                  </a:lnTo>
                  <a:lnTo>
                    <a:pt x="25" y="110"/>
                  </a:lnTo>
                  <a:lnTo>
                    <a:pt x="49" y="164"/>
                  </a:lnTo>
                  <a:lnTo>
                    <a:pt x="75" y="211"/>
                  </a:lnTo>
                  <a:lnTo>
                    <a:pt x="99" y="247"/>
                  </a:lnTo>
                  <a:lnTo>
                    <a:pt x="118" y="264"/>
                  </a:lnTo>
                  <a:lnTo>
                    <a:pt x="128" y="264"/>
                  </a:lnTo>
                  <a:lnTo>
                    <a:pt x="130" y="242"/>
                  </a:lnTo>
                  <a:lnTo>
                    <a:pt x="123" y="204"/>
                  </a:lnTo>
                  <a:lnTo>
                    <a:pt x="106" y="155"/>
                  </a:lnTo>
                  <a:lnTo>
                    <a:pt x="82" y="102"/>
                  </a:lnTo>
                </a:path>
              </a:pathLst>
            </a:custGeom>
            <a:noFill/>
            <a:ln w="3175">
              <a:solidFill>
                <a:srgbClr val="3EACA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09" name="Line 166"/>
            <p:cNvSpPr>
              <a:spLocks noChangeAspect="1" noChangeShapeType="1"/>
            </p:cNvSpPr>
            <p:nvPr/>
          </p:nvSpPr>
          <p:spPr bwMode="auto">
            <a:xfrm flipH="1" flipV="1">
              <a:off x="-154" y="2766"/>
              <a:ext cx="41" cy="21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10" name="Line 167"/>
            <p:cNvSpPr>
              <a:spLocks noChangeAspect="1" noChangeShapeType="1"/>
            </p:cNvSpPr>
            <p:nvPr/>
          </p:nvSpPr>
          <p:spPr bwMode="auto">
            <a:xfrm>
              <a:off x="-242" y="2736"/>
              <a:ext cx="67" cy="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sp>
        <p:nvSpPr>
          <p:cNvPr id="211" name="Line 168"/>
          <p:cNvSpPr>
            <a:spLocks noChangeAspect="1" noChangeShapeType="1"/>
          </p:cNvSpPr>
          <p:nvPr/>
        </p:nvSpPr>
        <p:spPr bwMode="auto">
          <a:xfrm flipH="1">
            <a:off x="1101960" y="5478684"/>
            <a:ext cx="281897" cy="118456"/>
          </a:xfrm>
          <a:prstGeom prst="line">
            <a:avLst/>
          </a:prstGeom>
          <a:noFill/>
          <a:ln w="333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212" name="Group 169"/>
          <p:cNvGrpSpPr>
            <a:grpSpLocks noChangeAspect="1"/>
          </p:cNvGrpSpPr>
          <p:nvPr/>
        </p:nvGrpSpPr>
        <p:grpSpPr bwMode="auto">
          <a:xfrm>
            <a:off x="927741" y="3361570"/>
            <a:ext cx="3327109" cy="2676876"/>
            <a:chOff x="-673" y="1090"/>
            <a:chExt cx="2750" cy="2305"/>
          </a:xfrm>
        </p:grpSpPr>
        <p:sp>
          <p:nvSpPr>
            <p:cNvPr id="215" name="Text Box 172"/>
            <p:cNvSpPr txBox="1">
              <a:spLocks noChangeAspect="1" noChangeArrowheads="1"/>
            </p:cNvSpPr>
            <p:nvPr/>
          </p:nvSpPr>
          <p:spPr bwMode="auto">
            <a:xfrm>
              <a:off x="-673" y="3024"/>
              <a:ext cx="1063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100" dirty="0" smtClean="0">
                  <a:solidFill>
                    <a:srgbClr val="FFFFFF"/>
                  </a:solidFill>
                </a:rPr>
                <a:t>Power-recycling</a:t>
              </a:r>
            </a:p>
            <a:p>
              <a:pPr>
                <a:buFontTx/>
                <a:buNone/>
              </a:pPr>
              <a:r>
                <a:rPr lang="en-US" altLang="ja-JP" sz="1100" dirty="0" smtClean="0">
                  <a:solidFill>
                    <a:srgbClr val="FFFFFF"/>
                  </a:solidFill>
                </a:rPr>
                <a:t>mirror</a:t>
              </a:r>
              <a:endParaRPr lang="ja-JP" alt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216" name="Text Box 173"/>
            <p:cNvSpPr txBox="1">
              <a:spLocks noChangeAspect="1" noChangeArrowheads="1"/>
            </p:cNvSpPr>
            <p:nvPr/>
          </p:nvSpPr>
          <p:spPr bwMode="auto">
            <a:xfrm rot="20100000">
              <a:off x="920" y="2333"/>
              <a:ext cx="1157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200" dirty="0" smtClean="0">
                  <a:solidFill>
                    <a:srgbClr val="FFFFFF"/>
                  </a:solidFill>
                </a:rPr>
                <a:t>Fabry-Perot cavity</a:t>
              </a:r>
              <a:endParaRPr lang="ja-JP" alt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217" name="Rectangle 174"/>
            <p:cNvSpPr>
              <a:spLocks noChangeAspect="1" noChangeArrowheads="1"/>
            </p:cNvSpPr>
            <p:nvPr/>
          </p:nvSpPr>
          <p:spPr bwMode="auto">
            <a:xfrm rot="3600000">
              <a:off x="-658" y="1578"/>
              <a:ext cx="1205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200" dirty="0" smtClean="0">
                  <a:solidFill>
                    <a:srgbClr val="FFFFFF"/>
                  </a:solidFill>
                </a:rPr>
                <a:t>Fabry-Perot cavity</a:t>
              </a:r>
              <a:endParaRPr lang="ja-JP" alt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218" name="Text Box 172"/>
            <p:cNvSpPr txBox="1">
              <a:spLocks noChangeAspect="1" noChangeArrowheads="1"/>
            </p:cNvSpPr>
            <p:nvPr/>
          </p:nvSpPr>
          <p:spPr bwMode="auto">
            <a:xfrm>
              <a:off x="509" y="2930"/>
              <a:ext cx="1181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100" dirty="0" smtClean="0">
                  <a:solidFill>
                    <a:srgbClr val="FFFFFF"/>
                  </a:solidFill>
                </a:rPr>
                <a:t>Signal-extraction</a:t>
              </a:r>
            </a:p>
            <a:p>
              <a:pPr>
                <a:buFontTx/>
                <a:buNone/>
              </a:pPr>
              <a:r>
                <a:rPr lang="en-US" altLang="ja-JP" sz="1100" dirty="0" smtClean="0">
                  <a:solidFill>
                    <a:srgbClr val="FFFFFF"/>
                  </a:solidFill>
                </a:rPr>
                <a:t>mirror</a:t>
              </a:r>
              <a:endParaRPr lang="ja-JP" altLang="en-US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19" name="Group 176"/>
          <p:cNvGrpSpPr>
            <a:grpSpLocks/>
          </p:cNvGrpSpPr>
          <p:nvPr/>
        </p:nvGrpSpPr>
        <p:grpSpPr bwMode="auto">
          <a:xfrm>
            <a:off x="2185447" y="5564701"/>
            <a:ext cx="326208" cy="332317"/>
            <a:chOff x="3318" y="1817"/>
            <a:chExt cx="403" cy="396"/>
          </a:xfrm>
        </p:grpSpPr>
        <p:pic>
          <p:nvPicPr>
            <p:cNvPr id="220" name="Picture 177" descr="mirror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18" y="1817"/>
              <a:ext cx="403" cy="396"/>
            </a:xfrm>
            <a:prstGeom prst="rect">
              <a:avLst/>
            </a:prstGeom>
            <a:noFill/>
          </p:spPr>
        </p:pic>
        <p:sp>
          <p:nvSpPr>
            <p:cNvPr id="221" name="Line 178"/>
            <p:cNvSpPr>
              <a:spLocks noChangeShapeType="1"/>
            </p:cNvSpPr>
            <p:nvPr/>
          </p:nvSpPr>
          <p:spPr bwMode="auto">
            <a:xfrm>
              <a:off x="3572" y="2123"/>
              <a:ext cx="29" cy="55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</p:grpSp>
      <p:sp>
        <p:nvSpPr>
          <p:cNvPr id="222" name="AutoShape 29"/>
          <p:cNvSpPr>
            <a:spLocks noChangeArrowheads="1"/>
          </p:cNvSpPr>
          <p:nvPr/>
        </p:nvSpPr>
        <p:spPr bwMode="auto">
          <a:xfrm>
            <a:off x="4572000" y="5286388"/>
            <a:ext cx="4357718" cy="1071570"/>
          </a:xfrm>
          <a:prstGeom prst="roundRect">
            <a:avLst>
              <a:gd name="adj" fmla="val 4505"/>
            </a:avLst>
          </a:prstGeom>
          <a:solidFill>
            <a:srgbClr val="FFCCCC">
              <a:alpha val="10000"/>
            </a:srgbClr>
          </a:solidFill>
          <a:ln w="3175">
            <a:solidFill>
              <a:srgbClr val="FFCCCC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223" name="Rectangle 24"/>
          <p:cNvSpPr>
            <a:spLocks noChangeArrowheads="1"/>
          </p:cNvSpPr>
          <p:nvPr/>
        </p:nvSpPr>
        <p:spPr bwMode="auto">
          <a:xfrm>
            <a:off x="4786314" y="5293041"/>
            <a:ext cx="3357586" cy="421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99CC"/>
                </a:solidFill>
              </a:rPr>
              <a:t>Low-loss mirror</a:t>
            </a:r>
          </a:p>
        </p:txBody>
      </p:sp>
      <p:sp>
        <p:nvSpPr>
          <p:cNvPr id="224" name="Rectangle 24"/>
          <p:cNvSpPr>
            <a:spLocks noChangeArrowheads="1"/>
          </p:cNvSpPr>
          <p:nvPr/>
        </p:nvSpPr>
        <p:spPr bwMode="auto">
          <a:xfrm>
            <a:off x="4893662" y="5656227"/>
            <a:ext cx="403605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Optical loss &lt;100ppm (round-trip)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                    &lt;45ppm in reflection</a:t>
            </a:r>
            <a:endParaRPr lang="en-US" altLang="ja-JP" sz="1800" dirty="0" smtClean="0">
              <a:solidFill>
                <a:srgbClr val="DDDDDD"/>
              </a:solidFill>
            </a:endParaRPr>
          </a:p>
        </p:txBody>
      </p:sp>
      <p:sp>
        <p:nvSpPr>
          <p:cNvPr id="225" name="Rectangle 24"/>
          <p:cNvSpPr>
            <a:spLocks noChangeArrowheads="1"/>
          </p:cNvSpPr>
          <p:nvPr/>
        </p:nvSpPr>
        <p:spPr bwMode="auto">
          <a:xfrm>
            <a:off x="1500166" y="1285860"/>
            <a:ext cx="700092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Shot noise reduction by high power in arm cavities</a:t>
            </a:r>
          </a:p>
        </p:txBody>
      </p:sp>
      <p:pic>
        <p:nvPicPr>
          <p:cNvPr id="2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1054" y="2881206"/>
            <a:ext cx="3467160" cy="226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2293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61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スクイージングによる感度の向上</a:t>
            </a:r>
            <a:endParaRPr lang="ja-JP" altLang="en-US" sz="2000" dirty="0"/>
          </a:p>
        </p:txBody>
      </p:sp>
      <p:sp>
        <p:nvSpPr>
          <p:cNvPr id="3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1476615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673199" y="1124744"/>
            <a:ext cx="5915025" cy="79216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ja-JP" altLang="en-US" sz="1800" dirty="0">
                <a:solidFill>
                  <a:srgbClr val="FFFFFF"/>
                </a:solidFill>
              </a:rPr>
              <a:t>標準量子限界を超える測定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ja-JP" altLang="en-US" sz="1800" dirty="0">
                <a:solidFill>
                  <a:srgbClr val="FFFFFF"/>
                </a:solidFill>
              </a:rPr>
              <a:t>    → スクイージング </a:t>
            </a:r>
            <a:r>
              <a:rPr lang="en-US" altLang="ja-JP" sz="1800" dirty="0">
                <a:solidFill>
                  <a:srgbClr val="FFFFFF"/>
                </a:solidFill>
              </a:rPr>
              <a:t>(</a:t>
            </a:r>
            <a:r>
              <a:rPr lang="ja-JP" altLang="en-US" sz="1800" dirty="0">
                <a:solidFill>
                  <a:srgbClr val="FFFFFF"/>
                </a:solidFill>
              </a:rPr>
              <a:t>光の量子状態を変える</a:t>
            </a:r>
            <a:r>
              <a:rPr lang="en-US" altLang="ja-JP" sz="1800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476610" name="AutoShape 2"/>
          <p:cNvSpPr>
            <a:spLocks noChangeArrowheads="1"/>
          </p:cNvSpPr>
          <p:nvPr/>
        </p:nvSpPr>
        <p:spPr bwMode="auto">
          <a:xfrm>
            <a:off x="5638800" y="1295400"/>
            <a:ext cx="3124200" cy="1828800"/>
          </a:xfrm>
          <a:prstGeom prst="roundRect">
            <a:avLst>
              <a:gd name="adj" fmla="val 5810"/>
            </a:avLst>
          </a:prstGeom>
          <a:solidFill>
            <a:srgbClr val="FFFFFF">
              <a:alpha val="90000"/>
            </a:srgbClr>
          </a:solidFill>
          <a:ln w="9525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76611" name="Line 3"/>
          <p:cNvSpPr>
            <a:spLocks noChangeShapeType="1"/>
          </p:cNvSpPr>
          <p:nvPr/>
        </p:nvSpPr>
        <p:spPr bwMode="auto">
          <a:xfrm flipV="1">
            <a:off x="7891463" y="1828800"/>
            <a:ext cx="0" cy="11430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76612" name="Line 4"/>
          <p:cNvSpPr>
            <a:spLocks noChangeShapeType="1"/>
          </p:cNvSpPr>
          <p:nvPr/>
        </p:nvSpPr>
        <p:spPr bwMode="auto">
          <a:xfrm>
            <a:off x="7281863" y="2362200"/>
            <a:ext cx="1219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76613" name="Line 5"/>
          <p:cNvSpPr>
            <a:spLocks noChangeShapeType="1"/>
          </p:cNvSpPr>
          <p:nvPr/>
        </p:nvSpPr>
        <p:spPr bwMode="auto">
          <a:xfrm flipV="1">
            <a:off x="7891463" y="1905000"/>
            <a:ext cx="0" cy="1524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76617" name="Rectangle 9"/>
          <p:cNvSpPr>
            <a:spLocks noChangeArrowheads="1"/>
          </p:cNvSpPr>
          <p:nvPr/>
        </p:nvSpPr>
        <p:spPr bwMode="auto">
          <a:xfrm>
            <a:off x="858934" y="2143909"/>
            <a:ext cx="5638800" cy="11726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FFFFFF"/>
                </a:solidFill>
              </a:rPr>
              <a:t>2</a:t>
            </a:r>
            <a:r>
              <a:rPr lang="ja-JP" altLang="en-US" sz="1800" dirty="0" err="1">
                <a:solidFill>
                  <a:srgbClr val="FFFFFF"/>
                </a:solidFill>
              </a:rPr>
              <a:t>つの</a:t>
            </a:r>
            <a:r>
              <a:rPr lang="ja-JP" altLang="en-US" sz="1800" dirty="0" smtClean="0">
                <a:solidFill>
                  <a:srgbClr val="FFFFFF"/>
                </a:solidFill>
              </a:rPr>
              <a:t>スクイージング</a:t>
            </a:r>
          </a:p>
          <a:p>
            <a:pPr marL="285750" indent="-285750" algn="l">
              <a:lnSpc>
                <a:spcPct val="60000"/>
              </a:lnSpc>
              <a:spcBef>
                <a:spcPct val="50000"/>
              </a:spcBef>
              <a:buClr>
                <a:schemeClr val="accent2"/>
              </a:buClr>
              <a:buSzPct val="70000"/>
              <a:buFontTx/>
              <a:buChar char="-"/>
            </a:pPr>
            <a:r>
              <a:rPr lang="en-US" altLang="ja-JP" sz="1800" dirty="0" smtClean="0">
                <a:solidFill>
                  <a:srgbClr val="FFFFFF"/>
                </a:solidFill>
              </a:rPr>
              <a:t>- </a:t>
            </a:r>
            <a:r>
              <a:rPr lang="ja-JP" altLang="en-US" sz="1800" dirty="0" smtClean="0">
                <a:solidFill>
                  <a:srgbClr val="FFFFFF"/>
                </a:solidFill>
              </a:rPr>
              <a:t>スクイーズされた真空場を導入 </a:t>
            </a:r>
            <a:endParaRPr lang="en-US" altLang="ja-JP" sz="1800" dirty="0" smtClean="0">
              <a:solidFill>
                <a:srgbClr val="FFFFFF"/>
              </a:solidFill>
            </a:endParaRPr>
          </a:p>
          <a:p>
            <a:pPr marL="285750" indent="-285750" algn="l">
              <a:lnSpc>
                <a:spcPct val="60000"/>
              </a:lnSpc>
              <a:spcBef>
                <a:spcPct val="50000"/>
              </a:spcBef>
              <a:buClr>
                <a:schemeClr val="accent2"/>
              </a:buClr>
              <a:buSzPct val="70000"/>
              <a:buFontTx/>
              <a:buChar char="-"/>
            </a:pPr>
            <a:r>
              <a:rPr lang="en-US" altLang="ja-JP" sz="1800" dirty="0" smtClean="0">
                <a:solidFill>
                  <a:srgbClr val="FFFFFF"/>
                </a:solidFill>
              </a:rPr>
              <a:t>- </a:t>
            </a:r>
            <a:r>
              <a:rPr lang="ja-JP" altLang="en-US" sz="1800" dirty="0" smtClean="0">
                <a:solidFill>
                  <a:srgbClr val="FFFFFF"/>
                </a:solidFill>
              </a:rPr>
              <a:t>狭</a:t>
            </a:r>
            <a:r>
              <a:rPr lang="ja-JP" altLang="en-US" sz="1800" dirty="0">
                <a:solidFill>
                  <a:srgbClr val="FFFFFF"/>
                </a:solidFill>
              </a:rPr>
              <a:t>帯域化によるスクイージング</a:t>
            </a:r>
          </a:p>
          <a:p>
            <a:pPr lvl="1" algn="l">
              <a:lnSpc>
                <a:spcPct val="60000"/>
              </a:lnSpc>
              <a:spcBef>
                <a:spcPct val="5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FFFFFF"/>
                </a:solidFill>
              </a:rPr>
              <a:t>      </a:t>
            </a:r>
            <a:r>
              <a:rPr lang="en-US" altLang="ja-JP" sz="1800" dirty="0">
                <a:solidFill>
                  <a:srgbClr val="FFFFFF"/>
                </a:solidFill>
              </a:rPr>
              <a:t>(Ponderomotive squeezing)</a:t>
            </a:r>
          </a:p>
        </p:txBody>
      </p:sp>
      <p:sp>
        <p:nvSpPr>
          <p:cNvPr id="1476622" name="Line 14"/>
          <p:cNvSpPr>
            <a:spLocks noChangeShapeType="1"/>
          </p:cNvSpPr>
          <p:nvPr/>
        </p:nvSpPr>
        <p:spPr bwMode="auto">
          <a:xfrm>
            <a:off x="5757863" y="2362200"/>
            <a:ext cx="1219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76623" name="Line 15"/>
          <p:cNvSpPr>
            <a:spLocks noChangeShapeType="1"/>
          </p:cNvSpPr>
          <p:nvPr/>
        </p:nvSpPr>
        <p:spPr bwMode="auto">
          <a:xfrm flipV="1">
            <a:off x="6367463" y="1828800"/>
            <a:ext cx="0" cy="11430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76624" name="Oval 16"/>
          <p:cNvSpPr>
            <a:spLocks noChangeArrowheads="1"/>
          </p:cNvSpPr>
          <p:nvPr/>
        </p:nvSpPr>
        <p:spPr bwMode="auto">
          <a:xfrm>
            <a:off x="5938838" y="2009775"/>
            <a:ext cx="838200" cy="762000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F3FEFF"/>
              </a:gs>
            </a:gsLst>
            <a:path path="shape">
              <a:fillToRect l="50000" t="50000" r="50000" b="50000"/>
            </a:path>
          </a:gra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76625" name="Line 17"/>
          <p:cNvSpPr>
            <a:spLocks noChangeShapeType="1"/>
          </p:cNvSpPr>
          <p:nvPr/>
        </p:nvSpPr>
        <p:spPr bwMode="auto">
          <a:xfrm flipV="1">
            <a:off x="6367463" y="1981200"/>
            <a:ext cx="0" cy="2286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76626" name="Line 18"/>
          <p:cNvSpPr>
            <a:spLocks noChangeShapeType="1"/>
          </p:cNvSpPr>
          <p:nvPr/>
        </p:nvSpPr>
        <p:spPr bwMode="auto">
          <a:xfrm flipV="1">
            <a:off x="6367463" y="1905000"/>
            <a:ext cx="0" cy="1524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76627" name="Rectangle 19"/>
          <p:cNvSpPr>
            <a:spLocks noChangeArrowheads="1"/>
          </p:cNvSpPr>
          <p:nvPr/>
        </p:nvSpPr>
        <p:spPr bwMode="auto">
          <a:xfrm>
            <a:off x="6519863" y="2362200"/>
            <a:ext cx="1023937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400" dirty="0">
                <a:solidFill>
                  <a:srgbClr val="CC0000"/>
                </a:solidFill>
              </a:rPr>
              <a:t>位相揺らぎ</a:t>
            </a:r>
          </a:p>
        </p:txBody>
      </p:sp>
      <p:sp>
        <p:nvSpPr>
          <p:cNvPr id="1476628" name="Line 20"/>
          <p:cNvSpPr>
            <a:spLocks noChangeShapeType="1"/>
          </p:cNvSpPr>
          <p:nvPr/>
        </p:nvSpPr>
        <p:spPr bwMode="auto">
          <a:xfrm>
            <a:off x="6367463" y="2362200"/>
            <a:ext cx="304800" cy="0"/>
          </a:xfrm>
          <a:prstGeom prst="line">
            <a:avLst/>
          </a:prstGeom>
          <a:noFill/>
          <a:ln w="158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76629" name="Line 21"/>
          <p:cNvSpPr>
            <a:spLocks noChangeShapeType="1"/>
          </p:cNvSpPr>
          <p:nvPr/>
        </p:nvSpPr>
        <p:spPr bwMode="auto">
          <a:xfrm rot="16200000">
            <a:off x="6215063" y="2209800"/>
            <a:ext cx="304800" cy="0"/>
          </a:xfrm>
          <a:prstGeom prst="line">
            <a:avLst/>
          </a:prstGeom>
          <a:noFill/>
          <a:ln w="15875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76630" name="Line 22"/>
          <p:cNvSpPr>
            <a:spLocks noChangeShapeType="1"/>
          </p:cNvSpPr>
          <p:nvPr/>
        </p:nvSpPr>
        <p:spPr bwMode="auto">
          <a:xfrm flipV="1">
            <a:off x="6367463" y="2600325"/>
            <a:ext cx="0" cy="219075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76631" name="Line 23"/>
          <p:cNvSpPr>
            <a:spLocks noChangeShapeType="1"/>
          </p:cNvSpPr>
          <p:nvPr/>
        </p:nvSpPr>
        <p:spPr bwMode="auto">
          <a:xfrm rot="5400000" flipV="1">
            <a:off x="6734175" y="2290763"/>
            <a:ext cx="9525" cy="13335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76632" name="Line 24"/>
          <p:cNvSpPr>
            <a:spLocks noChangeShapeType="1"/>
          </p:cNvSpPr>
          <p:nvPr/>
        </p:nvSpPr>
        <p:spPr bwMode="auto">
          <a:xfrm rot="5400000" flipV="1">
            <a:off x="5991226" y="2281237"/>
            <a:ext cx="0" cy="161925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76633" name="Oval 25"/>
          <p:cNvSpPr>
            <a:spLocks noChangeArrowheads="1"/>
          </p:cNvSpPr>
          <p:nvPr/>
        </p:nvSpPr>
        <p:spPr bwMode="auto">
          <a:xfrm rot="2700000">
            <a:off x="7605712" y="1690688"/>
            <a:ext cx="561975" cy="1447800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F3FEFF"/>
              </a:gs>
            </a:gsLst>
            <a:path path="shape">
              <a:fillToRect l="50000" t="50000" r="50000" b="50000"/>
            </a:path>
          </a:gra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76634" name="Line 26"/>
          <p:cNvSpPr>
            <a:spLocks noChangeShapeType="1"/>
          </p:cNvSpPr>
          <p:nvPr/>
        </p:nvSpPr>
        <p:spPr bwMode="auto">
          <a:xfrm flipV="1">
            <a:off x="7891463" y="1981200"/>
            <a:ext cx="0" cy="2286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76635" name="Rectangle 27"/>
          <p:cNvSpPr>
            <a:spLocks noChangeArrowheads="1"/>
          </p:cNvSpPr>
          <p:nvPr/>
        </p:nvSpPr>
        <p:spPr bwMode="auto">
          <a:xfrm>
            <a:off x="5786438" y="1371600"/>
            <a:ext cx="1544637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400" dirty="0">
                <a:solidFill>
                  <a:srgbClr val="008000"/>
                </a:solidFill>
              </a:rPr>
              <a:t>通常の量子揺らぎ</a:t>
            </a:r>
          </a:p>
        </p:txBody>
      </p:sp>
      <p:sp>
        <p:nvSpPr>
          <p:cNvPr id="1476636" name="Rectangle 28"/>
          <p:cNvSpPr>
            <a:spLocks noChangeArrowheads="1"/>
          </p:cNvSpPr>
          <p:nvPr/>
        </p:nvSpPr>
        <p:spPr bwMode="auto">
          <a:xfrm>
            <a:off x="6367463" y="1676400"/>
            <a:ext cx="1023937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400" dirty="0">
                <a:solidFill>
                  <a:srgbClr val="FF6600"/>
                </a:solidFill>
              </a:rPr>
              <a:t>振幅揺らぎ</a:t>
            </a:r>
          </a:p>
        </p:txBody>
      </p:sp>
      <p:sp>
        <p:nvSpPr>
          <p:cNvPr id="1476637" name="Line 29"/>
          <p:cNvSpPr>
            <a:spLocks noChangeShapeType="1"/>
          </p:cNvSpPr>
          <p:nvPr/>
        </p:nvSpPr>
        <p:spPr bwMode="auto">
          <a:xfrm>
            <a:off x="7891463" y="2362200"/>
            <a:ext cx="304800" cy="0"/>
          </a:xfrm>
          <a:prstGeom prst="line">
            <a:avLst/>
          </a:prstGeom>
          <a:noFill/>
          <a:ln w="158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76638" name="Line 30"/>
          <p:cNvSpPr>
            <a:spLocks noChangeShapeType="1"/>
          </p:cNvSpPr>
          <p:nvPr/>
        </p:nvSpPr>
        <p:spPr bwMode="auto">
          <a:xfrm rot="16200000">
            <a:off x="7739063" y="2209800"/>
            <a:ext cx="304800" cy="0"/>
          </a:xfrm>
          <a:prstGeom prst="line">
            <a:avLst/>
          </a:prstGeom>
          <a:noFill/>
          <a:ln w="15875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76639" name="Line 31"/>
          <p:cNvSpPr>
            <a:spLocks noChangeShapeType="1"/>
          </p:cNvSpPr>
          <p:nvPr/>
        </p:nvSpPr>
        <p:spPr bwMode="auto">
          <a:xfrm flipH="1" flipV="1">
            <a:off x="7886700" y="2543175"/>
            <a:ext cx="0" cy="2667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76640" name="Line 32"/>
          <p:cNvSpPr>
            <a:spLocks noChangeShapeType="1"/>
          </p:cNvSpPr>
          <p:nvPr/>
        </p:nvSpPr>
        <p:spPr bwMode="auto">
          <a:xfrm rot="5400000" flipV="1">
            <a:off x="8258175" y="2290763"/>
            <a:ext cx="9525" cy="13335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76641" name="Line 33"/>
          <p:cNvSpPr>
            <a:spLocks noChangeShapeType="1"/>
          </p:cNvSpPr>
          <p:nvPr/>
        </p:nvSpPr>
        <p:spPr bwMode="auto">
          <a:xfrm rot="5400000" flipV="1">
            <a:off x="7620000" y="2286000"/>
            <a:ext cx="0" cy="1524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476642" name="Rectangle 34"/>
          <p:cNvSpPr>
            <a:spLocks noChangeArrowheads="1"/>
          </p:cNvSpPr>
          <p:nvPr/>
        </p:nvSpPr>
        <p:spPr bwMode="auto">
          <a:xfrm>
            <a:off x="7415213" y="1371600"/>
            <a:ext cx="123825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400" dirty="0">
                <a:solidFill>
                  <a:srgbClr val="008000"/>
                </a:solidFill>
              </a:rPr>
              <a:t>スクイージング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54</a:t>
            </a:fld>
            <a:endParaRPr lang="en-US" altLang="ja-JP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965264" y="6158350"/>
            <a:ext cx="3143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altLang="ja-JP" sz="1200" dirty="0" smtClean="0">
                <a:solidFill>
                  <a:srgbClr val="FFFFFF"/>
                </a:solidFill>
              </a:rPr>
              <a:t>Hartmut Grote, LV meeting March 2011</a:t>
            </a:r>
            <a:endParaRPr kumimoji="1" lang="ja-JP" altLang="en-US" sz="1200" dirty="0">
              <a:solidFill>
                <a:srgbClr val="FFFFFF"/>
              </a:solidFill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946" y="3573016"/>
            <a:ext cx="3500462" cy="26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573016"/>
            <a:ext cx="4248472" cy="263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152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76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6617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9"/>
          <p:cNvSpPr>
            <a:spLocks noChangeArrowheads="1"/>
          </p:cNvSpPr>
          <p:nvPr/>
        </p:nvSpPr>
        <p:spPr bwMode="auto">
          <a:xfrm>
            <a:off x="899592" y="2973424"/>
            <a:ext cx="7776864" cy="1481104"/>
          </a:xfrm>
          <a:prstGeom prst="roundRect">
            <a:avLst>
              <a:gd name="adj" fmla="val 4505"/>
            </a:avLst>
          </a:prstGeom>
          <a:solidFill>
            <a:srgbClr val="CCECFF">
              <a:alpha val="9804"/>
            </a:srgbClr>
          </a:solidFill>
          <a:ln w="3175">
            <a:solidFill>
              <a:srgbClr val="CCECFF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熱雑音の低減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1475656" y="5230361"/>
            <a:ext cx="6912768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鏡</a:t>
            </a:r>
            <a:r>
              <a:rPr lang="en-US" altLang="ja-JP" sz="2000" dirty="0" smtClean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99CCFF"/>
                </a:solidFill>
              </a:rPr>
              <a:t>~20K</a:t>
            </a:r>
            <a:r>
              <a:rPr lang="en-US" altLang="ja-JP" sz="2000" dirty="0" smtClean="0">
                <a:solidFill>
                  <a:srgbClr val="FFFFFF"/>
                </a:solidFill>
              </a:rPr>
              <a:t>,  </a:t>
            </a:r>
            <a:r>
              <a:rPr lang="ja-JP" altLang="en-US" sz="2000" dirty="0" smtClean="0">
                <a:solidFill>
                  <a:srgbClr val="FFFFFF"/>
                </a:solidFill>
              </a:rPr>
              <a:t>振り子</a:t>
            </a:r>
            <a:r>
              <a:rPr lang="en-US" altLang="ja-JP" sz="2000" dirty="0" smtClean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99CCFF"/>
                </a:solidFill>
              </a:rPr>
              <a:t>~16K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付加的な効果 </a:t>
            </a:r>
            <a:r>
              <a:rPr lang="en-US" altLang="ja-JP" sz="2000" dirty="0" smtClean="0">
                <a:solidFill>
                  <a:srgbClr val="FFFFFF"/>
                </a:solidFill>
              </a:rPr>
              <a:t>: </a:t>
            </a:r>
            <a:r>
              <a:rPr lang="ja-JP" altLang="en-US" sz="2000" dirty="0" smtClean="0">
                <a:solidFill>
                  <a:srgbClr val="FFFFFF"/>
                </a:solidFill>
              </a:rPr>
              <a:t> 機械損失の低減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熱レンズ効果の低減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                         パラメトリック不安定性の低減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683568" y="980728"/>
            <a:ext cx="8136904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・熱雑音 </a:t>
            </a:r>
            <a:r>
              <a:rPr lang="en-US" altLang="ja-JP" sz="2000" dirty="0" smtClean="0">
                <a:solidFill>
                  <a:srgbClr val="FFFFFF"/>
                </a:solidFill>
              </a:rPr>
              <a:t>--- </a:t>
            </a:r>
            <a:r>
              <a:rPr lang="ja-JP" altLang="en-US" sz="2000" dirty="0" smtClean="0">
                <a:solidFill>
                  <a:srgbClr val="FFFFFF"/>
                </a:solidFill>
              </a:rPr>
              <a:t>干渉計の原理的雑音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</a:t>
            </a:r>
            <a:r>
              <a:rPr lang="ja-JP" altLang="en-US" sz="2000" dirty="0" smtClean="0">
                <a:solidFill>
                  <a:srgbClr val="FFFFFF"/>
                </a:solidFill>
              </a:rPr>
              <a:t>干渉計の構成コンポーネントに </a:t>
            </a:r>
            <a:r>
              <a:rPr lang="ja-JP" altLang="en-US" sz="2000" dirty="0" smtClean="0">
                <a:solidFill>
                  <a:srgbClr val="CCECFF"/>
                </a:solidFill>
              </a:rPr>
              <a:t>機械損失 </a:t>
            </a:r>
            <a:r>
              <a:rPr lang="en-US" altLang="ja-JP" sz="2000" dirty="0" smtClean="0">
                <a:solidFill>
                  <a:srgbClr val="CCECFF"/>
                </a:solidFill>
                <a:sym typeface="Wingdings" pitchFamily="2" charset="2"/>
              </a:rPr>
              <a:t> </a:t>
            </a:r>
            <a:r>
              <a:rPr lang="ja-JP" altLang="en-US" sz="2000" dirty="0">
                <a:solidFill>
                  <a:srgbClr val="CCECFF"/>
                </a:solidFill>
                <a:sym typeface="Wingdings" pitchFamily="2" charset="2"/>
              </a:rPr>
              <a:t>揺</a:t>
            </a:r>
            <a:r>
              <a:rPr lang="ja-JP" altLang="en-US" sz="2000" dirty="0" smtClean="0">
                <a:solidFill>
                  <a:srgbClr val="CCECFF"/>
                </a:solidFill>
                <a:sym typeface="Wingdings" pitchFamily="2" charset="2"/>
              </a:rPr>
              <a:t>動力</a:t>
            </a:r>
            <a:r>
              <a:rPr lang="ja-JP" altLang="en-US" sz="1800" dirty="0" smtClean="0">
                <a:solidFill>
                  <a:srgbClr val="CCECFF"/>
                </a:solidFill>
                <a:sym typeface="Wingdings" pitchFamily="2" charset="2"/>
              </a:rPr>
              <a:t> </a:t>
            </a:r>
            <a:r>
              <a:rPr lang="en-US" altLang="ja-JP" sz="1800" dirty="0" smtClean="0">
                <a:solidFill>
                  <a:srgbClr val="C0C0C0"/>
                </a:solidFill>
                <a:sym typeface="Wingdings" pitchFamily="2" charset="2"/>
              </a:rPr>
              <a:t>(</a:t>
            </a:r>
            <a:r>
              <a:rPr lang="ja-JP" altLang="en-US" sz="1800" dirty="0" smtClean="0">
                <a:solidFill>
                  <a:srgbClr val="C0C0C0"/>
                </a:solidFill>
                <a:sym typeface="Wingdings" pitchFamily="2" charset="2"/>
              </a:rPr>
              <a:t>揺動散逸定理</a:t>
            </a:r>
            <a:r>
              <a:rPr lang="en-US" altLang="ja-JP" sz="1800" dirty="0" smtClean="0">
                <a:solidFill>
                  <a:srgbClr val="C0C0C0"/>
                </a:solidFill>
                <a:sym typeface="Wingdings" pitchFamily="2" charset="2"/>
              </a:rPr>
              <a:t>)</a:t>
            </a:r>
            <a:endParaRPr lang="en-US" altLang="ja-JP" sz="1800" dirty="0">
              <a:solidFill>
                <a:srgbClr val="C0C0C0"/>
              </a:solidFill>
            </a:endParaRPr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1115616" y="1805915"/>
            <a:ext cx="7272808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- </a:t>
            </a:r>
            <a:r>
              <a:rPr lang="ja-JP" altLang="en-US" sz="2000" dirty="0" smtClean="0">
                <a:solidFill>
                  <a:srgbClr val="99CCFF"/>
                </a:solidFill>
              </a:rPr>
              <a:t>鏡の熱雑音       </a:t>
            </a:r>
            <a:r>
              <a:rPr lang="en-US" altLang="ja-JP" sz="2000" dirty="0" smtClean="0">
                <a:solidFill>
                  <a:srgbClr val="FFFFFF"/>
                </a:solidFill>
              </a:rPr>
              <a:t>: </a:t>
            </a:r>
            <a:r>
              <a:rPr lang="ja-JP" altLang="en-US" sz="2000" dirty="0" smtClean="0">
                <a:solidFill>
                  <a:srgbClr val="FFFFFF"/>
                </a:solidFill>
              </a:rPr>
              <a:t>鏡基材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コーティング面などで</a:t>
            </a:r>
            <a:r>
              <a:rPr lang="ja-JP" altLang="en-US" sz="2000" dirty="0">
                <a:solidFill>
                  <a:srgbClr val="FFFFFF"/>
                </a:solidFill>
              </a:rPr>
              <a:t>の</a:t>
            </a:r>
            <a:r>
              <a:rPr lang="ja-JP" altLang="en-US" sz="2000" dirty="0" smtClean="0">
                <a:solidFill>
                  <a:srgbClr val="FFFFFF"/>
                </a:solidFill>
              </a:rPr>
              <a:t>損失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- </a:t>
            </a:r>
            <a:r>
              <a:rPr lang="ja-JP" altLang="en-US" sz="2000" dirty="0" smtClean="0">
                <a:solidFill>
                  <a:srgbClr val="CC99FF"/>
                </a:solidFill>
              </a:rPr>
              <a:t>振り子の熱雑音 </a:t>
            </a:r>
            <a:r>
              <a:rPr lang="en-US" altLang="ja-JP" sz="2000" dirty="0" smtClean="0">
                <a:solidFill>
                  <a:srgbClr val="FFFFFF"/>
                </a:solidFill>
              </a:rPr>
              <a:t>: </a:t>
            </a:r>
            <a:r>
              <a:rPr lang="ja-JP" altLang="en-US" sz="2000" dirty="0" smtClean="0">
                <a:solidFill>
                  <a:srgbClr val="FFFFFF"/>
                </a:solidFill>
              </a:rPr>
              <a:t>鏡</a:t>
            </a:r>
            <a:r>
              <a:rPr lang="ja-JP" altLang="en-US" sz="2000" dirty="0">
                <a:solidFill>
                  <a:srgbClr val="FFFFFF"/>
                </a:solidFill>
              </a:rPr>
              <a:t>の</a:t>
            </a:r>
            <a:r>
              <a:rPr lang="ja-JP" altLang="en-US" sz="2000" dirty="0" smtClean="0">
                <a:solidFill>
                  <a:srgbClr val="FFFFFF"/>
                </a:solidFill>
              </a:rPr>
              <a:t>懸架ワイヤ等での損失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0" name="角丸四角形 19"/>
          <p:cNvSpPr/>
          <p:nvPr/>
        </p:nvSpPr>
        <p:spPr bwMode="auto">
          <a:xfrm>
            <a:off x="990980" y="3364972"/>
            <a:ext cx="4733148" cy="1000132"/>
          </a:xfrm>
          <a:prstGeom prst="roundRect">
            <a:avLst>
              <a:gd name="adj" fmla="val 5876"/>
            </a:avLst>
          </a:prstGeom>
          <a:solidFill>
            <a:srgbClr val="000000">
              <a:alpha val="5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1062418" y="3579286"/>
            <a:ext cx="157163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Thermal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     noise</a:t>
            </a:r>
          </a:p>
        </p:txBody>
      </p:sp>
      <p:pic>
        <p:nvPicPr>
          <p:cNvPr id="22" name="図 21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2278461" y="3507848"/>
            <a:ext cx="855659" cy="768346"/>
          </a:xfrm>
          <a:prstGeom prst="rect">
            <a:avLst/>
          </a:prstGeom>
          <a:noFill/>
        </p:spPr>
      </p:pic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1156624" y="2979536"/>
            <a:ext cx="3429024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2000" dirty="0">
                <a:solidFill>
                  <a:srgbClr val="FFFFFF"/>
                </a:solidFill>
              </a:rPr>
              <a:t>熱</a:t>
            </a:r>
            <a:r>
              <a:rPr lang="ja-JP" altLang="en-US" sz="2000" dirty="0" smtClean="0">
                <a:solidFill>
                  <a:srgbClr val="FFFFFF"/>
                </a:solidFill>
              </a:rPr>
              <a:t>雑音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617165"/>
            <a:ext cx="183728" cy="1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6" name="図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910163"/>
            <a:ext cx="187505" cy="23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3891632" y="3511850"/>
            <a:ext cx="1472456" cy="3877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600" dirty="0" smtClean="0">
                <a:solidFill>
                  <a:srgbClr val="C0C0C0"/>
                </a:solidFill>
              </a:rPr>
              <a:t>: </a:t>
            </a:r>
            <a:r>
              <a:rPr lang="ja-JP" altLang="en-US" sz="1600" dirty="0" smtClean="0">
                <a:solidFill>
                  <a:srgbClr val="C0C0C0"/>
                </a:solidFill>
              </a:rPr>
              <a:t>温度 </a:t>
            </a:r>
            <a:r>
              <a:rPr lang="en-US" altLang="ja-JP" sz="1600" dirty="0" smtClean="0">
                <a:solidFill>
                  <a:srgbClr val="C0C0C0"/>
                </a:solidFill>
              </a:rPr>
              <a:t>[K]</a:t>
            </a:r>
          </a:p>
        </p:txBody>
      </p:sp>
      <p:sp>
        <p:nvSpPr>
          <p:cNvPr id="28" name="大かっこ 27"/>
          <p:cNvSpPr/>
          <p:nvPr/>
        </p:nvSpPr>
        <p:spPr bwMode="auto">
          <a:xfrm>
            <a:off x="3599608" y="3511850"/>
            <a:ext cx="2021448" cy="664526"/>
          </a:xfrm>
          <a:prstGeom prst="bracketPair">
            <a:avLst>
              <a:gd name="adj" fmla="val 6398"/>
            </a:avLst>
          </a:prstGeom>
          <a:noFill/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3900400" y="3833752"/>
            <a:ext cx="1823728" cy="3877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600" dirty="0" smtClean="0">
                <a:solidFill>
                  <a:srgbClr val="C0C0C0"/>
                </a:solidFill>
              </a:rPr>
              <a:t>: </a:t>
            </a:r>
            <a:r>
              <a:rPr lang="ja-JP" altLang="en-US" sz="1600" dirty="0">
                <a:solidFill>
                  <a:srgbClr val="C0C0C0"/>
                </a:solidFill>
              </a:rPr>
              <a:t>機械</a:t>
            </a:r>
            <a:r>
              <a:rPr lang="ja-JP" altLang="en-US" sz="1600" dirty="0" smtClean="0">
                <a:solidFill>
                  <a:srgbClr val="C0C0C0"/>
                </a:solidFill>
              </a:rPr>
              <a:t>損失の逆数</a:t>
            </a:r>
            <a:endParaRPr lang="en-US" altLang="ja-JP" sz="1600" dirty="0" smtClean="0">
              <a:solidFill>
                <a:srgbClr val="C0C0C0"/>
              </a:solidFill>
            </a:endParaRPr>
          </a:p>
        </p:txBody>
      </p:sp>
      <p:sp>
        <p:nvSpPr>
          <p:cNvPr id="30" name="右矢印 29"/>
          <p:cNvSpPr/>
          <p:nvPr/>
        </p:nvSpPr>
        <p:spPr>
          <a:xfrm>
            <a:off x="5796136" y="3678368"/>
            <a:ext cx="360040" cy="326696"/>
          </a:xfrm>
          <a:prstGeom prst="rightArrow">
            <a:avLst/>
          </a:prstGeom>
          <a:ln w="6350">
            <a:solidFill>
              <a:srgbClr val="99C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6183472" y="3198748"/>
            <a:ext cx="2448272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2000" dirty="0">
                <a:solidFill>
                  <a:srgbClr val="FFFFFF"/>
                </a:solidFill>
              </a:rPr>
              <a:t>温度</a:t>
            </a:r>
            <a:r>
              <a:rPr lang="ja-JP" altLang="en-US" sz="2000" dirty="0" smtClean="0">
                <a:solidFill>
                  <a:srgbClr val="FFFFFF"/>
                </a:solidFill>
              </a:rPr>
              <a:t>を下げる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良い材質を選ぶ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>
                <a:solidFill>
                  <a:srgbClr val="FFFFFF"/>
                </a:solidFill>
              </a:rPr>
              <a:t>低減</a:t>
            </a:r>
            <a:r>
              <a:rPr lang="ja-JP" altLang="en-US" sz="2000" dirty="0" smtClean="0">
                <a:solidFill>
                  <a:srgbClr val="FFFFFF"/>
                </a:solidFill>
              </a:rPr>
              <a:t>する干渉計構成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32" name="Rectangle 24"/>
          <p:cNvSpPr>
            <a:spLocks noChangeArrowheads="1"/>
          </p:cNvSpPr>
          <p:nvPr/>
        </p:nvSpPr>
        <p:spPr bwMode="auto">
          <a:xfrm>
            <a:off x="1259632" y="4767535"/>
            <a:ext cx="614797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LCGT : </a:t>
            </a:r>
            <a:r>
              <a:rPr lang="ja-JP" altLang="en-US" sz="2000" dirty="0" smtClean="0">
                <a:solidFill>
                  <a:srgbClr val="99CCFF"/>
                </a:solidFill>
              </a:rPr>
              <a:t>低温干渉計</a:t>
            </a:r>
            <a:r>
              <a:rPr lang="en-US" altLang="ja-JP" sz="2000" dirty="0" smtClean="0">
                <a:solidFill>
                  <a:srgbClr val="99CC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熱雑音を低減する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クリア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な方法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4025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092" name="AutoShape 44"/>
          <p:cNvSpPr>
            <a:spLocks noChangeArrowheads="1"/>
          </p:cNvSpPr>
          <p:nvPr/>
        </p:nvSpPr>
        <p:spPr bwMode="auto">
          <a:xfrm>
            <a:off x="3554784" y="4699233"/>
            <a:ext cx="2097336" cy="923942"/>
          </a:xfrm>
          <a:prstGeom prst="roundRect">
            <a:avLst>
              <a:gd name="adj" fmla="val 4208"/>
            </a:avLst>
          </a:prstGeom>
          <a:solidFill>
            <a:srgbClr val="FFFF99">
              <a:alpha val="10000"/>
            </a:srgbClr>
          </a:solidFill>
          <a:ln w="63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>
              <a:buFontTx/>
              <a:buNone/>
            </a:pPr>
            <a:endParaRPr lang="ja-JP" altLang="en-US">
              <a:solidFill>
                <a:srgbClr val="003366"/>
              </a:solidFill>
            </a:endParaRPr>
          </a:p>
        </p:txBody>
      </p:sp>
      <p:sp>
        <p:nvSpPr>
          <p:cNvPr id="1538097" name="AutoShape 49"/>
          <p:cNvSpPr>
            <a:spLocks noChangeArrowheads="1"/>
          </p:cNvSpPr>
          <p:nvPr/>
        </p:nvSpPr>
        <p:spPr bwMode="auto">
          <a:xfrm>
            <a:off x="1331640" y="1868314"/>
            <a:ext cx="4204703" cy="2416349"/>
          </a:xfrm>
          <a:prstGeom prst="roundRect">
            <a:avLst>
              <a:gd name="adj" fmla="val 4995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>
              <a:buFontTx/>
              <a:buNone/>
            </a:pPr>
            <a:endParaRPr lang="ja-JP" altLang="en-US">
              <a:solidFill>
                <a:srgbClr val="003366"/>
              </a:solidFill>
            </a:endParaRPr>
          </a:p>
        </p:txBody>
      </p:sp>
      <p:sp>
        <p:nvSpPr>
          <p:cNvPr id="48" name="AutoShape 15"/>
          <p:cNvSpPr>
            <a:spLocks noChangeArrowheads="1"/>
          </p:cNvSpPr>
          <p:nvPr/>
        </p:nvSpPr>
        <p:spPr bwMode="auto">
          <a:xfrm>
            <a:off x="2696741" y="2348880"/>
            <a:ext cx="228600" cy="409270"/>
          </a:xfrm>
          <a:prstGeom prst="roundRect">
            <a:avLst>
              <a:gd name="adj" fmla="val 4208"/>
            </a:avLst>
          </a:prstGeom>
          <a:solidFill>
            <a:srgbClr val="99CCFF">
              <a:alpha val="20000"/>
            </a:srgbClr>
          </a:solidFill>
          <a:ln w="63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>
              <a:buFontTx/>
              <a:buNone/>
            </a:pPr>
            <a:endParaRPr lang="ja-JP" altLang="en-US">
              <a:solidFill>
                <a:srgbClr val="003366"/>
              </a:solidFill>
            </a:endParaRPr>
          </a:p>
        </p:txBody>
      </p:sp>
      <p:sp>
        <p:nvSpPr>
          <p:cNvPr id="153805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 smtClean="0"/>
              <a:t>揺動散逸定理と熱</a:t>
            </a:r>
            <a:r>
              <a:rPr lang="ja-JP" altLang="en-US" dirty="0"/>
              <a:t>雑音</a:t>
            </a:r>
            <a:endParaRPr lang="ja-JP" altLang="en-US" sz="2000" dirty="0"/>
          </a:p>
        </p:txBody>
      </p:sp>
      <p:sp>
        <p:nvSpPr>
          <p:cNvPr id="4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538051" name="AutoShape 3"/>
          <p:cNvSpPr>
            <a:spLocks noChangeArrowheads="1"/>
          </p:cNvSpPr>
          <p:nvPr/>
        </p:nvSpPr>
        <p:spPr bwMode="auto">
          <a:xfrm>
            <a:off x="6083919" y="2005509"/>
            <a:ext cx="2592288" cy="3439715"/>
          </a:xfrm>
          <a:prstGeom prst="roundRect">
            <a:avLst>
              <a:gd name="adj" fmla="val 5306"/>
            </a:avLst>
          </a:prstGeom>
          <a:solidFill>
            <a:srgbClr val="FFFFFF">
              <a:alpha val="90000"/>
            </a:srgbClr>
          </a:solidFill>
          <a:ln w="635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>
              <a:buFontTx/>
              <a:buNone/>
            </a:pPr>
            <a:endParaRPr lang="ja-JP" altLang="en-US">
              <a:solidFill>
                <a:srgbClr val="003366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386264" y="1700709"/>
            <a:ext cx="2362200" cy="1981200"/>
            <a:chOff x="4368" y="1296"/>
            <a:chExt cx="1488" cy="1248"/>
          </a:xfrm>
        </p:grpSpPr>
        <p:sp>
          <p:nvSpPr>
            <p:cNvPr id="1538055" name="AutoShape 7"/>
            <p:cNvSpPr>
              <a:spLocks noChangeArrowheads="1"/>
            </p:cNvSpPr>
            <p:nvPr/>
          </p:nvSpPr>
          <p:spPr bwMode="auto">
            <a:xfrm flipV="1">
              <a:off x="4368" y="1296"/>
              <a:ext cx="1488" cy="1248"/>
            </a:xfrm>
            <a:custGeom>
              <a:avLst/>
              <a:gdLst>
                <a:gd name="G0" fmla="+- 10559 0 0"/>
                <a:gd name="G1" fmla="+- -7057362 0 0"/>
                <a:gd name="G2" fmla="+- 0 0 -7057362"/>
                <a:gd name="T0" fmla="*/ 0 256 1"/>
                <a:gd name="T1" fmla="*/ 180 256 1"/>
                <a:gd name="G3" fmla="+- -7057362 T0 T1"/>
                <a:gd name="T2" fmla="*/ 0 256 1"/>
                <a:gd name="T3" fmla="*/ 90 256 1"/>
                <a:gd name="G4" fmla="+- -7057362 T2 T3"/>
                <a:gd name="G5" fmla="*/ G4 2 1"/>
                <a:gd name="T4" fmla="*/ 90 256 1"/>
                <a:gd name="T5" fmla="*/ 0 256 1"/>
                <a:gd name="G6" fmla="+- -7057362 T4 T5"/>
                <a:gd name="G7" fmla="*/ G6 2 1"/>
                <a:gd name="G8" fmla="abs -7057362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559"/>
                <a:gd name="G18" fmla="*/ 10559 1 2"/>
                <a:gd name="G19" fmla="+- G18 5400 0"/>
                <a:gd name="G20" fmla="cos G19 -7057362"/>
                <a:gd name="G21" fmla="sin G19 -7057362"/>
                <a:gd name="G22" fmla="+- G20 10800 0"/>
                <a:gd name="G23" fmla="+- G21 10800 0"/>
                <a:gd name="G24" fmla="+- 10800 0 G20"/>
                <a:gd name="G25" fmla="+- 10559 10800 0"/>
                <a:gd name="G26" fmla="?: G9 G17 G25"/>
                <a:gd name="G27" fmla="?: G9 0 21600"/>
                <a:gd name="G28" fmla="cos 10800 -7057362"/>
                <a:gd name="G29" fmla="sin 10800 -7057362"/>
                <a:gd name="G30" fmla="sin 10559 -7057362"/>
                <a:gd name="G31" fmla="+- G28 10800 0"/>
                <a:gd name="G32" fmla="+- G29 10800 0"/>
                <a:gd name="G33" fmla="+- G30 10800 0"/>
                <a:gd name="G34" fmla="?: G4 0 G31"/>
                <a:gd name="G35" fmla="?: -7057362 G34 0"/>
                <a:gd name="G36" fmla="?: G6 G35 G31"/>
                <a:gd name="G37" fmla="+- 21600 0 G36"/>
                <a:gd name="G38" fmla="?: G4 0 G33"/>
                <a:gd name="G39" fmla="?: -7057362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7555 w 21600"/>
                <a:gd name="T15" fmla="*/ 624 h 21600"/>
                <a:gd name="T16" fmla="*/ 10800 w 21600"/>
                <a:gd name="T17" fmla="*/ 241 h 21600"/>
                <a:gd name="T18" fmla="*/ 14045 w 21600"/>
                <a:gd name="T19" fmla="*/ 624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7592" y="740"/>
                  </a:moveTo>
                  <a:cubicBezTo>
                    <a:pt x="8629" y="409"/>
                    <a:pt x="9711" y="240"/>
                    <a:pt x="10800" y="241"/>
                  </a:cubicBezTo>
                  <a:cubicBezTo>
                    <a:pt x="11888" y="241"/>
                    <a:pt x="12970" y="409"/>
                    <a:pt x="14007" y="740"/>
                  </a:cubicBezTo>
                  <a:lnTo>
                    <a:pt x="14081" y="510"/>
                  </a:lnTo>
                  <a:cubicBezTo>
                    <a:pt x="13020" y="172"/>
                    <a:pt x="11913" y="-1"/>
                    <a:pt x="10799" y="0"/>
                  </a:cubicBezTo>
                  <a:cubicBezTo>
                    <a:pt x="9686" y="0"/>
                    <a:pt x="8579" y="172"/>
                    <a:pt x="7518" y="510"/>
                  </a:cubicBezTo>
                  <a:close/>
                </a:path>
              </a:pathLst>
            </a:custGeom>
            <a:solidFill>
              <a:srgbClr val="FAFFC9">
                <a:alpha val="50000"/>
              </a:srgbClr>
            </a:solidFill>
            <a:ln w="158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>
                <a:buFontTx/>
                <a:buNone/>
              </a:pPr>
              <a:endParaRPr lang="ja-JP" altLang="en-US">
                <a:solidFill>
                  <a:srgbClr val="003366"/>
                </a:solidFill>
              </a:endParaRPr>
            </a:p>
          </p:txBody>
        </p:sp>
        <p:sp>
          <p:nvSpPr>
            <p:cNvPr id="1538056" name="Line 8"/>
            <p:cNvSpPr>
              <a:spLocks noChangeShapeType="1"/>
            </p:cNvSpPr>
            <p:nvPr/>
          </p:nvSpPr>
          <p:spPr bwMode="auto">
            <a:xfrm rot="1200000" flipH="1">
              <a:off x="4800" y="2490"/>
              <a:ext cx="96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noAutofit/>
            </a:bodyPr>
            <a:lstStyle/>
            <a:p>
              <a:pPr>
                <a:buFontTx/>
                <a:buNone/>
              </a:pPr>
              <a:endParaRPr lang="ja-JP" altLang="en-US">
                <a:solidFill>
                  <a:srgbClr val="003366"/>
                </a:solidFill>
              </a:endParaRPr>
            </a:p>
          </p:txBody>
        </p:sp>
        <p:sp>
          <p:nvSpPr>
            <p:cNvPr id="1538057" name="Line 9"/>
            <p:cNvSpPr>
              <a:spLocks noChangeShapeType="1"/>
            </p:cNvSpPr>
            <p:nvPr/>
          </p:nvSpPr>
          <p:spPr bwMode="auto">
            <a:xfrm rot="20400000">
              <a:off x="5326" y="2487"/>
              <a:ext cx="96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noAutofit/>
            </a:bodyPr>
            <a:lstStyle/>
            <a:p>
              <a:pPr>
                <a:buFontTx/>
                <a:buNone/>
              </a:pPr>
              <a:endParaRPr lang="ja-JP" altLang="en-US">
                <a:solidFill>
                  <a:srgbClr val="003366"/>
                </a:solidFill>
              </a:endParaRPr>
            </a:p>
          </p:txBody>
        </p:sp>
      </p:grpSp>
      <p:pic>
        <p:nvPicPr>
          <p:cNvPr id="1538058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19664" y="2060848"/>
            <a:ext cx="93662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8059" name="Line 11"/>
          <p:cNvSpPr>
            <a:spLocks noChangeShapeType="1"/>
          </p:cNvSpPr>
          <p:nvPr/>
        </p:nvSpPr>
        <p:spPr bwMode="auto">
          <a:xfrm>
            <a:off x="7072064" y="2975248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stealth" w="med" len="med"/>
            <a:tailEnd type="stealth" w="med" len="med"/>
          </a:ln>
          <a:effectLst/>
        </p:spPr>
        <p:txBody>
          <a:bodyPr anchor="ctr">
            <a:noAutofit/>
          </a:bodyPr>
          <a:lstStyle/>
          <a:p>
            <a:pPr>
              <a:buFontTx/>
              <a:buNone/>
            </a:pPr>
            <a:endParaRPr lang="ja-JP" altLang="en-US">
              <a:solidFill>
                <a:srgbClr val="003366"/>
              </a:solidFill>
            </a:endParaRPr>
          </a:p>
        </p:txBody>
      </p:sp>
      <p:sp>
        <p:nvSpPr>
          <p:cNvPr id="1538060" name="Rectangle 12"/>
          <p:cNvSpPr>
            <a:spLocks noChangeArrowheads="1"/>
          </p:cNvSpPr>
          <p:nvPr/>
        </p:nvSpPr>
        <p:spPr bwMode="auto">
          <a:xfrm>
            <a:off x="6233864" y="3280048"/>
            <a:ext cx="843501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>
              <a:buFontTx/>
              <a:buNone/>
            </a:pPr>
            <a:r>
              <a:rPr lang="ja-JP" altLang="en-US" sz="1400">
                <a:solidFill>
                  <a:srgbClr val="008000"/>
                </a:solidFill>
              </a:rPr>
              <a:t>振り子の</a:t>
            </a:r>
          </a:p>
          <a:p>
            <a:pPr algn="l">
              <a:buFontTx/>
              <a:buNone/>
            </a:pPr>
            <a:r>
              <a:rPr lang="ja-JP" altLang="en-US" sz="1400">
                <a:solidFill>
                  <a:srgbClr val="008000"/>
                </a:solidFill>
              </a:rPr>
              <a:t>　熱振動</a:t>
            </a:r>
          </a:p>
        </p:txBody>
      </p:sp>
      <p:sp>
        <p:nvSpPr>
          <p:cNvPr id="1538061" name="Rectangle 13"/>
          <p:cNvSpPr>
            <a:spLocks noChangeArrowheads="1"/>
          </p:cNvSpPr>
          <p:nvPr/>
        </p:nvSpPr>
        <p:spPr bwMode="auto">
          <a:xfrm>
            <a:off x="6233864" y="2594248"/>
            <a:ext cx="106045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>
              <a:buFontTx/>
              <a:buNone/>
            </a:pPr>
            <a:r>
              <a:rPr lang="ja-JP" altLang="en-US" sz="1400">
                <a:solidFill>
                  <a:srgbClr val="0000FF"/>
                </a:solidFill>
              </a:rPr>
              <a:t>鏡の熱振動</a:t>
            </a:r>
          </a:p>
        </p:txBody>
      </p:sp>
      <p:sp>
        <p:nvSpPr>
          <p:cNvPr id="1538064" name="AutoShape 16"/>
          <p:cNvSpPr>
            <a:spLocks noChangeArrowheads="1"/>
          </p:cNvSpPr>
          <p:nvPr/>
        </p:nvSpPr>
        <p:spPr bwMode="auto">
          <a:xfrm>
            <a:off x="4565841" y="2330114"/>
            <a:ext cx="366521" cy="466130"/>
          </a:xfrm>
          <a:prstGeom prst="roundRect">
            <a:avLst>
              <a:gd name="adj" fmla="val 4208"/>
            </a:avLst>
          </a:prstGeom>
          <a:solidFill>
            <a:srgbClr val="FFFF99">
              <a:alpha val="10000"/>
            </a:srgbClr>
          </a:solidFill>
          <a:ln w="63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>
              <a:buFontTx/>
              <a:buNone/>
            </a:pPr>
            <a:endParaRPr lang="ja-JP" altLang="en-US">
              <a:solidFill>
                <a:srgbClr val="003366"/>
              </a:solidFill>
            </a:endParaRPr>
          </a:p>
        </p:txBody>
      </p:sp>
      <p:sp>
        <p:nvSpPr>
          <p:cNvPr id="1538065" name="Rectangle 17"/>
          <p:cNvSpPr>
            <a:spLocks noChangeArrowheads="1"/>
          </p:cNvSpPr>
          <p:nvPr/>
        </p:nvSpPr>
        <p:spPr bwMode="auto">
          <a:xfrm>
            <a:off x="4638661" y="2855201"/>
            <a:ext cx="89535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>
              <a:buFontTx/>
              <a:buNone/>
            </a:pPr>
            <a:r>
              <a:rPr lang="ja-JP" altLang="en-US" sz="1400" dirty="0">
                <a:solidFill>
                  <a:srgbClr val="FFFFFF"/>
                </a:solidFill>
              </a:rPr>
              <a:t>熱揺動力</a:t>
            </a:r>
          </a:p>
        </p:txBody>
      </p:sp>
      <p:sp>
        <p:nvSpPr>
          <p:cNvPr id="1538066" name="Rectangle 18"/>
          <p:cNvSpPr>
            <a:spLocks noChangeArrowheads="1"/>
          </p:cNvSpPr>
          <p:nvPr/>
        </p:nvSpPr>
        <p:spPr bwMode="auto">
          <a:xfrm>
            <a:off x="1475656" y="1868314"/>
            <a:ext cx="30988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>
              <a:buFontTx/>
              <a:buNone/>
            </a:pPr>
            <a:r>
              <a:rPr lang="ja-JP" altLang="en-US" sz="1600" dirty="0">
                <a:solidFill>
                  <a:srgbClr val="99CCFF"/>
                </a:solidFill>
              </a:rPr>
              <a:t>運動方程式 </a:t>
            </a:r>
            <a:r>
              <a:rPr lang="en-US" altLang="ja-JP" sz="1600" dirty="0">
                <a:solidFill>
                  <a:srgbClr val="99CCFF"/>
                </a:solidFill>
              </a:rPr>
              <a:t>(</a:t>
            </a:r>
            <a:r>
              <a:rPr lang="ja-JP" altLang="en-US" sz="1600" dirty="0">
                <a:solidFill>
                  <a:srgbClr val="99CCFF"/>
                </a:solidFill>
              </a:rPr>
              <a:t>ランジュバン方程式</a:t>
            </a:r>
            <a:r>
              <a:rPr lang="en-US" altLang="ja-JP" sz="1600" dirty="0">
                <a:solidFill>
                  <a:srgbClr val="99CCFF"/>
                </a:solidFill>
              </a:rPr>
              <a:t>)</a:t>
            </a:r>
          </a:p>
        </p:txBody>
      </p:sp>
      <p:sp>
        <p:nvSpPr>
          <p:cNvPr id="1538069" name="Rectangle 21"/>
          <p:cNvSpPr>
            <a:spLocks noChangeArrowheads="1"/>
          </p:cNvSpPr>
          <p:nvPr/>
        </p:nvSpPr>
        <p:spPr bwMode="auto">
          <a:xfrm>
            <a:off x="827584" y="1311151"/>
            <a:ext cx="376737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>
              <a:buFontTx/>
              <a:buNone/>
            </a:pPr>
            <a:r>
              <a:rPr lang="ja-JP" altLang="en-US" sz="2000" dirty="0">
                <a:solidFill>
                  <a:srgbClr val="FFFFFF"/>
                </a:solidFill>
              </a:rPr>
              <a:t>機械的振動 → 調和振動子</a:t>
            </a: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6243389" y="4042048"/>
            <a:ext cx="2124075" cy="1200150"/>
            <a:chOff x="2886" y="2028"/>
            <a:chExt cx="1338" cy="756"/>
          </a:xfrm>
        </p:grpSpPr>
        <p:graphicFrame>
          <p:nvGraphicFramePr>
            <p:cNvPr id="1538073" name="Object 25"/>
            <p:cNvGraphicFramePr>
              <a:graphicFrameLocks noChangeAspect="1"/>
            </p:cNvGraphicFramePr>
            <p:nvPr/>
          </p:nvGraphicFramePr>
          <p:xfrm>
            <a:off x="3942" y="2652"/>
            <a:ext cx="120" cy="1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0002" name="ビットマップ イメージ" r:id="rId9" imgW="190426" imgH="209524" progId="PBrush">
                    <p:embed/>
                  </p:oleObj>
                </mc:Choice>
                <mc:Fallback>
                  <p:oleObj name="ビットマップ イメージ" r:id="rId9" imgW="190426" imgH="209524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42" y="2652"/>
                          <a:ext cx="120" cy="1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AFFC9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>
                              <a:solidFill>
                                <a:srgbClr val="969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38074" name="Object 26"/>
            <p:cNvGraphicFramePr>
              <a:graphicFrameLocks noChangeAspect="1"/>
            </p:cNvGraphicFramePr>
            <p:nvPr/>
          </p:nvGraphicFramePr>
          <p:xfrm>
            <a:off x="3972" y="2040"/>
            <a:ext cx="96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0003" name="ビットマップ イメージ" r:id="rId11" imgW="152260" imgH="228571" progId="PBrush">
                    <p:embed/>
                  </p:oleObj>
                </mc:Choice>
                <mc:Fallback>
                  <p:oleObj name="ビットマップ イメージ" r:id="rId11" imgW="152260" imgH="228571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2" y="2040"/>
                          <a:ext cx="96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AFFC9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>
                              <a:solidFill>
                                <a:srgbClr val="969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8075" name="Line 27"/>
            <p:cNvSpPr>
              <a:spLocks noChangeShapeType="1"/>
            </p:cNvSpPr>
            <p:nvPr/>
          </p:nvSpPr>
          <p:spPr bwMode="auto">
            <a:xfrm flipH="1">
              <a:off x="4020" y="2520"/>
              <a:ext cx="192" cy="0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noAutofit/>
            </a:bodyPr>
            <a:lstStyle/>
            <a:p>
              <a:pPr>
                <a:buFontTx/>
                <a:buNone/>
              </a:pPr>
              <a:endParaRPr lang="ja-JP" altLang="en-US">
                <a:solidFill>
                  <a:srgbClr val="003366"/>
                </a:solidFill>
              </a:endParaRPr>
            </a:p>
          </p:txBody>
        </p:sp>
        <p:sp>
          <p:nvSpPr>
            <p:cNvPr id="1538076" name="Line 28"/>
            <p:cNvSpPr>
              <a:spLocks noChangeShapeType="1"/>
            </p:cNvSpPr>
            <p:nvPr/>
          </p:nvSpPr>
          <p:spPr bwMode="auto">
            <a:xfrm flipH="1">
              <a:off x="3732" y="2712"/>
              <a:ext cx="192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noAutofit/>
            </a:bodyPr>
            <a:lstStyle/>
            <a:p>
              <a:pPr>
                <a:buFontTx/>
                <a:buNone/>
              </a:pPr>
              <a:endParaRPr lang="ja-JP" altLang="en-US">
                <a:solidFill>
                  <a:srgbClr val="003366"/>
                </a:solidFill>
              </a:endParaRPr>
            </a:p>
          </p:txBody>
        </p:sp>
        <p:graphicFrame>
          <p:nvGraphicFramePr>
            <p:cNvPr id="1538077" name="Object 29"/>
            <p:cNvGraphicFramePr>
              <a:graphicFrameLocks noChangeAspect="1"/>
            </p:cNvGraphicFramePr>
            <p:nvPr/>
          </p:nvGraphicFramePr>
          <p:xfrm>
            <a:off x="4044" y="2268"/>
            <a:ext cx="180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0004" name="ビットマップ イメージ" r:id="rId13" imgW="285866" imgH="304923" progId="PBrush">
                    <p:embed/>
                  </p:oleObj>
                </mc:Choice>
                <mc:Fallback>
                  <p:oleObj name="ビットマップ イメージ" r:id="rId13" imgW="285866" imgH="304923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44" y="2268"/>
                          <a:ext cx="180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AFFC9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>
                              <a:solidFill>
                                <a:srgbClr val="969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38078" name="Object 30"/>
            <p:cNvGraphicFramePr>
              <a:graphicFrameLocks noChangeAspect="1"/>
            </p:cNvGraphicFramePr>
            <p:nvPr/>
          </p:nvGraphicFramePr>
          <p:xfrm>
            <a:off x="2886" y="2028"/>
            <a:ext cx="1146" cy="6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0005" name="ビットマップ イメージ" r:id="rId15" imgW="1819529" imgH="1104762" progId="PBrush">
                    <p:embed/>
                  </p:oleObj>
                </mc:Choice>
                <mc:Fallback>
                  <p:oleObj name="ビットマップ イメージ" r:id="rId15" imgW="1819529" imgH="1104762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6" y="2028"/>
                          <a:ext cx="1146" cy="6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AFFC9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>
                              <a:solidFill>
                                <a:srgbClr val="969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38080" name="AutoShape 32"/>
          <p:cNvSpPr>
            <a:spLocks noChangeArrowheads="1"/>
          </p:cNvSpPr>
          <p:nvPr/>
        </p:nvSpPr>
        <p:spPr bwMode="auto">
          <a:xfrm>
            <a:off x="3690132" y="3765396"/>
            <a:ext cx="198446" cy="441480"/>
          </a:xfrm>
          <a:prstGeom prst="roundRect">
            <a:avLst>
              <a:gd name="adj" fmla="val 4208"/>
            </a:avLst>
          </a:prstGeom>
          <a:solidFill>
            <a:srgbClr val="99CCFF">
              <a:alpha val="20000"/>
            </a:srgbClr>
          </a:solidFill>
          <a:ln w="63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>
              <a:buFontTx/>
              <a:buNone/>
            </a:pPr>
            <a:endParaRPr lang="ja-JP" altLang="en-US">
              <a:solidFill>
                <a:srgbClr val="003366"/>
              </a:solidFill>
            </a:endParaRPr>
          </a:p>
        </p:txBody>
      </p:sp>
      <p:sp>
        <p:nvSpPr>
          <p:cNvPr id="1538081" name="AutoShape 33"/>
          <p:cNvSpPr>
            <a:spLocks noChangeArrowheads="1"/>
          </p:cNvSpPr>
          <p:nvPr/>
        </p:nvSpPr>
        <p:spPr bwMode="auto">
          <a:xfrm>
            <a:off x="2010941" y="3736280"/>
            <a:ext cx="685800" cy="470595"/>
          </a:xfrm>
          <a:prstGeom prst="roundRect">
            <a:avLst>
              <a:gd name="adj" fmla="val 4208"/>
            </a:avLst>
          </a:prstGeom>
          <a:solidFill>
            <a:srgbClr val="FFFF99">
              <a:alpha val="20000"/>
            </a:srgbClr>
          </a:solidFill>
          <a:ln w="63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>
              <a:buFontTx/>
              <a:buNone/>
            </a:pPr>
            <a:endParaRPr lang="ja-JP" altLang="en-US">
              <a:solidFill>
                <a:srgbClr val="003366"/>
              </a:solidFill>
            </a:endParaRPr>
          </a:p>
        </p:txBody>
      </p:sp>
      <p:sp>
        <p:nvSpPr>
          <p:cNvPr id="1538082" name="Rectangle 34"/>
          <p:cNvSpPr>
            <a:spLocks noChangeArrowheads="1"/>
          </p:cNvSpPr>
          <p:nvPr/>
        </p:nvSpPr>
        <p:spPr bwMode="auto">
          <a:xfrm>
            <a:off x="1619672" y="3308474"/>
            <a:ext cx="1576387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>
              <a:buFontTx/>
              <a:buNone/>
            </a:pPr>
            <a:r>
              <a:rPr lang="ja-JP" altLang="en-US" sz="1600" dirty="0">
                <a:solidFill>
                  <a:srgbClr val="FFFFFF"/>
                </a:solidFill>
              </a:rPr>
              <a:t>機械損失と関係</a:t>
            </a:r>
          </a:p>
        </p:txBody>
      </p:sp>
      <p:sp>
        <p:nvSpPr>
          <p:cNvPr id="1538083" name="Rectangle 35"/>
          <p:cNvSpPr>
            <a:spLocks noChangeArrowheads="1"/>
          </p:cNvSpPr>
          <p:nvPr/>
        </p:nvSpPr>
        <p:spPr bwMode="auto">
          <a:xfrm>
            <a:off x="3347864" y="3268216"/>
            <a:ext cx="1412875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>
              <a:buFontTx/>
              <a:buNone/>
            </a:pPr>
            <a:r>
              <a:rPr lang="en-US" altLang="ja-JP" sz="1400" dirty="0">
                <a:solidFill>
                  <a:srgbClr val="99CCFF"/>
                </a:solidFill>
              </a:rPr>
              <a:t>(</a:t>
            </a:r>
            <a:r>
              <a:rPr lang="ja-JP" altLang="en-US" sz="1400" dirty="0">
                <a:solidFill>
                  <a:srgbClr val="99CCFF"/>
                </a:solidFill>
              </a:rPr>
              <a:t>揺動散逸定理</a:t>
            </a:r>
            <a:r>
              <a:rPr lang="en-US" altLang="ja-JP" sz="1400" dirty="0">
                <a:solidFill>
                  <a:srgbClr val="99CCFF"/>
                </a:solidFill>
              </a:rPr>
              <a:t>)</a:t>
            </a:r>
          </a:p>
        </p:txBody>
      </p:sp>
      <p:sp>
        <p:nvSpPr>
          <p:cNvPr id="1538084" name="AutoShape 36"/>
          <p:cNvSpPr>
            <a:spLocks noChangeArrowheads="1"/>
          </p:cNvSpPr>
          <p:nvPr/>
        </p:nvSpPr>
        <p:spPr bwMode="auto">
          <a:xfrm rot="19696286">
            <a:off x="4117487" y="2888397"/>
            <a:ext cx="468094" cy="256460"/>
          </a:xfrm>
          <a:prstGeom prst="leftArrow">
            <a:avLst>
              <a:gd name="adj1" fmla="val 56667"/>
              <a:gd name="adj2" fmla="val 45000"/>
            </a:avLst>
          </a:prstGeom>
          <a:solidFill>
            <a:srgbClr val="99CCFF">
              <a:alpha val="10000"/>
            </a:srgbClr>
          </a:solidFill>
          <a:ln w="12700">
            <a:solidFill>
              <a:srgbClr val="99CCFF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>
              <a:buFontTx/>
              <a:buNone/>
            </a:pPr>
            <a:endParaRPr lang="ja-JP" altLang="en-US">
              <a:solidFill>
                <a:srgbClr val="003366"/>
              </a:solidFill>
            </a:endParaRPr>
          </a:p>
        </p:txBody>
      </p:sp>
      <p:sp>
        <p:nvSpPr>
          <p:cNvPr id="1538086" name="Rectangle 38"/>
          <p:cNvSpPr>
            <a:spLocks noChangeArrowheads="1"/>
          </p:cNvSpPr>
          <p:nvPr/>
        </p:nvSpPr>
        <p:spPr bwMode="auto">
          <a:xfrm>
            <a:off x="4274960" y="3833736"/>
            <a:ext cx="1057275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>
              <a:buFontTx/>
              <a:buNone/>
            </a:pPr>
            <a:r>
              <a:rPr lang="en-US" altLang="ja-JP" sz="1400" dirty="0">
                <a:solidFill>
                  <a:srgbClr val="FFFFFF"/>
                </a:solidFill>
              </a:rPr>
              <a:t>(</a:t>
            </a:r>
            <a:r>
              <a:rPr lang="ja-JP" altLang="en-US" sz="1400" dirty="0">
                <a:solidFill>
                  <a:srgbClr val="FFFFFF"/>
                </a:solidFill>
              </a:rPr>
              <a:t>白色雑音</a:t>
            </a:r>
            <a:r>
              <a:rPr lang="en-US" altLang="ja-JP" sz="1400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538094" name="Rectangle 46"/>
          <p:cNvSpPr>
            <a:spLocks noChangeArrowheads="1"/>
          </p:cNvSpPr>
          <p:nvPr/>
        </p:nvSpPr>
        <p:spPr bwMode="auto">
          <a:xfrm>
            <a:off x="3533177" y="4734787"/>
            <a:ext cx="163671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>
              <a:buFontTx/>
              <a:buNone/>
            </a:pPr>
            <a:r>
              <a:rPr lang="ja-JP" altLang="en-US" sz="1600" dirty="0">
                <a:solidFill>
                  <a:srgbClr val="FFFFFF"/>
                </a:solidFill>
              </a:rPr>
              <a:t>変動のスペクトル</a:t>
            </a:r>
          </a:p>
        </p:txBody>
      </p:sp>
      <p:sp>
        <p:nvSpPr>
          <p:cNvPr id="1538096" name="AutoShape 48"/>
          <p:cNvSpPr>
            <a:spLocks noChangeArrowheads="1"/>
          </p:cNvSpPr>
          <p:nvPr/>
        </p:nvSpPr>
        <p:spPr bwMode="auto">
          <a:xfrm>
            <a:off x="3025056" y="5030072"/>
            <a:ext cx="276236" cy="284150"/>
          </a:xfrm>
          <a:prstGeom prst="rightArrow">
            <a:avLst>
              <a:gd name="adj1" fmla="val 50000"/>
              <a:gd name="adj2" fmla="val 39287"/>
            </a:avLst>
          </a:prstGeom>
          <a:solidFill>
            <a:srgbClr val="99CCFF">
              <a:alpha val="10000"/>
            </a:srgbClr>
          </a:solidFill>
          <a:ln w="6350">
            <a:solidFill>
              <a:srgbClr val="99CCFF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>
              <a:buFontTx/>
              <a:buNone/>
            </a:pPr>
            <a:endParaRPr lang="ja-JP" altLang="en-US">
              <a:solidFill>
                <a:srgbClr val="003366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34" y="2399032"/>
            <a:ext cx="3183208" cy="32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435" y="3765395"/>
            <a:ext cx="2039089" cy="38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7" name="図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358" y="5117434"/>
            <a:ext cx="1009507" cy="47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9" name="図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214" y="5172147"/>
            <a:ext cx="1715890" cy="40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57" name="Rectangle 34"/>
          <p:cNvSpPr>
            <a:spLocks noChangeArrowheads="1"/>
          </p:cNvSpPr>
          <p:nvPr/>
        </p:nvSpPr>
        <p:spPr bwMode="auto">
          <a:xfrm>
            <a:off x="1187624" y="4699233"/>
            <a:ext cx="1576387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共振の鋭さ </a:t>
            </a:r>
            <a:r>
              <a:rPr lang="en-US" altLang="ja-JP" sz="1600" dirty="0" smtClean="0">
                <a:solidFill>
                  <a:srgbClr val="FFFFFF"/>
                </a:solidFill>
              </a:rPr>
              <a:t>: Q</a:t>
            </a:r>
            <a:r>
              <a:rPr lang="ja-JP" altLang="en-US" sz="1600" dirty="0" smtClean="0">
                <a:solidFill>
                  <a:srgbClr val="FFFFFF"/>
                </a:solidFill>
              </a:rPr>
              <a:t>値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20078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9" name="Rectangle 10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熱</a:t>
            </a:r>
            <a:r>
              <a:rPr lang="ja-JP" altLang="en-US" dirty="0"/>
              <a:t>雑音</a:t>
            </a:r>
            <a:r>
              <a:rPr lang="ja-JP" altLang="en-US" dirty="0" smtClean="0"/>
              <a:t>の</a:t>
            </a:r>
            <a:r>
              <a:rPr lang="ja-JP" altLang="en-US" dirty="0"/>
              <a:t>影響の</a:t>
            </a:r>
            <a:r>
              <a:rPr lang="ja-JP" altLang="en-US" dirty="0" smtClean="0"/>
              <a:t>低減法</a:t>
            </a:r>
            <a:endParaRPr lang="en-US" altLang="ja-JP" sz="2000" dirty="0"/>
          </a:p>
        </p:txBody>
      </p:sp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57</a:t>
            </a:fld>
            <a:endParaRPr lang="en-US" altLang="ja-JP" dirty="0"/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708266" y="1445933"/>
            <a:ext cx="7729554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</a:rPr>
              <a:t>Q</a:t>
            </a:r>
            <a:r>
              <a:rPr lang="ja-JP" altLang="en-US" sz="2000" dirty="0" smtClean="0">
                <a:solidFill>
                  <a:srgbClr val="FFFFFF"/>
                </a:solidFill>
              </a:rPr>
              <a:t>値を上げる </a:t>
            </a:r>
            <a:r>
              <a:rPr lang="en-US" altLang="ja-JP" sz="2000" dirty="0" smtClean="0">
                <a:solidFill>
                  <a:srgbClr val="FFFFFF"/>
                </a:solidFill>
              </a:rPr>
              <a:t>(</a:t>
            </a:r>
            <a:r>
              <a:rPr lang="ja-JP" altLang="en-US" sz="2000" dirty="0" smtClean="0">
                <a:solidFill>
                  <a:srgbClr val="FFFFFF"/>
                </a:solidFill>
              </a:rPr>
              <a:t>機械損失を下げる</a:t>
            </a:r>
            <a:r>
              <a:rPr lang="en-US" altLang="ja-JP" sz="2000" dirty="0" smtClean="0">
                <a:solidFill>
                  <a:srgbClr val="FFFFFF"/>
                </a:solidFill>
              </a:rPr>
              <a:t>)</a:t>
            </a:r>
            <a:r>
              <a:rPr lang="ja-JP" altLang="en-US" sz="2000" dirty="0" smtClean="0">
                <a:solidFill>
                  <a:srgbClr val="FFFFFF"/>
                </a:solidFill>
              </a:rPr>
              <a:t> 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  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使用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する材質を選ぶ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(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鏡基材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懸架ファイバー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鏡コーティング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)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683568" y="2719430"/>
            <a:ext cx="772955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・工夫</a:t>
            </a:r>
            <a:r>
              <a:rPr lang="ja-JP" altLang="en-US" sz="2000" dirty="0">
                <a:solidFill>
                  <a:srgbClr val="FFFFFF"/>
                </a:solidFill>
              </a:rPr>
              <a:t>に</a:t>
            </a:r>
            <a:r>
              <a:rPr lang="ja-JP" altLang="en-US" sz="2000" dirty="0" smtClean="0">
                <a:solidFill>
                  <a:srgbClr val="FFFFFF"/>
                </a:solidFill>
              </a:rPr>
              <a:t>より影響を抑える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 - </a:t>
            </a:r>
            <a:r>
              <a:rPr lang="ja-JP" altLang="en-US" sz="2000" dirty="0" smtClean="0">
                <a:solidFill>
                  <a:srgbClr val="FFFFFF"/>
                </a:solidFill>
              </a:rPr>
              <a:t>鏡の熱雑音 </a:t>
            </a:r>
            <a:r>
              <a:rPr lang="en-US" altLang="ja-JP" sz="2000" dirty="0" smtClean="0">
                <a:solidFill>
                  <a:srgbClr val="FFFFFF"/>
                </a:solidFill>
              </a:rPr>
              <a:t>– </a:t>
            </a:r>
            <a:r>
              <a:rPr lang="ja-JP" altLang="en-US" sz="2000" dirty="0" smtClean="0">
                <a:solidFill>
                  <a:srgbClr val="FFFFFF"/>
                </a:solidFill>
              </a:rPr>
              <a:t>鏡にあたるビーム径を大きくする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 - </a:t>
            </a:r>
            <a:r>
              <a:rPr lang="ja-JP" altLang="en-US" sz="2000" dirty="0" smtClean="0">
                <a:solidFill>
                  <a:srgbClr val="FFFFFF"/>
                </a:solidFill>
              </a:rPr>
              <a:t>振り子の熱雑音 </a:t>
            </a:r>
            <a:r>
              <a:rPr lang="en-US" altLang="ja-JP" sz="2000" dirty="0" smtClean="0">
                <a:solidFill>
                  <a:srgbClr val="FFFFFF"/>
                </a:solidFill>
              </a:rPr>
              <a:t>– </a:t>
            </a:r>
            <a:r>
              <a:rPr lang="ja-JP" altLang="en-US" sz="2000" dirty="0" smtClean="0">
                <a:solidFill>
                  <a:srgbClr val="FFFFFF"/>
                </a:solidFill>
              </a:rPr>
              <a:t>制御で抑えるなど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708266" y="4275730"/>
            <a:ext cx="7729554" cy="73744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・冷却する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- </a:t>
            </a:r>
            <a:r>
              <a:rPr lang="ja-JP" altLang="en-US" sz="2000" dirty="0" smtClean="0">
                <a:solidFill>
                  <a:srgbClr val="FFFFFF"/>
                </a:solidFill>
              </a:rPr>
              <a:t>鏡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振り子の温度を下げる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289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9" name="Rectangle 10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鏡</a:t>
            </a:r>
            <a:r>
              <a:rPr lang="en-US" altLang="ja-JP" dirty="0" smtClean="0"/>
              <a:t>-</a:t>
            </a:r>
            <a:r>
              <a:rPr lang="ja-JP" altLang="en-US" dirty="0" smtClean="0"/>
              <a:t>振り子の冷却</a:t>
            </a:r>
            <a:endParaRPr lang="en-US" altLang="ja-JP" sz="2000" dirty="0"/>
          </a:p>
        </p:txBody>
      </p:sp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9" name="Rectangle 24"/>
          <p:cNvSpPr>
            <a:spLocks noChangeArrowheads="1"/>
          </p:cNvSpPr>
          <p:nvPr/>
        </p:nvSpPr>
        <p:spPr bwMode="auto">
          <a:xfrm>
            <a:off x="611560" y="1268760"/>
            <a:ext cx="5929354" cy="74052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・鏡</a:t>
            </a:r>
            <a:r>
              <a:rPr lang="en-US" altLang="ja-JP" sz="2000" dirty="0" smtClean="0">
                <a:solidFill>
                  <a:srgbClr val="FFFFFF"/>
                </a:solidFill>
              </a:rPr>
              <a:t>-</a:t>
            </a:r>
            <a:r>
              <a:rPr lang="ja-JP" altLang="en-US" sz="2000" dirty="0" smtClean="0">
                <a:solidFill>
                  <a:srgbClr val="FFFFFF"/>
                </a:solidFill>
              </a:rPr>
              <a:t>振り子を冷却する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熱雑音を低減する明確な方法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58</a:t>
            </a:fld>
            <a:endParaRPr lang="en-US" altLang="ja-JP" dirty="0"/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827584" y="2064036"/>
            <a:ext cx="4384104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- </a:t>
            </a:r>
            <a:r>
              <a:rPr lang="ja-JP" altLang="en-US" sz="1800" dirty="0" smtClean="0">
                <a:solidFill>
                  <a:srgbClr val="FFFFFF"/>
                </a:solidFill>
              </a:rPr>
              <a:t>付加的な効果 </a:t>
            </a:r>
            <a:r>
              <a:rPr lang="en-US" altLang="ja-JP" sz="1800" dirty="0" smtClean="0">
                <a:solidFill>
                  <a:srgbClr val="FFFFFF"/>
                </a:solidFill>
              </a:rPr>
              <a:t>(</a:t>
            </a:r>
            <a:r>
              <a:rPr lang="ja-JP" altLang="en-US" sz="1800" dirty="0" smtClean="0">
                <a:solidFill>
                  <a:srgbClr val="FFFFFF"/>
                </a:solidFill>
              </a:rPr>
              <a:t>サファイヤ</a:t>
            </a:r>
            <a:r>
              <a:rPr lang="en-US" altLang="ja-JP" sz="1800" dirty="0" smtClean="0">
                <a:solidFill>
                  <a:srgbClr val="FFFFFF"/>
                </a:solidFill>
              </a:rPr>
              <a:t>, </a:t>
            </a:r>
            <a:r>
              <a:rPr lang="ja-JP" altLang="en-US" sz="1800" dirty="0" smtClean="0">
                <a:solidFill>
                  <a:srgbClr val="FFFFFF"/>
                </a:solidFill>
              </a:rPr>
              <a:t>シリコン</a:t>
            </a:r>
            <a:r>
              <a:rPr lang="en-US" altLang="ja-JP" sz="1800" dirty="0" smtClean="0">
                <a:solidFill>
                  <a:srgbClr val="FFFFFF"/>
                </a:solidFill>
              </a:rPr>
              <a:t>): 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    機械損失の向上</a:t>
            </a:r>
            <a:r>
              <a:rPr lang="en-US" altLang="ja-JP" sz="1800" dirty="0" smtClean="0">
                <a:solidFill>
                  <a:srgbClr val="FFFFFF"/>
                </a:solidFill>
              </a:rPr>
              <a:t>, </a:t>
            </a:r>
            <a:r>
              <a:rPr lang="ja-JP" altLang="en-US" sz="1800" dirty="0" smtClean="0">
                <a:solidFill>
                  <a:srgbClr val="FFFFFF"/>
                </a:solidFill>
              </a:rPr>
              <a:t>熱伝導率の向上</a:t>
            </a:r>
            <a:r>
              <a:rPr lang="en-US" altLang="ja-JP" sz="1800" dirty="0" smtClean="0">
                <a:solidFill>
                  <a:srgbClr val="FFFFFF"/>
                </a:solidFill>
              </a:rPr>
              <a:t>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>
                <a:solidFill>
                  <a:srgbClr val="FFFFFF"/>
                </a:solidFill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</a:rPr>
              <a:t>  </a:t>
            </a:r>
          </a:p>
        </p:txBody>
      </p:sp>
      <p:pic>
        <p:nvPicPr>
          <p:cNvPr id="17530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93505"/>
            <a:ext cx="3457628" cy="213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467544" y="5687670"/>
            <a:ext cx="21419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100" dirty="0" smtClean="0">
                <a:solidFill>
                  <a:srgbClr val="FFFFFF"/>
                </a:solidFill>
              </a:rPr>
              <a:t>Uchiyama+, </a:t>
            </a:r>
            <a:r>
              <a:rPr lang="en-US" altLang="ja-JP" sz="1100" dirty="0" err="1" smtClean="0">
                <a:solidFill>
                  <a:srgbClr val="FFFFFF"/>
                </a:solidFill>
              </a:rPr>
              <a:t>Phys</a:t>
            </a:r>
            <a:r>
              <a:rPr lang="en-US" altLang="ja-JP" sz="1100" dirty="0" smtClean="0">
                <a:solidFill>
                  <a:srgbClr val="FFFFFF"/>
                </a:solidFill>
              </a:rPr>
              <a:t> Let. A (1999) </a:t>
            </a:r>
            <a:endParaRPr lang="en-US" altLang="ja-JP" sz="1100" dirty="0">
              <a:solidFill>
                <a:srgbClr val="FFFFFF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4054692" y="5687670"/>
            <a:ext cx="231426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100" dirty="0" smtClean="0">
                <a:solidFill>
                  <a:srgbClr val="FFFFFF"/>
                </a:solidFill>
              </a:rPr>
              <a:t>Uchiyama+, Phys. Let. A (2000) </a:t>
            </a:r>
            <a:endParaRPr lang="en-US" altLang="ja-JP" sz="1100" dirty="0">
              <a:solidFill>
                <a:srgbClr val="FFFFFF"/>
              </a:solidFill>
            </a:endParaRPr>
          </a:p>
        </p:txBody>
      </p:sp>
      <p:pic>
        <p:nvPicPr>
          <p:cNvPr id="175309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843" y="3493505"/>
            <a:ext cx="2480365" cy="215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530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492321"/>
            <a:ext cx="2266113" cy="2165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正方形/長方形 16"/>
          <p:cNvSpPr/>
          <p:nvPr/>
        </p:nvSpPr>
        <p:spPr>
          <a:xfrm>
            <a:off x="6588224" y="5687670"/>
            <a:ext cx="231426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100" dirty="0" err="1" smtClean="0">
                <a:solidFill>
                  <a:srgbClr val="FFFFFF"/>
                </a:solidFill>
              </a:rPr>
              <a:t>Tomaru</a:t>
            </a:r>
            <a:r>
              <a:rPr lang="en-US" altLang="ja-JP" sz="1100" dirty="0" smtClean="0">
                <a:solidFill>
                  <a:srgbClr val="FFFFFF"/>
                </a:solidFill>
              </a:rPr>
              <a:t>+, Phys. Let. A (2002) </a:t>
            </a:r>
            <a:endParaRPr lang="en-US" altLang="ja-JP" sz="1100" dirty="0">
              <a:solidFill>
                <a:srgbClr val="FFFFFF"/>
              </a:solidFill>
            </a:endParaRPr>
          </a:p>
        </p:txBody>
      </p:sp>
      <p:sp>
        <p:nvSpPr>
          <p:cNvPr id="18" name="AutoShape 44"/>
          <p:cNvSpPr>
            <a:spLocks noChangeArrowheads="1"/>
          </p:cNvSpPr>
          <p:nvPr/>
        </p:nvSpPr>
        <p:spPr bwMode="auto">
          <a:xfrm>
            <a:off x="5426992" y="1697809"/>
            <a:ext cx="2097336" cy="923942"/>
          </a:xfrm>
          <a:prstGeom prst="roundRect">
            <a:avLst>
              <a:gd name="adj" fmla="val 4208"/>
            </a:avLst>
          </a:prstGeom>
          <a:solidFill>
            <a:srgbClr val="FFFF99">
              <a:alpha val="10000"/>
            </a:srgbClr>
          </a:solidFill>
          <a:ln w="63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>
              <a:buFontTx/>
              <a:buNone/>
            </a:pPr>
            <a:endParaRPr lang="ja-JP" altLang="en-US">
              <a:solidFill>
                <a:srgbClr val="003366"/>
              </a:solidFill>
            </a:endParaRPr>
          </a:p>
        </p:txBody>
      </p:sp>
      <p:sp>
        <p:nvSpPr>
          <p:cNvPr id="19" name="Rectangle 46"/>
          <p:cNvSpPr>
            <a:spLocks noChangeArrowheads="1"/>
          </p:cNvSpPr>
          <p:nvPr/>
        </p:nvSpPr>
        <p:spPr bwMode="auto">
          <a:xfrm>
            <a:off x="5405385" y="1733363"/>
            <a:ext cx="163671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>
              <a:buFontTx/>
              <a:buNone/>
            </a:pPr>
            <a:r>
              <a:rPr lang="ja-JP" altLang="en-US" sz="1600" dirty="0">
                <a:solidFill>
                  <a:srgbClr val="FFFFFF"/>
                </a:solidFill>
              </a:rPr>
              <a:t>変動のスペクトル</a:t>
            </a:r>
          </a:p>
        </p:txBody>
      </p:sp>
      <p:pic>
        <p:nvPicPr>
          <p:cNvPr id="22" name="図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422" y="2170723"/>
            <a:ext cx="1715890" cy="40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3" name="正方形/長方形 22"/>
          <p:cNvSpPr/>
          <p:nvPr/>
        </p:nvSpPr>
        <p:spPr>
          <a:xfrm>
            <a:off x="467544" y="3140968"/>
            <a:ext cx="3087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600" dirty="0" smtClean="0">
                <a:solidFill>
                  <a:srgbClr val="99CCFF"/>
                </a:solidFill>
              </a:rPr>
              <a:t>サファイヤ基材の機械損失</a:t>
            </a:r>
            <a:endParaRPr lang="en-US" altLang="ja-JP" sz="1600" dirty="0">
              <a:solidFill>
                <a:srgbClr val="99CCFF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3851920" y="3140968"/>
            <a:ext cx="3087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600" dirty="0" smtClean="0">
                <a:solidFill>
                  <a:srgbClr val="99CCFF"/>
                </a:solidFill>
              </a:rPr>
              <a:t>サファイヤファイバの機械損失</a:t>
            </a:r>
            <a:endParaRPr lang="en-US" altLang="ja-JP" sz="1600" dirty="0">
              <a:solidFill>
                <a:srgbClr val="99CCFF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6596608" y="3140968"/>
            <a:ext cx="22577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600" dirty="0" smtClean="0">
                <a:solidFill>
                  <a:srgbClr val="99CCFF"/>
                </a:solidFill>
              </a:rPr>
              <a:t>サファイヤの熱伝導率</a:t>
            </a:r>
            <a:endParaRPr lang="en-US" altLang="ja-JP" sz="1600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86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9" name="Rectangle 10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冷却方法</a:t>
            </a:r>
            <a:endParaRPr lang="en-US" altLang="ja-JP" sz="2000" dirty="0"/>
          </a:p>
        </p:txBody>
      </p:sp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9" name="Rectangle 24"/>
          <p:cNvSpPr>
            <a:spLocks noChangeArrowheads="1"/>
          </p:cNvSpPr>
          <p:nvPr/>
        </p:nvSpPr>
        <p:spPr bwMode="auto">
          <a:xfrm>
            <a:off x="395536" y="836712"/>
            <a:ext cx="592935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ja-JP" altLang="en-US" sz="2000" dirty="0">
                <a:solidFill>
                  <a:srgbClr val="FFFFFF"/>
                </a:solidFill>
              </a:rPr>
              <a:t>実際上</a:t>
            </a:r>
            <a:r>
              <a:rPr lang="ja-JP" altLang="en-US" sz="2000" dirty="0" smtClean="0">
                <a:solidFill>
                  <a:srgbClr val="FFFFFF"/>
                </a:solidFill>
              </a:rPr>
              <a:t>の問題を考慮する必要がある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59</a:t>
            </a:fld>
            <a:endParaRPr lang="en-US" altLang="ja-JP" dirty="0"/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619944" y="1268760"/>
            <a:ext cx="7840488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- </a:t>
            </a:r>
            <a:r>
              <a:rPr lang="ja-JP" altLang="en-US" sz="1800" dirty="0" smtClean="0">
                <a:solidFill>
                  <a:srgbClr val="FFFFFF"/>
                </a:solidFill>
              </a:rPr>
              <a:t>十分な冷却能力 </a:t>
            </a:r>
            <a:r>
              <a:rPr lang="en-US" altLang="ja-JP" sz="1800" dirty="0" smtClean="0">
                <a:solidFill>
                  <a:srgbClr val="FFFFFF"/>
                </a:solidFill>
              </a:rPr>
              <a:t>: </a:t>
            </a:r>
            <a:r>
              <a:rPr lang="ja-JP" altLang="en-US" sz="1800" dirty="0" smtClean="0">
                <a:solidFill>
                  <a:srgbClr val="FFFFFF"/>
                </a:solidFill>
              </a:rPr>
              <a:t>クライオスタットの断熱</a:t>
            </a:r>
            <a:r>
              <a:rPr lang="en-US" altLang="ja-JP" sz="1800" dirty="0" smtClean="0">
                <a:solidFill>
                  <a:srgbClr val="FFFFFF"/>
                </a:solidFill>
              </a:rPr>
              <a:t>, </a:t>
            </a:r>
            <a:r>
              <a:rPr lang="ja-JP" altLang="en-US" sz="1800" dirty="0" smtClean="0">
                <a:solidFill>
                  <a:srgbClr val="FFFFFF"/>
                </a:solidFill>
              </a:rPr>
              <a:t>内部発熱の低減</a:t>
            </a:r>
            <a:r>
              <a:rPr lang="en-US" altLang="ja-JP" sz="1800" dirty="0" smtClean="0">
                <a:solidFill>
                  <a:srgbClr val="FFFFFF"/>
                </a:solidFill>
              </a:rPr>
              <a:t>.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-</a:t>
            </a:r>
            <a:r>
              <a:rPr lang="ja-JP" altLang="en-US" sz="1800" dirty="0" smtClean="0">
                <a:solidFill>
                  <a:srgbClr val="FFFFFF"/>
                </a:solidFill>
              </a:rPr>
              <a:t> 冷凍機に起因する振動 </a:t>
            </a:r>
            <a:r>
              <a:rPr lang="en-US" altLang="ja-JP" sz="1800" dirty="0" smtClean="0">
                <a:solidFill>
                  <a:srgbClr val="FFFFFF"/>
                </a:solidFill>
              </a:rPr>
              <a:t>(</a:t>
            </a:r>
            <a:r>
              <a:rPr lang="ja-JP" altLang="en-US" sz="1800" dirty="0" smtClean="0">
                <a:solidFill>
                  <a:srgbClr val="FFFFFF"/>
                </a:solidFill>
              </a:rPr>
              <a:t>地面・音経由</a:t>
            </a:r>
            <a:r>
              <a:rPr lang="en-US" altLang="ja-JP" sz="1800" dirty="0" smtClean="0">
                <a:solidFill>
                  <a:srgbClr val="FFFFFF"/>
                </a:solidFill>
              </a:rPr>
              <a:t>, </a:t>
            </a:r>
            <a:r>
              <a:rPr lang="ja-JP" altLang="en-US" sz="1800" dirty="0" smtClean="0">
                <a:solidFill>
                  <a:srgbClr val="FFFFFF"/>
                </a:solidFill>
              </a:rPr>
              <a:t>熱伝導路経由</a:t>
            </a:r>
            <a:r>
              <a:rPr lang="en-US" altLang="ja-JP" sz="1800" dirty="0" smtClean="0">
                <a:solidFill>
                  <a:srgbClr val="FFFFFF"/>
                </a:solidFill>
              </a:rPr>
              <a:t>).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- </a:t>
            </a:r>
            <a:r>
              <a:rPr lang="ja-JP" altLang="en-US" sz="1800" dirty="0" smtClean="0">
                <a:solidFill>
                  <a:srgbClr val="FFFFFF"/>
                </a:solidFill>
              </a:rPr>
              <a:t> 残留気体流入による光学特性の劣化</a:t>
            </a:r>
            <a:r>
              <a:rPr lang="en-US" altLang="ja-JP" sz="18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- </a:t>
            </a:r>
            <a:r>
              <a:rPr lang="ja-JP" altLang="en-US" sz="1800" dirty="0" smtClean="0">
                <a:solidFill>
                  <a:srgbClr val="FFFFFF"/>
                </a:solidFill>
              </a:rPr>
              <a:t>冷却路による防振特性の劣化</a:t>
            </a:r>
            <a:r>
              <a:rPr lang="en-US" altLang="ja-JP" sz="1800" dirty="0" smtClean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724343"/>
            <a:ext cx="7416824" cy="265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890" y="1815157"/>
            <a:ext cx="2279558" cy="182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右矢印 2"/>
          <p:cNvSpPr/>
          <p:nvPr/>
        </p:nvSpPr>
        <p:spPr bwMode="auto">
          <a:xfrm>
            <a:off x="755576" y="2725586"/>
            <a:ext cx="286035" cy="36004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1124000" y="2564904"/>
            <a:ext cx="4888160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二重断熱クライオスタット </a:t>
            </a:r>
            <a:r>
              <a:rPr lang="en-US" altLang="ja-JP" sz="1800" dirty="0" smtClean="0">
                <a:solidFill>
                  <a:srgbClr val="FFFFFF"/>
                </a:solidFill>
              </a:rPr>
              <a:t>+ </a:t>
            </a:r>
            <a:r>
              <a:rPr lang="ja-JP" altLang="en-US" sz="1800" dirty="0" smtClean="0">
                <a:solidFill>
                  <a:srgbClr val="FFFFFF"/>
                </a:solidFill>
              </a:rPr>
              <a:t>シールドダクト</a:t>
            </a:r>
            <a:r>
              <a:rPr lang="en-US" altLang="ja-JP" sz="18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低振動型パルスチューブ冷凍機</a:t>
            </a:r>
            <a:r>
              <a:rPr lang="en-US" altLang="ja-JP" sz="18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サファイヤファイバによる低温懸架装置</a:t>
            </a:r>
            <a:r>
              <a:rPr lang="en-US" altLang="ja-JP" sz="1800" dirty="0" smtClean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237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smtClean="0"/>
              <a:t>重力波検出の最初の試み</a:t>
            </a:r>
          </a:p>
        </p:txBody>
      </p:sp>
      <p:sp>
        <p:nvSpPr>
          <p:cNvPr id="30722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9" name="スライド番号プレースホルダ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6</a:t>
            </a:fld>
            <a:endParaRPr lang="en-US" altLang="ja-JP"/>
          </a:p>
        </p:txBody>
      </p:sp>
      <p:sp>
        <p:nvSpPr>
          <p:cNvPr id="30724" name="AutoShape 31"/>
          <p:cNvSpPr>
            <a:spLocks noChangeArrowheads="1"/>
          </p:cNvSpPr>
          <p:nvPr/>
        </p:nvSpPr>
        <p:spPr bwMode="auto">
          <a:xfrm>
            <a:off x="625294" y="4004343"/>
            <a:ext cx="4415563" cy="1512889"/>
          </a:xfrm>
          <a:prstGeom prst="roundRect">
            <a:avLst>
              <a:gd name="adj" fmla="val 8106"/>
            </a:avLst>
          </a:prstGeom>
          <a:solidFill>
            <a:srgbClr val="FFFFCC">
              <a:alpha val="9804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/>
          </a:p>
        </p:txBody>
      </p:sp>
      <p:pic>
        <p:nvPicPr>
          <p:cNvPr id="30725" name="Picture 32" descr="Weber with gravity wave detect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2865" y="1319049"/>
            <a:ext cx="3347567" cy="4846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Rectangle 33"/>
          <p:cNvSpPr>
            <a:spLocks noChangeArrowheads="1"/>
          </p:cNvSpPr>
          <p:nvPr/>
        </p:nvSpPr>
        <p:spPr bwMode="auto">
          <a:xfrm>
            <a:off x="625294" y="1556792"/>
            <a:ext cx="376898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kumimoji="0" lang="ja-JP" altLang="en-US" sz="2000" dirty="0">
                <a:solidFill>
                  <a:srgbClr val="F8F8F8"/>
                </a:solidFill>
              </a:rPr>
              <a:t>共振型重力波検出器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2000" dirty="0">
                <a:solidFill>
                  <a:srgbClr val="F8F8F8"/>
                </a:solidFill>
              </a:rPr>
              <a:t>     </a:t>
            </a:r>
            <a:r>
              <a:rPr lang="en-US" altLang="ja-JP" sz="2000" dirty="0">
                <a:solidFill>
                  <a:srgbClr val="F8F8F8"/>
                </a:solidFill>
              </a:rPr>
              <a:t>(1960</a:t>
            </a:r>
            <a:r>
              <a:rPr lang="ja-JP" altLang="en-US" sz="2000" dirty="0">
                <a:solidFill>
                  <a:srgbClr val="F8F8F8"/>
                </a:solidFill>
              </a:rPr>
              <a:t>年</a:t>
            </a:r>
            <a:r>
              <a:rPr lang="en-US" altLang="ja-JP" sz="2000" dirty="0">
                <a:solidFill>
                  <a:srgbClr val="F8F8F8"/>
                </a:solidFill>
              </a:rPr>
              <a:t>- </a:t>
            </a:r>
            <a:r>
              <a:rPr lang="ja-JP" altLang="en-US" sz="2000" dirty="0">
                <a:solidFill>
                  <a:srgbClr val="F8F8F8"/>
                </a:solidFill>
              </a:rPr>
              <a:t>ジョセフ</a:t>
            </a:r>
            <a:r>
              <a:rPr lang="en-US" altLang="ja-JP" sz="2000" dirty="0">
                <a:solidFill>
                  <a:srgbClr val="F8F8F8"/>
                </a:solidFill>
              </a:rPr>
              <a:t>-</a:t>
            </a:r>
            <a:r>
              <a:rPr lang="ja-JP" altLang="en-US" sz="2000" dirty="0">
                <a:solidFill>
                  <a:srgbClr val="F8F8F8"/>
                </a:solidFill>
              </a:rPr>
              <a:t>ウェーバー</a:t>
            </a:r>
            <a:r>
              <a:rPr lang="en-US" altLang="ja-JP" sz="2000" dirty="0">
                <a:solidFill>
                  <a:srgbClr val="F8F8F8"/>
                </a:solidFill>
              </a:rPr>
              <a:t>)</a:t>
            </a:r>
          </a:p>
        </p:txBody>
      </p:sp>
      <p:sp>
        <p:nvSpPr>
          <p:cNvPr id="30727" name="Rectangle 34"/>
          <p:cNvSpPr>
            <a:spLocks noChangeArrowheads="1"/>
          </p:cNvSpPr>
          <p:nvPr/>
        </p:nvSpPr>
        <p:spPr bwMode="auto">
          <a:xfrm>
            <a:off x="1114871" y="2709292"/>
            <a:ext cx="33131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F8F8F8"/>
                </a:solidFill>
                <a:latin typeface="HGP創英角ｺﾞｼｯｸUB" pitchFamily="50" charset="-128"/>
              </a:rPr>
              <a:t>重力波による潮汐力変動</a:t>
            </a:r>
          </a:p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HGP創英角ｺﾞｼｯｸUB" pitchFamily="50" charset="-128"/>
              </a:rPr>
              <a:t> </a:t>
            </a:r>
            <a:r>
              <a:rPr lang="ja-JP" altLang="en-US" sz="2000" dirty="0">
                <a:solidFill>
                  <a:srgbClr val="F8F8F8"/>
                </a:solidFill>
                <a:latin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2000" dirty="0">
                <a:solidFill>
                  <a:srgbClr val="F8F8F8"/>
                </a:solidFill>
                <a:latin typeface="HGP創英角ｺﾞｼｯｸUB" pitchFamily="50" charset="-128"/>
              </a:rPr>
              <a:t>弾性体振動として</a:t>
            </a:r>
            <a:r>
              <a:rPr lang="ja-JP" altLang="en-US" sz="2000" dirty="0" smtClean="0">
                <a:solidFill>
                  <a:srgbClr val="F8F8F8"/>
                </a:solidFill>
                <a:latin typeface="HGP創英角ｺﾞｼｯｸUB" pitchFamily="50" charset="-128"/>
              </a:rPr>
              <a:t>検出</a:t>
            </a:r>
            <a:r>
              <a:rPr lang="en-US" altLang="ja-JP" sz="2000" dirty="0" smtClean="0">
                <a:solidFill>
                  <a:srgbClr val="F8F8F8"/>
                </a:solidFill>
                <a:latin typeface="HGP創英角ｺﾞｼｯｸUB" pitchFamily="50" charset="-128"/>
              </a:rPr>
              <a:t>.</a:t>
            </a:r>
            <a:endParaRPr lang="ja-JP" altLang="en-US" sz="2000" dirty="0">
              <a:solidFill>
                <a:srgbClr val="F8F8F8"/>
              </a:solidFill>
              <a:latin typeface="HGP創英角ｺﾞｼｯｸUB" pitchFamily="50" charset="-128"/>
            </a:endParaRPr>
          </a:p>
        </p:txBody>
      </p:sp>
      <p:sp>
        <p:nvSpPr>
          <p:cNvPr id="30735" name="Rectangle 45"/>
          <p:cNvSpPr>
            <a:spLocks noChangeArrowheads="1"/>
          </p:cNvSpPr>
          <p:nvPr/>
        </p:nvSpPr>
        <p:spPr bwMode="auto">
          <a:xfrm>
            <a:off x="623222" y="4004343"/>
            <a:ext cx="459685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93675" indent="-193675" algn="l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FFFFCC"/>
                </a:solidFill>
              </a:rPr>
              <a:t>質量：  </a:t>
            </a:r>
            <a:r>
              <a:rPr lang="en-US" altLang="ja-JP" sz="1800" dirty="0">
                <a:solidFill>
                  <a:srgbClr val="FFFFCC"/>
                </a:solidFill>
              </a:rPr>
              <a:t>1.4 </a:t>
            </a:r>
            <a:r>
              <a:rPr lang="en-US" altLang="ja-JP" sz="1800" dirty="0" smtClean="0">
                <a:solidFill>
                  <a:srgbClr val="FFFFCC"/>
                </a:solidFill>
              </a:rPr>
              <a:t>ton , </a:t>
            </a:r>
            <a:r>
              <a:rPr lang="ja-JP" altLang="en-US" sz="1800" dirty="0" smtClean="0">
                <a:solidFill>
                  <a:srgbClr val="FFFFCC"/>
                </a:solidFill>
              </a:rPr>
              <a:t>常温に設置</a:t>
            </a:r>
          </a:p>
          <a:p>
            <a:pPr marL="193675" indent="-193675" algn="l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FFFCC"/>
                </a:solidFill>
              </a:rPr>
              <a:t>共振</a:t>
            </a:r>
            <a:r>
              <a:rPr lang="ja-JP" altLang="en-US" sz="1800" dirty="0">
                <a:solidFill>
                  <a:srgbClr val="FFFFCC"/>
                </a:solidFill>
              </a:rPr>
              <a:t>周波数</a:t>
            </a:r>
            <a:r>
              <a:rPr lang="en-US" altLang="ja-JP" sz="1800" dirty="0">
                <a:solidFill>
                  <a:srgbClr val="FFFFCC"/>
                </a:solidFill>
              </a:rPr>
              <a:t>: 1.66 </a:t>
            </a:r>
            <a:r>
              <a:rPr lang="en-US" altLang="ja-JP" sz="1800" dirty="0" smtClean="0">
                <a:solidFill>
                  <a:srgbClr val="FFFFCC"/>
                </a:solidFill>
              </a:rPr>
              <a:t>kHz, PZT</a:t>
            </a:r>
            <a:r>
              <a:rPr lang="ja-JP" altLang="en-US" sz="1800" dirty="0">
                <a:solidFill>
                  <a:srgbClr val="FFFFCC"/>
                </a:solidFill>
              </a:rPr>
              <a:t>トランスデューサ</a:t>
            </a:r>
          </a:p>
          <a:p>
            <a:pPr marL="193675" indent="-193675" algn="l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FFFCC"/>
                </a:solidFill>
              </a:rPr>
              <a:t>約</a:t>
            </a:r>
            <a:r>
              <a:rPr lang="en-US" altLang="ja-JP" sz="1800" dirty="0" smtClean="0">
                <a:solidFill>
                  <a:srgbClr val="FFFFCC"/>
                </a:solidFill>
              </a:rPr>
              <a:t>1000km</a:t>
            </a:r>
            <a:r>
              <a:rPr lang="ja-JP" altLang="en-US" sz="1800" dirty="0" smtClean="0">
                <a:solidFill>
                  <a:srgbClr val="FFFFCC"/>
                </a:solidFill>
              </a:rPr>
              <a:t>離れた </a:t>
            </a:r>
            <a:r>
              <a:rPr lang="en-US" altLang="ja-JP" sz="1800" dirty="0" smtClean="0">
                <a:solidFill>
                  <a:srgbClr val="FFFFCC"/>
                </a:solidFill>
              </a:rPr>
              <a:t>2</a:t>
            </a:r>
            <a:r>
              <a:rPr lang="ja-JP" altLang="en-US" sz="1800" dirty="0" smtClean="0">
                <a:solidFill>
                  <a:srgbClr val="FFFFCC"/>
                </a:solidFill>
              </a:rPr>
              <a:t>か所での観測 </a:t>
            </a:r>
            <a:endParaRPr lang="en-US" altLang="ja-JP" sz="1800" dirty="0" smtClean="0">
              <a:solidFill>
                <a:srgbClr val="FFFFCC"/>
              </a:solidFill>
            </a:endParaRPr>
          </a:p>
          <a:p>
            <a:pPr marL="193675" indent="-193675" algn="l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FFFFCC"/>
                </a:solidFill>
              </a:rPr>
              <a:t> </a:t>
            </a:r>
            <a:r>
              <a:rPr lang="en-US" altLang="ja-JP" sz="1800" dirty="0" smtClean="0">
                <a:solidFill>
                  <a:srgbClr val="FFFFCC"/>
                </a:solidFill>
              </a:rPr>
              <a:t> (</a:t>
            </a:r>
            <a:r>
              <a:rPr lang="ja-JP" altLang="en-US" sz="1800" dirty="0" smtClean="0">
                <a:solidFill>
                  <a:srgbClr val="FFFFCC"/>
                </a:solidFill>
              </a:rPr>
              <a:t>メリーランド</a:t>
            </a:r>
            <a:r>
              <a:rPr lang="ja-JP" altLang="en-US" sz="1800" dirty="0">
                <a:solidFill>
                  <a:srgbClr val="FFFFCC"/>
                </a:solidFill>
              </a:rPr>
              <a:t>大学</a:t>
            </a:r>
            <a:r>
              <a:rPr lang="en-US" altLang="ja-JP" sz="1800" dirty="0">
                <a:solidFill>
                  <a:srgbClr val="FFFFCC"/>
                </a:solidFill>
              </a:rPr>
              <a:t>, </a:t>
            </a:r>
            <a:r>
              <a:rPr lang="ja-JP" altLang="en-US" sz="1800" dirty="0" smtClean="0">
                <a:solidFill>
                  <a:srgbClr val="FFFFCC"/>
                </a:solidFill>
              </a:rPr>
              <a:t>アルゴンヌ国立研究所</a:t>
            </a:r>
            <a:r>
              <a:rPr lang="en-US" altLang="ja-JP" sz="1800" dirty="0">
                <a:solidFill>
                  <a:srgbClr val="FFFFCC"/>
                </a:solidFill>
              </a:rPr>
              <a:t>)</a:t>
            </a:r>
            <a:endParaRPr lang="ja-JP" altLang="en-US" sz="1800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6418" name="Object 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525956663"/>
              </p:ext>
            </p:extLst>
          </p:nvPr>
        </p:nvGraphicFramePr>
        <p:xfrm>
          <a:off x="4525023" y="3645024"/>
          <a:ext cx="4422957" cy="264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097" name="Drawing" r:id="rId4" imgW="11058480" imgH="6603480" progId="Canvas.Drawing.X">
                  <p:embed/>
                </p:oleObj>
              </mc:Choice>
              <mc:Fallback>
                <p:oleObj name="Drawing" r:id="rId4" imgW="11058480" imgH="6603480" progId="Canvas.Drawing.X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5023" y="3645024"/>
                        <a:ext cx="4422957" cy="26414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1129" name="Rectangle 10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鏡</a:t>
            </a:r>
            <a:r>
              <a:rPr lang="en-US" altLang="ja-JP" dirty="0" smtClean="0"/>
              <a:t>-</a:t>
            </a:r>
            <a:r>
              <a:rPr lang="ja-JP" altLang="en-US" dirty="0" smtClean="0"/>
              <a:t>振り子の冷却</a:t>
            </a:r>
            <a:endParaRPr lang="en-US" altLang="ja-JP" sz="2000" dirty="0"/>
          </a:p>
        </p:txBody>
      </p:sp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6" cstate="print"/>
          <a:srcRect l="26416" t="2431" r="26979"/>
          <a:stretch>
            <a:fillRect/>
          </a:stretch>
        </p:blipFill>
        <p:spPr bwMode="auto">
          <a:xfrm>
            <a:off x="827584" y="1346201"/>
            <a:ext cx="3528392" cy="4946051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</p:spPr>
      </p:pic>
      <p:sp>
        <p:nvSpPr>
          <p:cNvPr id="57" name="Rectangle 24"/>
          <p:cNvSpPr>
            <a:spLocks noChangeArrowheads="1"/>
          </p:cNvSpPr>
          <p:nvPr/>
        </p:nvSpPr>
        <p:spPr bwMode="auto">
          <a:xfrm>
            <a:off x="827584" y="5646462"/>
            <a:ext cx="2071702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Cryogenic mirror and </a:t>
            </a:r>
          </a:p>
          <a:p>
            <a:pPr algn="l">
              <a:buNone/>
            </a:pPr>
            <a:r>
              <a:rPr lang="en-US" altLang="ja-JP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suspension of CLIO </a:t>
            </a:r>
          </a:p>
          <a:p>
            <a:pPr algn="l">
              <a:buNone/>
            </a:pPr>
            <a:r>
              <a:rPr lang="en-US" altLang="ja-JP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100-m interferometer</a:t>
            </a:r>
          </a:p>
        </p:txBody>
      </p:sp>
      <p:sp>
        <p:nvSpPr>
          <p:cNvPr id="58" name="Rectangle 24"/>
          <p:cNvSpPr>
            <a:spLocks noChangeArrowheads="1"/>
          </p:cNvSpPr>
          <p:nvPr/>
        </p:nvSpPr>
        <p:spPr bwMode="auto">
          <a:xfrm>
            <a:off x="6715710" y="3068960"/>
            <a:ext cx="207170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200" b="1" dirty="0" smtClean="0">
                <a:solidFill>
                  <a:srgbClr val="808080"/>
                </a:solidFill>
              </a:rPr>
              <a:t>Low-vibration</a:t>
            </a:r>
          </a:p>
          <a:p>
            <a:pPr algn="l">
              <a:buNone/>
            </a:pPr>
            <a:r>
              <a:rPr lang="en-US" altLang="ja-JP" sz="1200" b="1" dirty="0" smtClean="0">
                <a:solidFill>
                  <a:srgbClr val="808080"/>
                </a:solidFill>
              </a:rPr>
              <a:t>Cryo-cooler design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60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3341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地面</a:t>
            </a:r>
            <a:r>
              <a:rPr lang="ja-JP" altLang="en-US" dirty="0" smtClean="0"/>
              <a:t>振動</a:t>
            </a:r>
            <a:r>
              <a:rPr kumimoji="1" lang="ja-JP" altLang="en-US" dirty="0" smtClean="0"/>
              <a:t>の影響低減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755576" y="896804"/>
            <a:ext cx="734652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・地面振動 </a:t>
            </a:r>
            <a:r>
              <a:rPr lang="en-US" altLang="ja-JP" sz="2000" dirty="0" smtClean="0">
                <a:solidFill>
                  <a:srgbClr val="FFFFFF"/>
                </a:solidFill>
              </a:rPr>
              <a:t>--- </a:t>
            </a:r>
            <a:r>
              <a:rPr lang="ja-JP" altLang="en-US" sz="2000" dirty="0" smtClean="0">
                <a:solidFill>
                  <a:srgbClr val="FFFFFF"/>
                </a:solidFill>
              </a:rPr>
              <a:t>地上干渉計の低周波</a:t>
            </a:r>
            <a:r>
              <a:rPr lang="ja-JP" altLang="en-US" sz="2000" dirty="0">
                <a:solidFill>
                  <a:srgbClr val="FFFFFF"/>
                </a:solidFill>
              </a:rPr>
              <a:t>観測</a:t>
            </a:r>
            <a:r>
              <a:rPr lang="ja-JP" altLang="en-US" sz="2000" dirty="0" smtClean="0">
                <a:solidFill>
                  <a:srgbClr val="FFFFFF"/>
                </a:solidFill>
              </a:rPr>
              <a:t>帯域と安定度を制限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899592" y="1341047"/>
            <a:ext cx="7776864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- </a:t>
            </a:r>
            <a:r>
              <a:rPr lang="ja-JP" altLang="en-US" sz="2000" dirty="0">
                <a:solidFill>
                  <a:srgbClr val="99FF99"/>
                </a:solidFill>
              </a:rPr>
              <a:t>常</a:t>
            </a:r>
            <a:r>
              <a:rPr lang="ja-JP" altLang="en-US" sz="2000" dirty="0" smtClean="0">
                <a:solidFill>
                  <a:srgbClr val="99FF99"/>
                </a:solidFill>
              </a:rPr>
              <a:t>微動       </a:t>
            </a:r>
            <a:r>
              <a:rPr lang="en-US" altLang="ja-JP" sz="2000" dirty="0" smtClean="0">
                <a:solidFill>
                  <a:srgbClr val="FFFFFF"/>
                </a:solidFill>
              </a:rPr>
              <a:t>: </a:t>
            </a:r>
            <a:r>
              <a:rPr lang="ja-JP" altLang="en-US" sz="2000" dirty="0" smtClean="0">
                <a:solidFill>
                  <a:srgbClr val="FFFFFF"/>
                </a:solidFill>
              </a:rPr>
              <a:t>準定常的な変動</a:t>
            </a:r>
            <a:r>
              <a:rPr lang="en-US" altLang="ja-JP" sz="2000" dirty="0" smtClean="0">
                <a:solidFill>
                  <a:srgbClr val="FFFFFF"/>
                </a:solidFill>
              </a:rPr>
              <a:t>. </a:t>
            </a:r>
            <a:r>
              <a:rPr lang="ja-JP" altLang="en-US" sz="2000" dirty="0" smtClean="0">
                <a:solidFill>
                  <a:srgbClr val="FFFFFF"/>
                </a:solidFill>
              </a:rPr>
              <a:t>干渉計の観測帯域を制限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- </a:t>
            </a:r>
            <a:r>
              <a:rPr lang="ja-JP" altLang="en-US" sz="2000" dirty="0" smtClean="0">
                <a:solidFill>
                  <a:srgbClr val="CCFFCC"/>
                </a:solidFill>
              </a:rPr>
              <a:t>非定常変動 </a:t>
            </a:r>
            <a:r>
              <a:rPr lang="en-US" altLang="ja-JP" sz="2000" dirty="0" smtClean="0">
                <a:solidFill>
                  <a:srgbClr val="FFFFFF"/>
                </a:solidFill>
              </a:rPr>
              <a:t>: </a:t>
            </a:r>
            <a:r>
              <a:rPr lang="ja-JP" altLang="en-US" sz="2000" dirty="0" smtClean="0">
                <a:solidFill>
                  <a:srgbClr val="FFFFFF"/>
                </a:solidFill>
              </a:rPr>
              <a:t>地震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気象変動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人工的な励起など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                     </a:t>
            </a:r>
            <a:r>
              <a:rPr lang="ja-JP" altLang="en-US" sz="2000" dirty="0" smtClean="0">
                <a:solidFill>
                  <a:srgbClr val="FFFFFF"/>
                </a:solidFill>
              </a:rPr>
              <a:t>干渉計の安定度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観測のデューティサイクルに影響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2" name="Rectangle 24"/>
          <p:cNvSpPr>
            <a:spLocks noChangeArrowheads="1"/>
          </p:cNvSpPr>
          <p:nvPr/>
        </p:nvSpPr>
        <p:spPr bwMode="auto">
          <a:xfrm>
            <a:off x="1088320" y="5575592"/>
            <a:ext cx="7372112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LCGT : </a:t>
            </a:r>
            <a:r>
              <a:rPr lang="ja-JP" altLang="en-US" sz="2000" dirty="0" smtClean="0">
                <a:solidFill>
                  <a:srgbClr val="99FF99"/>
                </a:solidFill>
              </a:rPr>
              <a:t>地下サイトに建設</a:t>
            </a:r>
            <a:r>
              <a:rPr lang="en-US" altLang="ja-JP" sz="2000" dirty="0" smtClean="0">
                <a:solidFill>
                  <a:srgbClr val="99FF99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2-3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桁小さい常微動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長期安定な環境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     </a:t>
            </a:r>
            <a:r>
              <a:rPr lang="ja-JP" altLang="en-US" sz="2000" dirty="0" smtClean="0">
                <a:solidFill>
                  <a:srgbClr val="99FF99"/>
                </a:solidFill>
                <a:sym typeface="Wingdings" pitchFamily="2" charset="2"/>
              </a:rPr>
              <a:t>高性能防振装置 </a:t>
            </a:r>
            <a:r>
              <a:rPr lang="en-US" altLang="ja-JP" sz="2000" dirty="0" smtClean="0">
                <a:solidFill>
                  <a:srgbClr val="99FF99"/>
                </a:solidFill>
                <a:sym typeface="Wingdings" pitchFamily="2" charset="2"/>
              </a:rPr>
              <a:t>SAS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: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多段・低周波の防振装置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24" name="AutoShape 29"/>
          <p:cNvSpPr>
            <a:spLocks noChangeArrowheads="1"/>
          </p:cNvSpPr>
          <p:nvPr/>
        </p:nvSpPr>
        <p:spPr bwMode="auto">
          <a:xfrm>
            <a:off x="755576" y="2577062"/>
            <a:ext cx="7952528" cy="2858282"/>
          </a:xfrm>
          <a:prstGeom prst="roundRect">
            <a:avLst>
              <a:gd name="adj" fmla="val 4505"/>
            </a:avLst>
          </a:prstGeom>
          <a:solidFill>
            <a:srgbClr val="CCFFCC">
              <a:alpha val="10000"/>
            </a:srgbClr>
          </a:solidFill>
          <a:ln w="3175">
            <a:solidFill>
              <a:srgbClr val="CCFFCC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5" name="角丸四角形 24"/>
          <p:cNvSpPr/>
          <p:nvPr/>
        </p:nvSpPr>
        <p:spPr bwMode="auto">
          <a:xfrm>
            <a:off x="4532482" y="2674913"/>
            <a:ext cx="4071966" cy="2666914"/>
          </a:xfrm>
          <a:prstGeom prst="roundRect">
            <a:avLst>
              <a:gd name="adj" fmla="val 5876"/>
            </a:avLst>
          </a:prstGeom>
          <a:solidFill>
            <a:srgbClr val="000000">
              <a:alpha val="5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9992" y="2658950"/>
            <a:ext cx="4208112" cy="2682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908087" y="2852936"/>
            <a:ext cx="3807929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地面振動レベル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地下サイトでは</a:t>
            </a:r>
            <a:r>
              <a:rPr lang="en-US" altLang="ja-JP" sz="2000" dirty="0" smtClean="0">
                <a:solidFill>
                  <a:srgbClr val="FFFFFF"/>
                </a:solidFill>
              </a:rPr>
              <a:t>2-3</a:t>
            </a:r>
            <a:r>
              <a:rPr lang="ja-JP" altLang="en-US" sz="2000" dirty="0" smtClean="0">
                <a:solidFill>
                  <a:srgbClr val="FFFFFF"/>
                </a:solidFill>
              </a:rPr>
              <a:t>桁小さい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- </a:t>
            </a:r>
            <a:r>
              <a:rPr lang="ja-JP" altLang="en-US" sz="2000" dirty="0" smtClean="0">
                <a:solidFill>
                  <a:srgbClr val="FFFFFF"/>
                </a:solidFill>
              </a:rPr>
              <a:t>高周波数で低減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7" name="図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00" y="4115981"/>
            <a:ext cx="2805516" cy="56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1353784" y="4787860"/>
            <a:ext cx="3362232" cy="3877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600" dirty="0" smtClean="0">
                <a:solidFill>
                  <a:srgbClr val="C0C0C0"/>
                </a:solidFill>
              </a:rPr>
              <a:t>(</a:t>
            </a:r>
            <a:r>
              <a:rPr lang="ja-JP" altLang="en-US" sz="1600" dirty="0" smtClean="0">
                <a:solidFill>
                  <a:srgbClr val="C0C0C0"/>
                </a:solidFill>
              </a:rPr>
              <a:t>神岡サイトでの値</a:t>
            </a:r>
            <a:r>
              <a:rPr lang="en-US" altLang="ja-JP" sz="1600" dirty="0" smtClean="0">
                <a:solidFill>
                  <a:srgbClr val="C0C0C0"/>
                </a:solidFill>
              </a:rPr>
              <a:t>,     : </a:t>
            </a:r>
            <a:r>
              <a:rPr lang="ja-JP" altLang="en-US" sz="1600" dirty="0" smtClean="0">
                <a:solidFill>
                  <a:srgbClr val="C0C0C0"/>
                </a:solidFill>
              </a:rPr>
              <a:t>周波数</a:t>
            </a:r>
            <a:r>
              <a:rPr lang="en-US" altLang="ja-JP" sz="1600" dirty="0" smtClean="0">
                <a:solidFill>
                  <a:srgbClr val="C0C0C0"/>
                </a:solidFill>
              </a:rPr>
              <a:t>,   )</a:t>
            </a:r>
          </a:p>
        </p:txBody>
      </p:sp>
      <p:pic>
        <p:nvPicPr>
          <p:cNvPr id="8" name="図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92" y="4865705"/>
            <a:ext cx="133351" cy="23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61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6670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681" name="Rectangle 17"/>
          <p:cNvSpPr>
            <a:spLocks noChangeArrowheads="1"/>
          </p:cNvSpPr>
          <p:nvPr/>
        </p:nvSpPr>
        <p:spPr bwMode="auto">
          <a:xfrm>
            <a:off x="745126" y="2492896"/>
            <a:ext cx="3998050" cy="3832393"/>
          </a:xfrm>
          <a:prstGeom prst="rect">
            <a:avLst/>
          </a:prstGeom>
          <a:solidFill>
            <a:srgbClr val="CCFFCC">
              <a:alpha val="10000"/>
            </a:srgbClr>
          </a:solidFill>
          <a:ln w="15875">
            <a:noFill/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角丸四角形 36"/>
          <p:cNvSpPr/>
          <p:nvPr/>
        </p:nvSpPr>
        <p:spPr bwMode="auto">
          <a:xfrm>
            <a:off x="4876800" y="3714752"/>
            <a:ext cx="4089400" cy="2738584"/>
          </a:xfrm>
          <a:prstGeom prst="roundRect">
            <a:avLst>
              <a:gd name="adj" fmla="val 2810"/>
            </a:avLst>
          </a:prstGeom>
          <a:solidFill>
            <a:srgbClr val="FFFFFF">
              <a:alpha val="9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21666" name="AutoShape 2"/>
          <p:cNvSpPr>
            <a:spLocks noChangeArrowheads="1"/>
          </p:cNvSpPr>
          <p:nvPr/>
        </p:nvSpPr>
        <p:spPr bwMode="auto">
          <a:xfrm>
            <a:off x="6011863" y="1196752"/>
            <a:ext cx="2274913" cy="2373314"/>
          </a:xfrm>
          <a:prstGeom prst="roundRect">
            <a:avLst>
              <a:gd name="adj" fmla="val 7407"/>
            </a:avLst>
          </a:prstGeom>
          <a:solidFill>
            <a:srgbClr val="FFFFFF">
              <a:alpha val="50000"/>
            </a:srgbClr>
          </a:solidFill>
          <a:ln w="6350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1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Passive seismic attenuator</a:t>
            </a:r>
            <a:endParaRPr lang="ja-JP" altLang="en-US" sz="2000" dirty="0"/>
          </a:p>
        </p:txBody>
      </p:sp>
      <p:sp>
        <p:nvSpPr>
          <p:cNvPr id="3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166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11560" y="908720"/>
            <a:ext cx="6635750" cy="817563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  <a:buNone/>
            </a:pPr>
            <a:r>
              <a:rPr lang="en-US" altLang="ja-JP" b="1" dirty="0" smtClean="0"/>
              <a:t>Passive isolator</a:t>
            </a:r>
            <a:endParaRPr lang="ja-JP" altLang="en-US" b="1" dirty="0"/>
          </a:p>
          <a:p>
            <a:pPr>
              <a:spcBef>
                <a:spcPct val="0"/>
              </a:spcBef>
              <a:buNone/>
            </a:pPr>
            <a:r>
              <a:rPr lang="ja-JP" altLang="en-US" b="1" dirty="0"/>
              <a:t>　</a:t>
            </a:r>
            <a:r>
              <a:rPr lang="ja-JP" altLang="en-US" b="1" dirty="0">
                <a:solidFill>
                  <a:srgbClr val="B2B2B2"/>
                </a:solidFill>
              </a:rPr>
              <a:t>　</a:t>
            </a:r>
            <a:r>
              <a:rPr lang="en-US" altLang="ja-JP" b="1" dirty="0" smtClean="0">
                <a:solidFill>
                  <a:srgbClr val="B2B2B2"/>
                </a:solidFill>
              </a:rPr>
              <a:t>(Require no energy supply) </a:t>
            </a:r>
            <a:endParaRPr lang="en-US" altLang="ja-JP" b="1" dirty="0">
              <a:solidFill>
                <a:srgbClr val="B2B2B2"/>
              </a:solidFill>
            </a:endParaRPr>
          </a:p>
        </p:txBody>
      </p:sp>
      <p:sp>
        <p:nvSpPr>
          <p:cNvPr id="1521669" name="Rectangle 5"/>
          <p:cNvSpPr>
            <a:spLocks noChangeArrowheads="1"/>
          </p:cNvSpPr>
          <p:nvPr/>
        </p:nvSpPr>
        <p:spPr bwMode="auto">
          <a:xfrm>
            <a:off x="745125" y="2492897"/>
            <a:ext cx="4030783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Basic unit : single pendulum</a:t>
            </a:r>
            <a:endParaRPr lang="en-US" altLang="ja-JP" sz="2000" dirty="0">
              <a:solidFill>
                <a:srgbClr val="FFFFFF"/>
              </a:solidFill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>
                <a:solidFill>
                  <a:srgbClr val="000000"/>
                </a:solidFill>
              </a:rPr>
              <a:t> </a:t>
            </a:r>
            <a:r>
              <a:rPr kumimoji="1" lang="en-US" altLang="ja-JP" sz="2000" kern="1200" dirty="0" smtClean="0">
                <a:solidFill>
                  <a:srgbClr val="000000"/>
                </a:solidFill>
              </a:rPr>
              <a:t>   </a:t>
            </a:r>
            <a:r>
              <a:rPr kumimoji="1" lang="en-US" altLang="ja-JP" sz="2000" kern="1200" dirty="0" smtClean="0">
                <a:solidFill>
                  <a:srgbClr val="99FF99"/>
                </a:solidFill>
              </a:rPr>
              <a:t>Isolation Ratio: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dirty="0">
                <a:solidFill>
                  <a:srgbClr val="99FF99"/>
                </a:solidFill>
              </a:rPr>
              <a:t> </a:t>
            </a:r>
            <a:r>
              <a:rPr lang="en-US" altLang="ja-JP" sz="2000" dirty="0" smtClean="0">
                <a:solidFill>
                  <a:srgbClr val="99FF99"/>
                </a:solidFill>
              </a:rPr>
              <a:t>   Disp. ratio of mass to platform</a:t>
            </a:r>
            <a:endParaRPr kumimoji="1" lang="en-US" altLang="ja-JP" sz="2000" kern="1200" dirty="0">
              <a:solidFill>
                <a:srgbClr val="99FF99"/>
              </a:solidFill>
            </a:endParaRPr>
          </a:p>
        </p:txBody>
      </p:sp>
      <p:sp>
        <p:nvSpPr>
          <p:cNvPr id="1521670" name="AutoShape 6" descr="木目"/>
          <p:cNvSpPr>
            <a:spLocks noChangeArrowheads="1"/>
          </p:cNvSpPr>
          <p:nvPr/>
        </p:nvSpPr>
        <p:spPr bwMode="auto">
          <a:xfrm>
            <a:off x="6469063" y="1577753"/>
            <a:ext cx="1066800" cy="206364"/>
          </a:xfrm>
          <a:prstGeom prst="flowChartProcess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635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1671" name="Line 7"/>
          <p:cNvSpPr>
            <a:spLocks noChangeShapeType="1"/>
          </p:cNvSpPr>
          <p:nvPr/>
        </p:nvSpPr>
        <p:spPr bwMode="auto">
          <a:xfrm>
            <a:off x="7002463" y="1730152"/>
            <a:ext cx="228600" cy="10668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1672" name="Oval 8"/>
          <p:cNvSpPr>
            <a:spLocks noChangeArrowheads="1"/>
          </p:cNvSpPr>
          <p:nvPr/>
        </p:nvSpPr>
        <p:spPr bwMode="auto">
          <a:xfrm>
            <a:off x="7072330" y="2712810"/>
            <a:ext cx="259765" cy="285752"/>
          </a:xfrm>
          <a:prstGeom prst="ellipse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9525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1673" name="Line 9"/>
          <p:cNvSpPr>
            <a:spLocks noChangeShapeType="1"/>
          </p:cNvSpPr>
          <p:nvPr/>
        </p:nvSpPr>
        <p:spPr bwMode="auto">
          <a:xfrm rot="10800000">
            <a:off x="7612063" y="1653952"/>
            <a:ext cx="5334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stealth" w="med" len="med"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1674" name="Line 10"/>
          <p:cNvSpPr>
            <a:spLocks noChangeShapeType="1"/>
          </p:cNvSpPr>
          <p:nvPr/>
        </p:nvSpPr>
        <p:spPr bwMode="auto">
          <a:xfrm rot="10800000">
            <a:off x="7688263" y="2901727"/>
            <a:ext cx="3048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1675" name="Rectangle 11"/>
          <p:cNvSpPr>
            <a:spLocks noChangeArrowheads="1"/>
          </p:cNvSpPr>
          <p:nvPr/>
        </p:nvSpPr>
        <p:spPr bwMode="auto">
          <a:xfrm>
            <a:off x="6006220" y="1272952"/>
            <a:ext cx="970138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rgbClr val="000000"/>
                </a:solidFill>
              </a:rPr>
              <a:t>Platform</a:t>
            </a:r>
            <a:endParaRPr kumimoji="1" lang="ja-JP" altLang="en-US" sz="1400" b="1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1676" name="Rectangle 12"/>
          <p:cNvSpPr>
            <a:spLocks noChangeArrowheads="1"/>
          </p:cNvSpPr>
          <p:nvPr/>
        </p:nvSpPr>
        <p:spPr bwMode="auto">
          <a:xfrm>
            <a:off x="6320802" y="2998562"/>
            <a:ext cx="1691489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rgbClr val="000000"/>
                </a:solidFill>
              </a:rPr>
              <a:t>Suspended mass</a:t>
            </a:r>
            <a:endParaRPr kumimoji="1" lang="ja-JP" altLang="en-US" sz="1400" b="1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1699" name="AutoShape 35"/>
          <p:cNvSpPr>
            <a:spLocks noChangeArrowheads="1"/>
          </p:cNvSpPr>
          <p:nvPr/>
        </p:nvSpPr>
        <p:spPr bwMode="auto">
          <a:xfrm>
            <a:off x="1071836" y="1761390"/>
            <a:ext cx="331812" cy="371466"/>
          </a:xfrm>
          <a:custGeom>
            <a:avLst/>
            <a:gdLst>
              <a:gd name="G0" fmla="+- 12630 0 0"/>
              <a:gd name="G1" fmla="+- 4013 0 0"/>
              <a:gd name="G2" fmla="+- 21600 0 4013"/>
              <a:gd name="G3" fmla="+- 10800 0 4013"/>
              <a:gd name="G4" fmla="+- 21600 0 12630"/>
              <a:gd name="G5" fmla="*/ G4 G3 10800"/>
              <a:gd name="G6" fmla="+- 21600 0 G5"/>
              <a:gd name="T0" fmla="*/ 12630 w 21600"/>
              <a:gd name="T1" fmla="*/ 0 h 21600"/>
              <a:gd name="T2" fmla="*/ 0 w 21600"/>
              <a:gd name="T3" fmla="*/ 10800 h 21600"/>
              <a:gd name="T4" fmla="*/ 1263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630" y="0"/>
                </a:moveTo>
                <a:lnTo>
                  <a:pt x="12630" y="4013"/>
                </a:lnTo>
                <a:lnTo>
                  <a:pt x="3375" y="4013"/>
                </a:lnTo>
                <a:lnTo>
                  <a:pt x="3375" y="17587"/>
                </a:lnTo>
                <a:lnTo>
                  <a:pt x="12630" y="17587"/>
                </a:lnTo>
                <a:lnTo>
                  <a:pt x="1263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013"/>
                </a:moveTo>
                <a:lnTo>
                  <a:pt x="1350" y="17587"/>
                </a:lnTo>
                <a:lnTo>
                  <a:pt x="2700" y="17587"/>
                </a:lnTo>
                <a:lnTo>
                  <a:pt x="2700" y="4013"/>
                </a:lnTo>
                <a:close/>
              </a:path>
              <a:path w="21600" h="21600">
                <a:moveTo>
                  <a:pt x="0" y="4013"/>
                </a:moveTo>
                <a:lnTo>
                  <a:pt x="0" y="17587"/>
                </a:lnTo>
                <a:lnTo>
                  <a:pt x="675" y="17587"/>
                </a:lnTo>
                <a:lnTo>
                  <a:pt x="675" y="4013"/>
                </a:lnTo>
                <a:close/>
              </a:path>
            </a:pathLst>
          </a:custGeom>
          <a:solidFill>
            <a:srgbClr val="CCFFCC">
              <a:alpha val="10000"/>
            </a:srgbClr>
          </a:solidFill>
          <a:ln w="6350">
            <a:solidFill>
              <a:srgbClr val="99FF99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521700" name="Picture 3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64463" y="2977927"/>
            <a:ext cx="171450" cy="200025"/>
          </a:xfrm>
          <a:prstGeom prst="rect">
            <a:avLst/>
          </a:prstGeom>
          <a:noFill/>
        </p:spPr>
      </p:pic>
      <p:pic>
        <p:nvPicPr>
          <p:cNvPr id="1521701" name="Picture 3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26363" y="1701577"/>
            <a:ext cx="314325" cy="257175"/>
          </a:xfrm>
          <a:prstGeom prst="rect">
            <a:avLst/>
          </a:prstGeom>
          <a:noFill/>
        </p:spPr>
      </p:pic>
      <p:sp>
        <p:nvSpPr>
          <p:cNvPr id="1521702" name="Rectangle 38"/>
          <p:cNvSpPr>
            <a:spLocks noChangeArrowheads="1"/>
          </p:cNvSpPr>
          <p:nvPr/>
        </p:nvSpPr>
        <p:spPr bwMode="auto">
          <a:xfrm>
            <a:off x="1428750" y="1710881"/>
            <a:ext cx="3978461" cy="421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Supported by spring or pendulum</a:t>
            </a:r>
            <a:endParaRPr kumimoji="1" lang="ja-JP" altLang="en-US" sz="2000" kern="1200" dirty="0">
              <a:solidFill>
                <a:srgbClr val="FFFFFF"/>
              </a:solidFill>
            </a:endParaRPr>
          </a:p>
        </p:txBody>
      </p:sp>
      <p:sp>
        <p:nvSpPr>
          <p:cNvPr id="1521682" name="Rectangle 18"/>
          <p:cNvSpPr>
            <a:spLocks noChangeArrowheads="1"/>
          </p:cNvSpPr>
          <p:nvPr/>
        </p:nvSpPr>
        <p:spPr bwMode="auto">
          <a:xfrm>
            <a:off x="3317305" y="4097900"/>
            <a:ext cx="685800" cy="461963"/>
          </a:xfrm>
          <a:prstGeom prst="rect">
            <a:avLst/>
          </a:prstGeom>
          <a:solidFill>
            <a:srgbClr val="CCFFCC">
              <a:alpha val="20000"/>
            </a:srgbClr>
          </a:solid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1683" name="Rectangle 19"/>
          <p:cNvSpPr>
            <a:spLocks noChangeArrowheads="1"/>
          </p:cNvSpPr>
          <p:nvPr/>
        </p:nvSpPr>
        <p:spPr bwMode="auto">
          <a:xfrm>
            <a:off x="6172200" y="3862388"/>
            <a:ext cx="533400" cy="781058"/>
          </a:xfrm>
          <a:prstGeom prst="rect">
            <a:avLst/>
          </a:prstGeom>
          <a:solidFill>
            <a:srgbClr val="FFFF99">
              <a:alpha val="50000"/>
            </a:srgbClr>
          </a:solidFill>
          <a:ln w="15875">
            <a:noFill/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1684" name="Rectangle 20"/>
          <p:cNvSpPr>
            <a:spLocks noChangeArrowheads="1"/>
          </p:cNvSpPr>
          <p:nvPr/>
        </p:nvSpPr>
        <p:spPr bwMode="auto">
          <a:xfrm>
            <a:off x="6781800" y="4624388"/>
            <a:ext cx="1981200" cy="1304942"/>
          </a:xfrm>
          <a:prstGeom prst="rect">
            <a:avLst/>
          </a:prstGeom>
          <a:solidFill>
            <a:srgbClr val="CCFFFF">
              <a:alpha val="50000"/>
            </a:srgbClr>
          </a:solidFill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521685" name="Picture 2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76800" y="3833813"/>
            <a:ext cx="4038600" cy="24749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21686" name="Rectangle 22"/>
          <p:cNvSpPr>
            <a:spLocks noChangeArrowheads="1"/>
          </p:cNvSpPr>
          <p:nvPr/>
        </p:nvSpPr>
        <p:spPr bwMode="auto">
          <a:xfrm>
            <a:off x="2013967" y="4765230"/>
            <a:ext cx="2729209" cy="124245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FFFFFF"/>
                </a:solidFill>
              </a:rPr>
              <a:t>: </a:t>
            </a:r>
            <a:r>
              <a:rPr lang="en-US" altLang="ja-JP" sz="1600" dirty="0" smtClean="0">
                <a:solidFill>
                  <a:srgbClr val="FFFFFF"/>
                </a:solidFill>
              </a:rPr>
              <a:t>Frequency</a:t>
            </a:r>
            <a:endParaRPr kumimoji="1" lang="ja-JP" altLang="en-US" sz="1600" kern="1200" dirty="0">
              <a:solidFill>
                <a:srgbClr val="FFFFFF"/>
              </a:solidFill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FFFFFF"/>
                </a:solidFill>
              </a:rPr>
              <a:t>: </a:t>
            </a:r>
            <a:r>
              <a:rPr kumimoji="1" lang="en-US" altLang="ja-JP" sz="1600" kern="1200" dirty="0" smtClean="0">
                <a:solidFill>
                  <a:srgbClr val="FFFFFF"/>
                </a:solidFill>
              </a:rPr>
              <a:t>Pendulum</a:t>
            </a:r>
            <a:r>
              <a:rPr lang="en-US" altLang="ja-JP" sz="1600" dirty="0" smtClean="0">
                <a:solidFill>
                  <a:srgbClr val="FFFFFF"/>
                </a:solidFill>
              </a:rPr>
              <a:t> frequency </a:t>
            </a:r>
            <a:endParaRPr kumimoji="1" lang="ja-JP" altLang="en-US" sz="1600" kern="1200" dirty="0">
              <a:solidFill>
                <a:srgbClr val="FFFFFF"/>
              </a:solidFill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FFFFFF"/>
                </a:solidFill>
              </a:rPr>
              <a:t>: </a:t>
            </a:r>
            <a:r>
              <a:rPr kumimoji="1" lang="en-US" altLang="ja-JP" sz="1600" kern="1200" dirty="0" smtClean="0">
                <a:solidFill>
                  <a:srgbClr val="FFFFFF"/>
                </a:solidFill>
              </a:rPr>
              <a:t>Q</a:t>
            </a:r>
            <a:r>
              <a:rPr lang="en-US" altLang="ja-JP" sz="1600" dirty="0" smtClean="0">
                <a:solidFill>
                  <a:srgbClr val="FFFFFF"/>
                </a:solidFill>
              </a:rPr>
              <a:t>-value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600" dirty="0">
                <a:solidFill>
                  <a:srgbClr val="FFFFFF"/>
                </a:solidFill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</a:rPr>
              <a:t>   (sharpness of resonance)</a:t>
            </a:r>
            <a:endParaRPr kumimoji="1" lang="en-US" altLang="ja-JP" sz="1600" kern="1200" dirty="0">
              <a:solidFill>
                <a:srgbClr val="FFFFFF"/>
              </a:solidFill>
            </a:endParaRPr>
          </a:p>
        </p:txBody>
      </p:sp>
      <p:sp>
        <p:nvSpPr>
          <p:cNvPr id="1521687" name="Rectangle 23"/>
          <p:cNvSpPr>
            <a:spLocks noChangeArrowheads="1"/>
          </p:cNvSpPr>
          <p:nvPr/>
        </p:nvSpPr>
        <p:spPr bwMode="auto">
          <a:xfrm>
            <a:off x="7894638" y="5095875"/>
            <a:ext cx="536575" cy="461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400" b="1" i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</a:t>
            </a:r>
            <a:r>
              <a:rPr kumimoji="1" lang="en-US" altLang="ja-JP" sz="24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600" b="1" kern="1200" baseline="300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-2</a:t>
            </a:r>
          </a:p>
        </p:txBody>
      </p:sp>
      <p:sp>
        <p:nvSpPr>
          <p:cNvPr id="1521688" name="Rectangle 24"/>
          <p:cNvSpPr>
            <a:spLocks noChangeArrowheads="1"/>
          </p:cNvSpPr>
          <p:nvPr/>
        </p:nvSpPr>
        <p:spPr bwMode="auto">
          <a:xfrm>
            <a:off x="5875000" y="5310188"/>
            <a:ext cx="1515158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b="1" kern="1200" dirty="0" smtClean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Resonant freq.</a:t>
            </a:r>
            <a:endParaRPr kumimoji="1" lang="ja-JP" altLang="en-US" sz="1400" b="1" kern="1200" dirty="0">
              <a:solidFill>
                <a:srgbClr val="008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1689" name="Line 25"/>
          <p:cNvSpPr>
            <a:spLocks noChangeShapeType="1"/>
          </p:cNvSpPr>
          <p:nvPr/>
        </p:nvSpPr>
        <p:spPr bwMode="auto">
          <a:xfrm>
            <a:off x="6553200" y="56149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1690" name="Line 26"/>
          <p:cNvSpPr>
            <a:spLocks noChangeShapeType="1"/>
          </p:cNvSpPr>
          <p:nvPr/>
        </p:nvSpPr>
        <p:spPr bwMode="auto">
          <a:xfrm flipV="1">
            <a:off x="6400800" y="3938588"/>
            <a:ext cx="0" cy="685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1691" name="Line 27"/>
          <p:cNvSpPr>
            <a:spLocks noChangeShapeType="1"/>
          </p:cNvSpPr>
          <p:nvPr/>
        </p:nvSpPr>
        <p:spPr bwMode="auto">
          <a:xfrm>
            <a:off x="5486400" y="4624388"/>
            <a:ext cx="32766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1692" name="Rectangle 28"/>
          <p:cNvSpPr>
            <a:spLocks noChangeArrowheads="1"/>
          </p:cNvSpPr>
          <p:nvPr/>
        </p:nvSpPr>
        <p:spPr bwMode="auto">
          <a:xfrm>
            <a:off x="6665891" y="4090988"/>
            <a:ext cx="1146469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rgbClr val="008000"/>
                </a:solidFill>
              </a:rPr>
              <a:t>Factor ~</a:t>
            </a:r>
            <a:r>
              <a:rPr kumimoji="1" lang="en-US" altLang="ja-JP" sz="1400" b="1" kern="1200" dirty="0" smtClean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Q</a:t>
            </a:r>
            <a:endParaRPr kumimoji="1" lang="ja-JP" altLang="en-US" sz="1400" b="1" kern="1200" dirty="0">
              <a:solidFill>
                <a:srgbClr val="008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1693" name="Rectangle 29"/>
          <p:cNvSpPr>
            <a:spLocks noChangeArrowheads="1"/>
          </p:cNvSpPr>
          <p:nvPr/>
        </p:nvSpPr>
        <p:spPr bwMode="auto">
          <a:xfrm>
            <a:off x="5503129" y="4624388"/>
            <a:ext cx="1733167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rgbClr val="0000FF"/>
                </a:solidFill>
              </a:rPr>
              <a:t>Isolation ratio</a:t>
            </a:r>
            <a:r>
              <a:rPr kumimoji="1" lang="en-US" altLang="ja-JP" sz="1400" b="1" kern="1200" dirty="0" smtClean="0">
                <a:solidFill>
                  <a:srgbClr val="0000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=1</a:t>
            </a:r>
            <a:endParaRPr kumimoji="1" lang="en-US" altLang="ja-JP" sz="1400" b="1" kern="1200" dirty="0">
              <a:solidFill>
                <a:srgbClr val="0000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1698" name="Rectangle 34"/>
          <p:cNvSpPr>
            <a:spLocks noChangeArrowheads="1"/>
          </p:cNvSpPr>
          <p:nvPr/>
        </p:nvSpPr>
        <p:spPr bwMode="auto">
          <a:xfrm>
            <a:off x="1258068" y="5949281"/>
            <a:ext cx="2848857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en-US" altLang="ja-JP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Isolation above f</a:t>
            </a:r>
            <a:r>
              <a:rPr kumimoji="1" lang="en-US" altLang="ja-JP" sz="2000" b="1" kern="1200" baseline="-250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</a:t>
            </a:r>
            <a:endParaRPr kumimoji="1" lang="ja-JP" altLang="en-US" sz="2000" b="1" kern="1200" baseline="-25000" dirty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05" y="3650102"/>
            <a:ext cx="2743200" cy="91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3" name="図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797153"/>
            <a:ext cx="167604" cy="29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33605"/>
            <a:ext cx="239612" cy="23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5" name="図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450793"/>
            <a:ext cx="167604" cy="21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62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0620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角丸四角形 26"/>
          <p:cNvSpPr/>
          <p:nvPr/>
        </p:nvSpPr>
        <p:spPr bwMode="auto">
          <a:xfrm>
            <a:off x="3352800" y="3212976"/>
            <a:ext cx="2659360" cy="2109787"/>
          </a:xfrm>
          <a:prstGeom prst="roundRect">
            <a:avLst>
              <a:gd name="adj" fmla="val 2810"/>
            </a:avLst>
          </a:prstGeom>
          <a:solidFill>
            <a:srgbClr val="FFFFFF">
              <a:alpha val="9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8" name="角丸四角形 27"/>
          <p:cNvSpPr/>
          <p:nvPr/>
        </p:nvSpPr>
        <p:spPr bwMode="auto">
          <a:xfrm>
            <a:off x="6300067" y="3212976"/>
            <a:ext cx="2596994" cy="2109787"/>
          </a:xfrm>
          <a:prstGeom prst="roundRect">
            <a:avLst>
              <a:gd name="adj" fmla="val 2810"/>
            </a:avLst>
          </a:prstGeom>
          <a:solidFill>
            <a:srgbClr val="FFFFFF">
              <a:alpha val="9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6" name="角丸四角形 25"/>
          <p:cNvSpPr/>
          <p:nvPr/>
        </p:nvSpPr>
        <p:spPr bwMode="auto">
          <a:xfrm>
            <a:off x="428625" y="3252788"/>
            <a:ext cx="2628900" cy="2109787"/>
          </a:xfrm>
          <a:prstGeom prst="roundRect">
            <a:avLst>
              <a:gd name="adj" fmla="val 2810"/>
            </a:avLst>
          </a:prstGeom>
          <a:solidFill>
            <a:srgbClr val="FFFFFF">
              <a:alpha val="9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2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High-performance isolator</a:t>
            </a:r>
            <a:endParaRPr lang="ja-JP" altLang="en-US" sz="2000" dirty="0"/>
          </a:p>
        </p:txBody>
      </p:sp>
      <p:sp>
        <p:nvSpPr>
          <p:cNvPr id="2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37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50219" y="1124669"/>
            <a:ext cx="6186077" cy="7921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ja-JP" b="1" dirty="0" smtClean="0">
                <a:solidFill>
                  <a:srgbClr val="FFFFFF"/>
                </a:solidFill>
              </a:rPr>
              <a:t>Better seismic attenuator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ja-JP" b="1" dirty="0">
                <a:solidFill>
                  <a:srgbClr val="FFFFFF"/>
                </a:solidFill>
              </a:rPr>
              <a:t> </a:t>
            </a:r>
            <a:r>
              <a:rPr lang="en-US" altLang="ja-JP" b="1" dirty="0" smtClean="0">
                <a:solidFill>
                  <a:srgbClr val="FFFFFF"/>
                </a:solidFill>
              </a:rPr>
              <a:t>   </a:t>
            </a:r>
            <a:r>
              <a:rPr lang="en-US" altLang="ja-JP" b="1" dirty="0" smtClean="0">
                <a:solidFill>
                  <a:srgbClr val="FFFFFF"/>
                </a:solidFill>
                <a:sym typeface="Wingdings" pitchFamily="2" charset="2"/>
              </a:rPr>
              <a:t> Improve stability and isolation ratio</a:t>
            </a:r>
            <a:endParaRPr lang="ja-JP" altLang="en-US" b="1" dirty="0">
              <a:solidFill>
                <a:srgbClr val="FFFFFF"/>
              </a:solidFill>
            </a:endParaRPr>
          </a:p>
        </p:txBody>
      </p:sp>
      <p:sp>
        <p:nvSpPr>
          <p:cNvPr id="1523717" name="AutoShape 5"/>
          <p:cNvSpPr>
            <a:spLocks noChangeArrowheads="1"/>
          </p:cNvSpPr>
          <p:nvPr/>
        </p:nvSpPr>
        <p:spPr bwMode="auto">
          <a:xfrm>
            <a:off x="251520" y="2314574"/>
            <a:ext cx="2952328" cy="3400441"/>
          </a:xfrm>
          <a:prstGeom prst="roundRect">
            <a:avLst>
              <a:gd name="adj" fmla="val 7407"/>
            </a:avLst>
          </a:prstGeom>
          <a:solidFill>
            <a:srgbClr val="FFCCFF">
              <a:alpha val="20000"/>
            </a:srgbClr>
          </a:solidFill>
          <a:ln w="63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3718" name="Rectangle 6"/>
          <p:cNvSpPr>
            <a:spLocks noChangeArrowheads="1"/>
          </p:cNvSpPr>
          <p:nvPr/>
        </p:nvSpPr>
        <p:spPr bwMode="auto">
          <a:xfrm>
            <a:off x="381000" y="2314575"/>
            <a:ext cx="2444131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b="1" dirty="0" smtClean="0">
                <a:solidFill>
                  <a:srgbClr val="FF9999"/>
                </a:solidFill>
              </a:rPr>
              <a:t>Damping</a:t>
            </a:r>
            <a:endParaRPr kumimoji="1" lang="ja-JP" altLang="en-US" sz="1800" b="1" kern="1200" dirty="0">
              <a:solidFill>
                <a:srgbClr val="FF9999"/>
              </a:solidFill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en-US" altLang="ja-JP" sz="1800" dirty="0" smtClean="0">
                <a:solidFill>
                  <a:srgbClr val="FFFFFF"/>
                </a:solidFill>
              </a:rPr>
              <a:t>Reduce </a:t>
            </a:r>
            <a:r>
              <a:rPr kumimoji="1" lang="en-US" altLang="ja-JP" sz="1800" kern="1200" dirty="0" smtClean="0">
                <a:solidFill>
                  <a:srgbClr val="FFFFFF"/>
                </a:solidFill>
              </a:rPr>
              <a:t>Q-value</a:t>
            </a:r>
            <a:endParaRPr lang="en-US" altLang="ja-JP" sz="1800" dirty="0">
              <a:solidFill>
                <a:srgbClr val="FFFFFF"/>
              </a:solidFill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kern="1200" dirty="0">
                <a:solidFill>
                  <a:srgbClr val="FFFFFF"/>
                </a:solidFill>
              </a:rPr>
              <a:t> </a:t>
            </a:r>
            <a:r>
              <a:rPr kumimoji="1" lang="en-US" altLang="ja-JP" sz="1800" kern="1200" dirty="0" smtClean="0">
                <a:solidFill>
                  <a:srgbClr val="FFFFFF"/>
                </a:solidFill>
              </a:rPr>
              <a:t>   </a:t>
            </a:r>
            <a:r>
              <a:rPr kumimoji="1" lang="ja-JP" altLang="en-US" sz="1800" kern="1200" dirty="0" smtClean="0">
                <a:solidFill>
                  <a:srgbClr val="FFFFFF"/>
                </a:solidFill>
              </a:rPr>
              <a:t>→ </a:t>
            </a:r>
            <a:r>
              <a:rPr kumimoji="1" lang="en-US" altLang="ja-JP" sz="1800" kern="1200" dirty="0" smtClean="0">
                <a:solidFill>
                  <a:srgbClr val="FFFFFF"/>
                </a:solidFill>
              </a:rPr>
              <a:t>improve stability</a:t>
            </a:r>
            <a:endParaRPr kumimoji="1" lang="en-US" altLang="ja-JP" sz="1800" kern="1200" dirty="0">
              <a:solidFill>
                <a:srgbClr val="FFFFFF"/>
              </a:solidFill>
            </a:endParaRPr>
          </a:p>
        </p:txBody>
      </p:sp>
      <p:pic>
        <p:nvPicPr>
          <p:cNvPr id="152371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3252788"/>
            <a:ext cx="2619375" cy="21097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23720" name="AutoShape 8"/>
          <p:cNvSpPr>
            <a:spLocks noChangeArrowheads="1"/>
          </p:cNvSpPr>
          <p:nvPr/>
        </p:nvSpPr>
        <p:spPr bwMode="auto">
          <a:xfrm rot="5400000">
            <a:off x="1366158" y="3271178"/>
            <a:ext cx="381000" cy="60139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99CC">
              <a:alpha val="50000"/>
            </a:srgbClr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3721" name="Rectangle 9"/>
          <p:cNvSpPr>
            <a:spLocks noChangeArrowheads="1"/>
          </p:cNvSpPr>
          <p:nvPr/>
        </p:nvSpPr>
        <p:spPr bwMode="auto">
          <a:xfrm>
            <a:off x="1665995" y="3473450"/>
            <a:ext cx="1180067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kern="1200" dirty="0" smtClean="0">
                <a:solidFill>
                  <a:srgbClr val="CC0000"/>
                </a:solidFill>
              </a:rPr>
              <a:t>Reduction of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dirty="0" smtClean="0">
                <a:solidFill>
                  <a:srgbClr val="CC0000"/>
                </a:solidFill>
              </a:rPr>
              <a:t>peak height</a:t>
            </a:r>
            <a:endParaRPr kumimoji="1" lang="ja-JP" altLang="en-US" sz="1400" kern="1200" dirty="0">
              <a:solidFill>
                <a:srgbClr val="CC0000"/>
              </a:solidFill>
            </a:endParaRPr>
          </a:p>
        </p:txBody>
      </p:sp>
      <p:sp>
        <p:nvSpPr>
          <p:cNvPr id="1523722" name="Rectangle 10"/>
          <p:cNvSpPr>
            <a:spLocks noChangeArrowheads="1"/>
          </p:cNvSpPr>
          <p:nvPr/>
        </p:nvSpPr>
        <p:spPr bwMode="auto">
          <a:xfrm>
            <a:off x="779463" y="5334000"/>
            <a:ext cx="213677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Degraded isolation</a:t>
            </a:r>
            <a:endParaRPr kumimoji="1" lang="ja-JP" altLang="en-US" sz="16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3724" name="AutoShape 12"/>
          <p:cNvSpPr>
            <a:spLocks noChangeArrowheads="1"/>
          </p:cNvSpPr>
          <p:nvPr/>
        </p:nvSpPr>
        <p:spPr bwMode="auto">
          <a:xfrm>
            <a:off x="6244082" y="2314574"/>
            <a:ext cx="2792413" cy="3329003"/>
          </a:xfrm>
          <a:prstGeom prst="roundRect">
            <a:avLst>
              <a:gd name="adj" fmla="val 7407"/>
            </a:avLst>
          </a:prstGeom>
          <a:solidFill>
            <a:srgbClr val="CCFFFF">
              <a:alpha val="20000"/>
            </a:srgbClr>
          </a:solidFill>
          <a:ln w="63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3725" name="Rectangle 13"/>
          <p:cNvSpPr>
            <a:spLocks noChangeArrowheads="1"/>
          </p:cNvSpPr>
          <p:nvPr/>
        </p:nvSpPr>
        <p:spPr bwMode="auto">
          <a:xfrm>
            <a:off x="6228184" y="2286000"/>
            <a:ext cx="2476319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Low reso. freq.</a:t>
            </a:r>
            <a:endParaRPr kumimoji="1" lang="ja-JP" altLang="en-US" sz="18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800" kern="1200" dirty="0" smtClean="0">
                <a:solidFill>
                  <a:srgbClr val="FFFFFF"/>
                </a:solidFill>
              </a:rPr>
              <a:t>Low-freq. cut-off</a:t>
            </a:r>
            <a:endParaRPr kumimoji="1" lang="ja-JP" altLang="en-US" sz="1800" kern="1200" dirty="0">
              <a:solidFill>
                <a:srgbClr val="FFFFFF"/>
              </a:solidFill>
            </a:endParaRPr>
          </a:p>
          <a:p>
            <a:pPr marL="457200" lvl="1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800" kern="1200" dirty="0">
                <a:solidFill>
                  <a:srgbClr val="FFFFFF"/>
                </a:solidFill>
              </a:rPr>
              <a:t>→ </a:t>
            </a:r>
            <a:r>
              <a:rPr lang="en-US" altLang="ja-JP" sz="1800" dirty="0" smtClean="0">
                <a:solidFill>
                  <a:srgbClr val="FFFFFF"/>
                </a:solidFill>
              </a:rPr>
              <a:t>Better isolation</a:t>
            </a:r>
            <a:endParaRPr kumimoji="1" lang="ja-JP" altLang="en-US" sz="1800" kern="1200" dirty="0">
              <a:solidFill>
                <a:srgbClr val="FFFFFF"/>
              </a:solidFill>
            </a:endParaRPr>
          </a:p>
          <a:p>
            <a:pPr marL="457200" lvl="1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800" b="1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523726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1708" y="3252788"/>
            <a:ext cx="2619375" cy="21097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23727" name="AutoShape 15"/>
          <p:cNvSpPr>
            <a:spLocks noChangeArrowheads="1"/>
          </p:cNvSpPr>
          <p:nvPr/>
        </p:nvSpPr>
        <p:spPr bwMode="auto">
          <a:xfrm rot="5400000">
            <a:off x="8023557" y="4130811"/>
            <a:ext cx="381000" cy="71093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CCFFFF">
              <a:alpha val="50000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3728" name="Rectangle 16"/>
          <p:cNvSpPr>
            <a:spLocks noChangeArrowheads="1"/>
          </p:cNvSpPr>
          <p:nvPr/>
        </p:nvSpPr>
        <p:spPr bwMode="auto">
          <a:xfrm>
            <a:off x="7380312" y="3778250"/>
            <a:ext cx="127310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kern="1200" dirty="0" smtClean="0">
                <a:solidFill>
                  <a:srgbClr val="0000FF"/>
                </a:solidFill>
              </a:rPr>
              <a:t>Better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dirty="0" smtClean="0">
                <a:solidFill>
                  <a:srgbClr val="0000FF"/>
                </a:solidFill>
              </a:rPr>
              <a:t>Isolation ratio</a:t>
            </a:r>
            <a:endParaRPr kumimoji="1" lang="ja-JP" altLang="en-US" sz="1400" kern="1200" dirty="0">
              <a:solidFill>
                <a:srgbClr val="0000FF"/>
              </a:solidFill>
            </a:endParaRPr>
          </a:p>
        </p:txBody>
      </p:sp>
      <p:sp>
        <p:nvSpPr>
          <p:cNvPr id="1523729" name="Rectangle 17"/>
          <p:cNvSpPr>
            <a:spLocks noChangeArrowheads="1"/>
          </p:cNvSpPr>
          <p:nvPr/>
        </p:nvSpPr>
        <p:spPr bwMode="auto">
          <a:xfrm>
            <a:off x="6320283" y="5330825"/>
            <a:ext cx="271621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Drift by environment</a:t>
            </a:r>
            <a:endParaRPr kumimoji="1" lang="ja-JP" altLang="en-US" sz="1600" kern="1200" dirty="0">
              <a:solidFill>
                <a:srgbClr val="FFFFFF"/>
              </a:solidFill>
            </a:endParaRPr>
          </a:p>
        </p:txBody>
      </p:sp>
      <p:sp>
        <p:nvSpPr>
          <p:cNvPr id="1523730" name="Rectangle 18"/>
          <p:cNvSpPr>
            <a:spLocks noChangeArrowheads="1"/>
          </p:cNvSpPr>
          <p:nvPr/>
        </p:nvSpPr>
        <p:spPr bwMode="auto">
          <a:xfrm>
            <a:off x="1433874" y="5949280"/>
            <a:ext cx="6810534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Combine them in design of the seismic attenuator </a:t>
            </a:r>
            <a:endParaRPr kumimoji="1" lang="ja-JP" altLang="en-US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3732" name="AutoShape 20"/>
          <p:cNvSpPr>
            <a:spLocks noChangeArrowheads="1"/>
          </p:cNvSpPr>
          <p:nvPr/>
        </p:nvSpPr>
        <p:spPr bwMode="auto">
          <a:xfrm>
            <a:off x="3314700" y="2314574"/>
            <a:ext cx="2857500" cy="3400441"/>
          </a:xfrm>
          <a:prstGeom prst="roundRect">
            <a:avLst>
              <a:gd name="adj" fmla="val 7407"/>
            </a:avLst>
          </a:prstGeom>
          <a:solidFill>
            <a:srgbClr val="CCFFCC">
              <a:alpha val="20000"/>
            </a:srgbClr>
          </a:solidFill>
          <a:ln w="63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3733" name="Rectangle 21"/>
          <p:cNvSpPr>
            <a:spLocks noChangeArrowheads="1"/>
          </p:cNvSpPr>
          <p:nvPr/>
        </p:nvSpPr>
        <p:spPr bwMode="auto">
          <a:xfrm>
            <a:off x="3414085" y="2305050"/>
            <a:ext cx="2490682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b="1" dirty="0" smtClean="0">
                <a:solidFill>
                  <a:srgbClr val="99FF99"/>
                </a:solidFill>
              </a:rPr>
              <a:t>Multi stage</a:t>
            </a:r>
            <a:endParaRPr kumimoji="1" lang="ja-JP" altLang="en-US" sz="1800" b="1" kern="1200" dirty="0">
              <a:solidFill>
                <a:srgbClr val="99FF99"/>
              </a:solidFill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800" kern="1200" dirty="0" smtClean="0">
                <a:solidFill>
                  <a:srgbClr val="FFFFFF"/>
                </a:solidFill>
              </a:rPr>
              <a:t>More steep</a:t>
            </a:r>
            <a:r>
              <a:rPr lang="ja-JP" altLang="en-US" sz="1800" dirty="0">
                <a:solidFill>
                  <a:srgbClr val="FFFFFF"/>
                </a:solidFill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</a:rPr>
              <a:t>reduction</a:t>
            </a:r>
            <a:endParaRPr kumimoji="1" lang="ja-JP" altLang="en-US" sz="1800" kern="1200" dirty="0">
              <a:solidFill>
                <a:srgbClr val="FFFFFF"/>
              </a:solidFill>
            </a:endParaRPr>
          </a:p>
          <a:p>
            <a:pPr marL="457200" lvl="1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800" kern="1200" dirty="0">
                <a:solidFill>
                  <a:srgbClr val="FFFFFF"/>
                </a:solidFill>
              </a:rPr>
              <a:t>→ </a:t>
            </a:r>
            <a:r>
              <a:rPr lang="en-US" altLang="ja-JP" sz="1800" dirty="0" smtClean="0">
                <a:solidFill>
                  <a:srgbClr val="FFFFFF"/>
                </a:solidFill>
              </a:rPr>
              <a:t>Better isolation</a:t>
            </a:r>
            <a:endParaRPr kumimoji="1" lang="ja-JP" altLang="en-US" sz="1800" kern="1200" dirty="0">
              <a:solidFill>
                <a:srgbClr val="FFFFFF"/>
              </a:solidFill>
            </a:endParaRPr>
          </a:p>
          <a:p>
            <a:pPr marL="457200" lvl="1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800" b="1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523734" name="Picture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3252788"/>
            <a:ext cx="2619375" cy="21097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23735" name="AutoShape 23"/>
          <p:cNvSpPr>
            <a:spLocks noChangeArrowheads="1"/>
          </p:cNvSpPr>
          <p:nvPr/>
        </p:nvSpPr>
        <p:spPr bwMode="auto">
          <a:xfrm rot="5400000">
            <a:off x="5075114" y="4378451"/>
            <a:ext cx="381000" cy="6728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CCFFCC">
              <a:alpha val="50000"/>
            </a:srgbClr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3736" name="Rectangle 24"/>
          <p:cNvSpPr>
            <a:spLocks noChangeArrowheads="1"/>
          </p:cNvSpPr>
          <p:nvPr/>
        </p:nvSpPr>
        <p:spPr bwMode="auto">
          <a:xfrm>
            <a:off x="4427984" y="3985900"/>
            <a:ext cx="127310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kern="1200" dirty="0" smtClean="0">
                <a:solidFill>
                  <a:srgbClr val="008000"/>
                </a:solidFill>
              </a:rPr>
              <a:t>Better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dirty="0" smtClean="0">
                <a:solidFill>
                  <a:srgbClr val="008000"/>
                </a:solidFill>
              </a:rPr>
              <a:t>Isolation ratio</a:t>
            </a:r>
            <a:endParaRPr kumimoji="1" lang="ja-JP" altLang="en-US" sz="1400" kern="1200" dirty="0">
              <a:solidFill>
                <a:srgbClr val="008000"/>
              </a:solidFill>
            </a:endParaRPr>
          </a:p>
        </p:txBody>
      </p:sp>
      <p:sp>
        <p:nvSpPr>
          <p:cNvPr id="1523737" name="Rectangle 25"/>
          <p:cNvSpPr>
            <a:spLocks noChangeArrowheads="1"/>
          </p:cNvSpPr>
          <p:nvPr/>
        </p:nvSpPr>
        <p:spPr bwMode="auto">
          <a:xfrm>
            <a:off x="3676650" y="5334000"/>
            <a:ext cx="2263775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600" dirty="0">
                <a:solidFill>
                  <a:srgbClr val="FFFFFF"/>
                </a:solidFill>
              </a:rPr>
              <a:t>R</a:t>
            </a:r>
            <a:r>
              <a:rPr lang="en-US" altLang="ja-JP" sz="1600" dirty="0" smtClean="0">
                <a:solidFill>
                  <a:srgbClr val="FFFFFF"/>
                </a:solidFill>
              </a:rPr>
              <a:t>esonant peaks</a:t>
            </a:r>
            <a:endParaRPr kumimoji="1" lang="ja-JP" altLang="en-US" sz="1600" kern="1200" dirty="0">
              <a:solidFill>
                <a:srgbClr val="FFFFFF"/>
              </a:solidFill>
            </a:endParaRPr>
          </a:p>
        </p:txBody>
      </p:sp>
      <p:sp>
        <p:nvSpPr>
          <p:cNvPr id="1523738" name="Rectangle 26"/>
          <p:cNvSpPr>
            <a:spLocks noChangeArrowheads="1"/>
          </p:cNvSpPr>
          <p:nvPr/>
        </p:nvSpPr>
        <p:spPr bwMode="auto">
          <a:xfrm>
            <a:off x="5210175" y="4724400"/>
            <a:ext cx="434735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b="1" i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</a:t>
            </a:r>
            <a:r>
              <a:rPr kumimoji="1" lang="en-US" altLang="ja-JP" sz="14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 baseline="300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-2</a:t>
            </a:r>
          </a:p>
        </p:txBody>
      </p:sp>
      <p:sp>
        <p:nvSpPr>
          <p:cNvPr id="1523739" name="Rectangle 27"/>
          <p:cNvSpPr>
            <a:spLocks noChangeArrowheads="1"/>
          </p:cNvSpPr>
          <p:nvPr/>
        </p:nvSpPr>
        <p:spPr bwMode="auto">
          <a:xfrm>
            <a:off x="4495800" y="4648200"/>
            <a:ext cx="434735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b="1" i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</a:t>
            </a:r>
            <a:r>
              <a:rPr kumimoji="1" lang="en-US" altLang="ja-JP" sz="14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 baseline="300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-4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63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6662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63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防振</a:t>
            </a:r>
            <a:r>
              <a:rPr lang="ja-JP" altLang="en-US" dirty="0" smtClean="0"/>
              <a:t>装置</a:t>
            </a:r>
            <a:r>
              <a:rPr lang="ja-JP" altLang="en-US" dirty="0"/>
              <a:t>の</a:t>
            </a:r>
            <a:r>
              <a:rPr lang="ja-JP" altLang="en-US" dirty="0" smtClean="0"/>
              <a:t>多段化</a:t>
            </a:r>
            <a:endParaRPr lang="ja-JP" altLang="en-US" sz="2000" dirty="0"/>
          </a:p>
        </p:txBody>
      </p:sp>
      <p:sp>
        <p:nvSpPr>
          <p:cNvPr id="4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576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00769" y="1053802"/>
            <a:ext cx="4259263" cy="93503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None/>
            </a:pPr>
            <a:r>
              <a:rPr lang="ja-JP" altLang="en-US" sz="1800" dirty="0">
                <a:solidFill>
                  <a:srgbClr val="FFFFFF"/>
                </a:solidFill>
              </a:rPr>
              <a:t>防振装置の</a:t>
            </a:r>
            <a:r>
              <a:rPr lang="ja-JP" altLang="en-US" sz="1800" dirty="0" smtClean="0">
                <a:solidFill>
                  <a:srgbClr val="FFFFFF"/>
                </a:solidFill>
              </a:rPr>
              <a:t>多段化</a:t>
            </a:r>
          </a:p>
          <a:p>
            <a:pPr lvl="1"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理想的な</a:t>
            </a:r>
            <a:r>
              <a:rPr lang="en-US" altLang="ja-JP" sz="1800" i="1" dirty="0" smtClean="0">
                <a:solidFill>
                  <a:srgbClr val="FFFFFF"/>
                </a:solidFill>
              </a:rPr>
              <a:t>n </a:t>
            </a:r>
            <a:r>
              <a:rPr lang="ja-JP" altLang="en-US" sz="1800" dirty="0" smtClean="0">
                <a:solidFill>
                  <a:srgbClr val="FFFFFF"/>
                </a:solidFill>
              </a:rPr>
              <a:t>段振り子の防振比</a:t>
            </a:r>
            <a:endParaRPr lang="ja-JP" altLang="en-US" sz="1800" dirty="0">
              <a:solidFill>
                <a:srgbClr val="FFFFFF"/>
              </a:solidFill>
            </a:endParaRPr>
          </a:p>
        </p:txBody>
      </p:sp>
      <p:sp>
        <p:nvSpPr>
          <p:cNvPr id="1525762" name="AutoShape 2"/>
          <p:cNvSpPr>
            <a:spLocks noChangeArrowheads="1"/>
          </p:cNvSpPr>
          <p:nvPr/>
        </p:nvSpPr>
        <p:spPr bwMode="auto">
          <a:xfrm>
            <a:off x="1475656" y="1844675"/>
            <a:ext cx="1944067" cy="869945"/>
          </a:xfrm>
          <a:prstGeom prst="roundRect">
            <a:avLst>
              <a:gd name="adj" fmla="val 4208"/>
            </a:avLst>
          </a:prstGeom>
          <a:solidFill>
            <a:srgbClr val="CCFFCC">
              <a:alpha val="10000"/>
            </a:srgbClr>
          </a:solidFill>
          <a:ln w="63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5767" name="AutoShape 7"/>
          <p:cNvSpPr>
            <a:spLocks noChangeArrowheads="1"/>
          </p:cNvSpPr>
          <p:nvPr/>
        </p:nvSpPr>
        <p:spPr bwMode="auto">
          <a:xfrm>
            <a:off x="4654927" y="1011607"/>
            <a:ext cx="4267200" cy="5274913"/>
          </a:xfrm>
          <a:prstGeom prst="roundRect">
            <a:avLst>
              <a:gd name="adj" fmla="val 4208"/>
            </a:avLst>
          </a:prstGeom>
          <a:solidFill>
            <a:srgbClr val="FFFFFF">
              <a:alpha val="90000"/>
            </a:srgbClr>
          </a:solidFill>
          <a:ln w="635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aphicFrame>
        <p:nvGraphicFramePr>
          <p:cNvPr id="152576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132575"/>
              </p:ext>
            </p:extLst>
          </p:nvPr>
        </p:nvGraphicFramePr>
        <p:xfrm>
          <a:off x="4883527" y="4038600"/>
          <a:ext cx="3505200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6788" name="ビットマップ イメージ" r:id="rId5" imgW="3505689" imgH="2152951" progId="PBrush">
                  <p:embed/>
                </p:oleObj>
              </mc:Choice>
              <mc:Fallback>
                <p:oleObj name="ビットマップ イメージ" r:id="rId5" imgW="3505689" imgH="2152951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3527" y="4038600"/>
                        <a:ext cx="3505200" cy="215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5791" name="Line 31"/>
          <p:cNvSpPr>
            <a:spLocks noChangeShapeType="1"/>
          </p:cNvSpPr>
          <p:nvPr/>
        </p:nvSpPr>
        <p:spPr bwMode="auto">
          <a:xfrm>
            <a:off x="8569771" y="1700808"/>
            <a:ext cx="47625" cy="281880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5792" name="Rectangle 32"/>
          <p:cNvSpPr>
            <a:spLocks noChangeArrowheads="1"/>
          </p:cNvSpPr>
          <p:nvPr/>
        </p:nvSpPr>
        <p:spPr bwMode="auto">
          <a:xfrm>
            <a:off x="8569771" y="2959100"/>
            <a:ext cx="466725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8m</a:t>
            </a:r>
          </a:p>
        </p:txBody>
      </p:sp>
      <p:sp>
        <p:nvSpPr>
          <p:cNvPr id="1525793" name="Rectangle 33"/>
          <p:cNvSpPr>
            <a:spLocks noChangeArrowheads="1"/>
          </p:cNvSpPr>
          <p:nvPr/>
        </p:nvSpPr>
        <p:spPr bwMode="auto">
          <a:xfrm>
            <a:off x="4752796" y="1124744"/>
            <a:ext cx="2555508" cy="591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VIRGO</a:t>
            </a:r>
            <a:r>
              <a:rPr kumimoji="1" lang="en-US" altLang="ja-JP" sz="24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 dirty="0" smtClean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(Super Attenuator)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endParaRPr kumimoji="1" lang="ja-JP" altLang="en-US" sz="1400" b="1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5795" name="Line 35"/>
          <p:cNvSpPr>
            <a:spLocks noChangeShapeType="1"/>
          </p:cNvSpPr>
          <p:nvPr/>
        </p:nvSpPr>
        <p:spPr bwMode="auto">
          <a:xfrm flipV="1">
            <a:off x="5340727" y="5114925"/>
            <a:ext cx="2209800" cy="0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5796" name="Line 36"/>
          <p:cNvSpPr>
            <a:spLocks noChangeShapeType="1"/>
          </p:cNvSpPr>
          <p:nvPr/>
        </p:nvSpPr>
        <p:spPr bwMode="auto">
          <a:xfrm flipV="1">
            <a:off x="7550527" y="5105400"/>
            <a:ext cx="0" cy="685800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5797" name="Oval 37"/>
          <p:cNvSpPr>
            <a:spLocks noChangeArrowheads="1"/>
          </p:cNvSpPr>
          <p:nvPr/>
        </p:nvSpPr>
        <p:spPr bwMode="auto">
          <a:xfrm>
            <a:off x="7493399" y="5057776"/>
            <a:ext cx="123803" cy="114306"/>
          </a:xfrm>
          <a:prstGeom prst="ellipse">
            <a:avLst/>
          </a:prstGeom>
          <a:solidFill>
            <a:srgbClr val="99CCFF">
              <a:alpha val="50000"/>
            </a:srgbClr>
          </a:solidFill>
          <a:ln w="6350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5798" name="Rectangle 38"/>
          <p:cNvSpPr>
            <a:spLocks noChangeArrowheads="1"/>
          </p:cNvSpPr>
          <p:nvPr/>
        </p:nvSpPr>
        <p:spPr bwMode="auto">
          <a:xfrm>
            <a:off x="755650" y="2852738"/>
            <a:ext cx="3802063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8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段数が多いほど急峻な防振特性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8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段数分の共振のピーク</a:t>
            </a:r>
          </a:p>
        </p:txBody>
      </p:sp>
      <p:sp>
        <p:nvSpPr>
          <p:cNvPr id="1525801" name="Rectangle 41"/>
          <p:cNvSpPr>
            <a:spLocks noChangeArrowheads="1"/>
          </p:cNvSpPr>
          <p:nvPr/>
        </p:nvSpPr>
        <p:spPr bwMode="auto">
          <a:xfrm>
            <a:off x="592832" y="4759349"/>
            <a:ext cx="4267200" cy="1477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dirty="0" smtClean="0">
                <a:solidFill>
                  <a:srgbClr val="CCFFCC"/>
                </a:solidFill>
              </a:rPr>
              <a:t>ダンピング</a:t>
            </a:r>
            <a:r>
              <a:rPr kumimoji="1" lang="ja-JP" altLang="en-US" sz="18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により安定動作</a:t>
            </a:r>
            <a:r>
              <a:rPr kumimoji="1" lang="ja-JP" altLang="en-US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のために</a:t>
            </a:r>
            <a:r>
              <a:rPr kumimoji="1" lang="ja-JP" altLang="en-US" sz="18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は、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8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</a:t>
            </a:r>
            <a:r>
              <a:rPr kumimoji="1" lang="en-US" altLang="ja-JP" sz="18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防振比を損なわない設計が必要</a:t>
            </a:r>
            <a:r>
              <a:rPr kumimoji="1" lang="en-US" altLang="ja-JP" sz="18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応答が複雑になる</a:t>
            </a:r>
          </a:p>
          <a:p>
            <a:pPr marL="457200" lvl="1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→</a:t>
            </a:r>
            <a:r>
              <a:rPr kumimoji="1" lang="ja-JP" altLang="en-US" sz="18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8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制御系の設計に注意</a:t>
            </a:r>
            <a:r>
              <a:rPr kumimoji="1" lang="ja-JP" altLang="en-US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が必要</a:t>
            </a:r>
          </a:p>
        </p:txBody>
      </p:sp>
      <p:sp>
        <p:nvSpPr>
          <p:cNvPr id="1525802" name="Rectangle 42"/>
          <p:cNvSpPr>
            <a:spLocks noChangeArrowheads="1"/>
          </p:cNvSpPr>
          <p:nvPr/>
        </p:nvSpPr>
        <p:spPr bwMode="auto">
          <a:xfrm>
            <a:off x="695922" y="3933056"/>
            <a:ext cx="2795958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多く</a:t>
            </a:r>
            <a:r>
              <a:rPr kumimoji="1" lang="ja-JP" altLang="en-US" sz="16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の共振</a:t>
            </a:r>
            <a:r>
              <a:rPr kumimoji="1" lang="ja-JP" altLang="en-US" sz="16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がカップル</a:t>
            </a:r>
            <a:r>
              <a:rPr kumimoji="1" lang="ja-JP" altLang="en-US" sz="16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した複雑な応答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64</a:t>
            </a:fld>
            <a:endParaRPr lang="en-US" altLang="ja-JP" dirty="0"/>
          </a:p>
        </p:txBody>
      </p:sp>
      <p:pic>
        <p:nvPicPr>
          <p:cNvPr id="45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70424" y="1519077"/>
            <a:ext cx="1263516" cy="31815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46" name="Rectangle 33"/>
          <p:cNvSpPr>
            <a:spLocks noChangeArrowheads="1"/>
          </p:cNvSpPr>
          <p:nvPr/>
        </p:nvSpPr>
        <p:spPr bwMode="auto">
          <a:xfrm>
            <a:off x="4752796" y="1844824"/>
            <a:ext cx="2555508" cy="253607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b="1" kern="1200" dirty="0" smtClean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高さ </a:t>
            </a: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8m</a:t>
            </a:r>
            <a:r>
              <a:rPr kumimoji="1" lang="ja-JP" altLang="en-US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</a:p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水平方向 </a:t>
            </a: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kumimoji="1" lang="ja-JP" altLang="en-US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段</a:t>
            </a:r>
          </a:p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　    鉛直方向 </a:t>
            </a: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</a:t>
            </a:r>
            <a:r>
              <a:rPr kumimoji="1" lang="ja-JP" altLang="en-US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段</a:t>
            </a: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最上部でダンピング</a:t>
            </a:r>
          </a:p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鏡と鏡上部で位置制御</a:t>
            </a:r>
          </a:p>
          <a:p>
            <a:pPr marL="457200" lvl="1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1400" b="1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en-US" altLang="ja-JP" sz="14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10Hz</a:t>
            </a:r>
            <a:r>
              <a:rPr kumimoji="1" lang="ja-JP" altLang="en-US" sz="14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</a:t>
            </a:r>
            <a:r>
              <a:rPr kumimoji="1" lang="en-US" altLang="ja-JP" sz="14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</a:t>
            </a:r>
            <a:r>
              <a:rPr kumimoji="1" lang="ja-JP" altLang="en-US" sz="14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桁程度の防振</a:t>
            </a:r>
          </a:p>
        </p:txBody>
      </p:sp>
      <p:pic>
        <p:nvPicPr>
          <p:cNvPr id="4" name="図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889748"/>
            <a:ext cx="1626737" cy="74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下矢印 4"/>
          <p:cNvSpPr/>
          <p:nvPr/>
        </p:nvSpPr>
        <p:spPr bwMode="auto">
          <a:xfrm>
            <a:off x="1691680" y="4365104"/>
            <a:ext cx="432048" cy="277537"/>
          </a:xfrm>
          <a:prstGeom prst="down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067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361" y="1449523"/>
            <a:ext cx="1097784" cy="42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011" y="2023925"/>
            <a:ext cx="1195885" cy="54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1527813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ja-JP" dirty="0"/>
              <a:t>低共振周波数化</a:t>
            </a:r>
            <a:endParaRPr lang="ja-JP" altLang="en-US" sz="2000" dirty="0"/>
          </a:p>
        </p:txBody>
      </p:sp>
      <p:sp>
        <p:nvSpPr>
          <p:cNvPr id="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7814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107282"/>
            <a:ext cx="4762500" cy="115093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ja-JP" altLang="en-US" sz="1800" dirty="0"/>
              <a:t>振り子等の共振周波数の低下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ja-JP" altLang="en-US" sz="1800" dirty="0"/>
              <a:t>　　　　　　　　　　→ 防振比の向上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None/>
            </a:pPr>
            <a:r>
              <a:rPr lang="ja-JP" altLang="en-US" sz="1800" dirty="0"/>
              <a:t>共振周波数 </a:t>
            </a:r>
            <a:r>
              <a:rPr lang="en-US" altLang="ja-JP" sz="1800" dirty="0"/>
              <a:t>: </a:t>
            </a:r>
            <a:r>
              <a:rPr lang="ja-JP" altLang="en-US" sz="1800" dirty="0">
                <a:solidFill>
                  <a:srgbClr val="CCFFCC"/>
                </a:solidFill>
              </a:rPr>
              <a:t>防振系の大きさで制限</a:t>
            </a:r>
            <a:r>
              <a:rPr lang="ja-JP" altLang="en-US" sz="1800" dirty="0"/>
              <a:t>される</a:t>
            </a:r>
          </a:p>
        </p:txBody>
      </p:sp>
      <p:sp>
        <p:nvSpPr>
          <p:cNvPr id="1527810" name="AutoShape 2"/>
          <p:cNvSpPr>
            <a:spLocks noChangeArrowheads="1"/>
          </p:cNvSpPr>
          <p:nvPr/>
        </p:nvSpPr>
        <p:spPr bwMode="auto">
          <a:xfrm>
            <a:off x="5652120" y="1268760"/>
            <a:ext cx="3048000" cy="1762124"/>
          </a:xfrm>
          <a:prstGeom prst="roundRect">
            <a:avLst>
              <a:gd name="adj" fmla="val 4208"/>
            </a:avLst>
          </a:prstGeom>
          <a:solidFill>
            <a:srgbClr val="FFFFFF">
              <a:alpha val="10000"/>
            </a:srgbClr>
          </a:solidFill>
          <a:ln w="635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7811" name="AutoShape 3"/>
          <p:cNvSpPr>
            <a:spLocks noChangeArrowheads="1"/>
          </p:cNvSpPr>
          <p:nvPr/>
        </p:nvSpPr>
        <p:spPr bwMode="auto">
          <a:xfrm>
            <a:off x="7984554" y="2294042"/>
            <a:ext cx="183626" cy="235297"/>
          </a:xfrm>
          <a:prstGeom prst="roundRect">
            <a:avLst>
              <a:gd name="adj" fmla="val 4208"/>
            </a:avLst>
          </a:prstGeom>
          <a:solidFill>
            <a:srgbClr val="FFFF99">
              <a:alpha val="20000"/>
            </a:srgbClr>
          </a:solidFill>
          <a:ln w="63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7812" name="AutoShape 4"/>
          <p:cNvSpPr>
            <a:spLocks noChangeArrowheads="1"/>
          </p:cNvSpPr>
          <p:nvPr/>
        </p:nvSpPr>
        <p:spPr bwMode="auto">
          <a:xfrm>
            <a:off x="7995270" y="1664047"/>
            <a:ext cx="142875" cy="213569"/>
          </a:xfrm>
          <a:prstGeom prst="roundRect">
            <a:avLst>
              <a:gd name="adj" fmla="val 4208"/>
            </a:avLst>
          </a:prstGeom>
          <a:solidFill>
            <a:srgbClr val="FFFF99">
              <a:alpha val="20000"/>
            </a:srgbClr>
          </a:solidFill>
          <a:ln w="63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27816" name="Rectangle 8"/>
          <p:cNvSpPr>
            <a:spLocks noChangeArrowheads="1"/>
          </p:cNvSpPr>
          <p:nvPr/>
        </p:nvSpPr>
        <p:spPr bwMode="auto">
          <a:xfrm>
            <a:off x="5652120" y="1373535"/>
            <a:ext cx="1233488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振り子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6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横防振</a:t>
            </a:r>
            <a:r>
              <a:rPr kumimoji="1" lang="en-US" altLang="ja-JP" sz="16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527817" name="Rectangle 9"/>
          <p:cNvSpPr>
            <a:spLocks noChangeArrowheads="1"/>
          </p:cNvSpPr>
          <p:nvPr/>
        </p:nvSpPr>
        <p:spPr bwMode="auto">
          <a:xfrm>
            <a:off x="5675933" y="1983135"/>
            <a:ext cx="1281112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バネ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6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縦防振</a:t>
            </a:r>
            <a:r>
              <a:rPr kumimoji="1" lang="en-US" altLang="ja-JP" sz="16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527820" name="Rectangle 12"/>
          <p:cNvSpPr>
            <a:spLocks noChangeArrowheads="1"/>
          </p:cNvSpPr>
          <p:nvPr/>
        </p:nvSpPr>
        <p:spPr bwMode="auto">
          <a:xfrm>
            <a:off x="1691931" y="2420938"/>
            <a:ext cx="4132863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工夫が必要 </a:t>
            </a:r>
            <a:r>
              <a:rPr kumimoji="1" lang="en-US" altLang="ja-JP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ja-JP" altLang="en-US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反バネの利用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</a:t>
            </a:r>
            <a:r>
              <a:rPr kumimoji="1" lang="en-US" altLang="ja-JP" sz="18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変動を増加させる向きの力</a:t>
            </a:r>
            <a:r>
              <a:rPr kumimoji="1" lang="en-US" altLang="ja-JP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527822" name="Rectangle 14"/>
          <p:cNvSpPr>
            <a:spLocks noChangeArrowheads="1"/>
          </p:cNvSpPr>
          <p:nvPr/>
        </p:nvSpPr>
        <p:spPr bwMode="auto">
          <a:xfrm>
            <a:off x="6199808" y="2611785"/>
            <a:ext cx="24130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およそ </a:t>
            </a:r>
            <a:r>
              <a:rPr kumimoji="1" lang="en-US" altLang="ja-JP" sz="16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1Hz → 25cm</a:t>
            </a:r>
          </a:p>
        </p:txBody>
      </p:sp>
      <p:sp>
        <p:nvSpPr>
          <p:cNvPr id="1527823" name="Rectangle 15"/>
          <p:cNvSpPr>
            <a:spLocks noChangeArrowheads="1"/>
          </p:cNvSpPr>
          <p:nvPr/>
        </p:nvSpPr>
        <p:spPr bwMode="auto">
          <a:xfrm>
            <a:off x="1979712" y="6021389"/>
            <a:ext cx="5302250" cy="4154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柔らかい系になる → ドリフトに影響されやすくなる</a:t>
            </a:r>
          </a:p>
        </p:txBody>
      </p:sp>
      <p:sp>
        <p:nvSpPr>
          <p:cNvPr id="60" name="AutoShape 17"/>
          <p:cNvSpPr>
            <a:spLocks noChangeArrowheads="1"/>
          </p:cNvSpPr>
          <p:nvPr/>
        </p:nvSpPr>
        <p:spPr bwMode="auto">
          <a:xfrm>
            <a:off x="1043608" y="3309085"/>
            <a:ext cx="3240360" cy="2558780"/>
          </a:xfrm>
          <a:prstGeom prst="roundRect">
            <a:avLst>
              <a:gd name="adj" fmla="val 7407"/>
            </a:avLst>
          </a:prstGeom>
          <a:solidFill>
            <a:srgbClr val="CCFFCC">
              <a:alpha val="15000"/>
            </a:srgbClr>
          </a:solidFill>
          <a:ln w="6350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61" name="Oval 18"/>
          <p:cNvSpPr>
            <a:spLocks noChangeArrowheads="1"/>
          </p:cNvSpPr>
          <p:nvPr/>
        </p:nvSpPr>
        <p:spPr bwMode="auto">
          <a:xfrm>
            <a:off x="2621707" y="3981915"/>
            <a:ext cx="381000" cy="381000"/>
          </a:xfrm>
          <a:prstGeom prst="ellipse">
            <a:avLst/>
          </a:prstGeom>
          <a:solidFill>
            <a:srgbClr val="C0C0C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62" name="Rectangle 19"/>
          <p:cNvSpPr>
            <a:spLocks noChangeArrowheads="1"/>
          </p:cNvSpPr>
          <p:nvPr/>
        </p:nvSpPr>
        <p:spPr bwMode="auto">
          <a:xfrm>
            <a:off x="2716957" y="4229565"/>
            <a:ext cx="190500" cy="1219200"/>
          </a:xfrm>
          <a:prstGeom prst="rect">
            <a:avLst/>
          </a:prstGeom>
          <a:solidFill>
            <a:srgbClr val="C0C0C0">
              <a:alpha val="5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63" name="Rectangle 20"/>
          <p:cNvSpPr>
            <a:spLocks noChangeArrowheads="1"/>
          </p:cNvSpPr>
          <p:nvPr/>
        </p:nvSpPr>
        <p:spPr bwMode="auto">
          <a:xfrm>
            <a:off x="2793157" y="5382090"/>
            <a:ext cx="74613" cy="228600"/>
          </a:xfrm>
          <a:prstGeom prst="rect">
            <a:avLst/>
          </a:prstGeom>
          <a:solidFill>
            <a:srgbClr val="5F5F5F"/>
          </a:solidFill>
          <a:ln w="635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64" name="Rectangle 21"/>
          <p:cNvSpPr>
            <a:spLocks noChangeArrowheads="1"/>
          </p:cNvSpPr>
          <p:nvPr/>
        </p:nvSpPr>
        <p:spPr bwMode="auto">
          <a:xfrm rot="600000">
            <a:off x="2831257" y="4220040"/>
            <a:ext cx="190500" cy="1219200"/>
          </a:xfrm>
          <a:prstGeom prst="rect">
            <a:avLst/>
          </a:prstGeom>
          <a:solidFill>
            <a:srgbClr val="5F5F5F"/>
          </a:solidFill>
          <a:ln w="6350">
            <a:solidFill>
              <a:srgbClr val="5F5F5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65" name="Rectangle 22"/>
          <p:cNvSpPr>
            <a:spLocks noChangeArrowheads="1"/>
          </p:cNvSpPr>
          <p:nvPr/>
        </p:nvSpPr>
        <p:spPr bwMode="auto">
          <a:xfrm>
            <a:off x="1412032" y="3372315"/>
            <a:ext cx="1271588" cy="3667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800" dirty="0">
                <a:solidFill>
                  <a:srgbClr val="FFCCCC"/>
                </a:solidFill>
              </a:rPr>
              <a:t>倒立振り子</a:t>
            </a:r>
          </a:p>
        </p:txBody>
      </p:sp>
      <p:sp>
        <p:nvSpPr>
          <p:cNvPr id="66" name="AutoShape 23" descr="木目"/>
          <p:cNvSpPr>
            <a:spLocks noChangeArrowheads="1"/>
          </p:cNvSpPr>
          <p:nvPr/>
        </p:nvSpPr>
        <p:spPr bwMode="auto">
          <a:xfrm>
            <a:off x="2335957" y="5582115"/>
            <a:ext cx="1066800" cy="152400"/>
          </a:xfrm>
          <a:prstGeom prst="flowChartProcess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635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67" name="Oval 24"/>
          <p:cNvSpPr>
            <a:spLocks noChangeArrowheads="1"/>
          </p:cNvSpPr>
          <p:nvPr/>
        </p:nvSpPr>
        <p:spPr bwMode="auto">
          <a:xfrm>
            <a:off x="2850307" y="4000965"/>
            <a:ext cx="381000" cy="381000"/>
          </a:xfrm>
          <a:prstGeom prst="ellipse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9525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68" name="Line 25"/>
          <p:cNvSpPr>
            <a:spLocks noChangeShapeType="1"/>
          </p:cNvSpPr>
          <p:nvPr/>
        </p:nvSpPr>
        <p:spPr bwMode="auto">
          <a:xfrm>
            <a:off x="2793157" y="3829515"/>
            <a:ext cx="371475" cy="28575"/>
          </a:xfrm>
          <a:prstGeom prst="line">
            <a:avLst/>
          </a:prstGeom>
          <a:noFill/>
          <a:ln w="38100">
            <a:solidFill>
              <a:srgbClr val="CCFFCC"/>
            </a:solidFill>
            <a:round/>
            <a:headEnd/>
            <a:tailEnd type="stealth" w="med" len="med"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69" name="Line 26"/>
          <p:cNvSpPr>
            <a:spLocks noChangeShapeType="1"/>
          </p:cNvSpPr>
          <p:nvPr/>
        </p:nvSpPr>
        <p:spPr bwMode="auto">
          <a:xfrm>
            <a:off x="3059857" y="4153365"/>
            <a:ext cx="9525" cy="66675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70" name="Line 27"/>
          <p:cNvSpPr>
            <a:spLocks noChangeShapeType="1"/>
          </p:cNvSpPr>
          <p:nvPr/>
        </p:nvSpPr>
        <p:spPr bwMode="auto">
          <a:xfrm>
            <a:off x="3050332" y="4172415"/>
            <a:ext cx="209550" cy="66675"/>
          </a:xfrm>
          <a:prstGeom prst="line">
            <a:avLst/>
          </a:prstGeom>
          <a:noFill/>
          <a:ln w="38100">
            <a:solidFill>
              <a:srgbClr val="CCE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71" name="Line 28"/>
          <p:cNvSpPr>
            <a:spLocks noChangeShapeType="1"/>
          </p:cNvSpPr>
          <p:nvPr/>
        </p:nvSpPr>
        <p:spPr bwMode="auto">
          <a:xfrm flipH="1">
            <a:off x="2936032" y="4162890"/>
            <a:ext cx="133350" cy="657225"/>
          </a:xfrm>
          <a:prstGeom prst="line">
            <a:avLst/>
          </a:prstGeom>
          <a:noFill/>
          <a:ln w="38100">
            <a:solidFill>
              <a:srgbClr val="CCE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72" name="Rectangle 29"/>
          <p:cNvSpPr>
            <a:spLocks noChangeArrowheads="1"/>
          </p:cNvSpPr>
          <p:nvPr/>
        </p:nvSpPr>
        <p:spPr bwMode="auto">
          <a:xfrm>
            <a:off x="2224832" y="5294778"/>
            <a:ext cx="50165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>
                <a:solidFill>
                  <a:srgbClr val="CCFFCC"/>
                </a:solidFill>
              </a:rPr>
              <a:t>バネ</a:t>
            </a:r>
          </a:p>
        </p:txBody>
      </p:sp>
      <p:sp>
        <p:nvSpPr>
          <p:cNvPr id="73" name="Rectangle 30"/>
          <p:cNvSpPr>
            <a:spLocks noChangeArrowheads="1"/>
          </p:cNvSpPr>
          <p:nvPr/>
        </p:nvSpPr>
        <p:spPr bwMode="auto">
          <a:xfrm>
            <a:off x="3212257" y="4134315"/>
            <a:ext cx="85725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>
                <a:solidFill>
                  <a:srgbClr val="FFFFFF"/>
                </a:solidFill>
              </a:rPr>
              <a:t>反バネ力</a:t>
            </a:r>
          </a:p>
        </p:txBody>
      </p:sp>
      <p:sp>
        <p:nvSpPr>
          <p:cNvPr id="74" name="Rectangle 31"/>
          <p:cNvSpPr>
            <a:spLocks noChangeArrowheads="1"/>
          </p:cNvSpPr>
          <p:nvPr/>
        </p:nvSpPr>
        <p:spPr bwMode="auto">
          <a:xfrm>
            <a:off x="3053507" y="4696290"/>
            <a:ext cx="53975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>
                <a:solidFill>
                  <a:srgbClr val="99CCFF"/>
                </a:solidFill>
              </a:rPr>
              <a:t>重力</a:t>
            </a:r>
          </a:p>
        </p:txBody>
      </p:sp>
      <p:sp>
        <p:nvSpPr>
          <p:cNvPr id="75" name="Rectangle 32"/>
          <p:cNvSpPr>
            <a:spLocks noChangeArrowheads="1"/>
          </p:cNvSpPr>
          <p:nvPr/>
        </p:nvSpPr>
        <p:spPr bwMode="auto">
          <a:xfrm>
            <a:off x="1259632" y="4454990"/>
            <a:ext cx="1370888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>
                <a:solidFill>
                  <a:srgbClr val="CCFFCC"/>
                </a:solidFill>
              </a:rPr>
              <a:t>重力に起因した</a:t>
            </a:r>
          </a:p>
          <a:p>
            <a:pPr algn="l">
              <a:buFontTx/>
              <a:buNone/>
            </a:pPr>
            <a:r>
              <a:rPr lang="ja-JP" altLang="en-US" sz="1400" dirty="0">
                <a:solidFill>
                  <a:srgbClr val="CCFFCC"/>
                </a:solidFill>
              </a:rPr>
              <a:t>反バネ力を利用</a:t>
            </a:r>
          </a:p>
        </p:txBody>
      </p:sp>
      <p:sp>
        <p:nvSpPr>
          <p:cNvPr id="76" name="Rectangle 33"/>
          <p:cNvSpPr>
            <a:spLocks noChangeArrowheads="1"/>
          </p:cNvSpPr>
          <p:nvPr/>
        </p:nvSpPr>
        <p:spPr bwMode="auto">
          <a:xfrm>
            <a:off x="3117007" y="3715215"/>
            <a:ext cx="53975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>
                <a:solidFill>
                  <a:srgbClr val="CCFFCC"/>
                </a:solidFill>
              </a:rPr>
              <a:t>変動</a:t>
            </a:r>
          </a:p>
        </p:txBody>
      </p:sp>
      <p:sp>
        <p:nvSpPr>
          <p:cNvPr id="77" name="Rectangle 34"/>
          <p:cNvSpPr>
            <a:spLocks noChangeArrowheads="1"/>
          </p:cNvSpPr>
          <p:nvPr/>
        </p:nvSpPr>
        <p:spPr bwMode="auto">
          <a:xfrm>
            <a:off x="1335832" y="5429715"/>
            <a:ext cx="862737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dirty="0">
                <a:solidFill>
                  <a:srgbClr val="FFCCCC"/>
                </a:solidFill>
              </a:rPr>
              <a:t>~30mHz</a:t>
            </a:r>
          </a:p>
        </p:txBody>
      </p:sp>
      <p:sp>
        <p:nvSpPr>
          <p:cNvPr id="79" name="AutoShape 37"/>
          <p:cNvSpPr>
            <a:spLocks noChangeArrowheads="1"/>
          </p:cNvSpPr>
          <p:nvPr/>
        </p:nvSpPr>
        <p:spPr bwMode="auto">
          <a:xfrm>
            <a:off x="4644008" y="3355122"/>
            <a:ext cx="3168352" cy="2558780"/>
          </a:xfrm>
          <a:prstGeom prst="roundRect">
            <a:avLst>
              <a:gd name="adj" fmla="val 7407"/>
            </a:avLst>
          </a:prstGeom>
          <a:solidFill>
            <a:srgbClr val="CCFFCC">
              <a:alpha val="15000"/>
            </a:srgbClr>
          </a:solidFill>
          <a:ln w="6350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80" name="Rectangle 38"/>
          <p:cNvSpPr>
            <a:spLocks noChangeArrowheads="1"/>
          </p:cNvSpPr>
          <p:nvPr/>
        </p:nvSpPr>
        <p:spPr bwMode="auto">
          <a:xfrm>
            <a:off x="4937844" y="3372315"/>
            <a:ext cx="2228495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800" dirty="0">
                <a:solidFill>
                  <a:srgbClr val="FFCC99"/>
                </a:solidFill>
              </a:rPr>
              <a:t>GAS</a:t>
            </a:r>
            <a:r>
              <a:rPr lang="ja-JP" altLang="en-US" sz="1800" dirty="0">
                <a:solidFill>
                  <a:srgbClr val="FFCC99"/>
                </a:solidFill>
              </a:rPr>
              <a:t>フィルタ</a:t>
            </a:r>
          </a:p>
          <a:p>
            <a:pPr algn="l">
              <a:buFontTx/>
              <a:buNone/>
            </a:pPr>
            <a:r>
              <a:rPr lang="ja-JP" altLang="en-US" sz="1400" dirty="0">
                <a:solidFill>
                  <a:srgbClr val="FFCC99"/>
                </a:solidFill>
              </a:rPr>
              <a:t>   </a:t>
            </a:r>
            <a:r>
              <a:rPr lang="en-US" altLang="ja-JP" sz="1400" dirty="0">
                <a:solidFill>
                  <a:srgbClr val="FFCC99"/>
                </a:solidFill>
              </a:rPr>
              <a:t>(Geometric Anti-Spring)</a:t>
            </a:r>
          </a:p>
        </p:txBody>
      </p:sp>
      <p:sp>
        <p:nvSpPr>
          <p:cNvPr id="81" name="AutoShape 39" descr="木目"/>
          <p:cNvSpPr>
            <a:spLocks noChangeArrowheads="1"/>
          </p:cNvSpPr>
          <p:nvPr/>
        </p:nvSpPr>
        <p:spPr bwMode="auto">
          <a:xfrm>
            <a:off x="5607769" y="4523252"/>
            <a:ext cx="304800" cy="228600"/>
          </a:xfrm>
          <a:prstGeom prst="flowChartProcess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635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82" name="AutoShape 40" descr="木目"/>
          <p:cNvSpPr>
            <a:spLocks noChangeArrowheads="1"/>
          </p:cNvSpPr>
          <p:nvPr/>
        </p:nvSpPr>
        <p:spPr bwMode="auto">
          <a:xfrm>
            <a:off x="6931744" y="4513727"/>
            <a:ext cx="304800" cy="228600"/>
          </a:xfrm>
          <a:prstGeom prst="flowChartProcess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635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83" name="Freeform 41"/>
          <p:cNvSpPr>
            <a:spLocks/>
          </p:cNvSpPr>
          <p:nvPr/>
        </p:nvSpPr>
        <p:spPr bwMode="auto">
          <a:xfrm>
            <a:off x="5903044" y="4459752"/>
            <a:ext cx="533400" cy="177800"/>
          </a:xfrm>
          <a:custGeom>
            <a:avLst/>
            <a:gdLst/>
            <a:ahLst/>
            <a:cxnLst>
              <a:cxn ang="0">
                <a:pos x="0" y="112"/>
              </a:cxn>
              <a:cxn ang="0">
                <a:pos x="144" y="16"/>
              </a:cxn>
              <a:cxn ang="0">
                <a:pos x="240" y="16"/>
              </a:cxn>
              <a:cxn ang="0">
                <a:pos x="336" y="112"/>
              </a:cxn>
            </a:cxnLst>
            <a:rect l="0" t="0" r="r" b="b"/>
            <a:pathLst>
              <a:path w="336" h="112">
                <a:moveTo>
                  <a:pt x="0" y="112"/>
                </a:moveTo>
                <a:cubicBezTo>
                  <a:pt x="52" y="72"/>
                  <a:pt x="104" y="32"/>
                  <a:pt x="144" y="16"/>
                </a:cubicBezTo>
                <a:cubicBezTo>
                  <a:pt x="184" y="0"/>
                  <a:pt x="208" y="0"/>
                  <a:pt x="240" y="16"/>
                </a:cubicBezTo>
                <a:cubicBezTo>
                  <a:pt x="272" y="32"/>
                  <a:pt x="304" y="72"/>
                  <a:pt x="336" y="112"/>
                </a:cubicBezTo>
              </a:path>
            </a:pathLst>
          </a:custGeom>
          <a:noFill/>
          <a:ln w="38100" cap="flat" cmpd="sng">
            <a:solidFill>
              <a:srgbClr val="C0C0C0"/>
            </a:solidFill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84" name="Freeform 42"/>
          <p:cNvSpPr>
            <a:spLocks/>
          </p:cNvSpPr>
          <p:nvPr/>
        </p:nvSpPr>
        <p:spPr bwMode="auto">
          <a:xfrm flipH="1">
            <a:off x="6417394" y="4456577"/>
            <a:ext cx="533400" cy="180975"/>
          </a:xfrm>
          <a:custGeom>
            <a:avLst/>
            <a:gdLst/>
            <a:ahLst/>
            <a:cxnLst>
              <a:cxn ang="0">
                <a:pos x="0" y="112"/>
              </a:cxn>
              <a:cxn ang="0">
                <a:pos x="144" y="16"/>
              </a:cxn>
              <a:cxn ang="0">
                <a:pos x="240" y="16"/>
              </a:cxn>
              <a:cxn ang="0">
                <a:pos x="336" y="112"/>
              </a:cxn>
            </a:cxnLst>
            <a:rect l="0" t="0" r="r" b="b"/>
            <a:pathLst>
              <a:path w="336" h="112">
                <a:moveTo>
                  <a:pt x="0" y="112"/>
                </a:moveTo>
                <a:cubicBezTo>
                  <a:pt x="52" y="72"/>
                  <a:pt x="104" y="32"/>
                  <a:pt x="144" y="16"/>
                </a:cubicBezTo>
                <a:cubicBezTo>
                  <a:pt x="184" y="0"/>
                  <a:pt x="208" y="0"/>
                  <a:pt x="240" y="16"/>
                </a:cubicBezTo>
                <a:cubicBezTo>
                  <a:pt x="272" y="32"/>
                  <a:pt x="304" y="72"/>
                  <a:pt x="336" y="112"/>
                </a:cubicBezTo>
              </a:path>
            </a:pathLst>
          </a:custGeom>
          <a:noFill/>
          <a:ln w="38100" cap="flat" cmpd="sng">
            <a:solidFill>
              <a:srgbClr val="C0C0C0"/>
            </a:solidFill>
            <a:prstDash val="solid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85" name="Line 43"/>
          <p:cNvSpPr>
            <a:spLocks noChangeShapeType="1"/>
          </p:cNvSpPr>
          <p:nvPr/>
        </p:nvSpPr>
        <p:spPr bwMode="auto">
          <a:xfrm>
            <a:off x="6436444" y="4637552"/>
            <a:ext cx="0" cy="6096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86" name="Oval 44"/>
          <p:cNvSpPr>
            <a:spLocks noChangeArrowheads="1"/>
          </p:cNvSpPr>
          <p:nvPr/>
        </p:nvSpPr>
        <p:spPr bwMode="auto">
          <a:xfrm>
            <a:off x="6245944" y="5218577"/>
            <a:ext cx="381000" cy="381000"/>
          </a:xfrm>
          <a:prstGeom prst="ellipse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9525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87" name="Freeform 45"/>
          <p:cNvSpPr>
            <a:spLocks/>
          </p:cNvSpPr>
          <p:nvPr/>
        </p:nvSpPr>
        <p:spPr bwMode="auto">
          <a:xfrm rot="21000000">
            <a:off x="5903044" y="4354977"/>
            <a:ext cx="533400" cy="177800"/>
          </a:xfrm>
          <a:custGeom>
            <a:avLst/>
            <a:gdLst/>
            <a:ahLst/>
            <a:cxnLst>
              <a:cxn ang="0">
                <a:pos x="0" y="112"/>
              </a:cxn>
              <a:cxn ang="0">
                <a:pos x="144" y="16"/>
              </a:cxn>
              <a:cxn ang="0">
                <a:pos x="240" y="16"/>
              </a:cxn>
              <a:cxn ang="0">
                <a:pos x="336" y="112"/>
              </a:cxn>
            </a:cxnLst>
            <a:rect l="0" t="0" r="r" b="b"/>
            <a:pathLst>
              <a:path w="336" h="112">
                <a:moveTo>
                  <a:pt x="0" y="112"/>
                </a:moveTo>
                <a:cubicBezTo>
                  <a:pt x="52" y="72"/>
                  <a:pt x="104" y="32"/>
                  <a:pt x="144" y="16"/>
                </a:cubicBezTo>
                <a:cubicBezTo>
                  <a:pt x="184" y="0"/>
                  <a:pt x="208" y="0"/>
                  <a:pt x="240" y="16"/>
                </a:cubicBezTo>
                <a:cubicBezTo>
                  <a:pt x="272" y="32"/>
                  <a:pt x="304" y="72"/>
                  <a:pt x="336" y="112"/>
                </a:cubicBezTo>
              </a:path>
            </a:pathLst>
          </a:custGeom>
          <a:noFill/>
          <a:ln w="38100" cap="flat" cmpd="sng">
            <a:solidFill>
              <a:srgbClr val="808080"/>
            </a:solidFill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88" name="Freeform 46"/>
          <p:cNvSpPr>
            <a:spLocks/>
          </p:cNvSpPr>
          <p:nvPr/>
        </p:nvSpPr>
        <p:spPr bwMode="auto">
          <a:xfrm rot="600000" flipH="1">
            <a:off x="6436444" y="4380377"/>
            <a:ext cx="533400" cy="180975"/>
          </a:xfrm>
          <a:custGeom>
            <a:avLst/>
            <a:gdLst/>
            <a:ahLst/>
            <a:cxnLst>
              <a:cxn ang="0">
                <a:pos x="0" y="112"/>
              </a:cxn>
              <a:cxn ang="0">
                <a:pos x="144" y="16"/>
              </a:cxn>
              <a:cxn ang="0">
                <a:pos x="240" y="16"/>
              </a:cxn>
              <a:cxn ang="0">
                <a:pos x="336" y="112"/>
              </a:cxn>
            </a:cxnLst>
            <a:rect l="0" t="0" r="r" b="b"/>
            <a:pathLst>
              <a:path w="336" h="112">
                <a:moveTo>
                  <a:pt x="0" y="112"/>
                </a:moveTo>
                <a:cubicBezTo>
                  <a:pt x="52" y="72"/>
                  <a:pt x="104" y="32"/>
                  <a:pt x="144" y="16"/>
                </a:cubicBezTo>
                <a:cubicBezTo>
                  <a:pt x="184" y="0"/>
                  <a:pt x="208" y="0"/>
                  <a:pt x="240" y="16"/>
                </a:cubicBezTo>
                <a:cubicBezTo>
                  <a:pt x="272" y="32"/>
                  <a:pt x="304" y="72"/>
                  <a:pt x="336" y="112"/>
                </a:cubicBezTo>
              </a:path>
            </a:pathLst>
          </a:custGeom>
          <a:noFill/>
          <a:ln w="38100" cap="flat" cmpd="sng">
            <a:solidFill>
              <a:srgbClr val="808080"/>
            </a:solidFill>
            <a:prstDash val="solid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89" name="Line 47"/>
          <p:cNvSpPr>
            <a:spLocks noChangeShapeType="1"/>
          </p:cNvSpPr>
          <p:nvPr/>
        </p:nvSpPr>
        <p:spPr bwMode="auto">
          <a:xfrm>
            <a:off x="6436444" y="4485152"/>
            <a:ext cx="0" cy="6096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90" name="Oval 48"/>
          <p:cNvSpPr>
            <a:spLocks noChangeArrowheads="1"/>
          </p:cNvSpPr>
          <p:nvPr/>
        </p:nvSpPr>
        <p:spPr bwMode="auto">
          <a:xfrm>
            <a:off x="6236419" y="5323352"/>
            <a:ext cx="381000" cy="381000"/>
          </a:xfrm>
          <a:prstGeom prst="ellipse">
            <a:avLst/>
          </a:prstGeom>
          <a:solidFill>
            <a:srgbClr val="C0C0C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91" name="Line 49"/>
          <p:cNvSpPr>
            <a:spLocks noChangeShapeType="1"/>
          </p:cNvSpPr>
          <p:nvPr/>
        </p:nvSpPr>
        <p:spPr bwMode="auto">
          <a:xfrm flipV="1">
            <a:off x="6741244" y="5323352"/>
            <a:ext cx="0" cy="304800"/>
          </a:xfrm>
          <a:prstGeom prst="line">
            <a:avLst/>
          </a:prstGeom>
          <a:noFill/>
          <a:ln w="38100">
            <a:solidFill>
              <a:srgbClr val="CCFFCC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92" name="Line 50"/>
          <p:cNvSpPr>
            <a:spLocks noChangeShapeType="1"/>
          </p:cNvSpPr>
          <p:nvPr/>
        </p:nvSpPr>
        <p:spPr bwMode="auto">
          <a:xfrm flipV="1">
            <a:off x="6436444" y="4180352"/>
            <a:ext cx="0" cy="228600"/>
          </a:xfrm>
          <a:prstGeom prst="line">
            <a:avLst/>
          </a:prstGeom>
          <a:noFill/>
          <a:ln w="38100">
            <a:solidFill>
              <a:srgbClr val="CCE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93" name="Rectangle 51"/>
          <p:cNvSpPr>
            <a:spLocks noChangeArrowheads="1"/>
          </p:cNvSpPr>
          <p:nvPr/>
        </p:nvSpPr>
        <p:spPr bwMode="auto">
          <a:xfrm>
            <a:off x="6512644" y="4027952"/>
            <a:ext cx="85725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>
                <a:solidFill>
                  <a:srgbClr val="FFFFFF"/>
                </a:solidFill>
              </a:rPr>
              <a:t>反バネ力</a:t>
            </a:r>
          </a:p>
        </p:txBody>
      </p:sp>
      <p:sp>
        <p:nvSpPr>
          <p:cNvPr id="94" name="Line 52"/>
          <p:cNvSpPr>
            <a:spLocks noChangeShapeType="1"/>
          </p:cNvSpPr>
          <p:nvPr/>
        </p:nvSpPr>
        <p:spPr bwMode="auto">
          <a:xfrm>
            <a:off x="5826844" y="4789952"/>
            <a:ext cx="457200" cy="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95" name="Line 53"/>
          <p:cNvSpPr>
            <a:spLocks noChangeShapeType="1"/>
          </p:cNvSpPr>
          <p:nvPr/>
        </p:nvSpPr>
        <p:spPr bwMode="auto">
          <a:xfrm rot="10800000">
            <a:off x="6588844" y="4789952"/>
            <a:ext cx="457200" cy="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96" name="Rectangle 54"/>
          <p:cNvSpPr>
            <a:spLocks noChangeArrowheads="1"/>
          </p:cNvSpPr>
          <p:nvPr/>
        </p:nvSpPr>
        <p:spPr bwMode="auto">
          <a:xfrm>
            <a:off x="6798394" y="4780427"/>
            <a:ext cx="71755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>
                <a:solidFill>
                  <a:srgbClr val="99CCFF"/>
                </a:solidFill>
              </a:rPr>
              <a:t>圧縮力</a:t>
            </a:r>
          </a:p>
        </p:txBody>
      </p:sp>
      <p:sp>
        <p:nvSpPr>
          <p:cNvPr id="97" name="Rectangle 55"/>
          <p:cNvSpPr>
            <a:spLocks noChangeArrowheads="1"/>
          </p:cNvSpPr>
          <p:nvPr/>
        </p:nvSpPr>
        <p:spPr bwMode="auto">
          <a:xfrm>
            <a:off x="5522044" y="4104152"/>
            <a:ext cx="67945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>
                <a:solidFill>
                  <a:srgbClr val="CCFFCC"/>
                </a:solidFill>
              </a:rPr>
              <a:t>板バネ</a:t>
            </a:r>
          </a:p>
        </p:txBody>
      </p:sp>
      <p:sp>
        <p:nvSpPr>
          <p:cNvPr id="98" name="Rectangle 56"/>
          <p:cNvSpPr>
            <a:spLocks noChangeArrowheads="1"/>
          </p:cNvSpPr>
          <p:nvPr/>
        </p:nvSpPr>
        <p:spPr bwMode="auto">
          <a:xfrm>
            <a:off x="4772744" y="4969340"/>
            <a:ext cx="1550424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>
                <a:solidFill>
                  <a:srgbClr val="CCFFCC"/>
                </a:solidFill>
              </a:rPr>
              <a:t>圧縮力に起因した</a:t>
            </a:r>
          </a:p>
          <a:p>
            <a:pPr algn="l">
              <a:buFontTx/>
              <a:buNone/>
            </a:pPr>
            <a:r>
              <a:rPr lang="ja-JP" altLang="en-US" sz="1400" dirty="0">
                <a:solidFill>
                  <a:srgbClr val="CCFFCC"/>
                </a:solidFill>
              </a:rPr>
              <a:t>  反バネ力を利用</a:t>
            </a:r>
          </a:p>
        </p:txBody>
      </p:sp>
      <p:sp>
        <p:nvSpPr>
          <p:cNvPr id="99" name="Rectangle 57"/>
          <p:cNvSpPr>
            <a:spLocks noChangeArrowheads="1"/>
          </p:cNvSpPr>
          <p:nvPr/>
        </p:nvSpPr>
        <p:spPr bwMode="auto">
          <a:xfrm>
            <a:off x="6753944" y="5323352"/>
            <a:ext cx="53975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>
                <a:solidFill>
                  <a:srgbClr val="CCFFCC"/>
                </a:solidFill>
              </a:rPr>
              <a:t>変動</a:t>
            </a:r>
          </a:p>
        </p:txBody>
      </p:sp>
      <p:sp>
        <p:nvSpPr>
          <p:cNvPr id="100" name="Rectangle 58"/>
          <p:cNvSpPr>
            <a:spLocks noChangeArrowheads="1"/>
          </p:cNvSpPr>
          <p:nvPr/>
        </p:nvSpPr>
        <p:spPr bwMode="auto">
          <a:xfrm>
            <a:off x="4960069" y="5505915"/>
            <a:ext cx="960519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dirty="0" smtClean="0">
                <a:solidFill>
                  <a:srgbClr val="FFCC99"/>
                </a:solidFill>
              </a:rPr>
              <a:t>~100mHz</a:t>
            </a:r>
            <a:endParaRPr lang="en-US" altLang="ja-JP" sz="1400" dirty="0">
              <a:solidFill>
                <a:srgbClr val="FFCC99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65</a:t>
            </a:fld>
            <a:endParaRPr lang="en-US" altLang="ja-JP" dirty="0"/>
          </a:p>
        </p:txBody>
      </p:sp>
      <p:sp>
        <p:nvSpPr>
          <p:cNvPr id="101" name="右矢印 100"/>
          <p:cNvSpPr/>
          <p:nvPr/>
        </p:nvSpPr>
        <p:spPr bwMode="auto">
          <a:xfrm>
            <a:off x="1318968" y="2428627"/>
            <a:ext cx="313184" cy="352301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64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7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27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7823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5532" y="4632289"/>
            <a:ext cx="2012852" cy="160405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7679820"/>
              </p:ext>
            </p:extLst>
          </p:nvPr>
        </p:nvGraphicFramePr>
        <p:xfrm>
          <a:off x="5979222" y="4739952"/>
          <a:ext cx="2049162" cy="1487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43" r:id="rId4" imgW="5248147" imgH="3812213" progId="">
                  <p:embed/>
                </p:oleObj>
              </mc:Choice>
              <mc:Fallback>
                <p:oleObj r:id="rId4" imgW="5248147" imgH="3812213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9222" y="4739952"/>
                        <a:ext cx="2049162" cy="14874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大型レーザー干渉計</a:t>
            </a:r>
            <a:r>
              <a:rPr lang="ja-JP" altLang="en-US" dirty="0"/>
              <a:t>型</a:t>
            </a:r>
            <a:r>
              <a:rPr lang="ja-JP" altLang="en-US" dirty="0" smtClean="0"/>
              <a:t>重力波望遠鏡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graphicFrame>
        <p:nvGraphicFramePr>
          <p:cNvPr id="6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8628973"/>
              </p:ext>
            </p:extLst>
          </p:nvPr>
        </p:nvGraphicFramePr>
        <p:xfrm>
          <a:off x="6011968" y="4813314"/>
          <a:ext cx="191516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44" r:id="rId6" imgW="5248147" imgH="3812213" progId="">
                  <p:embed/>
                </p:oleObj>
              </mc:Choice>
              <mc:Fallback>
                <p:oleObj r:id="rId6" imgW="5248147" imgH="381221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968" y="4813314"/>
                        <a:ext cx="1915160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57246"/>
              </p:ext>
            </p:extLst>
          </p:nvPr>
        </p:nvGraphicFramePr>
        <p:xfrm>
          <a:off x="3087401" y="2136740"/>
          <a:ext cx="4879340" cy="2315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45" name="Drawing" r:id="rId7" imgW="20932920" imgH="9934920" progId="Canvas.Drawing.X">
                  <p:embed/>
                </p:oleObj>
              </mc:Choice>
              <mc:Fallback>
                <p:oleObj name="Drawing" r:id="rId7" imgW="20932920" imgH="9934920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7401" y="2136740"/>
                        <a:ext cx="4879340" cy="23152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3099104"/>
              </p:ext>
            </p:extLst>
          </p:nvPr>
        </p:nvGraphicFramePr>
        <p:xfrm>
          <a:off x="1130331" y="3429526"/>
          <a:ext cx="1901190" cy="1296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46" name="Drawing" r:id="rId9" imgW="2581200" imgH="1761840" progId="Canvas.Drawing.X">
                  <p:embed/>
                </p:oleObj>
              </mc:Choice>
              <mc:Fallback>
                <p:oleObj name="Drawing" r:id="rId9" imgW="2581200" imgH="1761840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331" y="3429526"/>
                        <a:ext cx="1901190" cy="12966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0890182"/>
              </p:ext>
            </p:extLst>
          </p:nvPr>
        </p:nvGraphicFramePr>
        <p:xfrm>
          <a:off x="1130331" y="2132856"/>
          <a:ext cx="1901190" cy="1271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47" name="Drawing" r:id="rId11" imgW="2590560" imgH="1733400" progId="Canvas.Drawing.X">
                  <p:embed/>
                </p:oleObj>
              </mc:Choice>
              <mc:Fallback>
                <p:oleObj name="Drawing" r:id="rId11" imgW="2590560" imgH="1733400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331" y="2132856"/>
                        <a:ext cx="1901190" cy="12712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 descr="aeria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5622" y="5301208"/>
            <a:ext cx="2801620" cy="9207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graphicFrame>
        <p:nvGraphicFramePr>
          <p:cNvPr id="1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9650226"/>
              </p:ext>
            </p:extLst>
          </p:nvPr>
        </p:nvGraphicFramePr>
        <p:xfrm>
          <a:off x="3951001" y="4862815"/>
          <a:ext cx="2015490" cy="1367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48" name="Drawing" r:id="rId14" imgW="2609640" imgH="1771560" progId="Canvas.Drawing.X">
                  <p:embed/>
                </p:oleObj>
              </mc:Choice>
              <mc:Fallback>
                <p:oleObj name="Drawing" r:id="rId14" imgW="2609640" imgH="1771560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1001" y="4862815"/>
                        <a:ext cx="2015490" cy="13677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4294332" y="4509732"/>
            <a:ext cx="1498509" cy="510778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>
              <a:solidFill>
                <a:srgbClr val="99CCFF"/>
              </a:solidFill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1702045" y="3102536"/>
            <a:ext cx="1338828" cy="426720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425662" y="3067591"/>
            <a:ext cx="154882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LIGO </a:t>
            </a:r>
            <a:r>
              <a:rPr lang="en-US" altLang="ja-JP" sz="1200" b="1" dirty="0">
                <a:solidFill>
                  <a:srgbClr val="99CCFF"/>
                </a:solidFill>
              </a:rPr>
              <a:t>(USA)</a:t>
            </a:r>
          </a:p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</a:rPr>
              <a:t> </a:t>
            </a:r>
            <a:r>
              <a:rPr lang="en-US" altLang="ja-JP" sz="1200" b="1" dirty="0" smtClean="0">
                <a:solidFill>
                  <a:srgbClr val="99CCFF"/>
                </a:solidFill>
              </a:rPr>
              <a:t>4km x2 +2km x1</a:t>
            </a:r>
            <a:endParaRPr lang="en-US" altLang="ja-JP" sz="1200" b="1" dirty="0">
              <a:solidFill>
                <a:srgbClr val="99CCFF"/>
              </a:solidFill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H="1">
            <a:off x="3040873" y="2652523"/>
            <a:ext cx="508808" cy="450013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H="1">
            <a:off x="3050695" y="2953350"/>
            <a:ext cx="844426" cy="26229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4287262" y="4509120"/>
            <a:ext cx="137409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GEO </a:t>
            </a:r>
            <a:r>
              <a:rPr lang="en-US" altLang="ja-JP" sz="1200" b="1" dirty="0">
                <a:solidFill>
                  <a:srgbClr val="99CCFF"/>
                </a:solidFill>
              </a:rPr>
              <a:t>(GER-UK)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baseline 600m </a:t>
            </a:r>
            <a:endParaRPr lang="en-US" altLang="ja-JP" sz="1200" b="1" dirty="0">
              <a:solidFill>
                <a:srgbClr val="99CCFF"/>
              </a:solidFill>
            </a:endParaRPr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H="1">
            <a:off x="3549681" y="2723479"/>
            <a:ext cx="1785620" cy="2155641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0" name="AutoShape 16"/>
          <p:cNvSpPr>
            <a:spLocks noChangeArrowheads="1"/>
          </p:cNvSpPr>
          <p:nvPr/>
        </p:nvSpPr>
        <p:spPr bwMode="auto">
          <a:xfrm>
            <a:off x="1711867" y="4879120"/>
            <a:ext cx="1878483" cy="397510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1756372" y="4869160"/>
            <a:ext cx="156805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VIRGO (ITA-FRA)</a:t>
            </a:r>
            <a:endParaRPr lang="en-US" altLang="ja-JP" sz="1200" b="1" dirty="0">
              <a:solidFill>
                <a:srgbClr val="99CCFF"/>
              </a:solidFill>
            </a:endParaRPr>
          </a:p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</a:rPr>
              <a:t>  </a:t>
            </a:r>
            <a:r>
              <a:rPr lang="en-US" altLang="ja-JP" sz="1200" b="1" dirty="0" smtClean="0">
                <a:solidFill>
                  <a:srgbClr val="99CCFF"/>
                </a:solidFill>
              </a:rPr>
              <a:t>     baseline 3km </a:t>
            </a:r>
            <a:endParaRPr lang="en-US" altLang="ja-JP" sz="1200" b="1" dirty="0">
              <a:solidFill>
                <a:srgbClr val="99CCFF"/>
              </a:solidFill>
            </a:endParaRP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 flipH="1">
            <a:off x="6886621" y="2896200"/>
            <a:ext cx="100634" cy="1573193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3" name="AutoShape 8"/>
          <p:cNvSpPr>
            <a:spLocks noChangeArrowheads="1"/>
          </p:cNvSpPr>
          <p:nvPr/>
        </p:nvSpPr>
        <p:spPr bwMode="auto">
          <a:xfrm>
            <a:off x="6636736" y="4469393"/>
            <a:ext cx="1338828" cy="426720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6598589" y="4437112"/>
            <a:ext cx="1298753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TAMA </a:t>
            </a:r>
            <a:r>
              <a:rPr lang="en-US" altLang="ja-JP" sz="1200" b="1" dirty="0">
                <a:solidFill>
                  <a:srgbClr val="99CCFF"/>
                </a:solidFill>
              </a:rPr>
              <a:t>(JPN)</a:t>
            </a:r>
          </a:p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</a:rPr>
              <a:t>  </a:t>
            </a:r>
            <a:r>
              <a:rPr lang="en-US" altLang="ja-JP" sz="1200" b="1" dirty="0" smtClean="0">
                <a:solidFill>
                  <a:srgbClr val="99CCFF"/>
                </a:solidFill>
              </a:rPr>
              <a:t>baseline 3km</a:t>
            </a:r>
            <a:endParaRPr lang="en-US" altLang="ja-JP" sz="1200" b="1" dirty="0">
              <a:solidFill>
                <a:srgbClr val="99CCFF"/>
              </a:solidFill>
            </a:endParaRPr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 flipH="1">
            <a:off x="4963747" y="2666330"/>
            <a:ext cx="257255" cy="1803063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993614" y="1052736"/>
            <a:ext cx="6386698" cy="74052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</a:rPr>
              <a:t>第</a:t>
            </a:r>
            <a:r>
              <a:rPr lang="en-US" altLang="ja-JP" sz="2000" dirty="0" smtClean="0">
                <a:solidFill>
                  <a:srgbClr val="F8F8F8"/>
                </a:solidFill>
              </a:rPr>
              <a:t>1</a:t>
            </a:r>
            <a:r>
              <a:rPr lang="ja-JP" altLang="en-US" sz="2000" dirty="0" smtClean="0">
                <a:solidFill>
                  <a:srgbClr val="F8F8F8"/>
                </a:solidFill>
              </a:rPr>
              <a:t>世代 大型干渉計 </a:t>
            </a:r>
            <a:r>
              <a:rPr lang="en-US" altLang="ja-JP" sz="2000" dirty="0" smtClean="0">
                <a:solidFill>
                  <a:srgbClr val="F8F8F8"/>
                </a:solidFill>
              </a:rPr>
              <a:t>(1999</a:t>
            </a:r>
            <a:r>
              <a:rPr lang="ja-JP" altLang="en-US" sz="2000" dirty="0" smtClean="0">
                <a:solidFill>
                  <a:srgbClr val="F8F8F8"/>
                </a:solidFill>
              </a:rPr>
              <a:t>年頃から稼働</a:t>
            </a:r>
            <a:r>
              <a:rPr lang="en-US" altLang="ja-JP" sz="2000" dirty="0" smtClean="0">
                <a:solidFill>
                  <a:srgbClr val="F8F8F8"/>
                </a:solidFill>
              </a:rPr>
              <a:t>)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F8F8F8"/>
                </a:solidFill>
              </a:rPr>
              <a:t> </a:t>
            </a:r>
            <a:r>
              <a:rPr lang="en-US" altLang="ja-JP" sz="2000" dirty="0" smtClean="0">
                <a:solidFill>
                  <a:srgbClr val="F8F8F8"/>
                </a:solidFill>
              </a:rPr>
              <a:t>  </a:t>
            </a:r>
            <a:r>
              <a:rPr lang="ja-JP" altLang="en-US" sz="2000" dirty="0" smtClean="0">
                <a:solidFill>
                  <a:srgbClr val="F8F8F8"/>
                </a:solidFill>
              </a:rPr>
              <a:t>世界で </a:t>
            </a:r>
            <a:r>
              <a:rPr lang="en-US" altLang="ja-JP" sz="2000" dirty="0" smtClean="0">
                <a:solidFill>
                  <a:srgbClr val="F8F8F8"/>
                </a:solidFill>
              </a:rPr>
              <a:t>4</a:t>
            </a:r>
            <a:r>
              <a:rPr lang="ja-JP" altLang="en-US" sz="2000" dirty="0" smtClean="0">
                <a:solidFill>
                  <a:srgbClr val="F8F8F8"/>
                </a:solidFill>
              </a:rPr>
              <a:t>プロジェクト </a:t>
            </a:r>
            <a:r>
              <a:rPr lang="en-US" altLang="ja-JP" sz="2000" dirty="0" smtClean="0">
                <a:solidFill>
                  <a:srgbClr val="F8F8F8"/>
                </a:solidFill>
              </a:rPr>
              <a:t>6</a:t>
            </a:r>
            <a:r>
              <a:rPr lang="ja-JP" altLang="en-US" sz="2000" dirty="0" smtClean="0">
                <a:solidFill>
                  <a:srgbClr val="F8F8F8"/>
                </a:solidFill>
              </a:rPr>
              <a:t>台</a:t>
            </a:r>
            <a:r>
              <a:rPr lang="en-US" altLang="ja-JP" sz="2000" dirty="0" smtClean="0">
                <a:solidFill>
                  <a:srgbClr val="F8F8F8"/>
                </a:solidFill>
              </a:rPr>
              <a:t>  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</a:t>
            </a:r>
            <a:r>
              <a:rPr lang="en-US" altLang="ja-JP" sz="2000" dirty="0" smtClean="0">
                <a:solidFill>
                  <a:srgbClr val="F8F8F8"/>
                </a:solidFill>
              </a:rPr>
              <a:t> </a:t>
            </a:r>
            <a:r>
              <a:rPr lang="ja-JP" altLang="en-US" sz="2000" dirty="0" smtClean="0">
                <a:solidFill>
                  <a:srgbClr val="F8F8F8"/>
                </a:solidFill>
              </a:rPr>
              <a:t>国際観測ネットワーク</a:t>
            </a:r>
            <a:endParaRPr lang="ja-JP" altLang="en-US" sz="1600" dirty="0">
              <a:solidFill>
                <a:srgbClr val="F8F8F8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66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4965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DDDDDD"/>
                </a:solidFill>
              </a:rPr>
              <a:t>第</a:t>
            </a:r>
            <a:r>
              <a:rPr lang="en-US" altLang="ja-JP" dirty="0" smtClean="0">
                <a:solidFill>
                  <a:srgbClr val="DDDDDD"/>
                </a:solidFill>
              </a:rPr>
              <a:t>1</a:t>
            </a:r>
            <a:r>
              <a:rPr lang="ja-JP" altLang="en-US" dirty="0" smtClean="0">
                <a:solidFill>
                  <a:srgbClr val="DDDDDD"/>
                </a:solidFill>
              </a:rPr>
              <a:t>世代 </a:t>
            </a:r>
            <a:r>
              <a:rPr lang="ja-JP" altLang="ja-JP" dirty="0">
                <a:solidFill>
                  <a:srgbClr val="DDDDDD"/>
                </a:solidFill>
              </a:rPr>
              <a:t>重力波</a:t>
            </a:r>
            <a:r>
              <a:rPr lang="ja-JP" altLang="en-US" dirty="0">
                <a:solidFill>
                  <a:srgbClr val="DDDDDD"/>
                </a:solidFill>
              </a:rPr>
              <a:t>検出器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21568" y="5445224"/>
            <a:ext cx="7162800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連星中性子星合体イベント </a:t>
            </a:r>
            <a:r>
              <a:rPr kumimoji="1" lang="en-US" altLang="ja-JP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en-US" altLang="ja-JP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50kpc~20Mpc</a:t>
            </a: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の観測レンジ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　　</a:t>
            </a: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20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我々の銀河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近傍銀河でイベントがあれば検出可能</a:t>
            </a: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509215" y="908720"/>
            <a:ext cx="8023225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検出の試み </a:t>
            </a:r>
            <a:r>
              <a:rPr kumimoji="1" lang="en-US" altLang="ja-JP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1960</a:t>
            </a: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年代より行われる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</a:rPr>
              <a:t>2000</a:t>
            </a:r>
            <a:r>
              <a:rPr lang="ja-JP" altLang="en-US" sz="2000" dirty="0" smtClean="0">
                <a:solidFill>
                  <a:srgbClr val="DDDDDD"/>
                </a:solidFill>
              </a:rPr>
              <a:t>年前後より、</a:t>
            </a:r>
            <a:r>
              <a:rPr kumimoji="1" lang="ja-JP" altLang="en-US" sz="20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大型干渉計型検出器が観測を開始</a:t>
            </a:r>
            <a:endParaRPr kumimoji="1" lang="ja-JP" altLang="en-US" sz="2000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</a:t>
            </a:r>
            <a:r>
              <a:rPr kumimoji="1" lang="ja-JP" altLang="en-US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レーザー干渉計型 </a:t>
            </a:r>
            <a:r>
              <a:rPr kumimoji="1" lang="en-US" altLang="ja-JP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en-US" altLang="ja-JP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</a:t>
            </a:r>
            <a:r>
              <a:rPr kumimoji="1" lang="ja-JP" altLang="en-US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台</a:t>
            </a:r>
            <a:r>
              <a:rPr kumimoji="1" lang="en-US" altLang="ja-JP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共振型検出器 </a:t>
            </a:r>
            <a:r>
              <a:rPr kumimoji="1" lang="en-US" altLang="ja-JP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3</a:t>
            </a:r>
            <a:r>
              <a:rPr kumimoji="1" lang="ja-JP" altLang="en-US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台</a:t>
            </a:r>
          </a:p>
        </p:txBody>
      </p:sp>
      <p:grpSp>
        <p:nvGrpSpPr>
          <p:cNvPr id="7" name="グループ化 6"/>
          <p:cNvGrpSpPr/>
          <p:nvPr/>
        </p:nvGrpSpPr>
        <p:grpSpPr>
          <a:xfrm>
            <a:off x="1016335" y="4326195"/>
            <a:ext cx="7444097" cy="830997"/>
            <a:chOff x="944254" y="4224320"/>
            <a:chExt cx="7444097" cy="830997"/>
          </a:xfrm>
        </p:grpSpPr>
        <p:sp>
          <p:nvSpPr>
            <p:cNvPr id="8" name="Rectangle 1029"/>
            <p:cNvSpPr>
              <a:spLocks noChangeArrowheads="1"/>
            </p:cNvSpPr>
            <p:nvPr/>
          </p:nvSpPr>
          <p:spPr bwMode="auto">
            <a:xfrm>
              <a:off x="1300163" y="4224320"/>
              <a:ext cx="7088188" cy="83099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国際的観測ネットワーク　</a:t>
              </a:r>
              <a:r>
                <a:rPr kumimoji="1" lang="en-US" altLang="ja-JP" sz="2000" kern="1200" dirty="0" smtClean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 1</a:t>
              </a:r>
              <a:r>
                <a:rPr kumimoji="1" lang="ja-JP" altLang="en-US" sz="2000" kern="1200" dirty="0" smtClean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年を超える観測データ</a:t>
              </a: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</a:t>
              </a:r>
              <a:r>
                <a:rPr kumimoji="1" lang="ja-JP" altLang="en-US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 科学的成果  </a:t>
              </a:r>
              <a:r>
                <a:rPr kumimoji="1" lang="en-US" altLang="ja-JP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(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上限値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,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理論モデルへの制約など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)</a:t>
              </a:r>
              <a:endPara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9" name="AutoShape 1031"/>
            <p:cNvSpPr>
              <a:spLocks noChangeArrowheads="1"/>
            </p:cNvSpPr>
            <p:nvPr/>
          </p:nvSpPr>
          <p:spPr bwMode="auto">
            <a:xfrm>
              <a:off x="944254" y="4270075"/>
              <a:ext cx="317500" cy="346075"/>
            </a:xfrm>
            <a:custGeom>
              <a:avLst/>
              <a:gdLst>
                <a:gd name="G0" fmla="+- 11232 0 0"/>
                <a:gd name="G1" fmla="+- 3255 0 0"/>
                <a:gd name="G2" fmla="+- 21600 0 3255"/>
                <a:gd name="G3" fmla="+- 10800 0 3255"/>
                <a:gd name="G4" fmla="+- 21600 0 11232"/>
                <a:gd name="G5" fmla="*/ G4 G3 10800"/>
                <a:gd name="G6" fmla="+- 21600 0 G5"/>
                <a:gd name="T0" fmla="*/ 11232 w 21600"/>
                <a:gd name="T1" fmla="*/ 0 h 21600"/>
                <a:gd name="T2" fmla="*/ 0 w 21600"/>
                <a:gd name="T3" fmla="*/ 10800 h 21600"/>
                <a:gd name="T4" fmla="*/ 11232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32" y="0"/>
                  </a:moveTo>
                  <a:lnTo>
                    <a:pt x="11232" y="3255"/>
                  </a:lnTo>
                  <a:lnTo>
                    <a:pt x="3375" y="3255"/>
                  </a:lnTo>
                  <a:lnTo>
                    <a:pt x="3375" y="18345"/>
                  </a:lnTo>
                  <a:lnTo>
                    <a:pt x="11232" y="18345"/>
                  </a:lnTo>
                  <a:lnTo>
                    <a:pt x="11232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255"/>
                  </a:moveTo>
                  <a:lnTo>
                    <a:pt x="1350" y="18345"/>
                  </a:lnTo>
                  <a:lnTo>
                    <a:pt x="2700" y="18345"/>
                  </a:lnTo>
                  <a:lnTo>
                    <a:pt x="2700" y="3255"/>
                  </a:lnTo>
                  <a:close/>
                </a:path>
                <a:path w="21600" h="21600">
                  <a:moveTo>
                    <a:pt x="0" y="3255"/>
                  </a:moveTo>
                  <a:lnTo>
                    <a:pt x="0" y="18345"/>
                  </a:lnTo>
                  <a:lnTo>
                    <a:pt x="675" y="18345"/>
                  </a:lnTo>
                  <a:lnTo>
                    <a:pt x="675" y="3255"/>
                  </a:lnTo>
                  <a:close/>
                </a:path>
              </a:pathLst>
            </a:custGeom>
            <a:solidFill>
              <a:srgbClr val="CCFFCC">
                <a:alpha val="20000"/>
              </a:srgbClr>
            </a:solidFill>
            <a:ln w="3175">
              <a:solidFill>
                <a:srgbClr val="CCFFCC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50825" y="2295922"/>
          <a:ext cx="2562225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3881" name="Drawing" r:id="rId3" imgW="2590560" imgH="1733400" progId="">
                  <p:embed/>
                </p:oleObj>
              </mc:Choice>
              <mc:Fallback>
                <p:oleObj name="Drawing" r:id="rId3" imgW="2590560" imgH="1733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295922"/>
                        <a:ext cx="2562225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2843213" y="2326085"/>
          <a:ext cx="2449513" cy="167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3882" name="Drawing" r:id="rId5" imgW="2581200" imgH="1761840" progId="">
                  <p:embed/>
                </p:oleObj>
              </mc:Choice>
              <mc:Fallback>
                <p:oleObj name="Drawing" r:id="rId5" imgW="2581200" imgH="17618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2326085"/>
                        <a:ext cx="2449513" cy="167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324475" y="2324497"/>
          <a:ext cx="2305050" cy="167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3883" r:id="rId7" imgW="5248147" imgH="3812213" progId="">
                  <p:embed/>
                </p:oleObj>
              </mc:Choice>
              <mc:Fallback>
                <p:oleObj r:id="rId7" imgW="5248147" imgH="381221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4475" y="2324497"/>
                        <a:ext cx="2305050" cy="167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1427163" y="3700860"/>
            <a:ext cx="141605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b="1" kern="120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LIGO Hanford</a:t>
            </a: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3552825" y="3672285"/>
            <a:ext cx="172720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b="1" kern="120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LIGO Livingstone</a:t>
            </a:r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6970713" y="2276872"/>
            <a:ext cx="696913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b="1" kern="120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TAMA</a:t>
            </a:r>
          </a:p>
        </p:txBody>
      </p:sp>
      <p:pic>
        <p:nvPicPr>
          <p:cNvPr id="17" name="Picture 102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61275" y="2321322"/>
            <a:ext cx="1158875" cy="1684338"/>
          </a:xfrm>
          <a:prstGeom prst="rect">
            <a:avLst/>
          </a:prstGeom>
          <a:noFill/>
        </p:spPr>
      </p:pic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8123238" y="2276872"/>
            <a:ext cx="769938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b="1" kern="1200" dirty="0" err="1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Auriga</a:t>
            </a:r>
            <a:endParaRPr kumimoji="1" lang="en-US" altLang="ja-JP" sz="1400" b="1" kern="1200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67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9438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9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ja-JP" dirty="0" smtClean="0">
                <a:solidFill>
                  <a:srgbClr val="F8F8F8"/>
                </a:solidFill>
              </a:rPr>
              <a:t>TAMA300</a:t>
            </a:r>
            <a:endParaRPr lang="en-US" altLang="ja-JP" dirty="0" smtClean="0">
              <a:solidFill>
                <a:srgbClr val="F8F8F8"/>
              </a:solidFill>
            </a:endParaRPr>
          </a:p>
        </p:txBody>
      </p:sp>
      <p:sp>
        <p:nvSpPr>
          <p:cNvPr id="33794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1" name="スライド番号プレースホルダ 2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68</a:t>
            </a:fld>
            <a:endParaRPr lang="en-US" altLang="ja-JP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850900"/>
            <a:ext cx="3910013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AutoShape 5"/>
          <p:cNvSpPr>
            <a:spLocks noChangeArrowheads="1"/>
          </p:cNvSpPr>
          <p:nvPr/>
        </p:nvSpPr>
        <p:spPr bwMode="auto">
          <a:xfrm>
            <a:off x="7048500" y="2997200"/>
            <a:ext cx="1819275" cy="4460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7019925" y="2997200"/>
            <a:ext cx="1901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1200">
                <a:solidFill>
                  <a:srgbClr val="FFFF00"/>
                </a:solidFill>
                <a:latin typeface="HGP創英角ｺﾞｼｯｸUB" pitchFamily="50" charset="-128"/>
              </a:rPr>
              <a:t>国立天文台三鷹キャンパス</a:t>
            </a:r>
          </a:p>
          <a:p>
            <a:pPr>
              <a:buFontTx/>
              <a:buNone/>
            </a:pPr>
            <a:r>
              <a:rPr lang="ja-JP" altLang="en-US" sz="1200">
                <a:solidFill>
                  <a:srgbClr val="FFFF00"/>
                </a:solidFill>
                <a:latin typeface="HGP創英角ｺﾞｼｯｸUB" pitchFamily="50" charset="-128"/>
              </a:rPr>
              <a:t>航空写真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7596188" y="1125538"/>
            <a:ext cx="12779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noAutofit/>
          </a:bodyPr>
          <a:lstStyle/>
          <a:p>
            <a:pPr algn="l">
              <a:buFontTx/>
              <a:buNone/>
            </a:pPr>
            <a:r>
              <a:rPr lang="ja-JP" altLang="en-US" sz="1400">
                <a:solidFill>
                  <a:srgbClr val="FFFF00"/>
                </a:solidFill>
              </a:rPr>
              <a:t>基線長 </a:t>
            </a:r>
            <a:r>
              <a:rPr lang="en-US" altLang="ja-JP" sz="1400">
                <a:solidFill>
                  <a:srgbClr val="FFFF00"/>
                </a:solidFill>
              </a:rPr>
              <a:t>300m</a:t>
            </a:r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>
            <a:off x="6335713" y="1084263"/>
            <a:ext cx="1981200" cy="762000"/>
          </a:xfrm>
          <a:prstGeom prst="line">
            <a:avLst/>
          </a:prstGeom>
          <a:noFill/>
          <a:ln w="15875">
            <a:solidFill>
              <a:srgbClr val="FFFF00"/>
            </a:solidFill>
            <a:round/>
            <a:headEnd type="stealth" w="med" len="med"/>
            <a:tailEnd type="stealth" w="med" len="med"/>
          </a:ln>
        </p:spPr>
        <p:txBody>
          <a:bodyPr>
            <a:noAutofit/>
          </a:bodyPr>
          <a:lstStyle/>
          <a:p>
            <a:endParaRPr lang="ja-JP" altLang="en-US"/>
          </a:p>
        </p:txBody>
      </p:sp>
      <p:sp>
        <p:nvSpPr>
          <p:cNvPr id="33801" name="Line 9"/>
          <p:cNvSpPr>
            <a:spLocks noChangeShapeType="1"/>
          </p:cNvSpPr>
          <p:nvPr/>
        </p:nvSpPr>
        <p:spPr bwMode="auto">
          <a:xfrm flipV="1">
            <a:off x="6156325" y="1841500"/>
            <a:ext cx="2160588" cy="1300163"/>
          </a:xfrm>
          <a:prstGeom prst="line">
            <a:avLst/>
          </a:prstGeom>
          <a:noFill/>
          <a:ln w="15875">
            <a:solidFill>
              <a:srgbClr val="FFFF00"/>
            </a:solidFill>
            <a:round/>
            <a:headEnd type="stealth" w="med" len="med"/>
            <a:tailEnd type="stealth" w="med" len="med"/>
          </a:ln>
        </p:spPr>
        <p:txBody>
          <a:bodyPr>
            <a:noAutofit/>
          </a:bodyPr>
          <a:lstStyle/>
          <a:p>
            <a:endParaRPr lang="ja-JP" altLang="en-US"/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900113" y="1893888"/>
            <a:ext cx="4025900" cy="11652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8F8F8"/>
                </a:solidFill>
              </a:rPr>
              <a:t>銀河系内を見渡せる感度</a:t>
            </a:r>
          </a:p>
          <a:p>
            <a:pPr lvl="1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CCFFCC"/>
                </a:solidFill>
              </a:rPr>
              <a:t>(</a:t>
            </a:r>
            <a:r>
              <a:rPr lang="ja-JP" altLang="en-US" sz="1600" dirty="0">
                <a:solidFill>
                  <a:srgbClr val="CCFFCC"/>
                </a:solidFill>
              </a:rPr>
              <a:t>世界最高感度 </a:t>
            </a:r>
            <a:r>
              <a:rPr lang="en-US" altLang="ja-JP" sz="1600" dirty="0" smtClean="0">
                <a:solidFill>
                  <a:srgbClr val="CCFFCC"/>
                </a:solidFill>
              </a:rPr>
              <a:t>2000-2002</a:t>
            </a:r>
            <a:r>
              <a:rPr lang="ja-JP" altLang="en-US" sz="1600" dirty="0" smtClean="0">
                <a:solidFill>
                  <a:srgbClr val="CCFFCC"/>
                </a:solidFill>
              </a:rPr>
              <a:t>年</a:t>
            </a:r>
            <a:r>
              <a:rPr lang="en-US" altLang="ja-JP" sz="1600" dirty="0" smtClean="0">
                <a:solidFill>
                  <a:srgbClr val="CCFFCC"/>
                </a:solidFill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8F8F8"/>
                </a:solidFill>
              </a:rPr>
              <a:t>他の干渉計に先駆けた観測運転</a:t>
            </a:r>
          </a:p>
          <a:p>
            <a:pPr lvl="1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000000"/>
                </a:solidFill>
              </a:rPr>
              <a:t>　</a:t>
            </a:r>
            <a:r>
              <a:rPr lang="ja-JP" altLang="en-US" sz="1600" dirty="0">
                <a:solidFill>
                  <a:srgbClr val="CCFFCC"/>
                </a:solidFill>
              </a:rPr>
              <a:t>　</a:t>
            </a:r>
            <a:r>
              <a:rPr lang="en-US" altLang="ja-JP" sz="1600" dirty="0">
                <a:solidFill>
                  <a:srgbClr val="CCFFCC"/>
                </a:solidFill>
              </a:rPr>
              <a:t>(3000</a:t>
            </a:r>
            <a:r>
              <a:rPr lang="ja-JP" altLang="en-US" sz="1600" dirty="0">
                <a:solidFill>
                  <a:srgbClr val="CCFFCC"/>
                </a:solidFill>
              </a:rPr>
              <a:t>時間を超える観測データ</a:t>
            </a:r>
            <a:r>
              <a:rPr lang="en-US" altLang="ja-JP" sz="1600" dirty="0">
                <a:solidFill>
                  <a:srgbClr val="CCFFCC"/>
                </a:solidFill>
              </a:rPr>
              <a:t>)</a:t>
            </a: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561975" y="836613"/>
            <a:ext cx="3938588" cy="6413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noAutofit/>
          </a:bodyPr>
          <a:lstStyle/>
          <a:p>
            <a:pPr algn="l">
              <a:buFontTx/>
              <a:buNone/>
            </a:pPr>
            <a:r>
              <a:rPr lang="ja-JP" altLang="en-US" sz="1800" dirty="0">
                <a:solidFill>
                  <a:srgbClr val="CCFFCC"/>
                </a:solidFill>
              </a:rPr>
              <a:t>基線長</a:t>
            </a:r>
            <a:r>
              <a:rPr lang="en-US" altLang="ja-JP" sz="1800" dirty="0">
                <a:solidFill>
                  <a:srgbClr val="CCFFCC"/>
                </a:solidFill>
              </a:rPr>
              <a:t>300m</a:t>
            </a:r>
            <a:r>
              <a:rPr lang="ja-JP" altLang="en-US" sz="1800" dirty="0">
                <a:solidFill>
                  <a:srgbClr val="CCFFCC"/>
                </a:solidFill>
              </a:rPr>
              <a:t>の </a:t>
            </a:r>
          </a:p>
          <a:p>
            <a:pPr algn="l">
              <a:buFontTx/>
              <a:buNone/>
            </a:pPr>
            <a:r>
              <a:rPr lang="ja-JP" altLang="en-US" sz="1800" dirty="0">
                <a:solidFill>
                  <a:srgbClr val="CCFFCC"/>
                </a:solidFill>
              </a:rPr>
              <a:t>         レーザー干渉計型重力波検出器 </a:t>
            </a: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901700" y="1628775"/>
            <a:ext cx="374332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en-US" altLang="ja-JP" sz="1600" dirty="0">
                <a:solidFill>
                  <a:srgbClr val="F8F8F8"/>
                </a:solidFill>
              </a:rPr>
              <a:t>1995</a:t>
            </a:r>
            <a:r>
              <a:rPr lang="ja-JP" altLang="en-US" sz="1600" dirty="0">
                <a:solidFill>
                  <a:srgbClr val="F8F8F8"/>
                </a:solidFill>
              </a:rPr>
              <a:t>年 建設開始</a:t>
            </a:r>
            <a:r>
              <a:rPr lang="en-US" altLang="ja-JP" sz="1600" dirty="0">
                <a:solidFill>
                  <a:srgbClr val="F8F8F8"/>
                </a:solidFill>
              </a:rPr>
              <a:t>, 1999</a:t>
            </a:r>
            <a:r>
              <a:rPr lang="ja-JP" altLang="en-US" sz="1600" dirty="0">
                <a:solidFill>
                  <a:srgbClr val="F8F8F8"/>
                </a:solidFill>
              </a:rPr>
              <a:t>年 観測開始</a:t>
            </a:r>
          </a:p>
        </p:txBody>
      </p:sp>
      <p:grpSp>
        <p:nvGrpSpPr>
          <p:cNvPr id="2" name="グループ化 20"/>
          <p:cNvGrpSpPr/>
          <p:nvPr/>
        </p:nvGrpSpPr>
        <p:grpSpPr>
          <a:xfrm>
            <a:off x="576263" y="3357563"/>
            <a:ext cx="8348662" cy="3170946"/>
            <a:chOff x="576263" y="3357563"/>
            <a:chExt cx="8348662" cy="3170946"/>
          </a:xfrm>
        </p:grpSpPr>
        <p:sp>
          <p:nvSpPr>
            <p:cNvPr id="33806" name="AutoShape 14"/>
            <p:cNvSpPr>
              <a:spLocks noChangeArrowheads="1"/>
            </p:cNvSpPr>
            <p:nvPr/>
          </p:nvSpPr>
          <p:spPr bwMode="auto">
            <a:xfrm>
              <a:off x="612775" y="3357563"/>
              <a:ext cx="4032250" cy="2733675"/>
            </a:xfrm>
            <a:prstGeom prst="roundRect">
              <a:avLst>
                <a:gd name="adj" fmla="val 5884"/>
              </a:avLst>
            </a:prstGeom>
            <a:solidFill>
              <a:srgbClr val="CCFFCC">
                <a:alpha val="20000"/>
              </a:srgbClr>
            </a:solidFill>
            <a:ln w="15875">
              <a:noFill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endParaRPr lang="ja-JP" altLang="en-US"/>
            </a:p>
          </p:txBody>
        </p:sp>
        <p:sp>
          <p:nvSpPr>
            <p:cNvPr id="33807" name="Rectangle 15"/>
            <p:cNvSpPr>
              <a:spLocks noChangeArrowheads="1"/>
            </p:cNvSpPr>
            <p:nvPr/>
          </p:nvSpPr>
          <p:spPr bwMode="auto">
            <a:xfrm>
              <a:off x="1908175" y="5746750"/>
              <a:ext cx="2735262" cy="322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dirty="0">
                  <a:solidFill>
                    <a:srgbClr val="F8F8F8"/>
                  </a:solidFill>
                </a:rPr>
                <a:t>(</a:t>
              </a:r>
              <a:r>
                <a:rPr lang="ja-JP" altLang="en-US" sz="1400" dirty="0">
                  <a:solidFill>
                    <a:srgbClr val="F8F8F8"/>
                  </a:solidFill>
                </a:rPr>
                <a:t>理論予測値 </a:t>
              </a:r>
              <a:r>
                <a:rPr lang="en-US" altLang="ja-JP" sz="1400" dirty="0">
                  <a:solidFill>
                    <a:srgbClr val="F8F8F8"/>
                  </a:solidFill>
                </a:rPr>
                <a:t>: 10</a:t>
              </a:r>
              <a:r>
                <a:rPr lang="en-US" altLang="ja-JP" sz="1400" baseline="30000" dirty="0">
                  <a:solidFill>
                    <a:srgbClr val="F8F8F8"/>
                  </a:solidFill>
                </a:rPr>
                <a:t>-5</a:t>
              </a:r>
              <a:r>
                <a:rPr lang="en-US" altLang="ja-JP" sz="1400" dirty="0">
                  <a:solidFill>
                    <a:srgbClr val="F8F8F8"/>
                  </a:solidFill>
                </a:rPr>
                <a:t> events/yr)</a:t>
              </a:r>
            </a:p>
          </p:txBody>
        </p:sp>
        <p:sp>
          <p:nvSpPr>
            <p:cNvPr id="33808" name="Rectangle 16"/>
            <p:cNvSpPr>
              <a:spLocks noChangeArrowheads="1"/>
            </p:cNvSpPr>
            <p:nvPr/>
          </p:nvSpPr>
          <p:spPr bwMode="auto">
            <a:xfrm>
              <a:off x="576263" y="3357563"/>
              <a:ext cx="4572000" cy="143351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 dirty="0">
                  <a:solidFill>
                    <a:srgbClr val="F8F8F8"/>
                  </a:solidFill>
                </a:rPr>
                <a:t>銀河系内の連星中性子星合体の探査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 dirty="0">
                  <a:solidFill>
                    <a:srgbClr val="F8F8F8"/>
                  </a:solidFill>
                </a:rPr>
                <a:t>     </a:t>
              </a:r>
              <a:r>
                <a:rPr lang="en-US" altLang="ja-JP" sz="1600" dirty="0">
                  <a:solidFill>
                    <a:srgbClr val="F8F8F8"/>
                  </a:solidFill>
                </a:rPr>
                <a:t>9</a:t>
              </a:r>
              <a:r>
                <a:rPr lang="ja-JP" altLang="en-US" sz="1600" dirty="0">
                  <a:solidFill>
                    <a:srgbClr val="F8F8F8"/>
                  </a:solidFill>
                </a:rPr>
                <a:t>回目の観測運転 </a:t>
              </a:r>
              <a:r>
                <a:rPr lang="en-US" altLang="ja-JP" sz="1600" dirty="0">
                  <a:solidFill>
                    <a:srgbClr val="F8F8F8"/>
                  </a:solidFill>
                </a:rPr>
                <a:t>(2003-2004)  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dirty="0">
                  <a:solidFill>
                    <a:srgbClr val="000000"/>
                  </a:solidFill>
                </a:rPr>
                <a:t>         </a:t>
              </a:r>
              <a:r>
                <a:rPr lang="ja-JP" altLang="en-US" sz="1600" dirty="0">
                  <a:solidFill>
                    <a:srgbClr val="DDDDDD"/>
                  </a:solidFill>
                </a:rPr>
                <a:t>観測可能距離 </a:t>
              </a:r>
              <a:r>
                <a:rPr lang="en-US" altLang="ja-JP" sz="1600" dirty="0">
                  <a:solidFill>
                    <a:srgbClr val="DDDDDD"/>
                  </a:solidFill>
                </a:rPr>
                <a:t>: 73kpc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dirty="0">
                  <a:solidFill>
                    <a:srgbClr val="DDDDDD"/>
                  </a:solidFill>
                </a:rPr>
                <a:t>         </a:t>
              </a:r>
              <a:r>
                <a:rPr lang="ja-JP" altLang="en-US" sz="1600" dirty="0">
                  <a:solidFill>
                    <a:srgbClr val="DDDDDD"/>
                  </a:solidFill>
                </a:rPr>
                <a:t>観測時間 </a:t>
              </a:r>
              <a:r>
                <a:rPr lang="en-US" altLang="ja-JP" sz="1600" dirty="0">
                  <a:solidFill>
                    <a:srgbClr val="DDDDDD"/>
                  </a:solidFill>
                </a:rPr>
                <a:t>: 486 hours 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dirty="0">
                  <a:solidFill>
                    <a:srgbClr val="DDDDDD"/>
                  </a:solidFill>
                </a:rPr>
                <a:t>         </a:t>
              </a:r>
              <a:r>
                <a:rPr lang="ja-JP" altLang="en-US" sz="1600" dirty="0">
                  <a:solidFill>
                    <a:srgbClr val="DDDDDD"/>
                  </a:solidFill>
                </a:rPr>
                <a:t>検出効率 </a:t>
              </a:r>
              <a:r>
                <a:rPr lang="en-US" altLang="ja-JP" sz="1600" dirty="0">
                  <a:solidFill>
                    <a:srgbClr val="DDDDDD"/>
                  </a:solidFill>
                </a:rPr>
                <a:t>:  69%</a:t>
              </a:r>
            </a:p>
          </p:txBody>
        </p:sp>
        <p:pic>
          <p:nvPicPr>
            <p:cNvPr id="33809" name="Picture 1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87900" y="3567113"/>
              <a:ext cx="4137025" cy="259873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</p:pic>
        <p:sp>
          <p:nvSpPr>
            <p:cNvPr id="33810" name="AutoShape 18"/>
            <p:cNvSpPr>
              <a:spLocks noChangeArrowheads="1"/>
            </p:cNvSpPr>
            <p:nvPr/>
          </p:nvSpPr>
          <p:spPr bwMode="auto">
            <a:xfrm rot="16200000">
              <a:off x="1138238" y="4846638"/>
              <a:ext cx="309562" cy="212725"/>
            </a:xfrm>
            <a:prstGeom prst="downArrow">
              <a:avLst>
                <a:gd name="adj1" fmla="val 50000"/>
                <a:gd name="adj2" fmla="val 43750"/>
              </a:avLst>
            </a:prstGeom>
            <a:solidFill>
              <a:srgbClr val="CCFFCC">
                <a:alpha val="20000"/>
              </a:srgbClr>
            </a:solidFill>
            <a:ln w="1270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noAutofit/>
            </a:bodyPr>
            <a:lstStyle/>
            <a:p>
              <a:endParaRPr lang="ja-JP" altLang="en-US"/>
            </a:p>
          </p:txBody>
        </p:sp>
        <p:sp>
          <p:nvSpPr>
            <p:cNvPr id="33811" name="Rectangle 19"/>
            <p:cNvSpPr>
              <a:spLocks noChangeArrowheads="1"/>
            </p:cNvSpPr>
            <p:nvPr/>
          </p:nvSpPr>
          <p:spPr bwMode="auto">
            <a:xfrm>
              <a:off x="1471615" y="4786322"/>
              <a:ext cx="3457575" cy="90486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 dirty="0">
                  <a:solidFill>
                    <a:srgbClr val="F8F8F8"/>
                  </a:solidFill>
                </a:rPr>
                <a:t>重力波は見つからず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1600" dirty="0">
                  <a:solidFill>
                    <a:srgbClr val="F8F8F8"/>
                  </a:solidFill>
                </a:rPr>
                <a:t>イベント頻度への上限値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en-US" altLang="ja-JP" sz="1600" dirty="0" smtClean="0">
                  <a:solidFill>
                    <a:srgbClr val="CCFFCC"/>
                  </a:solidFill>
                </a:rPr>
                <a:t>20 </a:t>
              </a:r>
              <a:r>
                <a:rPr kumimoji="0" lang="en-US" altLang="ja-JP" sz="1600" dirty="0">
                  <a:solidFill>
                    <a:srgbClr val="CCFFCC"/>
                  </a:solidFill>
                </a:rPr>
                <a:t>events/year (C.L. 90%)</a:t>
              </a:r>
            </a:p>
          </p:txBody>
        </p:sp>
        <p:sp>
          <p:nvSpPr>
            <p:cNvPr id="33812" name="Rectangle 20"/>
            <p:cNvSpPr>
              <a:spLocks noChangeArrowheads="1"/>
            </p:cNvSpPr>
            <p:nvPr/>
          </p:nvSpPr>
          <p:spPr bwMode="auto">
            <a:xfrm>
              <a:off x="1189038" y="6199188"/>
              <a:ext cx="7415212" cy="3293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400" dirty="0">
                  <a:solidFill>
                    <a:srgbClr val="F8F8F8"/>
                  </a:solidFill>
                </a:rPr>
                <a:t>その他</a:t>
              </a:r>
              <a:r>
                <a:rPr lang="en-US" altLang="ja-JP" sz="1400" dirty="0">
                  <a:solidFill>
                    <a:srgbClr val="F8F8F8"/>
                  </a:solidFill>
                </a:rPr>
                <a:t>:  </a:t>
              </a:r>
              <a:r>
                <a:rPr lang="ja-JP" altLang="en-US" sz="1400" dirty="0">
                  <a:solidFill>
                    <a:srgbClr val="F8F8F8"/>
                  </a:solidFill>
                </a:rPr>
                <a:t>バースト波探査</a:t>
              </a:r>
              <a:r>
                <a:rPr lang="en-US" altLang="ja-JP" sz="1400" dirty="0">
                  <a:solidFill>
                    <a:srgbClr val="F8F8F8"/>
                  </a:solidFill>
                </a:rPr>
                <a:t>, </a:t>
              </a:r>
              <a:r>
                <a:rPr lang="ja-JP" altLang="en-US" sz="1400" dirty="0">
                  <a:solidFill>
                    <a:srgbClr val="F8F8F8"/>
                  </a:solidFill>
                </a:rPr>
                <a:t>パルサー探査</a:t>
              </a:r>
              <a:r>
                <a:rPr lang="en-US" altLang="ja-JP" sz="1400" dirty="0">
                  <a:solidFill>
                    <a:srgbClr val="F8F8F8"/>
                  </a:solidFill>
                </a:rPr>
                <a:t>, </a:t>
              </a:r>
              <a:r>
                <a:rPr lang="ja-JP" altLang="en-US" sz="1400" dirty="0">
                  <a:solidFill>
                    <a:srgbClr val="F8F8F8"/>
                  </a:solidFill>
                </a:rPr>
                <a:t>ブラックホール準固有振動探査　など</a:t>
              </a:r>
              <a:endParaRPr kumimoji="0" lang="ja-JP" altLang="en-US" sz="1400" dirty="0">
                <a:solidFill>
                  <a:srgbClr val="F8F8F8"/>
                </a:solidFill>
              </a:endParaRPr>
            </a:p>
          </p:txBody>
        </p:sp>
      </p:grpSp>
    </p:spTree>
  </p:cSld>
  <p:clrMapOvr>
    <a:masterClrMapping/>
  </p:clrMapOvr>
  <p:transition advTm="21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TAMA300</a:t>
            </a:r>
            <a:endParaRPr lang="en-US" altLang="ja-JP" sz="2000" dirty="0"/>
          </a:p>
        </p:txBody>
      </p:sp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1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1733E9-F76B-4DA4-A275-84D51B7B5971}" type="slidenum">
              <a:rPr lang="en-US" altLang="ja-JP"/>
              <a:pPr/>
              <a:t>69</a:t>
            </a:fld>
            <a:endParaRPr lang="en-US" altLang="ja-JP"/>
          </a:p>
        </p:txBody>
      </p:sp>
      <p:sp>
        <p:nvSpPr>
          <p:cNvPr id="1162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sz="1800">
                <a:solidFill>
                  <a:srgbClr val="C80000"/>
                </a:solidFill>
              </a:rPr>
              <a:t> </a:t>
            </a:r>
          </a:p>
        </p:txBody>
      </p:sp>
      <p:pic>
        <p:nvPicPr>
          <p:cNvPr id="11622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1938" y="4511675"/>
            <a:ext cx="2212975" cy="1658938"/>
          </a:xfrm>
          <a:prstGeom prst="rect">
            <a:avLst/>
          </a:prstGeom>
          <a:noFill/>
        </p:spPr>
      </p:pic>
      <p:pic>
        <p:nvPicPr>
          <p:cNvPr id="116224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5113" y="1282700"/>
            <a:ext cx="2224087" cy="2881313"/>
          </a:xfrm>
          <a:prstGeom prst="rect">
            <a:avLst/>
          </a:prstGeom>
          <a:noFill/>
        </p:spPr>
      </p:pic>
      <p:pic>
        <p:nvPicPr>
          <p:cNvPr id="116224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9900" y="1282700"/>
            <a:ext cx="6102350" cy="4881563"/>
          </a:xfrm>
          <a:prstGeom prst="rect">
            <a:avLst/>
          </a:prstGeom>
          <a:noFill/>
        </p:spPr>
      </p:pic>
      <p:sp>
        <p:nvSpPr>
          <p:cNvPr id="1162247" name="Text Box 7"/>
          <p:cNvSpPr txBox="1">
            <a:spLocks noChangeArrowheads="1"/>
          </p:cNvSpPr>
          <p:nvPr/>
        </p:nvSpPr>
        <p:spPr bwMode="auto">
          <a:xfrm>
            <a:off x="488950" y="1225550"/>
            <a:ext cx="1679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4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800" b="1">
                <a:solidFill>
                  <a:srgbClr val="F5FD4D"/>
                </a:solidFill>
              </a:rPr>
              <a:t>Center Room</a:t>
            </a:r>
          </a:p>
        </p:txBody>
      </p:sp>
      <p:sp>
        <p:nvSpPr>
          <p:cNvPr id="1162248" name="Text Box 8"/>
          <p:cNvSpPr txBox="1">
            <a:spLocks noChangeArrowheads="1"/>
          </p:cNvSpPr>
          <p:nvPr/>
        </p:nvSpPr>
        <p:spPr bwMode="auto">
          <a:xfrm>
            <a:off x="6589713" y="1219200"/>
            <a:ext cx="14176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4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800" b="1">
                <a:solidFill>
                  <a:srgbClr val="F5FD4D"/>
                </a:solidFill>
              </a:rPr>
              <a:t>Beam tube</a:t>
            </a:r>
          </a:p>
        </p:txBody>
      </p:sp>
      <p:sp>
        <p:nvSpPr>
          <p:cNvPr id="1162249" name="Text Box 9"/>
          <p:cNvSpPr txBox="1">
            <a:spLocks noChangeArrowheads="1"/>
          </p:cNvSpPr>
          <p:nvPr/>
        </p:nvSpPr>
        <p:spPr bwMode="auto">
          <a:xfrm>
            <a:off x="6608763" y="4443413"/>
            <a:ext cx="1346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4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800" b="1">
                <a:solidFill>
                  <a:srgbClr val="F5FD4D"/>
                </a:solidFill>
              </a:rPr>
              <a:t>End Room</a:t>
            </a:r>
          </a:p>
        </p:txBody>
      </p:sp>
      <p:sp>
        <p:nvSpPr>
          <p:cNvPr id="1162250" name="Text Box 10"/>
          <p:cNvSpPr txBox="1">
            <a:spLocks noChangeArrowheads="1"/>
          </p:cNvSpPr>
          <p:nvPr/>
        </p:nvSpPr>
        <p:spPr bwMode="auto">
          <a:xfrm>
            <a:off x="704850" y="2500313"/>
            <a:ext cx="998538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3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400" b="1">
                <a:solidFill>
                  <a:srgbClr val="FF0000"/>
                </a:solidFill>
              </a:rPr>
              <a:t>Injection</a:t>
            </a:r>
          </a:p>
          <a:p>
            <a:pPr marL="341313" indent="-341313" algn="l">
              <a:spcBef>
                <a:spcPts val="3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400" b="1">
                <a:solidFill>
                  <a:srgbClr val="FF0000"/>
                </a:solidFill>
              </a:rPr>
              <a:t>Bench</a:t>
            </a:r>
          </a:p>
        </p:txBody>
      </p:sp>
      <p:sp>
        <p:nvSpPr>
          <p:cNvPr id="1162251" name="Text Box 11"/>
          <p:cNvSpPr txBox="1">
            <a:spLocks noChangeArrowheads="1"/>
          </p:cNvSpPr>
          <p:nvPr/>
        </p:nvSpPr>
        <p:spPr bwMode="auto">
          <a:xfrm>
            <a:off x="5168900" y="2500313"/>
            <a:ext cx="415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3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400" b="1">
                <a:solidFill>
                  <a:srgbClr val="FF0000"/>
                </a:solidFill>
              </a:rPr>
              <a:t>BS</a:t>
            </a:r>
          </a:p>
        </p:txBody>
      </p:sp>
      <p:sp>
        <p:nvSpPr>
          <p:cNvPr id="1162252" name="Text Box 12"/>
          <p:cNvSpPr txBox="1">
            <a:spLocks noChangeArrowheads="1"/>
          </p:cNvSpPr>
          <p:nvPr/>
        </p:nvSpPr>
        <p:spPr bwMode="auto">
          <a:xfrm>
            <a:off x="3584575" y="2643188"/>
            <a:ext cx="4683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3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400" b="1">
                <a:solidFill>
                  <a:srgbClr val="FF0000"/>
                </a:solidFill>
              </a:rPr>
              <a:t>RM</a:t>
            </a:r>
          </a:p>
        </p:txBody>
      </p:sp>
      <p:sp>
        <p:nvSpPr>
          <p:cNvPr id="1162253" name="Text Box 13"/>
          <p:cNvSpPr txBox="1">
            <a:spLocks noChangeArrowheads="1"/>
          </p:cNvSpPr>
          <p:nvPr/>
        </p:nvSpPr>
        <p:spPr bwMode="auto">
          <a:xfrm>
            <a:off x="6105525" y="2716213"/>
            <a:ext cx="58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3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400" b="1">
                <a:solidFill>
                  <a:srgbClr val="FF0000"/>
                </a:solidFill>
              </a:rPr>
              <a:t>NM1</a:t>
            </a:r>
          </a:p>
        </p:txBody>
      </p:sp>
      <p:sp>
        <p:nvSpPr>
          <p:cNvPr id="1162254" name="Text Box 14"/>
          <p:cNvSpPr txBox="1">
            <a:spLocks noChangeArrowheads="1"/>
          </p:cNvSpPr>
          <p:nvPr/>
        </p:nvSpPr>
        <p:spPr bwMode="auto">
          <a:xfrm>
            <a:off x="4664075" y="2211388"/>
            <a:ext cx="58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3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400" b="1">
                <a:solidFill>
                  <a:srgbClr val="FF0000"/>
                </a:solidFill>
              </a:rPr>
              <a:t>NM2</a:t>
            </a:r>
          </a:p>
        </p:txBody>
      </p:sp>
      <p:sp>
        <p:nvSpPr>
          <p:cNvPr id="1162255" name="Text Box 15"/>
          <p:cNvSpPr txBox="1">
            <a:spLocks noChangeArrowheads="1"/>
          </p:cNvSpPr>
          <p:nvPr/>
        </p:nvSpPr>
        <p:spPr bwMode="auto">
          <a:xfrm>
            <a:off x="2000250" y="2643188"/>
            <a:ext cx="571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3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400" b="1">
                <a:solidFill>
                  <a:srgbClr val="FF0000"/>
                </a:solidFill>
              </a:rPr>
              <a:t>MC1</a:t>
            </a:r>
          </a:p>
        </p:txBody>
      </p:sp>
      <p:sp>
        <p:nvSpPr>
          <p:cNvPr id="1162256" name="Text Box 16"/>
          <p:cNvSpPr txBox="1">
            <a:spLocks noChangeArrowheads="1"/>
          </p:cNvSpPr>
          <p:nvPr/>
        </p:nvSpPr>
        <p:spPr bwMode="auto">
          <a:xfrm>
            <a:off x="488950" y="3652838"/>
            <a:ext cx="11255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3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400" b="1">
                <a:solidFill>
                  <a:srgbClr val="FF0000"/>
                </a:solidFill>
              </a:rPr>
              <a:t>10W Laser</a:t>
            </a:r>
          </a:p>
        </p:txBody>
      </p:sp>
      <p:sp>
        <p:nvSpPr>
          <p:cNvPr id="1162257" name="Text Box 17"/>
          <p:cNvSpPr txBox="1">
            <a:spLocks noChangeArrowheads="1"/>
          </p:cNvSpPr>
          <p:nvPr/>
        </p:nvSpPr>
        <p:spPr bwMode="auto">
          <a:xfrm>
            <a:off x="4232275" y="3508375"/>
            <a:ext cx="1409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3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400" b="1">
                <a:solidFill>
                  <a:srgbClr val="FF0000"/>
                </a:solidFill>
              </a:rPr>
              <a:t>Output Bench</a:t>
            </a:r>
          </a:p>
        </p:txBody>
      </p:sp>
      <p:sp>
        <p:nvSpPr>
          <p:cNvPr id="1162258" name="Text Box 18"/>
          <p:cNvSpPr txBox="1">
            <a:spLocks noChangeArrowheads="1"/>
          </p:cNvSpPr>
          <p:nvPr/>
        </p:nvSpPr>
        <p:spPr bwMode="auto">
          <a:xfrm>
            <a:off x="6824663" y="2500313"/>
            <a:ext cx="1184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3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400" b="1">
                <a:solidFill>
                  <a:srgbClr val="FF0000"/>
                </a:solidFill>
              </a:rPr>
              <a:t>300m Tube</a:t>
            </a:r>
          </a:p>
        </p:txBody>
      </p:sp>
      <p:sp>
        <p:nvSpPr>
          <p:cNvPr id="1162259" name="Text Box 19"/>
          <p:cNvSpPr txBox="1">
            <a:spLocks noChangeArrowheads="1"/>
          </p:cNvSpPr>
          <p:nvPr/>
        </p:nvSpPr>
        <p:spPr bwMode="auto">
          <a:xfrm>
            <a:off x="7472363" y="5092700"/>
            <a:ext cx="561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3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400" b="1">
                <a:solidFill>
                  <a:srgbClr val="FF0000"/>
                </a:solidFill>
              </a:rPr>
              <a:t>EM1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8" name="AutoShape 36"/>
          <p:cNvSpPr>
            <a:spLocks noChangeArrowheads="1"/>
          </p:cNvSpPr>
          <p:nvPr/>
        </p:nvSpPr>
        <p:spPr bwMode="auto">
          <a:xfrm>
            <a:off x="590821" y="1782942"/>
            <a:ext cx="4565012" cy="1245948"/>
          </a:xfrm>
          <a:prstGeom prst="roundRect">
            <a:avLst>
              <a:gd name="adj" fmla="val 8106"/>
            </a:avLst>
          </a:prstGeom>
          <a:solidFill>
            <a:srgbClr val="FFFF99">
              <a:alpha val="10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37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dirty="0" smtClean="0"/>
              <a:t>ウェーバーイベント</a:t>
            </a:r>
          </a:p>
        </p:txBody>
      </p:sp>
      <p:sp>
        <p:nvSpPr>
          <p:cNvPr id="30722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9" name="スライド番号プレースホルダ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7</a:t>
            </a:fld>
            <a:endParaRPr lang="en-US" altLang="ja-JP"/>
          </a:p>
        </p:txBody>
      </p:sp>
      <p:sp>
        <p:nvSpPr>
          <p:cNvPr id="30731" name="AutoShape 41"/>
          <p:cNvSpPr>
            <a:spLocks noChangeArrowheads="1"/>
          </p:cNvSpPr>
          <p:nvPr/>
        </p:nvSpPr>
        <p:spPr bwMode="auto">
          <a:xfrm rot="5400000">
            <a:off x="2078013" y="3117144"/>
            <a:ext cx="317500" cy="658118"/>
          </a:xfrm>
          <a:custGeom>
            <a:avLst/>
            <a:gdLst>
              <a:gd name="T0" fmla="*/ 165100 w 21600"/>
              <a:gd name="T1" fmla="*/ 0 h 21600"/>
              <a:gd name="T2" fmla="*/ 0 w 21600"/>
              <a:gd name="T3" fmla="*/ 215900 h 21600"/>
              <a:gd name="T4" fmla="*/ 165100 w 21600"/>
              <a:gd name="T5" fmla="*/ 431800 h 21600"/>
              <a:gd name="T6" fmla="*/ 317500 w 21600"/>
              <a:gd name="T7" fmla="*/ 2159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255 h 21600"/>
              <a:gd name="T14" fmla="*/ 14357 w 21600"/>
              <a:gd name="T15" fmla="*/ 1834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32" y="0"/>
                </a:moveTo>
                <a:lnTo>
                  <a:pt x="11232" y="3255"/>
                </a:lnTo>
                <a:lnTo>
                  <a:pt x="3375" y="3255"/>
                </a:lnTo>
                <a:lnTo>
                  <a:pt x="3375" y="18345"/>
                </a:lnTo>
                <a:lnTo>
                  <a:pt x="11232" y="18345"/>
                </a:lnTo>
                <a:lnTo>
                  <a:pt x="1123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255"/>
                </a:moveTo>
                <a:lnTo>
                  <a:pt x="1350" y="18345"/>
                </a:lnTo>
                <a:lnTo>
                  <a:pt x="2700" y="18345"/>
                </a:lnTo>
                <a:lnTo>
                  <a:pt x="2700" y="3255"/>
                </a:lnTo>
                <a:close/>
              </a:path>
              <a:path w="21600" h="21600">
                <a:moveTo>
                  <a:pt x="0" y="3255"/>
                </a:moveTo>
                <a:lnTo>
                  <a:pt x="0" y="18345"/>
                </a:lnTo>
                <a:lnTo>
                  <a:pt x="675" y="18345"/>
                </a:lnTo>
                <a:lnTo>
                  <a:pt x="675" y="3255"/>
                </a:lnTo>
                <a:close/>
              </a:path>
            </a:pathLst>
          </a:custGeom>
          <a:solidFill>
            <a:srgbClr val="FFFF99">
              <a:alpha val="10000"/>
            </a:srgbClr>
          </a:solidFill>
          <a:ln w="6350">
            <a:solidFill>
              <a:srgbClr val="FFFFCC"/>
            </a:solidFill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30732" name="Text Box 42"/>
          <p:cNvSpPr txBox="1">
            <a:spLocks noChangeArrowheads="1"/>
          </p:cNvSpPr>
          <p:nvPr/>
        </p:nvSpPr>
        <p:spPr bwMode="auto">
          <a:xfrm>
            <a:off x="683568" y="3773938"/>
            <a:ext cx="518477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2000" dirty="0">
                <a:solidFill>
                  <a:srgbClr val="F8F8F8"/>
                </a:solidFill>
              </a:rPr>
              <a:t>否定的な</a:t>
            </a:r>
            <a:r>
              <a:rPr lang="ja-JP" altLang="en-US" sz="2000" dirty="0" smtClean="0">
                <a:solidFill>
                  <a:srgbClr val="F8F8F8"/>
                </a:solidFill>
              </a:rPr>
              <a:t>結論 </a:t>
            </a:r>
            <a:r>
              <a:rPr lang="en-US" altLang="ja-JP" sz="2000" dirty="0" smtClean="0">
                <a:solidFill>
                  <a:srgbClr val="F8F8F8"/>
                </a:solidFill>
              </a:rPr>
              <a:t>:</a:t>
            </a:r>
            <a:r>
              <a:rPr lang="ja-JP" altLang="en-US" sz="2000" dirty="0" smtClean="0">
                <a:solidFill>
                  <a:srgbClr val="000000"/>
                </a:solidFill>
              </a:rPr>
              <a:t> </a:t>
            </a:r>
            <a:endParaRPr lang="en-US" altLang="ja-JP" sz="2000" dirty="0" smtClean="0">
              <a:solidFill>
                <a:srgbClr val="000000"/>
              </a:solidFill>
            </a:endParaRPr>
          </a:p>
          <a:p>
            <a:pPr algn="l">
              <a:buFontTx/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- </a:t>
            </a:r>
            <a:r>
              <a:rPr lang="ja-JP" altLang="en-US" sz="2000" dirty="0" smtClean="0">
                <a:solidFill>
                  <a:srgbClr val="FFFFCC"/>
                </a:solidFill>
              </a:rPr>
              <a:t>頻度</a:t>
            </a:r>
            <a:r>
              <a:rPr lang="ja-JP" altLang="en-US" sz="2000" dirty="0">
                <a:solidFill>
                  <a:srgbClr val="FFFFCC"/>
                </a:solidFill>
              </a:rPr>
              <a:t>・振幅が大きすぎる</a:t>
            </a:r>
            <a:r>
              <a:rPr lang="ja-JP" altLang="en-US" sz="2000" dirty="0">
                <a:solidFill>
                  <a:srgbClr val="000000"/>
                </a:solidFill>
              </a:rPr>
              <a:t> </a:t>
            </a:r>
            <a:endParaRPr lang="en-US" altLang="ja-JP" sz="2000" dirty="0">
              <a:solidFill>
                <a:srgbClr val="F8F8F8"/>
              </a:solidFill>
            </a:endParaRPr>
          </a:p>
          <a:p>
            <a:pPr algn="l">
              <a:buFontTx/>
              <a:buNone/>
            </a:pPr>
            <a:r>
              <a:rPr lang="en-US" altLang="ja-JP" sz="2000" dirty="0" smtClean="0">
                <a:solidFill>
                  <a:srgbClr val="F8F8F8"/>
                </a:solidFill>
              </a:rPr>
              <a:t>        1000</a:t>
            </a:r>
            <a:r>
              <a:rPr lang="ja-JP" altLang="en-US" sz="2000" dirty="0">
                <a:solidFill>
                  <a:srgbClr val="F8F8F8"/>
                </a:solidFill>
              </a:rPr>
              <a:t>万年で銀河が消滅する</a:t>
            </a:r>
            <a:r>
              <a:rPr lang="ja-JP" altLang="en-US" sz="2000" dirty="0" smtClean="0">
                <a:solidFill>
                  <a:srgbClr val="F8F8F8"/>
                </a:solidFill>
              </a:rPr>
              <a:t>程度に</a:t>
            </a:r>
            <a:endParaRPr lang="en-US" altLang="ja-JP" sz="2000" dirty="0" smtClean="0">
              <a:solidFill>
                <a:srgbClr val="F8F8F8"/>
              </a:solidFill>
            </a:endParaRPr>
          </a:p>
          <a:p>
            <a:pPr algn="l">
              <a:buFontTx/>
              <a:buNone/>
            </a:pPr>
            <a:r>
              <a:rPr lang="en-US" altLang="ja-JP" sz="2000" dirty="0">
                <a:solidFill>
                  <a:srgbClr val="F8F8F8"/>
                </a:solidFill>
              </a:rPr>
              <a:t> </a:t>
            </a:r>
            <a:r>
              <a:rPr lang="en-US" altLang="ja-JP" sz="2000" dirty="0" smtClean="0">
                <a:solidFill>
                  <a:srgbClr val="F8F8F8"/>
                </a:solidFill>
              </a:rPr>
              <a:t>       </a:t>
            </a:r>
            <a:r>
              <a:rPr lang="ja-JP" altLang="en-US" sz="2000" dirty="0" smtClean="0">
                <a:solidFill>
                  <a:srgbClr val="F8F8F8"/>
                </a:solidFill>
              </a:rPr>
              <a:t>相当するエネルギー</a:t>
            </a:r>
            <a:r>
              <a:rPr lang="ja-JP" altLang="en-US" sz="2000" dirty="0">
                <a:solidFill>
                  <a:srgbClr val="F8F8F8"/>
                </a:solidFill>
              </a:rPr>
              <a:t>放出</a:t>
            </a:r>
            <a:r>
              <a:rPr lang="ja-JP" altLang="en-US" sz="2000" dirty="0" smtClean="0">
                <a:solidFill>
                  <a:srgbClr val="F8F8F8"/>
                </a:solidFill>
              </a:rPr>
              <a:t>レート</a:t>
            </a:r>
            <a:r>
              <a:rPr lang="en-US" altLang="ja-JP" sz="2000" dirty="0" smtClean="0">
                <a:solidFill>
                  <a:srgbClr val="F8F8F8"/>
                </a:solidFill>
              </a:rPr>
              <a:t>.</a:t>
            </a:r>
            <a:endParaRPr lang="ja-JP" altLang="en-US" sz="2000" dirty="0">
              <a:solidFill>
                <a:srgbClr val="F8F8F8"/>
              </a:solidFill>
            </a:endParaRPr>
          </a:p>
          <a:p>
            <a:pPr algn="l">
              <a:buFontTx/>
              <a:buNone/>
            </a:pPr>
            <a:r>
              <a:rPr lang="ja-JP" altLang="en-US" sz="2000" dirty="0">
                <a:solidFill>
                  <a:srgbClr val="F8F8F8"/>
                </a:solidFill>
              </a:rPr>
              <a:t> </a:t>
            </a:r>
            <a:r>
              <a:rPr lang="ja-JP" altLang="en-US" sz="2000" dirty="0" smtClean="0">
                <a:solidFill>
                  <a:srgbClr val="F8F8F8"/>
                </a:solidFill>
              </a:rPr>
              <a:t> </a:t>
            </a:r>
            <a:r>
              <a:rPr lang="en-US" altLang="ja-JP" sz="2000" dirty="0" smtClean="0">
                <a:solidFill>
                  <a:srgbClr val="F8F8F8"/>
                </a:solidFill>
              </a:rPr>
              <a:t>- </a:t>
            </a:r>
            <a:r>
              <a:rPr lang="ja-JP" altLang="en-US" sz="2000" dirty="0" smtClean="0">
                <a:solidFill>
                  <a:srgbClr val="F8F8F8"/>
                </a:solidFill>
              </a:rPr>
              <a:t>追試</a:t>
            </a:r>
            <a:r>
              <a:rPr lang="en-US" altLang="ja-JP" sz="2000" dirty="0">
                <a:solidFill>
                  <a:srgbClr val="F8F8F8"/>
                </a:solidFill>
              </a:rPr>
              <a:t>(~19</a:t>
            </a:r>
            <a:r>
              <a:rPr lang="ja-JP" altLang="en-US" sz="2000" dirty="0">
                <a:solidFill>
                  <a:srgbClr val="F8F8F8"/>
                </a:solidFill>
              </a:rPr>
              <a:t>台</a:t>
            </a:r>
            <a:r>
              <a:rPr lang="en-US" altLang="ja-JP" sz="2000" dirty="0">
                <a:solidFill>
                  <a:srgbClr val="F8F8F8"/>
                </a:solidFill>
              </a:rPr>
              <a:t>)</a:t>
            </a:r>
            <a:r>
              <a:rPr lang="ja-JP" altLang="en-US" sz="2000" dirty="0">
                <a:solidFill>
                  <a:srgbClr val="F8F8F8"/>
                </a:solidFill>
              </a:rPr>
              <a:t>では検出</a:t>
            </a:r>
            <a:r>
              <a:rPr lang="ja-JP" altLang="en-US" sz="2000" dirty="0" smtClean="0">
                <a:solidFill>
                  <a:srgbClr val="F8F8F8"/>
                </a:solidFill>
              </a:rPr>
              <a:t>されなかった</a:t>
            </a:r>
            <a:r>
              <a:rPr lang="en-US" altLang="ja-JP" sz="2000" dirty="0" smtClean="0">
                <a:solidFill>
                  <a:srgbClr val="F8F8F8"/>
                </a:solidFill>
              </a:rPr>
              <a:t>.</a:t>
            </a:r>
            <a:endParaRPr lang="ja-JP" altLang="en-US" sz="2000" dirty="0">
              <a:solidFill>
                <a:srgbClr val="F8F8F8"/>
              </a:solidFill>
            </a:endParaRPr>
          </a:p>
        </p:txBody>
      </p:sp>
      <p:sp>
        <p:nvSpPr>
          <p:cNvPr id="30733" name="Text Box 43"/>
          <p:cNvSpPr txBox="1">
            <a:spLocks noChangeArrowheads="1"/>
          </p:cNvSpPr>
          <p:nvPr/>
        </p:nvSpPr>
        <p:spPr bwMode="auto">
          <a:xfrm>
            <a:off x="971400" y="5621178"/>
            <a:ext cx="46087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2000" dirty="0">
                <a:solidFill>
                  <a:srgbClr val="FFFF00"/>
                </a:solidFill>
              </a:rPr>
              <a:t>重力波検出実験が始まる契機と</a:t>
            </a:r>
            <a:r>
              <a:rPr lang="ja-JP" altLang="en-US" sz="2000" dirty="0" smtClean="0">
                <a:solidFill>
                  <a:srgbClr val="FFFF00"/>
                </a:solidFill>
              </a:rPr>
              <a:t>なった</a:t>
            </a:r>
            <a:r>
              <a:rPr lang="en-US" altLang="ja-JP" sz="2000" dirty="0" smtClean="0">
                <a:solidFill>
                  <a:srgbClr val="FFFF00"/>
                </a:solidFill>
              </a:rPr>
              <a:t>.</a:t>
            </a:r>
            <a:endParaRPr lang="ja-JP" altLang="en-US" sz="2000" dirty="0">
              <a:solidFill>
                <a:srgbClr val="FFFF00"/>
              </a:solidFill>
            </a:endParaRPr>
          </a:p>
        </p:txBody>
      </p:sp>
      <p:sp>
        <p:nvSpPr>
          <p:cNvPr id="30734" name="Text Box 44"/>
          <p:cNvSpPr txBox="1">
            <a:spLocks noChangeAspect="1" noChangeArrowheads="1"/>
          </p:cNvSpPr>
          <p:nvPr/>
        </p:nvSpPr>
        <p:spPr bwMode="auto">
          <a:xfrm>
            <a:off x="7308850" y="5911640"/>
            <a:ext cx="172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ja-JP" altLang="en-US" sz="900" dirty="0">
                <a:solidFill>
                  <a:srgbClr val="DDDDDD"/>
                </a:solidFill>
              </a:rPr>
              <a:t>坪野公夫 「時空の</a:t>
            </a:r>
            <a:r>
              <a:rPr kumimoji="0" lang="ja-JP" altLang="en-US" sz="900" dirty="0" err="1">
                <a:solidFill>
                  <a:srgbClr val="DDDDDD"/>
                </a:solidFill>
              </a:rPr>
              <a:t>さざ</a:t>
            </a:r>
            <a:r>
              <a:rPr kumimoji="0" lang="ja-JP" altLang="en-US" sz="900" dirty="0">
                <a:solidFill>
                  <a:srgbClr val="DDDDDD"/>
                </a:solidFill>
              </a:rPr>
              <a:t>波」より </a:t>
            </a:r>
          </a:p>
        </p:txBody>
      </p:sp>
      <p:sp>
        <p:nvSpPr>
          <p:cNvPr id="30729" name="Rectangle 38"/>
          <p:cNvSpPr>
            <a:spLocks noChangeArrowheads="1"/>
          </p:cNvSpPr>
          <p:nvPr/>
        </p:nvSpPr>
        <p:spPr bwMode="auto">
          <a:xfrm>
            <a:off x="547428" y="1156682"/>
            <a:ext cx="3520516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kumimoji="0" lang="ja-JP" altLang="en-US" sz="2000" dirty="0">
                <a:solidFill>
                  <a:srgbClr val="FFFFCC"/>
                </a:solidFill>
              </a:rPr>
              <a:t>「ウェーバーイベント」</a:t>
            </a:r>
            <a:r>
              <a:rPr kumimoji="0" lang="ja-JP" altLang="en-US" sz="2000" dirty="0">
                <a:solidFill>
                  <a:srgbClr val="DDDDDD"/>
                </a:solidFill>
              </a:rPr>
              <a:t>  </a:t>
            </a:r>
            <a:r>
              <a:rPr lang="en-US" altLang="ja-JP" sz="2000" dirty="0">
                <a:solidFill>
                  <a:srgbClr val="DDDDDD"/>
                </a:solidFill>
              </a:rPr>
              <a:t>(1969</a:t>
            </a:r>
            <a:r>
              <a:rPr lang="ja-JP" altLang="en-US" sz="2000" dirty="0">
                <a:solidFill>
                  <a:srgbClr val="DDDDDD"/>
                </a:solidFill>
              </a:rPr>
              <a:t>年</a:t>
            </a:r>
            <a:r>
              <a:rPr lang="en-US" altLang="ja-JP" sz="2000" dirty="0">
                <a:solidFill>
                  <a:srgbClr val="DDDDDD"/>
                </a:solidFill>
              </a:rPr>
              <a:t>)</a:t>
            </a:r>
          </a:p>
        </p:txBody>
      </p:sp>
      <p:sp>
        <p:nvSpPr>
          <p:cNvPr id="30730" name="Text Box 39"/>
          <p:cNvSpPr txBox="1">
            <a:spLocks noChangeArrowheads="1"/>
          </p:cNvSpPr>
          <p:nvPr/>
        </p:nvSpPr>
        <p:spPr bwMode="auto">
          <a:xfrm>
            <a:off x="590820" y="1728908"/>
            <a:ext cx="4565012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800" dirty="0" smtClean="0">
                <a:solidFill>
                  <a:srgbClr val="F8F8F8"/>
                </a:solidFill>
              </a:rPr>
              <a:t>重力波</a:t>
            </a:r>
            <a:r>
              <a:rPr lang="ja-JP" altLang="en-US" sz="1800" dirty="0">
                <a:solidFill>
                  <a:srgbClr val="F8F8F8"/>
                </a:solidFill>
              </a:rPr>
              <a:t>検出の報告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800" dirty="0">
                <a:solidFill>
                  <a:srgbClr val="000000"/>
                </a:solidFill>
              </a:rPr>
              <a:t>   </a:t>
            </a:r>
            <a:r>
              <a:rPr lang="en-US" altLang="ja-JP" sz="1800" dirty="0" smtClean="0">
                <a:solidFill>
                  <a:srgbClr val="FFFFCC"/>
                </a:solidFill>
              </a:rPr>
              <a:t>1000km</a:t>
            </a:r>
            <a:r>
              <a:rPr lang="ja-JP" altLang="en-US" sz="1800" dirty="0">
                <a:solidFill>
                  <a:srgbClr val="FFFFCC"/>
                </a:solidFill>
              </a:rPr>
              <a:t>離れた </a:t>
            </a:r>
            <a:r>
              <a:rPr lang="en-US" altLang="ja-JP" sz="1800" dirty="0">
                <a:solidFill>
                  <a:srgbClr val="FFFFCC"/>
                </a:solidFill>
              </a:rPr>
              <a:t>2</a:t>
            </a:r>
            <a:r>
              <a:rPr lang="ja-JP" altLang="en-US" sz="1800" dirty="0">
                <a:solidFill>
                  <a:srgbClr val="FFFFCC"/>
                </a:solidFill>
              </a:rPr>
              <a:t>台の検出器での同時信号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800" dirty="0">
                <a:solidFill>
                  <a:srgbClr val="000000"/>
                </a:solidFill>
              </a:rPr>
              <a:t>     </a:t>
            </a:r>
            <a:r>
              <a:rPr lang="en-US" altLang="ja-JP" sz="1800" dirty="0">
                <a:solidFill>
                  <a:srgbClr val="F8F8F8"/>
                </a:solidFill>
              </a:rPr>
              <a:t>1</a:t>
            </a:r>
            <a:r>
              <a:rPr lang="ja-JP" altLang="en-US" sz="1800" dirty="0">
                <a:solidFill>
                  <a:srgbClr val="F8F8F8"/>
                </a:solidFill>
              </a:rPr>
              <a:t>日に数回のイベント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800" dirty="0">
                <a:solidFill>
                  <a:srgbClr val="F8F8F8"/>
                </a:solidFill>
              </a:rPr>
              <a:t>     銀河中心方向から多くのイベント</a:t>
            </a:r>
            <a:endParaRPr kumimoji="0" lang="ja-JP" altLang="en-US" sz="1800" dirty="0">
              <a:solidFill>
                <a:srgbClr val="F8F8F8"/>
              </a:solidFill>
            </a:endParaRPr>
          </a:p>
        </p:txBody>
      </p:sp>
      <p:pic>
        <p:nvPicPr>
          <p:cNvPr id="30736" name="Picture 4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50505"/>
              </a:clrFrom>
              <a:clrTo>
                <a:srgbClr val="05050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07075" y="3047790"/>
            <a:ext cx="3013075" cy="28638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17223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641997"/>
            <a:ext cx="3527425" cy="112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43"/>
          <p:cNvSpPr txBox="1">
            <a:spLocks noChangeArrowheads="1"/>
          </p:cNvSpPr>
          <p:nvPr/>
        </p:nvSpPr>
        <p:spPr bwMode="auto">
          <a:xfrm>
            <a:off x="7175615" y="1268760"/>
            <a:ext cx="1860881" cy="313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1400" dirty="0" err="1">
                <a:solidFill>
                  <a:srgbClr val="DDDDDD"/>
                </a:solidFill>
              </a:rPr>
              <a:t>J.Weber</a:t>
            </a:r>
            <a:r>
              <a:rPr kumimoji="0" lang="en-US" altLang="ja-JP" sz="1400" dirty="0">
                <a:solidFill>
                  <a:srgbClr val="DDDDDD"/>
                </a:solidFill>
              </a:rPr>
              <a:t>, PRL (1969)</a:t>
            </a:r>
            <a:endParaRPr kumimoji="0" lang="ja-JP" altLang="en-US" sz="1400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TAMA300</a:t>
            </a:r>
            <a:r>
              <a:rPr lang="en-US" altLang="ja-JP" sz="2400" dirty="0" smtClean="0"/>
              <a:t> </a:t>
            </a:r>
            <a:endParaRPr lang="en-US" altLang="ja-JP" sz="2000" dirty="0"/>
          </a:p>
        </p:txBody>
      </p:sp>
      <p:sp>
        <p:nvSpPr>
          <p:cNvPr id="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0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AA2B6-8C98-4C57-90B9-4BE6D4E3DCF0}" type="slidenum">
              <a:rPr lang="en-US" altLang="ja-JP"/>
              <a:pPr/>
              <a:t>70</a:t>
            </a:fld>
            <a:endParaRPr lang="en-US" altLang="ja-JP"/>
          </a:p>
        </p:txBody>
      </p:sp>
      <p:pic>
        <p:nvPicPr>
          <p:cNvPr id="1164291" name="Picture 3" descr="mirr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3657600"/>
            <a:ext cx="3200400" cy="2559050"/>
          </a:xfrm>
          <a:prstGeom prst="rect">
            <a:avLst/>
          </a:prstGeom>
          <a:noFill/>
        </p:spPr>
      </p:pic>
      <p:pic>
        <p:nvPicPr>
          <p:cNvPr id="1164292" name="Picture 4" descr="suspensi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2209800"/>
            <a:ext cx="3929063" cy="3962400"/>
          </a:xfrm>
          <a:prstGeom prst="rect">
            <a:avLst/>
          </a:prstGeom>
          <a:noFill/>
        </p:spPr>
      </p:pic>
      <p:pic>
        <p:nvPicPr>
          <p:cNvPr id="116429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48238" y="1295400"/>
            <a:ext cx="3890962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64294" name="Text Box 6"/>
          <p:cNvSpPr txBox="1">
            <a:spLocks noChangeArrowheads="1"/>
          </p:cNvSpPr>
          <p:nvPr/>
        </p:nvSpPr>
        <p:spPr bwMode="auto">
          <a:xfrm>
            <a:off x="914400" y="2286000"/>
            <a:ext cx="2238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4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800" b="1">
                <a:solidFill>
                  <a:srgbClr val="F5FD4D"/>
                </a:solidFill>
              </a:rPr>
              <a:t>Mirror suspension</a:t>
            </a:r>
          </a:p>
        </p:txBody>
      </p:sp>
      <p:sp>
        <p:nvSpPr>
          <p:cNvPr id="1164295" name="Text Box 7"/>
          <p:cNvSpPr txBox="1">
            <a:spLocks noChangeArrowheads="1"/>
          </p:cNvSpPr>
          <p:nvPr/>
        </p:nvSpPr>
        <p:spPr bwMode="auto">
          <a:xfrm>
            <a:off x="6248400" y="5881688"/>
            <a:ext cx="2366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4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800" b="1">
                <a:solidFill>
                  <a:srgbClr val="F5FD4D"/>
                </a:solidFill>
              </a:rPr>
              <a:t>Fused silica　Mirror</a:t>
            </a:r>
          </a:p>
        </p:txBody>
      </p:sp>
      <p:sp>
        <p:nvSpPr>
          <p:cNvPr id="1164296" name="Text Box 8"/>
          <p:cNvSpPr txBox="1">
            <a:spLocks noChangeArrowheads="1"/>
          </p:cNvSpPr>
          <p:nvPr/>
        </p:nvSpPr>
        <p:spPr bwMode="auto">
          <a:xfrm>
            <a:off x="6629400" y="3276600"/>
            <a:ext cx="215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4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800" b="1">
                <a:solidFill>
                  <a:srgbClr val="F5FD4D"/>
                </a:solidFill>
              </a:rPr>
              <a:t>10W laser source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ja-JP" dirty="0" smtClean="0">
                <a:solidFill>
                  <a:srgbClr val="F8F8F8"/>
                </a:solidFill>
              </a:rPr>
              <a:t>LIGO</a:t>
            </a:r>
            <a:endParaRPr lang="en-US" altLang="ja-JP" dirty="0" smtClean="0">
              <a:solidFill>
                <a:srgbClr val="F8F8F8"/>
              </a:solidFill>
            </a:endParaRPr>
          </a:p>
        </p:txBody>
      </p:sp>
      <p:sp>
        <p:nvSpPr>
          <p:cNvPr id="34818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2" name="スライド番号プレースホル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71</a:t>
            </a:fld>
            <a:endParaRPr lang="en-US" altLang="ja-JP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762000" y="1571612"/>
            <a:ext cx="4025900" cy="1701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</a:rPr>
              <a:t>2002</a:t>
            </a:r>
            <a:r>
              <a:rPr lang="ja-JP" altLang="en-US" sz="1600" dirty="0">
                <a:solidFill>
                  <a:srgbClr val="F8F8F8"/>
                </a:solidFill>
              </a:rPr>
              <a:t>年観測開始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8F8F8"/>
                </a:solidFill>
              </a:rPr>
              <a:t>計画通りの感度を実現 </a:t>
            </a:r>
            <a:r>
              <a:rPr lang="en-US" altLang="ja-JP" sz="1600" dirty="0">
                <a:solidFill>
                  <a:srgbClr val="F8F8F8"/>
                </a:solidFill>
              </a:rPr>
              <a:t>(</a:t>
            </a:r>
            <a:r>
              <a:rPr lang="ja-JP" altLang="en-US" sz="1600" dirty="0">
                <a:solidFill>
                  <a:srgbClr val="F8F8F8"/>
                </a:solidFill>
              </a:rPr>
              <a:t>世界最高感度</a:t>
            </a:r>
            <a:r>
              <a:rPr lang="en-US" altLang="ja-JP" sz="1600" dirty="0">
                <a:solidFill>
                  <a:srgbClr val="F8F8F8"/>
                </a:solidFill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</a:rPr>
              <a:t>    </a:t>
            </a:r>
            <a:r>
              <a:rPr lang="en-US" altLang="ja-JP" sz="1600" dirty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ja-JP" altLang="en-US" sz="1600" dirty="0">
                <a:solidFill>
                  <a:srgbClr val="CCECFF"/>
                </a:solidFill>
                <a:sym typeface="Wingdings" pitchFamily="2" charset="2"/>
              </a:rPr>
              <a:t>連星中性子星 </a:t>
            </a:r>
            <a:r>
              <a:rPr lang="en-US" altLang="ja-JP" sz="1600" dirty="0">
                <a:solidFill>
                  <a:srgbClr val="CCECFF"/>
                </a:solidFill>
                <a:sym typeface="Wingdings" pitchFamily="2" charset="2"/>
              </a:rPr>
              <a:t>14Mpc </a:t>
            </a:r>
            <a:r>
              <a:rPr lang="ja-JP" altLang="en-US" sz="1600" dirty="0" err="1">
                <a:solidFill>
                  <a:srgbClr val="CCECFF"/>
                </a:solidFill>
                <a:sym typeface="Wingdings" pitchFamily="2" charset="2"/>
              </a:rPr>
              <a:t>まで</a:t>
            </a:r>
            <a:r>
              <a:rPr lang="ja-JP" altLang="en-US" sz="1600" dirty="0">
                <a:solidFill>
                  <a:srgbClr val="CCECFF"/>
                </a:solidFill>
                <a:sym typeface="Wingdings" pitchFamily="2" charset="2"/>
              </a:rPr>
              <a:t>観測可能</a:t>
            </a:r>
            <a:endParaRPr lang="ja-JP" altLang="en-US" sz="1600" dirty="0">
              <a:solidFill>
                <a:srgbClr val="CCECFF"/>
              </a:solidFill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dirty="0">
                <a:solidFill>
                  <a:srgbClr val="F8F8F8"/>
                </a:solidFill>
              </a:rPr>
              <a:t>長期連続観測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dirty="0">
                <a:solidFill>
                  <a:srgbClr val="000000"/>
                </a:solidFill>
              </a:rPr>
              <a:t>    </a:t>
            </a:r>
            <a:r>
              <a:rPr kumimoji="0" lang="ja-JP" altLang="en-US" sz="1600" dirty="0">
                <a:solidFill>
                  <a:srgbClr val="F8F8F8"/>
                </a:solidFill>
                <a:sym typeface="Wingdings" pitchFamily="2" charset="2"/>
              </a:rPr>
              <a:t></a:t>
            </a:r>
            <a:r>
              <a:rPr kumimoji="0" lang="ja-JP" altLang="en-US" sz="1600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kumimoji="0" lang="en-US" altLang="ja-JP" sz="1600" dirty="0">
                <a:solidFill>
                  <a:srgbClr val="CCECFF"/>
                </a:solidFill>
                <a:sym typeface="Wingdings" pitchFamily="2" charset="2"/>
              </a:rPr>
              <a:t>1</a:t>
            </a:r>
            <a:r>
              <a:rPr kumimoji="0" lang="ja-JP" altLang="en-US" sz="1600" dirty="0">
                <a:solidFill>
                  <a:srgbClr val="CCECFF"/>
                </a:solidFill>
                <a:sym typeface="Wingdings" pitchFamily="2" charset="2"/>
              </a:rPr>
              <a:t>年以上の</a:t>
            </a:r>
            <a:r>
              <a:rPr kumimoji="0" lang="en-US" altLang="ja-JP" sz="1600" dirty="0">
                <a:solidFill>
                  <a:srgbClr val="CCECFF"/>
                </a:solidFill>
                <a:sym typeface="Wingdings" pitchFamily="2" charset="2"/>
              </a:rPr>
              <a:t>3</a:t>
            </a:r>
            <a:r>
              <a:rPr kumimoji="0" lang="ja-JP" altLang="en-US" sz="1600" dirty="0">
                <a:solidFill>
                  <a:srgbClr val="CCECFF"/>
                </a:solidFill>
                <a:sym typeface="Wingdings" pitchFamily="2" charset="2"/>
              </a:rPr>
              <a:t>台同時観測</a:t>
            </a:r>
            <a:r>
              <a:rPr kumimoji="0" lang="ja-JP" altLang="en-US" sz="1600" dirty="0">
                <a:solidFill>
                  <a:srgbClr val="F8F8F8"/>
                </a:solidFill>
                <a:sym typeface="Wingdings" pitchFamily="2" charset="2"/>
              </a:rPr>
              <a:t>データ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dirty="0">
                <a:solidFill>
                  <a:srgbClr val="F8F8F8"/>
                </a:solidFill>
                <a:sym typeface="Wingdings" pitchFamily="2" charset="2"/>
              </a:rPr>
              <a:t>         </a:t>
            </a:r>
            <a:r>
              <a:rPr kumimoji="0" lang="en-US" altLang="ja-JP" sz="1600" dirty="0">
                <a:solidFill>
                  <a:srgbClr val="F8F8F8"/>
                </a:solidFill>
                <a:sym typeface="Wingdings" pitchFamily="2" charset="2"/>
              </a:rPr>
              <a:t>(S5: 2005</a:t>
            </a:r>
            <a:r>
              <a:rPr kumimoji="0" lang="ja-JP" altLang="en-US" sz="1600" dirty="0">
                <a:solidFill>
                  <a:srgbClr val="F8F8F8"/>
                </a:solidFill>
                <a:sym typeface="Wingdings" pitchFamily="2" charset="2"/>
              </a:rPr>
              <a:t>年</a:t>
            </a:r>
            <a:r>
              <a:rPr kumimoji="0" lang="en-US" altLang="ja-JP" sz="1600" dirty="0">
                <a:solidFill>
                  <a:srgbClr val="F8F8F8"/>
                </a:solidFill>
                <a:sym typeface="Wingdings" pitchFamily="2" charset="2"/>
              </a:rPr>
              <a:t>11</a:t>
            </a:r>
            <a:r>
              <a:rPr kumimoji="0" lang="ja-JP" altLang="en-US" sz="1600" dirty="0">
                <a:solidFill>
                  <a:srgbClr val="F8F8F8"/>
                </a:solidFill>
                <a:sym typeface="Wingdings" pitchFamily="2" charset="2"/>
              </a:rPr>
              <a:t>月 </a:t>
            </a:r>
            <a:r>
              <a:rPr kumimoji="0" lang="en-US" altLang="ja-JP" sz="1600" dirty="0">
                <a:solidFill>
                  <a:srgbClr val="F8F8F8"/>
                </a:solidFill>
                <a:sym typeface="Wingdings" pitchFamily="2" charset="2"/>
              </a:rPr>
              <a:t>- 2007</a:t>
            </a:r>
            <a:r>
              <a:rPr kumimoji="0" lang="ja-JP" altLang="en-US" sz="1600" dirty="0">
                <a:solidFill>
                  <a:srgbClr val="F8F8F8"/>
                </a:solidFill>
                <a:sym typeface="Wingdings" pitchFamily="2" charset="2"/>
              </a:rPr>
              <a:t>年</a:t>
            </a:r>
            <a:r>
              <a:rPr kumimoji="0" lang="en-US" altLang="ja-JP" sz="1600" dirty="0">
                <a:solidFill>
                  <a:srgbClr val="F8F8F8"/>
                </a:solidFill>
                <a:sym typeface="Wingdings" pitchFamily="2" charset="2"/>
              </a:rPr>
              <a:t>10</a:t>
            </a:r>
            <a:r>
              <a:rPr kumimoji="0" lang="ja-JP" altLang="en-US" sz="1600" dirty="0">
                <a:solidFill>
                  <a:srgbClr val="F8F8F8"/>
                </a:solidFill>
                <a:sym typeface="Wingdings" pitchFamily="2" charset="2"/>
              </a:rPr>
              <a:t>月</a:t>
            </a:r>
            <a:r>
              <a:rPr kumimoji="0" lang="en-US" altLang="ja-JP" sz="1600" dirty="0">
                <a:solidFill>
                  <a:srgbClr val="F8F8F8"/>
                </a:solidFill>
                <a:sym typeface="Wingdings" pitchFamily="2" charset="2"/>
              </a:rPr>
              <a:t>)</a:t>
            </a:r>
            <a:endParaRPr kumimoji="0" lang="en-US" altLang="ja-JP" sz="1600" dirty="0">
              <a:solidFill>
                <a:srgbClr val="F8F8F8"/>
              </a:solidFill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539750" y="908050"/>
            <a:ext cx="402590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CCECFF"/>
                </a:solidFill>
              </a:rPr>
              <a:t>基線長</a:t>
            </a:r>
            <a:r>
              <a:rPr lang="en-US" altLang="ja-JP" sz="1800" dirty="0">
                <a:solidFill>
                  <a:srgbClr val="CCECFF"/>
                </a:solidFill>
              </a:rPr>
              <a:t>4km 2</a:t>
            </a:r>
            <a:r>
              <a:rPr lang="ja-JP" altLang="en-US" sz="1800" dirty="0">
                <a:solidFill>
                  <a:srgbClr val="CCECFF"/>
                </a:solidFill>
              </a:rPr>
              <a:t>台</a:t>
            </a:r>
            <a:r>
              <a:rPr lang="en-US" altLang="ja-JP" sz="1800" dirty="0">
                <a:solidFill>
                  <a:srgbClr val="CCECFF"/>
                </a:solidFill>
              </a:rPr>
              <a:t>, 2km 1</a:t>
            </a:r>
            <a:r>
              <a:rPr lang="ja-JP" altLang="en-US" sz="1800" dirty="0">
                <a:solidFill>
                  <a:srgbClr val="CCECFF"/>
                </a:solidFill>
              </a:rPr>
              <a:t>台の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CCECFF"/>
                </a:solidFill>
              </a:rPr>
              <a:t>　      レーザー干渉計重力波検出器</a:t>
            </a:r>
          </a:p>
        </p:txBody>
      </p:sp>
      <p:grpSp>
        <p:nvGrpSpPr>
          <p:cNvPr id="2" name="グループ化 11"/>
          <p:cNvGrpSpPr/>
          <p:nvPr/>
        </p:nvGrpSpPr>
        <p:grpSpPr>
          <a:xfrm>
            <a:off x="612775" y="3429000"/>
            <a:ext cx="8378825" cy="3071834"/>
            <a:chOff x="612775" y="3429000"/>
            <a:chExt cx="8378825" cy="3071834"/>
          </a:xfrm>
        </p:grpSpPr>
        <p:sp>
          <p:nvSpPr>
            <p:cNvPr id="34824" name="AutoShape 7"/>
            <p:cNvSpPr>
              <a:spLocks noChangeArrowheads="1"/>
            </p:cNvSpPr>
            <p:nvPr/>
          </p:nvSpPr>
          <p:spPr bwMode="auto">
            <a:xfrm>
              <a:off x="612775" y="3429000"/>
              <a:ext cx="4887919" cy="3071834"/>
            </a:xfrm>
            <a:prstGeom prst="roundRect">
              <a:avLst>
                <a:gd name="adj" fmla="val 5884"/>
              </a:avLst>
            </a:prstGeom>
            <a:solidFill>
              <a:srgbClr val="99CCFF">
                <a:alpha val="10000"/>
              </a:srgbClr>
            </a:solidFill>
            <a:ln w="15875">
              <a:noFill/>
              <a:round/>
              <a:headEnd/>
              <a:tailEnd/>
            </a:ln>
          </p:spPr>
          <p:txBody>
            <a:bodyPr wrap="square" anchor="ctr">
              <a:noAutofit/>
            </a:bodyPr>
            <a:lstStyle/>
            <a:p>
              <a:endParaRPr lang="ja-JP" altLang="en-US"/>
            </a:p>
          </p:txBody>
        </p:sp>
        <p:pic>
          <p:nvPicPr>
            <p:cNvPr id="34825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24525" y="3819525"/>
              <a:ext cx="3267075" cy="25638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34826" name="Rectangle 9"/>
            <p:cNvSpPr>
              <a:spLocks noChangeArrowheads="1"/>
            </p:cNvSpPr>
            <p:nvPr/>
          </p:nvSpPr>
          <p:spPr bwMode="auto">
            <a:xfrm>
              <a:off x="638184" y="3429000"/>
              <a:ext cx="5219700" cy="304323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 dirty="0">
                  <a:solidFill>
                    <a:srgbClr val="F8F8F8"/>
                  </a:solidFill>
                  <a:sym typeface="Wingdings" pitchFamily="2" charset="2"/>
                </a:rPr>
                <a:t>連星中性子星探査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 dirty="0">
                  <a:solidFill>
                    <a:srgbClr val="DDDDDD"/>
                  </a:solidFill>
                  <a:sym typeface="Wingdings" pitchFamily="2" charset="2"/>
                </a:rPr>
                <a:t>      イベントレート上限値 </a:t>
              </a:r>
              <a:r>
                <a:rPr lang="en-US" altLang="ja-JP" sz="1600" dirty="0">
                  <a:solidFill>
                    <a:srgbClr val="DDDDDD"/>
                  </a:solidFill>
                  <a:sym typeface="Wingdings" pitchFamily="2" charset="2"/>
                </a:rPr>
                <a:t>: 2.5 events/yr/gal (S4)</a:t>
              </a:r>
              <a:endParaRPr lang="en-US" altLang="ja-JP" sz="1600" dirty="0">
                <a:solidFill>
                  <a:srgbClr val="DDDDDD"/>
                </a:solidFill>
              </a:endParaRP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1600" dirty="0">
                  <a:solidFill>
                    <a:srgbClr val="F8F8F8"/>
                  </a:solidFill>
                </a:rPr>
                <a:t>バースト波探査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1600" dirty="0">
                  <a:solidFill>
                    <a:srgbClr val="000000"/>
                  </a:solidFill>
                </a:rPr>
                <a:t>      </a:t>
              </a:r>
              <a:r>
                <a:rPr kumimoji="0" lang="ja-JP" altLang="en-US" sz="1600" dirty="0">
                  <a:solidFill>
                    <a:srgbClr val="DDDDDD"/>
                  </a:solidFill>
                </a:rPr>
                <a:t>銀河中心付近の超新星爆発に</a:t>
              </a:r>
              <a:r>
                <a:rPr kumimoji="0" lang="en-US" altLang="ja-JP" sz="1600" dirty="0">
                  <a:solidFill>
                    <a:srgbClr val="DDDDDD"/>
                  </a:solidFill>
                </a:rPr>
                <a:t>, </a:t>
              </a:r>
              <a:r>
                <a:rPr kumimoji="0" lang="ja-JP" altLang="en-US" sz="1600" dirty="0">
                  <a:solidFill>
                    <a:srgbClr val="DDDDDD"/>
                  </a:solidFill>
                </a:rPr>
                <a:t>なんとか届く感度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1600" dirty="0">
                  <a:solidFill>
                    <a:srgbClr val="F8F8F8"/>
                  </a:solidFill>
                </a:rPr>
                <a:t>パルサー探査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1600" dirty="0">
                  <a:solidFill>
                    <a:srgbClr val="DDDDDD"/>
                  </a:solidFill>
                </a:rPr>
                <a:t>    既知のパルサー</a:t>
              </a:r>
              <a:r>
                <a:rPr kumimoji="0" lang="en-US" altLang="ja-JP" sz="1600" dirty="0">
                  <a:solidFill>
                    <a:srgbClr val="DDDDDD"/>
                  </a:solidFill>
                </a:rPr>
                <a:t>: h&lt;3x10</a:t>
              </a:r>
              <a:r>
                <a:rPr kumimoji="0" lang="en-US" altLang="ja-JP" sz="1600" baseline="30000" dirty="0">
                  <a:solidFill>
                    <a:srgbClr val="DDDDDD"/>
                  </a:solidFill>
                </a:rPr>
                <a:t>-25</a:t>
              </a:r>
              <a:r>
                <a:rPr kumimoji="0" lang="en-US" altLang="ja-JP" sz="1600" dirty="0">
                  <a:solidFill>
                    <a:srgbClr val="DDDDDD"/>
                  </a:solidFill>
                </a:rPr>
                <a:t> (PSR J1605-7202)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en-US" altLang="ja-JP" sz="1600" dirty="0">
                  <a:solidFill>
                    <a:srgbClr val="DDDDDD"/>
                  </a:solidFill>
                </a:rPr>
                <a:t>         (Crab</a:t>
              </a:r>
              <a:r>
                <a:rPr kumimoji="0" lang="ja-JP" altLang="en-US" sz="1600" dirty="0">
                  <a:solidFill>
                    <a:srgbClr val="DDDDDD"/>
                  </a:solidFill>
                </a:rPr>
                <a:t>パルサー</a:t>
              </a:r>
              <a:r>
                <a:rPr kumimoji="0" lang="en-US" altLang="ja-JP" sz="1600" dirty="0">
                  <a:solidFill>
                    <a:srgbClr val="DDDDDD"/>
                  </a:solidFill>
                </a:rPr>
                <a:t>: </a:t>
              </a:r>
              <a:r>
                <a:rPr kumimoji="0" lang="ja-JP" altLang="en-US" sz="1600" dirty="0">
                  <a:solidFill>
                    <a:srgbClr val="DDDDDD"/>
                  </a:solidFill>
                </a:rPr>
                <a:t>理論的上限値より厳しい制限</a:t>
              </a:r>
              <a:r>
                <a:rPr kumimoji="0" lang="en-US" altLang="ja-JP" sz="1600" dirty="0">
                  <a:solidFill>
                    <a:srgbClr val="DDDDDD"/>
                  </a:solidFill>
                </a:rPr>
                <a:t>)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en-US" altLang="ja-JP" sz="1600" dirty="0">
                  <a:solidFill>
                    <a:srgbClr val="DDDDDD"/>
                  </a:solidFill>
                </a:rPr>
                <a:t>    </a:t>
              </a:r>
              <a:r>
                <a:rPr kumimoji="0" lang="ja-JP" altLang="en-US" sz="1600" dirty="0">
                  <a:solidFill>
                    <a:srgbClr val="DDDDDD"/>
                  </a:solidFill>
                </a:rPr>
                <a:t>全天探査</a:t>
              </a:r>
              <a:r>
                <a:rPr kumimoji="0" lang="en-US" altLang="ja-JP" sz="1600" dirty="0">
                  <a:solidFill>
                    <a:srgbClr val="DDDDDD"/>
                  </a:solidFill>
                </a:rPr>
                <a:t>: h&lt; 2x10</a:t>
              </a:r>
              <a:r>
                <a:rPr kumimoji="0" lang="en-US" altLang="ja-JP" sz="1600" baseline="30000" dirty="0">
                  <a:solidFill>
                    <a:srgbClr val="DDDDDD"/>
                  </a:solidFill>
                </a:rPr>
                <a:t>-24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en-US" altLang="ja-JP" sz="1600" dirty="0">
                  <a:solidFill>
                    <a:srgbClr val="DDDDDD"/>
                  </a:solidFill>
                </a:rPr>
                <a:t>    </a:t>
              </a:r>
              <a:r>
                <a:rPr kumimoji="0" lang="ja-JP" altLang="en-US" sz="1600" dirty="0">
                  <a:solidFill>
                    <a:srgbClr val="DDDDDD"/>
                  </a:solidFill>
                </a:rPr>
                <a:t>その他 </a:t>
              </a:r>
              <a:r>
                <a:rPr kumimoji="0" lang="en-US" altLang="ja-JP" sz="1600" dirty="0">
                  <a:solidFill>
                    <a:srgbClr val="DDDDDD"/>
                  </a:solidFill>
                </a:rPr>
                <a:t>: LMXB, </a:t>
              </a:r>
              <a:r>
                <a:rPr kumimoji="0" lang="ja-JP" altLang="en-US" sz="1600" dirty="0">
                  <a:solidFill>
                    <a:srgbClr val="DDDDDD"/>
                  </a:solidFill>
                </a:rPr>
                <a:t>パルスの無い中性子星 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1600" dirty="0">
                  <a:solidFill>
                    <a:srgbClr val="F8F8F8"/>
                  </a:solidFill>
                </a:rPr>
                <a:t>バックグラウンド重力波探査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1600" dirty="0">
                  <a:solidFill>
                    <a:srgbClr val="000000"/>
                  </a:solidFill>
                </a:rPr>
                <a:t>       </a:t>
              </a:r>
              <a:r>
                <a:rPr kumimoji="0" lang="en-US" altLang="ja-JP" sz="1600" dirty="0">
                  <a:solidFill>
                    <a:srgbClr val="DDDDDD"/>
                  </a:solidFill>
                </a:rPr>
                <a:t>Ω</a:t>
              </a:r>
              <a:r>
                <a:rPr kumimoji="0" lang="en-US" altLang="ja-JP" sz="1600" baseline="-20000" dirty="0">
                  <a:solidFill>
                    <a:srgbClr val="DDDDDD"/>
                  </a:solidFill>
                </a:rPr>
                <a:t>GW</a:t>
              </a:r>
              <a:r>
                <a:rPr kumimoji="0" lang="en-US" altLang="ja-JP" sz="1600" dirty="0">
                  <a:solidFill>
                    <a:srgbClr val="DDDDDD"/>
                  </a:solidFill>
                </a:rPr>
                <a:t>&lt;6.5x10</a:t>
              </a:r>
              <a:r>
                <a:rPr kumimoji="0" lang="en-US" altLang="ja-JP" sz="1600" baseline="30000" dirty="0">
                  <a:solidFill>
                    <a:srgbClr val="DDDDDD"/>
                  </a:solidFill>
                </a:rPr>
                <a:t>-5</a:t>
              </a:r>
              <a:r>
                <a:rPr kumimoji="0" lang="en-US" altLang="ja-JP" sz="1600" dirty="0">
                  <a:solidFill>
                    <a:srgbClr val="DDDDDD"/>
                  </a:solidFill>
                </a:rPr>
                <a:t> (</a:t>
              </a:r>
              <a:r>
                <a:rPr kumimoji="0" lang="ja-JP" altLang="en-US" sz="1600" dirty="0">
                  <a:solidFill>
                    <a:srgbClr val="DDDDDD"/>
                  </a:solidFill>
                </a:rPr>
                <a:t>ビックバン元素合成上限に迫る</a:t>
              </a:r>
              <a:r>
                <a:rPr kumimoji="0" lang="en-US" altLang="ja-JP" sz="1600" dirty="0">
                  <a:solidFill>
                    <a:srgbClr val="DDDDDD"/>
                  </a:solidFill>
                </a:rPr>
                <a:t>)</a:t>
              </a:r>
            </a:p>
          </p:txBody>
        </p:sp>
        <p:sp>
          <p:nvSpPr>
            <p:cNvPr id="34827" name="Rectangle 10"/>
            <p:cNvSpPr>
              <a:spLocks noChangeArrowheads="1"/>
            </p:cNvSpPr>
            <p:nvPr/>
          </p:nvSpPr>
          <p:spPr bwMode="auto">
            <a:xfrm>
              <a:off x="6141392" y="3789363"/>
              <a:ext cx="1085554" cy="4001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000">
                  <a:solidFill>
                    <a:srgbClr val="5F5F5F"/>
                  </a:solidFill>
                </a:rPr>
                <a:t>Vuk Mandic </a:t>
              </a:r>
            </a:p>
            <a:p>
              <a:pPr>
                <a:buFontTx/>
                <a:buNone/>
              </a:pPr>
              <a:r>
                <a:rPr lang="en-US" altLang="ja-JP" sz="1000">
                  <a:solidFill>
                    <a:srgbClr val="5F5F5F"/>
                  </a:solidFill>
                </a:rPr>
                <a:t>(GWDAW 2007)</a:t>
              </a:r>
            </a:p>
          </p:txBody>
        </p:sp>
      </p:grpSp>
      <p:pic>
        <p:nvPicPr>
          <p:cNvPr id="34823" name="Picture 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7900" y="765175"/>
            <a:ext cx="4156075" cy="290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世代 重力波望遠鏡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pic>
        <p:nvPicPr>
          <p:cNvPr id="5" name="Picture 104" descr="http://www.gravity.uwa.edu.au/photo/AIGO/AIGOairview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290" y="2772127"/>
            <a:ext cx="1645995" cy="105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875325"/>
              </p:ext>
            </p:extLst>
          </p:nvPr>
        </p:nvGraphicFramePr>
        <p:xfrm>
          <a:off x="5269874" y="4813314"/>
          <a:ext cx="191516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026" r:id="rId5" imgW="5248147" imgH="3812213" progId="">
                  <p:embed/>
                </p:oleObj>
              </mc:Choice>
              <mc:Fallback>
                <p:oleObj r:id="rId5" imgW="5248147" imgH="381221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9874" y="4813314"/>
                        <a:ext cx="1915160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73438" y="4632289"/>
            <a:ext cx="2012852" cy="160405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8631947"/>
              </p:ext>
            </p:extLst>
          </p:nvPr>
        </p:nvGraphicFramePr>
        <p:xfrm>
          <a:off x="2345307" y="2136740"/>
          <a:ext cx="4879340" cy="2315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027" name="Drawing" r:id="rId8" imgW="20932920" imgH="9934920" progId="Canvas.Drawing.X">
                  <p:embed/>
                </p:oleObj>
              </mc:Choice>
              <mc:Fallback>
                <p:oleObj name="Drawing" r:id="rId8" imgW="20932920" imgH="9934920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5307" y="2136740"/>
                        <a:ext cx="4879340" cy="23152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7629687"/>
              </p:ext>
            </p:extLst>
          </p:nvPr>
        </p:nvGraphicFramePr>
        <p:xfrm>
          <a:off x="388237" y="3429526"/>
          <a:ext cx="1901190" cy="1296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028" name="Drawing" r:id="rId10" imgW="2581200" imgH="1761840" progId="Canvas.Drawing.X">
                  <p:embed/>
                </p:oleObj>
              </mc:Choice>
              <mc:Fallback>
                <p:oleObj name="Drawing" r:id="rId10" imgW="2581200" imgH="1761840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237" y="3429526"/>
                        <a:ext cx="1901190" cy="12966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6830009"/>
              </p:ext>
            </p:extLst>
          </p:nvPr>
        </p:nvGraphicFramePr>
        <p:xfrm>
          <a:off x="388237" y="2132856"/>
          <a:ext cx="1901190" cy="1271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029" name="Drawing" r:id="rId12" imgW="2590560" imgH="1733400" progId="Canvas.Drawing.X">
                  <p:embed/>
                </p:oleObj>
              </mc:Choice>
              <mc:Fallback>
                <p:oleObj name="Drawing" r:id="rId12" imgW="2590560" imgH="1733400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237" y="2132856"/>
                        <a:ext cx="1901190" cy="12712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 descr="aeria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5301208"/>
            <a:ext cx="2801620" cy="9207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graphicFrame>
        <p:nvGraphicFramePr>
          <p:cNvPr id="1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0526842"/>
              </p:ext>
            </p:extLst>
          </p:nvPr>
        </p:nvGraphicFramePr>
        <p:xfrm>
          <a:off x="3208907" y="4862815"/>
          <a:ext cx="2015490" cy="1367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030" name="Drawing" r:id="rId15" imgW="2609640" imgH="1771560" progId="Canvas.Drawing.X">
                  <p:embed/>
                </p:oleObj>
              </mc:Choice>
              <mc:Fallback>
                <p:oleObj name="Drawing" r:id="rId15" imgW="2609640" imgH="1771560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8907" y="4862815"/>
                        <a:ext cx="2015490" cy="13677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3552238" y="4509732"/>
            <a:ext cx="1498509" cy="510778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>
              <a:solidFill>
                <a:srgbClr val="99CCFF"/>
              </a:solidFill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959951" y="3102536"/>
            <a:ext cx="1338828" cy="426720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989275" y="3067591"/>
            <a:ext cx="133882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aLIGO </a:t>
            </a:r>
            <a:r>
              <a:rPr lang="en-US" altLang="ja-JP" sz="1200" b="1" dirty="0">
                <a:solidFill>
                  <a:srgbClr val="99CCFF"/>
                </a:solidFill>
              </a:rPr>
              <a:t>(USA)</a:t>
            </a:r>
          </a:p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</a:rPr>
              <a:t>  4km x </a:t>
            </a:r>
            <a:r>
              <a:rPr lang="en-US" altLang="ja-JP" sz="1200" b="1" dirty="0" smtClean="0">
                <a:solidFill>
                  <a:srgbClr val="99CCFF"/>
                </a:solidFill>
              </a:rPr>
              <a:t>2 (or3)</a:t>
            </a:r>
            <a:endParaRPr lang="en-US" altLang="ja-JP" sz="1200" b="1" dirty="0">
              <a:solidFill>
                <a:srgbClr val="99CCFF"/>
              </a:solidFill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H="1">
            <a:off x="2298779" y="2652523"/>
            <a:ext cx="508808" cy="450013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H="1">
            <a:off x="2308601" y="2953350"/>
            <a:ext cx="844426" cy="26229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3545168" y="4509120"/>
            <a:ext cx="158088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GEO-HF </a:t>
            </a:r>
            <a:r>
              <a:rPr lang="en-US" altLang="ja-JP" sz="1200" b="1" dirty="0">
                <a:solidFill>
                  <a:srgbClr val="99CCFF"/>
                </a:solidFill>
              </a:rPr>
              <a:t>(GER-UK)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baseline 600m </a:t>
            </a:r>
            <a:endParaRPr lang="en-US" altLang="ja-JP" sz="1200" b="1" dirty="0">
              <a:solidFill>
                <a:srgbClr val="99CCFF"/>
              </a:solidFill>
            </a:endParaRPr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H="1">
            <a:off x="2807587" y="2723479"/>
            <a:ext cx="1785620" cy="2155641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0" name="AutoShape 16"/>
          <p:cNvSpPr>
            <a:spLocks noChangeArrowheads="1"/>
          </p:cNvSpPr>
          <p:nvPr/>
        </p:nvSpPr>
        <p:spPr bwMode="auto">
          <a:xfrm>
            <a:off x="969773" y="4879120"/>
            <a:ext cx="1878483" cy="397510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1014278" y="4869160"/>
            <a:ext cx="1882247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Adv.VIRGO (ITA-FRA)</a:t>
            </a:r>
            <a:endParaRPr lang="en-US" altLang="ja-JP" sz="1200" b="1" dirty="0">
              <a:solidFill>
                <a:srgbClr val="99CCFF"/>
              </a:solidFill>
            </a:endParaRPr>
          </a:p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</a:rPr>
              <a:t>  </a:t>
            </a:r>
            <a:r>
              <a:rPr lang="en-US" altLang="ja-JP" sz="1200" b="1" dirty="0" smtClean="0">
                <a:solidFill>
                  <a:srgbClr val="99CCFF"/>
                </a:solidFill>
              </a:rPr>
              <a:t>     baseline 3km </a:t>
            </a:r>
            <a:endParaRPr lang="en-US" altLang="ja-JP" sz="1200" b="1" dirty="0">
              <a:solidFill>
                <a:srgbClr val="99CCFF"/>
              </a:solidFill>
            </a:endParaRP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 flipH="1">
            <a:off x="6144527" y="2896200"/>
            <a:ext cx="100634" cy="1573193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3" name="AutoShape 8"/>
          <p:cNvSpPr>
            <a:spLocks noChangeArrowheads="1"/>
          </p:cNvSpPr>
          <p:nvPr/>
        </p:nvSpPr>
        <p:spPr bwMode="auto">
          <a:xfrm>
            <a:off x="5894642" y="4469393"/>
            <a:ext cx="1338828" cy="426720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5856495" y="4437112"/>
            <a:ext cx="1298753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LCGT </a:t>
            </a:r>
            <a:r>
              <a:rPr lang="en-US" altLang="ja-JP" sz="1200" b="1" dirty="0">
                <a:solidFill>
                  <a:srgbClr val="99CCFF"/>
                </a:solidFill>
              </a:rPr>
              <a:t>(JPN)</a:t>
            </a:r>
          </a:p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</a:rPr>
              <a:t>  </a:t>
            </a:r>
            <a:r>
              <a:rPr lang="en-US" altLang="ja-JP" sz="1200" b="1" dirty="0" smtClean="0">
                <a:solidFill>
                  <a:srgbClr val="99CCFF"/>
                </a:solidFill>
              </a:rPr>
              <a:t>baseline 3km</a:t>
            </a:r>
            <a:endParaRPr lang="en-US" altLang="ja-JP" sz="1200" b="1" dirty="0">
              <a:solidFill>
                <a:srgbClr val="99CCFF"/>
              </a:solidFill>
            </a:endParaRPr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 flipH="1">
            <a:off x="4221653" y="2666330"/>
            <a:ext cx="257255" cy="1803063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6" name="AutoShape 8"/>
          <p:cNvSpPr>
            <a:spLocks noChangeArrowheads="1"/>
          </p:cNvSpPr>
          <p:nvPr/>
        </p:nvSpPr>
        <p:spPr bwMode="auto">
          <a:xfrm>
            <a:off x="7390488" y="2423552"/>
            <a:ext cx="1318315" cy="426720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7" name="Rectangle 21"/>
          <p:cNvSpPr>
            <a:spLocks noChangeArrowheads="1"/>
          </p:cNvSpPr>
          <p:nvPr/>
        </p:nvSpPr>
        <p:spPr bwMode="auto">
          <a:xfrm>
            <a:off x="7352342" y="2391271"/>
            <a:ext cx="135646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LIGO-Austreria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    in proposal</a:t>
            </a:r>
            <a:endParaRPr lang="en-US" altLang="ja-JP" sz="1200" b="1" dirty="0">
              <a:solidFill>
                <a:srgbClr val="99CCFF"/>
              </a:solidFill>
            </a:endParaRPr>
          </a:p>
        </p:txBody>
      </p:sp>
      <p:pic>
        <p:nvPicPr>
          <p:cNvPr id="28" name="Picture 1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256553"/>
            <a:ext cx="1279402" cy="126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7334093" y="4007728"/>
            <a:ext cx="1090688" cy="426720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30" name="Rectangle 21"/>
          <p:cNvSpPr>
            <a:spLocks noChangeArrowheads="1"/>
          </p:cNvSpPr>
          <p:nvPr/>
        </p:nvSpPr>
        <p:spPr bwMode="auto">
          <a:xfrm>
            <a:off x="7308304" y="3975447"/>
            <a:ext cx="112883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LIGO-India</a:t>
            </a:r>
            <a:endParaRPr lang="en-US" altLang="ja-JP" sz="1200" b="1" dirty="0">
              <a:solidFill>
                <a:srgbClr val="99CCFF"/>
              </a:solidFill>
            </a:endParaRPr>
          </a:p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</a:rPr>
              <a:t>  </a:t>
            </a:r>
            <a:r>
              <a:rPr lang="en-US" altLang="ja-JP" sz="1200" b="1" dirty="0" smtClean="0">
                <a:solidFill>
                  <a:srgbClr val="99CCFF"/>
                </a:solidFill>
              </a:rPr>
              <a:t>in proposal</a:t>
            </a:r>
            <a:endParaRPr lang="en-US" altLang="ja-JP" sz="1200" b="1" dirty="0">
              <a:solidFill>
                <a:srgbClr val="99CCFF"/>
              </a:solidFill>
            </a:endParaRP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899592" y="868650"/>
            <a:ext cx="7344816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</a:rPr>
              <a:t>国際観測ネットワークが形成される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    </a:t>
            </a:r>
            <a:r>
              <a:rPr lang="en-US" altLang="ja-JP" sz="1600" dirty="0" smtClean="0">
                <a:solidFill>
                  <a:srgbClr val="F8F8F8"/>
                </a:solidFill>
              </a:rPr>
              <a:t>(</a:t>
            </a:r>
            <a:r>
              <a:rPr lang="ja-JP" altLang="en-US" sz="1600" dirty="0" smtClean="0">
                <a:solidFill>
                  <a:srgbClr val="F8F8F8"/>
                </a:solidFill>
              </a:rPr>
              <a:t>現在から 約</a:t>
            </a:r>
            <a:r>
              <a:rPr lang="en-US" altLang="ja-JP" sz="1600" dirty="0" smtClean="0">
                <a:solidFill>
                  <a:srgbClr val="F8F8F8"/>
                </a:solidFill>
              </a:rPr>
              <a:t>5</a:t>
            </a:r>
            <a:r>
              <a:rPr lang="ja-JP" altLang="en-US" sz="1600" dirty="0" smtClean="0">
                <a:solidFill>
                  <a:srgbClr val="F8F8F8"/>
                </a:solidFill>
              </a:rPr>
              <a:t>年後</a:t>
            </a:r>
            <a:r>
              <a:rPr lang="en-US" altLang="ja-JP" sz="1600" dirty="0" smtClean="0">
                <a:solidFill>
                  <a:srgbClr val="F8F8F8"/>
                </a:solidFill>
              </a:rPr>
              <a:t>)</a:t>
            </a:r>
            <a:endParaRPr lang="ja-JP" altLang="en-US" sz="1600" dirty="0">
              <a:solidFill>
                <a:srgbClr val="F8F8F8"/>
              </a:solidFill>
            </a:endParaRPr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1238895" y="1300698"/>
            <a:ext cx="7149529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重力波天文学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0C0C0"/>
                </a:solidFill>
              </a:rPr>
              <a:t>        (</a:t>
            </a:r>
            <a:r>
              <a:rPr lang="ja-JP" altLang="en-US" sz="2000" dirty="0" smtClean="0">
                <a:solidFill>
                  <a:srgbClr val="C0C0C0"/>
                </a:solidFill>
              </a:rPr>
              <a:t>重力波の検出</a:t>
            </a:r>
            <a:r>
              <a:rPr lang="en-US" altLang="ja-JP" sz="2000" dirty="0" smtClean="0">
                <a:solidFill>
                  <a:srgbClr val="C0C0C0"/>
                </a:solidFill>
              </a:rPr>
              <a:t>, </a:t>
            </a:r>
            <a:r>
              <a:rPr lang="ja-JP" altLang="en-US" sz="2000" dirty="0" smtClean="0">
                <a:solidFill>
                  <a:srgbClr val="C0C0C0"/>
                </a:solidFill>
              </a:rPr>
              <a:t>波源</a:t>
            </a:r>
            <a:r>
              <a:rPr lang="ja-JP" altLang="en-US" sz="2000" dirty="0">
                <a:solidFill>
                  <a:srgbClr val="C0C0C0"/>
                </a:solidFill>
              </a:rPr>
              <a:t>位置</a:t>
            </a:r>
            <a:r>
              <a:rPr lang="ja-JP" altLang="en-US" sz="2000" dirty="0" smtClean="0">
                <a:solidFill>
                  <a:srgbClr val="C0C0C0"/>
                </a:solidFill>
              </a:rPr>
              <a:t>の特定</a:t>
            </a:r>
            <a:r>
              <a:rPr lang="en-US" altLang="ja-JP" sz="2000" dirty="0" smtClean="0">
                <a:solidFill>
                  <a:srgbClr val="C0C0C0"/>
                </a:solidFill>
              </a:rPr>
              <a:t>, </a:t>
            </a:r>
            <a:r>
              <a:rPr lang="ja-JP" altLang="en-US" sz="2000" dirty="0" smtClean="0">
                <a:solidFill>
                  <a:srgbClr val="C0C0C0"/>
                </a:solidFill>
              </a:rPr>
              <a:t>波源の</a:t>
            </a:r>
            <a:r>
              <a:rPr lang="ja-JP" altLang="en-US" sz="2000" dirty="0">
                <a:solidFill>
                  <a:srgbClr val="C0C0C0"/>
                </a:solidFill>
              </a:rPr>
              <a:t>物理</a:t>
            </a:r>
            <a:r>
              <a:rPr lang="ja-JP" altLang="en-US" sz="2000" dirty="0" smtClean="0">
                <a:solidFill>
                  <a:srgbClr val="C0C0C0"/>
                </a:solidFill>
              </a:rPr>
              <a:t>情報</a:t>
            </a:r>
            <a:r>
              <a:rPr lang="en-US" altLang="ja-JP" sz="2000" dirty="0" smtClean="0">
                <a:solidFill>
                  <a:srgbClr val="C0C0C0"/>
                </a:solidFill>
              </a:rPr>
              <a:t>,</a:t>
            </a:r>
            <a:r>
              <a:rPr lang="ja-JP" altLang="en-US" sz="2000" dirty="0">
                <a:solidFill>
                  <a:srgbClr val="C0C0C0"/>
                </a:solidFill>
              </a:rPr>
              <a:t> </a:t>
            </a:r>
            <a:r>
              <a:rPr lang="en-US" altLang="ja-JP" sz="2000" dirty="0" smtClean="0">
                <a:solidFill>
                  <a:srgbClr val="C0C0C0"/>
                </a:solidFill>
              </a:rPr>
              <a:t>…)</a:t>
            </a:r>
            <a:endParaRPr lang="ja-JP" altLang="en-US" sz="2000" dirty="0">
              <a:solidFill>
                <a:srgbClr val="C0C0C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72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8130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>
          <a:xfrm>
            <a:off x="1279299" y="2916815"/>
            <a:ext cx="2644629" cy="340459"/>
          </a:xfrm>
          <a:prstGeom prst="roundRect">
            <a:avLst/>
          </a:prstGeom>
          <a:solidFill>
            <a:srgbClr val="99FF99">
              <a:alpha val="10000"/>
            </a:srgbClr>
          </a:solidFill>
          <a:ln w="6350">
            <a:solidFill>
              <a:srgbClr val="99FF99"/>
            </a:solidFill>
          </a:ln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41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Tahoma" pitchFamily="34" charset="0"/>
              </a:rPr>
              <a:t>第</a:t>
            </a:r>
            <a:r>
              <a:rPr lang="en-US" altLang="ja-JP" dirty="0" smtClean="0">
                <a:latin typeface="Tahoma" pitchFamily="34" charset="0"/>
              </a:rPr>
              <a:t>2</a:t>
            </a:r>
            <a:r>
              <a:rPr lang="ja-JP" altLang="en-US" dirty="0" smtClean="0">
                <a:latin typeface="Tahoma" pitchFamily="34" charset="0"/>
              </a:rPr>
              <a:t>世代 重力波望遠鏡</a:t>
            </a:r>
            <a:endParaRPr lang="ja-JP" altLang="en-US" dirty="0">
              <a:latin typeface="Tahoma" pitchFamily="34" charset="0"/>
            </a:endParaRPr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929322" y="847745"/>
            <a:ext cx="3143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altLang="ja-JP" sz="1200" dirty="0" smtClean="0">
                <a:solidFill>
                  <a:srgbClr val="FFFFFF"/>
                </a:solidFill>
              </a:rPr>
              <a:t>David Shoemaker, LV meeting March 2011</a:t>
            </a:r>
            <a:endParaRPr kumimoji="1"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7544" y="980728"/>
            <a:ext cx="3571900" cy="42862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ja-JP" altLang="en-US" sz="2000" kern="0" dirty="0" smtClean="0">
                <a:solidFill>
                  <a:srgbClr val="99FF99"/>
                </a:solidFill>
                <a:latin typeface="+mn-lt"/>
                <a:ea typeface="+mn-ea"/>
              </a:rPr>
              <a:t>・</a:t>
            </a:r>
            <a:r>
              <a:rPr lang="en-US" altLang="ja-JP" sz="2000" kern="0" dirty="0" smtClean="0">
                <a:solidFill>
                  <a:srgbClr val="99FF99"/>
                </a:solidFill>
                <a:latin typeface="+mn-lt"/>
                <a:ea typeface="+mn-ea"/>
              </a:rPr>
              <a:t>aLIGO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10420" y="1338488"/>
            <a:ext cx="8001056" cy="1946496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・基線長 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rPr>
              <a:t>4km</a:t>
            </a:r>
            <a:r>
              <a:rPr lang="ja-JP" altLang="en-US" sz="2000" kern="0" dirty="0" err="1" smtClean="0">
                <a:solidFill>
                  <a:srgbClr val="FFFFFF"/>
                </a:solidFill>
                <a:latin typeface="+mn-lt"/>
                <a:ea typeface="+mn-ea"/>
              </a:rPr>
              <a:t>、</a:t>
            </a: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施設・真空系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rPr>
              <a:t>:</a:t>
            </a: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そのまま利用</a:t>
            </a:r>
            <a:endParaRPr lang="en-US" altLang="ja-JP" sz="2000" kern="0" dirty="0" smtClean="0">
              <a:solidFill>
                <a:srgbClr val="FFFFFF"/>
              </a:solidFill>
              <a:latin typeface="+mn-lt"/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・光学系・防振系・制御系など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rPr>
              <a:t>: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 </a:t>
            </a: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ほぼ取り換え</a:t>
            </a:r>
            <a:endParaRPr lang="en-US" altLang="ja-JP" sz="2000" kern="0" dirty="0" smtClean="0">
              <a:solidFill>
                <a:srgbClr val="FFFFFF"/>
              </a:solidFill>
              <a:latin typeface="+mn-lt"/>
              <a:ea typeface="+mn-ea"/>
            </a:endParaRPr>
          </a:p>
        </p:txBody>
      </p:sp>
      <p:pic>
        <p:nvPicPr>
          <p:cNvPr id="651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3929" y="1124744"/>
            <a:ext cx="3014535" cy="2262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572042" y="2060848"/>
            <a:ext cx="8001056" cy="81089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・スクイージングのテスト実験</a:t>
            </a:r>
            <a:endParaRPr lang="en-US" altLang="ja-JP" sz="2000" kern="0" dirty="0" smtClean="0">
              <a:solidFill>
                <a:srgbClr val="FFFFFF"/>
              </a:solidFill>
              <a:latin typeface="+mn-lt"/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rPr>
              <a:t>   6dB</a:t>
            </a: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の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rPr>
              <a:t>Squeezing 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</a:t>
            </a: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感度向上を目指す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rPr>
              <a:t>.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1268182" y="2891871"/>
            <a:ext cx="2943778" cy="478976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ja-JP" altLang="en-US" sz="2000" kern="0" dirty="0" smtClean="0">
                <a:solidFill>
                  <a:srgbClr val="66FF66"/>
                </a:solidFill>
                <a:latin typeface="+mn-lt"/>
                <a:ea typeface="+mn-ea"/>
              </a:rPr>
              <a:t>インストール作業進行中</a:t>
            </a:r>
            <a:endParaRPr lang="en-US" altLang="ja-JP" sz="2000" kern="0" dirty="0" smtClean="0">
              <a:solidFill>
                <a:srgbClr val="66FF66"/>
              </a:solidFill>
              <a:latin typeface="+mn-lt"/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lang="en-US" altLang="ja-JP" sz="2000" kern="0" dirty="0" smtClean="0">
              <a:solidFill>
                <a:srgbClr val="66FF66"/>
              </a:solidFill>
              <a:latin typeface="+mn-lt"/>
              <a:ea typeface="+mn-ea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476094" y="3717032"/>
            <a:ext cx="8538742" cy="2448272"/>
            <a:chOff x="476094" y="3717032"/>
            <a:chExt cx="8538742" cy="2448272"/>
          </a:xfrm>
        </p:grpSpPr>
        <p:sp>
          <p:nvSpPr>
            <p:cNvPr id="2" name="角丸四角形 1"/>
            <p:cNvSpPr/>
            <p:nvPr/>
          </p:nvSpPr>
          <p:spPr>
            <a:xfrm>
              <a:off x="1262877" y="5353998"/>
              <a:ext cx="3015786" cy="340459"/>
            </a:xfrm>
            <a:prstGeom prst="roundRect">
              <a:avLst/>
            </a:prstGeom>
            <a:solidFill>
              <a:srgbClr val="99FF99">
                <a:alpha val="10000"/>
              </a:srgbClr>
            </a:solidFill>
            <a:ln w="6350">
              <a:solidFill>
                <a:srgbClr val="99FF99"/>
              </a:solidFill>
            </a:ln>
          </p:spPr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05762" y="3717032"/>
              <a:ext cx="3214710" cy="217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3"/>
            <p:cNvSpPr txBox="1">
              <a:spLocks noChangeArrowheads="1"/>
            </p:cNvSpPr>
            <p:nvPr/>
          </p:nvSpPr>
          <p:spPr>
            <a:xfrm>
              <a:off x="476094" y="3861048"/>
              <a:ext cx="3571900" cy="428628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r>
                <a:rPr lang="ja-JP" altLang="en-US" sz="2000" kern="0" dirty="0" smtClean="0">
                  <a:solidFill>
                    <a:srgbClr val="99FF99"/>
                  </a:solidFill>
                  <a:latin typeface="+mn-lt"/>
                  <a:ea typeface="+mn-ea"/>
                </a:rPr>
                <a:t>・</a:t>
              </a:r>
              <a:r>
                <a:rPr lang="en-US" altLang="ja-JP" sz="2000" kern="0" dirty="0" smtClean="0">
                  <a:solidFill>
                    <a:srgbClr val="99FF99"/>
                  </a:solidFill>
                  <a:latin typeface="+mn-lt"/>
                  <a:ea typeface="+mn-ea"/>
                </a:rPr>
                <a:t>Advanced VIRGO</a:t>
              </a:r>
            </a:p>
          </p:txBody>
        </p:sp>
        <p:sp>
          <p:nvSpPr>
            <p:cNvPr id="17" name="Rectangle 3"/>
            <p:cNvSpPr txBox="1">
              <a:spLocks noChangeArrowheads="1"/>
            </p:cNvSpPr>
            <p:nvPr/>
          </p:nvSpPr>
          <p:spPr>
            <a:xfrm>
              <a:off x="692118" y="4246168"/>
              <a:ext cx="4960002" cy="1127048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・基線長 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3km</a:t>
              </a: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のまま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,</a:t>
              </a:r>
              <a:r>
                <a:rPr lang="en-US" altLang="ja-JP" sz="2000" kern="0" dirty="0">
                  <a:solidFill>
                    <a:srgbClr val="FFFFFF"/>
                  </a:solidFill>
                  <a:latin typeface="+mn-lt"/>
                  <a:ea typeface="+mn-ea"/>
                </a:rPr>
                <a:t> </a:t>
              </a: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干渉計構成変更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(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  <a:sym typeface="Wingdings" pitchFamily="2" charset="2"/>
                </a:rPr>
                <a:t>RSE).</a:t>
              </a: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・光源の変更 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  <a:sym typeface="Wingdings" pitchFamily="2" charset="2"/>
                </a:rPr>
                <a:t> </a:t>
              </a: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  <a:sym typeface="Wingdings" pitchFamily="2" charset="2"/>
                </a:rPr>
                <a:t>ファイバーレーザー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  <a:sym typeface="Wingdings" pitchFamily="2" charset="2"/>
                </a:rPr>
                <a:t>.</a:t>
              </a:r>
              <a:endPara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endParaRP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・鏡の熱補償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,</a:t>
              </a:r>
              <a:r>
                <a:rPr lang="en-US" altLang="ja-JP" sz="2000" kern="0" dirty="0">
                  <a:solidFill>
                    <a:srgbClr val="FFFFFF"/>
                  </a:solidFill>
                  <a:latin typeface="+mn-lt"/>
                  <a:ea typeface="+mn-ea"/>
                </a:rPr>
                <a:t> </a:t>
              </a: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出射光学系変更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.</a:t>
              </a: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endPara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18" name="Rectangle 3"/>
            <p:cNvSpPr txBox="1">
              <a:spLocks noChangeArrowheads="1"/>
            </p:cNvSpPr>
            <p:nvPr/>
          </p:nvSpPr>
          <p:spPr>
            <a:xfrm>
              <a:off x="1276732" y="5326288"/>
              <a:ext cx="3879882" cy="478976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r>
                <a:rPr lang="en-US" altLang="ja-JP" sz="2000" kern="0" dirty="0" smtClean="0">
                  <a:solidFill>
                    <a:srgbClr val="66FF66"/>
                  </a:solidFill>
                  <a:latin typeface="+mn-lt"/>
                  <a:ea typeface="+mn-ea"/>
                </a:rPr>
                <a:t>11</a:t>
              </a:r>
              <a:r>
                <a:rPr lang="ja-JP" altLang="en-US" sz="2000" kern="0" dirty="0" smtClean="0">
                  <a:solidFill>
                    <a:srgbClr val="66FF66"/>
                  </a:solidFill>
                  <a:latin typeface="+mn-lt"/>
                  <a:ea typeface="+mn-ea"/>
                </a:rPr>
                <a:t>月中旬インストール開始</a:t>
              </a:r>
              <a:endParaRPr lang="en-US" altLang="ja-JP" sz="2000" kern="0" dirty="0" smtClean="0">
                <a:solidFill>
                  <a:srgbClr val="66FF66"/>
                </a:solidFill>
                <a:latin typeface="+mn-lt"/>
                <a:ea typeface="+mn-ea"/>
              </a:endParaRP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endParaRPr lang="en-US" altLang="ja-JP" sz="2000" kern="0" dirty="0" smtClean="0">
                <a:solidFill>
                  <a:srgbClr val="66FF66"/>
                </a:solidFill>
                <a:latin typeface="+mn-lt"/>
                <a:ea typeface="+mn-ea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6300192" y="5888305"/>
              <a:ext cx="27146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None/>
              </a:pPr>
              <a:r>
                <a:rPr kumimoji="1" lang="en-US" altLang="ja-JP" sz="1200" dirty="0" smtClean="0">
                  <a:solidFill>
                    <a:srgbClr val="FFFFFF"/>
                  </a:solidFill>
                </a:rPr>
                <a:t>G. </a:t>
              </a:r>
              <a:r>
                <a:rPr kumimoji="1" lang="en-US" altLang="ja-JP" sz="1200" dirty="0" err="1" smtClean="0">
                  <a:solidFill>
                    <a:srgbClr val="FFFFFF"/>
                  </a:solidFill>
                </a:rPr>
                <a:t>Losurdo</a:t>
              </a:r>
              <a:r>
                <a:rPr kumimoji="1" lang="en-US" altLang="ja-JP" sz="1200" dirty="0" smtClean="0">
                  <a:solidFill>
                    <a:srgbClr val="FFFFFF"/>
                  </a:solidFill>
                </a:rPr>
                <a:t>  LV meeting March 2011</a:t>
              </a:r>
              <a:endParaRPr kumimoji="1" lang="ja-JP" altLang="en-US" sz="12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73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9354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>
          <a:xfrm>
            <a:off x="1279299" y="2700791"/>
            <a:ext cx="2212581" cy="340459"/>
          </a:xfrm>
          <a:prstGeom prst="roundRect">
            <a:avLst/>
          </a:prstGeom>
          <a:solidFill>
            <a:srgbClr val="99FF99">
              <a:alpha val="10000"/>
            </a:srgbClr>
          </a:solidFill>
          <a:ln w="6350">
            <a:solidFill>
              <a:srgbClr val="99FF99"/>
            </a:solidFill>
          </a:ln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41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Tahoma" pitchFamily="34" charset="0"/>
              </a:rPr>
              <a:t>第</a:t>
            </a:r>
            <a:r>
              <a:rPr lang="en-US" altLang="ja-JP" dirty="0" smtClean="0">
                <a:latin typeface="Tahoma" pitchFamily="34" charset="0"/>
              </a:rPr>
              <a:t>2</a:t>
            </a:r>
            <a:r>
              <a:rPr lang="ja-JP" altLang="en-US" dirty="0" smtClean="0">
                <a:latin typeface="Tahoma" pitchFamily="34" charset="0"/>
              </a:rPr>
              <a:t>世代 重力波望遠鏡</a:t>
            </a:r>
            <a:endParaRPr lang="ja-JP" altLang="en-US" dirty="0">
              <a:latin typeface="Tahoma" pitchFamily="34" charset="0"/>
            </a:endParaRPr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467544" y="1221832"/>
            <a:ext cx="3571900" cy="42862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ja-JP" altLang="en-US" sz="2000" kern="0" dirty="0" smtClean="0">
                <a:solidFill>
                  <a:srgbClr val="99FF99"/>
                </a:solidFill>
                <a:latin typeface="+mn-lt"/>
                <a:ea typeface="+mn-ea"/>
              </a:rPr>
              <a:t>・</a:t>
            </a:r>
            <a:r>
              <a:rPr lang="en-US" altLang="ja-JP" sz="2000" kern="0" dirty="0" smtClean="0">
                <a:solidFill>
                  <a:srgbClr val="99FF99"/>
                </a:solidFill>
                <a:latin typeface="+mn-lt"/>
                <a:ea typeface="+mn-ea"/>
              </a:rPr>
              <a:t>GEO-HF: GEO</a:t>
            </a:r>
            <a:r>
              <a:rPr lang="ja-JP" altLang="en-US" sz="2000" kern="0" dirty="0" smtClean="0">
                <a:solidFill>
                  <a:srgbClr val="99FF99"/>
                </a:solidFill>
                <a:latin typeface="+mn-lt"/>
                <a:ea typeface="+mn-ea"/>
              </a:rPr>
              <a:t>のアップグレード</a:t>
            </a:r>
            <a:endParaRPr lang="en-US" altLang="ja-JP" sz="2000" kern="0" dirty="0" smtClean="0">
              <a:solidFill>
                <a:srgbClr val="99FF99"/>
              </a:solidFill>
              <a:latin typeface="+mn-lt"/>
              <a:ea typeface="+mn-ea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713778" y="1581872"/>
            <a:ext cx="4722318" cy="1035851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・基線長 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rPr>
              <a:t>600m 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 </a:t>
            </a: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高周波数感度を向上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.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・高出力光源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rPr>
              <a:t>, </a:t>
            </a: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スクイージング</a:t>
            </a:r>
            <a:endParaRPr lang="en-US" altLang="ja-JP" sz="2000" kern="0" dirty="0" smtClean="0">
              <a:solidFill>
                <a:srgbClr val="FFFFFF"/>
              </a:solidFill>
              <a:latin typeface="+mn-lt"/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　　　　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 </a:t>
            </a: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最大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3.5dB</a:t>
            </a: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の効果確認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.</a:t>
            </a:r>
            <a:endParaRPr lang="en-US" altLang="ja-JP" sz="2000" kern="0" dirty="0" smtClean="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1268182" y="2661992"/>
            <a:ext cx="2943778" cy="478976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altLang="ja-JP" sz="2000" kern="0" dirty="0" err="1" smtClean="0">
                <a:solidFill>
                  <a:srgbClr val="66FF66"/>
                </a:solidFill>
                <a:latin typeface="+mn-lt"/>
                <a:ea typeface="+mn-ea"/>
              </a:rPr>
              <a:t>AstroWatch</a:t>
            </a:r>
            <a:r>
              <a:rPr lang="ja-JP" altLang="en-US" sz="2000" kern="0" dirty="0" smtClean="0">
                <a:solidFill>
                  <a:srgbClr val="66FF66"/>
                </a:solidFill>
                <a:latin typeface="+mn-lt"/>
                <a:ea typeface="+mn-ea"/>
              </a:rPr>
              <a:t>進行中</a:t>
            </a:r>
            <a:endParaRPr lang="en-US" altLang="ja-JP" sz="2000" kern="0" dirty="0" smtClean="0">
              <a:solidFill>
                <a:srgbClr val="66FF66"/>
              </a:solidFill>
              <a:latin typeface="+mn-lt"/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lang="en-US" altLang="ja-JP" sz="2000" kern="0" dirty="0" smtClean="0">
              <a:solidFill>
                <a:srgbClr val="66FF66"/>
              </a:solidFill>
              <a:latin typeface="+mn-lt"/>
              <a:ea typeface="+mn-ea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000760" y="785794"/>
            <a:ext cx="3143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altLang="ja-JP" sz="1200" dirty="0" smtClean="0">
                <a:solidFill>
                  <a:srgbClr val="FFFFFF"/>
                </a:solidFill>
              </a:rPr>
              <a:t>Hartmut Grote, LV meeting March 2011</a:t>
            </a:r>
            <a:endParaRPr kumimoji="1" lang="ja-JP" altLang="en-US" sz="1200" dirty="0">
              <a:solidFill>
                <a:srgbClr val="FFFFFF"/>
              </a:solidFill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099646"/>
            <a:ext cx="3500462" cy="26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グループ化 2"/>
          <p:cNvGrpSpPr/>
          <p:nvPr/>
        </p:nvGrpSpPr>
        <p:grpSpPr>
          <a:xfrm>
            <a:off x="467544" y="3861048"/>
            <a:ext cx="8352928" cy="2160240"/>
            <a:chOff x="467544" y="3861048"/>
            <a:chExt cx="8352928" cy="2160240"/>
          </a:xfrm>
        </p:grpSpPr>
        <p:pic>
          <p:nvPicPr>
            <p:cNvPr id="32" name="Picture 104" descr="http://www.gravity.uwa.edu.au/photo/AIGO/AIGOairview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495" y="4869160"/>
              <a:ext cx="1790230" cy="1152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3"/>
            <p:cNvSpPr txBox="1">
              <a:spLocks noChangeArrowheads="1"/>
            </p:cNvSpPr>
            <p:nvPr/>
          </p:nvSpPr>
          <p:spPr>
            <a:xfrm>
              <a:off x="467544" y="3861048"/>
              <a:ext cx="3571900" cy="428628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r>
                <a:rPr lang="ja-JP" altLang="en-US" sz="2000" kern="0" dirty="0" smtClean="0">
                  <a:solidFill>
                    <a:srgbClr val="99FF99"/>
                  </a:solidFill>
                  <a:latin typeface="+mn-lt"/>
                  <a:ea typeface="+mn-ea"/>
                </a:rPr>
                <a:t>・</a:t>
              </a:r>
              <a:r>
                <a:rPr lang="en-US" altLang="ja-JP" sz="2000" kern="0" dirty="0" smtClean="0">
                  <a:solidFill>
                    <a:srgbClr val="99FF99"/>
                  </a:solidFill>
                  <a:latin typeface="+mn-lt"/>
                  <a:ea typeface="+mn-ea"/>
                </a:rPr>
                <a:t>LIGO-Austreria, LIGO-India</a:t>
              </a: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570902" y="4797152"/>
              <a:ext cx="6132838" cy="11757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ja-JP" altLang="en-US" sz="1600" dirty="0" smtClean="0">
                  <a:solidFill>
                    <a:srgbClr val="FFFFFF"/>
                  </a:solidFill>
                </a:rPr>
                <a:t>・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Established in August 2009 to coordinate 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ja-JP" altLang="en-US" sz="1600" dirty="0" smtClean="0">
                  <a:solidFill>
                    <a:srgbClr val="FFFFFF"/>
                  </a:solidFill>
                </a:rPr>
                <a:t>  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the Indian GW community to participate in GW research!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ja-JP" altLang="en-US" sz="1600" dirty="0" smtClean="0">
                  <a:solidFill>
                    <a:srgbClr val="FFFFFF"/>
                  </a:solidFill>
                </a:rPr>
                <a:t>・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Funding received for a 3m prototype interferometer 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1600" dirty="0" smtClean="0">
                  <a:solidFill>
                    <a:srgbClr val="FFFFFF"/>
                  </a:solidFill>
                </a:rPr>
                <a:t>   at the Tata Institute for Fundamental Research.</a:t>
              </a:r>
            </a:p>
          </p:txBody>
        </p:sp>
        <p:sp>
          <p:nvSpPr>
            <p:cNvPr id="30" name="Rectangle 3"/>
            <p:cNvSpPr txBox="1">
              <a:spLocks noChangeArrowheads="1"/>
            </p:cNvSpPr>
            <p:nvPr/>
          </p:nvSpPr>
          <p:spPr>
            <a:xfrm>
              <a:off x="583060" y="4265357"/>
              <a:ext cx="5616624" cy="1035851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・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aLIGO</a:t>
              </a: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の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1</a:t>
              </a: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台を移設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 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  <a:sym typeface="Wingdings" pitchFamily="2" charset="2"/>
                </a:rPr>
                <a:t> </a:t>
              </a: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  <a:sym typeface="Wingdings" pitchFamily="2" charset="2"/>
                </a:rPr>
                <a:t>角度分解能を上げる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  <a:sym typeface="Wingdings" pitchFamily="2" charset="2"/>
                </a:rPr>
                <a:t>. </a:t>
              </a:r>
              <a:endPara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pic>
          <p:nvPicPr>
            <p:cNvPr id="31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1233" y="4869160"/>
              <a:ext cx="1169239" cy="1152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74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4650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地上重力波望遠鏡のロードマップ 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5" name="角丸四角形 4"/>
          <p:cNvSpPr/>
          <p:nvPr/>
        </p:nvSpPr>
        <p:spPr bwMode="auto">
          <a:xfrm>
            <a:off x="5508105" y="1203725"/>
            <a:ext cx="3267408" cy="1400311"/>
          </a:xfrm>
          <a:prstGeom prst="roundRect">
            <a:avLst>
              <a:gd name="adj" fmla="val 4426"/>
            </a:avLst>
          </a:prstGeom>
          <a:solidFill>
            <a:srgbClr val="000000">
              <a:alpha val="30000"/>
            </a:srgbClr>
          </a:solidFill>
          <a:ln w="3175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" name="AutoShape 4"/>
          <p:cNvSpPr>
            <a:spLocks noChangeAspect="1" noChangeArrowheads="1"/>
          </p:cNvSpPr>
          <p:nvPr/>
        </p:nvSpPr>
        <p:spPr bwMode="auto">
          <a:xfrm>
            <a:off x="1076296" y="1268760"/>
            <a:ext cx="3887787" cy="4857784"/>
          </a:xfrm>
          <a:prstGeom prst="roundRect">
            <a:avLst>
              <a:gd name="adj" fmla="val 3796"/>
            </a:avLst>
          </a:prstGeom>
          <a:solidFill>
            <a:srgbClr val="CCFFCC">
              <a:alpha val="10000"/>
            </a:srgbClr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7" name="Picture 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06" y="3269024"/>
            <a:ext cx="1414222" cy="1127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8" name="AutoShape 5"/>
          <p:cNvSpPr>
            <a:spLocks noChangeArrowheads="1"/>
          </p:cNvSpPr>
          <p:nvPr/>
        </p:nvSpPr>
        <p:spPr bwMode="auto">
          <a:xfrm rot="5400000">
            <a:off x="2624902" y="2441142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 rot="5400000">
            <a:off x="3777427" y="2441142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CCECFF">
              <a:alpha val="20000"/>
            </a:srgbClr>
          </a:solidFill>
          <a:ln w="1270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57158" y="2068873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DDDDDD"/>
                </a:solidFill>
                <a:sym typeface="Wingdings" pitchFamily="2" charset="2"/>
              </a:rPr>
              <a:t>2010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57158" y="3126148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DDDDDD"/>
                </a:solidFill>
                <a:sym typeface="Wingdings" pitchFamily="2" charset="2"/>
              </a:rPr>
              <a:t>2015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57158" y="4158023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DDDDDD"/>
                </a:solidFill>
                <a:sym typeface="Wingdings" pitchFamily="2" charset="2"/>
              </a:rPr>
              <a:t>2020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03196" y="5237523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DDDDDD"/>
                </a:solidFill>
                <a:sym typeface="Wingdings" pitchFamily="2" charset="2"/>
              </a:rPr>
              <a:t>2025</a:t>
            </a:r>
          </a:p>
        </p:txBody>
      </p:sp>
      <p:pic>
        <p:nvPicPr>
          <p:cNvPr id="14" name="Picture 21" descr="Advanced LI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321" y="3270611"/>
            <a:ext cx="1014412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3095596" y="3242036"/>
            <a:ext cx="717550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ＬＣＧＴ</a:t>
            </a:r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1220758" y="3270611"/>
            <a:ext cx="1004888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Ａｄ</a:t>
            </a:r>
            <a:r>
              <a:rPr lang="en-US" altLang="ja-JP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ja-JP" altLang="en-US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ＬＩＧＯ</a:t>
            </a:r>
          </a:p>
        </p:txBody>
      </p:sp>
      <p:sp>
        <p:nvSpPr>
          <p:cNvPr id="17" name="AutoShape 27"/>
          <p:cNvSpPr>
            <a:spLocks noChangeArrowheads="1"/>
          </p:cNvSpPr>
          <p:nvPr/>
        </p:nvSpPr>
        <p:spPr bwMode="auto">
          <a:xfrm>
            <a:off x="1293783" y="1686286"/>
            <a:ext cx="309563" cy="504825"/>
          </a:xfrm>
          <a:prstGeom prst="downArrow">
            <a:avLst>
              <a:gd name="adj1" fmla="val 55898"/>
              <a:gd name="adj2" fmla="val 32872"/>
            </a:avLst>
          </a:prstGeom>
          <a:solidFill>
            <a:srgbClr val="FFCCCC">
              <a:alpha val="20000"/>
            </a:srgbClr>
          </a:solidFill>
          <a:ln w="6350">
            <a:solidFill>
              <a:srgbClr val="FFCC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8" name="AutoShape 28"/>
          <p:cNvSpPr>
            <a:spLocks noChangeArrowheads="1"/>
          </p:cNvSpPr>
          <p:nvPr/>
        </p:nvSpPr>
        <p:spPr bwMode="auto">
          <a:xfrm rot="5400000">
            <a:off x="1113602" y="2514167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FFCCCC">
              <a:alpha val="50000"/>
            </a:srgbClr>
          </a:solidFill>
          <a:ln w="12700">
            <a:solidFill>
              <a:srgbClr val="FFCC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9" name="AutoShape 29"/>
          <p:cNvSpPr>
            <a:spLocks noChangeArrowheads="1"/>
          </p:cNvSpPr>
          <p:nvPr/>
        </p:nvSpPr>
        <p:spPr bwMode="auto">
          <a:xfrm>
            <a:off x="2876521" y="1613261"/>
            <a:ext cx="309562" cy="360362"/>
          </a:xfrm>
          <a:prstGeom prst="downArrow">
            <a:avLst>
              <a:gd name="adj1" fmla="val 49741"/>
              <a:gd name="adj2" fmla="val 42053"/>
            </a:avLst>
          </a:prstGeom>
          <a:solidFill>
            <a:srgbClr val="CCFFCC">
              <a:alpha val="20000"/>
            </a:srgbClr>
          </a:solidFill>
          <a:ln w="635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0" name="AutoShape 30"/>
          <p:cNvSpPr>
            <a:spLocks noChangeArrowheads="1"/>
          </p:cNvSpPr>
          <p:nvPr/>
        </p:nvSpPr>
        <p:spPr bwMode="auto">
          <a:xfrm rot="5400000">
            <a:off x="3273396" y="3665898"/>
            <a:ext cx="1511300" cy="288925"/>
          </a:xfrm>
          <a:custGeom>
            <a:avLst/>
            <a:gdLst>
              <a:gd name="T0" fmla="*/ 1261096 w 21600"/>
              <a:gd name="T1" fmla="*/ 0 h 21600"/>
              <a:gd name="T2" fmla="*/ 0 w 21600"/>
              <a:gd name="T3" fmla="*/ 144463 h 21600"/>
              <a:gd name="T4" fmla="*/ 1261096 w 21600"/>
              <a:gd name="T5" fmla="*/ 288925 h 21600"/>
              <a:gd name="T6" fmla="*/ 1511300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ECFF">
              <a:alpha val="20000"/>
            </a:srgbClr>
          </a:solidFill>
          <a:ln w="1270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1" name="AutoShape 31"/>
          <p:cNvSpPr>
            <a:spLocks noChangeArrowheads="1"/>
          </p:cNvSpPr>
          <p:nvPr/>
        </p:nvSpPr>
        <p:spPr bwMode="auto">
          <a:xfrm>
            <a:off x="4222721" y="1613261"/>
            <a:ext cx="309562" cy="360362"/>
          </a:xfrm>
          <a:prstGeom prst="downArrow">
            <a:avLst>
              <a:gd name="adj1" fmla="val 49741"/>
              <a:gd name="adj2" fmla="val 42053"/>
            </a:avLst>
          </a:prstGeom>
          <a:solidFill>
            <a:srgbClr val="CCECFF">
              <a:alpha val="20000"/>
            </a:srgbClr>
          </a:solidFill>
          <a:ln w="635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2" name="Rectangle 41"/>
          <p:cNvSpPr>
            <a:spLocks noChangeArrowheads="1"/>
          </p:cNvSpPr>
          <p:nvPr/>
        </p:nvSpPr>
        <p:spPr bwMode="auto">
          <a:xfrm>
            <a:off x="1149321" y="1325923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LIGO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3" name="Rectangle 42"/>
          <p:cNvSpPr>
            <a:spLocks noChangeArrowheads="1"/>
          </p:cNvSpPr>
          <p:nvPr/>
        </p:nvSpPr>
        <p:spPr bwMode="auto">
          <a:xfrm>
            <a:off x="2483768" y="1325923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TAMA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4" name="Rectangle 43"/>
          <p:cNvSpPr>
            <a:spLocks noChangeArrowheads="1"/>
          </p:cNvSpPr>
          <p:nvPr/>
        </p:nvSpPr>
        <p:spPr bwMode="auto">
          <a:xfrm>
            <a:off x="1581121" y="1671998"/>
            <a:ext cx="136842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</a:rPr>
              <a:t>Enhanced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</a:rPr>
              <a:t>   LIGO </a:t>
            </a:r>
            <a:endParaRPr lang="en-US" altLang="ja-JP" sz="14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5" name="Rectangle 44"/>
          <p:cNvSpPr>
            <a:spLocks noChangeArrowheads="1"/>
          </p:cNvSpPr>
          <p:nvPr/>
        </p:nvSpPr>
        <p:spPr bwMode="auto">
          <a:xfrm>
            <a:off x="3044337" y="1325923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/CLIO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6" name="Rectangle 45"/>
          <p:cNvSpPr>
            <a:spLocks noChangeArrowheads="1"/>
          </p:cNvSpPr>
          <p:nvPr/>
        </p:nvSpPr>
        <p:spPr bwMode="auto">
          <a:xfrm>
            <a:off x="1220758" y="2420888"/>
            <a:ext cx="1223963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Advanced      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   LIGO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7" name="Rectangle 46"/>
          <p:cNvSpPr>
            <a:spLocks noChangeArrowheads="1"/>
          </p:cNvSpPr>
          <p:nvPr/>
        </p:nvSpPr>
        <p:spPr bwMode="auto">
          <a:xfrm>
            <a:off x="2843808" y="2492896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LCGT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8" name="Rectangle 47"/>
          <p:cNvSpPr>
            <a:spLocks noChangeArrowheads="1"/>
          </p:cNvSpPr>
          <p:nvPr/>
        </p:nvSpPr>
        <p:spPr bwMode="auto">
          <a:xfrm>
            <a:off x="3813146" y="2415927"/>
            <a:ext cx="1296987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Advanced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   Virgo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9" name="Rectangle 48"/>
          <p:cNvSpPr>
            <a:spLocks noChangeArrowheads="1"/>
          </p:cNvSpPr>
          <p:nvPr/>
        </p:nvSpPr>
        <p:spPr bwMode="auto">
          <a:xfrm>
            <a:off x="4100482" y="1325923"/>
            <a:ext cx="1074743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VIRGO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/GEO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0" name="Rectangle 49"/>
          <p:cNvSpPr>
            <a:spLocks noChangeArrowheads="1"/>
          </p:cNvSpPr>
          <p:nvPr/>
        </p:nvSpPr>
        <p:spPr bwMode="auto">
          <a:xfrm>
            <a:off x="4140894" y="3557948"/>
            <a:ext cx="71913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ET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31" name="Picture 11" descr="ET-fp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3524" y="4626346"/>
            <a:ext cx="1857388" cy="131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1"/>
          <p:cNvSpPr>
            <a:spLocks noChangeArrowheads="1"/>
          </p:cNvSpPr>
          <p:nvPr/>
        </p:nvSpPr>
        <p:spPr bwMode="auto">
          <a:xfrm>
            <a:off x="5868640" y="1556792"/>
            <a:ext cx="309584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Obs. </a:t>
            </a:r>
            <a:r>
              <a:rPr lang="en-US" altLang="ja-JP" sz="1800" dirty="0">
                <a:solidFill>
                  <a:srgbClr val="F8F8F8"/>
                </a:solidFill>
                <a:sym typeface="Wingdings" pitchFamily="2" charset="2"/>
              </a:rPr>
              <a:t>r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ange: </a:t>
            </a:r>
            <a:r>
              <a:rPr lang="en-US" altLang="ja-JP" sz="1800" dirty="0" smtClean="0">
                <a:solidFill>
                  <a:srgbClr val="99FF99"/>
                </a:solidFill>
                <a:sym typeface="Wingdings" pitchFamily="2" charset="2"/>
              </a:rPr>
              <a:t>~20Mpc</a:t>
            </a:r>
            <a:endParaRPr lang="en-US" altLang="ja-JP" sz="1800" dirty="0">
              <a:solidFill>
                <a:srgbClr val="99FF99"/>
              </a:solidFill>
              <a:sym typeface="Wingdings" pitchFamily="2" charset="2"/>
            </a:endParaRPr>
          </a:p>
        </p:txBody>
      </p:sp>
      <p:sp>
        <p:nvSpPr>
          <p:cNvPr id="33" name="Rectangle 24"/>
          <p:cNvSpPr>
            <a:spLocks noChangeArrowheads="1"/>
          </p:cNvSpPr>
          <p:nvPr/>
        </p:nvSpPr>
        <p:spPr bwMode="auto">
          <a:xfrm>
            <a:off x="2936455" y="4437112"/>
            <a:ext cx="1646805" cy="2462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Einstein Telescope</a:t>
            </a:r>
            <a:endParaRPr lang="ja-JP" altLang="en-US" sz="1000" b="1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Rectangle 41"/>
          <p:cNvSpPr>
            <a:spLocks noChangeArrowheads="1"/>
          </p:cNvSpPr>
          <p:nvPr/>
        </p:nvSpPr>
        <p:spPr bwMode="auto">
          <a:xfrm>
            <a:off x="5895440" y="1844824"/>
            <a:ext cx="2880072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Rate: 10</a:t>
            </a:r>
            <a:r>
              <a:rPr lang="en-US" altLang="ja-JP" sz="1800" baseline="30000" dirty="0" smtClean="0">
                <a:solidFill>
                  <a:srgbClr val="F8F8F8"/>
                </a:solidFill>
                <a:sym typeface="Wingdings" pitchFamily="2" charset="2"/>
              </a:rPr>
              <a:t>-4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 – 10</a:t>
            </a:r>
            <a:r>
              <a:rPr lang="en-US" altLang="ja-JP" sz="1800" baseline="30000" dirty="0" smtClean="0">
                <a:solidFill>
                  <a:srgbClr val="F8F8F8"/>
                </a:solidFill>
                <a:sym typeface="Wingdings" pitchFamily="2" charset="2"/>
              </a:rPr>
              <a:t>-2 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event/</a:t>
            </a:r>
            <a:r>
              <a:rPr lang="en-US" altLang="ja-JP" sz="1800" dirty="0" err="1" smtClean="0">
                <a:solidFill>
                  <a:srgbClr val="F8F8F8"/>
                </a:solidFill>
                <a:sym typeface="Wingdings" pitchFamily="2" charset="2"/>
              </a:rPr>
              <a:t>yr</a:t>
            </a:r>
            <a:endParaRPr lang="en-US" altLang="ja-JP" sz="1800" baseline="30000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5" name="Rectangle 24"/>
          <p:cNvSpPr>
            <a:spLocks noChangeArrowheads="1"/>
          </p:cNvSpPr>
          <p:nvPr/>
        </p:nvSpPr>
        <p:spPr bwMode="auto">
          <a:xfrm>
            <a:off x="1187624" y="4622939"/>
            <a:ext cx="1646805" cy="2462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3</a:t>
            </a:r>
            <a:r>
              <a:rPr lang="en-US" altLang="ja-JP" sz="1000" b="1" baseline="30000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US" altLang="ja-JP" sz="1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generation</a:t>
            </a:r>
            <a:endParaRPr lang="ja-JP" altLang="en-US" sz="1000" b="1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Rectangle 41"/>
          <p:cNvSpPr>
            <a:spLocks noChangeArrowheads="1"/>
          </p:cNvSpPr>
          <p:nvPr/>
        </p:nvSpPr>
        <p:spPr bwMode="auto">
          <a:xfrm>
            <a:off x="5508104" y="1196752"/>
            <a:ext cx="3407304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1st Generation detector</a:t>
            </a:r>
            <a:endParaRPr lang="en-US" altLang="ja-JP" sz="18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" name="Rectangle 41"/>
          <p:cNvSpPr>
            <a:spLocks noChangeArrowheads="1"/>
          </p:cNvSpPr>
          <p:nvPr/>
        </p:nvSpPr>
        <p:spPr bwMode="auto">
          <a:xfrm>
            <a:off x="5989232" y="2255386"/>
            <a:ext cx="2831240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幸運なイベント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, 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上限値</a:t>
            </a:r>
            <a:endParaRPr lang="en-US" altLang="ja-JP" sz="1800" dirty="0">
              <a:solidFill>
                <a:srgbClr val="F8F8F8"/>
              </a:solidFill>
              <a:sym typeface="Wingdings" pitchFamily="2" charset="2"/>
            </a:endParaRPr>
          </a:p>
        </p:txBody>
      </p:sp>
      <p:cxnSp>
        <p:nvCxnSpPr>
          <p:cNvPr id="38" name="直線矢印コネクタ 37"/>
          <p:cNvCxnSpPr/>
          <p:nvPr/>
        </p:nvCxnSpPr>
        <p:spPr bwMode="auto">
          <a:xfrm flipH="1" flipV="1">
            <a:off x="4960912" y="1686286"/>
            <a:ext cx="547193" cy="107156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9" name="グループ化 38"/>
          <p:cNvGrpSpPr/>
          <p:nvPr/>
        </p:nvGrpSpPr>
        <p:grpSpPr>
          <a:xfrm>
            <a:off x="4932040" y="2924944"/>
            <a:ext cx="4104456" cy="1400311"/>
            <a:chOff x="4932040" y="2924944"/>
            <a:chExt cx="4104456" cy="1400311"/>
          </a:xfrm>
        </p:grpSpPr>
        <p:sp>
          <p:nvSpPr>
            <p:cNvPr id="40" name="角丸四角形 39"/>
            <p:cNvSpPr/>
            <p:nvPr/>
          </p:nvSpPr>
          <p:spPr bwMode="auto">
            <a:xfrm>
              <a:off x="5508104" y="2924944"/>
              <a:ext cx="3267408" cy="1400311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41" name="Rectangle 41"/>
            <p:cNvSpPr>
              <a:spLocks noChangeArrowheads="1"/>
            </p:cNvSpPr>
            <p:nvPr/>
          </p:nvSpPr>
          <p:spPr bwMode="auto">
            <a:xfrm>
              <a:off x="5913104" y="3234462"/>
              <a:ext cx="3123392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F8F8F8"/>
                  </a:solidFill>
                  <a:sym typeface="Wingdings" pitchFamily="2" charset="2"/>
                </a:rPr>
                <a:t>Obs. Range: </a:t>
              </a:r>
              <a:r>
                <a:rPr lang="en-US" altLang="ja-JP" sz="1800" dirty="0" smtClean="0">
                  <a:solidFill>
                    <a:srgbClr val="99FF99"/>
                  </a:solidFill>
                  <a:sym typeface="Wingdings" pitchFamily="2" charset="2"/>
                </a:rPr>
                <a:t>~200Mpc</a:t>
              </a:r>
              <a:endParaRPr lang="en-US" altLang="ja-JP" sz="1800" dirty="0">
                <a:solidFill>
                  <a:srgbClr val="99FF99"/>
                </a:solidFill>
                <a:sym typeface="Wingdings" pitchFamily="2" charset="2"/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5926752" y="3522494"/>
              <a:ext cx="2564992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99FF99"/>
                  </a:solidFill>
                  <a:sym typeface="Wingdings" pitchFamily="2" charset="2"/>
                </a:rPr>
                <a:t>Rate: ~10</a:t>
              </a:r>
              <a:r>
                <a:rPr lang="en-US" altLang="ja-JP" sz="1800" baseline="30000" dirty="0" smtClean="0">
                  <a:solidFill>
                    <a:srgbClr val="99FF99"/>
                  </a:solidFill>
                  <a:sym typeface="Wingdings" pitchFamily="2" charset="2"/>
                </a:rPr>
                <a:t> </a:t>
              </a:r>
              <a:r>
                <a:rPr lang="en-US" altLang="ja-JP" sz="1800" dirty="0" smtClean="0">
                  <a:solidFill>
                    <a:srgbClr val="99FF99"/>
                  </a:solidFill>
                  <a:sym typeface="Wingdings" pitchFamily="2" charset="2"/>
                </a:rPr>
                <a:t>event/</a:t>
              </a:r>
              <a:r>
                <a:rPr lang="en-US" altLang="ja-JP" sz="1800" dirty="0" err="1" smtClean="0">
                  <a:solidFill>
                    <a:srgbClr val="99FF99"/>
                  </a:solidFill>
                  <a:sym typeface="Wingdings" pitchFamily="2" charset="2"/>
                </a:rPr>
                <a:t>yr</a:t>
              </a:r>
              <a:endParaRPr lang="en-US" altLang="ja-JP" sz="1800" baseline="30000" dirty="0">
                <a:solidFill>
                  <a:srgbClr val="99FF99"/>
                </a:solidFill>
                <a:sym typeface="Wingdings" pitchFamily="2" charset="2"/>
              </a:endParaRPr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5508104" y="2924944"/>
              <a:ext cx="3407304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b="1" dirty="0" smtClean="0">
                  <a:solidFill>
                    <a:srgbClr val="F8F8F8"/>
                  </a:solidFill>
                  <a:sym typeface="Wingdings" pitchFamily="2" charset="2"/>
                </a:rPr>
                <a:t>・</a:t>
              </a:r>
              <a:r>
                <a:rPr lang="en-US" altLang="ja-JP" sz="1800" b="1" dirty="0" smtClean="0">
                  <a:solidFill>
                    <a:srgbClr val="F8F8F8"/>
                  </a:solidFill>
                  <a:sym typeface="Wingdings" pitchFamily="2" charset="2"/>
                </a:rPr>
                <a:t>2nd Generation detector</a:t>
              </a:r>
              <a:endParaRPr lang="en-US" altLang="ja-JP" sz="18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44" name="Rectangle 41"/>
            <p:cNvSpPr>
              <a:spLocks noChangeArrowheads="1"/>
            </p:cNvSpPr>
            <p:nvPr/>
          </p:nvSpPr>
          <p:spPr bwMode="auto">
            <a:xfrm>
              <a:off x="6012160" y="3933056"/>
              <a:ext cx="2831240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F8F8F8"/>
                  </a:solidFill>
                  <a:sym typeface="Wingdings" pitchFamily="2" charset="2"/>
                </a:rPr>
                <a:t> </a:t>
              </a:r>
              <a:r>
                <a:rPr lang="ja-JP" altLang="en-US" sz="1800" dirty="0" smtClean="0">
                  <a:solidFill>
                    <a:srgbClr val="F8F8F8"/>
                  </a:solidFill>
                  <a:sym typeface="Wingdings" pitchFamily="2" charset="2"/>
                </a:rPr>
                <a:t>確実な検出</a:t>
              </a:r>
              <a:r>
                <a:rPr lang="en-US" altLang="ja-JP" sz="1800" dirty="0" smtClean="0">
                  <a:solidFill>
                    <a:srgbClr val="F8F8F8"/>
                  </a:solidFill>
                  <a:sym typeface="Wingdings" pitchFamily="2" charset="2"/>
                </a:rPr>
                <a:t>, </a:t>
              </a:r>
              <a:r>
                <a:rPr lang="ja-JP" altLang="en-US" sz="1800" dirty="0" smtClean="0">
                  <a:solidFill>
                    <a:srgbClr val="F8F8F8"/>
                  </a:solidFill>
                  <a:sym typeface="Wingdings" pitchFamily="2" charset="2"/>
                </a:rPr>
                <a:t>天体物理</a:t>
              </a:r>
              <a:endParaRPr lang="en-US" altLang="ja-JP" sz="1800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cxnSp>
          <p:nvCxnSpPr>
            <p:cNvPr id="45" name="直線矢印コネクタ 44"/>
            <p:cNvCxnSpPr/>
            <p:nvPr/>
          </p:nvCxnSpPr>
          <p:spPr bwMode="auto">
            <a:xfrm flipH="1" flipV="1">
              <a:off x="4932040" y="3105820"/>
              <a:ext cx="547193" cy="107156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6" name="グループ化 45"/>
          <p:cNvGrpSpPr/>
          <p:nvPr/>
        </p:nvGrpSpPr>
        <p:grpSpPr>
          <a:xfrm>
            <a:off x="4960911" y="4653136"/>
            <a:ext cx="3954497" cy="1400311"/>
            <a:chOff x="4960911" y="4653136"/>
            <a:chExt cx="3954497" cy="1400311"/>
          </a:xfrm>
        </p:grpSpPr>
        <p:sp>
          <p:nvSpPr>
            <p:cNvPr id="47" name="角丸四角形 46"/>
            <p:cNvSpPr/>
            <p:nvPr/>
          </p:nvSpPr>
          <p:spPr bwMode="auto">
            <a:xfrm>
              <a:off x="5508104" y="4653136"/>
              <a:ext cx="3267408" cy="1400311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48" name="Rectangle 41"/>
            <p:cNvSpPr>
              <a:spLocks noChangeArrowheads="1"/>
            </p:cNvSpPr>
            <p:nvPr/>
          </p:nvSpPr>
          <p:spPr bwMode="auto">
            <a:xfrm>
              <a:off x="5895440" y="4941168"/>
              <a:ext cx="2637000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F8F8F8"/>
                  </a:solidFill>
                  <a:sym typeface="Wingdings" pitchFamily="2" charset="2"/>
                </a:rPr>
                <a:t>Obs. Range </a:t>
              </a:r>
              <a:r>
                <a:rPr lang="en-US" altLang="ja-JP" sz="1800" dirty="0" smtClean="0">
                  <a:solidFill>
                    <a:srgbClr val="99FF99"/>
                  </a:solidFill>
                  <a:sym typeface="Wingdings" pitchFamily="2" charset="2"/>
                </a:rPr>
                <a:t>~3 </a:t>
              </a:r>
              <a:r>
                <a:rPr lang="en-US" altLang="ja-JP" sz="1800" dirty="0" err="1" smtClean="0">
                  <a:solidFill>
                    <a:srgbClr val="99FF99"/>
                  </a:solidFill>
                  <a:sym typeface="Wingdings" pitchFamily="2" charset="2"/>
                </a:rPr>
                <a:t>Gpc</a:t>
              </a:r>
              <a:endParaRPr lang="en-US" altLang="ja-JP" sz="1800" dirty="0">
                <a:solidFill>
                  <a:srgbClr val="99FF99"/>
                </a:solidFill>
                <a:sym typeface="Wingdings" pitchFamily="2" charset="2"/>
              </a:endParaRPr>
            </a:p>
          </p:txBody>
        </p:sp>
        <p:sp>
          <p:nvSpPr>
            <p:cNvPr id="49" name="Rectangle 41"/>
            <p:cNvSpPr>
              <a:spLocks noChangeArrowheads="1"/>
            </p:cNvSpPr>
            <p:nvPr/>
          </p:nvSpPr>
          <p:spPr bwMode="auto">
            <a:xfrm>
              <a:off x="5940648" y="5252426"/>
              <a:ext cx="2159744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F8F8F8"/>
                  </a:solidFill>
                  <a:sym typeface="Wingdings" pitchFamily="2" charset="2"/>
                </a:rPr>
                <a:t>Dairy detection</a:t>
              </a:r>
              <a:endParaRPr lang="en-US" altLang="ja-JP" sz="1800" baseline="30000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50" name="Rectangle 41"/>
            <p:cNvSpPr>
              <a:spLocks noChangeArrowheads="1"/>
            </p:cNvSpPr>
            <p:nvPr/>
          </p:nvSpPr>
          <p:spPr bwMode="auto">
            <a:xfrm>
              <a:off x="5508104" y="4653136"/>
              <a:ext cx="3407304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b="1" dirty="0" smtClean="0">
                  <a:solidFill>
                    <a:srgbClr val="F8F8F8"/>
                  </a:solidFill>
                  <a:sym typeface="Wingdings" pitchFamily="2" charset="2"/>
                </a:rPr>
                <a:t>・</a:t>
              </a:r>
              <a:r>
                <a:rPr lang="en-US" altLang="ja-JP" sz="1800" b="1" dirty="0" smtClean="0">
                  <a:solidFill>
                    <a:srgbClr val="F8F8F8"/>
                  </a:solidFill>
                  <a:sym typeface="Wingdings" pitchFamily="2" charset="2"/>
                </a:rPr>
                <a:t>3rd</a:t>
              </a:r>
              <a:r>
                <a:rPr lang="ja-JP" altLang="en-US" sz="1800" b="1" dirty="0">
                  <a:solidFill>
                    <a:srgbClr val="F8F8F8"/>
                  </a:solidFill>
                  <a:sym typeface="Wingdings" pitchFamily="2" charset="2"/>
                </a:rPr>
                <a:t> </a:t>
              </a:r>
              <a:r>
                <a:rPr lang="en-US" altLang="ja-JP" sz="1800" b="1" dirty="0" smtClean="0">
                  <a:solidFill>
                    <a:srgbClr val="F8F8F8"/>
                  </a:solidFill>
                  <a:sym typeface="Wingdings" pitchFamily="2" charset="2"/>
                </a:rPr>
                <a:t>Generation detector</a:t>
              </a:r>
              <a:endParaRPr lang="en-US" altLang="ja-JP" sz="18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51" name="Rectangle 41"/>
            <p:cNvSpPr>
              <a:spLocks noChangeArrowheads="1"/>
            </p:cNvSpPr>
            <p:nvPr/>
          </p:nvSpPr>
          <p:spPr bwMode="auto">
            <a:xfrm>
              <a:off x="6084168" y="5662988"/>
              <a:ext cx="2831240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F8F8F8"/>
                  </a:solidFill>
                  <a:sym typeface="Wingdings" pitchFamily="2" charset="2"/>
                </a:rPr>
                <a:t> </a:t>
              </a:r>
              <a:r>
                <a:rPr lang="ja-JP" altLang="en-US" sz="1800" dirty="0" smtClean="0">
                  <a:solidFill>
                    <a:srgbClr val="F8F8F8"/>
                  </a:solidFill>
                  <a:sym typeface="Wingdings" pitchFamily="2" charset="2"/>
                </a:rPr>
                <a:t>宇宙論</a:t>
              </a:r>
              <a:endParaRPr lang="en-US" altLang="ja-JP" sz="1800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cxnSp>
          <p:nvCxnSpPr>
            <p:cNvPr id="52" name="直線矢印コネクタ 51"/>
            <p:cNvCxnSpPr/>
            <p:nvPr/>
          </p:nvCxnSpPr>
          <p:spPr bwMode="auto">
            <a:xfrm flipH="1" flipV="1">
              <a:off x="4960911" y="4689996"/>
              <a:ext cx="547193" cy="107156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75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9809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B93A497-A321-47AA-8455-7E73E3ADC5A4}" type="slidenum">
              <a:rPr lang="en-US" altLang="ja-JP" sz="14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 altLang="ja-JP" sz="14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78284" y="1634805"/>
            <a:ext cx="5000628" cy="93610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</a:t>
            </a:r>
            <a:r>
              <a:rPr lang="en-US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章  重力波の検出</a:t>
            </a:r>
            <a:endParaRPr lang="ja-JP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endParaRPr lang="ja-JP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306504" y="2498901"/>
            <a:ext cx="4857784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イントロダクション</a:t>
            </a:r>
            <a:endParaRPr kumimoji="1" lang="en-US" altLang="ja-JP" sz="3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重力波</a:t>
            </a:r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の</a:t>
            </a:r>
            <a:r>
              <a:rPr kumimoji="1"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検出原理</a:t>
            </a:r>
            <a:endParaRPr lang="en-US" altLang="ja-JP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共振型検出器</a:t>
            </a:r>
            <a:endParaRPr kumimoji="1" lang="en-US" altLang="ja-JP" sz="3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干渉計型検出器</a:t>
            </a:r>
            <a:endParaRPr lang="en-US" altLang="ja-JP" sz="3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その他の検出器</a:t>
            </a:r>
            <a:endParaRPr kumimoji="1" lang="en-US" altLang="ja-JP" sz="3200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　            </a:t>
            </a: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            </a:t>
            </a:r>
          </a:p>
        </p:txBody>
      </p:sp>
      <p:sp>
        <p:nvSpPr>
          <p:cNvPr id="9" name="AutoShape 19"/>
          <p:cNvSpPr>
            <a:spLocks noChangeArrowheads="1"/>
          </p:cNvSpPr>
          <p:nvPr/>
        </p:nvSpPr>
        <p:spPr bwMode="auto">
          <a:xfrm>
            <a:off x="1979712" y="5016026"/>
            <a:ext cx="285752" cy="357190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10000"/>
            </a:schemeClr>
          </a:solidFill>
          <a:ln w="3175">
            <a:solidFill>
              <a:schemeClr val="tx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736239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角丸四角形 55"/>
          <p:cNvSpPr/>
          <p:nvPr/>
        </p:nvSpPr>
        <p:spPr bwMode="auto">
          <a:xfrm>
            <a:off x="1043608" y="999778"/>
            <a:ext cx="7272808" cy="288032"/>
          </a:xfrm>
          <a:prstGeom prst="roundRect">
            <a:avLst/>
          </a:prstGeom>
          <a:solidFill>
            <a:srgbClr val="FF9999">
              <a:alpha val="14902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7" name="角丸四角形 56"/>
          <p:cNvSpPr/>
          <p:nvPr/>
        </p:nvSpPr>
        <p:spPr bwMode="auto">
          <a:xfrm>
            <a:off x="4932040" y="1412776"/>
            <a:ext cx="3024336" cy="1080120"/>
          </a:xfrm>
          <a:prstGeom prst="roundRect">
            <a:avLst>
              <a:gd name="adj" fmla="val 8730"/>
            </a:avLst>
          </a:prstGeom>
          <a:solidFill>
            <a:srgbClr val="99CCFF">
              <a:alpha val="15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8" name="角丸四角形 57"/>
          <p:cNvSpPr/>
          <p:nvPr/>
        </p:nvSpPr>
        <p:spPr bwMode="auto">
          <a:xfrm>
            <a:off x="7137288" y="2636912"/>
            <a:ext cx="1035111" cy="360040"/>
          </a:xfrm>
          <a:prstGeom prst="roundRect">
            <a:avLst/>
          </a:prstGeom>
          <a:solidFill>
            <a:srgbClr val="9966FF">
              <a:alpha val="14902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9" name="角丸四角形 58"/>
          <p:cNvSpPr/>
          <p:nvPr/>
        </p:nvSpPr>
        <p:spPr bwMode="auto">
          <a:xfrm>
            <a:off x="6444208" y="3140968"/>
            <a:ext cx="1296144" cy="339857"/>
          </a:xfrm>
          <a:prstGeom prst="roundRect">
            <a:avLst/>
          </a:prstGeom>
          <a:solidFill>
            <a:srgbClr val="66CCFF">
              <a:alpha val="14902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0" name="角丸四角形 59"/>
          <p:cNvSpPr/>
          <p:nvPr/>
        </p:nvSpPr>
        <p:spPr bwMode="auto">
          <a:xfrm>
            <a:off x="3491880" y="2683008"/>
            <a:ext cx="2736304" cy="673984"/>
          </a:xfrm>
          <a:prstGeom prst="roundRect">
            <a:avLst>
              <a:gd name="adj" fmla="val 6774"/>
            </a:avLst>
          </a:prstGeom>
          <a:solidFill>
            <a:srgbClr val="99FF99">
              <a:alpha val="14902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重力波検出器の種類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77</a:t>
            </a:fld>
            <a:endParaRPr lang="en-US" altLang="ja-JP" dirty="0"/>
          </a:p>
        </p:txBody>
      </p:sp>
      <p:cxnSp>
        <p:nvCxnSpPr>
          <p:cNvPr id="6" name="直線矢印コネクタ 5"/>
          <p:cNvCxnSpPr/>
          <p:nvPr/>
        </p:nvCxnSpPr>
        <p:spPr bwMode="auto">
          <a:xfrm>
            <a:off x="1043608" y="4113076"/>
            <a:ext cx="7385463" cy="4692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直線コネクタ 9"/>
          <p:cNvCxnSpPr/>
          <p:nvPr/>
        </p:nvCxnSpPr>
        <p:spPr bwMode="auto">
          <a:xfrm>
            <a:off x="1547664" y="4014415"/>
            <a:ext cx="0" cy="162018"/>
          </a:xfrm>
          <a:prstGeom prst="line">
            <a:avLst/>
          </a:prstGeom>
          <a:solidFill>
            <a:srgbClr val="FAFFC9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直線コネクタ 13"/>
          <p:cNvCxnSpPr/>
          <p:nvPr/>
        </p:nvCxnSpPr>
        <p:spPr bwMode="auto">
          <a:xfrm>
            <a:off x="7740352" y="4014415"/>
            <a:ext cx="0" cy="162018"/>
          </a:xfrm>
          <a:prstGeom prst="line">
            <a:avLst/>
          </a:prstGeom>
          <a:solidFill>
            <a:srgbClr val="FAFFC9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直線コネクタ 15"/>
          <p:cNvCxnSpPr/>
          <p:nvPr/>
        </p:nvCxnSpPr>
        <p:spPr bwMode="auto">
          <a:xfrm>
            <a:off x="3611894" y="4014415"/>
            <a:ext cx="0" cy="162018"/>
          </a:xfrm>
          <a:prstGeom prst="line">
            <a:avLst/>
          </a:prstGeom>
          <a:solidFill>
            <a:srgbClr val="FAFFC9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直線コネクタ 16"/>
          <p:cNvCxnSpPr/>
          <p:nvPr/>
        </p:nvCxnSpPr>
        <p:spPr bwMode="auto">
          <a:xfrm>
            <a:off x="5676124" y="4014415"/>
            <a:ext cx="0" cy="162018"/>
          </a:xfrm>
          <a:prstGeom prst="line">
            <a:avLst/>
          </a:prstGeom>
          <a:solidFill>
            <a:srgbClr val="FAFFC9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直線コネクタ 17"/>
          <p:cNvCxnSpPr/>
          <p:nvPr/>
        </p:nvCxnSpPr>
        <p:spPr bwMode="auto">
          <a:xfrm>
            <a:off x="6708239" y="4014415"/>
            <a:ext cx="0" cy="162018"/>
          </a:xfrm>
          <a:prstGeom prst="line">
            <a:avLst/>
          </a:prstGeom>
          <a:solidFill>
            <a:srgbClr val="FAFFC9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直線コネクタ 18"/>
          <p:cNvCxnSpPr/>
          <p:nvPr/>
        </p:nvCxnSpPr>
        <p:spPr bwMode="auto">
          <a:xfrm>
            <a:off x="2579779" y="4014415"/>
            <a:ext cx="0" cy="162018"/>
          </a:xfrm>
          <a:prstGeom prst="line">
            <a:avLst/>
          </a:prstGeom>
          <a:solidFill>
            <a:srgbClr val="FAFFC9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直線コネクタ 19"/>
          <p:cNvCxnSpPr/>
          <p:nvPr/>
        </p:nvCxnSpPr>
        <p:spPr bwMode="auto">
          <a:xfrm>
            <a:off x="4644009" y="4014415"/>
            <a:ext cx="0" cy="162018"/>
          </a:xfrm>
          <a:prstGeom prst="line">
            <a:avLst/>
          </a:prstGeom>
          <a:solidFill>
            <a:srgbClr val="FAFFC9">
              <a:alpha val="5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ectangle 28"/>
          <p:cNvSpPr>
            <a:spLocks noChangeArrowheads="1"/>
          </p:cNvSpPr>
          <p:nvPr/>
        </p:nvSpPr>
        <p:spPr bwMode="auto">
          <a:xfrm>
            <a:off x="1376352" y="4200320"/>
            <a:ext cx="648072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kern="1200" baseline="30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-15</a:t>
            </a:r>
            <a:endParaRPr kumimoji="1" lang="ja-JP" altLang="en-US" sz="1400" kern="1200" baseline="300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Rectangle 28"/>
          <p:cNvSpPr>
            <a:spLocks noChangeArrowheads="1"/>
          </p:cNvSpPr>
          <p:nvPr/>
        </p:nvSpPr>
        <p:spPr bwMode="auto">
          <a:xfrm>
            <a:off x="2411760" y="4196184"/>
            <a:ext cx="648072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kern="1200" baseline="30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-12</a:t>
            </a:r>
            <a:endParaRPr kumimoji="1" lang="ja-JP" altLang="en-US" sz="1400" kern="1200" baseline="300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Rectangle 28"/>
          <p:cNvSpPr>
            <a:spLocks noChangeArrowheads="1"/>
          </p:cNvSpPr>
          <p:nvPr/>
        </p:nvSpPr>
        <p:spPr bwMode="auto">
          <a:xfrm>
            <a:off x="3447168" y="4196184"/>
            <a:ext cx="648072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kern="1200" baseline="30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endParaRPr kumimoji="1" lang="ja-JP" altLang="en-US" sz="1400" kern="1200" baseline="300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4" name="Rectangle 28"/>
          <p:cNvSpPr>
            <a:spLocks noChangeArrowheads="1"/>
          </p:cNvSpPr>
          <p:nvPr/>
        </p:nvSpPr>
        <p:spPr bwMode="auto">
          <a:xfrm>
            <a:off x="4472696" y="4196184"/>
            <a:ext cx="648072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kern="1200" baseline="30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-6</a:t>
            </a:r>
            <a:endParaRPr kumimoji="1" lang="ja-JP" altLang="en-US" sz="1400" kern="1200" baseline="300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28"/>
          <p:cNvSpPr>
            <a:spLocks noChangeArrowheads="1"/>
          </p:cNvSpPr>
          <p:nvPr/>
        </p:nvSpPr>
        <p:spPr bwMode="auto">
          <a:xfrm>
            <a:off x="5477040" y="4196184"/>
            <a:ext cx="648072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kern="1200" baseline="30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-3</a:t>
            </a:r>
            <a:endParaRPr kumimoji="1" lang="ja-JP" altLang="en-US" sz="1400" kern="1200" baseline="300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6591992" y="4196184"/>
            <a:ext cx="648072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  <a:endParaRPr kumimoji="1" lang="ja-JP" altLang="en-US" sz="1400" kern="1200" baseline="300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" name="Rectangle 28"/>
          <p:cNvSpPr>
            <a:spLocks noChangeArrowheads="1"/>
          </p:cNvSpPr>
          <p:nvPr/>
        </p:nvSpPr>
        <p:spPr bwMode="auto">
          <a:xfrm>
            <a:off x="7569040" y="4196184"/>
            <a:ext cx="648072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kern="1200" baseline="30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endParaRPr kumimoji="1" lang="ja-JP" altLang="en-US" sz="1400" kern="1200" baseline="300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7349248" y="3573016"/>
            <a:ext cx="1255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err="1" smtClean="0">
                <a:solidFill>
                  <a:srgbClr val="B2B2B2"/>
                </a:solidFill>
              </a:rPr>
              <a:t>Mili</a:t>
            </a:r>
            <a:r>
              <a:rPr kumimoji="0" lang="en-US" altLang="ja-JP" sz="1400" dirty="0" smtClean="0">
                <a:solidFill>
                  <a:srgbClr val="B2B2B2"/>
                </a:solidFill>
              </a:rPr>
              <a:t>-seconds</a:t>
            </a:r>
            <a:endParaRPr lang="ja-JP" altLang="en-US" sz="1400" dirty="0">
              <a:solidFill>
                <a:srgbClr val="B2B2B2"/>
              </a:solidFill>
            </a:endParaRP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6300192" y="3573016"/>
            <a:ext cx="107982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>
                <a:solidFill>
                  <a:srgbClr val="B2B2B2"/>
                </a:solidFill>
              </a:rPr>
              <a:t>S</a:t>
            </a:r>
            <a:r>
              <a:rPr kumimoji="0" lang="en-US" altLang="ja-JP" sz="1400" dirty="0" smtClean="0">
                <a:solidFill>
                  <a:srgbClr val="B2B2B2"/>
                </a:solidFill>
              </a:rPr>
              <a:t>econds</a:t>
            </a:r>
            <a:endParaRPr lang="ja-JP" altLang="en-US" sz="1400" dirty="0">
              <a:solidFill>
                <a:srgbClr val="B2B2B2"/>
              </a:solidFill>
            </a:endParaRP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5148361" y="3573016"/>
            <a:ext cx="107982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B2B2B2"/>
                </a:solidFill>
              </a:rPr>
              <a:t>Hours</a:t>
            </a:r>
            <a:endParaRPr lang="ja-JP" altLang="en-US" sz="1400" dirty="0">
              <a:solidFill>
                <a:srgbClr val="B2B2B2"/>
              </a:solidFill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3707904" y="3573016"/>
            <a:ext cx="107982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B2B2B2"/>
                </a:solidFill>
              </a:rPr>
              <a:t>Years</a:t>
            </a:r>
            <a:endParaRPr lang="ja-JP" altLang="en-US" sz="1400" dirty="0">
              <a:solidFill>
                <a:srgbClr val="B2B2B2"/>
              </a:solidFill>
            </a:endParaRPr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1115616" y="3429000"/>
            <a:ext cx="107982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B2B2B2"/>
                </a:solidFill>
              </a:rPr>
              <a:t>Age of the</a:t>
            </a:r>
          </a:p>
          <a:p>
            <a:pPr marL="193675" indent="-193675" algn="l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B2B2B2"/>
                </a:solidFill>
              </a:rPr>
              <a:t>Universe</a:t>
            </a:r>
            <a:endParaRPr lang="ja-JP" altLang="en-US" sz="1400" dirty="0">
              <a:solidFill>
                <a:srgbClr val="B2B2B2"/>
              </a:solidFill>
            </a:endParaRPr>
          </a:p>
        </p:txBody>
      </p:sp>
      <p:sp>
        <p:nvSpPr>
          <p:cNvPr id="33" name="Rectangle 16"/>
          <p:cNvSpPr>
            <a:spLocks noChangeArrowheads="1"/>
          </p:cNvSpPr>
          <p:nvPr/>
        </p:nvSpPr>
        <p:spPr bwMode="auto">
          <a:xfrm>
            <a:off x="271026" y="3429000"/>
            <a:ext cx="107982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B2B2B2"/>
                </a:solidFill>
              </a:rPr>
              <a:t>Wave</a:t>
            </a:r>
          </a:p>
          <a:p>
            <a:pPr marL="193675" indent="-193675" algn="l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B2B2B2"/>
                </a:solidFill>
              </a:rPr>
              <a:t>Period</a:t>
            </a:r>
            <a:endParaRPr lang="ja-JP" altLang="en-US" sz="1400" dirty="0">
              <a:solidFill>
                <a:srgbClr val="B2B2B2"/>
              </a:solidFill>
            </a:endParaRPr>
          </a:p>
        </p:txBody>
      </p:sp>
      <p:sp>
        <p:nvSpPr>
          <p:cNvPr id="34" name="Rectangle 16"/>
          <p:cNvSpPr>
            <a:spLocks noChangeArrowheads="1"/>
          </p:cNvSpPr>
          <p:nvPr/>
        </p:nvSpPr>
        <p:spPr bwMode="auto">
          <a:xfrm>
            <a:off x="179512" y="4077072"/>
            <a:ext cx="107982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F8F8F8"/>
                </a:solidFill>
              </a:rPr>
              <a:t>Frequency</a:t>
            </a:r>
          </a:p>
          <a:p>
            <a:pPr marL="193675" indent="-193675" algn="l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>
                <a:solidFill>
                  <a:srgbClr val="F8F8F8"/>
                </a:solidFill>
              </a:rPr>
              <a:t> </a:t>
            </a:r>
            <a:r>
              <a:rPr kumimoji="0" lang="en-US" altLang="ja-JP" sz="1400" dirty="0" smtClean="0">
                <a:solidFill>
                  <a:srgbClr val="F8F8F8"/>
                </a:solidFill>
              </a:rPr>
              <a:t>    [Hz]</a:t>
            </a:r>
            <a:endParaRPr lang="ja-JP" altLang="en-US" sz="1400" dirty="0">
              <a:solidFill>
                <a:srgbClr val="F8F8F8"/>
              </a:solidFill>
            </a:endParaRPr>
          </a:p>
        </p:txBody>
      </p:sp>
      <p:pic>
        <p:nvPicPr>
          <p:cNvPr id="37" name="図 3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491494"/>
            <a:ext cx="879764" cy="33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43" name="Rectangle 16"/>
          <p:cNvSpPr>
            <a:spLocks noChangeArrowheads="1"/>
          </p:cNvSpPr>
          <p:nvPr/>
        </p:nvSpPr>
        <p:spPr bwMode="auto">
          <a:xfrm>
            <a:off x="7137289" y="2636912"/>
            <a:ext cx="107982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CCCCFF"/>
                </a:solidFill>
              </a:rPr>
              <a:t>Supernova</a:t>
            </a:r>
            <a:endParaRPr lang="ja-JP" altLang="en-US" sz="1400" dirty="0">
              <a:solidFill>
                <a:srgbClr val="CCCCFF"/>
              </a:solidFill>
            </a:endParaRPr>
          </a:p>
        </p:txBody>
      </p:sp>
      <p:sp>
        <p:nvSpPr>
          <p:cNvPr id="44" name="Rectangle 16"/>
          <p:cNvSpPr>
            <a:spLocks noChangeArrowheads="1"/>
          </p:cNvSpPr>
          <p:nvPr/>
        </p:nvSpPr>
        <p:spPr bwMode="auto">
          <a:xfrm>
            <a:off x="6732240" y="3141216"/>
            <a:ext cx="107982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CCFFCC"/>
                </a:solidFill>
              </a:rPr>
              <a:t>Pulsar</a:t>
            </a:r>
            <a:endParaRPr lang="ja-JP" altLang="en-US" sz="1400" dirty="0">
              <a:solidFill>
                <a:srgbClr val="CCFFCC"/>
              </a:solidFill>
            </a:endParaRPr>
          </a:p>
        </p:txBody>
      </p:sp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5220072" y="1465734"/>
            <a:ext cx="165995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99CCFF"/>
                </a:solidFill>
              </a:rPr>
              <a:t>Binary merger </a:t>
            </a:r>
            <a:endParaRPr lang="ja-JP" altLang="en-US" sz="1400" dirty="0">
              <a:solidFill>
                <a:srgbClr val="99CCFF"/>
              </a:solidFill>
            </a:endParaRPr>
          </a:p>
        </p:txBody>
      </p:sp>
      <p:sp>
        <p:nvSpPr>
          <p:cNvPr id="46" name="Rectangle 16"/>
          <p:cNvSpPr>
            <a:spLocks noChangeArrowheads="1"/>
          </p:cNvSpPr>
          <p:nvPr/>
        </p:nvSpPr>
        <p:spPr bwMode="auto">
          <a:xfrm>
            <a:off x="7236593" y="1897782"/>
            <a:ext cx="107982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F8F8F8"/>
                </a:solidFill>
              </a:rPr>
              <a:t>NS-NS</a:t>
            </a:r>
            <a:endParaRPr lang="ja-JP" altLang="en-US" sz="1400" dirty="0">
              <a:solidFill>
                <a:srgbClr val="F8F8F8"/>
              </a:solidFill>
            </a:endParaRPr>
          </a:p>
        </p:txBody>
      </p:sp>
      <p:sp>
        <p:nvSpPr>
          <p:cNvPr id="47" name="Rectangle 16"/>
          <p:cNvSpPr>
            <a:spLocks noChangeArrowheads="1"/>
          </p:cNvSpPr>
          <p:nvPr/>
        </p:nvSpPr>
        <p:spPr bwMode="auto">
          <a:xfrm>
            <a:off x="6876553" y="2113806"/>
            <a:ext cx="107982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F8F8F8"/>
                </a:solidFill>
              </a:rPr>
              <a:t>NS-BH</a:t>
            </a:r>
            <a:endParaRPr lang="ja-JP" altLang="en-US" sz="1400" dirty="0">
              <a:solidFill>
                <a:srgbClr val="F8F8F8"/>
              </a:solidFill>
            </a:endParaRPr>
          </a:p>
        </p:txBody>
      </p:sp>
      <p:sp>
        <p:nvSpPr>
          <p:cNvPr id="48" name="Rectangle 16"/>
          <p:cNvSpPr>
            <a:spLocks noChangeArrowheads="1"/>
          </p:cNvSpPr>
          <p:nvPr/>
        </p:nvSpPr>
        <p:spPr bwMode="auto">
          <a:xfrm>
            <a:off x="6588521" y="1897782"/>
            <a:ext cx="107982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F8F8F8"/>
                </a:solidFill>
              </a:rPr>
              <a:t>BH-BH</a:t>
            </a:r>
            <a:endParaRPr lang="ja-JP" altLang="en-US" sz="1400" dirty="0">
              <a:solidFill>
                <a:srgbClr val="F8F8F8"/>
              </a:solidFill>
            </a:endParaRPr>
          </a:p>
        </p:txBody>
      </p:sp>
      <p:sp>
        <p:nvSpPr>
          <p:cNvPr id="49" name="Rectangle 16"/>
          <p:cNvSpPr>
            <a:spLocks noChangeArrowheads="1"/>
          </p:cNvSpPr>
          <p:nvPr/>
        </p:nvSpPr>
        <p:spPr bwMode="auto">
          <a:xfrm>
            <a:off x="5899208" y="1997100"/>
            <a:ext cx="761024" cy="33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F8F8F8"/>
                </a:solidFill>
              </a:rPr>
              <a:t>IMBH</a:t>
            </a:r>
            <a:endParaRPr lang="ja-JP" altLang="en-US" sz="1400" dirty="0">
              <a:solidFill>
                <a:srgbClr val="F8F8F8"/>
              </a:solidFill>
            </a:endParaRPr>
          </a:p>
        </p:txBody>
      </p:sp>
      <p:sp>
        <p:nvSpPr>
          <p:cNvPr id="50" name="Rectangle 16"/>
          <p:cNvSpPr>
            <a:spLocks noChangeArrowheads="1"/>
          </p:cNvSpPr>
          <p:nvPr/>
        </p:nvSpPr>
        <p:spPr bwMode="auto">
          <a:xfrm>
            <a:off x="4932040" y="1997100"/>
            <a:ext cx="761024" cy="33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>
                <a:solidFill>
                  <a:srgbClr val="F8F8F8"/>
                </a:solidFill>
              </a:rPr>
              <a:t>S</a:t>
            </a:r>
            <a:r>
              <a:rPr kumimoji="0" lang="en-US" altLang="ja-JP" sz="1400" dirty="0" smtClean="0">
                <a:solidFill>
                  <a:srgbClr val="F8F8F8"/>
                </a:solidFill>
              </a:rPr>
              <a:t>MBH</a:t>
            </a:r>
            <a:endParaRPr lang="ja-JP" altLang="en-US" sz="1400" dirty="0">
              <a:solidFill>
                <a:srgbClr val="F8F8F8"/>
              </a:solidFill>
            </a:endParaRPr>
          </a:p>
        </p:txBody>
      </p:sp>
      <p:sp>
        <p:nvSpPr>
          <p:cNvPr id="51" name="Rectangle 16"/>
          <p:cNvSpPr>
            <a:spLocks noChangeArrowheads="1"/>
          </p:cNvSpPr>
          <p:nvPr/>
        </p:nvSpPr>
        <p:spPr bwMode="auto">
          <a:xfrm>
            <a:off x="3704136" y="980728"/>
            <a:ext cx="165995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FF9999"/>
                </a:solidFill>
              </a:rPr>
              <a:t>Early Universe</a:t>
            </a:r>
            <a:endParaRPr lang="ja-JP" altLang="en-US" sz="1400" dirty="0">
              <a:solidFill>
                <a:srgbClr val="FF9999"/>
              </a:solidFill>
            </a:endParaRPr>
          </a:p>
        </p:txBody>
      </p:sp>
      <p:sp>
        <p:nvSpPr>
          <p:cNvPr id="52" name="Rectangle 16"/>
          <p:cNvSpPr>
            <a:spLocks noChangeArrowheads="1"/>
          </p:cNvSpPr>
          <p:nvPr/>
        </p:nvSpPr>
        <p:spPr bwMode="auto">
          <a:xfrm>
            <a:off x="5041224" y="2971040"/>
            <a:ext cx="125896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F8F8F8"/>
                </a:solidFill>
              </a:rPr>
              <a:t>WD binary</a:t>
            </a:r>
            <a:endParaRPr lang="ja-JP" altLang="en-US" sz="1400" dirty="0">
              <a:solidFill>
                <a:srgbClr val="F8F8F8"/>
              </a:solidFill>
            </a:endParaRPr>
          </a:p>
        </p:txBody>
      </p:sp>
      <p:sp>
        <p:nvSpPr>
          <p:cNvPr id="53" name="Rectangle 16"/>
          <p:cNvSpPr>
            <a:spLocks noChangeArrowheads="1"/>
          </p:cNvSpPr>
          <p:nvPr/>
        </p:nvSpPr>
        <p:spPr bwMode="auto">
          <a:xfrm>
            <a:off x="3529056" y="2971040"/>
            <a:ext cx="125896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F8F8F8"/>
                </a:solidFill>
              </a:rPr>
              <a:t>SMBH</a:t>
            </a:r>
            <a:endParaRPr lang="ja-JP" altLang="en-US" sz="1400" dirty="0">
              <a:solidFill>
                <a:srgbClr val="F8F8F8"/>
              </a:solidFill>
            </a:endParaRPr>
          </a:p>
        </p:txBody>
      </p:sp>
      <p:sp>
        <p:nvSpPr>
          <p:cNvPr id="54" name="Rectangle 16"/>
          <p:cNvSpPr>
            <a:spLocks noChangeArrowheads="1"/>
          </p:cNvSpPr>
          <p:nvPr/>
        </p:nvSpPr>
        <p:spPr bwMode="auto">
          <a:xfrm>
            <a:off x="3870970" y="2673483"/>
            <a:ext cx="198925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99FF99"/>
                </a:solidFill>
              </a:rPr>
              <a:t>Quasi-static binary</a:t>
            </a:r>
            <a:endParaRPr lang="ja-JP" altLang="en-US" sz="1400" dirty="0">
              <a:solidFill>
                <a:srgbClr val="99FF99"/>
              </a:solidFill>
            </a:endParaRPr>
          </a:p>
        </p:txBody>
      </p:sp>
      <p:sp>
        <p:nvSpPr>
          <p:cNvPr id="55" name="Rectangle 16"/>
          <p:cNvSpPr>
            <a:spLocks noChangeArrowheads="1"/>
          </p:cNvSpPr>
          <p:nvPr/>
        </p:nvSpPr>
        <p:spPr bwMode="auto">
          <a:xfrm>
            <a:off x="395833" y="1989088"/>
            <a:ext cx="107982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F8F8F8"/>
                </a:solidFill>
              </a:rPr>
              <a:t>Sources</a:t>
            </a:r>
            <a:endParaRPr lang="ja-JP" altLang="en-US" sz="1400" dirty="0">
              <a:solidFill>
                <a:srgbClr val="F8F8F8"/>
              </a:solidFill>
            </a:endParaRPr>
          </a:p>
        </p:txBody>
      </p:sp>
      <p:sp>
        <p:nvSpPr>
          <p:cNvPr id="61" name="Rectangle 16"/>
          <p:cNvSpPr>
            <a:spLocks noChangeArrowheads="1"/>
          </p:cNvSpPr>
          <p:nvPr/>
        </p:nvSpPr>
        <p:spPr bwMode="auto">
          <a:xfrm>
            <a:off x="1543896" y="5733256"/>
            <a:ext cx="103588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FF9999"/>
                </a:solidFill>
              </a:rPr>
              <a:t>CMB</a:t>
            </a:r>
          </a:p>
          <a:p>
            <a:pPr marL="193675" indent="-193675" algn="l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FF9999"/>
                </a:solidFill>
              </a:rPr>
              <a:t>B-mode</a:t>
            </a:r>
            <a:endParaRPr lang="ja-JP" altLang="en-US" sz="1400" dirty="0">
              <a:solidFill>
                <a:srgbClr val="FF9999"/>
              </a:solidFill>
            </a:endParaRPr>
          </a:p>
        </p:txBody>
      </p:sp>
      <p:sp>
        <p:nvSpPr>
          <p:cNvPr id="63" name="Rectangle 16"/>
          <p:cNvSpPr>
            <a:spLocks noChangeArrowheads="1"/>
          </p:cNvSpPr>
          <p:nvPr/>
        </p:nvSpPr>
        <p:spPr bwMode="auto">
          <a:xfrm>
            <a:off x="3230820" y="5697252"/>
            <a:ext cx="126917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FFFF99"/>
                </a:solidFill>
              </a:rPr>
              <a:t>Pulsar timing</a:t>
            </a:r>
            <a:endParaRPr lang="ja-JP" altLang="en-US" sz="1400" dirty="0">
              <a:solidFill>
                <a:srgbClr val="FFFF99"/>
              </a:solidFill>
            </a:endParaRPr>
          </a:p>
        </p:txBody>
      </p:sp>
      <p:sp>
        <p:nvSpPr>
          <p:cNvPr id="64" name="Rectangle 16"/>
          <p:cNvSpPr>
            <a:spLocks noChangeArrowheads="1"/>
          </p:cNvSpPr>
          <p:nvPr/>
        </p:nvSpPr>
        <p:spPr bwMode="auto">
          <a:xfrm>
            <a:off x="7704496" y="6021536"/>
            <a:ext cx="125999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CCCCFF"/>
                </a:solidFill>
              </a:rPr>
              <a:t>Resonant bar</a:t>
            </a:r>
            <a:endParaRPr lang="ja-JP" altLang="en-US" sz="1400" dirty="0">
              <a:solidFill>
                <a:srgbClr val="CCCCFF"/>
              </a:solidFill>
            </a:endParaRPr>
          </a:p>
        </p:txBody>
      </p:sp>
      <p:sp>
        <p:nvSpPr>
          <p:cNvPr id="65" name="Rectangle 16"/>
          <p:cNvSpPr>
            <a:spLocks noChangeArrowheads="1"/>
          </p:cNvSpPr>
          <p:nvPr/>
        </p:nvSpPr>
        <p:spPr bwMode="auto">
          <a:xfrm>
            <a:off x="6584456" y="4581376"/>
            <a:ext cx="165995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99CCFF"/>
                </a:solidFill>
              </a:rPr>
              <a:t>Ground-based</a:t>
            </a:r>
          </a:p>
          <a:p>
            <a:pPr marL="193675" indent="-193675" algn="l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99CCFF"/>
                </a:solidFill>
              </a:rPr>
              <a:t>Interferometer</a:t>
            </a:r>
            <a:endParaRPr lang="ja-JP" altLang="en-US" sz="1400" dirty="0">
              <a:solidFill>
                <a:srgbClr val="99CCFF"/>
              </a:solidFill>
            </a:endParaRPr>
          </a:p>
        </p:txBody>
      </p:sp>
      <p:sp>
        <p:nvSpPr>
          <p:cNvPr id="66" name="Rectangle 16"/>
          <p:cNvSpPr>
            <a:spLocks noChangeArrowheads="1"/>
          </p:cNvSpPr>
          <p:nvPr/>
        </p:nvSpPr>
        <p:spPr bwMode="auto">
          <a:xfrm>
            <a:off x="5652120" y="5733132"/>
            <a:ext cx="1989252" cy="57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99FF99"/>
                </a:solidFill>
              </a:rPr>
              <a:t>Space</a:t>
            </a:r>
          </a:p>
          <a:p>
            <a:pPr marL="193675" indent="-193675" algn="l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99FF99"/>
                </a:solidFill>
              </a:rPr>
              <a:t>interferometer</a:t>
            </a:r>
            <a:endParaRPr lang="ja-JP" altLang="en-US" sz="1400" dirty="0">
              <a:solidFill>
                <a:srgbClr val="99FF99"/>
              </a:solidFill>
            </a:endParaRPr>
          </a:p>
        </p:txBody>
      </p:sp>
      <p:pic>
        <p:nvPicPr>
          <p:cNvPr id="67" name="Picture 4" descr="Picture 12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00907" y="5013176"/>
            <a:ext cx="1055069" cy="679892"/>
          </a:xfrm>
          <a:prstGeom prst="rect">
            <a:avLst/>
          </a:prstGeom>
          <a:noFill/>
        </p:spPr>
      </p:pic>
      <p:graphicFrame>
        <p:nvGraphicFramePr>
          <p:cNvPr id="68" name="オブジェクト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3492939"/>
              </p:ext>
            </p:extLst>
          </p:nvPr>
        </p:nvGraphicFramePr>
        <p:xfrm>
          <a:off x="6732449" y="5067593"/>
          <a:ext cx="1079911" cy="737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075" name="Drawing" r:id="rId7" imgW="2580167" imgH="1767367" progId="">
                  <p:embed/>
                </p:oleObj>
              </mc:Choice>
              <mc:Fallback>
                <p:oleObj name="Drawing" r:id="rId7" imgW="2580167" imgH="17673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449" y="5067593"/>
                        <a:ext cx="1079911" cy="7376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23397" name="Picture 5" descr="http://cbr.kek.jp/outreach/research/img/fig01-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831133"/>
            <a:ext cx="830967" cy="92648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02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56376" y="5088498"/>
            <a:ext cx="691331" cy="1004798"/>
          </a:xfrm>
          <a:prstGeom prst="rect">
            <a:avLst/>
          </a:prstGeom>
          <a:noFill/>
        </p:spPr>
      </p:pic>
      <p:pic>
        <p:nvPicPr>
          <p:cNvPr id="71" name="Picture 3" descr="LISA-wave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32653" y="5013176"/>
            <a:ext cx="955571" cy="716766"/>
          </a:xfrm>
          <a:prstGeom prst="rect">
            <a:avLst/>
          </a:prstGeom>
          <a:noFill/>
        </p:spPr>
      </p:pic>
      <p:pic>
        <p:nvPicPr>
          <p:cNvPr id="72" name="Picture 7" descr="http://esamultimedia.esa.int/images/spcs/huygens/ch-wallpaper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9060" y="5013177"/>
            <a:ext cx="955687" cy="716765"/>
          </a:xfrm>
          <a:prstGeom prst="rect">
            <a:avLst/>
          </a:prstGeom>
          <a:noFill/>
        </p:spPr>
      </p:pic>
      <p:sp>
        <p:nvSpPr>
          <p:cNvPr id="73" name="Rectangle 16"/>
          <p:cNvSpPr>
            <a:spLocks noChangeArrowheads="1"/>
          </p:cNvSpPr>
          <p:nvPr/>
        </p:nvSpPr>
        <p:spPr bwMode="auto">
          <a:xfrm>
            <a:off x="4644008" y="5733132"/>
            <a:ext cx="1132661" cy="57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99FF99"/>
                </a:solidFill>
              </a:rPr>
              <a:t>Doppler</a:t>
            </a:r>
          </a:p>
          <a:p>
            <a:pPr marL="193675" indent="-193675" algn="l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99FF99"/>
                </a:solidFill>
              </a:rPr>
              <a:t>tracking</a:t>
            </a:r>
            <a:endParaRPr lang="ja-JP" altLang="en-US" sz="1400" dirty="0">
              <a:solidFill>
                <a:srgbClr val="99FF99"/>
              </a:solidFill>
            </a:endParaRPr>
          </a:p>
        </p:txBody>
      </p:sp>
      <p:sp>
        <p:nvSpPr>
          <p:cNvPr id="74" name="Rectangle 16"/>
          <p:cNvSpPr>
            <a:spLocks noChangeArrowheads="1"/>
          </p:cNvSpPr>
          <p:nvPr/>
        </p:nvSpPr>
        <p:spPr bwMode="auto">
          <a:xfrm>
            <a:off x="323528" y="5085432"/>
            <a:ext cx="107982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dirty="0" smtClean="0">
                <a:solidFill>
                  <a:srgbClr val="F8F8F8"/>
                </a:solidFill>
              </a:rPr>
              <a:t>Detectors</a:t>
            </a:r>
            <a:endParaRPr lang="ja-JP" altLang="en-US" sz="1400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26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ドップラートラッキング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785C01B-0D72-48EE-B390-C868EDD98FDA}" type="slidenum">
              <a:rPr lang="en-US" altLang="ja-JP" sz="14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 altLang="ja-JP" sz="14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785786" y="1000108"/>
            <a:ext cx="571504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地球 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-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スペースクラフト間　のマイクロ波通信を利用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7" name="Line 23"/>
          <p:cNvSpPr>
            <a:spLocks noChangeAspect="1" noChangeShapeType="1"/>
          </p:cNvSpPr>
          <p:nvPr/>
        </p:nvSpPr>
        <p:spPr bwMode="auto">
          <a:xfrm flipV="1">
            <a:off x="6570670" y="2717805"/>
            <a:ext cx="0" cy="134143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8" name="Line 24"/>
          <p:cNvSpPr>
            <a:spLocks noChangeAspect="1" noChangeShapeType="1"/>
          </p:cNvSpPr>
          <p:nvPr/>
        </p:nvSpPr>
        <p:spPr bwMode="auto">
          <a:xfrm flipV="1">
            <a:off x="6570670" y="3556005"/>
            <a:ext cx="2097088" cy="50323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9" name="Line 25"/>
          <p:cNvSpPr>
            <a:spLocks noChangeAspect="1" noChangeShapeType="1"/>
          </p:cNvSpPr>
          <p:nvPr/>
        </p:nvSpPr>
        <p:spPr bwMode="auto">
          <a:xfrm flipH="1" flipV="1">
            <a:off x="5900745" y="3640143"/>
            <a:ext cx="669925" cy="4191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" name="Rectangle 26"/>
          <p:cNvSpPr>
            <a:spLocks noChangeAspect="1" noChangeArrowheads="1"/>
          </p:cNvSpPr>
          <p:nvPr/>
        </p:nvSpPr>
        <p:spPr bwMode="auto">
          <a:xfrm>
            <a:off x="8401058" y="3630618"/>
            <a:ext cx="339725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en-US" altLang="ja-JP" sz="2000" i="1">
                <a:solidFill>
                  <a:srgbClr val="F8F8F8"/>
                </a:solidFill>
              </a:rPr>
              <a:t>x</a:t>
            </a:r>
          </a:p>
        </p:txBody>
      </p:sp>
      <p:sp>
        <p:nvSpPr>
          <p:cNvPr id="11" name="Rectangle 27"/>
          <p:cNvSpPr>
            <a:spLocks noChangeAspect="1" noChangeArrowheads="1"/>
          </p:cNvSpPr>
          <p:nvPr/>
        </p:nvSpPr>
        <p:spPr bwMode="auto">
          <a:xfrm>
            <a:off x="6221420" y="2587630"/>
            <a:ext cx="315913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en-US" altLang="ja-JP" sz="2000" i="1">
                <a:solidFill>
                  <a:srgbClr val="F8F8F8"/>
                </a:solidFill>
              </a:rPr>
              <a:t>z</a:t>
            </a:r>
          </a:p>
        </p:txBody>
      </p:sp>
      <p:sp>
        <p:nvSpPr>
          <p:cNvPr id="12" name="Rectangle 28"/>
          <p:cNvSpPr>
            <a:spLocks noChangeAspect="1" noChangeArrowheads="1"/>
          </p:cNvSpPr>
          <p:nvPr/>
        </p:nvSpPr>
        <p:spPr bwMode="auto">
          <a:xfrm>
            <a:off x="5956312" y="3246439"/>
            <a:ext cx="33020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en-US" altLang="ja-JP" sz="2000" i="1" dirty="0">
                <a:solidFill>
                  <a:srgbClr val="F8F8F8"/>
                </a:solidFill>
              </a:rPr>
              <a:t>y</a:t>
            </a:r>
          </a:p>
        </p:txBody>
      </p:sp>
      <p:sp>
        <p:nvSpPr>
          <p:cNvPr id="13" name="AutoShape 29"/>
          <p:cNvSpPr>
            <a:spLocks noChangeAspect="1" noChangeArrowheads="1"/>
          </p:cNvSpPr>
          <p:nvPr/>
        </p:nvSpPr>
        <p:spPr bwMode="auto">
          <a:xfrm rot="5400000">
            <a:off x="7007233" y="2506667"/>
            <a:ext cx="439738" cy="665163"/>
          </a:xfrm>
          <a:custGeom>
            <a:avLst/>
            <a:gdLst>
              <a:gd name="G0" fmla="+- 8421 0 0"/>
              <a:gd name="G1" fmla="+- 3453 0 0"/>
              <a:gd name="G2" fmla="+- 21600 0 3453"/>
              <a:gd name="G3" fmla="+- 10800 0 3453"/>
              <a:gd name="G4" fmla="+- 21600 0 8421"/>
              <a:gd name="G5" fmla="*/ G4 G3 10800"/>
              <a:gd name="G6" fmla="+- 21600 0 G5"/>
              <a:gd name="T0" fmla="*/ 8421 w 21600"/>
              <a:gd name="T1" fmla="*/ 0 h 21600"/>
              <a:gd name="T2" fmla="*/ 0 w 21600"/>
              <a:gd name="T3" fmla="*/ 10800 h 21600"/>
              <a:gd name="T4" fmla="*/ 8421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421" y="0"/>
                </a:moveTo>
                <a:lnTo>
                  <a:pt x="8421" y="3453"/>
                </a:lnTo>
                <a:lnTo>
                  <a:pt x="3375" y="3453"/>
                </a:lnTo>
                <a:lnTo>
                  <a:pt x="3375" y="18147"/>
                </a:lnTo>
                <a:lnTo>
                  <a:pt x="8421" y="18147"/>
                </a:lnTo>
                <a:lnTo>
                  <a:pt x="842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453"/>
                </a:moveTo>
                <a:lnTo>
                  <a:pt x="1350" y="18147"/>
                </a:lnTo>
                <a:lnTo>
                  <a:pt x="2700" y="18147"/>
                </a:lnTo>
                <a:lnTo>
                  <a:pt x="2700" y="3453"/>
                </a:lnTo>
                <a:close/>
              </a:path>
              <a:path w="21600" h="21600">
                <a:moveTo>
                  <a:pt x="0" y="3453"/>
                </a:moveTo>
                <a:lnTo>
                  <a:pt x="0" y="18147"/>
                </a:lnTo>
                <a:lnTo>
                  <a:pt x="675" y="18147"/>
                </a:lnTo>
                <a:lnTo>
                  <a:pt x="675" y="3453"/>
                </a:lnTo>
                <a:close/>
              </a:path>
            </a:pathLst>
          </a:custGeom>
          <a:solidFill>
            <a:srgbClr val="FFFF99">
              <a:alpha val="20000"/>
            </a:srgbClr>
          </a:solidFill>
          <a:ln w="317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4" name="Rectangle 30"/>
          <p:cNvSpPr>
            <a:spLocks noChangeAspect="1" noChangeArrowheads="1"/>
          </p:cNvSpPr>
          <p:nvPr/>
        </p:nvSpPr>
        <p:spPr bwMode="auto">
          <a:xfrm>
            <a:off x="6781808" y="2190755"/>
            <a:ext cx="950912" cy="3984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2000">
                <a:solidFill>
                  <a:srgbClr val="FFFFCC"/>
                </a:solidFill>
              </a:rPr>
              <a:t>重力波</a:t>
            </a:r>
          </a:p>
        </p:txBody>
      </p:sp>
      <p:grpSp>
        <p:nvGrpSpPr>
          <p:cNvPr id="15" name="Group 31"/>
          <p:cNvGrpSpPr>
            <a:grpSpLocks noChangeAspect="1"/>
          </p:cNvGrpSpPr>
          <p:nvPr/>
        </p:nvGrpSpPr>
        <p:grpSpPr bwMode="auto">
          <a:xfrm>
            <a:off x="6570670" y="3640143"/>
            <a:ext cx="1844675" cy="503237"/>
            <a:chOff x="3360" y="2096"/>
            <a:chExt cx="2016" cy="592"/>
          </a:xfrm>
        </p:grpSpPr>
        <p:sp>
          <p:nvSpPr>
            <p:cNvPr id="16" name="Freeform 32"/>
            <p:cNvSpPr>
              <a:spLocks noChangeAspect="1"/>
            </p:cNvSpPr>
            <p:nvPr/>
          </p:nvSpPr>
          <p:spPr bwMode="auto">
            <a:xfrm>
              <a:off x="3360" y="2336"/>
              <a:ext cx="1008" cy="352"/>
            </a:xfrm>
            <a:custGeom>
              <a:avLst/>
              <a:gdLst/>
              <a:ahLst/>
              <a:cxnLst>
                <a:cxn ang="0">
                  <a:pos x="0" y="296"/>
                </a:cxn>
                <a:cxn ang="0">
                  <a:pos x="48" y="200"/>
                </a:cxn>
                <a:cxn ang="0">
                  <a:pos x="192" y="344"/>
                </a:cxn>
                <a:cxn ang="0">
                  <a:pos x="240" y="152"/>
                </a:cxn>
                <a:cxn ang="0">
                  <a:pos x="384" y="296"/>
                </a:cxn>
                <a:cxn ang="0">
                  <a:pos x="432" y="104"/>
                </a:cxn>
                <a:cxn ang="0">
                  <a:pos x="576" y="248"/>
                </a:cxn>
                <a:cxn ang="0">
                  <a:pos x="624" y="56"/>
                </a:cxn>
                <a:cxn ang="0">
                  <a:pos x="768" y="200"/>
                </a:cxn>
                <a:cxn ang="0">
                  <a:pos x="816" y="8"/>
                </a:cxn>
                <a:cxn ang="0">
                  <a:pos x="960" y="152"/>
                </a:cxn>
                <a:cxn ang="0">
                  <a:pos x="1008" y="56"/>
                </a:cxn>
              </a:cxnLst>
              <a:rect l="0" t="0" r="r" b="b"/>
              <a:pathLst>
                <a:path w="1008" h="352">
                  <a:moveTo>
                    <a:pt x="0" y="296"/>
                  </a:moveTo>
                  <a:cubicBezTo>
                    <a:pt x="8" y="244"/>
                    <a:pt x="16" y="192"/>
                    <a:pt x="48" y="200"/>
                  </a:cubicBezTo>
                  <a:cubicBezTo>
                    <a:pt x="80" y="208"/>
                    <a:pt x="160" y="352"/>
                    <a:pt x="192" y="344"/>
                  </a:cubicBezTo>
                  <a:cubicBezTo>
                    <a:pt x="224" y="336"/>
                    <a:pt x="208" y="160"/>
                    <a:pt x="240" y="152"/>
                  </a:cubicBezTo>
                  <a:cubicBezTo>
                    <a:pt x="272" y="144"/>
                    <a:pt x="352" y="304"/>
                    <a:pt x="384" y="296"/>
                  </a:cubicBezTo>
                  <a:cubicBezTo>
                    <a:pt x="416" y="288"/>
                    <a:pt x="400" y="112"/>
                    <a:pt x="432" y="104"/>
                  </a:cubicBezTo>
                  <a:cubicBezTo>
                    <a:pt x="464" y="96"/>
                    <a:pt x="544" y="256"/>
                    <a:pt x="576" y="248"/>
                  </a:cubicBezTo>
                  <a:cubicBezTo>
                    <a:pt x="608" y="240"/>
                    <a:pt x="592" y="64"/>
                    <a:pt x="624" y="56"/>
                  </a:cubicBezTo>
                  <a:cubicBezTo>
                    <a:pt x="656" y="48"/>
                    <a:pt x="736" y="208"/>
                    <a:pt x="768" y="200"/>
                  </a:cubicBezTo>
                  <a:cubicBezTo>
                    <a:pt x="800" y="192"/>
                    <a:pt x="784" y="16"/>
                    <a:pt x="816" y="8"/>
                  </a:cubicBezTo>
                  <a:cubicBezTo>
                    <a:pt x="848" y="0"/>
                    <a:pt x="928" y="144"/>
                    <a:pt x="960" y="152"/>
                  </a:cubicBezTo>
                  <a:cubicBezTo>
                    <a:pt x="992" y="160"/>
                    <a:pt x="1000" y="80"/>
                    <a:pt x="1008" y="56"/>
                  </a:cubicBezTo>
                </a:path>
              </a:pathLst>
            </a:custGeom>
            <a:noFill/>
            <a:ln w="158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wrap="none" anchor="ctr">
              <a:noAutofit/>
            </a:bodyPr>
            <a:lstStyle/>
            <a:p>
              <a:endParaRPr lang="ja-JP" altLang="en-US"/>
            </a:p>
          </p:txBody>
        </p:sp>
        <p:sp>
          <p:nvSpPr>
            <p:cNvPr id="17" name="Freeform 33"/>
            <p:cNvSpPr>
              <a:spLocks noChangeAspect="1"/>
            </p:cNvSpPr>
            <p:nvPr/>
          </p:nvSpPr>
          <p:spPr bwMode="auto">
            <a:xfrm>
              <a:off x="4368" y="2096"/>
              <a:ext cx="1008" cy="352"/>
            </a:xfrm>
            <a:custGeom>
              <a:avLst/>
              <a:gdLst/>
              <a:ahLst/>
              <a:cxnLst>
                <a:cxn ang="0">
                  <a:pos x="0" y="296"/>
                </a:cxn>
                <a:cxn ang="0">
                  <a:pos x="48" y="200"/>
                </a:cxn>
                <a:cxn ang="0">
                  <a:pos x="192" y="344"/>
                </a:cxn>
                <a:cxn ang="0">
                  <a:pos x="240" y="152"/>
                </a:cxn>
                <a:cxn ang="0">
                  <a:pos x="384" y="296"/>
                </a:cxn>
                <a:cxn ang="0">
                  <a:pos x="432" y="104"/>
                </a:cxn>
                <a:cxn ang="0">
                  <a:pos x="576" y="248"/>
                </a:cxn>
                <a:cxn ang="0">
                  <a:pos x="624" y="56"/>
                </a:cxn>
                <a:cxn ang="0">
                  <a:pos x="768" y="200"/>
                </a:cxn>
                <a:cxn ang="0">
                  <a:pos x="816" y="8"/>
                </a:cxn>
                <a:cxn ang="0">
                  <a:pos x="960" y="152"/>
                </a:cxn>
                <a:cxn ang="0">
                  <a:pos x="1008" y="56"/>
                </a:cxn>
              </a:cxnLst>
              <a:rect l="0" t="0" r="r" b="b"/>
              <a:pathLst>
                <a:path w="1008" h="352">
                  <a:moveTo>
                    <a:pt x="0" y="296"/>
                  </a:moveTo>
                  <a:cubicBezTo>
                    <a:pt x="8" y="244"/>
                    <a:pt x="16" y="192"/>
                    <a:pt x="48" y="200"/>
                  </a:cubicBezTo>
                  <a:cubicBezTo>
                    <a:pt x="80" y="208"/>
                    <a:pt x="160" y="352"/>
                    <a:pt x="192" y="344"/>
                  </a:cubicBezTo>
                  <a:cubicBezTo>
                    <a:pt x="224" y="336"/>
                    <a:pt x="208" y="160"/>
                    <a:pt x="240" y="152"/>
                  </a:cubicBezTo>
                  <a:cubicBezTo>
                    <a:pt x="272" y="144"/>
                    <a:pt x="352" y="304"/>
                    <a:pt x="384" y="296"/>
                  </a:cubicBezTo>
                  <a:cubicBezTo>
                    <a:pt x="416" y="288"/>
                    <a:pt x="400" y="112"/>
                    <a:pt x="432" y="104"/>
                  </a:cubicBezTo>
                  <a:cubicBezTo>
                    <a:pt x="464" y="96"/>
                    <a:pt x="544" y="256"/>
                    <a:pt x="576" y="248"/>
                  </a:cubicBezTo>
                  <a:cubicBezTo>
                    <a:pt x="608" y="240"/>
                    <a:pt x="592" y="64"/>
                    <a:pt x="624" y="56"/>
                  </a:cubicBezTo>
                  <a:cubicBezTo>
                    <a:pt x="656" y="48"/>
                    <a:pt x="736" y="208"/>
                    <a:pt x="768" y="200"/>
                  </a:cubicBezTo>
                  <a:cubicBezTo>
                    <a:pt x="800" y="192"/>
                    <a:pt x="784" y="16"/>
                    <a:pt x="816" y="8"/>
                  </a:cubicBezTo>
                  <a:cubicBezTo>
                    <a:pt x="848" y="0"/>
                    <a:pt x="928" y="144"/>
                    <a:pt x="960" y="152"/>
                  </a:cubicBezTo>
                  <a:cubicBezTo>
                    <a:pt x="992" y="160"/>
                    <a:pt x="1000" y="80"/>
                    <a:pt x="1008" y="56"/>
                  </a:cubicBezTo>
                </a:path>
              </a:pathLst>
            </a:custGeom>
            <a:noFill/>
            <a:ln w="158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noAutofit/>
            </a:bodyPr>
            <a:lstStyle/>
            <a:p>
              <a:endParaRPr lang="ja-JP" altLang="en-US"/>
            </a:p>
          </p:txBody>
        </p:sp>
      </p:grpSp>
      <p:grpSp>
        <p:nvGrpSpPr>
          <p:cNvPr id="18" name="Group 34"/>
          <p:cNvGrpSpPr>
            <a:grpSpLocks noChangeAspect="1"/>
          </p:cNvGrpSpPr>
          <p:nvPr/>
        </p:nvGrpSpPr>
        <p:grpSpPr bwMode="auto">
          <a:xfrm rot="10800000">
            <a:off x="6570670" y="3471868"/>
            <a:ext cx="1844675" cy="503237"/>
            <a:chOff x="3360" y="2096"/>
            <a:chExt cx="2016" cy="592"/>
          </a:xfrm>
        </p:grpSpPr>
        <p:sp>
          <p:nvSpPr>
            <p:cNvPr id="19" name="Freeform 35"/>
            <p:cNvSpPr>
              <a:spLocks noChangeAspect="1"/>
            </p:cNvSpPr>
            <p:nvPr/>
          </p:nvSpPr>
          <p:spPr bwMode="auto">
            <a:xfrm>
              <a:off x="3360" y="2336"/>
              <a:ext cx="1008" cy="352"/>
            </a:xfrm>
            <a:custGeom>
              <a:avLst/>
              <a:gdLst/>
              <a:ahLst/>
              <a:cxnLst>
                <a:cxn ang="0">
                  <a:pos x="0" y="296"/>
                </a:cxn>
                <a:cxn ang="0">
                  <a:pos x="48" y="200"/>
                </a:cxn>
                <a:cxn ang="0">
                  <a:pos x="192" y="344"/>
                </a:cxn>
                <a:cxn ang="0">
                  <a:pos x="240" y="152"/>
                </a:cxn>
                <a:cxn ang="0">
                  <a:pos x="384" y="296"/>
                </a:cxn>
                <a:cxn ang="0">
                  <a:pos x="432" y="104"/>
                </a:cxn>
                <a:cxn ang="0">
                  <a:pos x="576" y="248"/>
                </a:cxn>
                <a:cxn ang="0">
                  <a:pos x="624" y="56"/>
                </a:cxn>
                <a:cxn ang="0">
                  <a:pos x="768" y="200"/>
                </a:cxn>
                <a:cxn ang="0">
                  <a:pos x="816" y="8"/>
                </a:cxn>
                <a:cxn ang="0">
                  <a:pos x="960" y="152"/>
                </a:cxn>
                <a:cxn ang="0">
                  <a:pos x="1008" y="56"/>
                </a:cxn>
              </a:cxnLst>
              <a:rect l="0" t="0" r="r" b="b"/>
              <a:pathLst>
                <a:path w="1008" h="352">
                  <a:moveTo>
                    <a:pt x="0" y="296"/>
                  </a:moveTo>
                  <a:cubicBezTo>
                    <a:pt x="8" y="244"/>
                    <a:pt x="16" y="192"/>
                    <a:pt x="48" y="200"/>
                  </a:cubicBezTo>
                  <a:cubicBezTo>
                    <a:pt x="80" y="208"/>
                    <a:pt x="160" y="352"/>
                    <a:pt x="192" y="344"/>
                  </a:cubicBezTo>
                  <a:cubicBezTo>
                    <a:pt x="224" y="336"/>
                    <a:pt x="208" y="160"/>
                    <a:pt x="240" y="152"/>
                  </a:cubicBezTo>
                  <a:cubicBezTo>
                    <a:pt x="272" y="144"/>
                    <a:pt x="352" y="304"/>
                    <a:pt x="384" y="296"/>
                  </a:cubicBezTo>
                  <a:cubicBezTo>
                    <a:pt x="416" y="288"/>
                    <a:pt x="400" y="112"/>
                    <a:pt x="432" y="104"/>
                  </a:cubicBezTo>
                  <a:cubicBezTo>
                    <a:pt x="464" y="96"/>
                    <a:pt x="544" y="256"/>
                    <a:pt x="576" y="248"/>
                  </a:cubicBezTo>
                  <a:cubicBezTo>
                    <a:pt x="608" y="240"/>
                    <a:pt x="592" y="64"/>
                    <a:pt x="624" y="56"/>
                  </a:cubicBezTo>
                  <a:cubicBezTo>
                    <a:pt x="656" y="48"/>
                    <a:pt x="736" y="208"/>
                    <a:pt x="768" y="200"/>
                  </a:cubicBezTo>
                  <a:cubicBezTo>
                    <a:pt x="800" y="192"/>
                    <a:pt x="784" y="16"/>
                    <a:pt x="816" y="8"/>
                  </a:cubicBezTo>
                  <a:cubicBezTo>
                    <a:pt x="848" y="0"/>
                    <a:pt x="928" y="144"/>
                    <a:pt x="960" y="152"/>
                  </a:cubicBezTo>
                  <a:cubicBezTo>
                    <a:pt x="992" y="160"/>
                    <a:pt x="1000" y="80"/>
                    <a:pt x="1008" y="56"/>
                  </a:cubicBezTo>
                </a:path>
              </a:pathLst>
            </a:custGeom>
            <a:noFill/>
            <a:ln w="15875" cap="flat" cmpd="sng">
              <a:solidFill>
                <a:srgbClr val="FF6600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wrap="none" anchor="ctr">
              <a:noAutofit/>
            </a:bodyPr>
            <a:lstStyle/>
            <a:p>
              <a:endParaRPr lang="ja-JP" altLang="en-US"/>
            </a:p>
          </p:txBody>
        </p:sp>
        <p:sp>
          <p:nvSpPr>
            <p:cNvPr id="20" name="Freeform 36"/>
            <p:cNvSpPr>
              <a:spLocks noChangeAspect="1"/>
            </p:cNvSpPr>
            <p:nvPr/>
          </p:nvSpPr>
          <p:spPr bwMode="auto">
            <a:xfrm>
              <a:off x="4368" y="2096"/>
              <a:ext cx="1008" cy="352"/>
            </a:xfrm>
            <a:custGeom>
              <a:avLst/>
              <a:gdLst/>
              <a:ahLst/>
              <a:cxnLst>
                <a:cxn ang="0">
                  <a:pos x="0" y="296"/>
                </a:cxn>
                <a:cxn ang="0">
                  <a:pos x="48" y="200"/>
                </a:cxn>
                <a:cxn ang="0">
                  <a:pos x="192" y="344"/>
                </a:cxn>
                <a:cxn ang="0">
                  <a:pos x="240" y="152"/>
                </a:cxn>
                <a:cxn ang="0">
                  <a:pos x="384" y="296"/>
                </a:cxn>
                <a:cxn ang="0">
                  <a:pos x="432" y="104"/>
                </a:cxn>
                <a:cxn ang="0">
                  <a:pos x="576" y="248"/>
                </a:cxn>
                <a:cxn ang="0">
                  <a:pos x="624" y="56"/>
                </a:cxn>
                <a:cxn ang="0">
                  <a:pos x="768" y="200"/>
                </a:cxn>
                <a:cxn ang="0">
                  <a:pos x="816" y="8"/>
                </a:cxn>
                <a:cxn ang="0">
                  <a:pos x="960" y="152"/>
                </a:cxn>
                <a:cxn ang="0">
                  <a:pos x="1008" y="56"/>
                </a:cxn>
              </a:cxnLst>
              <a:rect l="0" t="0" r="r" b="b"/>
              <a:pathLst>
                <a:path w="1008" h="352">
                  <a:moveTo>
                    <a:pt x="0" y="296"/>
                  </a:moveTo>
                  <a:cubicBezTo>
                    <a:pt x="8" y="244"/>
                    <a:pt x="16" y="192"/>
                    <a:pt x="48" y="200"/>
                  </a:cubicBezTo>
                  <a:cubicBezTo>
                    <a:pt x="80" y="208"/>
                    <a:pt x="160" y="352"/>
                    <a:pt x="192" y="344"/>
                  </a:cubicBezTo>
                  <a:cubicBezTo>
                    <a:pt x="224" y="336"/>
                    <a:pt x="208" y="160"/>
                    <a:pt x="240" y="152"/>
                  </a:cubicBezTo>
                  <a:cubicBezTo>
                    <a:pt x="272" y="144"/>
                    <a:pt x="352" y="304"/>
                    <a:pt x="384" y="296"/>
                  </a:cubicBezTo>
                  <a:cubicBezTo>
                    <a:pt x="416" y="288"/>
                    <a:pt x="400" y="112"/>
                    <a:pt x="432" y="104"/>
                  </a:cubicBezTo>
                  <a:cubicBezTo>
                    <a:pt x="464" y="96"/>
                    <a:pt x="544" y="256"/>
                    <a:pt x="576" y="248"/>
                  </a:cubicBezTo>
                  <a:cubicBezTo>
                    <a:pt x="608" y="240"/>
                    <a:pt x="592" y="64"/>
                    <a:pt x="624" y="56"/>
                  </a:cubicBezTo>
                  <a:cubicBezTo>
                    <a:pt x="656" y="48"/>
                    <a:pt x="736" y="208"/>
                    <a:pt x="768" y="200"/>
                  </a:cubicBezTo>
                  <a:cubicBezTo>
                    <a:pt x="800" y="192"/>
                    <a:pt x="784" y="16"/>
                    <a:pt x="816" y="8"/>
                  </a:cubicBezTo>
                  <a:cubicBezTo>
                    <a:pt x="848" y="0"/>
                    <a:pt x="928" y="144"/>
                    <a:pt x="960" y="152"/>
                  </a:cubicBezTo>
                  <a:cubicBezTo>
                    <a:pt x="992" y="160"/>
                    <a:pt x="1000" y="80"/>
                    <a:pt x="1008" y="56"/>
                  </a:cubicBezTo>
                </a:path>
              </a:pathLst>
            </a:custGeom>
            <a:noFill/>
            <a:ln w="15875" cap="flat" cmpd="sng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noAutofit/>
            </a:bodyPr>
            <a:lstStyle/>
            <a:p>
              <a:endParaRPr lang="ja-JP" altLang="en-US"/>
            </a:p>
          </p:txBody>
        </p:sp>
      </p:grpSp>
      <p:sp>
        <p:nvSpPr>
          <p:cNvPr id="21" name="AutoShape 57"/>
          <p:cNvSpPr>
            <a:spLocks noChangeArrowheads="1"/>
          </p:cNvSpPr>
          <p:nvPr/>
        </p:nvSpPr>
        <p:spPr bwMode="auto">
          <a:xfrm>
            <a:off x="3195645" y="2547939"/>
            <a:ext cx="2447925" cy="1008062"/>
          </a:xfrm>
          <a:prstGeom prst="roundRect">
            <a:avLst>
              <a:gd name="adj" fmla="val 6944"/>
            </a:avLst>
          </a:prstGeom>
          <a:solidFill>
            <a:srgbClr val="FAFFC9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22" name="Rectangle 42"/>
          <p:cNvSpPr>
            <a:spLocks noChangeArrowheads="1"/>
          </p:cNvSpPr>
          <p:nvPr/>
        </p:nvSpPr>
        <p:spPr bwMode="auto">
          <a:xfrm>
            <a:off x="3484570" y="3267076"/>
            <a:ext cx="189865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1400">
                <a:solidFill>
                  <a:srgbClr val="DDDDDD"/>
                </a:solidFill>
              </a:rPr>
              <a:t>重力波による位相変化</a:t>
            </a:r>
          </a:p>
        </p:txBody>
      </p:sp>
      <p:pic>
        <p:nvPicPr>
          <p:cNvPr id="23" name="Picture 6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1328745" y="2605089"/>
            <a:ext cx="4219575" cy="6619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4" name="Rectangle 69"/>
          <p:cNvSpPr>
            <a:spLocks noChangeArrowheads="1"/>
          </p:cNvSpPr>
          <p:nvPr/>
        </p:nvSpPr>
        <p:spPr bwMode="auto">
          <a:xfrm>
            <a:off x="1071538" y="2059536"/>
            <a:ext cx="471490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干渉計の応答と同様に考えることができる</a:t>
            </a:r>
            <a:endParaRPr lang="en-US" altLang="ja-JP" sz="18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5" name="円/楕円 24"/>
          <p:cNvSpPr/>
          <p:nvPr/>
        </p:nvSpPr>
        <p:spPr bwMode="auto">
          <a:xfrm>
            <a:off x="6286512" y="3929066"/>
            <a:ext cx="285752" cy="285752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 w="15875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None/>
            </a:pPr>
            <a:endParaRPr kumimoji="1" lang="ja-JP" altLang="en-US" sz="18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0" name="Rectangle 70"/>
          <p:cNvSpPr>
            <a:spLocks noChangeArrowheads="1"/>
          </p:cNvSpPr>
          <p:nvPr/>
        </p:nvSpPr>
        <p:spPr bwMode="auto">
          <a:xfrm>
            <a:off x="6215074" y="4264231"/>
            <a:ext cx="571504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DDDDDD"/>
                </a:solidFill>
                <a:sym typeface="Wingdings" pitchFamily="2" charset="2"/>
              </a:rPr>
              <a:t>地球</a:t>
            </a:r>
            <a:endParaRPr lang="ja-JP" altLang="en-US" sz="140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31" name="Rectangle 69"/>
          <p:cNvSpPr>
            <a:spLocks noChangeArrowheads="1"/>
          </p:cNvSpPr>
          <p:nvPr/>
        </p:nvSpPr>
        <p:spPr bwMode="auto">
          <a:xfrm>
            <a:off x="1071538" y="1630908"/>
            <a:ext cx="4429156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800" dirty="0" smtClean="0">
                <a:solidFill>
                  <a:srgbClr val="FFCC99"/>
                </a:solidFill>
                <a:sym typeface="Wingdings" pitchFamily="2" charset="2"/>
              </a:rPr>
              <a:t>通信の往復時間  </a:t>
            </a:r>
            <a:r>
              <a:rPr lang="en-US" altLang="ja-JP" sz="1800" dirty="0" smtClean="0">
                <a:solidFill>
                  <a:srgbClr val="FFCC99"/>
                </a:solidFill>
                <a:sym typeface="Wingdings" pitchFamily="2" charset="2"/>
              </a:rPr>
              <a:t>(</a:t>
            </a:r>
            <a:r>
              <a:rPr lang="ja-JP" altLang="en-US" sz="1800" dirty="0" smtClean="0">
                <a:solidFill>
                  <a:srgbClr val="FFCC99"/>
                </a:solidFill>
                <a:sym typeface="Wingdings" pitchFamily="2" charset="2"/>
              </a:rPr>
              <a:t>位相変化</a:t>
            </a:r>
            <a:r>
              <a:rPr lang="en-US" altLang="ja-JP" sz="1800" dirty="0" smtClean="0">
                <a:solidFill>
                  <a:srgbClr val="FFCC99"/>
                </a:solidFill>
                <a:sym typeface="Wingdings" pitchFamily="2" charset="2"/>
              </a:rPr>
              <a:t>) </a:t>
            </a:r>
            <a:r>
              <a:rPr lang="ja-JP" altLang="en-US" sz="1800" dirty="0" smtClean="0">
                <a:solidFill>
                  <a:srgbClr val="FFCC99"/>
                </a:solidFill>
                <a:sym typeface="Wingdings" pitchFamily="2" charset="2"/>
              </a:rPr>
              <a:t>を測定</a:t>
            </a:r>
            <a:endParaRPr lang="en-US" altLang="ja-JP" sz="1800" dirty="0" smtClean="0">
              <a:solidFill>
                <a:srgbClr val="FFCC99"/>
              </a:solidFill>
              <a:sym typeface="Wingdings" pitchFamily="2" charset="2"/>
            </a:endParaRPr>
          </a:p>
        </p:txBody>
      </p:sp>
      <p:sp>
        <p:nvSpPr>
          <p:cNvPr id="37" name="Rectangle 69"/>
          <p:cNvSpPr>
            <a:spLocks noChangeArrowheads="1"/>
          </p:cNvSpPr>
          <p:nvPr/>
        </p:nvSpPr>
        <p:spPr bwMode="auto">
          <a:xfrm>
            <a:off x="1142976" y="3839289"/>
            <a:ext cx="4857784" cy="105246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観測周波数帯</a:t>
            </a:r>
            <a:endParaRPr lang="en-US" altLang="ja-JP" sz="18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  </a:t>
            </a:r>
            <a:r>
              <a:rPr lang="ja-JP" altLang="en-US" sz="1600" dirty="0" smtClean="0">
                <a:solidFill>
                  <a:srgbClr val="F8F8F8"/>
                </a:solidFill>
                <a:sym typeface="Wingdings" pitchFamily="2" charset="2"/>
              </a:rPr>
              <a:t>低周波数      電磁波の往復期間 </a:t>
            </a:r>
            <a:r>
              <a:rPr lang="en-US" altLang="ja-JP" sz="1600" dirty="0" smtClean="0">
                <a:solidFill>
                  <a:srgbClr val="F8F8F8"/>
                </a:solidFill>
                <a:sym typeface="Wingdings" pitchFamily="2" charset="2"/>
              </a:rPr>
              <a:t>(~10</a:t>
            </a:r>
            <a:r>
              <a:rPr lang="en-US" altLang="ja-JP" sz="1600" baseline="30000" dirty="0" smtClean="0">
                <a:solidFill>
                  <a:srgbClr val="F8F8F8"/>
                </a:solidFill>
                <a:sym typeface="Wingdings" pitchFamily="2" charset="2"/>
              </a:rPr>
              <a:t>4</a:t>
            </a:r>
            <a:r>
              <a:rPr lang="en-US" altLang="ja-JP" sz="1600" dirty="0" smtClean="0">
                <a:solidFill>
                  <a:srgbClr val="F8F8F8"/>
                </a:solidFill>
                <a:sym typeface="Wingdings" pitchFamily="2" charset="2"/>
              </a:rPr>
              <a:t> sec)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600" dirty="0" smtClean="0">
                <a:solidFill>
                  <a:srgbClr val="F8F8F8"/>
                </a:solidFill>
                <a:sym typeface="Wingdings" pitchFamily="2" charset="2"/>
              </a:rPr>
              <a:t>  </a:t>
            </a:r>
            <a:r>
              <a:rPr lang="ja-JP" altLang="en-US" sz="1600" dirty="0" smtClean="0">
                <a:solidFill>
                  <a:srgbClr val="F8F8F8"/>
                </a:solidFill>
                <a:sym typeface="Wingdings" pitchFamily="2" charset="2"/>
              </a:rPr>
              <a:t>高周波数帯   増幅器の雑音</a:t>
            </a:r>
            <a:endParaRPr lang="en-US" altLang="ja-JP" sz="16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38" name="Picture 2" descr="http://www.esa.int/images/34_Ulysses_artist_impression_6_L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309553">
            <a:off x="7855432" y="2517576"/>
            <a:ext cx="1500198" cy="1125149"/>
          </a:xfrm>
          <a:prstGeom prst="rect">
            <a:avLst/>
          </a:prstGeom>
          <a:noFill/>
        </p:spPr>
      </p:pic>
      <p:sp>
        <p:nvSpPr>
          <p:cNvPr id="29" name="Rectangle 70"/>
          <p:cNvSpPr>
            <a:spLocks noChangeArrowheads="1"/>
          </p:cNvSpPr>
          <p:nvPr/>
        </p:nvSpPr>
        <p:spPr bwMode="auto">
          <a:xfrm>
            <a:off x="8143900" y="3000372"/>
            <a:ext cx="571504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en-US" altLang="ja-JP" sz="1400" dirty="0" smtClean="0">
                <a:solidFill>
                  <a:srgbClr val="DDDDDD"/>
                </a:solidFill>
                <a:sym typeface="Wingdings" pitchFamily="2" charset="2"/>
              </a:rPr>
              <a:t>S/C</a:t>
            </a:r>
            <a:endParaRPr lang="ja-JP" altLang="en-US" sz="140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39" name="Rectangle 69"/>
          <p:cNvSpPr>
            <a:spLocks noChangeArrowheads="1"/>
          </p:cNvSpPr>
          <p:nvPr/>
        </p:nvSpPr>
        <p:spPr bwMode="auto">
          <a:xfrm>
            <a:off x="1142976" y="5091176"/>
            <a:ext cx="4857784" cy="105246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感度を制限する要因</a:t>
            </a:r>
            <a:endParaRPr lang="en-US" altLang="ja-JP" sz="18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  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　</a:t>
            </a:r>
            <a:r>
              <a:rPr lang="ja-JP" altLang="en-US" sz="1600" dirty="0" smtClean="0">
                <a:solidFill>
                  <a:srgbClr val="F8F8F8"/>
                </a:solidFill>
                <a:sym typeface="Wingdings" pitchFamily="2" charset="2"/>
              </a:rPr>
              <a:t>星間プラズマ</a:t>
            </a:r>
            <a:r>
              <a:rPr lang="en-US" altLang="ja-JP" sz="1600" dirty="0" smtClean="0">
                <a:solidFill>
                  <a:srgbClr val="F8F8F8"/>
                </a:solidFill>
                <a:sym typeface="Wingdings" pitchFamily="2" charset="2"/>
              </a:rPr>
              <a:t>, </a:t>
            </a:r>
            <a:r>
              <a:rPr lang="ja-JP" altLang="en-US" sz="1600" dirty="0" smtClean="0">
                <a:solidFill>
                  <a:srgbClr val="F8F8F8"/>
                </a:solidFill>
                <a:sym typeface="Wingdings" pitchFamily="2" charset="2"/>
              </a:rPr>
              <a:t>電離層遅延</a:t>
            </a:r>
            <a:r>
              <a:rPr lang="en-US" altLang="ja-JP" sz="1600" dirty="0" smtClean="0">
                <a:solidFill>
                  <a:srgbClr val="F8F8F8"/>
                </a:solidFill>
                <a:sym typeface="Wingdings" pitchFamily="2" charset="2"/>
              </a:rPr>
              <a:t>,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600" dirty="0" smtClean="0">
                <a:solidFill>
                  <a:srgbClr val="F8F8F8"/>
                </a:solidFill>
                <a:sym typeface="Wingdings" pitchFamily="2" charset="2"/>
              </a:rPr>
              <a:t>    太陽風</a:t>
            </a:r>
            <a:r>
              <a:rPr lang="en-US" altLang="ja-JP" sz="1600" dirty="0" smtClean="0">
                <a:solidFill>
                  <a:srgbClr val="F8F8F8"/>
                </a:solidFill>
                <a:sym typeface="Wingdings" pitchFamily="2" charset="2"/>
              </a:rPr>
              <a:t>, </a:t>
            </a:r>
            <a:r>
              <a:rPr lang="ja-JP" altLang="en-US" sz="1600" dirty="0" smtClean="0">
                <a:solidFill>
                  <a:srgbClr val="F8F8F8"/>
                </a:solidFill>
                <a:sym typeface="Wingdings" pitchFamily="2" charset="2"/>
              </a:rPr>
              <a:t>衛星軌道誤差</a:t>
            </a:r>
            <a:endParaRPr lang="en-US" altLang="ja-JP" sz="16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角丸四角形 2"/>
          <p:cNvSpPr/>
          <p:nvPr/>
        </p:nvSpPr>
        <p:spPr bwMode="auto">
          <a:xfrm>
            <a:off x="827584" y="3717032"/>
            <a:ext cx="4699570" cy="1512168"/>
          </a:xfrm>
          <a:prstGeom prst="roundRect">
            <a:avLst>
              <a:gd name="adj" fmla="val 8478"/>
            </a:avLst>
          </a:prstGeom>
          <a:solidFill>
            <a:srgbClr val="FFFF99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深宇宙探査機による</a:t>
            </a:r>
            <a:r>
              <a:rPr kumimoji="1" lang="ja-JP" altLang="en-US" dirty="0" smtClean="0"/>
              <a:t>観測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785C01B-0D72-48EE-B390-C868EDD98FDA}" type="slidenum">
              <a:rPr lang="en-US" altLang="ja-JP" sz="14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 altLang="ja-JP" sz="14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00958" y="785794"/>
            <a:ext cx="1143008" cy="100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69"/>
          <p:cNvSpPr>
            <a:spLocks noChangeArrowheads="1"/>
          </p:cNvSpPr>
          <p:nvPr/>
        </p:nvSpPr>
        <p:spPr bwMode="auto">
          <a:xfrm>
            <a:off x="611560" y="987966"/>
            <a:ext cx="5643602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探査機 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ULYSSES</a:t>
            </a:r>
          </a:p>
        </p:txBody>
      </p:sp>
      <p:sp>
        <p:nvSpPr>
          <p:cNvPr id="35" name="Rectangle 69"/>
          <p:cNvSpPr>
            <a:spLocks noChangeArrowheads="1"/>
          </p:cNvSpPr>
          <p:nvPr/>
        </p:nvSpPr>
        <p:spPr bwMode="auto">
          <a:xfrm>
            <a:off x="7500958" y="1790055"/>
            <a:ext cx="1428760" cy="83715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100" dirty="0" smtClean="0">
                <a:solidFill>
                  <a:srgbClr val="F8F8F8"/>
                </a:solidFill>
                <a:sym typeface="Wingdings" pitchFamily="2" charset="2"/>
              </a:rPr>
              <a:t>スペースシャトルから</a:t>
            </a:r>
            <a:endParaRPr lang="en-US" altLang="ja-JP" sz="11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100" dirty="0" smtClean="0">
                <a:solidFill>
                  <a:srgbClr val="F8F8F8"/>
                </a:solidFill>
                <a:sym typeface="Wingdings" pitchFamily="2" charset="2"/>
              </a:rPr>
              <a:t>   </a:t>
            </a:r>
            <a:r>
              <a:rPr lang="ja-JP" altLang="en-US" sz="1100" dirty="0" smtClean="0">
                <a:solidFill>
                  <a:srgbClr val="F8F8F8"/>
                </a:solidFill>
                <a:sym typeface="Wingdings" pitchFamily="2" charset="2"/>
              </a:rPr>
              <a:t>放出された直後の</a:t>
            </a:r>
            <a:endParaRPr lang="en-US" altLang="ja-JP" sz="11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100" dirty="0" smtClean="0">
                <a:solidFill>
                  <a:srgbClr val="F8F8F8"/>
                </a:solidFill>
                <a:sym typeface="Wingdings" pitchFamily="2" charset="2"/>
              </a:rPr>
              <a:t>  Ulysses</a:t>
            </a:r>
            <a:r>
              <a:rPr lang="ja-JP" altLang="en-US" sz="1100" dirty="0" smtClean="0">
                <a:solidFill>
                  <a:srgbClr val="F8F8F8"/>
                </a:solidFill>
                <a:sym typeface="Wingdings" pitchFamily="2" charset="2"/>
              </a:rPr>
              <a:t>探査機</a:t>
            </a:r>
            <a:r>
              <a:rPr lang="en-US" altLang="ja-JP" sz="1100" dirty="0" smtClean="0">
                <a:solidFill>
                  <a:srgbClr val="F8F8F8"/>
                </a:solidFill>
                <a:sym typeface="Wingdings" pitchFamily="2" charset="2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100" dirty="0" smtClean="0">
                <a:solidFill>
                  <a:srgbClr val="F8F8F8"/>
                </a:solidFill>
                <a:sym typeface="Wingdings" pitchFamily="2" charset="2"/>
              </a:rPr>
              <a:t>          (1990</a:t>
            </a:r>
            <a:r>
              <a:rPr lang="ja-JP" altLang="en-US" sz="1100" dirty="0" smtClean="0">
                <a:solidFill>
                  <a:srgbClr val="F8F8F8"/>
                </a:solidFill>
                <a:sym typeface="Wingdings" pitchFamily="2" charset="2"/>
              </a:rPr>
              <a:t>年</a:t>
            </a:r>
            <a:r>
              <a:rPr lang="en-US" altLang="ja-JP" sz="1100" dirty="0" smtClean="0">
                <a:solidFill>
                  <a:srgbClr val="F8F8F8"/>
                </a:solidFill>
                <a:sym typeface="Wingdings" pitchFamily="2" charset="2"/>
              </a:rPr>
              <a:t>) </a:t>
            </a:r>
          </a:p>
        </p:txBody>
      </p:sp>
      <p:sp>
        <p:nvSpPr>
          <p:cNvPr id="36" name="Rectangle 69"/>
          <p:cNvSpPr>
            <a:spLocks noChangeArrowheads="1"/>
          </p:cNvSpPr>
          <p:nvPr/>
        </p:nvSpPr>
        <p:spPr bwMode="auto">
          <a:xfrm>
            <a:off x="899592" y="1412776"/>
            <a:ext cx="428628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dirty="0" smtClean="0">
                <a:solidFill>
                  <a:srgbClr val="FFFFFF"/>
                </a:solidFill>
                <a:sym typeface="Wingdings" pitchFamily="2" charset="2"/>
              </a:rPr>
              <a:t>- 1992</a:t>
            </a:r>
            <a:r>
              <a:rPr lang="ja-JP" altLang="en-US" sz="1800" dirty="0" smtClean="0">
                <a:solidFill>
                  <a:srgbClr val="FFFFFF"/>
                </a:solidFill>
                <a:sym typeface="Wingdings" pitchFamily="2" charset="2"/>
              </a:rPr>
              <a:t>年 の木星スイングバイ時 </a:t>
            </a:r>
            <a:endParaRPr lang="en-US" altLang="ja-JP" sz="18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dirty="0" smtClean="0">
                <a:solidFill>
                  <a:srgbClr val="FFFFFF"/>
                </a:solidFill>
                <a:sym typeface="Wingdings" pitchFamily="2" charset="2"/>
              </a:rPr>
              <a:t>- </a:t>
            </a:r>
            <a:r>
              <a:rPr lang="ja-JP" altLang="en-US" sz="1800" dirty="0" smtClean="0">
                <a:solidFill>
                  <a:srgbClr val="FFFFFF"/>
                </a:solidFill>
                <a:sym typeface="Wingdings" pitchFamily="2" charset="2"/>
              </a:rPr>
              <a:t>約</a:t>
            </a:r>
            <a:r>
              <a:rPr lang="en-US" altLang="ja-JP" sz="1800" dirty="0" smtClean="0">
                <a:solidFill>
                  <a:srgbClr val="FFFFFF"/>
                </a:solidFill>
                <a:sym typeface="Wingdings" pitchFamily="2" charset="2"/>
              </a:rPr>
              <a:t>40</a:t>
            </a:r>
            <a:r>
              <a:rPr lang="ja-JP" altLang="en-US" sz="1800" dirty="0" smtClean="0">
                <a:solidFill>
                  <a:srgbClr val="FFFFFF"/>
                </a:solidFill>
                <a:sym typeface="Wingdings" pitchFamily="2" charset="2"/>
              </a:rPr>
              <a:t>日間の観測</a:t>
            </a:r>
            <a:endParaRPr lang="en-US" altLang="ja-JP" sz="180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pic>
        <p:nvPicPr>
          <p:cNvPr id="1760258" name="Picture 2" descr="http://www.esa.int/images/34_Ulysses_artist_impression_6_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53069" y="1000108"/>
            <a:ext cx="1905013" cy="1428760"/>
          </a:xfrm>
          <a:prstGeom prst="rect">
            <a:avLst/>
          </a:prstGeom>
          <a:noFill/>
        </p:spPr>
      </p:pic>
      <p:sp>
        <p:nvSpPr>
          <p:cNvPr id="38" name="Rectangle 69"/>
          <p:cNvSpPr>
            <a:spLocks noChangeArrowheads="1"/>
          </p:cNvSpPr>
          <p:nvPr/>
        </p:nvSpPr>
        <p:spPr bwMode="auto">
          <a:xfrm>
            <a:off x="5500694" y="928670"/>
            <a:ext cx="1919302" cy="5107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100" dirty="0" smtClean="0">
                <a:solidFill>
                  <a:srgbClr val="F8F8F8"/>
                </a:solidFill>
                <a:sym typeface="Wingdings" pitchFamily="2" charset="2"/>
              </a:rPr>
              <a:t>Ulysses</a:t>
            </a:r>
            <a:r>
              <a:rPr lang="ja-JP" altLang="en-US" sz="1100" dirty="0" smtClean="0">
                <a:solidFill>
                  <a:srgbClr val="F8F8F8"/>
                </a:solidFill>
                <a:sym typeface="Wingdings" pitchFamily="2" charset="2"/>
              </a:rPr>
              <a:t>探査機 </a:t>
            </a:r>
            <a:endParaRPr lang="en-US" altLang="ja-JP" sz="11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100" dirty="0" smtClean="0">
                <a:solidFill>
                  <a:srgbClr val="F8F8F8"/>
                </a:solidFill>
                <a:sym typeface="Wingdings" pitchFamily="2" charset="2"/>
              </a:rPr>
              <a:t>  (</a:t>
            </a:r>
            <a:r>
              <a:rPr lang="ja-JP" altLang="en-US" sz="1100" dirty="0" smtClean="0">
                <a:solidFill>
                  <a:srgbClr val="F8F8F8"/>
                </a:solidFill>
                <a:sym typeface="Wingdings" pitchFamily="2" charset="2"/>
              </a:rPr>
              <a:t>想像図</a:t>
            </a:r>
            <a:r>
              <a:rPr lang="en-US" altLang="ja-JP" sz="1100" dirty="0" smtClean="0">
                <a:solidFill>
                  <a:srgbClr val="F8F8F8"/>
                </a:solidFill>
                <a:sym typeface="Wingdings" pitchFamily="2" charset="2"/>
              </a:rPr>
              <a:t>  ESA) </a:t>
            </a:r>
          </a:p>
        </p:txBody>
      </p:sp>
      <p:pic>
        <p:nvPicPr>
          <p:cNvPr id="43" name="図 42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tretch>
            <a:fillRect/>
          </a:stretch>
        </p:blipFill>
        <p:spPr>
          <a:xfrm>
            <a:off x="1331640" y="2204864"/>
            <a:ext cx="3384376" cy="259953"/>
          </a:xfrm>
          <a:prstGeom prst="rect">
            <a:avLst/>
          </a:prstGeom>
          <a:noFill/>
        </p:spPr>
      </p:pic>
      <p:sp>
        <p:nvSpPr>
          <p:cNvPr id="44" name="Rectangle 69"/>
          <p:cNvSpPr>
            <a:spLocks noChangeArrowheads="1"/>
          </p:cNvSpPr>
          <p:nvPr/>
        </p:nvSpPr>
        <p:spPr bwMode="auto">
          <a:xfrm>
            <a:off x="1547664" y="2483604"/>
            <a:ext cx="4286280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800" dirty="0" smtClean="0">
                <a:solidFill>
                  <a:srgbClr val="FFFFFF"/>
                </a:solidFill>
                <a:sym typeface="Wingdings" pitchFamily="2" charset="2"/>
              </a:rPr>
              <a:t>の周波数帯で重力波信号の上限値</a:t>
            </a:r>
            <a:endParaRPr lang="en-US" altLang="ja-JP" sz="180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pic>
        <p:nvPicPr>
          <p:cNvPr id="1760259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60" y="3929066"/>
            <a:ext cx="2857520" cy="205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tangle 69"/>
          <p:cNvSpPr>
            <a:spLocks noChangeArrowheads="1"/>
          </p:cNvSpPr>
          <p:nvPr/>
        </p:nvSpPr>
        <p:spPr bwMode="auto">
          <a:xfrm>
            <a:off x="611560" y="3212976"/>
            <a:ext cx="4500594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探査機 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CASSINI</a:t>
            </a:r>
          </a:p>
        </p:txBody>
      </p:sp>
      <p:sp>
        <p:nvSpPr>
          <p:cNvPr id="49" name="Rectangle 69"/>
          <p:cNvSpPr>
            <a:spLocks noChangeArrowheads="1"/>
          </p:cNvSpPr>
          <p:nvPr/>
        </p:nvSpPr>
        <p:spPr bwMode="auto">
          <a:xfrm>
            <a:off x="827584" y="4133200"/>
            <a:ext cx="4764116" cy="7201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dirty="0" smtClean="0">
                <a:solidFill>
                  <a:srgbClr val="FFFFFF"/>
                </a:solidFill>
                <a:sym typeface="Wingdings" pitchFamily="2" charset="2"/>
              </a:rPr>
              <a:t>- 2</a:t>
            </a:r>
            <a:r>
              <a:rPr lang="ja-JP" altLang="en-US" sz="1800" dirty="0" smtClean="0">
                <a:solidFill>
                  <a:srgbClr val="FFFFFF"/>
                </a:solidFill>
                <a:sym typeface="Wingdings" pitchFamily="2" charset="2"/>
              </a:rPr>
              <a:t>周波数観測により</a:t>
            </a:r>
            <a:r>
              <a:rPr lang="ja-JP" altLang="en-US" sz="1800" dirty="0" smtClean="0">
                <a:solidFill>
                  <a:srgbClr val="FFFFCC"/>
                </a:solidFill>
                <a:sym typeface="Wingdings" pitchFamily="2" charset="2"/>
              </a:rPr>
              <a:t>星間プラズマの影響を補正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600" dirty="0" smtClean="0">
                <a:solidFill>
                  <a:srgbClr val="B2B2B2"/>
                </a:solidFill>
                <a:sym typeface="Wingdings" pitchFamily="2" charset="2"/>
              </a:rPr>
              <a:t>                   (X-band 8.4Ghz, </a:t>
            </a:r>
            <a:r>
              <a:rPr lang="en-US" altLang="ja-JP" sz="1600" dirty="0" err="1" smtClean="0">
                <a:solidFill>
                  <a:srgbClr val="B2B2B2"/>
                </a:solidFill>
                <a:sym typeface="Wingdings" pitchFamily="2" charset="2"/>
              </a:rPr>
              <a:t>Ka</a:t>
            </a:r>
            <a:r>
              <a:rPr lang="en-US" altLang="ja-JP" sz="1600" dirty="0" smtClean="0">
                <a:solidFill>
                  <a:srgbClr val="B2B2B2"/>
                </a:solidFill>
                <a:sym typeface="Wingdings" pitchFamily="2" charset="2"/>
              </a:rPr>
              <a:t>-band 32GHz)               </a:t>
            </a:r>
          </a:p>
        </p:txBody>
      </p:sp>
      <p:sp>
        <p:nvSpPr>
          <p:cNvPr id="50" name="Rectangle 69"/>
          <p:cNvSpPr>
            <a:spLocks noChangeArrowheads="1"/>
          </p:cNvSpPr>
          <p:nvPr/>
        </p:nvSpPr>
        <p:spPr bwMode="auto">
          <a:xfrm>
            <a:off x="3866358" y="5541060"/>
            <a:ext cx="1428760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200" dirty="0" smtClean="0">
                <a:solidFill>
                  <a:srgbClr val="FFFFFF"/>
                </a:solidFill>
                <a:sym typeface="Wingdings" pitchFamily="2" charset="2"/>
              </a:rPr>
              <a:t>(~</a:t>
            </a:r>
            <a:r>
              <a:rPr lang="ja-JP" altLang="en-US" sz="1200" dirty="0" smtClean="0">
                <a:solidFill>
                  <a:srgbClr val="FFFFFF"/>
                </a:solidFill>
                <a:sym typeface="Wingdings" pitchFamily="2" charset="2"/>
              </a:rPr>
              <a:t>数 </a:t>
            </a:r>
            <a:r>
              <a:rPr lang="en-US" altLang="ja-JP" sz="1200" dirty="0" smtClean="0">
                <a:solidFill>
                  <a:srgbClr val="FFFFFF"/>
                </a:solidFill>
                <a:sym typeface="Wingdings" pitchFamily="2" charset="2"/>
              </a:rPr>
              <a:t>mHz</a:t>
            </a:r>
            <a:r>
              <a:rPr lang="ja-JP" altLang="en-US" sz="1200" dirty="0" smtClean="0">
                <a:solidFill>
                  <a:srgbClr val="FFFFFF"/>
                </a:solidFill>
                <a:sym typeface="Wingdings" pitchFamily="2" charset="2"/>
              </a:rPr>
              <a:t>帯</a:t>
            </a:r>
            <a:r>
              <a:rPr lang="en-US" altLang="ja-JP" sz="1200" dirty="0" smtClean="0">
                <a:solidFill>
                  <a:srgbClr val="FFFFFF"/>
                </a:solidFill>
                <a:sym typeface="Wingdings" pitchFamily="2" charset="2"/>
              </a:rPr>
              <a:t>)</a:t>
            </a:r>
          </a:p>
        </p:txBody>
      </p:sp>
      <p:sp>
        <p:nvSpPr>
          <p:cNvPr id="53" name="Rectangle 69"/>
          <p:cNvSpPr>
            <a:spLocks noChangeArrowheads="1"/>
          </p:cNvSpPr>
          <p:nvPr/>
        </p:nvSpPr>
        <p:spPr bwMode="auto">
          <a:xfrm>
            <a:off x="937400" y="5507940"/>
            <a:ext cx="857256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800" dirty="0" smtClean="0">
                <a:solidFill>
                  <a:srgbClr val="FFFFFF"/>
                </a:solidFill>
                <a:sym typeface="Wingdings" pitchFamily="2" charset="2"/>
              </a:rPr>
              <a:t>感度</a:t>
            </a:r>
            <a:endParaRPr lang="en-US" altLang="ja-JP" sz="180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58" name="Rectangle 69"/>
          <p:cNvSpPr>
            <a:spLocks noChangeArrowheads="1"/>
          </p:cNvSpPr>
          <p:nvPr/>
        </p:nvSpPr>
        <p:spPr bwMode="auto">
          <a:xfrm>
            <a:off x="5929322" y="5950430"/>
            <a:ext cx="571504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200" dirty="0" smtClean="0">
                <a:solidFill>
                  <a:srgbClr val="FFFFFF"/>
                </a:solidFill>
                <a:sym typeface="Wingdings" pitchFamily="2" charset="2"/>
              </a:rPr>
              <a:t>10</a:t>
            </a:r>
            <a:r>
              <a:rPr lang="en-US" altLang="ja-JP" sz="1200" baseline="30000" dirty="0" smtClean="0">
                <a:solidFill>
                  <a:srgbClr val="FFFFFF"/>
                </a:solidFill>
                <a:sym typeface="Wingdings" pitchFamily="2" charset="2"/>
              </a:rPr>
              <a:t>-6</a:t>
            </a:r>
          </a:p>
        </p:txBody>
      </p:sp>
      <p:sp>
        <p:nvSpPr>
          <p:cNvPr id="59" name="Rectangle 69"/>
          <p:cNvSpPr>
            <a:spLocks noChangeArrowheads="1"/>
          </p:cNvSpPr>
          <p:nvPr/>
        </p:nvSpPr>
        <p:spPr bwMode="auto">
          <a:xfrm>
            <a:off x="8501090" y="5938083"/>
            <a:ext cx="571504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200" dirty="0" smtClean="0">
                <a:solidFill>
                  <a:srgbClr val="FFFFFF"/>
                </a:solidFill>
                <a:sym typeface="Wingdings" pitchFamily="2" charset="2"/>
              </a:rPr>
              <a:t>10</a:t>
            </a:r>
            <a:r>
              <a:rPr lang="en-US" altLang="ja-JP" sz="1200" baseline="30000" dirty="0" smtClean="0">
                <a:solidFill>
                  <a:srgbClr val="FFFFFF"/>
                </a:solidFill>
                <a:sym typeface="Wingdings" pitchFamily="2" charset="2"/>
              </a:rPr>
              <a:t>-2</a:t>
            </a:r>
          </a:p>
        </p:txBody>
      </p:sp>
      <p:sp>
        <p:nvSpPr>
          <p:cNvPr id="60" name="Rectangle 69"/>
          <p:cNvSpPr>
            <a:spLocks noChangeArrowheads="1"/>
          </p:cNvSpPr>
          <p:nvPr/>
        </p:nvSpPr>
        <p:spPr bwMode="auto">
          <a:xfrm>
            <a:off x="7286644" y="5946836"/>
            <a:ext cx="571504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200" dirty="0" smtClean="0">
                <a:solidFill>
                  <a:srgbClr val="FFFFFF"/>
                </a:solidFill>
                <a:sym typeface="Wingdings" pitchFamily="2" charset="2"/>
              </a:rPr>
              <a:t>10</a:t>
            </a:r>
            <a:r>
              <a:rPr lang="en-US" altLang="ja-JP" sz="1200" baseline="30000" dirty="0" smtClean="0">
                <a:solidFill>
                  <a:srgbClr val="FFFFFF"/>
                </a:solidFill>
                <a:sym typeface="Wingdings" pitchFamily="2" charset="2"/>
              </a:rPr>
              <a:t>-4</a:t>
            </a:r>
          </a:p>
        </p:txBody>
      </p:sp>
      <p:sp>
        <p:nvSpPr>
          <p:cNvPr id="61" name="Rectangle 69"/>
          <p:cNvSpPr>
            <a:spLocks noChangeArrowheads="1"/>
          </p:cNvSpPr>
          <p:nvPr/>
        </p:nvSpPr>
        <p:spPr bwMode="auto">
          <a:xfrm>
            <a:off x="6858016" y="6152397"/>
            <a:ext cx="1857388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200" dirty="0" smtClean="0">
                <a:solidFill>
                  <a:srgbClr val="FFFFFF"/>
                </a:solidFill>
                <a:sym typeface="Wingdings" pitchFamily="2" charset="2"/>
              </a:rPr>
              <a:t>Frequency </a:t>
            </a:r>
            <a:r>
              <a:rPr lang="ja-JP" altLang="en-US" sz="1200" dirty="0" smtClean="0">
                <a:solidFill>
                  <a:srgbClr val="FFFFFF"/>
                </a:solidFill>
                <a:sym typeface="Wingdings" pitchFamily="2" charset="2"/>
              </a:rPr>
              <a:t>  </a:t>
            </a:r>
            <a:r>
              <a:rPr lang="en-US" altLang="ja-JP" sz="1200" dirty="0" smtClean="0">
                <a:solidFill>
                  <a:srgbClr val="FFFFFF"/>
                </a:solidFill>
                <a:sym typeface="Wingdings" pitchFamily="2" charset="2"/>
              </a:rPr>
              <a:t>[Hz]</a:t>
            </a:r>
          </a:p>
        </p:txBody>
      </p:sp>
      <p:sp>
        <p:nvSpPr>
          <p:cNvPr id="62" name="Rectangle 69"/>
          <p:cNvSpPr>
            <a:spLocks noChangeArrowheads="1"/>
          </p:cNvSpPr>
          <p:nvPr/>
        </p:nvSpPr>
        <p:spPr bwMode="auto">
          <a:xfrm>
            <a:off x="5715008" y="4009257"/>
            <a:ext cx="571504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200" dirty="0" smtClean="0">
                <a:solidFill>
                  <a:srgbClr val="FFFFFF"/>
                </a:solidFill>
                <a:sym typeface="Wingdings" pitchFamily="2" charset="2"/>
              </a:rPr>
              <a:t>10</a:t>
            </a:r>
            <a:r>
              <a:rPr lang="en-US" altLang="ja-JP" sz="1200" baseline="30000" dirty="0" smtClean="0">
                <a:solidFill>
                  <a:srgbClr val="FFFFFF"/>
                </a:solidFill>
                <a:sym typeface="Wingdings" pitchFamily="2" charset="2"/>
              </a:rPr>
              <a:t>-12</a:t>
            </a:r>
          </a:p>
        </p:txBody>
      </p:sp>
      <p:sp>
        <p:nvSpPr>
          <p:cNvPr id="63" name="Rectangle 69"/>
          <p:cNvSpPr>
            <a:spLocks noChangeArrowheads="1"/>
          </p:cNvSpPr>
          <p:nvPr/>
        </p:nvSpPr>
        <p:spPr bwMode="auto">
          <a:xfrm>
            <a:off x="5715008" y="5643578"/>
            <a:ext cx="571504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200" dirty="0" smtClean="0">
                <a:solidFill>
                  <a:srgbClr val="FFFFFF"/>
                </a:solidFill>
                <a:sym typeface="Wingdings" pitchFamily="2" charset="2"/>
              </a:rPr>
              <a:t>10</a:t>
            </a:r>
            <a:r>
              <a:rPr lang="en-US" altLang="ja-JP" sz="1200" baseline="30000" dirty="0" smtClean="0">
                <a:solidFill>
                  <a:srgbClr val="FFFFFF"/>
                </a:solidFill>
                <a:sym typeface="Wingdings" pitchFamily="2" charset="2"/>
              </a:rPr>
              <a:t>-13</a:t>
            </a:r>
          </a:p>
        </p:txBody>
      </p:sp>
      <p:pic>
        <p:nvPicPr>
          <p:cNvPr id="64" name="図 63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tretch>
            <a:fillRect/>
          </a:stretch>
        </p:blipFill>
        <p:spPr>
          <a:xfrm>
            <a:off x="1701488" y="5557525"/>
            <a:ext cx="2078632" cy="260432"/>
          </a:xfrm>
          <a:prstGeom prst="rect">
            <a:avLst/>
          </a:prstGeom>
          <a:noFill/>
        </p:spPr>
      </p:pic>
      <p:sp>
        <p:nvSpPr>
          <p:cNvPr id="65" name="正方形/長方形 64"/>
          <p:cNvSpPr/>
          <p:nvPr/>
        </p:nvSpPr>
        <p:spPr>
          <a:xfrm>
            <a:off x="6143636" y="5429264"/>
            <a:ext cx="17145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800" dirty="0" smtClean="0">
                <a:solidFill>
                  <a:srgbClr val="FFFFFF"/>
                </a:solidFill>
              </a:rPr>
              <a:t>Armstrong et al., </a:t>
            </a:r>
          </a:p>
          <a:p>
            <a:pPr algn="l">
              <a:buNone/>
            </a:pPr>
            <a:r>
              <a:rPr lang="en-US" altLang="ja-JP" sz="800" dirty="0" smtClean="0">
                <a:solidFill>
                  <a:srgbClr val="FFFFFF"/>
                </a:solidFill>
              </a:rPr>
              <a:t> Ap. J 599 (2003) 806</a:t>
            </a:r>
            <a:endParaRPr lang="ja-JP" altLang="en-US" sz="800" dirty="0">
              <a:solidFill>
                <a:srgbClr val="FFFFFF"/>
              </a:solidFill>
            </a:endParaRPr>
          </a:p>
        </p:txBody>
      </p:sp>
      <p:sp>
        <p:nvSpPr>
          <p:cNvPr id="66" name="Rectangle 69"/>
          <p:cNvSpPr>
            <a:spLocks noChangeArrowheads="1"/>
          </p:cNvSpPr>
          <p:nvPr/>
        </p:nvSpPr>
        <p:spPr bwMode="auto">
          <a:xfrm>
            <a:off x="839172" y="3717032"/>
            <a:ext cx="4286280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sym typeface="Wingdings" pitchFamily="2" charset="2"/>
              </a:rPr>
              <a:t>-</a:t>
            </a:r>
            <a:r>
              <a:rPr lang="ja-JP" altLang="en-US" sz="1800" dirty="0">
                <a:solidFill>
                  <a:srgbClr val="FFFFFF"/>
                </a:solidFill>
                <a:sym typeface="Wingdings" pitchFamily="2" charset="2"/>
              </a:rPr>
              <a:t>約</a:t>
            </a:r>
            <a:r>
              <a:rPr lang="en-US" altLang="ja-JP" sz="1800" dirty="0">
                <a:solidFill>
                  <a:srgbClr val="FFFFFF"/>
                </a:solidFill>
                <a:sym typeface="Wingdings" pitchFamily="2" charset="2"/>
              </a:rPr>
              <a:t>40</a:t>
            </a:r>
            <a:r>
              <a:rPr lang="ja-JP" altLang="en-US" sz="1800" dirty="0">
                <a:solidFill>
                  <a:srgbClr val="FFFFFF"/>
                </a:solidFill>
                <a:sym typeface="Wingdings" pitchFamily="2" charset="2"/>
              </a:rPr>
              <a:t>日間の観測 </a:t>
            </a:r>
            <a:r>
              <a:rPr lang="en-US" altLang="ja-JP" sz="1800" dirty="0">
                <a:solidFill>
                  <a:srgbClr val="FFFFFF"/>
                </a:solidFill>
                <a:sym typeface="Wingdings" pitchFamily="2" charset="2"/>
              </a:rPr>
              <a:t>x 3</a:t>
            </a:r>
            <a:r>
              <a:rPr lang="ja-JP" altLang="en-US" sz="1800" dirty="0" smtClean="0">
                <a:solidFill>
                  <a:srgbClr val="FFFFFF"/>
                </a:solidFill>
                <a:sym typeface="Wingdings" pitchFamily="2" charset="2"/>
              </a:rPr>
              <a:t>回 </a:t>
            </a:r>
            <a:r>
              <a:rPr lang="en-US" altLang="ja-JP" sz="1800" dirty="0" smtClean="0">
                <a:solidFill>
                  <a:srgbClr val="FFFFFF"/>
                </a:solidFill>
                <a:sym typeface="Wingdings" pitchFamily="2" charset="2"/>
              </a:rPr>
              <a:t>(2001- 2004</a:t>
            </a:r>
            <a:r>
              <a:rPr lang="ja-JP" altLang="en-US" sz="1800" dirty="0" smtClean="0">
                <a:solidFill>
                  <a:srgbClr val="FFFFFF"/>
                </a:solidFill>
                <a:sym typeface="Wingdings" pitchFamily="2" charset="2"/>
              </a:rPr>
              <a:t>年</a:t>
            </a:r>
            <a:r>
              <a:rPr lang="en-US" altLang="ja-JP" sz="1800" dirty="0" smtClean="0">
                <a:solidFill>
                  <a:srgbClr val="FFFFFF"/>
                </a:solidFill>
                <a:sym typeface="Wingdings" pitchFamily="2" charset="2"/>
              </a:rPr>
              <a:t>)</a:t>
            </a:r>
          </a:p>
        </p:txBody>
      </p:sp>
      <p:sp>
        <p:nvSpPr>
          <p:cNvPr id="67" name="Rectangle 69"/>
          <p:cNvSpPr>
            <a:spLocks noChangeArrowheads="1"/>
          </p:cNvSpPr>
          <p:nvPr/>
        </p:nvSpPr>
        <p:spPr bwMode="auto">
          <a:xfrm>
            <a:off x="5715008" y="3214686"/>
            <a:ext cx="1428760" cy="46474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100" dirty="0" smtClean="0">
                <a:solidFill>
                  <a:srgbClr val="F8F8F8"/>
                </a:solidFill>
                <a:sym typeface="Wingdings" pitchFamily="2" charset="2"/>
              </a:rPr>
              <a:t>CASSINI</a:t>
            </a:r>
            <a:r>
              <a:rPr lang="ja-JP" altLang="en-US" sz="1100" dirty="0" smtClean="0">
                <a:solidFill>
                  <a:srgbClr val="F8F8F8"/>
                </a:solidFill>
                <a:sym typeface="Wingdings" pitchFamily="2" charset="2"/>
              </a:rPr>
              <a:t>探査機</a:t>
            </a:r>
            <a:r>
              <a:rPr lang="en-US" altLang="ja-JP" sz="1100" dirty="0" smtClean="0">
                <a:solidFill>
                  <a:srgbClr val="F8F8F8"/>
                </a:solidFill>
                <a:sym typeface="Wingdings" pitchFamily="2" charset="2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100" dirty="0" smtClean="0">
                <a:solidFill>
                  <a:srgbClr val="F8F8F8"/>
                </a:solidFill>
                <a:sym typeface="Wingdings" pitchFamily="2" charset="2"/>
              </a:rPr>
              <a:t>    (</a:t>
            </a:r>
            <a:r>
              <a:rPr lang="ja-JP" altLang="en-US" sz="1100" dirty="0" smtClean="0">
                <a:solidFill>
                  <a:srgbClr val="F8F8F8"/>
                </a:solidFill>
                <a:sym typeface="Wingdings" pitchFamily="2" charset="2"/>
              </a:rPr>
              <a:t>想像図</a:t>
            </a:r>
            <a:r>
              <a:rPr lang="en-US" altLang="ja-JP" sz="1100" dirty="0" smtClean="0">
                <a:solidFill>
                  <a:srgbClr val="F8F8F8"/>
                </a:solidFill>
                <a:sym typeface="Wingdings" pitchFamily="2" charset="2"/>
              </a:rPr>
              <a:t>, ESA) </a:t>
            </a:r>
          </a:p>
        </p:txBody>
      </p:sp>
      <p:sp>
        <p:nvSpPr>
          <p:cNvPr id="68" name="Rectangle 69"/>
          <p:cNvSpPr>
            <a:spLocks noChangeArrowheads="1"/>
          </p:cNvSpPr>
          <p:nvPr/>
        </p:nvSpPr>
        <p:spPr bwMode="auto">
          <a:xfrm>
            <a:off x="2590786" y="3284984"/>
            <a:ext cx="2936368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dirty="0" smtClean="0">
                <a:solidFill>
                  <a:srgbClr val="DDDDDD"/>
                </a:solidFill>
                <a:sym typeface="Wingdings" pitchFamily="2" charset="2"/>
              </a:rPr>
              <a:t>(1997</a:t>
            </a:r>
            <a:r>
              <a:rPr lang="ja-JP" altLang="en-US" sz="1400" dirty="0" smtClean="0">
                <a:solidFill>
                  <a:srgbClr val="DDDDDD"/>
                </a:solidFill>
                <a:sym typeface="Wingdings" pitchFamily="2" charset="2"/>
              </a:rPr>
              <a:t>年 </a:t>
            </a:r>
            <a:r>
              <a:rPr lang="en-US" altLang="ja-JP" sz="1400" dirty="0" smtClean="0">
                <a:solidFill>
                  <a:srgbClr val="DDDDDD"/>
                </a:solidFill>
                <a:sym typeface="Wingdings" pitchFamily="2" charset="2"/>
              </a:rPr>
              <a:t> </a:t>
            </a:r>
            <a:r>
              <a:rPr lang="ja-JP" altLang="en-US" sz="1400" dirty="0" smtClean="0">
                <a:solidFill>
                  <a:srgbClr val="DDDDDD"/>
                </a:solidFill>
                <a:sym typeface="Wingdings" pitchFamily="2" charset="2"/>
              </a:rPr>
              <a:t>打ち上げ </a:t>
            </a:r>
            <a:r>
              <a:rPr lang="en-US" altLang="ja-JP" sz="1400" dirty="0" smtClean="0">
                <a:solidFill>
                  <a:srgbClr val="DDDDDD"/>
                </a:solidFill>
                <a:sym typeface="Wingdings" pitchFamily="2" charset="2"/>
              </a:rPr>
              <a:t> </a:t>
            </a:r>
            <a:r>
              <a:rPr lang="ja-JP" altLang="en-US" sz="1400" dirty="0" smtClean="0">
                <a:solidFill>
                  <a:srgbClr val="DDDDDD"/>
                </a:solidFill>
                <a:sym typeface="Wingdings" pitchFamily="2" charset="2"/>
              </a:rPr>
              <a:t>土星探査</a:t>
            </a:r>
            <a:r>
              <a:rPr lang="en-US" altLang="ja-JP" sz="1400" dirty="0" smtClean="0">
                <a:solidFill>
                  <a:srgbClr val="DDDDDD"/>
                </a:solidFill>
                <a:sym typeface="Wingdings" pitchFamily="2" charset="2"/>
              </a:rPr>
              <a:t>)</a:t>
            </a:r>
          </a:p>
        </p:txBody>
      </p:sp>
      <p:pic>
        <p:nvPicPr>
          <p:cNvPr id="1760263" name="Picture 7" descr="http://esamultimedia.esa.int/images/spcs/huygens/ch-wallpaper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15206" y="3214686"/>
            <a:ext cx="1500198" cy="1125149"/>
          </a:xfrm>
          <a:prstGeom prst="rect">
            <a:avLst/>
          </a:prstGeom>
          <a:noFill/>
        </p:spPr>
      </p:pic>
      <p:sp>
        <p:nvSpPr>
          <p:cNvPr id="69" name="Rectangle 69"/>
          <p:cNvSpPr>
            <a:spLocks noChangeArrowheads="1"/>
          </p:cNvSpPr>
          <p:nvPr/>
        </p:nvSpPr>
        <p:spPr bwMode="auto">
          <a:xfrm>
            <a:off x="899592" y="5884588"/>
            <a:ext cx="4286280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800" dirty="0" smtClean="0">
                <a:solidFill>
                  <a:srgbClr val="FFFFFF"/>
                </a:solidFill>
                <a:sym typeface="Wingdings" pitchFamily="2" charset="2"/>
              </a:rPr>
              <a:t>それまでの上限値を</a:t>
            </a:r>
            <a:r>
              <a:rPr lang="en-US" altLang="ja-JP" sz="1800" dirty="0" smtClean="0">
                <a:solidFill>
                  <a:srgbClr val="FFFFFF"/>
                </a:solidFill>
                <a:sym typeface="Wingdings" pitchFamily="2" charset="2"/>
              </a:rPr>
              <a:t>3</a:t>
            </a:r>
            <a:r>
              <a:rPr lang="ja-JP" altLang="en-US" sz="1800" dirty="0" smtClean="0">
                <a:solidFill>
                  <a:srgbClr val="FFFFFF"/>
                </a:solidFill>
                <a:sym typeface="Wingdings" pitchFamily="2" charset="2"/>
              </a:rPr>
              <a:t>桁向上</a:t>
            </a:r>
            <a:endParaRPr lang="en-US" altLang="ja-JP" sz="180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839172" y="4804468"/>
            <a:ext cx="4286280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dirty="0" smtClean="0">
                <a:solidFill>
                  <a:srgbClr val="FFFFFF"/>
                </a:solidFill>
                <a:sym typeface="Wingdings" pitchFamily="2" charset="2"/>
              </a:rPr>
              <a:t>- </a:t>
            </a:r>
            <a:r>
              <a:rPr lang="ja-JP" altLang="en-US" sz="1800" dirty="0" smtClean="0">
                <a:solidFill>
                  <a:srgbClr val="FFFFFF"/>
                </a:solidFill>
                <a:sym typeface="Wingdings" pitchFamily="2" charset="2"/>
              </a:rPr>
              <a:t>電波の往復時間</a:t>
            </a:r>
            <a:r>
              <a:rPr lang="ja-JP" altLang="en-US" sz="1800" dirty="0" smtClean="0">
                <a:solidFill>
                  <a:srgbClr val="FFFFCC"/>
                </a:solidFill>
                <a:sym typeface="Wingdings" pitchFamily="2" charset="2"/>
              </a:rPr>
              <a:t>   </a:t>
            </a:r>
            <a:r>
              <a:rPr lang="en-US" altLang="ja-JP" sz="1800" dirty="0" smtClean="0">
                <a:solidFill>
                  <a:srgbClr val="FFFFCC"/>
                </a:solidFill>
                <a:sym typeface="Wingdings" pitchFamily="2" charset="2"/>
              </a:rPr>
              <a:t>5700 – 5900 sec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12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dirty="0" smtClean="0"/>
              <a:t>重力波検出実験の</a:t>
            </a:r>
            <a:r>
              <a:rPr lang="ja-JP" altLang="en-US" dirty="0"/>
              <a:t>歴史</a:t>
            </a:r>
            <a:endParaRPr lang="ja-JP" altLang="en-US" dirty="0" smtClean="0"/>
          </a:p>
        </p:txBody>
      </p:sp>
      <p:sp>
        <p:nvSpPr>
          <p:cNvPr id="1028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38" name="スライド番号プレースホルダ 3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8</a:t>
            </a:fld>
            <a:endParaRPr lang="en-US" altLang="ja-JP"/>
          </a:p>
        </p:txBody>
      </p:sp>
      <p:sp>
        <p:nvSpPr>
          <p:cNvPr id="1030" name="Text Box 18"/>
          <p:cNvSpPr txBox="1">
            <a:spLocks noChangeArrowheads="1"/>
          </p:cNvSpPr>
          <p:nvPr/>
        </p:nvSpPr>
        <p:spPr bwMode="auto">
          <a:xfrm>
            <a:off x="1182688" y="836613"/>
            <a:ext cx="1804987" cy="519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600">
                <a:solidFill>
                  <a:srgbClr val="DDDDDD"/>
                </a:solidFill>
              </a:rPr>
              <a:t>一般相対性理論</a:t>
            </a:r>
          </a:p>
          <a:p>
            <a:pPr>
              <a:buFontTx/>
              <a:buNone/>
            </a:pPr>
            <a:r>
              <a:rPr lang="en-US" altLang="ja-JP" sz="1200">
                <a:solidFill>
                  <a:srgbClr val="DDDDDD"/>
                </a:solidFill>
              </a:rPr>
              <a:t>(</a:t>
            </a:r>
            <a:r>
              <a:rPr lang="ja-JP" altLang="en-US" sz="1200">
                <a:solidFill>
                  <a:srgbClr val="DDDDDD"/>
                </a:solidFill>
              </a:rPr>
              <a:t>アインシュタイン</a:t>
            </a:r>
            <a:r>
              <a:rPr lang="en-US" altLang="ja-JP" sz="1200">
                <a:solidFill>
                  <a:srgbClr val="DDDDDD"/>
                </a:solidFill>
              </a:rPr>
              <a:t>, 1916)</a:t>
            </a:r>
          </a:p>
        </p:txBody>
      </p:sp>
      <p:sp>
        <p:nvSpPr>
          <p:cNvPr id="1035" name="Text Box 23"/>
          <p:cNvSpPr txBox="1">
            <a:spLocks noChangeArrowheads="1"/>
          </p:cNvSpPr>
          <p:nvPr/>
        </p:nvSpPr>
        <p:spPr bwMode="auto">
          <a:xfrm>
            <a:off x="1254125" y="1412875"/>
            <a:ext cx="1804988" cy="5191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600">
                <a:solidFill>
                  <a:srgbClr val="DDDDDD"/>
                </a:solidFill>
              </a:rPr>
              <a:t>重力波の予言</a:t>
            </a:r>
          </a:p>
          <a:p>
            <a:pPr>
              <a:buFontTx/>
              <a:buNone/>
            </a:pPr>
            <a:r>
              <a:rPr lang="en-US" altLang="ja-JP" sz="1200">
                <a:solidFill>
                  <a:srgbClr val="DDDDDD"/>
                </a:solidFill>
              </a:rPr>
              <a:t>(</a:t>
            </a:r>
            <a:r>
              <a:rPr lang="ja-JP" altLang="en-US" sz="1200">
                <a:solidFill>
                  <a:srgbClr val="DDDDDD"/>
                </a:solidFill>
              </a:rPr>
              <a:t>アインシュタイン</a:t>
            </a:r>
            <a:r>
              <a:rPr lang="en-US" altLang="ja-JP" sz="1200">
                <a:solidFill>
                  <a:srgbClr val="DDDDDD"/>
                </a:solidFill>
              </a:rPr>
              <a:t>, 1916)</a:t>
            </a:r>
          </a:p>
        </p:txBody>
      </p:sp>
      <p:sp>
        <p:nvSpPr>
          <p:cNvPr id="1037" name="Text Box 25"/>
          <p:cNvSpPr txBox="1">
            <a:spLocks noChangeArrowheads="1"/>
          </p:cNvSpPr>
          <p:nvPr/>
        </p:nvSpPr>
        <p:spPr bwMode="auto">
          <a:xfrm>
            <a:off x="6973888" y="2636838"/>
            <a:ext cx="2030412" cy="519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kumimoji="0" lang="ja-JP" altLang="en-US" sz="1600">
                <a:solidFill>
                  <a:srgbClr val="CCECFF"/>
                </a:solidFill>
              </a:rPr>
              <a:t>さそり座</a:t>
            </a:r>
            <a:r>
              <a:rPr kumimoji="0" lang="en-US" altLang="ja-JP" sz="1600">
                <a:solidFill>
                  <a:srgbClr val="CCECFF"/>
                </a:solidFill>
              </a:rPr>
              <a:t>X</a:t>
            </a:r>
            <a:r>
              <a:rPr kumimoji="0" lang="ja-JP" altLang="en-US" sz="1600">
                <a:solidFill>
                  <a:srgbClr val="CCECFF"/>
                </a:solidFill>
              </a:rPr>
              <a:t>線源の観測</a:t>
            </a:r>
          </a:p>
          <a:p>
            <a:pPr>
              <a:buFontTx/>
              <a:buNone/>
            </a:pPr>
            <a:r>
              <a:rPr lang="en-US" altLang="ja-JP" sz="1200">
                <a:solidFill>
                  <a:srgbClr val="CCECFF"/>
                </a:solidFill>
              </a:rPr>
              <a:t>(</a:t>
            </a:r>
            <a:r>
              <a:rPr lang="ja-JP" altLang="en-US" sz="1200">
                <a:solidFill>
                  <a:srgbClr val="CCECFF"/>
                </a:solidFill>
              </a:rPr>
              <a:t>ジャコーニ</a:t>
            </a:r>
            <a:r>
              <a:rPr lang="en-US" altLang="ja-JP" sz="1200">
                <a:solidFill>
                  <a:srgbClr val="CCECFF"/>
                </a:solidFill>
              </a:rPr>
              <a:t>, 1962)</a:t>
            </a:r>
          </a:p>
        </p:txBody>
      </p:sp>
      <p:sp>
        <p:nvSpPr>
          <p:cNvPr id="1038" name="Text Box 26"/>
          <p:cNvSpPr txBox="1">
            <a:spLocks noChangeArrowheads="1"/>
          </p:cNvSpPr>
          <p:nvPr/>
        </p:nvSpPr>
        <p:spPr bwMode="auto">
          <a:xfrm>
            <a:off x="7056438" y="4178300"/>
            <a:ext cx="1760537" cy="7635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kumimoji="0" lang="ja-JP" altLang="en-US" sz="1600">
                <a:solidFill>
                  <a:srgbClr val="CCCCFF"/>
                </a:solidFill>
              </a:rPr>
              <a:t>超新星爆発からの</a:t>
            </a:r>
          </a:p>
          <a:p>
            <a:pPr>
              <a:buFontTx/>
              <a:buNone/>
            </a:pPr>
            <a:r>
              <a:rPr kumimoji="0" lang="ja-JP" altLang="en-US" sz="1600">
                <a:solidFill>
                  <a:srgbClr val="CCCCFF"/>
                </a:solidFill>
              </a:rPr>
              <a:t>ニュートリノ観測</a:t>
            </a:r>
          </a:p>
          <a:p>
            <a:pPr>
              <a:buFontTx/>
              <a:buNone/>
            </a:pPr>
            <a:r>
              <a:rPr lang="en-US" altLang="ja-JP" sz="1200">
                <a:solidFill>
                  <a:srgbClr val="CCCCFF"/>
                </a:solidFill>
              </a:rPr>
              <a:t>(</a:t>
            </a:r>
            <a:r>
              <a:rPr lang="ja-JP" altLang="en-US" sz="1200">
                <a:solidFill>
                  <a:srgbClr val="CCCCFF"/>
                </a:solidFill>
              </a:rPr>
              <a:t>小柴</a:t>
            </a:r>
            <a:r>
              <a:rPr lang="en-US" altLang="ja-JP" sz="1200">
                <a:solidFill>
                  <a:srgbClr val="CCCCFF"/>
                </a:solidFill>
              </a:rPr>
              <a:t>, 1987)</a:t>
            </a:r>
          </a:p>
        </p:txBody>
      </p:sp>
      <p:sp>
        <p:nvSpPr>
          <p:cNvPr id="1039" name="Text Box 27"/>
          <p:cNvSpPr txBox="1">
            <a:spLocks noChangeArrowheads="1"/>
          </p:cNvSpPr>
          <p:nvPr/>
        </p:nvSpPr>
        <p:spPr bwMode="auto">
          <a:xfrm>
            <a:off x="7199313" y="1873250"/>
            <a:ext cx="1574800" cy="7635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kumimoji="0" lang="ja-JP" altLang="en-US" sz="1600">
                <a:solidFill>
                  <a:srgbClr val="CCECFF"/>
                </a:solidFill>
              </a:rPr>
              <a:t>銀河中心からの</a:t>
            </a:r>
          </a:p>
          <a:p>
            <a:pPr>
              <a:buFontTx/>
              <a:buNone/>
            </a:pPr>
            <a:r>
              <a:rPr kumimoji="0" lang="ja-JP" altLang="en-US" sz="1600">
                <a:solidFill>
                  <a:srgbClr val="CCECFF"/>
                </a:solidFill>
              </a:rPr>
              <a:t>電波観測</a:t>
            </a:r>
          </a:p>
          <a:p>
            <a:pPr>
              <a:buFontTx/>
              <a:buNone/>
            </a:pPr>
            <a:r>
              <a:rPr lang="en-US" altLang="ja-JP" sz="1200">
                <a:solidFill>
                  <a:srgbClr val="CCECFF"/>
                </a:solidFill>
              </a:rPr>
              <a:t>(</a:t>
            </a:r>
            <a:r>
              <a:rPr lang="ja-JP" altLang="en-US" sz="1200">
                <a:solidFill>
                  <a:srgbClr val="CCECFF"/>
                </a:solidFill>
              </a:rPr>
              <a:t>ジャンスキー</a:t>
            </a:r>
            <a:r>
              <a:rPr lang="en-US" altLang="ja-JP" sz="1200">
                <a:solidFill>
                  <a:srgbClr val="CCECFF"/>
                </a:solidFill>
              </a:rPr>
              <a:t>, 1931)</a:t>
            </a:r>
          </a:p>
        </p:txBody>
      </p:sp>
      <p:sp>
        <p:nvSpPr>
          <p:cNvPr id="1040" name="Text Box 28"/>
          <p:cNvSpPr txBox="1">
            <a:spLocks noChangeArrowheads="1"/>
          </p:cNvSpPr>
          <p:nvPr/>
        </p:nvSpPr>
        <p:spPr bwMode="auto">
          <a:xfrm>
            <a:off x="7054850" y="936625"/>
            <a:ext cx="1746250" cy="5191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kumimoji="0" lang="ja-JP" altLang="en-US" sz="1600">
                <a:solidFill>
                  <a:srgbClr val="CCECFF"/>
                </a:solidFill>
              </a:rPr>
              <a:t>望遠鏡による観測</a:t>
            </a:r>
          </a:p>
          <a:p>
            <a:pPr>
              <a:buFontTx/>
              <a:buNone/>
            </a:pPr>
            <a:r>
              <a:rPr lang="en-US" altLang="ja-JP" sz="1200">
                <a:solidFill>
                  <a:srgbClr val="CCECFF"/>
                </a:solidFill>
              </a:rPr>
              <a:t>(</a:t>
            </a:r>
            <a:r>
              <a:rPr lang="ja-JP" altLang="en-US" sz="1200">
                <a:solidFill>
                  <a:srgbClr val="CCECFF"/>
                </a:solidFill>
              </a:rPr>
              <a:t>ガリレオ</a:t>
            </a:r>
            <a:r>
              <a:rPr lang="en-US" altLang="ja-JP" sz="1200">
                <a:solidFill>
                  <a:srgbClr val="CCECFF"/>
                </a:solidFill>
              </a:rPr>
              <a:t>, 1609)</a:t>
            </a:r>
          </a:p>
        </p:txBody>
      </p:sp>
      <p:sp>
        <p:nvSpPr>
          <p:cNvPr id="1041" name="Text Box 29"/>
          <p:cNvSpPr txBox="1">
            <a:spLocks noChangeArrowheads="1"/>
          </p:cNvSpPr>
          <p:nvPr/>
        </p:nvSpPr>
        <p:spPr bwMode="auto">
          <a:xfrm>
            <a:off x="7019925" y="3630613"/>
            <a:ext cx="1912938" cy="519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kumimoji="0" lang="ja-JP" altLang="en-US" sz="1600">
                <a:solidFill>
                  <a:srgbClr val="CCCCFF"/>
                </a:solidFill>
              </a:rPr>
              <a:t>太陽ニュートリノ観測</a:t>
            </a:r>
          </a:p>
          <a:p>
            <a:pPr>
              <a:buFontTx/>
              <a:buNone/>
            </a:pPr>
            <a:r>
              <a:rPr lang="en-US" altLang="ja-JP" sz="1200">
                <a:solidFill>
                  <a:srgbClr val="CCCCFF"/>
                </a:solidFill>
              </a:rPr>
              <a:t>(</a:t>
            </a:r>
            <a:r>
              <a:rPr lang="ja-JP" altLang="en-US" sz="1200">
                <a:solidFill>
                  <a:srgbClr val="CCCCFF"/>
                </a:solidFill>
              </a:rPr>
              <a:t>デービス</a:t>
            </a:r>
            <a:r>
              <a:rPr lang="en-US" altLang="ja-JP" sz="1200">
                <a:solidFill>
                  <a:srgbClr val="CCCCFF"/>
                </a:solidFill>
              </a:rPr>
              <a:t>, 1964)</a:t>
            </a:r>
          </a:p>
        </p:txBody>
      </p:sp>
      <p:sp>
        <p:nvSpPr>
          <p:cNvPr id="1042" name="Text Box 30"/>
          <p:cNvSpPr txBox="1">
            <a:spLocks noChangeArrowheads="1"/>
          </p:cNvSpPr>
          <p:nvPr/>
        </p:nvSpPr>
        <p:spPr bwMode="auto">
          <a:xfrm>
            <a:off x="7054850" y="1439863"/>
            <a:ext cx="1806575" cy="519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kumimoji="0" lang="ja-JP" altLang="en-US" sz="1600">
                <a:solidFill>
                  <a:srgbClr val="CCCCFF"/>
                </a:solidFill>
              </a:rPr>
              <a:t>宇宙放射線の発見</a:t>
            </a:r>
          </a:p>
          <a:p>
            <a:pPr>
              <a:buFontTx/>
              <a:buNone/>
            </a:pPr>
            <a:r>
              <a:rPr lang="en-US" altLang="ja-JP" sz="1200">
                <a:solidFill>
                  <a:srgbClr val="CCCCFF"/>
                </a:solidFill>
              </a:rPr>
              <a:t>(</a:t>
            </a:r>
            <a:r>
              <a:rPr lang="ja-JP" altLang="en-US" sz="1200">
                <a:solidFill>
                  <a:srgbClr val="CCCCFF"/>
                </a:solidFill>
              </a:rPr>
              <a:t>ヘス</a:t>
            </a:r>
            <a:r>
              <a:rPr lang="en-US" altLang="ja-JP" sz="1200">
                <a:solidFill>
                  <a:srgbClr val="CCCCFF"/>
                </a:solidFill>
              </a:rPr>
              <a:t>, 1912)</a:t>
            </a:r>
          </a:p>
        </p:txBody>
      </p:sp>
      <p:sp>
        <p:nvSpPr>
          <p:cNvPr id="1043" name="Text Box 31"/>
          <p:cNvSpPr txBox="1">
            <a:spLocks noChangeArrowheads="1"/>
          </p:cNvSpPr>
          <p:nvPr/>
        </p:nvSpPr>
        <p:spPr bwMode="auto">
          <a:xfrm>
            <a:off x="6894513" y="3140075"/>
            <a:ext cx="2182812" cy="5191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kumimoji="0" lang="ja-JP" altLang="en-US" sz="1600">
                <a:solidFill>
                  <a:srgbClr val="CCECFF"/>
                </a:solidFill>
              </a:rPr>
              <a:t>宇宙背景放射の発見</a:t>
            </a:r>
          </a:p>
          <a:p>
            <a:pPr>
              <a:buFontTx/>
              <a:buNone/>
            </a:pPr>
            <a:r>
              <a:rPr lang="en-US" altLang="ja-JP" sz="1200">
                <a:solidFill>
                  <a:srgbClr val="CCECFF"/>
                </a:solidFill>
              </a:rPr>
              <a:t>(</a:t>
            </a:r>
            <a:r>
              <a:rPr lang="ja-JP" altLang="en-US" sz="1200">
                <a:solidFill>
                  <a:srgbClr val="CCECFF"/>
                </a:solidFill>
              </a:rPr>
              <a:t>ペンジアス・ウィルソン</a:t>
            </a:r>
            <a:r>
              <a:rPr lang="en-US" altLang="ja-JP" sz="1200">
                <a:solidFill>
                  <a:srgbClr val="CCECFF"/>
                </a:solidFill>
              </a:rPr>
              <a:t>, 1964)</a:t>
            </a:r>
          </a:p>
        </p:txBody>
      </p:sp>
      <p:pic>
        <p:nvPicPr>
          <p:cNvPr id="1051" name="Picture 3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246063" y="1485900"/>
            <a:ext cx="1150937" cy="11461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grpSp>
        <p:nvGrpSpPr>
          <p:cNvPr id="2" name="グループ化 31"/>
          <p:cNvGrpSpPr/>
          <p:nvPr/>
        </p:nvGrpSpPr>
        <p:grpSpPr>
          <a:xfrm>
            <a:off x="684213" y="3213100"/>
            <a:ext cx="1995487" cy="2378075"/>
            <a:chOff x="684213" y="3213100"/>
            <a:chExt cx="1995487" cy="2378075"/>
          </a:xfrm>
        </p:grpSpPr>
        <p:sp>
          <p:nvSpPr>
            <p:cNvPr id="1031" name="Text Box 19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755650" y="3213100"/>
              <a:ext cx="1924050" cy="51911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600">
                  <a:solidFill>
                    <a:srgbClr val="CCFFCC"/>
                  </a:solidFill>
                </a:rPr>
                <a:t>連星パルサーの発見</a:t>
              </a:r>
            </a:p>
            <a:p>
              <a:pPr>
                <a:buFontTx/>
                <a:buNone/>
              </a:pPr>
              <a:r>
                <a:rPr lang="en-US" altLang="ja-JP" sz="1200">
                  <a:solidFill>
                    <a:srgbClr val="CCFFCC"/>
                  </a:solidFill>
                </a:rPr>
                <a:t>(</a:t>
              </a:r>
              <a:r>
                <a:rPr lang="ja-JP" altLang="en-US" sz="1200">
                  <a:solidFill>
                    <a:srgbClr val="CCFFCC"/>
                  </a:solidFill>
                </a:rPr>
                <a:t>ハルス・テイラー</a:t>
              </a:r>
              <a:r>
                <a:rPr lang="en-US" altLang="ja-JP" sz="1200">
                  <a:solidFill>
                    <a:srgbClr val="CCFFCC"/>
                  </a:solidFill>
                </a:rPr>
                <a:t>, 1974)</a:t>
              </a:r>
            </a:p>
          </p:txBody>
        </p:sp>
        <p:sp>
          <p:nvSpPr>
            <p:cNvPr id="1036" name="Text Box 24"/>
            <p:cNvSpPr txBox="1">
              <a:spLocks noChangeArrowheads="1"/>
            </p:cNvSpPr>
            <p:nvPr/>
          </p:nvSpPr>
          <p:spPr bwMode="auto">
            <a:xfrm>
              <a:off x="785813" y="3717925"/>
              <a:ext cx="1806575" cy="51911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600">
                  <a:solidFill>
                    <a:srgbClr val="CCFFCC"/>
                  </a:solidFill>
                </a:rPr>
                <a:t>重力波存在の証明</a:t>
              </a:r>
            </a:p>
            <a:p>
              <a:pPr>
                <a:buFontTx/>
                <a:buNone/>
              </a:pPr>
              <a:r>
                <a:rPr lang="en-US" altLang="ja-JP" sz="1200">
                  <a:solidFill>
                    <a:srgbClr val="CCFFCC"/>
                  </a:solidFill>
                </a:rPr>
                <a:t>(</a:t>
              </a:r>
              <a:r>
                <a:rPr lang="ja-JP" altLang="en-US" sz="1200">
                  <a:solidFill>
                    <a:srgbClr val="CCFFCC"/>
                  </a:solidFill>
                </a:rPr>
                <a:t>ハルス・テイラー</a:t>
              </a:r>
              <a:r>
                <a:rPr lang="en-US" altLang="ja-JP" sz="1200">
                  <a:solidFill>
                    <a:srgbClr val="CCFFCC"/>
                  </a:solidFill>
                </a:rPr>
                <a:t>, 1979)</a:t>
              </a:r>
            </a:p>
          </p:txBody>
        </p:sp>
        <p:pic>
          <p:nvPicPr>
            <p:cNvPr id="1052" name="Picture 4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84213" y="4292600"/>
              <a:ext cx="1871662" cy="129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グループ化 36"/>
          <p:cNvGrpSpPr/>
          <p:nvPr/>
        </p:nvGrpSpPr>
        <p:grpSpPr>
          <a:xfrm>
            <a:off x="4716462" y="4552961"/>
            <a:ext cx="4070380" cy="1901170"/>
            <a:chOff x="4716462" y="4552961"/>
            <a:chExt cx="4070380" cy="1901170"/>
          </a:xfrm>
        </p:grpSpPr>
        <p:grpSp>
          <p:nvGrpSpPr>
            <p:cNvPr id="4" name="グループ化 34"/>
            <p:cNvGrpSpPr/>
            <p:nvPr/>
          </p:nvGrpSpPr>
          <p:grpSpPr>
            <a:xfrm>
              <a:off x="4716462" y="4552961"/>
              <a:ext cx="2219974" cy="1901170"/>
              <a:chOff x="4716462" y="4552961"/>
              <a:chExt cx="2219974" cy="1901170"/>
            </a:xfrm>
          </p:grpSpPr>
          <p:sp>
            <p:nvSpPr>
              <p:cNvPr id="1044" name="Text Box 32"/>
              <p:cNvSpPr txBox="1">
                <a:spLocks noChangeArrowheads="1"/>
              </p:cNvSpPr>
              <p:nvPr/>
            </p:nvSpPr>
            <p:spPr bwMode="auto">
              <a:xfrm>
                <a:off x="4860925" y="4552961"/>
                <a:ext cx="1880795" cy="52322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FontTx/>
                  <a:buNone/>
                </a:pPr>
                <a:r>
                  <a:rPr kumimoji="0" lang="ja-JP" altLang="en-US" sz="1600" dirty="0">
                    <a:solidFill>
                      <a:srgbClr val="FFCCCC"/>
                    </a:solidFill>
                  </a:rPr>
                  <a:t>大型干渉計の建設</a:t>
                </a:r>
              </a:p>
              <a:p>
                <a:pPr>
                  <a:buFontTx/>
                  <a:buNone/>
                </a:pPr>
                <a:r>
                  <a:rPr lang="en-US" altLang="ja-JP" sz="1200" dirty="0">
                    <a:solidFill>
                      <a:srgbClr val="FFCCCC"/>
                    </a:solidFill>
                  </a:rPr>
                  <a:t>(1995</a:t>
                </a:r>
                <a:r>
                  <a:rPr lang="ja-JP" altLang="en-US" sz="1200" dirty="0">
                    <a:solidFill>
                      <a:srgbClr val="FFCCCC"/>
                    </a:solidFill>
                  </a:rPr>
                  <a:t>頃</a:t>
                </a:r>
                <a:r>
                  <a:rPr lang="en-US" altLang="ja-JP" sz="1200" dirty="0">
                    <a:solidFill>
                      <a:srgbClr val="FFCCCC"/>
                    </a:solidFill>
                  </a:rPr>
                  <a:t>-)</a:t>
                </a:r>
              </a:p>
            </p:txBody>
          </p:sp>
          <p:sp>
            <p:nvSpPr>
              <p:cNvPr id="1045" name="Text Box 33"/>
              <p:cNvSpPr txBox="1">
                <a:spLocks noChangeArrowheads="1"/>
              </p:cNvSpPr>
              <p:nvPr/>
            </p:nvSpPr>
            <p:spPr bwMode="auto">
              <a:xfrm>
                <a:off x="4716462" y="5000636"/>
                <a:ext cx="2212991" cy="52322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FontTx/>
                  <a:buNone/>
                </a:pPr>
                <a:r>
                  <a:rPr kumimoji="0" lang="en-US" altLang="ja-JP" sz="1600">
                    <a:solidFill>
                      <a:srgbClr val="FFCCCC"/>
                    </a:solidFill>
                  </a:rPr>
                  <a:t>TAMA</a:t>
                </a:r>
                <a:r>
                  <a:rPr kumimoji="0" lang="ja-JP" altLang="en-US" sz="1600">
                    <a:solidFill>
                      <a:srgbClr val="FFCCCC"/>
                    </a:solidFill>
                  </a:rPr>
                  <a:t>による観測開始</a:t>
                </a:r>
              </a:p>
              <a:p>
                <a:pPr>
                  <a:buFontTx/>
                  <a:buNone/>
                </a:pPr>
                <a:r>
                  <a:rPr lang="en-US" altLang="ja-JP" sz="1200">
                    <a:solidFill>
                      <a:srgbClr val="FFCCCC"/>
                    </a:solidFill>
                  </a:rPr>
                  <a:t>(1999-)</a:t>
                </a:r>
              </a:p>
            </p:txBody>
          </p:sp>
          <p:sp>
            <p:nvSpPr>
              <p:cNvPr id="1046" name="Text Box 34"/>
              <p:cNvSpPr txBox="1">
                <a:spLocks noChangeArrowheads="1"/>
              </p:cNvSpPr>
              <p:nvPr/>
            </p:nvSpPr>
            <p:spPr bwMode="auto">
              <a:xfrm>
                <a:off x="4787900" y="5432436"/>
                <a:ext cx="2148536" cy="52322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FontTx/>
                  <a:buNone/>
                </a:pPr>
                <a:r>
                  <a:rPr kumimoji="0" lang="en-US" altLang="ja-JP" sz="1600" dirty="0">
                    <a:solidFill>
                      <a:srgbClr val="FFCCCC"/>
                    </a:solidFill>
                  </a:rPr>
                  <a:t>LIGO</a:t>
                </a:r>
                <a:r>
                  <a:rPr kumimoji="0" lang="ja-JP" altLang="en-US" sz="1600" dirty="0">
                    <a:solidFill>
                      <a:srgbClr val="FFCCCC"/>
                    </a:solidFill>
                  </a:rPr>
                  <a:t>による観測開始</a:t>
                </a:r>
              </a:p>
              <a:p>
                <a:pPr>
                  <a:buFontTx/>
                  <a:buNone/>
                </a:pPr>
                <a:r>
                  <a:rPr lang="en-US" altLang="ja-JP" sz="1200" dirty="0">
                    <a:solidFill>
                      <a:srgbClr val="FFCCCC"/>
                    </a:solidFill>
                  </a:rPr>
                  <a:t>(2002-)</a:t>
                </a:r>
              </a:p>
            </p:txBody>
          </p:sp>
          <p:sp>
            <p:nvSpPr>
              <p:cNvPr id="1050" name="Text Box 38"/>
              <p:cNvSpPr txBox="1">
                <a:spLocks noChangeArrowheads="1"/>
              </p:cNvSpPr>
              <p:nvPr/>
            </p:nvSpPr>
            <p:spPr bwMode="auto">
              <a:xfrm>
                <a:off x="5072063" y="5930911"/>
                <a:ext cx="1470921" cy="52322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FontTx/>
                  <a:buNone/>
                </a:pPr>
                <a:r>
                  <a:rPr kumimoji="0" lang="ja-JP" altLang="en-US" sz="1600">
                    <a:solidFill>
                      <a:srgbClr val="FFCCCC"/>
                    </a:solidFill>
                  </a:rPr>
                  <a:t>共同観測観測</a:t>
                </a:r>
              </a:p>
              <a:p>
                <a:pPr>
                  <a:buFontTx/>
                  <a:buNone/>
                </a:pPr>
                <a:r>
                  <a:rPr lang="en-US" altLang="ja-JP" sz="1200">
                    <a:solidFill>
                      <a:srgbClr val="FFCCCC"/>
                    </a:solidFill>
                  </a:rPr>
                  <a:t>(2003-)</a:t>
                </a:r>
              </a:p>
            </p:txBody>
          </p:sp>
        </p:grpSp>
        <p:graphicFrame>
          <p:nvGraphicFramePr>
            <p:cNvPr id="1026" name="Object 42"/>
            <p:cNvGraphicFramePr>
              <a:graphicFrameLocks noChangeAspect="1"/>
            </p:cNvGraphicFramePr>
            <p:nvPr/>
          </p:nvGraphicFramePr>
          <p:xfrm>
            <a:off x="6988205" y="5157788"/>
            <a:ext cx="1798637" cy="1201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7882" name="Drawing" r:id="rId6" imgW="2590560" imgH="1733400" progId="">
                    <p:embed/>
                  </p:oleObj>
                </mc:Choice>
                <mc:Fallback>
                  <p:oleObj name="Drawing" r:id="rId6" imgW="2590560" imgH="1733400" progId="">
                    <p:embed/>
                    <p:pic>
                      <p:nvPicPr>
                        <p:cNvPr id="0" name="Object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88205" y="5157788"/>
                          <a:ext cx="1798637" cy="12017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AFFC9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>
                              <a:solidFill>
                                <a:srgbClr val="969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グループ化 35"/>
          <p:cNvGrpSpPr/>
          <p:nvPr/>
        </p:nvGrpSpPr>
        <p:grpSpPr>
          <a:xfrm>
            <a:off x="4954588" y="2093913"/>
            <a:ext cx="1778000" cy="1695450"/>
            <a:chOff x="4954588" y="2093913"/>
            <a:chExt cx="1778000" cy="1695450"/>
          </a:xfrm>
        </p:grpSpPr>
        <p:sp>
          <p:nvSpPr>
            <p:cNvPr id="1034" name="Text Box 22">
              <a:hlinkClick r:id="rId8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954588" y="3270250"/>
              <a:ext cx="1704975" cy="51911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kumimoji="0" lang="ja-JP" altLang="en-US" sz="1600">
                  <a:solidFill>
                    <a:srgbClr val="FFCCCC"/>
                  </a:solidFill>
                </a:rPr>
                <a:t>干渉計型アンテナ</a:t>
              </a:r>
            </a:p>
            <a:p>
              <a:pPr>
                <a:buFontTx/>
                <a:buNone/>
              </a:pPr>
              <a:r>
                <a:rPr lang="en-US" altLang="ja-JP" sz="1200">
                  <a:solidFill>
                    <a:srgbClr val="FFCCCC"/>
                  </a:solidFill>
                </a:rPr>
                <a:t>(1970</a:t>
              </a:r>
              <a:r>
                <a:rPr lang="ja-JP" altLang="en-US" sz="1200">
                  <a:solidFill>
                    <a:srgbClr val="FFCCCC"/>
                  </a:solidFill>
                </a:rPr>
                <a:t>頃</a:t>
              </a:r>
              <a:r>
                <a:rPr lang="en-US" altLang="ja-JP" sz="1200">
                  <a:solidFill>
                    <a:srgbClr val="FFCCCC"/>
                  </a:solidFill>
                </a:rPr>
                <a:t>-)</a:t>
              </a:r>
            </a:p>
          </p:txBody>
        </p:sp>
        <p:graphicFrame>
          <p:nvGraphicFramePr>
            <p:cNvPr id="1027" name="Object 43"/>
            <p:cNvGraphicFramePr>
              <a:graphicFrameLocks noChangeAspect="1"/>
            </p:cNvGraphicFramePr>
            <p:nvPr/>
          </p:nvGraphicFramePr>
          <p:xfrm>
            <a:off x="5076825" y="2093913"/>
            <a:ext cx="1655763" cy="1201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7883" r:id="rId9" imgW="5248147" imgH="3812213" progId="">
                    <p:embed/>
                  </p:oleObj>
                </mc:Choice>
                <mc:Fallback>
                  <p:oleObj r:id="rId9" imgW="5248147" imgH="3812213" progId="">
                    <p:embed/>
                    <p:pic>
                      <p:nvPicPr>
                        <p:cNvPr id="0" name="Object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76825" y="2093913"/>
                          <a:ext cx="1655763" cy="12017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AFFC9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>
                              <a:solidFill>
                                <a:srgbClr val="969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グループ化 32"/>
          <p:cNvGrpSpPr/>
          <p:nvPr/>
        </p:nvGrpSpPr>
        <p:grpSpPr>
          <a:xfrm>
            <a:off x="2771775" y="3903663"/>
            <a:ext cx="1830388" cy="2562225"/>
            <a:chOff x="2771775" y="3903663"/>
            <a:chExt cx="1830388" cy="2562225"/>
          </a:xfrm>
        </p:grpSpPr>
        <p:sp>
          <p:nvSpPr>
            <p:cNvPr id="1047" name="Text Box 35"/>
            <p:cNvSpPr txBox="1">
              <a:spLocks noChangeArrowheads="1"/>
            </p:cNvSpPr>
            <p:nvPr/>
          </p:nvSpPr>
          <p:spPr bwMode="auto">
            <a:xfrm>
              <a:off x="2868245" y="3903663"/>
              <a:ext cx="1599348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600">
                  <a:solidFill>
                    <a:srgbClr val="FFFFCC"/>
                  </a:solidFill>
                </a:rPr>
                <a:t>低温アンテナ</a:t>
              </a:r>
            </a:p>
            <a:p>
              <a:pPr>
                <a:buFontTx/>
                <a:buNone/>
              </a:pPr>
              <a:r>
                <a:rPr lang="en-US" altLang="ja-JP" sz="1200">
                  <a:solidFill>
                    <a:srgbClr val="FFFFCC"/>
                  </a:solidFill>
                </a:rPr>
                <a:t>(Explorer etc, 1990-)</a:t>
              </a:r>
            </a:p>
          </p:txBody>
        </p:sp>
        <p:sp>
          <p:nvSpPr>
            <p:cNvPr id="1048" name="Text Box 36"/>
            <p:cNvSpPr txBox="1">
              <a:spLocks noChangeArrowheads="1"/>
            </p:cNvSpPr>
            <p:nvPr/>
          </p:nvSpPr>
          <p:spPr bwMode="auto">
            <a:xfrm>
              <a:off x="2881359" y="4365625"/>
              <a:ext cx="1585819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600">
                  <a:solidFill>
                    <a:srgbClr val="FFFFCC"/>
                  </a:solidFill>
                </a:rPr>
                <a:t>極低温アンテナ</a:t>
              </a:r>
            </a:p>
            <a:p>
              <a:pPr>
                <a:buFontTx/>
                <a:buNone/>
              </a:pPr>
              <a:r>
                <a:rPr lang="en-US" altLang="ja-JP" sz="1200">
                  <a:solidFill>
                    <a:srgbClr val="FFFFCC"/>
                  </a:solidFill>
                </a:rPr>
                <a:t>(Nautilus etc, 1996-)</a:t>
              </a:r>
            </a:p>
          </p:txBody>
        </p:sp>
        <p:sp>
          <p:nvSpPr>
            <p:cNvPr id="1049" name="Text Box 37"/>
            <p:cNvSpPr txBox="1">
              <a:spLocks noChangeArrowheads="1"/>
            </p:cNvSpPr>
            <p:nvPr/>
          </p:nvSpPr>
          <p:spPr bwMode="auto">
            <a:xfrm>
              <a:off x="2987675" y="4868863"/>
              <a:ext cx="1412875" cy="51911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600">
                  <a:solidFill>
                    <a:srgbClr val="FFFFCC"/>
                  </a:solidFill>
                </a:rPr>
                <a:t>国際共同観測</a:t>
              </a:r>
            </a:p>
            <a:p>
              <a:pPr>
                <a:buFontTx/>
                <a:buNone/>
              </a:pPr>
              <a:r>
                <a:rPr lang="en-US" altLang="ja-JP" sz="1200">
                  <a:solidFill>
                    <a:srgbClr val="FFFFCC"/>
                  </a:solidFill>
                </a:rPr>
                <a:t>(IGEC, 1997-)</a:t>
              </a:r>
            </a:p>
          </p:txBody>
        </p:sp>
        <p:pic>
          <p:nvPicPr>
            <p:cNvPr id="1053" name="Picture 41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771775" y="5373688"/>
              <a:ext cx="1060450" cy="10922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</p:pic>
        <p:pic>
          <p:nvPicPr>
            <p:cNvPr id="1054" name="Picture 4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859213" y="5373688"/>
              <a:ext cx="742950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グループ化 33"/>
          <p:cNvGrpSpPr/>
          <p:nvPr/>
        </p:nvGrpSpPr>
        <p:grpSpPr>
          <a:xfrm>
            <a:off x="2843213" y="1309688"/>
            <a:ext cx="1944687" cy="2190750"/>
            <a:chOff x="2843213" y="1309688"/>
            <a:chExt cx="1944687" cy="2190750"/>
          </a:xfrm>
        </p:grpSpPr>
        <p:sp>
          <p:nvSpPr>
            <p:cNvPr id="1032" name="Text Box 20"/>
            <p:cNvSpPr txBox="1">
              <a:spLocks noChangeArrowheads="1"/>
            </p:cNvSpPr>
            <p:nvPr/>
          </p:nvSpPr>
          <p:spPr bwMode="auto">
            <a:xfrm>
              <a:off x="2843213" y="2981325"/>
              <a:ext cx="1806575" cy="51911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FFFFCC"/>
                  </a:solidFill>
                </a:rPr>
                <a:t>重力波観測の報告</a:t>
              </a:r>
            </a:p>
            <a:p>
              <a:pPr>
                <a:buFontTx/>
                <a:buNone/>
              </a:pPr>
              <a:r>
                <a:rPr lang="en-US" altLang="ja-JP" sz="1200" dirty="0">
                  <a:solidFill>
                    <a:srgbClr val="FFFFCC"/>
                  </a:solidFill>
                </a:rPr>
                <a:t>(</a:t>
              </a:r>
              <a:r>
                <a:rPr lang="ja-JP" altLang="en-US" sz="1200" dirty="0">
                  <a:solidFill>
                    <a:srgbClr val="FFFFCC"/>
                  </a:solidFill>
                </a:rPr>
                <a:t>ウェーバー</a:t>
              </a:r>
              <a:r>
                <a:rPr lang="en-US" altLang="ja-JP" sz="1200" dirty="0">
                  <a:solidFill>
                    <a:srgbClr val="FFFFCC"/>
                  </a:solidFill>
                </a:rPr>
                <a:t>, 1969)</a:t>
              </a:r>
            </a:p>
          </p:txBody>
        </p:sp>
        <p:sp>
          <p:nvSpPr>
            <p:cNvPr id="1033" name="Text Box 21">
              <a:hlinkClick r:id="rId1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916238" y="2405063"/>
              <a:ext cx="1517650" cy="51911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kumimoji="0" lang="ja-JP" altLang="en-US" sz="1600">
                  <a:solidFill>
                    <a:srgbClr val="FFFFCC"/>
                  </a:solidFill>
                </a:rPr>
                <a:t>共振型アンテナ</a:t>
              </a:r>
            </a:p>
            <a:p>
              <a:pPr>
                <a:buFontTx/>
                <a:buNone/>
              </a:pPr>
              <a:r>
                <a:rPr lang="en-US" altLang="ja-JP" sz="1200">
                  <a:solidFill>
                    <a:srgbClr val="FFFFCC"/>
                  </a:solidFill>
                </a:rPr>
                <a:t>(</a:t>
              </a:r>
              <a:r>
                <a:rPr lang="ja-JP" altLang="en-US" sz="1200">
                  <a:solidFill>
                    <a:srgbClr val="FFFFCC"/>
                  </a:solidFill>
                </a:rPr>
                <a:t>ウェーバー</a:t>
              </a:r>
              <a:r>
                <a:rPr lang="en-US" altLang="ja-JP" sz="1200">
                  <a:solidFill>
                    <a:srgbClr val="FFFFCC"/>
                  </a:solidFill>
                </a:rPr>
                <a:t>, 1960-)</a:t>
              </a:r>
            </a:p>
          </p:txBody>
        </p:sp>
        <p:pic>
          <p:nvPicPr>
            <p:cNvPr id="1055" name="Picture 46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275013" y="1309688"/>
              <a:ext cx="1512887" cy="111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B93A497-A321-47AA-8455-7E73E3ADC5A4}" type="slidenum">
              <a:rPr lang="en-US" altLang="ja-JP" sz="14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 altLang="ja-JP" sz="14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00125"/>
            <a:ext cx="8072438" cy="2663825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</a:t>
            </a:r>
            <a:r>
              <a:rPr lang="en-US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章  重力波の検出</a:t>
            </a:r>
            <a:endParaRPr lang="ja-JP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endParaRPr lang="ja-JP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71736" y="2917839"/>
            <a:ext cx="4857784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dirty="0" smtClean="0">
                <a:solidFill>
                  <a:srgbClr val="B2B2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重力波</a:t>
            </a:r>
            <a:r>
              <a:rPr lang="ja-JP" altLang="en-US" sz="3200" dirty="0" smtClean="0">
                <a:solidFill>
                  <a:srgbClr val="B2B2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の</a:t>
            </a:r>
            <a:r>
              <a:rPr kumimoji="1" lang="ja-JP" altLang="en-US" sz="3200" dirty="0" smtClean="0">
                <a:solidFill>
                  <a:srgbClr val="B2B2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検出原理</a:t>
            </a:r>
            <a:endParaRPr kumimoji="1" lang="en-US" altLang="ja-JP" sz="3200" dirty="0">
              <a:solidFill>
                <a:srgbClr val="B2B2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重力波検出器</a:t>
            </a:r>
            <a:endParaRPr kumimoji="1" lang="en-US" altLang="ja-JP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　            </a:t>
            </a: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            </a:t>
            </a:r>
          </a:p>
        </p:txBody>
      </p:sp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2714612" y="5429264"/>
            <a:ext cx="214314" cy="214314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10000"/>
            </a:schemeClr>
          </a:solidFill>
          <a:ln w="3175">
            <a:solidFill>
              <a:schemeClr val="tx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69"/>
          <p:cNvSpPr>
            <a:spLocks noChangeArrowheads="1"/>
          </p:cNvSpPr>
          <p:nvPr/>
        </p:nvSpPr>
        <p:spPr bwMode="auto">
          <a:xfrm>
            <a:off x="3000364" y="4204652"/>
            <a:ext cx="4572032" cy="19389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共振型アンテナ</a:t>
            </a:r>
            <a:endParaRPr kumimoji="1" lang="en-US" altLang="ja-JP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レーザー干渉計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ドップラートラッキング</a:t>
            </a:r>
            <a:endParaRPr kumimoji="1" lang="en-US" altLang="ja-JP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パルサータイミング</a:t>
            </a:r>
            <a:endParaRPr lang="en-US" altLang="ja-JP" dirty="0" smtClean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CMB B-mode</a:t>
            </a: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パルサータイミング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785C01B-0D72-48EE-B390-C868EDD98FDA}" type="slidenum">
              <a:rPr lang="en-US" altLang="ja-JP" sz="14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 altLang="ja-JP" sz="14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714348" y="857232"/>
            <a:ext cx="4572032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パルサーは精度の良い時計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5857884" y="1371862"/>
            <a:ext cx="3071833" cy="2414328"/>
            <a:chOff x="4714876" y="1550212"/>
            <a:chExt cx="3071833" cy="2414328"/>
          </a:xfrm>
        </p:grpSpPr>
        <p:pic>
          <p:nvPicPr>
            <p:cNvPr id="8" name="Picture 2" descr="ファイル:Pulsar schematic.sv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14876" y="1781923"/>
              <a:ext cx="2910156" cy="2182617"/>
            </a:xfrm>
            <a:prstGeom prst="rect">
              <a:avLst/>
            </a:prstGeom>
            <a:noFill/>
          </p:spPr>
        </p:pic>
        <p:sp>
          <p:nvSpPr>
            <p:cNvPr id="9" name="Line 30"/>
            <p:cNvSpPr>
              <a:spLocks noChangeShapeType="1"/>
            </p:cNvSpPr>
            <p:nvPr/>
          </p:nvSpPr>
          <p:spPr bwMode="auto">
            <a:xfrm flipV="1">
              <a:off x="6762764" y="1889707"/>
              <a:ext cx="161675" cy="269459"/>
            </a:xfrm>
            <a:prstGeom prst="line">
              <a:avLst/>
            </a:prstGeom>
            <a:noFill/>
            <a:ln w="38100">
              <a:solidFill>
                <a:srgbClr val="DDDDDD"/>
              </a:solidFill>
              <a:round/>
              <a:headEnd/>
              <a:tailEnd type="stealth" w="med" len="lg"/>
            </a:ln>
            <a:effectLst/>
          </p:spPr>
          <p:txBody>
            <a:bodyPr wrap="square" anchor="ctr">
              <a:spAutoFit/>
            </a:bodyPr>
            <a:lstStyle/>
            <a:p>
              <a:endParaRPr lang="ja-JP" altLang="en-US" sz="1000"/>
            </a:p>
          </p:txBody>
        </p:sp>
        <p:sp>
          <p:nvSpPr>
            <p:cNvPr id="10" name="Rectangle 69"/>
            <p:cNvSpPr>
              <a:spLocks noChangeArrowheads="1"/>
            </p:cNvSpPr>
            <p:nvPr/>
          </p:nvSpPr>
          <p:spPr bwMode="auto">
            <a:xfrm>
              <a:off x="6870547" y="1943599"/>
              <a:ext cx="916162" cy="2462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000" dirty="0" smtClean="0">
                  <a:solidFill>
                    <a:srgbClr val="F8F8F8"/>
                  </a:solidFill>
                  <a:sym typeface="Wingdings" pitchFamily="2" charset="2"/>
                </a:rPr>
                <a:t>観測者</a:t>
              </a:r>
              <a:endParaRPr lang="en-US" altLang="ja-JP" sz="1000" dirty="0" smtClean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11" name="Rectangle 69"/>
            <p:cNvSpPr>
              <a:spLocks noChangeArrowheads="1"/>
            </p:cNvSpPr>
            <p:nvPr/>
          </p:nvSpPr>
          <p:spPr bwMode="auto">
            <a:xfrm>
              <a:off x="5738820" y="1634307"/>
              <a:ext cx="916162" cy="2462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000" dirty="0" smtClean="0">
                  <a:solidFill>
                    <a:schemeClr val="tx1">
                      <a:lumMod val="20000"/>
                      <a:lumOff val="80000"/>
                    </a:schemeClr>
                  </a:solidFill>
                  <a:sym typeface="Wingdings" pitchFamily="2" charset="2"/>
                </a:rPr>
                <a:t>自転</a:t>
              </a:r>
              <a:endParaRPr lang="en-US" altLang="ja-JP" sz="1000" dirty="0" smtClean="0">
                <a:solidFill>
                  <a:schemeClr val="tx1">
                    <a:lumMod val="20000"/>
                    <a:lumOff val="80000"/>
                  </a:schemeClr>
                </a:solidFill>
                <a:sym typeface="Wingdings" pitchFamily="2" charset="2"/>
              </a:endParaRPr>
            </a:p>
          </p:txBody>
        </p:sp>
        <p:sp>
          <p:nvSpPr>
            <p:cNvPr id="12" name="Rectangle 69"/>
            <p:cNvSpPr>
              <a:spLocks noChangeArrowheads="1"/>
            </p:cNvSpPr>
            <p:nvPr/>
          </p:nvSpPr>
          <p:spPr bwMode="auto">
            <a:xfrm>
              <a:off x="4786314" y="3071810"/>
              <a:ext cx="916162" cy="2462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000" dirty="0" smtClean="0">
                  <a:solidFill>
                    <a:schemeClr val="tx1">
                      <a:lumMod val="20000"/>
                      <a:lumOff val="80000"/>
                    </a:schemeClr>
                  </a:solidFill>
                  <a:sym typeface="Wingdings" pitchFamily="2" charset="2"/>
                </a:rPr>
                <a:t>中性子星</a:t>
              </a:r>
              <a:endParaRPr lang="en-US" altLang="ja-JP" sz="1000" dirty="0" smtClean="0">
                <a:solidFill>
                  <a:schemeClr val="tx1">
                    <a:lumMod val="20000"/>
                    <a:lumOff val="80000"/>
                  </a:schemeClr>
                </a:solidFill>
                <a:sym typeface="Wingdings" pitchFamily="2" charset="2"/>
              </a:endParaRPr>
            </a:p>
          </p:txBody>
        </p:sp>
        <p:sp>
          <p:nvSpPr>
            <p:cNvPr id="13" name="Line 30"/>
            <p:cNvSpPr>
              <a:spLocks noChangeShapeType="1"/>
            </p:cNvSpPr>
            <p:nvPr/>
          </p:nvSpPr>
          <p:spPr bwMode="auto">
            <a:xfrm flipV="1">
              <a:off x="5357818" y="2967542"/>
              <a:ext cx="758245" cy="318582"/>
            </a:xfrm>
            <a:prstGeom prst="line">
              <a:avLst/>
            </a:prstGeom>
            <a:noFill/>
            <a:ln w="254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 type="stealth" w="med" len="lg"/>
            </a:ln>
            <a:effectLst/>
          </p:spPr>
          <p:txBody>
            <a:bodyPr wrap="square" anchor="ctr">
              <a:spAutoFit/>
            </a:bodyPr>
            <a:lstStyle/>
            <a:p>
              <a:endParaRPr lang="ja-JP" altLang="en-US" sz="1000"/>
            </a:p>
          </p:txBody>
        </p:sp>
        <p:sp>
          <p:nvSpPr>
            <p:cNvPr id="15" name="Rectangle 69"/>
            <p:cNvSpPr>
              <a:spLocks noChangeArrowheads="1"/>
            </p:cNvSpPr>
            <p:nvPr/>
          </p:nvSpPr>
          <p:spPr bwMode="auto">
            <a:xfrm rot="18297753">
              <a:off x="4668327" y="1885181"/>
              <a:ext cx="916160" cy="2462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000" dirty="0" smtClean="0">
                  <a:solidFill>
                    <a:schemeClr val="tx1">
                      <a:lumMod val="20000"/>
                      <a:lumOff val="80000"/>
                    </a:schemeClr>
                  </a:solidFill>
                  <a:sym typeface="Wingdings" pitchFamily="2" charset="2"/>
                </a:rPr>
                <a:t>磁力線</a:t>
              </a:r>
              <a:endParaRPr lang="en-US" altLang="ja-JP" sz="1000" dirty="0" smtClean="0">
                <a:solidFill>
                  <a:schemeClr val="tx1">
                    <a:lumMod val="20000"/>
                    <a:lumOff val="80000"/>
                  </a:schemeClr>
                </a:solidFill>
                <a:sym typeface="Wingdings" pitchFamily="2" charset="2"/>
              </a:endParaRPr>
            </a:p>
          </p:txBody>
        </p:sp>
      </p:grpSp>
      <p:sp>
        <p:nvSpPr>
          <p:cNvPr id="18" name="Rectangle 69"/>
          <p:cNvSpPr>
            <a:spLocks noChangeArrowheads="1"/>
          </p:cNvSpPr>
          <p:nvPr/>
        </p:nvSpPr>
        <p:spPr bwMode="auto">
          <a:xfrm>
            <a:off x="1071538" y="1329534"/>
            <a:ext cx="4572032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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 </a:t>
            </a:r>
            <a:r>
              <a:rPr lang="ja-JP" altLang="en-US" sz="1800" dirty="0" smtClean="0">
                <a:solidFill>
                  <a:srgbClr val="CCECFF"/>
                </a:solidFill>
                <a:sym typeface="Wingdings" pitchFamily="2" charset="2"/>
              </a:rPr>
              <a:t>パルスタイミングの変動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から重力波を検出</a:t>
            </a:r>
            <a:endParaRPr lang="en-US" altLang="ja-JP" sz="18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19" name="Rectangle 69"/>
          <p:cNvSpPr>
            <a:spLocks noChangeArrowheads="1"/>
          </p:cNvSpPr>
          <p:nvPr/>
        </p:nvSpPr>
        <p:spPr bwMode="auto">
          <a:xfrm>
            <a:off x="1571604" y="1686724"/>
            <a:ext cx="3786214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600" dirty="0" smtClean="0">
                <a:solidFill>
                  <a:srgbClr val="DDDDDD"/>
                </a:solidFill>
                <a:sym typeface="Wingdings" pitchFamily="2" charset="2"/>
              </a:rPr>
              <a:t>(</a:t>
            </a:r>
            <a:r>
              <a:rPr lang="ja-JP" altLang="en-US" sz="1600" dirty="0" smtClean="0">
                <a:solidFill>
                  <a:srgbClr val="DDDDDD"/>
                </a:solidFill>
                <a:sym typeface="Wingdings" pitchFamily="2" charset="2"/>
              </a:rPr>
              <a:t>地球 </a:t>
            </a:r>
            <a:r>
              <a:rPr lang="en-US" altLang="ja-JP" sz="1600" dirty="0" smtClean="0">
                <a:solidFill>
                  <a:srgbClr val="DDDDDD"/>
                </a:solidFill>
                <a:sym typeface="Wingdings" pitchFamily="2" charset="2"/>
              </a:rPr>
              <a:t>– </a:t>
            </a:r>
            <a:r>
              <a:rPr lang="ja-JP" altLang="en-US" sz="1600" dirty="0" smtClean="0">
                <a:solidFill>
                  <a:srgbClr val="DDDDDD"/>
                </a:solidFill>
                <a:sym typeface="Wingdings" pitchFamily="2" charset="2"/>
              </a:rPr>
              <a:t>パルサー間の位相変化を検出</a:t>
            </a:r>
            <a:r>
              <a:rPr lang="en-US" altLang="ja-JP" sz="1600" dirty="0" smtClean="0">
                <a:solidFill>
                  <a:srgbClr val="DDDDDD"/>
                </a:solidFill>
                <a:sym typeface="Wingdings" pitchFamily="2" charset="2"/>
              </a:rPr>
              <a:t>)</a:t>
            </a:r>
          </a:p>
        </p:txBody>
      </p:sp>
      <p:sp>
        <p:nvSpPr>
          <p:cNvPr id="34" name="AutoShape 2"/>
          <p:cNvSpPr>
            <a:spLocks noChangeArrowheads="1"/>
          </p:cNvSpPr>
          <p:nvPr/>
        </p:nvSpPr>
        <p:spPr bwMode="auto">
          <a:xfrm>
            <a:off x="2500298" y="3654714"/>
            <a:ext cx="714380" cy="428628"/>
          </a:xfrm>
          <a:prstGeom prst="roundRect">
            <a:avLst>
              <a:gd name="adj" fmla="val 8106"/>
            </a:avLst>
          </a:prstGeom>
          <a:solidFill>
            <a:srgbClr val="FFFFFF">
              <a:alpha val="9804"/>
            </a:srgbClr>
          </a:solidFill>
          <a:ln w="1587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35" name="AutoShape 2"/>
          <p:cNvSpPr>
            <a:spLocks noChangeArrowheads="1"/>
          </p:cNvSpPr>
          <p:nvPr/>
        </p:nvSpPr>
        <p:spPr bwMode="auto">
          <a:xfrm>
            <a:off x="1214414" y="3357562"/>
            <a:ext cx="4286280" cy="1857388"/>
          </a:xfrm>
          <a:prstGeom prst="roundRect">
            <a:avLst>
              <a:gd name="adj" fmla="val 8106"/>
            </a:avLst>
          </a:prstGeom>
          <a:solidFill>
            <a:srgbClr val="FFFFFF">
              <a:alpha val="9804"/>
            </a:srgbClr>
          </a:solidFill>
          <a:ln w="1587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36" name="AutoShape 2"/>
          <p:cNvSpPr>
            <a:spLocks noChangeArrowheads="1"/>
          </p:cNvSpPr>
          <p:nvPr/>
        </p:nvSpPr>
        <p:spPr bwMode="auto">
          <a:xfrm>
            <a:off x="3143240" y="2176660"/>
            <a:ext cx="714380" cy="428628"/>
          </a:xfrm>
          <a:prstGeom prst="roundRect">
            <a:avLst>
              <a:gd name="adj" fmla="val 8106"/>
            </a:avLst>
          </a:prstGeom>
          <a:solidFill>
            <a:srgbClr val="FFFFFF">
              <a:alpha val="9804"/>
            </a:srgbClr>
          </a:solidFill>
          <a:ln w="1587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37" name="Rectangle 70"/>
          <p:cNvSpPr>
            <a:spLocks noChangeArrowheads="1"/>
          </p:cNvSpPr>
          <p:nvPr/>
        </p:nvSpPr>
        <p:spPr bwMode="auto">
          <a:xfrm>
            <a:off x="1785918" y="2819602"/>
            <a:ext cx="1571636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DDDDDD"/>
                </a:solidFill>
                <a:sym typeface="Wingdings" pitchFamily="2" charset="2"/>
              </a:rPr>
              <a:t>パルス周波数</a:t>
            </a:r>
            <a:endParaRPr lang="ja-JP" altLang="en-US" sz="140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38" name="Rectangle 70"/>
          <p:cNvSpPr>
            <a:spLocks noChangeArrowheads="1"/>
          </p:cNvSpPr>
          <p:nvPr/>
        </p:nvSpPr>
        <p:spPr bwMode="auto">
          <a:xfrm>
            <a:off x="3286116" y="2819602"/>
            <a:ext cx="2000264" cy="6093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400" dirty="0" smtClean="0">
                <a:solidFill>
                  <a:srgbClr val="DDDDDD"/>
                </a:solidFill>
                <a:sym typeface="Wingdings" pitchFamily="2" charset="2"/>
              </a:rPr>
              <a:t>パルスタイミングのずれ</a:t>
            </a:r>
            <a:endParaRPr lang="en-US" altLang="ja-JP" sz="1400" dirty="0" smtClean="0">
              <a:solidFill>
                <a:srgbClr val="DDDDDD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400" dirty="0" smtClean="0">
                <a:solidFill>
                  <a:srgbClr val="DDDDDD"/>
                </a:solidFill>
                <a:sym typeface="Wingdings" pitchFamily="2" charset="2"/>
              </a:rPr>
              <a:t>  (Timing Residual)</a:t>
            </a:r>
            <a:endParaRPr lang="ja-JP" altLang="en-US" sz="140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39" name="Line 73"/>
          <p:cNvSpPr>
            <a:spLocks noChangeShapeType="1"/>
          </p:cNvSpPr>
          <p:nvPr/>
        </p:nvSpPr>
        <p:spPr bwMode="auto">
          <a:xfrm flipH="1" flipV="1">
            <a:off x="3571868" y="2533850"/>
            <a:ext cx="71438" cy="285752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pic>
        <p:nvPicPr>
          <p:cNvPr id="40" name="図 39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549444" y="2245122"/>
            <a:ext cx="2236737" cy="288728"/>
          </a:xfrm>
          <a:prstGeom prst="rect">
            <a:avLst/>
          </a:prstGeom>
          <a:noFill/>
        </p:spPr>
      </p:pic>
      <p:sp>
        <p:nvSpPr>
          <p:cNvPr id="41" name="Line 73"/>
          <p:cNvSpPr>
            <a:spLocks noChangeShapeType="1"/>
          </p:cNvSpPr>
          <p:nvPr/>
        </p:nvSpPr>
        <p:spPr bwMode="auto">
          <a:xfrm flipV="1">
            <a:off x="2643174" y="2533850"/>
            <a:ext cx="71438" cy="285752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42" name="Rectangle 70"/>
          <p:cNvSpPr>
            <a:spLocks noChangeArrowheads="1"/>
          </p:cNvSpPr>
          <p:nvPr/>
        </p:nvSpPr>
        <p:spPr bwMode="auto">
          <a:xfrm>
            <a:off x="3995936" y="4592161"/>
            <a:ext cx="1714511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200" dirty="0" smtClean="0">
                <a:solidFill>
                  <a:srgbClr val="B2B2B2"/>
                </a:solidFill>
                <a:sym typeface="Wingdings" pitchFamily="2" charset="2"/>
              </a:rPr>
              <a:t>スピンダウンの効果</a:t>
            </a:r>
            <a:endParaRPr lang="ja-JP" altLang="en-US" sz="1200" dirty="0">
              <a:solidFill>
                <a:srgbClr val="B2B2B2"/>
              </a:solidFill>
              <a:sym typeface="Wingdings" pitchFamily="2" charset="2"/>
            </a:endParaRPr>
          </a:p>
        </p:txBody>
      </p:sp>
      <p:pic>
        <p:nvPicPr>
          <p:cNvPr id="44" name="図 43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571604" y="3775565"/>
            <a:ext cx="1529239" cy="285752"/>
          </a:xfrm>
          <a:prstGeom prst="rect">
            <a:avLst/>
          </a:prstGeom>
          <a:noFill/>
        </p:spPr>
      </p:pic>
      <p:sp>
        <p:nvSpPr>
          <p:cNvPr id="45" name="Rectangle 70"/>
          <p:cNvSpPr>
            <a:spLocks noChangeArrowheads="1"/>
          </p:cNvSpPr>
          <p:nvPr/>
        </p:nvSpPr>
        <p:spPr bwMode="auto">
          <a:xfrm>
            <a:off x="1285852" y="3356992"/>
            <a:ext cx="2000264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99CCFF"/>
                </a:solidFill>
                <a:sym typeface="Wingdings" pitchFamily="2" charset="2"/>
              </a:rPr>
              <a:t>パルスタイミング</a:t>
            </a:r>
            <a:endParaRPr lang="ja-JP" altLang="en-US" sz="1400" dirty="0">
              <a:solidFill>
                <a:srgbClr val="99CCFF"/>
              </a:solidFill>
              <a:sym typeface="Wingdings" pitchFamily="2" charset="2"/>
            </a:endParaRPr>
          </a:p>
        </p:txBody>
      </p:sp>
      <p:pic>
        <p:nvPicPr>
          <p:cNvPr id="46" name="図 45" descr="txp_fig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978416" y="4083342"/>
            <a:ext cx="3379403" cy="425995"/>
          </a:xfrm>
          <a:prstGeom prst="rect">
            <a:avLst/>
          </a:prstGeom>
          <a:noFill/>
        </p:spPr>
      </p:pic>
      <p:grpSp>
        <p:nvGrpSpPr>
          <p:cNvPr id="47" name="グループ化 46"/>
          <p:cNvGrpSpPr/>
          <p:nvPr/>
        </p:nvGrpSpPr>
        <p:grpSpPr>
          <a:xfrm>
            <a:off x="1855522" y="4914797"/>
            <a:ext cx="2581987" cy="492443"/>
            <a:chOff x="2474901" y="6137008"/>
            <a:chExt cx="2428893" cy="492443"/>
          </a:xfrm>
        </p:grpSpPr>
        <p:pic>
          <p:nvPicPr>
            <p:cNvPr id="48" name="図 47" descr="txp_fig.bmp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</a:blip>
            <a:stretch>
              <a:fillRect/>
            </a:stretch>
          </p:blipFill>
          <p:spPr>
            <a:xfrm>
              <a:off x="2643175" y="6237194"/>
              <a:ext cx="151280" cy="136153"/>
            </a:xfrm>
            <a:prstGeom prst="rect">
              <a:avLst/>
            </a:prstGeom>
            <a:noFill/>
          </p:spPr>
        </p:pic>
        <p:sp>
          <p:nvSpPr>
            <p:cNvPr id="49" name="Rectangle 70"/>
            <p:cNvSpPr>
              <a:spLocks noChangeArrowheads="1"/>
            </p:cNvSpPr>
            <p:nvPr/>
          </p:nvSpPr>
          <p:spPr bwMode="auto">
            <a:xfrm>
              <a:off x="2474901" y="6137008"/>
              <a:ext cx="2428893" cy="49244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1300" dirty="0" smtClean="0">
                  <a:solidFill>
                    <a:srgbClr val="DDDDDD"/>
                  </a:solidFill>
                  <a:sym typeface="Wingdings" pitchFamily="2" charset="2"/>
                </a:rPr>
                <a:t>(    : </a:t>
              </a:r>
              <a:r>
                <a:rPr lang="ja-JP" altLang="en-US" sz="1300" dirty="0" smtClean="0">
                  <a:solidFill>
                    <a:srgbClr val="DDDDDD"/>
                  </a:solidFill>
                  <a:sym typeface="Wingdings" pitchFamily="2" charset="2"/>
                </a:rPr>
                <a:t>観測開始からのパルス数 </a:t>
              </a:r>
              <a:r>
                <a:rPr lang="en-US" altLang="ja-JP" sz="1300" dirty="0" smtClean="0">
                  <a:solidFill>
                    <a:srgbClr val="DDDDDD"/>
                  </a:solidFill>
                  <a:sym typeface="Wingdings" pitchFamily="2" charset="2"/>
                </a:rPr>
                <a:t>)</a:t>
              </a:r>
              <a:endParaRPr lang="ja-JP" altLang="en-US" sz="1300" dirty="0">
                <a:solidFill>
                  <a:srgbClr val="DDDDDD"/>
                </a:solidFill>
                <a:sym typeface="Wingdings" pitchFamily="2" charset="2"/>
              </a:endParaRPr>
            </a:p>
          </p:txBody>
        </p:sp>
      </p:grpSp>
      <p:pic>
        <p:nvPicPr>
          <p:cNvPr id="1594369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15008" y="4214818"/>
            <a:ext cx="3286067" cy="154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Rectangle 69"/>
          <p:cNvSpPr>
            <a:spLocks noChangeArrowheads="1"/>
          </p:cNvSpPr>
          <p:nvPr/>
        </p:nvSpPr>
        <p:spPr bwMode="auto">
          <a:xfrm>
            <a:off x="1214414" y="5379229"/>
            <a:ext cx="4572032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600" dirty="0" smtClean="0">
                <a:solidFill>
                  <a:srgbClr val="F8F8F8"/>
                </a:solidFill>
                <a:sym typeface="Wingdings" pitchFamily="2" charset="2"/>
              </a:rPr>
              <a:t>電波望遠鏡による長期間の観測</a:t>
            </a:r>
            <a:endParaRPr lang="en-US" altLang="ja-JP" sz="16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600" dirty="0" smtClean="0">
                <a:solidFill>
                  <a:srgbClr val="F8F8F8"/>
                </a:solidFill>
                <a:sym typeface="Wingdings" pitchFamily="2" charset="2"/>
              </a:rPr>
              <a:t>    </a:t>
            </a:r>
            <a:r>
              <a:rPr lang="en-US" altLang="ja-JP" sz="1600" dirty="0" smtClean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ja-JP" altLang="en-US" sz="1600" dirty="0" smtClean="0">
                <a:solidFill>
                  <a:srgbClr val="CCECFF"/>
                </a:solidFill>
                <a:sym typeface="Wingdings" pitchFamily="2" charset="2"/>
              </a:rPr>
              <a:t>低周波数での重力波観測 </a:t>
            </a:r>
            <a:endParaRPr lang="en-US" altLang="ja-JP" sz="1600" dirty="0" smtClean="0">
              <a:solidFill>
                <a:srgbClr val="CCECFF"/>
              </a:solidFill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600" dirty="0" smtClean="0">
                <a:solidFill>
                  <a:srgbClr val="F8F8F8"/>
                </a:solidFill>
                <a:sym typeface="Wingdings" pitchFamily="2" charset="2"/>
              </a:rPr>
              <a:t>          (</a:t>
            </a:r>
            <a:r>
              <a:rPr lang="ja-JP" altLang="en-US" sz="1600" dirty="0" smtClean="0">
                <a:solidFill>
                  <a:srgbClr val="F8F8F8"/>
                </a:solidFill>
                <a:sym typeface="Wingdings" pitchFamily="2" charset="2"/>
              </a:rPr>
              <a:t>背景重力波</a:t>
            </a:r>
            <a:r>
              <a:rPr lang="en-US" altLang="ja-JP" sz="1600" dirty="0" smtClean="0">
                <a:solidFill>
                  <a:srgbClr val="F8F8F8"/>
                </a:solidFill>
                <a:sym typeface="Wingdings" pitchFamily="2" charset="2"/>
              </a:rPr>
              <a:t>, </a:t>
            </a:r>
            <a:r>
              <a:rPr lang="ja-JP" altLang="en-US" sz="1600" dirty="0" smtClean="0">
                <a:solidFill>
                  <a:srgbClr val="F8F8F8"/>
                </a:solidFill>
                <a:sym typeface="Wingdings" pitchFamily="2" charset="2"/>
              </a:rPr>
              <a:t>大質量</a:t>
            </a:r>
            <a:r>
              <a:rPr lang="en-US" altLang="ja-JP" sz="1600" dirty="0" smtClean="0">
                <a:solidFill>
                  <a:srgbClr val="F8F8F8"/>
                </a:solidFill>
                <a:sym typeface="Wingdings" pitchFamily="2" charset="2"/>
              </a:rPr>
              <a:t>BH</a:t>
            </a:r>
            <a:r>
              <a:rPr lang="ja-JP" altLang="en-US" sz="1600" dirty="0" smtClean="0">
                <a:solidFill>
                  <a:srgbClr val="F8F8F8"/>
                </a:solidFill>
                <a:sym typeface="Wingdings" pitchFamily="2" charset="2"/>
              </a:rPr>
              <a:t>連星の合体</a:t>
            </a:r>
            <a:r>
              <a:rPr lang="en-US" altLang="ja-JP" sz="1600" dirty="0" smtClean="0">
                <a:solidFill>
                  <a:srgbClr val="F8F8F8"/>
                </a:solidFill>
                <a:sym typeface="Wingdings" pitchFamily="2" charset="2"/>
              </a:rPr>
              <a:t>)</a:t>
            </a:r>
          </a:p>
        </p:txBody>
      </p:sp>
      <p:cxnSp>
        <p:nvCxnSpPr>
          <p:cNvPr id="7" name="直線矢印コネクタ 6"/>
          <p:cNvCxnSpPr/>
          <p:nvPr/>
        </p:nvCxnSpPr>
        <p:spPr bwMode="auto">
          <a:xfrm flipH="1" flipV="1">
            <a:off x="3805867" y="4509337"/>
            <a:ext cx="240190" cy="221323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角丸四角形 57"/>
          <p:cNvSpPr/>
          <p:nvPr/>
        </p:nvSpPr>
        <p:spPr>
          <a:xfrm>
            <a:off x="5357818" y="1643050"/>
            <a:ext cx="3571900" cy="3929090"/>
          </a:xfrm>
          <a:prstGeom prst="roundRect">
            <a:avLst>
              <a:gd name="adj" fmla="val 2509"/>
            </a:avLst>
          </a:prstGeom>
          <a:solidFill>
            <a:srgbClr val="FFFFFF">
              <a:alpha val="10000"/>
            </a:srgbClr>
          </a:solidFill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None/>
            </a:pPr>
            <a:endParaRPr kumimoji="1" lang="ja-JP" altLang="en-US" sz="1400" dirty="0" err="1" smtClean="0">
              <a:solidFill>
                <a:srgbClr val="DDDDDD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タイミング誤差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785C01B-0D72-48EE-B390-C868EDD98FDA}" type="slidenum">
              <a:rPr lang="en-US" altLang="ja-JP" sz="14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US" altLang="ja-JP" sz="14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6404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6" y="1912716"/>
            <a:ext cx="3490911" cy="2945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Rectangle 69"/>
          <p:cNvSpPr>
            <a:spLocks noChangeArrowheads="1"/>
          </p:cNvSpPr>
          <p:nvPr/>
        </p:nvSpPr>
        <p:spPr bwMode="auto">
          <a:xfrm>
            <a:off x="428596" y="1768475"/>
            <a:ext cx="5500726" cy="216059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600" dirty="0" smtClean="0">
                <a:solidFill>
                  <a:srgbClr val="FFFFFF"/>
                </a:solidFill>
                <a:sym typeface="Wingdings" pitchFamily="2" charset="2"/>
              </a:rPr>
              <a:t>感度を制限する要因</a:t>
            </a:r>
            <a:endParaRPr lang="en-US" altLang="ja-JP" sz="16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600" dirty="0" smtClean="0">
                <a:solidFill>
                  <a:schemeClr val="bg1"/>
                </a:solidFill>
                <a:sym typeface="Wingdings" pitchFamily="2" charset="2"/>
              </a:rPr>
              <a:t>　　</a:t>
            </a:r>
            <a:r>
              <a:rPr lang="ja-JP" altLang="en-US" sz="1600" dirty="0" smtClean="0">
                <a:solidFill>
                  <a:srgbClr val="EAEAEA"/>
                </a:solidFill>
                <a:sym typeface="Wingdings" pitchFamily="2" charset="2"/>
              </a:rPr>
              <a:t>パルサー自身の変動   グリッチ</a:t>
            </a:r>
            <a:r>
              <a:rPr lang="en-US" altLang="ja-JP" sz="1600" dirty="0" smtClean="0">
                <a:solidFill>
                  <a:srgbClr val="EAEAEA"/>
                </a:solidFill>
                <a:sym typeface="Wingdings" pitchFamily="2" charset="2"/>
              </a:rPr>
              <a:t>, </a:t>
            </a:r>
            <a:r>
              <a:rPr lang="ja-JP" altLang="en-US" sz="1600" dirty="0" smtClean="0">
                <a:solidFill>
                  <a:srgbClr val="EAEAEA"/>
                </a:solidFill>
                <a:sym typeface="Wingdings" pitchFamily="2" charset="2"/>
              </a:rPr>
              <a:t>形状変化</a:t>
            </a:r>
            <a:endParaRPr lang="en-US" altLang="ja-JP" sz="160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600" dirty="0" smtClean="0">
                <a:solidFill>
                  <a:srgbClr val="EAEAEA"/>
                </a:solidFill>
                <a:sym typeface="Wingdings" pitchFamily="2" charset="2"/>
              </a:rPr>
              <a:t>     </a:t>
            </a:r>
            <a:r>
              <a:rPr lang="ja-JP" altLang="en-US" sz="1600" dirty="0" smtClean="0">
                <a:solidFill>
                  <a:srgbClr val="EAEAEA"/>
                </a:solidFill>
                <a:sym typeface="Wingdings" pitchFamily="2" charset="2"/>
              </a:rPr>
              <a:t>パルサー軌道の変動  伴星の影響 </a:t>
            </a:r>
            <a:r>
              <a:rPr lang="en-US" altLang="ja-JP" sz="1600" dirty="0" smtClean="0">
                <a:solidFill>
                  <a:srgbClr val="EAEAEA"/>
                </a:solidFill>
                <a:sym typeface="Wingdings" pitchFamily="2" charset="2"/>
              </a:rPr>
              <a:t>, </a:t>
            </a:r>
            <a:r>
              <a:rPr lang="ja-JP" altLang="en-US" sz="1600" dirty="0" smtClean="0">
                <a:solidFill>
                  <a:srgbClr val="EAEAEA"/>
                </a:solidFill>
                <a:sym typeface="Wingdings" pitchFamily="2" charset="2"/>
              </a:rPr>
              <a:t>母銀河の運動</a:t>
            </a:r>
            <a:endParaRPr lang="en-US" altLang="ja-JP" sz="160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600" dirty="0" smtClean="0">
                <a:solidFill>
                  <a:srgbClr val="EAEAEA"/>
                </a:solidFill>
                <a:sym typeface="Wingdings" pitchFamily="2" charset="2"/>
              </a:rPr>
              <a:t>     </a:t>
            </a:r>
            <a:r>
              <a:rPr lang="ja-JP" altLang="en-US" sz="1600" dirty="0" smtClean="0">
                <a:solidFill>
                  <a:srgbClr val="EAEAEA"/>
                </a:solidFill>
                <a:sym typeface="Wingdings" pitchFamily="2" charset="2"/>
              </a:rPr>
              <a:t>星間物質の影響       </a:t>
            </a:r>
            <a:endParaRPr lang="en-US" altLang="ja-JP" sz="160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600" dirty="0" smtClean="0">
                <a:solidFill>
                  <a:srgbClr val="EAEAEA"/>
                </a:solidFill>
                <a:sym typeface="Wingdings" pitchFamily="2" charset="2"/>
              </a:rPr>
              <a:t>　　地球近辺の影響　　　 軌道精度</a:t>
            </a:r>
            <a:endParaRPr lang="en-US" altLang="ja-JP" sz="160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600" dirty="0" smtClean="0">
                <a:solidFill>
                  <a:srgbClr val="EAEAEA"/>
                </a:solidFill>
                <a:sym typeface="Wingdings" pitchFamily="2" charset="2"/>
              </a:rPr>
              <a:t>     </a:t>
            </a:r>
            <a:r>
              <a:rPr lang="ja-JP" altLang="en-US" sz="1600" dirty="0" smtClean="0">
                <a:solidFill>
                  <a:srgbClr val="EAEAEA"/>
                </a:solidFill>
                <a:sym typeface="Wingdings" pitchFamily="2" charset="2"/>
              </a:rPr>
              <a:t>観測器の誤差           時計の精度</a:t>
            </a:r>
            <a:r>
              <a:rPr lang="en-US" altLang="ja-JP" sz="1600" dirty="0" smtClean="0">
                <a:solidFill>
                  <a:srgbClr val="EAEAEA"/>
                </a:solidFill>
                <a:sym typeface="Wingdings" pitchFamily="2" charset="2"/>
              </a:rPr>
              <a:t>, </a:t>
            </a:r>
            <a:r>
              <a:rPr lang="ja-JP" altLang="en-US" sz="1600" dirty="0" smtClean="0">
                <a:solidFill>
                  <a:srgbClr val="EAEAEA"/>
                </a:solidFill>
                <a:sym typeface="Wingdings" pitchFamily="2" charset="2"/>
              </a:rPr>
              <a:t>非線形性</a:t>
            </a:r>
            <a:r>
              <a:rPr lang="en-US" altLang="ja-JP" sz="1600" dirty="0" smtClean="0">
                <a:solidFill>
                  <a:srgbClr val="EAEAEA"/>
                </a:solidFill>
                <a:sym typeface="Wingdings" pitchFamily="2" charset="2"/>
              </a:rPr>
              <a:t>,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600" dirty="0" smtClean="0">
                <a:solidFill>
                  <a:srgbClr val="EAEAEA"/>
                </a:solidFill>
                <a:sym typeface="Wingdings" pitchFamily="2" charset="2"/>
              </a:rPr>
              <a:t>                                    </a:t>
            </a:r>
            <a:r>
              <a:rPr lang="ja-JP" altLang="en-US" sz="1600" dirty="0" smtClean="0">
                <a:solidFill>
                  <a:srgbClr val="EAEAEA"/>
                </a:solidFill>
                <a:sym typeface="Wingdings" pitchFamily="2" charset="2"/>
              </a:rPr>
              <a:t>校正誤差</a:t>
            </a:r>
            <a:r>
              <a:rPr lang="en-US" altLang="ja-JP" sz="1600" dirty="0" smtClean="0">
                <a:solidFill>
                  <a:srgbClr val="EAEAEA"/>
                </a:solidFill>
                <a:sym typeface="Wingdings" pitchFamily="2" charset="2"/>
              </a:rPr>
              <a:t>, </a:t>
            </a:r>
            <a:r>
              <a:rPr lang="ja-JP" altLang="en-US" sz="1600" dirty="0" smtClean="0">
                <a:solidFill>
                  <a:srgbClr val="EAEAEA"/>
                </a:solidFill>
                <a:sym typeface="Wingdings" pitchFamily="2" charset="2"/>
              </a:rPr>
              <a:t>受信機の雑音</a:t>
            </a:r>
            <a:endParaRPr lang="en-US" altLang="ja-JP" sz="1600" dirty="0" smtClean="0">
              <a:solidFill>
                <a:srgbClr val="EAEAEA"/>
              </a:solidFill>
              <a:sym typeface="Wingdings" pitchFamily="2" charset="2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7081854" y="2265514"/>
            <a:ext cx="1776426" cy="290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200" dirty="0" smtClean="0">
                <a:solidFill>
                  <a:srgbClr val="DDDDDD"/>
                </a:solidFill>
              </a:rPr>
              <a:t>Manchester (2009)</a:t>
            </a:r>
          </a:p>
        </p:txBody>
      </p:sp>
      <p:sp>
        <p:nvSpPr>
          <p:cNvPr id="56" name="正方形/長方形 55"/>
          <p:cNvSpPr/>
          <p:nvPr/>
        </p:nvSpPr>
        <p:spPr>
          <a:xfrm>
            <a:off x="5715008" y="1635717"/>
            <a:ext cx="32861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200" dirty="0" smtClean="0">
                <a:solidFill>
                  <a:srgbClr val="FFFFFF"/>
                </a:solidFill>
              </a:rPr>
              <a:t>Timing Residuals for PSR J0437-4715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5643570" y="4857760"/>
            <a:ext cx="3357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200" dirty="0" smtClean="0">
                <a:solidFill>
                  <a:srgbClr val="FFFFFF"/>
                </a:solidFill>
              </a:rPr>
              <a:t>• </a:t>
            </a:r>
            <a:r>
              <a:rPr lang="en-US" altLang="ja-JP" sz="1200" dirty="0" err="1" smtClean="0">
                <a:solidFill>
                  <a:srgbClr val="FFFFFF"/>
                </a:solidFill>
              </a:rPr>
              <a:t>Parkes</a:t>
            </a:r>
            <a:r>
              <a:rPr lang="en-US" altLang="ja-JP" sz="1200" dirty="0" smtClean="0">
                <a:solidFill>
                  <a:srgbClr val="FFFFFF"/>
                </a:solidFill>
              </a:rPr>
              <a:t> Observatory</a:t>
            </a:r>
          </a:p>
          <a:p>
            <a:pPr algn="l">
              <a:buNone/>
            </a:pPr>
            <a:r>
              <a:rPr lang="en-US" altLang="ja-JP" sz="1200" dirty="0" smtClean="0">
                <a:solidFill>
                  <a:srgbClr val="FFFFFF"/>
                </a:solidFill>
              </a:rPr>
              <a:t>• 1.2 years data span</a:t>
            </a:r>
          </a:p>
          <a:p>
            <a:pPr algn="l">
              <a:buNone/>
            </a:pPr>
            <a:r>
              <a:rPr lang="en-US" altLang="ja-JP" sz="1200" dirty="0" smtClean="0">
                <a:solidFill>
                  <a:srgbClr val="FFFFFF"/>
                </a:solidFill>
              </a:rPr>
              <a:t>• 211 TOAs, each 64 min observation time</a:t>
            </a:r>
          </a:p>
        </p:txBody>
      </p:sp>
      <p:sp>
        <p:nvSpPr>
          <p:cNvPr id="62" name="正方形/長方形 61"/>
          <p:cNvSpPr/>
          <p:nvPr/>
        </p:nvSpPr>
        <p:spPr>
          <a:xfrm>
            <a:off x="1071538" y="4526829"/>
            <a:ext cx="4071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46</a:t>
            </a:r>
            <a:r>
              <a:rPr lang="ja-JP" altLang="en-US" sz="1600" dirty="0" smtClean="0">
                <a:solidFill>
                  <a:srgbClr val="FFFFFF"/>
                </a:solidFill>
              </a:rPr>
              <a:t>個のミリ秒パルサーについて</a:t>
            </a:r>
            <a:endParaRPr lang="en-US" altLang="ja-JP" sz="1600" dirty="0" smtClean="0">
              <a:solidFill>
                <a:srgbClr val="FFFFFF"/>
              </a:solidFill>
            </a:endParaRPr>
          </a:p>
          <a:p>
            <a:pPr algn="l"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  高品質のデータ</a:t>
            </a:r>
            <a:endParaRPr lang="en-US" altLang="ja-JP" sz="1600" dirty="0" smtClean="0">
              <a:solidFill>
                <a:srgbClr val="FFFFFF"/>
              </a:solidFill>
            </a:endParaRPr>
          </a:p>
          <a:p>
            <a:pPr algn="l"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    (</a:t>
            </a:r>
            <a:r>
              <a:rPr lang="en-US" altLang="ja-JP" sz="1600" dirty="0" err="1" smtClean="0">
                <a:solidFill>
                  <a:srgbClr val="FFFFFF"/>
                </a:solidFill>
              </a:rPr>
              <a:t>rms</a:t>
            </a:r>
            <a:r>
              <a:rPr lang="en-US" altLang="ja-JP" sz="1600" dirty="0" smtClean="0">
                <a:solidFill>
                  <a:srgbClr val="FFFFFF"/>
                </a:solidFill>
              </a:rPr>
              <a:t> Residual &lt; 2.5 </a:t>
            </a:r>
            <a:r>
              <a:rPr lang="en-US" altLang="ja-JP" sz="1600" dirty="0" err="1" smtClean="0">
                <a:solidFill>
                  <a:srgbClr val="FFFFFF"/>
                </a:solidFill>
              </a:rPr>
              <a:t>μs</a:t>
            </a:r>
            <a:r>
              <a:rPr lang="en-US" altLang="ja-JP" sz="1600" dirty="0" smtClean="0">
                <a:solidFill>
                  <a:srgbClr val="FFFFFF"/>
                </a:solidFill>
              </a:rPr>
              <a:t>)  </a:t>
            </a:r>
            <a:r>
              <a:rPr lang="ja-JP" altLang="en-US" sz="1600" dirty="0" smtClean="0">
                <a:solidFill>
                  <a:srgbClr val="FFFFFF"/>
                </a:solidFill>
              </a:rPr>
              <a:t>が得られている</a:t>
            </a:r>
            <a:r>
              <a:rPr lang="en-US" altLang="ja-JP" sz="1600" dirty="0" smtClean="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パルサータイミング</a:t>
            </a:r>
            <a:r>
              <a:rPr lang="ja-JP" altLang="en-US" dirty="0" smtClean="0"/>
              <a:t>による制限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785C01B-0D72-48EE-B390-C868EDD98FDA}" type="slidenum">
              <a:rPr lang="en-US" altLang="ja-JP" sz="14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 altLang="ja-JP" sz="14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714348" y="928670"/>
            <a:ext cx="4572032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複数のパルサーの観測結果をまとめる</a:t>
            </a:r>
            <a:endParaRPr lang="en-US" altLang="ja-JP" sz="18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19" name="Rectangle 69"/>
          <p:cNvSpPr>
            <a:spLocks noChangeArrowheads="1"/>
          </p:cNvSpPr>
          <p:nvPr/>
        </p:nvSpPr>
        <p:spPr bwMode="auto">
          <a:xfrm>
            <a:off x="857224" y="1357298"/>
            <a:ext cx="2428892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8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年間の観測</a:t>
            </a:r>
            <a:endParaRPr lang="en-US" altLang="ja-JP" sz="18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29" name="図 28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4000496" y="2428868"/>
            <a:ext cx="1357323" cy="205476"/>
          </a:xfrm>
          <a:prstGeom prst="rect">
            <a:avLst/>
          </a:prstGeom>
          <a:noFill/>
        </p:spPr>
      </p:pic>
      <p:sp>
        <p:nvSpPr>
          <p:cNvPr id="32" name="正方形/長方形 31"/>
          <p:cNvSpPr/>
          <p:nvPr/>
        </p:nvSpPr>
        <p:spPr>
          <a:xfrm>
            <a:off x="4429124" y="2138724"/>
            <a:ext cx="121444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200" dirty="0" smtClean="0">
                <a:solidFill>
                  <a:srgbClr val="DDDDDD"/>
                </a:solidFill>
              </a:rPr>
              <a:t>(C.L. 95%)</a:t>
            </a:r>
          </a:p>
        </p:txBody>
      </p:sp>
      <p:pic>
        <p:nvPicPr>
          <p:cNvPr id="34" name="図 33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214414" y="1928802"/>
            <a:ext cx="2974410" cy="594882"/>
          </a:xfrm>
          <a:prstGeom prst="rect">
            <a:avLst/>
          </a:prstGeom>
          <a:noFill/>
        </p:spPr>
      </p:pic>
      <p:sp>
        <p:nvSpPr>
          <p:cNvPr id="35" name="正方形/長方形 34"/>
          <p:cNvSpPr/>
          <p:nvPr/>
        </p:nvSpPr>
        <p:spPr>
          <a:xfrm>
            <a:off x="2428860" y="1428736"/>
            <a:ext cx="1919302" cy="290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200" dirty="0" smtClean="0">
                <a:solidFill>
                  <a:srgbClr val="DDDDDD"/>
                </a:solidFill>
              </a:rPr>
              <a:t>Janet et al. (2006)</a:t>
            </a:r>
          </a:p>
        </p:txBody>
      </p:sp>
      <p:pic>
        <p:nvPicPr>
          <p:cNvPr id="37" name="Picture 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94143" y="1330562"/>
            <a:ext cx="2935575" cy="1384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475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57950" y="2902197"/>
            <a:ext cx="2643206" cy="174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正方形/長方形 37"/>
          <p:cNvSpPr/>
          <p:nvPr/>
        </p:nvSpPr>
        <p:spPr>
          <a:xfrm>
            <a:off x="6143636" y="6072206"/>
            <a:ext cx="1919302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200" dirty="0" smtClean="0">
                <a:solidFill>
                  <a:srgbClr val="DDDDDD"/>
                </a:solidFill>
              </a:rPr>
              <a:t>Manchester (2009)</a:t>
            </a:r>
          </a:p>
        </p:txBody>
      </p:sp>
      <p:pic>
        <p:nvPicPr>
          <p:cNvPr id="39" name="Picture 4" descr="Picture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94387" y="3000371"/>
            <a:ext cx="4663497" cy="3379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>
          <a:xfrm>
            <a:off x="467544" y="3143248"/>
            <a:ext cx="8420160" cy="3214710"/>
          </a:xfrm>
          <a:prstGeom prst="roundRect">
            <a:avLst>
              <a:gd name="adj" fmla="val 2509"/>
            </a:avLst>
          </a:prstGeom>
          <a:solidFill>
            <a:srgbClr val="FFFFFF">
              <a:alpha val="9804"/>
            </a:srgbClr>
          </a:solidFill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None/>
            </a:pPr>
            <a:endParaRPr kumimoji="1" lang="ja-JP" altLang="en-US" sz="1400" b="1" dirty="0" err="1" smtClean="0">
              <a:solidFill>
                <a:srgbClr val="DDDDDD"/>
              </a:solidFill>
            </a:endParaRPr>
          </a:p>
        </p:txBody>
      </p:sp>
      <p:sp>
        <p:nvSpPr>
          <p:cNvPr id="24" name="角丸四角形 23"/>
          <p:cNvSpPr/>
          <p:nvPr/>
        </p:nvSpPr>
        <p:spPr>
          <a:xfrm>
            <a:off x="5315804" y="3429000"/>
            <a:ext cx="3500462" cy="2000264"/>
          </a:xfrm>
          <a:prstGeom prst="roundRect">
            <a:avLst>
              <a:gd name="adj" fmla="val 2509"/>
            </a:avLst>
          </a:prstGeom>
          <a:solidFill>
            <a:srgbClr val="000000">
              <a:alpha val="20000"/>
            </a:srgbClr>
          </a:solidFill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None/>
            </a:pPr>
            <a:endParaRPr kumimoji="1" lang="ja-JP" altLang="en-US" sz="1400" dirty="0" err="1" smtClean="0">
              <a:solidFill>
                <a:srgbClr val="DDDDDD"/>
              </a:solidFill>
            </a:endParaRPr>
          </a:p>
        </p:txBody>
      </p:sp>
      <p:pic>
        <p:nvPicPr>
          <p:cNvPr id="1592323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785794"/>
            <a:ext cx="2844980" cy="21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2322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76572" y="3429000"/>
            <a:ext cx="343969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パルサータイミングアレー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785C01B-0D72-48EE-B390-C868EDD98FDA}" type="slidenum">
              <a:rPr lang="en-US" altLang="ja-JP" sz="14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US" altLang="ja-JP" sz="14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613436" y="3214686"/>
            <a:ext cx="5429288" cy="306545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600" dirty="0" smtClean="0">
                <a:solidFill>
                  <a:schemeClr val="bg1"/>
                </a:solidFill>
              </a:rPr>
              <a:t>European Pulsar Timing Array (EPTA)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    </a:t>
            </a:r>
            <a:r>
              <a:rPr lang="ja-JP" altLang="en-US" sz="1400" dirty="0" smtClean="0">
                <a:solidFill>
                  <a:srgbClr val="FFFFFF"/>
                </a:solidFill>
              </a:rPr>
              <a:t>電波望遠鏡  </a:t>
            </a:r>
            <a:r>
              <a:rPr lang="en-US" altLang="ja-JP" sz="1400" dirty="0" err="1" smtClean="0">
                <a:solidFill>
                  <a:srgbClr val="FFFFFF"/>
                </a:solidFill>
              </a:rPr>
              <a:t>Westerbork</a:t>
            </a:r>
            <a:r>
              <a:rPr lang="en-US" altLang="ja-JP" sz="1400" dirty="0" smtClean="0">
                <a:solidFill>
                  <a:srgbClr val="FFFFFF"/>
                </a:solidFill>
              </a:rPr>
              <a:t>, </a:t>
            </a:r>
            <a:r>
              <a:rPr lang="en-US" altLang="ja-JP" sz="1400" dirty="0" err="1" smtClean="0">
                <a:solidFill>
                  <a:srgbClr val="FFFFFF"/>
                </a:solidFill>
              </a:rPr>
              <a:t>Effelsberg</a:t>
            </a:r>
            <a:r>
              <a:rPr lang="en-US" altLang="ja-JP" sz="1400" dirty="0" smtClean="0">
                <a:solidFill>
                  <a:srgbClr val="FFFFFF"/>
                </a:solidFill>
              </a:rPr>
              <a:t>,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400" dirty="0" smtClean="0">
                <a:solidFill>
                  <a:srgbClr val="FFFFFF"/>
                </a:solidFill>
              </a:rPr>
              <a:t>                        </a:t>
            </a:r>
            <a:r>
              <a:rPr lang="en-US" altLang="ja-JP" sz="1400" dirty="0" err="1" smtClean="0">
                <a:solidFill>
                  <a:srgbClr val="FFFFFF"/>
                </a:solidFill>
              </a:rPr>
              <a:t>Nancay</a:t>
            </a:r>
            <a:r>
              <a:rPr lang="en-US" altLang="ja-JP" sz="1400" dirty="0" smtClean="0">
                <a:solidFill>
                  <a:srgbClr val="FFFFFF"/>
                </a:solidFill>
              </a:rPr>
              <a:t>, </a:t>
            </a:r>
            <a:r>
              <a:rPr lang="en-US" altLang="ja-JP" sz="1400" dirty="0" err="1" smtClean="0">
                <a:solidFill>
                  <a:srgbClr val="FFFFFF"/>
                </a:solidFill>
              </a:rPr>
              <a:t>JodrellBank</a:t>
            </a:r>
            <a:r>
              <a:rPr lang="en-US" altLang="ja-JP" sz="1400" dirty="0" smtClean="0">
                <a:solidFill>
                  <a:srgbClr val="FFFFFF"/>
                </a:solidFill>
              </a:rPr>
              <a:t>, (Cagliari)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400" dirty="0" smtClean="0">
                <a:solidFill>
                  <a:srgbClr val="FFFFFF"/>
                </a:solidFill>
              </a:rPr>
              <a:t>    </a:t>
            </a:r>
            <a:r>
              <a:rPr lang="ja-JP" altLang="en-US" sz="1400" dirty="0" smtClean="0">
                <a:solidFill>
                  <a:srgbClr val="FFFFFF"/>
                </a:solidFill>
              </a:rPr>
              <a:t>普段は個別に運用・高感度が必要な時に同時観測</a:t>
            </a:r>
            <a:endParaRPr lang="en-US" altLang="ja-JP" sz="1400" dirty="0" smtClean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400" dirty="0" smtClean="0">
                <a:solidFill>
                  <a:srgbClr val="FFFFFF"/>
                </a:solidFill>
              </a:rPr>
              <a:t>　  </a:t>
            </a:r>
            <a:r>
              <a:rPr lang="en-US" altLang="ja-JP" sz="1400" dirty="0" smtClean="0">
                <a:solidFill>
                  <a:srgbClr val="DDDDDD"/>
                </a:solidFill>
              </a:rPr>
              <a:t>9</a:t>
            </a:r>
            <a:r>
              <a:rPr lang="ja-JP" altLang="en-US" sz="1400" dirty="0" smtClean="0">
                <a:solidFill>
                  <a:srgbClr val="DDDDDD"/>
                </a:solidFill>
              </a:rPr>
              <a:t>個</a:t>
            </a:r>
            <a:r>
              <a:rPr lang="ja-JP" altLang="en-US" sz="1400" dirty="0" smtClean="0">
                <a:solidFill>
                  <a:srgbClr val="FFFFFF"/>
                </a:solidFill>
              </a:rPr>
              <a:t>の安定パルサー</a:t>
            </a:r>
            <a:r>
              <a:rPr lang="en-US" altLang="ja-JP" sz="1400" dirty="0" smtClean="0">
                <a:solidFill>
                  <a:srgbClr val="FFFFFF"/>
                </a:solidFill>
              </a:rPr>
              <a:t> (</a:t>
            </a:r>
            <a:r>
              <a:rPr lang="en-US" altLang="ja-JP" sz="1400" dirty="0" err="1" smtClean="0">
                <a:solidFill>
                  <a:srgbClr val="FFFFFF"/>
                </a:solidFill>
              </a:rPr>
              <a:t>rms</a:t>
            </a:r>
            <a:r>
              <a:rPr lang="en-US" altLang="ja-JP" sz="1400" dirty="0" smtClean="0">
                <a:solidFill>
                  <a:srgbClr val="FFFFFF"/>
                </a:solidFill>
              </a:rPr>
              <a:t> Residual &lt; 2.5 </a:t>
            </a:r>
            <a:r>
              <a:rPr lang="en-US" altLang="ja-JP" sz="1400" dirty="0" err="1" smtClean="0">
                <a:solidFill>
                  <a:srgbClr val="FFFFFF"/>
                </a:solidFill>
              </a:rPr>
              <a:t>μs</a:t>
            </a:r>
            <a:r>
              <a:rPr lang="en-US" altLang="ja-JP" sz="1400" dirty="0" smtClean="0">
                <a:solidFill>
                  <a:srgbClr val="FFFFFF"/>
                </a:solidFill>
              </a:rPr>
              <a:t>)</a:t>
            </a:r>
            <a:endParaRPr lang="ja-JP" altLang="en-US" sz="1400" dirty="0" smtClean="0">
              <a:solidFill>
                <a:srgbClr val="FFFFFF"/>
              </a:solidFill>
            </a:endParaRPr>
          </a:p>
          <a:p>
            <a:pPr algn="l">
              <a:lnSpc>
                <a:spcPct val="150000"/>
              </a:lnSpc>
              <a:buNone/>
            </a:pPr>
            <a:r>
              <a:rPr lang="en-US" altLang="ja-JP" sz="1600" dirty="0" smtClean="0">
                <a:solidFill>
                  <a:schemeClr val="bg1"/>
                </a:solidFill>
              </a:rPr>
              <a:t>North American pulsar timing array (</a:t>
            </a:r>
            <a:r>
              <a:rPr lang="en-US" altLang="ja-JP" sz="1600" dirty="0" err="1" smtClean="0">
                <a:solidFill>
                  <a:schemeClr val="bg1"/>
                </a:solidFill>
              </a:rPr>
              <a:t>NANOGrav</a:t>
            </a:r>
            <a:r>
              <a:rPr lang="en-US" altLang="ja-JP" sz="1600" dirty="0" smtClean="0">
                <a:solidFill>
                  <a:schemeClr val="bg1"/>
                </a:solidFill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400" dirty="0" smtClean="0">
                <a:solidFill>
                  <a:srgbClr val="FFFFFF"/>
                </a:solidFill>
              </a:rPr>
              <a:t>     Arecibo and Green Bank </a:t>
            </a:r>
            <a:r>
              <a:rPr lang="ja-JP" altLang="en-US" sz="1400" dirty="0" smtClean="0">
                <a:solidFill>
                  <a:srgbClr val="FFFFFF"/>
                </a:solidFill>
              </a:rPr>
              <a:t>のデータを使用</a:t>
            </a:r>
            <a:endParaRPr lang="en-US" altLang="ja-JP" sz="1400" dirty="0" smtClean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400" dirty="0" smtClean="0">
                <a:solidFill>
                  <a:srgbClr val="FFFFFF"/>
                </a:solidFill>
              </a:rPr>
              <a:t>    </a:t>
            </a:r>
            <a:r>
              <a:rPr lang="en-US" altLang="ja-JP" sz="1400" dirty="0" smtClean="0">
                <a:solidFill>
                  <a:srgbClr val="DDDDDD"/>
                </a:solidFill>
              </a:rPr>
              <a:t>17</a:t>
            </a:r>
            <a:r>
              <a:rPr lang="ja-JP" altLang="en-US" sz="1400" dirty="0" smtClean="0">
                <a:solidFill>
                  <a:srgbClr val="DDDDDD"/>
                </a:solidFill>
              </a:rPr>
              <a:t>個</a:t>
            </a:r>
            <a:r>
              <a:rPr lang="ja-JP" altLang="en-US" sz="1400" dirty="0" smtClean="0">
                <a:solidFill>
                  <a:srgbClr val="FFFFFF"/>
                </a:solidFill>
              </a:rPr>
              <a:t>の安定パルサー</a:t>
            </a:r>
          </a:p>
          <a:p>
            <a:pPr algn="l">
              <a:lnSpc>
                <a:spcPct val="150000"/>
              </a:lnSpc>
              <a:buNone/>
            </a:pPr>
            <a:r>
              <a:rPr lang="en-US" altLang="ja-JP" sz="1600" dirty="0" err="1" smtClean="0">
                <a:solidFill>
                  <a:schemeClr val="bg1"/>
                </a:solidFill>
              </a:rPr>
              <a:t>Parkes</a:t>
            </a:r>
            <a:r>
              <a:rPr lang="en-US" altLang="ja-JP" sz="1600" dirty="0" smtClean="0">
                <a:solidFill>
                  <a:schemeClr val="bg1"/>
                </a:solidFill>
              </a:rPr>
              <a:t> Pulsar Timing Array (PPTA)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　</a:t>
            </a:r>
            <a:r>
              <a:rPr lang="ja-JP" altLang="en-US" sz="1400" dirty="0" smtClean="0">
                <a:solidFill>
                  <a:srgbClr val="FFFFFF"/>
                </a:solidFill>
              </a:rPr>
              <a:t>  </a:t>
            </a:r>
            <a:r>
              <a:rPr lang="en-US" altLang="ja-JP" sz="1400" dirty="0" err="1" smtClean="0">
                <a:solidFill>
                  <a:srgbClr val="FFFFFF"/>
                </a:solidFill>
              </a:rPr>
              <a:t>Parkes</a:t>
            </a:r>
            <a:r>
              <a:rPr lang="ja-JP" altLang="en-US" sz="1400" dirty="0" smtClean="0">
                <a:solidFill>
                  <a:srgbClr val="FFFFFF"/>
                </a:solidFill>
              </a:rPr>
              <a:t>　</a:t>
            </a:r>
            <a:r>
              <a:rPr lang="en-US" altLang="ja-JP" sz="1400" dirty="0" smtClean="0">
                <a:solidFill>
                  <a:srgbClr val="FFFFFF"/>
                </a:solidFill>
              </a:rPr>
              <a:t>64m </a:t>
            </a:r>
            <a:r>
              <a:rPr lang="ja-JP" altLang="en-US" sz="1400" dirty="0" smtClean="0">
                <a:solidFill>
                  <a:srgbClr val="FFFFFF"/>
                </a:solidFill>
              </a:rPr>
              <a:t>電波望遠鏡 </a:t>
            </a:r>
            <a:r>
              <a:rPr lang="en-US" altLang="ja-JP" sz="1400" dirty="0" smtClean="0">
                <a:solidFill>
                  <a:srgbClr val="FFFFFF"/>
                </a:solidFill>
              </a:rPr>
              <a:t>(Australia)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400" dirty="0" smtClean="0">
                <a:solidFill>
                  <a:srgbClr val="FFFFFF"/>
                </a:solidFill>
              </a:rPr>
              <a:t>     </a:t>
            </a:r>
            <a:r>
              <a:rPr lang="en-US" altLang="ja-JP" sz="1400" dirty="0" smtClean="0">
                <a:solidFill>
                  <a:srgbClr val="DDDDDD"/>
                </a:solidFill>
              </a:rPr>
              <a:t>20</a:t>
            </a:r>
            <a:r>
              <a:rPr lang="ja-JP" altLang="en-US" sz="1400" dirty="0" smtClean="0">
                <a:solidFill>
                  <a:srgbClr val="DDDDDD"/>
                </a:solidFill>
              </a:rPr>
              <a:t>個</a:t>
            </a:r>
            <a:r>
              <a:rPr lang="ja-JP" altLang="en-US" sz="1400" dirty="0" smtClean="0">
                <a:solidFill>
                  <a:srgbClr val="FFFFFF"/>
                </a:solidFill>
              </a:rPr>
              <a:t>の安定パルサー</a:t>
            </a:r>
            <a:endParaRPr lang="en-US" altLang="ja-JP" sz="1400" dirty="0" smtClean="0">
              <a:solidFill>
                <a:srgbClr val="FFFFFF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396766" y="3286124"/>
            <a:ext cx="1633550" cy="273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100" dirty="0" smtClean="0">
                <a:solidFill>
                  <a:srgbClr val="DDDDDD"/>
                </a:solidFill>
              </a:rPr>
              <a:t>Manchester (2009)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5387242" y="5500702"/>
            <a:ext cx="350046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100" dirty="0" smtClean="0">
                <a:solidFill>
                  <a:srgbClr val="FFFFFF"/>
                </a:solidFill>
              </a:rPr>
              <a:t>• 30 MSPs being timed in PTA projects world-wide</a:t>
            </a:r>
          </a:p>
          <a:p>
            <a:pPr algn="l">
              <a:buNone/>
            </a:pPr>
            <a:r>
              <a:rPr lang="en-US" altLang="ja-JP" sz="1100" dirty="0" smtClean="0">
                <a:solidFill>
                  <a:srgbClr val="FFFFFF"/>
                </a:solidFill>
              </a:rPr>
              <a:t>• Circle size ~ (</a:t>
            </a:r>
            <a:r>
              <a:rPr lang="en-US" altLang="ja-JP" sz="1100" dirty="0" err="1" smtClean="0">
                <a:solidFill>
                  <a:srgbClr val="FFFFFF"/>
                </a:solidFill>
              </a:rPr>
              <a:t>rms</a:t>
            </a:r>
            <a:r>
              <a:rPr lang="en-US" altLang="ja-JP" sz="1100" dirty="0" smtClean="0">
                <a:solidFill>
                  <a:srgbClr val="FFFFFF"/>
                </a:solidFill>
              </a:rPr>
              <a:t> residual)-1</a:t>
            </a:r>
          </a:p>
          <a:p>
            <a:pPr algn="l">
              <a:buNone/>
            </a:pPr>
            <a:r>
              <a:rPr lang="en-US" altLang="ja-JP" sz="1100" dirty="0" smtClean="0">
                <a:solidFill>
                  <a:srgbClr val="FFFFFF"/>
                </a:solidFill>
              </a:rPr>
              <a:t>• 12 MSPs being timed at more than one observatory</a:t>
            </a:r>
            <a:endParaRPr lang="ja-JP" altLang="en-US" sz="1100" dirty="0">
              <a:solidFill>
                <a:srgbClr val="FFFFFF"/>
              </a:solidFill>
            </a:endParaRPr>
          </a:p>
        </p:txBody>
      </p:sp>
      <p:pic>
        <p:nvPicPr>
          <p:cNvPr id="12" name="Picture 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25105" y="2571744"/>
            <a:ext cx="704613" cy="49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69"/>
          <p:cNvSpPr>
            <a:spLocks noChangeArrowheads="1"/>
          </p:cNvSpPr>
          <p:nvPr/>
        </p:nvSpPr>
        <p:spPr bwMode="auto">
          <a:xfrm>
            <a:off x="1500166" y="2090231"/>
            <a:ext cx="4286280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600" dirty="0" smtClean="0">
                <a:solidFill>
                  <a:srgbClr val="DDDDDD"/>
                </a:solidFill>
              </a:rPr>
              <a:t>要求条件</a:t>
            </a:r>
            <a:r>
              <a:rPr lang="en-US" altLang="ja-JP" sz="1600" dirty="0" smtClean="0">
                <a:solidFill>
                  <a:srgbClr val="DDDDDD"/>
                </a:solidFill>
              </a:rPr>
              <a:t>   20</a:t>
            </a:r>
            <a:r>
              <a:rPr lang="ja-JP" altLang="en-US" sz="1600" dirty="0" smtClean="0">
                <a:solidFill>
                  <a:srgbClr val="DDDDDD"/>
                </a:solidFill>
              </a:rPr>
              <a:t>個の安定なミリ秒パルサー</a:t>
            </a:r>
            <a:endParaRPr lang="en-US" altLang="ja-JP" sz="1600" dirty="0" smtClean="0">
              <a:solidFill>
                <a:srgbClr val="DDDDDD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1600" dirty="0" smtClean="0">
                <a:solidFill>
                  <a:srgbClr val="DDDDDD"/>
                </a:solidFill>
              </a:rPr>
              <a:t>                100nsec</a:t>
            </a:r>
            <a:r>
              <a:rPr lang="ja-JP" altLang="en-US" sz="1600" dirty="0" smtClean="0">
                <a:solidFill>
                  <a:srgbClr val="DDDDDD"/>
                </a:solidFill>
              </a:rPr>
              <a:t>の精度</a:t>
            </a:r>
            <a:endParaRPr lang="en-US" altLang="ja-JP" sz="1600" dirty="0" smtClean="0">
              <a:solidFill>
                <a:srgbClr val="DDDDDD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1600" dirty="0" smtClean="0">
                <a:solidFill>
                  <a:srgbClr val="DDDDDD"/>
                </a:solidFill>
              </a:rPr>
              <a:t>                 5-10</a:t>
            </a:r>
            <a:r>
              <a:rPr lang="ja-JP" altLang="en-US" sz="1600" dirty="0" smtClean="0">
                <a:solidFill>
                  <a:srgbClr val="DDDDDD"/>
                </a:solidFill>
              </a:rPr>
              <a:t>年 毎週の観測</a:t>
            </a:r>
            <a:endParaRPr lang="en-US" altLang="ja-JP" sz="1600" dirty="0" smtClean="0">
              <a:solidFill>
                <a:srgbClr val="DDDDDD"/>
              </a:solidFill>
            </a:endParaRPr>
          </a:p>
        </p:txBody>
      </p:sp>
      <p:sp>
        <p:nvSpPr>
          <p:cNvPr id="19" name="Rectangle 69"/>
          <p:cNvSpPr>
            <a:spLocks noChangeArrowheads="1"/>
          </p:cNvSpPr>
          <p:nvPr/>
        </p:nvSpPr>
        <p:spPr bwMode="auto">
          <a:xfrm>
            <a:off x="580996" y="928670"/>
            <a:ext cx="456250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複数のパルサー観測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相関解析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20" name="Rectangle 69"/>
          <p:cNvSpPr>
            <a:spLocks noChangeArrowheads="1"/>
          </p:cNvSpPr>
          <p:nvPr/>
        </p:nvSpPr>
        <p:spPr bwMode="auto">
          <a:xfrm>
            <a:off x="1142976" y="1395278"/>
            <a:ext cx="4562508" cy="72006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背景重力波</a:t>
            </a:r>
            <a:r>
              <a:rPr lang="en-US" altLang="ja-JP" sz="1800" dirty="0" smtClean="0">
                <a:solidFill>
                  <a:srgbClr val="FFFFFF"/>
                </a:solidFill>
              </a:rPr>
              <a:t>, 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超巨大</a:t>
            </a:r>
            <a:r>
              <a:rPr lang="en-US" altLang="ja-JP" sz="1800" dirty="0" smtClean="0">
                <a:solidFill>
                  <a:srgbClr val="FFFFFF"/>
                </a:solidFill>
              </a:rPr>
              <a:t>BH</a:t>
            </a:r>
            <a:r>
              <a:rPr lang="ja-JP" altLang="en-US" sz="1800" dirty="0" smtClean="0">
                <a:solidFill>
                  <a:srgbClr val="FFFFFF"/>
                </a:solidFill>
              </a:rPr>
              <a:t>合体からの重力波の検出を目指す</a:t>
            </a:r>
            <a:endParaRPr lang="en-US" altLang="ja-JP" sz="1800" dirty="0" smtClean="0">
              <a:solidFill>
                <a:srgbClr val="FFFFFF"/>
              </a:solidFill>
            </a:endParaRPr>
          </a:p>
        </p:txBody>
      </p:sp>
      <p:sp>
        <p:nvSpPr>
          <p:cNvPr id="21" name="右矢印 20"/>
          <p:cNvSpPr/>
          <p:nvPr/>
        </p:nvSpPr>
        <p:spPr>
          <a:xfrm>
            <a:off x="928662" y="1466716"/>
            <a:ext cx="214314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9050">
            <a:solidFill>
              <a:srgbClr val="FFFFFF"/>
            </a:solidFill>
          </a:ln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None/>
            </a:pPr>
            <a:endParaRPr kumimoji="1" lang="ja-JP" altLang="en-US" sz="1400" dirty="0" err="1" smtClean="0">
              <a:solidFill>
                <a:srgbClr val="DDDDDD"/>
              </a:solidFill>
            </a:endParaRPr>
          </a:p>
        </p:txBody>
      </p:sp>
      <p:pic>
        <p:nvPicPr>
          <p:cNvPr id="25" name="Picture 8" descr="telescopes-193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9520" y="2571744"/>
            <a:ext cx="714380" cy="510272"/>
          </a:xfrm>
          <a:prstGeom prst="rect">
            <a:avLst/>
          </a:prstGeom>
          <a:noFill/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3702" y="2571744"/>
            <a:ext cx="709622" cy="492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 bwMode="auto">
          <a:xfrm>
            <a:off x="395536" y="2636912"/>
            <a:ext cx="3888432" cy="2639034"/>
          </a:xfrm>
          <a:prstGeom prst="roundRect">
            <a:avLst>
              <a:gd name="adj" fmla="val 5775"/>
            </a:avLst>
          </a:prstGeom>
          <a:solidFill>
            <a:srgbClr val="FFFFFF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SKA : </a:t>
            </a:r>
            <a:r>
              <a:rPr lang="ja-JP" altLang="en-US" dirty="0" smtClean="0"/>
              <a:t>電波望遠鏡アレイ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85</a:t>
            </a:fld>
            <a:endParaRPr lang="en-US" altLang="ja-JP" dirty="0"/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683568" y="1556792"/>
            <a:ext cx="7343775" cy="45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The Square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Kilometre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 Array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539552" y="2481968"/>
            <a:ext cx="3919736" cy="32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38163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893763" indent="-176213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257300" indent="-1809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1617663" indent="-1809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5pPr>
            <a:lvl6pPr marL="2074863" indent="-1809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532063" indent="-1809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2989263" indent="-1809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446463" indent="-1809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180975" marR="0" lvl="0" indent="-1809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0" cap="none" spc="0" normalizeH="0" noProof="0" dirty="0" smtClean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180975" marR="0" lvl="0" indent="-1809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Next Generation Radio Telescope</a:t>
            </a:r>
          </a:p>
          <a:p>
            <a:pPr marL="180975" marR="0" lvl="0" indent="-1809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Built in South Africa or Western Australia in ~2020</a:t>
            </a:r>
          </a:p>
          <a:p>
            <a:pPr marL="180975" marR="0" lvl="0" indent="-1809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50x sensitivity of current best interferometer</a:t>
            </a:r>
          </a:p>
          <a:p>
            <a:pPr marL="180975" marR="0" lvl="0" indent="-1809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Key science project: “</a:t>
            </a:r>
            <a:r>
              <a:rPr kumimoji="0" lang="en-US" sz="1800" b="0" i="1" u="none" strike="noStrike" kern="0" cap="none" spc="0" normalizeH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Strong field tests of gravity using pulsars and black holes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” - will be used as a “gravitational wave” telescope</a:t>
            </a:r>
          </a:p>
          <a:p>
            <a:pPr marL="180975" marR="0" lvl="0" indent="-1809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0" cap="none" spc="0" normalizeH="0" noProof="0" dirty="0" smtClean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180975" marR="0" lvl="0" indent="-1809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0" cap="none" spc="0" normalizeH="0" noProof="0" dirty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26" name="Picture 4" descr="Picture 1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9288" y="2410555"/>
            <a:ext cx="4468812" cy="2879725"/>
          </a:xfrm>
          <a:prstGeom prst="rect">
            <a:avLst/>
          </a:prstGeom>
          <a:noFill/>
        </p:spPr>
      </p:pic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4787767" y="5342543"/>
            <a:ext cx="41767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200" kern="1200" dirty="0">
                <a:solidFill>
                  <a:srgbClr val="B2B2B2"/>
                </a:solidFill>
                <a:latin typeface="+mj-lt"/>
                <a:ea typeface="+mn-ea"/>
                <a:cs typeface="+mn-cs"/>
              </a:rPr>
              <a:t>http://www.skatelescope.org/photo/material/S22-Abb1.jpg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5821216" y="1537628"/>
            <a:ext cx="3143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AU" altLang="ja-JP" sz="1400" dirty="0" smtClean="0">
                <a:solidFill>
                  <a:srgbClr val="B2B2B2"/>
                </a:solidFill>
              </a:rPr>
              <a:t>George Hobbs</a:t>
            </a:r>
          </a:p>
          <a:p>
            <a:pPr algn="l">
              <a:buNone/>
            </a:pPr>
            <a:r>
              <a:rPr lang="en-AU" altLang="ja-JP" sz="1400" dirty="0" smtClean="0">
                <a:solidFill>
                  <a:srgbClr val="B2B2B2"/>
                </a:solidFill>
              </a:rPr>
              <a:t>Australia Telescope National Facility</a:t>
            </a:r>
          </a:p>
        </p:txBody>
      </p:sp>
    </p:spTree>
    <p:extLst>
      <p:ext uri="{BB962C8B-B14F-4D97-AF65-F5344CB8AC3E}">
        <p14:creationId xmlns:p14="http://schemas.microsoft.com/office/powerpoint/2010/main" val="38490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B93A497-A321-47AA-8455-7E73E3ADC5A4}" type="slidenum">
              <a:rPr lang="en-US" altLang="ja-JP" sz="14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 altLang="ja-JP" sz="14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00125"/>
            <a:ext cx="8072438" cy="2663825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</a:t>
            </a:r>
            <a:r>
              <a:rPr lang="en-US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章  重力波の検出</a:t>
            </a:r>
            <a:endParaRPr lang="ja-JP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endParaRPr lang="ja-JP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71736" y="2917839"/>
            <a:ext cx="4857784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dirty="0" smtClean="0">
                <a:solidFill>
                  <a:srgbClr val="B2B2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重力波</a:t>
            </a:r>
            <a:r>
              <a:rPr lang="ja-JP" altLang="en-US" sz="3200" dirty="0" smtClean="0">
                <a:solidFill>
                  <a:srgbClr val="B2B2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の</a:t>
            </a:r>
            <a:r>
              <a:rPr kumimoji="1" lang="ja-JP" altLang="en-US" sz="3200" dirty="0" smtClean="0">
                <a:solidFill>
                  <a:srgbClr val="B2B2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検出原理</a:t>
            </a:r>
            <a:endParaRPr kumimoji="1" lang="en-US" altLang="ja-JP" sz="3200" dirty="0">
              <a:solidFill>
                <a:srgbClr val="B2B2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重力波検出器</a:t>
            </a:r>
            <a:endParaRPr kumimoji="1" lang="en-US" altLang="ja-JP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　            </a:t>
            </a: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            </a:t>
            </a:r>
          </a:p>
        </p:txBody>
      </p:sp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2714612" y="5786454"/>
            <a:ext cx="214314" cy="214314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10000"/>
            </a:schemeClr>
          </a:solidFill>
          <a:ln w="3175">
            <a:solidFill>
              <a:schemeClr val="tx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69"/>
          <p:cNvSpPr>
            <a:spLocks noChangeArrowheads="1"/>
          </p:cNvSpPr>
          <p:nvPr/>
        </p:nvSpPr>
        <p:spPr bwMode="auto">
          <a:xfrm>
            <a:off x="3000364" y="4204652"/>
            <a:ext cx="4572032" cy="19389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共振型アンテナ</a:t>
            </a:r>
            <a:endParaRPr kumimoji="1" lang="en-US" altLang="ja-JP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レーザー干渉計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ドップラートラッキング</a:t>
            </a:r>
            <a:endParaRPr kumimoji="1" lang="en-US" altLang="ja-JP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パルサータイミング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CMB B-mode</a:t>
            </a: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角丸四角形 2"/>
          <p:cNvSpPr/>
          <p:nvPr/>
        </p:nvSpPr>
        <p:spPr bwMode="auto">
          <a:xfrm>
            <a:off x="652434" y="3271667"/>
            <a:ext cx="8024022" cy="2526163"/>
          </a:xfrm>
          <a:prstGeom prst="roundRect">
            <a:avLst>
              <a:gd name="adj" fmla="val 6110"/>
            </a:avLst>
          </a:prstGeom>
          <a:solidFill>
            <a:srgbClr val="99CCFF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CMB B-mode </a:t>
            </a:r>
            <a:r>
              <a:rPr lang="ja-JP" altLang="en-US" dirty="0" smtClean="0"/>
              <a:t>偏光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785C01B-0D72-48EE-B390-C868EDD98FDA}" type="slidenum">
              <a:rPr lang="en-US" altLang="ja-JP" sz="14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US" altLang="ja-JP" sz="14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cxnSp>
        <p:nvCxnSpPr>
          <p:cNvPr id="62" name="直線コネクタ 61"/>
          <p:cNvCxnSpPr/>
          <p:nvPr/>
        </p:nvCxnSpPr>
        <p:spPr bwMode="auto">
          <a:xfrm rot="16200000" flipH="1">
            <a:off x="1519167" y="4550113"/>
            <a:ext cx="2262018" cy="14004"/>
          </a:xfrm>
          <a:prstGeom prst="line">
            <a:avLst/>
          </a:prstGeom>
          <a:ln w="28575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Rectangle 69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748382" y="1196752"/>
            <a:ext cx="6919962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CCECFF"/>
                </a:solidFill>
              </a:rPr>
              <a:t>宇宙背景放射 </a:t>
            </a:r>
            <a:r>
              <a:rPr lang="en-US" altLang="ja-JP" sz="1600" dirty="0" smtClean="0">
                <a:solidFill>
                  <a:srgbClr val="DDDDDD"/>
                </a:solidFill>
              </a:rPr>
              <a:t>(CMB, Cosmic Microwave Background</a:t>
            </a:r>
            <a:r>
              <a:rPr lang="en-US" altLang="ja-JP" sz="1600" dirty="0" smtClean="0">
                <a:solidFill>
                  <a:srgbClr val="FFFFFF"/>
                </a:solidFill>
              </a:rPr>
              <a:t>)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       </a:t>
            </a:r>
            <a:r>
              <a:rPr lang="en-US" altLang="ja-JP" sz="2000" dirty="0" smtClean="0">
                <a:solidFill>
                  <a:srgbClr val="CCECFF"/>
                </a:solidFill>
              </a:rPr>
              <a:t>B-mode</a:t>
            </a:r>
            <a:r>
              <a:rPr lang="ja-JP" altLang="en-US" sz="2000" dirty="0" smtClean="0">
                <a:solidFill>
                  <a:srgbClr val="FFFFFF"/>
                </a:solidFill>
              </a:rPr>
              <a:t>偏光成分から重力波を観測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187" name="Rectangle 69"/>
          <p:cNvSpPr>
            <a:spLocks noChangeArrowheads="1"/>
          </p:cNvSpPr>
          <p:nvPr/>
        </p:nvSpPr>
        <p:spPr bwMode="auto">
          <a:xfrm>
            <a:off x="1438252" y="2140172"/>
            <a:ext cx="5562640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初期宇宙 </a:t>
            </a:r>
            <a:r>
              <a:rPr lang="en-US" altLang="ja-JP" sz="2000" dirty="0" smtClean="0">
                <a:solidFill>
                  <a:srgbClr val="FFFFFF"/>
                </a:solidFill>
              </a:rPr>
              <a:t>(</a:t>
            </a:r>
            <a:r>
              <a:rPr lang="ja-JP" altLang="en-US" sz="2000" dirty="0" smtClean="0">
                <a:solidFill>
                  <a:srgbClr val="FFFFFF"/>
                </a:solidFill>
              </a:rPr>
              <a:t>インフレーション期</a:t>
            </a:r>
            <a:r>
              <a:rPr lang="en-US" altLang="ja-JP" sz="2000" dirty="0" smtClean="0">
                <a:solidFill>
                  <a:srgbClr val="FFFFFF"/>
                </a:solidFill>
              </a:rPr>
              <a:t>) </a:t>
            </a:r>
            <a:r>
              <a:rPr lang="ja-JP" altLang="en-US" sz="2000" dirty="0" smtClean="0">
                <a:solidFill>
                  <a:srgbClr val="FFFFFF"/>
                </a:solidFill>
              </a:rPr>
              <a:t>からの重力波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188" name="右矢印 187"/>
          <p:cNvSpPr/>
          <p:nvPr/>
        </p:nvSpPr>
        <p:spPr>
          <a:xfrm>
            <a:off x="1214414" y="2214554"/>
            <a:ext cx="214314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9050">
            <a:solidFill>
              <a:srgbClr val="FFFFFF"/>
            </a:solidFill>
          </a:ln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None/>
            </a:pPr>
            <a:endParaRPr kumimoji="1" lang="ja-JP" altLang="en-US" sz="1400" dirty="0" err="1" smtClean="0">
              <a:solidFill>
                <a:srgbClr val="DDDDDD"/>
              </a:solidFill>
            </a:endParaRPr>
          </a:p>
        </p:txBody>
      </p:sp>
      <p:pic>
        <p:nvPicPr>
          <p:cNvPr id="172749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263450"/>
              </a:clrFrom>
              <a:clrTo>
                <a:srgbClr val="26345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34" y="3426105"/>
            <a:ext cx="788670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" name="Rectangle 69"/>
          <p:cNvSpPr>
            <a:spLocks noChangeArrowheads="1"/>
          </p:cNvSpPr>
          <p:nvPr/>
        </p:nvSpPr>
        <p:spPr bwMode="auto">
          <a:xfrm>
            <a:off x="6012160" y="6013854"/>
            <a:ext cx="2499937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100" dirty="0" smtClean="0">
                <a:solidFill>
                  <a:srgbClr val="B2B2B2"/>
                </a:solidFill>
              </a:rPr>
              <a:t>図</a:t>
            </a:r>
            <a:r>
              <a:rPr lang="en-US" altLang="ja-JP" sz="1100" dirty="0" smtClean="0">
                <a:solidFill>
                  <a:srgbClr val="B2B2B2"/>
                </a:solidFill>
              </a:rPr>
              <a:t>: </a:t>
            </a:r>
            <a:r>
              <a:rPr lang="ja-JP" altLang="en-US" sz="1100" dirty="0" smtClean="0">
                <a:solidFill>
                  <a:srgbClr val="B2B2B2"/>
                </a:solidFill>
              </a:rPr>
              <a:t>田島氏</a:t>
            </a:r>
            <a:r>
              <a:rPr lang="ja-JP" altLang="en-US" sz="1100" dirty="0">
                <a:solidFill>
                  <a:srgbClr val="B2B2B2"/>
                </a:solidFill>
              </a:rPr>
              <a:t>談話会</a:t>
            </a:r>
            <a:r>
              <a:rPr lang="ja-JP" altLang="en-US" sz="1100" dirty="0" smtClean="0">
                <a:solidFill>
                  <a:srgbClr val="B2B2B2"/>
                </a:solidFill>
              </a:rPr>
              <a:t> </a:t>
            </a:r>
            <a:r>
              <a:rPr lang="en-US" altLang="ja-JP" sz="1100" dirty="0" smtClean="0">
                <a:solidFill>
                  <a:srgbClr val="B2B2B2"/>
                </a:solidFill>
              </a:rPr>
              <a:t>(2011</a:t>
            </a:r>
            <a:r>
              <a:rPr lang="ja-JP" altLang="en-US" sz="1100" dirty="0" smtClean="0">
                <a:solidFill>
                  <a:srgbClr val="B2B2B2"/>
                </a:solidFill>
              </a:rPr>
              <a:t> 京都大学</a:t>
            </a:r>
            <a:r>
              <a:rPr lang="en-US" altLang="ja-JP" sz="1100" dirty="0" smtClean="0">
                <a:solidFill>
                  <a:srgbClr val="B2B2B2"/>
                </a:solidFill>
              </a:rPr>
              <a:t>)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6660232" y="2953519"/>
            <a:ext cx="1643074" cy="692651"/>
            <a:chOff x="6660232" y="2953519"/>
            <a:chExt cx="1643074" cy="692651"/>
          </a:xfrm>
        </p:grpSpPr>
        <p:sp>
          <p:nvSpPr>
            <p:cNvPr id="107" name="正方形/長方形 106"/>
            <p:cNvSpPr/>
            <p:nvPr/>
          </p:nvSpPr>
          <p:spPr>
            <a:xfrm>
              <a:off x="6660232" y="3003228"/>
              <a:ext cx="1643074" cy="642942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>
                <a:buNone/>
                <a:defRPr/>
              </a:pPr>
              <a:endParaRPr lang="ja-JP" altLang="en-US" sz="800" dirty="0"/>
            </a:p>
          </p:txBody>
        </p:sp>
        <p:grpSp>
          <p:nvGrpSpPr>
            <p:cNvPr id="108" name="Group 29"/>
            <p:cNvGrpSpPr>
              <a:grpSpLocks noChangeAspect="1"/>
            </p:cNvGrpSpPr>
            <p:nvPr/>
          </p:nvGrpSpPr>
          <p:grpSpPr bwMode="auto">
            <a:xfrm>
              <a:off x="6675624" y="3151263"/>
              <a:ext cx="348896" cy="387750"/>
              <a:chOff x="4609" y="1968"/>
              <a:chExt cx="1245" cy="1110"/>
            </a:xfrm>
          </p:grpSpPr>
          <p:sp>
            <p:nvSpPr>
              <p:cNvPr id="162" name="Oval 30"/>
              <p:cNvSpPr>
                <a:spLocks noChangeArrowheads="1"/>
              </p:cNvSpPr>
              <p:nvPr/>
            </p:nvSpPr>
            <p:spPr bwMode="auto">
              <a:xfrm flipH="1">
                <a:off x="5280" y="250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163" name="Oval 31"/>
              <p:cNvSpPr>
                <a:spLocks noChangeArrowheads="1"/>
              </p:cNvSpPr>
              <p:nvPr/>
            </p:nvSpPr>
            <p:spPr bwMode="auto">
              <a:xfrm flipH="1">
                <a:off x="4800" y="2020"/>
                <a:ext cx="1008" cy="1008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164" name="Line 32"/>
              <p:cNvSpPr>
                <a:spLocks noChangeShapeType="1"/>
              </p:cNvSpPr>
              <p:nvPr/>
            </p:nvSpPr>
            <p:spPr bwMode="auto">
              <a:xfrm rot="2709316" flipH="1">
                <a:off x="5302" y="1828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165" name="Line 33"/>
              <p:cNvSpPr>
                <a:spLocks noChangeShapeType="1"/>
              </p:cNvSpPr>
              <p:nvPr/>
            </p:nvSpPr>
            <p:spPr bwMode="auto">
              <a:xfrm rot="2763419" flipH="1">
                <a:off x="5302" y="2836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166" name="Line 34"/>
              <p:cNvSpPr>
                <a:spLocks noChangeShapeType="1"/>
              </p:cNvSpPr>
              <p:nvPr/>
            </p:nvSpPr>
            <p:spPr bwMode="auto">
              <a:xfrm rot="18856818" flipH="1">
                <a:off x="4800" y="2331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167" name="Line 35"/>
              <p:cNvSpPr>
                <a:spLocks noChangeShapeType="1"/>
              </p:cNvSpPr>
              <p:nvPr/>
            </p:nvSpPr>
            <p:spPr bwMode="auto">
              <a:xfrm rot="18904576" flipH="1">
                <a:off x="5809" y="2331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168" name="Line 36"/>
              <p:cNvSpPr>
                <a:spLocks noChangeShapeType="1"/>
              </p:cNvSpPr>
              <p:nvPr/>
            </p:nvSpPr>
            <p:spPr bwMode="auto">
              <a:xfrm rot="15341" flipH="1">
                <a:off x="4953" y="1968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169" name="Line 37"/>
              <p:cNvSpPr>
                <a:spLocks noChangeShapeType="1"/>
              </p:cNvSpPr>
              <p:nvPr/>
            </p:nvSpPr>
            <p:spPr bwMode="auto">
              <a:xfrm rot="43897" flipH="1">
                <a:off x="5653" y="2694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170" name="Line 38"/>
              <p:cNvSpPr>
                <a:spLocks noChangeShapeType="1"/>
              </p:cNvSpPr>
              <p:nvPr/>
            </p:nvSpPr>
            <p:spPr bwMode="auto">
              <a:xfrm rot="16337631" flipH="1">
                <a:off x="4945" y="2687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171" name="Line 39"/>
              <p:cNvSpPr>
                <a:spLocks noChangeShapeType="1"/>
              </p:cNvSpPr>
              <p:nvPr/>
            </p:nvSpPr>
            <p:spPr bwMode="auto">
              <a:xfrm rot="16216073" flipH="1">
                <a:off x="5661" y="1977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</p:grpSp>
        <p:grpSp>
          <p:nvGrpSpPr>
            <p:cNvPr id="109" name="グループ化 108"/>
            <p:cNvGrpSpPr/>
            <p:nvPr/>
          </p:nvGrpSpPr>
          <p:grpSpPr>
            <a:xfrm>
              <a:off x="7579239" y="2972223"/>
              <a:ext cx="677268" cy="579448"/>
              <a:chOff x="6082024" y="1536799"/>
              <a:chExt cx="1737339" cy="1004094"/>
            </a:xfrm>
          </p:grpSpPr>
          <p:grpSp>
            <p:nvGrpSpPr>
              <p:cNvPr id="135" name="Group 3"/>
              <p:cNvGrpSpPr>
                <a:grpSpLocks noChangeAspect="1"/>
              </p:cNvGrpSpPr>
              <p:nvPr/>
            </p:nvGrpSpPr>
            <p:grpSpPr bwMode="auto">
              <a:xfrm>
                <a:off x="6082024" y="1930867"/>
                <a:ext cx="756123" cy="610026"/>
                <a:chOff x="96" y="1776"/>
                <a:chExt cx="1392" cy="1392"/>
              </a:xfrm>
              <a:solidFill>
                <a:schemeClr val="bg1"/>
              </a:solidFill>
            </p:grpSpPr>
            <p:sp>
              <p:nvSpPr>
                <p:cNvPr id="148" name="Oval 4"/>
                <p:cNvSpPr>
                  <a:spLocks noChangeArrowheads="1"/>
                </p:cNvSpPr>
                <p:nvPr/>
              </p:nvSpPr>
              <p:spPr bwMode="auto">
                <a:xfrm>
                  <a:off x="768" y="2448"/>
                  <a:ext cx="48" cy="48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>
                    <a:buNone/>
                    <a:defRPr/>
                  </a:pPr>
                  <a:endParaRPr lang="ja-JP" altLang="en-US" sz="800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49" name="Oval 5"/>
                <p:cNvSpPr>
                  <a:spLocks noChangeArrowheads="1"/>
                </p:cNvSpPr>
                <p:nvPr/>
              </p:nvSpPr>
              <p:spPr bwMode="auto">
                <a:xfrm>
                  <a:off x="288" y="1968"/>
                  <a:ext cx="1008" cy="1008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>
                    <a:buNone/>
                    <a:defRPr/>
                  </a:pPr>
                  <a:endParaRPr kumimoji="0" lang="ja-JP" altLang="ja-JP" sz="800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150" name="Group 6"/>
                <p:cNvGrpSpPr>
                  <a:grpSpLocks/>
                </p:cNvGrpSpPr>
                <p:nvPr/>
              </p:nvGrpSpPr>
              <p:grpSpPr bwMode="auto">
                <a:xfrm>
                  <a:off x="792" y="1776"/>
                  <a:ext cx="0" cy="1392"/>
                  <a:chOff x="1656" y="1248"/>
                  <a:chExt cx="0" cy="1392"/>
                </a:xfrm>
                <a:grpFill/>
              </p:grpSpPr>
              <p:sp>
                <p:nvSpPr>
                  <p:cNvPr id="160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1656" y="1248"/>
                    <a:ext cx="0" cy="384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headEnd/>
                    <a:tailEnd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pPr algn="l">
                      <a:buNone/>
                      <a:defRPr/>
                    </a:pPr>
                    <a:endParaRPr lang="ja-JP" altLang="en-US" sz="800" dirty="0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61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1656" y="2256"/>
                    <a:ext cx="0" cy="384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>
                      <a:buNone/>
                      <a:defRPr/>
                    </a:pPr>
                    <a:endParaRPr lang="ja-JP" altLang="en-US" sz="800" dirty="0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51" name="Group 9"/>
                <p:cNvGrpSpPr>
                  <a:grpSpLocks/>
                </p:cNvGrpSpPr>
                <p:nvPr/>
              </p:nvGrpSpPr>
              <p:grpSpPr bwMode="auto">
                <a:xfrm rot="5400000">
                  <a:off x="792" y="1776"/>
                  <a:ext cx="0" cy="1392"/>
                  <a:chOff x="1656" y="1248"/>
                  <a:chExt cx="0" cy="1392"/>
                </a:xfrm>
                <a:grpFill/>
              </p:grpSpPr>
              <p:sp>
                <p:nvSpPr>
                  <p:cNvPr id="158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1656" y="1248"/>
                    <a:ext cx="0" cy="384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>
                      <a:buNone/>
                      <a:defRPr/>
                    </a:pPr>
                    <a:endParaRPr lang="ja-JP" altLang="en-US" sz="800" dirty="0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59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1656" y="2256"/>
                    <a:ext cx="0" cy="384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>
                      <a:buNone/>
                      <a:defRPr/>
                    </a:pPr>
                    <a:endParaRPr lang="ja-JP" altLang="en-US" sz="800" dirty="0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52" name="Group 12"/>
                <p:cNvGrpSpPr>
                  <a:grpSpLocks/>
                </p:cNvGrpSpPr>
                <p:nvPr/>
              </p:nvGrpSpPr>
              <p:grpSpPr bwMode="auto">
                <a:xfrm rot="2638198">
                  <a:off x="792" y="1776"/>
                  <a:ext cx="0" cy="1392"/>
                  <a:chOff x="1656" y="1248"/>
                  <a:chExt cx="0" cy="1392"/>
                </a:xfrm>
                <a:grpFill/>
              </p:grpSpPr>
              <p:sp>
                <p:nvSpPr>
                  <p:cNvPr id="156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1656" y="1248"/>
                    <a:ext cx="0" cy="384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>
                      <a:buNone/>
                      <a:defRPr/>
                    </a:pPr>
                    <a:endParaRPr lang="ja-JP" altLang="en-US" sz="800" dirty="0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57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1656" y="2256"/>
                    <a:ext cx="0" cy="384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>
                      <a:buNone/>
                      <a:defRPr/>
                    </a:pPr>
                    <a:endParaRPr lang="ja-JP" altLang="en-US" sz="800" dirty="0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53" name="Group 15"/>
                <p:cNvGrpSpPr>
                  <a:grpSpLocks/>
                </p:cNvGrpSpPr>
                <p:nvPr/>
              </p:nvGrpSpPr>
              <p:grpSpPr bwMode="auto">
                <a:xfrm rot="8083927">
                  <a:off x="792" y="1775"/>
                  <a:ext cx="0" cy="1392"/>
                  <a:chOff x="1656" y="1248"/>
                  <a:chExt cx="0" cy="1392"/>
                </a:xfrm>
                <a:grpFill/>
              </p:grpSpPr>
              <p:sp>
                <p:nvSpPr>
                  <p:cNvPr id="154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1656" y="1248"/>
                    <a:ext cx="0" cy="384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>
                      <a:buNone/>
                      <a:defRPr/>
                    </a:pPr>
                    <a:endParaRPr lang="ja-JP" altLang="en-US" sz="800" dirty="0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55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1656" y="2256"/>
                    <a:ext cx="0" cy="384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>
                      <a:buNone/>
                      <a:defRPr/>
                    </a:pPr>
                    <a:endParaRPr lang="ja-JP" altLang="en-US" sz="800" dirty="0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</p:grpSp>
          </p:grpSp>
          <p:grpSp>
            <p:nvGrpSpPr>
              <p:cNvPr id="136" name="Group 42"/>
              <p:cNvGrpSpPr>
                <a:grpSpLocks noChangeAspect="1"/>
              </p:cNvGrpSpPr>
              <p:nvPr/>
            </p:nvGrpSpPr>
            <p:grpSpPr bwMode="auto">
              <a:xfrm>
                <a:off x="7103368" y="1961813"/>
                <a:ext cx="715995" cy="548121"/>
                <a:chOff x="1739" y="1916"/>
                <a:chExt cx="1091" cy="1060"/>
              </a:xfrm>
            </p:grpSpPr>
            <p:sp>
              <p:nvSpPr>
                <p:cNvPr id="138" name="Oval 43"/>
                <p:cNvSpPr>
                  <a:spLocks noChangeArrowheads="1"/>
                </p:cNvSpPr>
                <p:nvPr/>
              </p:nvSpPr>
              <p:spPr bwMode="auto">
                <a:xfrm>
                  <a:off x="2256" y="2448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>
                    <a:buNone/>
                  </a:pPr>
                  <a:endParaRPr lang="ja-JP" altLang="en-US" sz="800"/>
                </a:p>
              </p:txBody>
            </p:sp>
            <p:sp>
              <p:nvSpPr>
                <p:cNvPr id="139" name="Oval 44"/>
                <p:cNvSpPr>
                  <a:spLocks noChangeArrowheads="1"/>
                </p:cNvSpPr>
                <p:nvPr/>
              </p:nvSpPr>
              <p:spPr bwMode="auto">
                <a:xfrm>
                  <a:off x="1776" y="1968"/>
                  <a:ext cx="1008" cy="1008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>
                    <a:buNone/>
                  </a:pPr>
                  <a:endParaRPr lang="ja-JP" altLang="en-US" sz="800"/>
                </a:p>
              </p:txBody>
            </p:sp>
            <p:sp>
              <p:nvSpPr>
                <p:cNvPr id="140" name="Line 45"/>
                <p:cNvSpPr>
                  <a:spLocks noChangeShapeType="1"/>
                </p:cNvSpPr>
                <p:nvPr/>
              </p:nvSpPr>
              <p:spPr bwMode="auto">
                <a:xfrm rot="5400000">
                  <a:off x="2255" y="1776"/>
                  <a:ext cx="1" cy="38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buNone/>
                  </a:pPr>
                  <a:endParaRPr lang="ja-JP" altLang="en-US" sz="800"/>
                </a:p>
              </p:txBody>
            </p:sp>
            <p:sp>
              <p:nvSpPr>
                <p:cNvPr id="141" name="Line 46"/>
                <p:cNvSpPr>
                  <a:spLocks noChangeShapeType="1"/>
                </p:cNvSpPr>
                <p:nvPr/>
              </p:nvSpPr>
              <p:spPr bwMode="auto">
                <a:xfrm rot="5400000">
                  <a:off x="2280" y="2784"/>
                  <a:ext cx="1" cy="38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buNone/>
                  </a:pPr>
                  <a:endParaRPr lang="ja-JP" altLang="en-US" sz="800"/>
                </a:p>
              </p:txBody>
            </p:sp>
            <p:sp>
              <p:nvSpPr>
                <p:cNvPr id="142" name="Line 47"/>
                <p:cNvSpPr>
                  <a:spLocks noChangeShapeType="1"/>
                </p:cNvSpPr>
                <p:nvPr/>
              </p:nvSpPr>
              <p:spPr bwMode="auto">
                <a:xfrm rot="10781909">
                  <a:off x="2782" y="2279"/>
                  <a:ext cx="1" cy="38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buNone/>
                  </a:pPr>
                  <a:endParaRPr lang="ja-JP" altLang="en-US" sz="800"/>
                </a:p>
              </p:txBody>
            </p:sp>
            <p:sp>
              <p:nvSpPr>
                <p:cNvPr id="143" name="Line 48"/>
                <p:cNvSpPr>
                  <a:spLocks noChangeShapeType="1"/>
                </p:cNvSpPr>
                <p:nvPr/>
              </p:nvSpPr>
              <p:spPr bwMode="auto">
                <a:xfrm rot="10727932">
                  <a:off x="1774" y="2279"/>
                  <a:ext cx="1" cy="38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buNone/>
                  </a:pPr>
                  <a:endParaRPr lang="ja-JP" altLang="en-US" sz="800"/>
                </a:p>
              </p:txBody>
            </p:sp>
            <p:sp>
              <p:nvSpPr>
                <p:cNvPr id="144" name="Line 49"/>
                <p:cNvSpPr>
                  <a:spLocks noChangeShapeType="1"/>
                </p:cNvSpPr>
                <p:nvPr/>
              </p:nvSpPr>
              <p:spPr bwMode="auto">
                <a:xfrm rot="8182038">
                  <a:off x="2630" y="1916"/>
                  <a:ext cx="1" cy="38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buNone/>
                  </a:pPr>
                  <a:endParaRPr lang="ja-JP" altLang="en-US" sz="800"/>
                </a:p>
              </p:txBody>
            </p:sp>
            <p:sp>
              <p:nvSpPr>
                <p:cNvPr id="145" name="Line 50"/>
                <p:cNvSpPr>
                  <a:spLocks noChangeShapeType="1"/>
                </p:cNvSpPr>
                <p:nvPr/>
              </p:nvSpPr>
              <p:spPr bwMode="auto">
                <a:xfrm rot="8038198">
                  <a:off x="1930" y="2642"/>
                  <a:ext cx="1" cy="38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buNone/>
                  </a:pPr>
                  <a:endParaRPr lang="ja-JP" altLang="en-US" sz="800"/>
                </a:p>
              </p:txBody>
            </p:sp>
            <p:sp>
              <p:nvSpPr>
                <p:cNvPr id="146" name="Line 51"/>
                <p:cNvSpPr>
                  <a:spLocks noChangeShapeType="1"/>
                </p:cNvSpPr>
                <p:nvPr/>
              </p:nvSpPr>
              <p:spPr bwMode="auto">
                <a:xfrm rot="-8008195">
                  <a:off x="2637" y="2635"/>
                  <a:ext cx="1" cy="38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buNone/>
                  </a:pPr>
                  <a:endParaRPr lang="ja-JP" altLang="en-US" sz="800"/>
                </a:p>
              </p:txBody>
            </p:sp>
            <p:sp>
              <p:nvSpPr>
                <p:cNvPr id="147" name="Line 52"/>
                <p:cNvSpPr>
                  <a:spLocks noChangeShapeType="1"/>
                </p:cNvSpPr>
                <p:nvPr/>
              </p:nvSpPr>
              <p:spPr bwMode="auto">
                <a:xfrm rot="-8349700">
                  <a:off x="1921" y="1925"/>
                  <a:ext cx="1" cy="38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buNone/>
                  </a:pPr>
                  <a:endParaRPr lang="ja-JP" altLang="en-US" sz="800"/>
                </a:p>
              </p:txBody>
            </p:sp>
          </p:grpSp>
          <p:sp>
            <p:nvSpPr>
              <p:cNvPr id="137" name="テキスト ボックス 54"/>
              <p:cNvSpPr txBox="1">
                <a:spLocks noChangeArrowheads="1"/>
              </p:cNvSpPr>
              <p:nvPr/>
            </p:nvSpPr>
            <p:spPr bwMode="auto">
              <a:xfrm>
                <a:off x="6358418" y="1536799"/>
                <a:ext cx="1366024" cy="373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buNone/>
                </a:pPr>
                <a:r>
                  <a:rPr lang="en-US" altLang="ja-JP" sz="800" dirty="0"/>
                  <a:t>E-mode</a:t>
                </a:r>
                <a:endParaRPr lang="ja-JP" altLang="en-US" sz="800" dirty="0"/>
              </a:p>
            </p:txBody>
          </p:sp>
        </p:grpSp>
        <p:sp>
          <p:nvSpPr>
            <p:cNvPr id="110" name="テキスト ボックス 55"/>
            <p:cNvSpPr txBox="1">
              <a:spLocks noChangeArrowheads="1"/>
            </p:cNvSpPr>
            <p:nvPr/>
          </p:nvSpPr>
          <p:spPr bwMode="auto">
            <a:xfrm>
              <a:off x="6876489" y="2953519"/>
              <a:ext cx="535724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None/>
              </a:pPr>
              <a:r>
                <a:rPr lang="en-US" altLang="ja-JP" sz="800" dirty="0">
                  <a:solidFill>
                    <a:srgbClr val="FF0000"/>
                  </a:solidFill>
                </a:rPr>
                <a:t>B-mode</a:t>
              </a:r>
              <a:endParaRPr lang="ja-JP" altLang="en-US" sz="800" dirty="0">
                <a:solidFill>
                  <a:srgbClr val="FF0000"/>
                </a:solidFill>
              </a:endParaRPr>
            </a:p>
          </p:txBody>
        </p:sp>
        <p:grpSp>
          <p:nvGrpSpPr>
            <p:cNvPr id="122" name="Group 29"/>
            <p:cNvGrpSpPr>
              <a:grpSpLocks noChangeAspect="1"/>
            </p:cNvGrpSpPr>
            <p:nvPr/>
          </p:nvGrpSpPr>
          <p:grpSpPr bwMode="auto">
            <a:xfrm flipH="1">
              <a:off x="7146797" y="3163963"/>
              <a:ext cx="348896" cy="387750"/>
              <a:chOff x="4609" y="1968"/>
              <a:chExt cx="1245" cy="1110"/>
            </a:xfrm>
          </p:grpSpPr>
          <p:sp>
            <p:nvSpPr>
              <p:cNvPr id="125" name="Oval 30"/>
              <p:cNvSpPr>
                <a:spLocks noChangeArrowheads="1"/>
              </p:cNvSpPr>
              <p:nvPr/>
            </p:nvSpPr>
            <p:spPr bwMode="auto">
              <a:xfrm flipH="1">
                <a:off x="5280" y="250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126" name="Oval 31"/>
              <p:cNvSpPr>
                <a:spLocks noChangeArrowheads="1"/>
              </p:cNvSpPr>
              <p:nvPr/>
            </p:nvSpPr>
            <p:spPr bwMode="auto">
              <a:xfrm flipH="1">
                <a:off x="4800" y="2020"/>
                <a:ext cx="1008" cy="1008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127" name="Line 32"/>
              <p:cNvSpPr>
                <a:spLocks noChangeShapeType="1"/>
              </p:cNvSpPr>
              <p:nvPr/>
            </p:nvSpPr>
            <p:spPr bwMode="auto">
              <a:xfrm rot="2709316" flipH="1">
                <a:off x="5302" y="1828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128" name="Line 33"/>
              <p:cNvSpPr>
                <a:spLocks noChangeShapeType="1"/>
              </p:cNvSpPr>
              <p:nvPr/>
            </p:nvSpPr>
            <p:spPr bwMode="auto">
              <a:xfrm rot="2763419" flipH="1">
                <a:off x="5302" y="2836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129" name="Line 34"/>
              <p:cNvSpPr>
                <a:spLocks noChangeShapeType="1"/>
              </p:cNvSpPr>
              <p:nvPr/>
            </p:nvSpPr>
            <p:spPr bwMode="auto">
              <a:xfrm rot="18856818" flipH="1">
                <a:off x="4800" y="2331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130" name="Line 35"/>
              <p:cNvSpPr>
                <a:spLocks noChangeShapeType="1"/>
              </p:cNvSpPr>
              <p:nvPr/>
            </p:nvSpPr>
            <p:spPr bwMode="auto">
              <a:xfrm rot="18904576" flipH="1">
                <a:off x="5809" y="2331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131" name="Line 36"/>
              <p:cNvSpPr>
                <a:spLocks noChangeShapeType="1"/>
              </p:cNvSpPr>
              <p:nvPr/>
            </p:nvSpPr>
            <p:spPr bwMode="auto">
              <a:xfrm rot="15341" flipH="1">
                <a:off x="4953" y="1968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132" name="Line 37"/>
              <p:cNvSpPr>
                <a:spLocks noChangeShapeType="1"/>
              </p:cNvSpPr>
              <p:nvPr/>
            </p:nvSpPr>
            <p:spPr bwMode="auto">
              <a:xfrm rot="43897" flipH="1">
                <a:off x="5653" y="2694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133" name="Line 38"/>
              <p:cNvSpPr>
                <a:spLocks noChangeShapeType="1"/>
              </p:cNvSpPr>
              <p:nvPr/>
            </p:nvSpPr>
            <p:spPr bwMode="auto">
              <a:xfrm rot="16337631" flipH="1">
                <a:off x="4945" y="2687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134" name="Line 39"/>
              <p:cNvSpPr>
                <a:spLocks noChangeShapeType="1"/>
              </p:cNvSpPr>
              <p:nvPr/>
            </p:nvSpPr>
            <p:spPr bwMode="auto">
              <a:xfrm rot="5383927">
                <a:off x="5661" y="1977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</p:grpSp>
      </p:grpSp>
      <p:sp>
        <p:nvSpPr>
          <p:cNvPr id="7" name="正方形/長方形 6"/>
          <p:cNvSpPr/>
          <p:nvPr/>
        </p:nvSpPr>
        <p:spPr bwMode="auto">
          <a:xfrm>
            <a:off x="3410347" y="5730590"/>
            <a:ext cx="3096344" cy="93724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5"/>
          <p:cNvSpPr>
            <a:spLocks noChangeArrowheads="1"/>
          </p:cNvSpPr>
          <p:nvPr/>
        </p:nvSpPr>
        <p:spPr bwMode="auto">
          <a:xfrm>
            <a:off x="754434" y="1286570"/>
            <a:ext cx="3889375" cy="2790502"/>
          </a:xfrm>
          <a:prstGeom prst="roundRect">
            <a:avLst>
              <a:gd name="adj" fmla="val 5296"/>
            </a:avLst>
          </a:prstGeom>
          <a:solidFill>
            <a:srgbClr val="CCFFCC">
              <a:alpha val="10001"/>
            </a:srgbClr>
          </a:solidFill>
          <a:ln w="190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b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重力波エネルギー密度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88</a:t>
            </a:fld>
            <a:endParaRPr lang="en-US" altLang="ja-JP" dirty="0"/>
          </a:p>
        </p:txBody>
      </p:sp>
      <p:pic>
        <p:nvPicPr>
          <p:cNvPr id="172851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8" t="23162" r="11536" b="-92"/>
          <a:stretch/>
        </p:blipFill>
        <p:spPr bwMode="auto">
          <a:xfrm>
            <a:off x="4788024" y="1891762"/>
            <a:ext cx="4175787" cy="344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2564979" y="3329111"/>
            <a:ext cx="360362" cy="287338"/>
          </a:xfrm>
          <a:prstGeom prst="roundRect">
            <a:avLst>
              <a:gd name="adj" fmla="val 5296"/>
            </a:avLst>
          </a:prstGeom>
          <a:solidFill>
            <a:srgbClr val="CCFFCC">
              <a:alpha val="20000"/>
            </a:srgbClr>
          </a:solidFill>
          <a:ln w="190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b="0"/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2627684" y="1672134"/>
            <a:ext cx="1062038" cy="287338"/>
          </a:xfrm>
          <a:prstGeom prst="roundRect">
            <a:avLst>
              <a:gd name="adj" fmla="val 5296"/>
            </a:avLst>
          </a:prstGeom>
          <a:solidFill>
            <a:srgbClr val="CCFFCC">
              <a:alpha val="10000"/>
            </a:srgbClr>
          </a:solidFill>
          <a:ln w="190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b="0"/>
          </a:p>
        </p:txBody>
      </p:sp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2267322" y="2061071"/>
            <a:ext cx="360362" cy="287338"/>
          </a:xfrm>
          <a:prstGeom prst="roundRect">
            <a:avLst>
              <a:gd name="adj" fmla="val 5296"/>
            </a:avLst>
          </a:prstGeom>
          <a:solidFill>
            <a:srgbClr val="CCFFCC">
              <a:alpha val="10000"/>
            </a:srgbClr>
          </a:solidFill>
          <a:ln w="190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b="0"/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395536" y="836712"/>
            <a:ext cx="32400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noAutofit/>
          </a:bodyPr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0" dirty="0" smtClean="0">
                <a:solidFill>
                  <a:srgbClr val="EAEAEA"/>
                </a:solidFill>
              </a:rPr>
              <a:t>・重力波</a:t>
            </a:r>
            <a:r>
              <a:rPr lang="ja-JP" altLang="en-US" sz="2000" b="0" dirty="0">
                <a:solidFill>
                  <a:srgbClr val="EAEAEA"/>
                </a:solidFill>
              </a:rPr>
              <a:t>のエネルギー</a:t>
            </a:r>
            <a:r>
              <a:rPr lang="ja-JP" altLang="en-US" sz="2000" b="0" dirty="0" smtClean="0">
                <a:solidFill>
                  <a:srgbClr val="EAEAEA"/>
                </a:solidFill>
              </a:rPr>
              <a:t>密度</a:t>
            </a:r>
            <a:endParaRPr lang="ja-JP" altLang="en-US" sz="2000" b="0" dirty="0">
              <a:solidFill>
                <a:srgbClr val="EAEAEA"/>
              </a:solidFill>
            </a:endParaRPr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2915816" y="2368178"/>
            <a:ext cx="1549251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noAutofit/>
          </a:bodyPr>
          <a:lstStyle/>
          <a:p>
            <a:pPr marL="193675" indent="-193675"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0" dirty="0">
                <a:solidFill>
                  <a:srgbClr val="EAEAEA"/>
                </a:solidFill>
              </a:rPr>
              <a:t>宇宙</a:t>
            </a:r>
            <a:r>
              <a:rPr lang="ja-JP" altLang="en-US" sz="1200" b="0" dirty="0" smtClean="0">
                <a:solidFill>
                  <a:srgbClr val="EAEAEA"/>
                </a:solidFill>
              </a:rPr>
              <a:t>の臨界</a:t>
            </a:r>
            <a:r>
              <a:rPr lang="ja-JP" altLang="en-US" sz="1200" b="0" dirty="0">
                <a:solidFill>
                  <a:srgbClr val="EAEAEA"/>
                </a:solidFill>
              </a:rPr>
              <a:t>密度</a:t>
            </a: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3492178" y="1287810"/>
            <a:ext cx="136785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noAutofit/>
          </a:bodyPr>
          <a:lstStyle/>
          <a:p>
            <a:pPr marL="193675" indent="-193675"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0" dirty="0" smtClean="0">
                <a:solidFill>
                  <a:srgbClr val="EAEAEA"/>
                </a:solidFill>
              </a:rPr>
              <a:t>重力波の密度</a:t>
            </a:r>
            <a:endParaRPr lang="ja-JP" altLang="en-US" sz="1200" b="0" dirty="0">
              <a:solidFill>
                <a:srgbClr val="EAEAEA"/>
              </a:solidFill>
            </a:endParaRPr>
          </a:p>
        </p:txBody>
      </p:sp>
      <p:sp>
        <p:nvSpPr>
          <p:cNvPr id="20" name="Rectangle 26"/>
          <p:cNvSpPr>
            <a:spLocks noChangeArrowheads="1"/>
          </p:cNvSpPr>
          <p:nvPr/>
        </p:nvSpPr>
        <p:spPr bwMode="auto">
          <a:xfrm>
            <a:off x="872951" y="2781176"/>
            <a:ext cx="2618929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noAutofit/>
          </a:bodyPr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0" dirty="0">
                <a:solidFill>
                  <a:srgbClr val="EAEAEA"/>
                </a:solidFill>
              </a:rPr>
              <a:t>等価な重力波スペクトル</a:t>
            </a:r>
          </a:p>
        </p:txBody>
      </p:sp>
      <p:sp>
        <p:nvSpPr>
          <p:cNvPr id="21" name="Rectangle 27"/>
          <p:cNvSpPr>
            <a:spLocks noChangeArrowheads="1"/>
          </p:cNvSpPr>
          <p:nvPr/>
        </p:nvSpPr>
        <p:spPr bwMode="auto">
          <a:xfrm>
            <a:off x="3347864" y="3068960"/>
            <a:ext cx="12239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noAutofit/>
          </a:bodyPr>
          <a:lstStyle/>
          <a:p>
            <a:pPr marL="193675" indent="-193675"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0" dirty="0">
                <a:solidFill>
                  <a:srgbClr val="EAEAEA"/>
                </a:solidFill>
              </a:rPr>
              <a:t>ハッブル定数</a:t>
            </a:r>
          </a:p>
        </p:txBody>
      </p:sp>
      <p:cxnSp>
        <p:nvCxnSpPr>
          <p:cNvPr id="23" name="直線矢印コネクタ 22"/>
          <p:cNvCxnSpPr/>
          <p:nvPr/>
        </p:nvCxnSpPr>
        <p:spPr bwMode="auto">
          <a:xfrm flipH="1" flipV="1">
            <a:off x="2608884" y="2347817"/>
            <a:ext cx="316457" cy="118130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7" name="図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20" y="3325635"/>
            <a:ext cx="3203480" cy="6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3" name="Picture 1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rcRect/>
          <a:stretch>
            <a:fillRect/>
          </a:stretch>
        </p:blipFill>
        <p:spPr bwMode="auto">
          <a:xfrm>
            <a:off x="971922" y="1700709"/>
            <a:ext cx="2687637" cy="588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cxnSp>
        <p:nvCxnSpPr>
          <p:cNvPr id="29" name="直線矢印コネクタ 28"/>
          <p:cNvCxnSpPr/>
          <p:nvPr/>
        </p:nvCxnSpPr>
        <p:spPr bwMode="auto">
          <a:xfrm flipH="1">
            <a:off x="3743772" y="1556792"/>
            <a:ext cx="198089" cy="173037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直線矢印コネクタ 34"/>
          <p:cNvCxnSpPr/>
          <p:nvPr/>
        </p:nvCxnSpPr>
        <p:spPr bwMode="auto">
          <a:xfrm flipH="1">
            <a:off x="3040932" y="3212976"/>
            <a:ext cx="379114" cy="144017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Rectangle 26"/>
          <p:cNvSpPr>
            <a:spLocks noChangeArrowheads="1"/>
          </p:cNvSpPr>
          <p:nvPr/>
        </p:nvSpPr>
        <p:spPr bwMode="auto">
          <a:xfrm>
            <a:off x="395536" y="4293344"/>
            <a:ext cx="3781499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noAutofit/>
          </a:bodyPr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EAEAEA"/>
                </a:solidFill>
              </a:rPr>
              <a:t>・</a:t>
            </a:r>
            <a:r>
              <a:rPr lang="en-US" altLang="ja-JP" sz="2000" dirty="0" smtClean="0">
                <a:solidFill>
                  <a:srgbClr val="EAEAEA"/>
                </a:solidFill>
              </a:rPr>
              <a:t>CMB</a:t>
            </a:r>
            <a:r>
              <a:rPr lang="ja-JP" altLang="en-US" sz="2000" dirty="0" smtClean="0">
                <a:solidFill>
                  <a:srgbClr val="EAEAEA"/>
                </a:solidFill>
              </a:rPr>
              <a:t>の テンソル・スカラー比</a:t>
            </a:r>
            <a:endParaRPr lang="ja-JP" altLang="en-US" sz="2000" b="0" dirty="0">
              <a:solidFill>
                <a:srgbClr val="EAEAEA"/>
              </a:solidFill>
            </a:endParaRPr>
          </a:p>
        </p:txBody>
      </p:sp>
      <p:pic>
        <p:nvPicPr>
          <p:cNvPr id="1728520" name="図 17285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465" y="1660856"/>
            <a:ext cx="439407" cy="16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45" name="Rectangle 69"/>
          <p:cNvSpPr>
            <a:spLocks noChangeArrowheads="1"/>
          </p:cNvSpPr>
          <p:nvPr/>
        </p:nvSpPr>
        <p:spPr bwMode="auto">
          <a:xfrm>
            <a:off x="6751906" y="5365782"/>
            <a:ext cx="2284590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100" dirty="0" smtClean="0">
                <a:solidFill>
                  <a:srgbClr val="B2B2B2"/>
                </a:solidFill>
              </a:rPr>
              <a:t>Meyer (Fujihara Seminar 2009)</a:t>
            </a:r>
          </a:p>
        </p:txBody>
      </p:sp>
      <p:cxnSp>
        <p:nvCxnSpPr>
          <p:cNvPr id="1728522" name="直線コネクタ 1728521"/>
          <p:cNvCxnSpPr/>
          <p:nvPr/>
        </p:nvCxnSpPr>
        <p:spPr bwMode="auto">
          <a:xfrm>
            <a:off x="5123168" y="3874055"/>
            <a:ext cx="3697304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28524" name="図 172852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86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502" y="3874054"/>
            <a:ext cx="877842" cy="15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728528" name="図 17285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77" y="5217670"/>
            <a:ext cx="3430343" cy="43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57" name="Rectangle 26"/>
          <p:cNvSpPr>
            <a:spLocks noChangeArrowheads="1"/>
          </p:cNvSpPr>
          <p:nvPr/>
        </p:nvSpPr>
        <p:spPr bwMode="auto">
          <a:xfrm>
            <a:off x="827584" y="4725144"/>
            <a:ext cx="44396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noAutofit/>
          </a:bodyPr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EAEAEA"/>
                </a:solidFill>
              </a:rPr>
              <a:t>インフレーションのエネルギースケールに対応</a:t>
            </a:r>
            <a:endParaRPr lang="ja-JP" altLang="en-US" sz="1600" b="0" dirty="0">
              <a:solidFill>
                <a:srgbClr val="EAEAEA"/>
              </a:solidFill>
            </a:endParaRPr>
          </a:p>
        </p:txBody>
      </p:sp>
      <p:pic>
        <p:nvPicPr>
          <p:cNvPr id="1728529" name="図 172852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04" y="5703370"/>
            <a:ext cx="2436999" cy="45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59" name="AutoShape 15"/>
          <p:cNvSpPr>
            <a:spLocks noChangeArrowheads="1"/>
          </p:cNvSpPr>
          <p:nvPr/>
        </p:nvSpPr>
        <p:spPr bwMode="auto">
          <a:xfrm>
            <a:off x="755576" y="5156944"/>
            <a:ext cx="3889375" cy="1062558"/>
          </a:xfrm>
          <a:prstGeom prst="roundRect">
            <a:avLst>
              <a:gd name="adj" fmla="val 5296"/>
            </a:avLst>
          </a:prstGeom>
          <a:solidFill>
            <a:srgbClr val="CCFFCC">
              <a:alpha val="10001"/>
            </a:srgbClr>
          </a:solidFill>
          <a:ln w="1905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b="0"/>
          </a:p>
        </p:txBody>
      </p:sp>
      <p:pic>
        <p:nvPicPr>
          <p:cNvPr id="60" name="Picture 1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168" y="4509244"/>
            <a:ext cx="1029841" cy="6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10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 bwMode="auto">
          <a:xfrm>
            <a:off x="1187624" y="980728"/>
            <a:ext cx="7200800" cy="5256584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CMB</a:t>
            </a:r>
            <a:r>
              <a:rPr lang="ja-JP" altLang="en-US" dirty="0"/>
              <a:t>偏光</a:t>
            </a:r>
            <a:r>
              <a:rPr lang="ja-JP" altLang="en-US" dirty="0" smtClean="0"/>
              <a:t>測定</a:t>
            </a:r>
            <a:r>
              <a:rPr lang="ja-JP" altLang="en-US" dirty="0"/>
              <a:t>プロジェクト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89</a:t>
            </a:fld>
            <a:endParaRPr lang="en-US" altLang="ja-JP" dirty="0"/>
          </a:p>
        </p:txBody>
      </p:sp>
      <p:pic>
        <p:nvPicPr>
          <p:cNvPr id="1729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08720"/>
            <a:ext cx="6873459" cy="540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69"/>
          <p:cNvSpPr>
            <a:spLocks noChangeArrowheads="1"/>
          </p:cNvSpPr>
          <p:nvPr/>
        </p:nvSpPr>
        <p:spPr bwMode="auto">
          <a:xfrm>
            <a:off x="6002635" y="6220353"/>
            <a:ext cx="2284590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100" dirty="0" err="1" smtClean="0">
                <a:solidFill>
                  <a:srgbClr val="B2B2B2"/>
                </a:solidFill>
              </a:rPr>
              <a:t>Hazumi</a:t>
            </a:r>
            <a:r>
              <a:rPr lang="en-US" altLang="ja-JP" sz="1100" dirty="0" smtClean="0">
                <a:solidFill>
                  <a:srgbClr val="B2B2B2"/>
                </a:solidFill>
              </a:rPr>
              <a:t> (Fujihara Seminar 2009)</a:t>
            </a:r>
          </a:p>
        </p:txBody>
      </p:sp>
    </p:spTree>
    <p:extLst>
      <p:ext uri="{BB962C8B-B14F-4D97-AF65-F5344CB8AC3E}">
        <p14:creationId xmlns:p14="http://schemas.microsoft.com/office/powerpoint/2010/main" val="238995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B93A497-A321-47AA-8455-7E73E3ADC5A4}" type="slidenum">
              <a:rPr lang="en-US" altLang="ja-JP" sz="14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78284" y="1634805"/>
            <a:ext cx="5000628" cy="93610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</a:t>
            </a:r>
            <a:r>
              <a:rPr lang="en-US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章  重力波の検出</a:t>
            </a:r>
            <a:endParaRPr lang="ja-JP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endParaRPr lang="ja-JP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306504" y="2498901"/>
            <a:ext cx="4857784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イントロダクション</a:t>
            </a:r>
            <a:endParaRPr kumimoji="1" lang="en-US" altLang="ja-JP" sz="3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重力波</a:t>
            </a:r>
            <a:r>
              <a:rPr lang="ja-JP" altLang="en-US" sz="32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の</a:t>
            </a:r>
            <a:r>
              <a:rPr kumimoji="1" lang="ja-JP" altLang="en-US" sz="32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検出原理</a:t>
            </a:r>
            <a:endParaRPr lang="en-US" altLang="ja-JP" sz="3200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共振型検出器</a:t>
            </a:r>
            <a:endParaRPr kumimoji="1" lang="en-US" altLang="ja-JP" sz="3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干渉計型検出器</a:t>
            </a:r>
            <a:endParaRPr lang="en-US" altLang="ja-JP" sz="3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その他の検出器</a:t>
            </a:r>
            <a:endParaRPr kumimoji="1" lang="en-US" altLang="ja-JP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　            </a:t>
            </a: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            </a:t>
            </a:r>
          </a:p>
        </p:txBody>
      </p:sp>
      <p:sp>
        <p:nvSpPr>
          <p:cNvPr id="9" name="AutoShape 19"/>
          <p:cNvSpPr>
            <a:spLocks noChangeArrowheads="1"/>
          </p:cNvSpPr>
          <p:nvPr/>
        </p:nvSpPr>
        <p:spPr bwMode="auto">
          <a:xfrm>
            <a:off x="1979712" y="3215826"/>
            <a:ext cx="285752" cy="357190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10000"/>
            </a:schemeClr>
          </a:solidFill>
          <a:ln w="3175">
            <a:solidFill>
              <a:schemeClr val="tx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34800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/>
          <p:cNvSpPr/>
          <p:nvPr/>
        </p:nvSpPr>
        <p:spPr bwMode="auto">
          <a:xfrm>
            <a:off x="701043" y="1268760"/>
            <a:ext cx="3816424" cy="2232248"/>
          </a:xfrm>
          <a:prstGeom prst="roundRect">
            <a:avLst>
              <a:gd name="adj" fmla="val 4719"/>
            </a:avLst>
          </a:prstGeom>
          <a:solidFill>
            <a:srgbClr val="FFFFFF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CMB</a:t>
            </a:r>
            <a:r>
              <a:rPr lang="ja-JP" altLang="en-US" dirty="0" smtClean="0"/>
              <a:t>偏光測定結果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90</a:t>
            </a:fld>
            <a:endParaRPr lang="en-US" altLang="ja-JP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6" t="27489" r="6097" b="33412"/>
          <a:stretch>
            <a:fillRect/>
          </a:stretch>
        </p:blipFill>
        <p:spPr bwMode="auto">
          <a:xfrm>
            <a:off x="4860032" y="986185"/>
            <a:ext cx="3816424" cy="136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98" y="2492896"/>
            <a:ext cx="3916066" cy="379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683568" y="1268760"/>
            <a:ext cx="32400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noAutofit/>
          </a:bodyPr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0" dirty="0" smtClean="0">
                <a:solidFill>
                  <a:srgbClr val="EAEAEA"/>
                </a:solidFill>
              </a:rPr>
              <a:t>・</a:t>
            </a:r>
            <a:r>
              <a:rPr lang="en-US" altLang="ja-JP" sz="2000" b="0" dirty="0" smtClean="0">
                <a:solidFill>
                  <a:srgbClr val="EAEAEA"/>
                </a:solidFill>
              </a:rPr>
              <a:t>BICEP2 </a:t>
            </a:r>
            <a:r>
              <a:rPr lang="ja-JP" altLang="en-US" sz="2000" b="0" dirty="0" smtClean="0">
                <a:solidFill>
                  <a:srgbClr val="EAEAEA"/>
                </a:solidFill>
              </a:rPr>
              <a:t>実験</a:t>
            </a:r>
            <a:endParaRPr lang="ja-JP" altLang="en-US" sz="2000" b="0" dirty="0">
              <a:solidFill>
                <a:srgbClr val="EAEAEA"/>
              </a:solidFill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701043" y="3763724"/>
            <a:ext cx="367213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noAutofit/>
          </a:bodyPr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0" dirty="0" smtClean="0">
                <a:solidFill>
                  <a:srgbClr val="EAEAEA"/>
                </a:solidFill>
              </a:rPr>
              <a:t>・</a:t>
            </a:r>
            <a:r>
              <a:rPr lang="en-US" altLang="ja-JP" sz="2000" b="0" dirty="0" smtClean="0">
                <a:solidFill>
                  <a:srgbClr val="EAEAEA"/>
                </a:solidFill>
              </a:rPr>
              <a:t>QUIET </a:t>
            </a:r>
            <a:r>
              <a:rPr lang="ja-JP" altLang="en-US" sz="2000" b="0" dirty="0" smtClean="0">
                <a:solidFill>
                  <a:srgbClr val="EAEAEA"/>
                </a:solidFill>
              </a:rPr>
              <a:t>実験</a:t>
            </a:r>
            <a:endParaRPr lang="ja-JP" altLang="en-US" sz="2000" b="0" dirty="0">
              <a:solidFill>
                <a:srgbClr val="EAEAEA"/>
              </a:solidFill>
            </a:endParaRP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1709155" y="5472866"/>
            <a:ext cx="28083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noAutofit/>
          </a:bodyPr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 smtClean="0">
                <a:solidFill>
                  <a:srgbClr val="B2B2B2"/>
                </a:solidFill>
              </a:rPr>
              <a:t>Bischoff+, arXiv:1012.3191</a:t>
            </a:r>
            <a:endParaRPr lang="ja-JP" altLang="en-US" sz="1200" b="0" dirty="0">
              <a:solidFill>
                <a:srgbClr val="B2B2B2"/>
              </a:solidFill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1277107" y="4968810"/>
            <a:ext cx="28083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noAutofit/>
          </a:bodyPr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r &lt; 2.2  (C.L. 95%)</a:t>
            </a:r>
            <a:endParaRPr lang="ja-JP" altLang="en-US" sz="2000" b="0" dirty="0">
              <a:solidFill>
                <a:srgbClr val="FFFFFF"/>
              </a:solidFill>
            </a:endParaRPr>
          </a:p>
        </p:txBody>
      </p: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2051447" y="3212728"/>
            <a:ext cx="237626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noAutofit/>
          </a:bodyPr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 smtClean="0">
                <a:solidFill>
                  <a:srgbClr val="B2B2B2"/>
                </a:solidFill>
              </a:rPr>
              <a:t>Chiang+, </a:t>
            </a:r>
            <a:r>
              <a:rPr lang="en-US" altLang="ja-JP" sz="1200" dirty="0" err="1" smtClean="0">
                <a:solidFill>
                  <a:srgbClr val="B2B2B2"/>
                </a:solidFill>
              </a:rPr>
              <a:t>ApJ</a:t>
            </a:r>
            <a:r>
              <a:rPr lang="en-US" altLang="ja-JP" sz="1200" dirty="0" smtClean="0">
                <a:solidFill>
                  <a:srgbClr val="B2B2B2"/>
                </a:solidFill>
              </a:rPr>
              <a:t> (2010)</a:t>
            </a:r>
            <a:endParaRPr lang="ja-JP" altLang="en-US" sz="1200" b="0" dirty="0">
              <a:solidFill>
                <a:srgbClr val="B2B2B2"/>
              </a:solidFill>
            </a:endParaRP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1115343" y="2780680"/>
            <a:ext cx="28083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noAutofit/>
          </a:bodyPr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r &lt; 0.72  (C.L. 95%)</a:t>
            </a:r>
            <a:endParaRPr lang="ja-JP" altLang="en-US" sz="2000" b="0" dirty="0">
              <a:solidFill>
                <a:srgbClr val="FFFFFF"/>
              </a:solidFill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899319" y="2348632"/>
            <a:ext cx="28083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noAutofit/>
          </a:bodyPr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全天の</a:t>
            </a:r>
            <a:r>
              <a:rPr lang="en-US" altLang="ja-JP" sz="1800" dirty="0" smtClean="0">
                <a:solidFill>
                  <a:srgbClr val="FFFFFF"/>
                </a:solidFill>
              </a:rPr>
              <a:t>2%</a:t>
            </a:r>
            <a:r>
              <a:rPr lang="ja-JP" altLang="en-US" sz="1800" dirty="0" smtClean="0">
                <a:solidFill>
                  <a:srgbClr val="FFFFFF"/>
                </a:solidFill>
              </a:rPr>
              <a:t>の領域を探査</a:t>
            </a:r>
            <a:endParaRPr lang="ja-JP" altLang="en-US" sz="1800" b="0" dirty="0">
              <a:solidFill>
                <a:srgbClr val="FFFFFF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1047798" y="4156977"/>
            <a:ext cx="3397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sz="1400" dirty="0" smtClean="0">
                <a:solidFill>
                  <a:srgbClr val="B2B2B2"/>
                </a:solidFill>
              </a:rPr>
              <a:t>(Q/U </a:t>
            </a:r>
            <a:r>
              <a:rPr lang="en-US" altLang="ja-JP" sz="1400" dirty="0">
                <a:solidFill>
                  <a:srgbClr val="B2B2B2"/>
                </a:solidFill>
              </a:rPr>
              <a:t>Imaging </a:t>
            </a:r>
            <a:r>
              <a:rPr lang="en-US" altLang="ja-JP" sz="1400" dirty="0" err="1" smtClean="0">
                <a:solidFill>
                  <a:srgbClr val="B2B2B2"/>
                </a:solidFill>
              </a:rPr>
              <a:t>ExperimenT</a:t>
            </a:r>
            <a:r>
              <a:rPr lang="en-US" altLang="ja-JP" sz="1400" dirty="0" smtClean="0">
                <a:solidFill>
                  <a:srgbClr val="B2B2B2"/>
                </a:solidFill>
              </a:rPr>
              <a:t>, </a:t>
            </a:r>
            <a:r>
              <a:rPr lang="ja-JP" altLang="en-US" sz="1400" dirty="0" smtClean="0">
                <a:solidFill>
                  <a:srgbClr val="B2B2B2"/>
                </a:solidFill>
              </a:rPr>
              <a:t>チリ</a:t>
            </a:r>
            <a:r>
              <a:rPr lang="ja-JP" altLang="en-US" sz="1400" dirty="0">
                <a:solidFill>
                  <a:srgbClr val="B2B2B2"/>
                </a:solidFill>
              </a:rPr>
              <a:t>・アタカマ</a:t>
            </a:r>
            <a:r>
              <a:rPr lang="en-US" altLang="ja-JP" sz="1400" dirty="0" smtClean="0">
                <a:solidFill>
                  <a:srgbClr val="B2B2B2"/>
                </a:solidFill>
              </a:rPr>
              <a:t>)</a:t>
            </a:r>
            <a:endParaRPr lang="ja-JP" altLang="en-US" sz="1400" dirty="0">
              <a:solidFill>
                <a:srgbClr val="B2B2B2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881571" y="1697722"/>
            <a:ext cx="34916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600" dirty="0" smtClean="0">
                <a:solidFill>
                  <a:srgbClr val="B2B2B2"/>
                </a:solidFill>
              </a:rPr>
              <a:t>(Background </a:t>
            </a:r>
            <a:r>
              <a:rPr lang="en-US" altLang="ja-JP" sz="1600" dirty="0">
                <a:solidFill>
                  <a:srgbClr val="B2B2B2"/>
                </a:solidFill>
              </a:rPr>
              <a:t>Imaging of Cosmic </a:t>
            </a:r>
            <a:endParaRPr lang="en-US" altLang="ja-JP" sz="1600" dirty="0" smtClean="0">
              <a:solidFill>
                <a:srgbClr val="B2B2B2"/>
              </a:solidFill>
            </a:endParaRPr>
          </a:p>
          <a:p>
            <a:pPr algn="l">
              <a:buNone/>
            </a:pPr>
            <a:r>
              <a:rPr lang="en-US" altLang="ja-JP" sz="1600" dirty="0">
                <a:solidFill>
                  <a:srgbClr val="B2B2B2"/>
                </a:solidFill>
              </a:rPr>
              <a:t> </a:t>
            </a:r>
            <a:r>
              <a:rPr lang="en-US" altLang="ja-JP" sz="1600" dirty="0" smtClean="0">
                <a:solidFill>
                  <a:srgbClr val="B2B2B2"/>
                </a:solidFill>
              </a:rPr>
              <a:t> Extragalactic Polarization,  </a:t>
            </a:r>
            <a:r>
              <a:rPr lang="ja-JP" altLang="en-US" sz="1600" dirty="0" smtClean="0">
                <a:solidFill>
                  <a:srgbClr val="B2B2B2"/>
                </a:solidFill>
              </a:rPr>
              <a:t>南極</a:t>
            </a:r>
            <a:r>
              <a:rPr lang="en-US" altLang="ja-JP" sz="1600" dirty="0" smtClean="0">
                <a:solidFill>
                  <a:srgbClr val="B2B2B2"/>
                </a:solidFill>
              </a:rPr>
              <a:t>)</a:t>
            </a:r>
            <a:endParaRPr lang="ja-JP" altLang="en-US" sz="1600" dirty="0">
              <a:solidFill>
                <a:srgbClr val="B2B2B2"/>
              </a:solidFill>
            </a:endParaRPr>
          </a:p>
        </p:txBody>
      </p:sp>
      <p:sp>
        <p:nvSpPr>
          <p:cNvPr id="22" name="Rectangle 69"/>
          <p:cNvSpPr>
            <a:spLocks noChangeArrowheads="1"/>
          </p:cNvSpPr>
          <p:nvPr/>
        </p:nvSpPr>
        <p:spPr bwMode="auto">
          <a:xfrm>
            <a:off x="1709155" y="5707356"/>
            <a:ext cx="2499937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200" dirty="0" smtClean="0">
                <a:solidFill>
                  <a:srgbClr val="B2B2B2"/>
                </a:solidFill>
              </a:rPr>
              <a:t>田島氏</a:t>
            </a:r>
            <a:r>
              <a:rPr lang="ja-JP" altLang="en-US" sz="1200" dirty="0">
                <a:solidFill>
                  <a:srgbClr val="B2B2B2"/>
                </a:solidFill>
              </a:rPr>
              <a:t>談話会</a:t>
            </a:r>
            <a:r>
              <a:rPr lang="ja-JP" altLang="en-US" sz="1200" dirty="0" smtClean="0">
                <a:solidFill>
                  <a:srgbClr val="B2B2B2"/>
                </a:solidFill>
              </a:rPr>
              <a:t> </a:t>
            </a:r>
            <a:r>
              <a:rPr lang="en-US" altLang="ja-JP" sz="1200" dirty="0" smtClean="0">
                <a:solidFill>
                  <a:srgbClr val="B2B2B2"/>
                </a:solidFill>
              </a:rPr>
              <a:t>(2011</a:t>
            </a:r>
            <a:r>
              <a:rPr lang="ja-JP" altLang="en-US" sz="1200" dirty="0" smtClean="0">
                <a:solidFill>
                  <a:srgbClr val="B2B2B2"/>
                </a:solidFill>
              </a:rPr>
              <a:t> 京都大学</a:t>
            </a:r>
            <a:r>
              <a:rPr lang="en-US" altLang="ja-JP" sz="1200" dirty="0" smtClean="0">
                <a:solidFill>
                  <a:srgbClr val="B2B2B2"/>
                </a:solidFill>
              </a:rPr>
              <a:t>)</a:t>
            </a: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1133091" y="4536762"/>
            <a:ext cx="28083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noAutofit/>
          </a:bodyPr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全天の</a:t>
            </a:r>
            <a:r>
              <a:rPr lang="en-US" altLang="ja-JP" sz="1800" dirty="0">
                <a:solidFill>
                  <a:srgbClr val="FFFFFF"/>
                </a:solidFill>
              </a:rPr>
              <a:t>3</a:t>
            </a:r>
            <a:r>
              <a:rPr lang="en-US" altLang="ja-JP" sz="1800" dirty="0" smtClean="0">
                <a:solidFill>
                  <a:srgbClr val="FFFFFF"/>
                </a:solidFill>
              </a:rPr>
              <a:t>%</a:t>
            </a:r>
            <a:r>
              <a:rPr lang="ja-JP" altLang="en-US" sz="1800" dirty="0" smtClean="0">
                <a:solidFill>
                  <a:srgbClr val="FFFFFF"/>
                </a:solidFill>
              </a:rPr>
              <a:t>の領域を探査</a:t>
            </a:r>
            <a:endParaRPr lang="ja-JP" altLang="en-US" sz="1800" b="0" dirty="0">
              <a:solidFill>
                <a:srgbClr val="FFFFFF"/>
              </a:solidFill>
            </a:endParaRPr>
          </a:p>
        </p:txBody>
      </p:sp>
      <p:sp>
        <p:nvSpPr>
          <p:cNvPr id="25" name="角丸四角形 24"/>
          <p:cNvSpPr/>
          <p:nvPr/>
        </p:nvSpPr>
        <p:spPr bwMode="auto">
          <a:xfrm>
            <a:off x="701043" y="3789040"/>
            <a:ext cx="3816424" cy="2232248"/>
          </a:xfrm>
          <a:prstGeom prst="roundRect">
            <a:avLst>
              <a:gd name="adj" fmla="val 4719"/>
            </a:avLst>
          </a:prstGeom>
          <a:solidFill>
            <a:srgbClr val="FFFFFF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155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その他の検出法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3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9F510-EC44-4D08-8125-B3C4597F365A}" type="slidenum">
              <a:rPr lang="en-US" altLang="ja-JP"/>
              <a:pPr/>
              <a:t>91</a:t>
            </a:fld>
            <a:endParaRPr lang="en-US" altLang="ja-JP"/>
          </a:p>
        </p:txBody>
      </p:sp>
      <p:sp>
        <p:nvSpPr>
          <p:cNvPr id="28" name="Rectangle 69"/>
          <p:cNvSpPr>
            <a:spLocks noChangeArrowheads="1"/>
          </p:cNvSpPr>
          <p:nvPr/>
        </p:nvSpPr>
        <p:spPr bwMode="auto">
          <a:xfrm>
            <a:off x="1357290" y="1357298"/>
            <a:ext cx="550072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原子干渉計</a:t>
            </a:r>
            <a:endParaRPr lang="en-US" altLang="ja-JP" sz="2000" dirty="0" smtClean="0">
              <a:solidFill>
                <a:srgbClr val="EAEAEA"/>
              </a:solidFill>
              <a:sym typeface="Wingdings" pitchFamily="2" charset="2"/>
            </a:endParaRPr>
          </a:p>
        </p:txBody>
      </p:sp>
      <p:sp>
        <p:nvSpPr>
          <p:cNvPr id="10" name="Rectangle 69"/>
          <p:cNvSpPr>
            <a:spLocks noChangeArrowheads="1"/>
          </p:cNvSpPr>
          <p:nvPr/>
        </p:nvSpPr>
        <p:spPr bwMode="auto">
          <a:xfrm>
            <a:off x="1643042" y="1865556"/>
            <a:ext cx="5500726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レーザー冷却された原子の干渉を利用</a:t>
            </a:r>
            <a:endParaRPr lang="en-US" altLang="ja-JP" sz="200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1Hz</a:t>
            </a: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以下の低周波数帯をターゲットにする</a:t>
            </a:r>
            <a:endParaRPr lang="en-US" altLang="ja-JP" sz="200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散射雑音 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(</a:t>
            </a: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有限の原子数に起因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) </a:t>
            </a: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で感度が制限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 </a:t>
            </a:r>
          </a:p>
        </p:txBody>
      </p:sp>
      <p:sp>
        <p:nvSpPr>
          <p:cNvPr id="11" name="Rectangle 69"/>
          <p:cNvSpPr>
            <a:spLocks noChangeArrowheads="1"/>
          </p:cNvSpPr>
          <p:nvPr/>
        </p:nvSpPr>
        <p:spPr bwMode="auto">
          <a:xfrm>
            <a:off x="1428728" y="3508630"/>
            <a:ext cx="550072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天体の固有振動</a:t>
            </a:r>
            <a:endParaRPr lang="en-US" altLang="ja-JP" sz="2000" dirty="0" smtClean="0">
              <a:solidFill>
                <a:srgbClr val="EAEAEA"/>
              </a:solidFill>
              <a:sym typeface="Wingdings" pitchFamily="2" charset="2"/>
            </a:endParaRPr>
          </a:p>
        </p:txBody>
      </p:sp>
      <p:sp>
        <p:nvSpPr>
          <p:cNvPr id="12" name="Rectangle 69"/>
          <p:cNvSpPr>
            <a:spLocks noChangeArrowheads="1"/>
          </p:cNvSpPr>
          <p:nvPr/>
        </p:nvSpPr>
        <p:spPr bwMode="auto">
          <a:xfrm>
            <a:off x="1795442" y="4014621"/>
            <a:ext cx="5500726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天体の固有振動の重力波による励起を観測</a:t>
            </a:r>
            <a:endParaRPr lang="en-US" altLang="ja-JP" sz="200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地球については、地震計</a:t>
            </a:r>
            <a:endParaRPr lang="en-US" altLang="ja-JP" sz="200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      </a:t>
            </a: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ネットワークを利用して観測が行われている</a:t>
            </a:r>
            <a:endParaRPr lang="en-US" altLang="ja-JP" sz="2000" dirty="0" smtClean="0">
              <a:solidFill>
                <a:srgbClr val="EAEAEA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B93A497-A321-47AA-8455-7E73E3ADC5A4}" type="slidenum">
              <a:rPr lang="en-US" altLang="ja-JP" sz="14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en-US" altLang="ja-JP" sz="14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71600" y="1124744"/>
            <a:ext cx="4857750" cy="10715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第</a:t>
            </a:r>
            <a:r>
              <a:rPr lang="en-US" altLang="ja-JP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ja-JP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章  重力波の検出</a:t>
            </a:r>
            <a:endParaRPr lang="ja-JP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endParaRPr lang="ja-JP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85918" y="1857364"/>
            <a:ext cx="6643734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重力波</a:t>
            </a:r>
            <a:r>
              <a:rPr lang="ja-JP" altLang="en-US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の</a:t>
            </a:r>
            <a:r>
              <a:rPr kumimoji="1" lang="ja-JP" altLang="en-US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検出原理</a:t>
            </a:r>
            <a:endParaRPr kumimoji="1" lang="en-US" altLang="ja-JP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　　</a:t>
            </a:r>
            <a:r>
              <a:rPr kumimoji="1" lang="en-US" altLang="ja-JP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  <a:sym typeface="Wingdings" pitchFamily="2" charset="2"/>
              </a:rPr>
              <a:t> </a:t>
            </a:r>
            <a:r>
              <a:rPr kumimoji="1" lang="ja-JP" altLang="en-US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  <a:sym typeface="Wingdings" pitchFamily="2" charset="2"/>
              </a:rPr>
              <a:t>潮汐力を観測 </a:t>
            </a:r>
            <a:endParaRPr kumimoji="1" lang="en-US" altLang="ja-JP" dirty="0" smtClean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  <a:sym typeface="Wingdings" pitchFamily="2" charset="2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lang="ja-JP" altLang="en-US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  <a:sym typeface="Wingdings" pitchFamily="2" charset="2"/>
              </a:rPr>
              <a:t>　　　  </a:t>
            </a:r>
            <a:r>
              <a:rPr kumimoji="1" lang="ja-JP" altLang="en-US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  <a:sym typeface="Wingdings" pitchFamily="2" charset="2"/>
              </a:rPr>
              <a:t>自由質点間の距離を観測</a:t>
            </a:r>
            <a:endParaRPr kumimoji="1" lang="en-US" altLang="ja-JP" dirty="0" smtClean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endParaRPr lang="en-US" altLang="ja-JP" dirty="0" smtClean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重力波検出器</a:t>
            </a:r>
            <a:endParaRPr kumimoji="1" lang="en-US" altLang="ja-JP" dirty="0" smtClean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lang="en-US" altLang="ja-JP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      </a:t>
            </a:r>
            <a:r>
              <a:rPr lang="ja-JP" altLang="en-US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共振型検出器</a:t>
            </a:r>
            <a:endParaRPr lang="en-US" altLang="ja-JP" dirty="0" smtClean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lang="en-US" altLang="ja-JP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      </a:t>
            </a:r>
            <a:r>
              <a:rPr lang="ja-JP" altLang="en-US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レーザー干渉計検出器</a:t>
            </a:r>
            <a:endParaRPr lang="en-US" altLang="ja-JP" dirty="0" smtClean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en-US" altLang="ja-JP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      </a:t>
            </a:r>
            <a:r>
              <a:rPr kumimoji="1" lang="ja-JP" altLang="en-US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ドップラートラッキング</a:t>
            </a:r>
            <a:endParaRPr kumimoji="1" lang="en-US" altLang="ja-JP" dirty="0" smtClean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lang="en-US" altLang="ja-JP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      </a:t>
            </a:r>
            <a:r>
              <a:rPr lang="ja-JP" altLang="en-US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パルサータイミング</a:t>
            </a:r>
            <a:endParaRPr lang="en-US" altLang="ja-JP" dirty="0" smtClean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en-US" altLang="ja-JP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      CMB</a:t>
            </a:r>
            <a:r>
              <a:rPr kumimoji="1" lang="ja-JP" altLang="en-US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偏光観測</a:t>
            </a:r>
            <a:endParaRPr kumimoji="1" lang="en-US" altLang="ja-JP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HGP創英角ｺﾞｼｯｸUB"/>
            </a:endParaRP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　            </a:t>
            </a: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HGP創英角ｺﾞｼｯｸUB"/>
              </a:rPr>
              <a:t>            </a:t>
            </a: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93</a:t>
            </a:fld>
            <a:endParaRPr lang="en-US" altLang="ja-JP"/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第</a:t>
            </a:r>
            <a:r>
              <a:rPr lang="en-US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章  終わり</a:t>
            </a:r>
            <a:endParaRPr lang="ja-JP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endParaRPr lang="ja-JP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\Delta \phi = {2 L \Omega \over c} + {\Omega \over 2} \int_{t-2L/c}^t h(t^\prime)\,dt^\prime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06"/>
  <p:tag name="PICTUREFILESIZE" val="25627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Red}&#10;$$ f \sim { 1 \over 2 \pi}\  \sqrt{G\,M \over R^3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38.9603"/>
  <p:tag name="PICTUREFILESIZE" val="12867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\Delta \phi = {2 L \Omega \over c} + {\Omega \over 2} \int_{t-2L/c}^t h(t^\prime)\,dt^\prime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06"/>
  <p:tag name="PICTUREFILESIZE" val="25627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%\color[named]{Yellow}&#10;$$&#10;2.3 \times 10^{-4} \leq f \leq 5 \times 10^{-2}&#10;\ \ \ [{\rm Hz}]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24.9606"/>
  <p:tag name="PICTUREFILESIZE" val="14210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%\color[named]{Yellow}&#10;$$&#10;h \sim  10^{-13} &#10;\ \ \ [{\rm Hz^{-1/2} }]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06.8804"/>
  <p:tag name="PICTUREFILESIZE" val="9439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&#10;h \sim 2\pi\, \nu_{\rm P} \cdot \Delta t_{\rm P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46.8803"/>
  <p:tag name="PICTUREFILESIZE" val="4942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&#10;t_{\rm pulse} -  \Delta t_{\rm P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16.8802"/>
  <p:tag name="PICTUREFILESIZE" val="4548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&#10;= t_0 + P_0\cdot n &#10;  +{1\over 2} P_0 \dot{P_0}\cdot n^2 + O(n^3) 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40.8007"/>
  <p:tag name="PICTUREFILESIZE" val="255258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 n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2"/>
  <p:tag name="PICTUREFILESIZE" val="3418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&#10;(4.4 \times 10^{-9}\ \ {\rm Hz})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64.8803"/>
  <p:tag name="PICTUREFILESIZE" val="7263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&#10;\Omega_{\rm g} = {\rho\over \rho_{\rm c}} &lt; 1.9 \times  10^{-8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14.8005"/>
  <p:tag name="PICTUREFILESIZE" val="1614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Blue}&#10;$$ L= {\lambda_{\rm GW} \over 4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91.875"/>
  <p:tag name="PICTUREFILESIZE" val="6981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Green}&#10;$$ &#10;  \tilde{h}_{\rm GW}^2(f) ={3 H_0^2 \over 10 \pi^2 f^3}\, &#10;  \Omega_{\rm GW}(f)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66.8806"/>
  <p:tag name="PICTUREFILESIZE" val="24127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Green}&#10;$$ &#10;  \Omega_{\rm GW}(f) ={1\over \rho_{\rm c}}&#10;  {d\rho_{\rm GW}(f)  \over d\, {\rm ln} f }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23.875"/>
  <p:tag name="PICTUREFILESIZE" val="19202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&#10;  \Omega_{\rm GW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49.92008"/>
  <p:tag name="PICTUREFILESIZE" val="1751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&#10;  \Omega_{\rm GW} = 10^{-15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39.9203"/>
  <p:tag name="PICTUREFILESIZE" val="6181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&#10; V^{1/4} = 1.06 \times 10^{16} &#10;      \left({r\over 0.01}\right)^{1/4} \ \ [{\rm GeV}]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72.9608"/>
  <p:tag name="PICTUREFILESIZE" val="304498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&#10; r={\rm (Tensor\,mode\ energy) &#10;    \over (Scaler\, mode\ energy)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64.9605"/>
  <p:tag name="PICTUREFILESIZE" val="22629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Blue}&#10;$$ h(t) =  \int_{-\infty}^\infty \tilde{ h}(\omega)\,{\rm e}^{{\rm i} \omega t}&#10; \,d\omega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23.9205"/>
  <p:tag name="PICTUREFILESIZE" val="16019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Blue}&#10;$$ \delta \tilde{\phi} (\omega) =   &#10;    { \Omega \over \omega} \sin\left({L \omega \over c}\right) &#10; {\rm e}^{-{\rm i} L\omega /c} \times \tilde{h}(\omega)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38.8807"/>
  <p:tag name="PICTUREFILESIZE" val="25947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Red}&#10;$$ f \sim { 1 \over 2 \pi}\  \sqrt{G\,M \over R^3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38.9603"/>
  <p:tag name="PICTUREFILESIZE" val="12867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&#10;q^{ij} = \int \rho \left({&#10;x_i\,w_j + w_i\, x_j -{2\over 3}\sum_k x_k \, w_k&#10;}\right) dV 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93.8408"/>
  <p:tag name="PICTUREFILESIZE" val="42523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&#10;f_{\rm GR}(t) &#10;  = {1\over 4}\, \ddot{h}_{ij} (t)\, q^{ij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93.9204"/>
  <p:tag name="PICTUREFILESIZE" val="14571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&#10;\mu\, \ddot{\xi} + \gamma\, \dot{\xi} + \kappa\, \xi &#10;    = f_{\rm GR}(t) 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28.9605"/>
  <p:tag name="PICTUREFILESIZE" val="9189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 &#10;f_0 = {1 \over 2\pi} \sqrt{\kappa \over \mu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10.8802"/>
  <p:tag name="PICTUREFILESIZE" val="10315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f_{\rm B, rms}^2 ={&lt;f_{\rm B}^2&gt;} &#10; = 4 \gamma\, k_{\rm B}\, T_{\rm M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73.8405"/>
  <p:tag name="PICTUREFILESIZE" val="1383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%\color[named]{Yellow}&#10;$$ h \sim {\delta L / L}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87.84016"/>
  <p:tag name="PICTUREFILESIZE" val="3309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&#10;\mu\, \ddot{\xi} + \gamma\, \dot{\xi} + \kappa\, \xi &#10;    = f_{\rm GR}(t) 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28.9605"/>
  <p:tag name="PICTUREFILESIZE" val="9189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&#10;h_{rss} \leq 10^{-19}\, [{\rm 1/Hz^{1/2}}]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19.8405"/>
  <p:tag name="PICTUREFILESIZE" val="1036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ue}&#10;$$ h_{i j} = A_{i j} \times \exp\, [ {{\rm i} (\omega t - k z)}]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56.8005"/>
  <p:tag name="PICTUREFILESIZE" val="10291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ue}&#10;$$  A_{i j} =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54.00008"/>
  <p:tag name="PICTUREFILESIZE" val="2182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ue}&#10;$$ h_+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6.88008"/>
  <p:tag name="PICTUREFILESIZE" val="1127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ue}&#10;$$  h_\times 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4.00008"/>
  <p:tag name="PICTUREFILESIZE" val="857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ue}&#10;$$ 0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0.8"/>
  <p:tag name="PICTUREFILESIZE" val="405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ue}&#10;$$  h_\times 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4.00008"/>
  <p:tag name="PICTUREFILESIZE" val="857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ue}&#10;$$- h_+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42.00008"/>
  <p:tag name="PICTUREFILESIZE" val="1709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ue}&#10;$$ 0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0.8"/>
  <p:tag name="PICTUREFILESIZE" val="405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%\color[named]{Yellow}&#10;$$ \delta L 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4.00008"/>
  <p:tag name="PICTUREFILESIZE" val="767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ue}&#10;$$ 0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0.8"/>
  <p:tag name="PICTUREFILESIZE" val="405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ue}&#10;$$ 0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0.8"/>
  <p:tag name="PICTUREFILESIZE" val="405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ue}&#10;$$ 0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0.8"/>
  <p:tag name="PICTUREFILESIZE" val="405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ue}&#10;$$ h_+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6.88008"/>
  <p:tag name="PICTUREFILESIZE" val="1127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ue}&#10;$$  h_\times 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4.00008"/>
  <p:tag name="PICTUREFILESIZE" val="857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h_{\rm obs}(t) = &#10;      F_+ \cdot h_+(t)   &#10;      + F_{\rm x} \cdot h_{\rm x}(t)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12.9606"/>
  <p:tag name="PICTUREFILESIZE" val="12495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\theta, \phi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1.92008"/>
  <p:tag name="PICTUREFILESIZE" val="1182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\psi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3.92"/>
  <p:tag name="PICTUREFILESIZE" val="581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 F_+ (\theta, \phi, \psi) ,\  &#10;      F_{\rm x} (\theta, \phi, \psi)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18.8805"/>
  <p:tag name="PICTUREFILESIZE" val="8771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h_{\rm obs}(t) = &#10;      F_+ \cdot h_+(t)   &#10;      + F_{\rm x} \cdot h_{\rm x}(t)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12.9606"/>
  <p:tag name="PICTUREFILESIZE" val="1249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%\color[named]{Yellow}&#10;$$  L 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3.92"/>
  <p:tag name="PICTUREFILESIZE" val="455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 F_+ = - {1+\cos^2\theta \over 2} \cos 2\phi\,\cos2\psi&#10;               - \cos\theta\, \sin2\phi\, \sin 2\psi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502.801"/>
  <p:tag name="PICTUREFILESIZE" val="40979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 F_{\rm x} = \ {1+\cos^2\theta \over 2} \cos 2\phi\,\sin2\psi&#10;               - \cos\theta\, \sin2\phi\, \cos 2\psi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486.001"/>
  <p:tag name="PICTUREFILESIZE" val="39653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h_{\rm SQL} \propto {1\over \sqrt{M\ L^2}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53.8403"/>
  <p:tag name="PICTUREFILESIZE" val="1610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 M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1.84008"/>
  <p:tag name="PICTUREFILESIZE" val="75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 L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3.92"/>
  <p:tag name="PICTUREFILESIZE" val="52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h_{\rm shot} \propto {1 / \sqrt{P}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32.9602"/>
  <p:tag name="PICTUREFILESIZE" val="755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h_{\rm RPN} \propto { \sqrt{P}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14.9602"/>
  <p:tag name="PICTUREFILESIZE" val="606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P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5.84"/>
  <p:tag name="PICTUREFILESIZE" val="75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$$ \delta h_{\rm shot} \propto 1/\sqrt{P}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42.8003"/>
  <p:tag name="PICTUREFILESIZE" val="796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$$ \delta h_{\rm rad} \propto \sqrt{P}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10.8802"/>
  <p:tag name="PICTUREFILESIZE" val="60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ds^2 = -(c\,dt)^2 + \left[{1+h(t)}\right]\,dx^2 =0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45.875"/>
  <p:tag name="PICTUREFILESIZE" val="15125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$$ h_{\rm SQL} ={1\over 2\pi L f}\sqrt{8\hbar \over m}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82.8804"/>
  <p:tag name="PICTUREFILESIZE" val="2166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ds^2 = -(c\,dt)^2 + \left[{1+h(t)}\right]\,dx^2 =0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45.875"/>
  <p:tag name="PICTUREFILESIZE" val="15125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\Delta t = {2 L \over c} + {1\over 2} \int_{t-2L/c}^t h(t^\prime)\,dt^\prime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77.875"/>
  <p:tag name="PICTUREFILESIZE" val="23307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\Delta \phi = {2 L \Omega \over c} + {\Omega \over 2} \int_{t-2L/c}^t h(t^\prime)\,dt^\prime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06"/>
  <p:tag name="PICTUREFILESIZE" val="25627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%\color[named]{Yellow}&#10;$$ h \sim {\delta L \over L} \sim {\delta \nu \over \nu}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17.8402"/>
  <p:tag name="PICTUREFILESIZE" val="9111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E = E_0\, {\rm e}^{{\rm i} \Omega t} \times {\rm e}^{{\rm i} m \cos(\omega t)}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34"/>
  <p:tag name="PICTUREFILESIZE" val="10648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E = E_0\, {\rm e}^{{\rm i} \Omega t} &#10;   \Sigma_n \left[{ {\rm i}^n\,J_n(m) {\rm e}^{{\rm i} n \omega t}&#10;}\right]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84.875"/>
  <p:tag name="PICTUREFILESIZE" val="15908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Red}&#10;$$ E = E_0\, {\rm e}^{{\rm i} \Omega t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14"/>
  <p:tag name="PICTUREFILESIZE" val="5058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E_{\rm s} = {\rm i} E_0\, {\rm e}^{{\rm i} \Omega t} &#10;    \,J_1(m) {\rm e}^{{\rm i}  \omega t}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23.875"/>
  <p:tag name="PICTUREFILESIZE" val="9842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E_{\rm s} = \pm {\rm i} E_0\, {\rm e}^{{\rm i} \Omega t} &#10;    \,J_1({\rm \small\Delta \phi}) {\rm e}^{\pm{\rm i}  \omega t}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67.875"/>
  <p:tag name="PICTUREFILESIZE" val="11714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\Delta t = {2 L \over c} + {1\over 2} \int_{t-2L/c}^t h(t^\prime)\,dt^\prime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77.875"/>
  <p:tag name="PICTUREFILESIZE" val="23307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\Delta \phi = {2 L \Omega \over c} + {\Omega \over 2} \int_{t-2L/c}^t h(t\prime)\,dt\prime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06.9606"/>
  <p:tag name="PICTUREFILESIZE" val="25707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g = t_{\rm F}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61"/>
  <p:tag name="PICTUREFILESIZE" val="2027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\times \Sigma_{n=1}^\infty&#10;          \left[{&#10;          \left({r_{\rm F} r_{\rm E}}\right)^n&#10;          {\rm e}^{-{\rm i}n \Phi}}\right]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18.875"/>
  <p:tag name="PICTUREFILESIZE" val="12237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= {t_{\rm F}   \over&#10;         1-r_{\rm F} r_{\rm E} {\rm e}^{-{\rm i} \Phi}&#10;         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53.875"/>
  <p:tag name="PICTUREFILESIZE" val="12665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 \Phi = 2 L \Omega/c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12.75"/>
  <p:tag name="PICTUREFILESIZE" val="4214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 \Phi = 2 L \Omega/c = 2\pi \times ({\rm integer})&#10;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80.75"/>
  <p:tag name="PICTUREFILESIZE" val="10773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\tau= {2L\over c} \times { \sqrt{ r_{\rm F} r_{\rm E} }&#10;     \over      ( 1-r_{\rm F} r_{\rm E})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01.875"/>
  <p:tag name="PICTUREFILESIZE" val="16565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G= {t_{\rm F}^2   \over&#10;        ( 1-r_{\rm F} r_{\rm E})^2}&#10;    \sim 1/t_{\rm F}^2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32.75"/>
  <p:tag name="PICTUREFILESIZE" val="21491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\tau= {2L\over c} \times { \sqrt{ r_{\rm F} r_{\rm E} }&#10;     \over      ( 1-r_{\rm F} r_{\rm E})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01.875"/>
  <p:tag name="PICTUREFILESIZE" val="16565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Blue}&#10;$$ g = {1 \over&#10;         1-r_{\rm F} r_{\rm E} {\rm e}^{-{\rm i} \Phi}&#10;         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70.875"/>
  <p:tag name="PICTUREFILESIZE" val="13991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\Delta \phi = {2 L \Omega \over c} + {\Omega \over 2} \int_{t-2L/c}^t h(t^\prime)\,dt^\prime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06"/>
  <p:tag name="PICTUREFILESIZE" val="25627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Gray}&#10;$$ r_{\rm CM}= -r_{\rm F} + &#10;       {t_{\rm F}^2 r_{\rm S} {\rm e}^{-{\rm i} \Phi}  \over&#10;         1-r_{\rm F} r_{\rm S} {\rm e}^{-{\rm i} \Phi}&#10;         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66.8806"/>
  <p:tag name="PICTUREFILESIZE" val="25127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 \Phi = 2 L \Omega/c = 2\pi \times ({\rm integer})&#10;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80.75"/>
  <p:tag name="PICTUREFILESIZE" val="10773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g = {t_{\rm R}   \over&#10;         1-r_{\rm R} r_{\rm MI} {\rm e}^{-{\rm i} \Phi}&#10;         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81.875"/>
  <p:tag name="PICTUREFILESIZE" val="14927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G= {t_{\rm R}^2   \over&#10;        ( 1-r_{\rm R} r_{\rm MI})^2}&#10;    \sim 1/t_{\rm R}^2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44.75"/>
  <p:tag name="PICTUREFILESIZE" val="22547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Blue}&#10;$$ P \propto &#10;  \left|{  E_0\,{\rm e}^{{\rm i} \Omega t   + {\rm i} \phi  }&#10;           - E_0\,{\rm e}^{{\rm i} \Omega t   - {\rm i} \phi  }&#10;   } \right|^2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84.875"/>
  <p:tag name="PICTUREFILESIZE" val="18403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Blue}&#10;$$ =  2 | E_0 |^2 [1-\cos(\Delta \phi)]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20.75"/>
  <p:tag name="PICTUREFILESIZE" val="10043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P \propto \left|{ E_0\,{\rm e}^{{\rm i} \Omega t   + {\rm i} \phi  }&#10;   } \right|^2 = |E_0|^2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42.875"/>
  <p:tag name="PICTUREFILESIZE" val="15692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P \propto \left|{ E_{\rm c}  + E_{\rm c}  } \right|^2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45"/>
  <p:tag name="PICTUREFILESIZE" val="6631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&#10;    = |E_{\rm c}|^2 +|E_{\rm s}|^2 &#10;    + 2 |E_{\rm c}|\cdot |E_{\rm s}| \cos \theta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25.875"/>
  <p:tag name="PICTUREFILESIZE" val="147958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Blue}&#10;$$ P \propto &#10;  \left|{  E_0\,{\rm e}^{{\rm i} \Omega t   + {\rm i} \phi  }&#10;            +  {\rm i} E_{\rm lo}\,{\rm e}^{{\rm i} \Omega t}&#10;   } \right|^2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68.75"/>
  <p:tag name="PICTUREFILESIZE" val="17355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%\color[named]{Yellow}&#10;$$ h \sim {\delta L \over L} \sim {\delta \nu \over \nu}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17.8402"/>
  <p:tag name="PICTUREFILESIZE" val="9111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Blue}&#10;$$ = ({\rm DC}) +&#10; 2 | E_0 | \cdot | E_{\rm lo}|\,\sin \phi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65"/>
  <p:tag name="PICTUREFILESIZE" val="10154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Blue}&#10;$$ P \propto &#10;  \left|{  E_0\,{\rm e}^{{\rm i} \Omega t   + {\rm i} \phi  }&#10;            +  {\rm i} E_{\rm lo}\,&#10;    {\rm e}^{{\rm i} (\Omega+\omega_{\rm m}) t}&#10;   } \right|^2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25.875"/>
  <p:tag name="PICTUREFILESIZE" val="21595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Blue}&#10;$$ = &#10; 2 | E_0 | \cdot | E_{\rm lo}|\,\cos\omega_{\rm m}t\,\sin \phi + \cdots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14.875"/>
  <p:tag name="PICTUREFILESIZE" val="11522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propto \sqrt{T\over Q}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58.80016"/>
  <p:tag name="PICTUREFILESIZE" val="710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T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4.88"/>
  <p:tag name="PICTUREFILESIZE" val="52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Q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4.88"/>
  <p:tag name="PICTUREFILESIZE" val="69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&#10;m\ddot{x} + \gamma \dot{x} +  k x = f_{\rm n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83.8404"/>
  <p:tag name="PICTUREFILESIZE" val="764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&#10;\langle f_{\rm n}^2 \rangle = 2 k_{\rm B} \gamma  T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32.9602"/>
  <p:tag name="PICTUREFILESIZE" val="755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&#10;Q={m \omega_0 \over \gamma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91.92016"/>
  <p:tag name="PICTUREFILESIZE" val="865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&#10;\sqrt{\langle f_{\rm n}^2 \rangle} &#10;  \propto \sqrt{T / Q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42.8003"/>
  <p:tag name="PICTUREFILESIZE" val="1077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%\color[named]{Yellow}&#10;$$ F_{\rm gw} \sim {1 \over 2} M\, L\, \ddot{h}_+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50.9603"/>
  <p:tag name="PICTUREFILESIZE" val="11420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&#10;\sqrt{\langle f_{\rm n}^2 \rangle} &#10;  \propto \sqrt{T / Q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42.8003"/>
  <p:tag name="PICTUREFILESIZE" val="1077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delta x_{\rm seis} \sim {10^{-9} \over f^2}\ \ [{\rm m/sqrt{Hz}}]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55.8405"/>
  <p:tag name="PICTUREFILESIZE" val="2943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f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0.8"/>
  <p:tag name="PICTUREFILESIZE" val="69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$$ {x\over x_0} = {1+{{\rm i}\over Q}{f\over f_0}&#10;      \over 1+{{\rm i}\over Q}{f\over f_0}-({f\over f_0})^2}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10.0004"/>
  <p:tag name="PICTUREFILESIZE" val="3265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$$ f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0.8"/>
  <p:tag name="PICTUREFILESIZE" val="69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$$ f_0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8.96"/>
  <p:tag name="PICTUREFILESIZE" val="101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$$ Q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4.88"/>
  <p:tag name="PICTUREFILESIZE" val="69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&#10;{x \over x_0} \sim &#10; \left({ f_0 \over f}\right)^{2n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3.8402"/>
  <p:tag name="PICTUREFILESIZE" val="1617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&#10;f_0={1\over 2\pi}\sqrt{g \over l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09.9202"/>
  <p:tag name="PICTUREFILESIZE" val="1080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&#10;f_0={1\over 2\pi}\sqrt{g \over l_0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16.8802"/>
  <p:tag name="PICTUREFILESIZE" val="14142"/>
</p:tagLst>
</file>

<file path=ppt/theme/theme1.xml><?xml version="1.0" encoding="utf-8"?>
<a:theme xmlns:a="http://schemas.openxmlformats.org/drawingml/2006/main" name="Inspiral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>
            <a:alpha val="10000"/>
          </a:srgbClr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46750</TotalTime>
  <Words>6219</Words>
  <Application>Microsoft Office PowerPoint</Application>
  <PresentationFormat>画面に合わせる (4:3)</PresentationFormat>
  <Paragraphs>1688</Paragraphs>
  <Slides>93</Slides>
  <Notes>72</Notes>
  <HiddenSlides>0</HiddenSlides>
  <MMClips>1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93</vt:i4>
      </vt:variant>
    </vt:vector>
  </HeadingPairs>
  <TitlesOfParts>
    <vt:vector size="96" baseType="lpstr">
      <vt:lpstr>Inspiral</vt:lpstr>
      <vt:lpstr>Drawing</vt:lpstr>
      <vt:lpstr>ビットマップ イメージ</vt:lpstr>
      <vt:lpstr>重力・重力波物理学</vt:lpstr>
      <vt:lpstr>第2章 : 重力波の観測</vt:lpstr>
      <vt:lpstr>第2章 : 重力波の観測</vt:lpstr>
      <vt:lpstr>PowerPoint プレゼンテーション</vt:lpstr>
      <vt:lpstr>PowerPoint プレゼンテーション</vt:lpstr>
      <vt:lpstr>重力波検出の最初の試み</vt:lpstr>
      <vt:lpstr>ウェーバーイベント</vt:lpstr>
      <vt:lpstr>重力波検出実験の歴史</vt:lpstr>
      <vt:lpstr>PowerPoint プレゼンテーション</vt:lpstr>
      <vt:lpstr>重力波の効果</vt:lpstr>
      <vt:lpstr>重力波による位相変化</vt:lpstr>
      <vt:lpstr>弾性体に対する重力波の効果</vt:lpstr>
      <vt:lpstr>基線長と周波数応答</vt:lpstr>
      <vt:lpstr>重力波検出器の種類</vt:lpstr>
      <vt:lpstr>PowerPoint プレゼンテーション</vt:lpstr>
      <vt:lpstr>共振型検出器</vt:lpstr>
      <vt:lpstr>共振型検出器の雑音</vt:lpstr>
      <vt:lpstr>重力波検出の最初の試み</vt:lpstr>
      <vt:lpstr>共振型アンテナ</vt:lpstr>
      <vt:lpstr>共振型アンテナネットワーク</vt:lpstr>
      <vt:lpstr>PowerPoint プレゼンテーション</vt:lpstr>
      <vt:lpstr>レーザー干渉計型重力波検出器</vt:lpstr>
      <vt:lpstr>大型レーザー干渉計型重力波望遠鏡</vt:lpstr>
      <vt:lpstr>干渉計のアンテナパターン</vt:lpstr>
      <vt:lpstr>観測信号とアンテナパターン</vt:lpstr>
      <vt:lpstr>干渉計の指向性</vt:lpstr>
      <vt:lpstr>国際協力</vt:lpstr>
      <vt:lpstr>Parameter estimation</vt:lpstr>
      <vt:lpstr>重力波望遠鏡の高感度化</vt:lpstr>
      <vt:lpstr>重力波検出器の感度</vt:lpstr>
      <vt:lpstr>光の量子雑音</vt:lpstr>
      <vt:lpstr>Optical readout noise</vt:lpstr>
      <vt:lpstr>干渉計方式の比較</vt:lpstr>
      <vt:lpstr>Resonant-Sideband Extraction</vt:lpstr>
      <vt:lpstr>重力波による位相変化</vt:lpstr>
      <vt:lpstr>変調とサイドバンド</vt:lpstr>
      <vt:lpstr>フェイザーダイアグラム</vt:lpstr>
      <vt:lpstr>重力波信号の大きさ</vt:lpstr>
      <vt:lpstr>ファブリ・ペロー共振器</vt:lpstr>
      <vt:lpstr>FP共振器の周波数応答</vt:lpstr>
      <vt:lpstr>干渉計方式の工夫</vt:lpstr>
      <vt:lpstr>マイケルソン干渉計の動作点</vt:lpstr>
      <vt:lpstr>SRとRSE</vt:lpstr>
      <vt:lpstr>観測周波数のチューニング</vt:lpstr>
      <vt:lpstr>パワーリサイクリング</vt:lpstr>
      <vt:lpstr>マイケルソン干渉計</vt:lpstr>
      <vt:lpstr>フォトディテクタ</vt:lpstr>
      <vt:lpstr>光の位相検出</vt:lpstr>
      <vt:lpstr>ホモダイン法</vt:lpstr>
      <vt:lpstr>ヘテロダイン法</vt:lpstr>
      <vt:lpstr>マイケルソン干渉計</vt:lpstr>
      <vt:lpstr>マイケルソン干渉計の動作点</vt:lpstr>
      <vt:lpstr>Readout-noise reduction</vt:lpstr>
      <vt:lpstr>スクイージングによる感度の向上</vt:lpstr>
      <vt:lpstr>熱雑音の低減</vt:lpstr>
      <vt:lpstr>揺動散逸定理と熱雑音</vt:lpstr>
      <vt:lpstr>熱雑音の影響の低減法</vt:lpstr>
      <vt:lpstr>鏡-振り子の冷却</vt:lpstr>
      <vt:lpstr>冷却方法</vt:lpstr>
      <vt:lpstr>鏡-振り子の冷却</vt:lpstr>
      <vt:lpstr>地面振動の影響低減</vt:lpstr>
      <vt:lpstr>Passive seismic attenuator</vt:lpstr>
      <vt:lpstr>High-performance isolator</vt:lpstr>
      <vt:lpstr>防振装置の多段化</vt:lpstr>
      <vt:lpstr>低共振周波数化</vt:lpstr>
      <vt:lpstr>大型レーザー干渉計型重力波望遠鏡</vt:lpstr>
      <vt:lpstr>第1世代 重力波検出器</vt:lpstr>
      <vt:lpstr>TAMA300</vt:lpstr>
      <vt:lpstr>TAMA300</vt:lpstr>
      <vt:lpstr>TAMA300 </vt:lpstr>
      <vt:lpstr>LIGO</vt:lpstr>
      <vt:lpstr>第2世代 重力波望遠鏡</vt:lpstr>
      <vt:lpstr>第2世代 重力波望遠鏡</vt:lpstr>
      <vt:lpstr>第2世代 重力波望遠鏡</vt:lpstr>
      <vt:lpstr>地上重力波望遠鏡のロードマップ </vt:lpstr>
      <vt:lpstr>PowerPoint プレゼンテーション</vt:lpstr>
      <vt:lpstr>重力波検出器の種類</vt:lpstr>
      <vt:lpstr>ドップラートラッキング</vt:lpstr>
      <vt:lpstr>深宇宙探査機による観測</vt:lpstr>
      <vt:lpstr>PowerPoint プレゼンテーション</vt:lpstr>
      <vt:lpstr>パルサータイミング</vt:lpstr>
      <vt:lpstr>タイミング誤差</vt:lpstr>
      <vt:lpstr>パルサータイミングによる制限</vt:lpstr>
      <vt:lpstr>パルサータイミングアレー</vt:lpstr>
      <vt:lpstr>SKA : 電波望遠鏡アレイ</vt:lpstr>
      <vt:lpstr>PowerPoint プレゼンテーション</vt:lpstr>
      <vt:lpstr>CMB B-mode 偏光</vt:lpstr>
      <vt:lpstr>重力波エネルギー密度</vt:lpstr>
      <vt:lpstr>CMB偏光測定プロジェクト</vt:lpstr>
      <vt:lpstr>CMB偏光測定結果</vt:lpstr>
      <vt:lpstr>その他の検出法</vt:lpstr>
      <vt:lpstr>まとめ</vt:lpstr>
      <vt:lpstr>PowerPoint プレゼンテーション</vt:lpstr>
    </vt:vector>
  </TitlesOfParts>
  <Company>東京大学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安東 正樹</dc:creator>
  <cp:lastModifiedBy>ando</cp:lastModifiedBy>
  <cp:revision>2728</cp:revision>
  <dcterms:created xsi:type="dcterms:W3CDTF">2002-03-19T09:15:24Z</dcterms:created>
  <dcterms:modified xsi:type="dcterms:W3CDTF">2011-11-17T08:40:09Z</dcterms:modified>
</cp:coreProperties>
</file>