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8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9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0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1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2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31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34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60"/>
  </p:notesMasterIdLst>
  <p:handoutMasterIdLst>
    <p:handoutMasterId r:id="rId61"/>
  </p:handoutMasterIdLst>
  <p:sldIdLst>
    <p:sldId id="752" r:id="rId2"/>
    <p:sldId id="954" r:id="rId3"/>
    <p:sldId id="946" r:id="rId4"/>
    <p:sldId id="947" r:id="rId5"/>
    <p:sldId id="900" r:id="rId6"/>
    <p:sldId id="942" r:id="rId7"/>
    <p:sldId id="975" r:id="rId8"/>
    <p:sldId id="976" r:id="rId9"/>
    <p:sldId id="977" r:id="rId10"/>
    <p:sldId id="978" r:id="rId11"/>
    <p:sldId id="948" r:id="rId12"/>
    <p:sldId id="897" r:id="rId13"/>
    <p:sldId id="912" r:id="rId14"/>
    <p:sldId id="914" r:id="rId15"/>
    <p:sldId id="899" r:id="rId16"/>
    <p:sldId id="937" r:id="rId17"/>
    <p:sldId id="950" r:id="rId18"/>
    <p:sldId id="911" r:id="rId19"/>
    <p:sldId id="936" r:id="rId20"/>
    <p:sldId id="902" r:id="rId21"/>
    <p:sldId id="967" r:id="rId22"/>
    <p:sldId id="898" r:id="rId23"/>
    <p:sldId id="938" r:id="rId24"/>
    <p:sldId id="913" r:id="rId25"/>
    <p:sldId id="901" r:id="rId26"/>
    <p:sldId id="980" r:id="rId27"/>
    <p:sldId id="979" r:id="rId28"/>
    <p:sldId id="949" r:id="rId29"/>
    <p:sldId id="877" r:id="rId30"/>
    <p:sldId id="916" r:id="rId31"/>
    <p:sldId id="915" r:id="rId32"/>
    <p:sldId id="968" r:id="rId33"/>
    <p:sldId id="951" r:id="rId34"/>
    <p:sldId id="939" r:id="rId35"/>
    <p:sldId id="940" r:id="rId36"/>
    <p:sldId id="917" r:id="rId37"/>
    <p:sldId id="941" r:id="rId38"/>
    <p:sldId id="973" r:id="rId39"/>
    <p:sldId id="959" r:id="rId40"/>
    <p:sldId id="961" r:id="rId41"/>
    <p:sldId id="960" r:id="rId42"/>
    <p:sldId id="982" r:id="rId43"/>
    <p:sldId id="974" r:id="rId44"/>
    <p:sldId id="993" r:id="rId45"/>
    <p:sldId id="963" r:id="rId46"/>
    <p:sldId id="965" r:id="rId47"/>
    <p:sldId id="983" r:id="rId48"/>
    <p:sldId id="984" r:id="rId49"/>
    <p:sldId id="989" r:id="rId50"/>
    <p:sldId id="985" r:id="rId51"/>
    <p:sldId id="986" r:id="rId52"/>
    <p:sldId id="988" r:id="rId53"/>
    <p:sldId id="964" r:id="rId54"/>
    <p:sldId id="991" r:id="rId55"/>
    <p:sldId id="990" r:id="rId56"/>
    <p:sldId id="992" r:id="rId57"/>
    <p:sldId id="952" r:id="rId58"/>
    <p:sldId id="945" r:id="rId59"/>
  </p:sldIdLst>
  <p:sldSz cx="9144000" cy="6858000" type="screen4x3"/>
  <p:notesSz cx="6731000" cy="9856788"/>
  <p:custDataLst>
    <p:tags r:id="rId62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C0C0"/>
    <a:srgbClr val="99CCFF"/>
    <a:srgbClr val="000000"/>
    <a:srgbClr val="3366FF"/>
    <a:srgbClr val="B2B2B2"/>
    <a:srgbClr val="DDDDDD"/>
    <a:srgbClr val="FF9999"/>
    <a:srgbClr val="CCE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2" autoAdjust="0"/>
    <p:restoredTop sz="99316" autoAdjust="0"/>
  </p:normalViewPr>
  <p:slideViewPr>
    <p:cSldViewPr>
      <p:cViewPr varScale="1">
        <p:scale>
          <a:sx n="72" d="100"/>
          <a:sy n="72" d="100"/>
        </p:scale>
        <p:origin x="-3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41616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B4CDDC-E77B-4751-A95B-E729A872CAF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8091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fld id="{3407EBED-B075-469E-80EC-802FDAA3C0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4209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F486E-B39A-4EE5-B226-6E285A490E68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13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50BBB2-1C83-4BC1-826C-122D9F95ED2D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43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3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16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17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18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50BBB2-1C83-4BC1-826C-122D9F95ED2D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43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3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17225-B4F3-4F44-A886-4CC323621D35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45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98B0E-946B-46A2-82D9-0EE0E4568C7F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42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2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98B0E-946B-46A2-82D9-0EE0E4568C7F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42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2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23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24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5AE588-55B0-4DFF-A35B-8AF7C022378A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45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5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FAD3D1F-F391-43A7-8401-B5D99979A043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27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13CD4-7B40-438B-AC59-E697EDE4B904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30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32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33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34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35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36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13CD4-7B40-438B-AC59-E697EDE4B904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42E7BF4-70A8-4C95-A482-19CEC2875515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8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43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58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3E221-2ED7-4B04-8EB6-B681FD1B6539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44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F9CB4-14DE-4149-A113-19D77DB994D2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4330F-71B7-4254-BA3C-6EC7F547B0A9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0848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42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fld id="{39F0A227-DAEA-464B-B549-974AF7486E55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2479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172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3960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image" Target="../media/image35.png"/><Relationship Id="rId3" Type="http://schemas.openxmlformats.org/officeDocument/2006/relationships/tags" Target="../tags/tag5.xml"/><Relationship Id="rId21" Type="http://schemas.openxmlformats.org/officeDocument/2006/relationships/image" Target="../media/image3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tags" Target="../tags/tag4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41.png"/><Relationship Id="rId5" Type="http://schemas.openxmlformats.org/officeDocument/2006/relationships/tags" Target="../tags/tag7.xml"/><Relationship Id="rId15" Type="http://schemas.openxmlformats.org/officeDocument/2006/relationships/notesSlide" Target="../notesSlides/notesSlide10.xml"/><Relationship Id="rId23" Type="http://schemas.openxmlformats.org/officeDocument/2006/relationships/image" Target="../media/image40.png"/><Relationship Id="rId10" Type="http://schemas.openxmlformats.org/officeDocument/2006/relationships/tags" Target="../tags/tag12.xml"/><Relationship Id="rId19" Type="http://schemas.openxmlformats.org/officeDocument/2006/relationships/image" Target="../media/image36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8.xml"/><Relationship Id="rId7" Type="http://schemas.openxmlformats.org/officeDocument/2006/relationships/image" Target="../media/image4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6.png"/><Relationship Id="rId4" Type="http://schemas.openxmlformats.org/officeDocument/2006/relationships/tags" Target="../tags/tag19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openxmlformats.org/officeDocument/2006/relationships/tags" Target="../tags/tag22.xml"/><Relationship Id="rId21" Type="http://schemas.openxmlformats.org/officeDocument/2006/relationships/image" Target="../media/image51.png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47.gif"/><Relationship Id="rId25" Type="http://schemas.openxmlformats.org/officeDocument/2006/relationships/image" Target="../media/image55.png"/><Relationship Id="rId2" Type="http://schemas.openxmlformats.org/officeDocument/2006/relationships/tags" Target="../tags/tag21.xml"/><Relationship Id="rId16" Type="http://schemas.openxmlformats.org/officeDocument/2006/relationships/notesSlide" Target="../notesSlides/notesSlide12.xml"/><Relationship Id="rId20" Type="http://schemas.openxmlformats.org/officeDocument/2006/relationships/image" Target="../media/image50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54.png"/><Relationship Id="rId5" Type="http://schemas.openxmlformats.org/officeDocument/2006/relationships/tags" Target="../tags/tag24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53.png"/><Relationship Id="rId10" Type="http://schemas.openxmlformats.org/officeDocument/2006/relationships/tags" Target="../tags/tag29.xml"/><Relationship Id="rId19" Type="http://schemas.openxmlformats.org/officeDocument/2006/relationships/image" Target="../media/image49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6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6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1.png"/><Relationship Id="rId5" Type="http://schemas.openxmlformats.org/officeDocument/2006/relationships/tags" Target="../tags/tag38.xml"/><Relationship Id="rId10" Type="http://schemas.openxmlformats.org/officeDocument/2006/relationships/image" Target="../media/image60.png"/><Relationship Id="rId4" Type="http://schemas.openxmlformats.org/officeDocument/2006/relationships/tags" Target="../tags/tag37.xml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1.xml"/><Relationship Id="rId7" Type="http://schemas.openxmlformats.org/officeDocument/2006/relationships/image" Target="../media/image63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hyperlink" Target="http://upload.wikimedia.org/wikipedia/commons/3/31/Zero_G.jpg" TargetMode="External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hyperlink" Target="http://upload.wikimedia.org/wikipedia/commons/3/31/Zero_G.jp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image" Target="../media/image49.png"/><Relationship Id="rId26" Type="http://schemas.openxmlformats.org/officeDocument/2006/relationships/image" Target="../media/image75.png"/><Relationship Id="rId3" Type="http://schemas.openxmlformats.org/officeDocument/2006/relationships/tags" Target="../tags/tag45.xml"/><Relationship Id="rId21" Type="http://schemas.openxmlformats.org/officeDocument/2006/relationships/image" Target="../media/image70.jpe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image" Target="../media/image67.jpeg"/><Relationship Id="rId25" Type="http://schemas.openxmlformats.org/officeDocument/2006/relationships/image" Target="../media/image74.png"/><Relationship Id="rId2" Type="http://schemas.openxmlformats.org/officeDocument/2006/relationships/tags" Target="../tags/tag44.xml"/><Relationship Id="rId16" Type="http://schemas.openxmlformats.org/officeDocument/2006/relationships/notesSlide" Target="../notesSlides/notesSlide16.xml"/><Relationship Id="rId20" Type="http://schemas.openxmlformats.org/officeDocument/2006/relationships/image" Target="../media/image69.jpeg"/><Relationship Id="rId29" Type="http://schemas.openxmlformats.org/officeDocument/2006/relationships/image" Target="../media/image77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73.png"/><Relationship Id="rId5" Type="http://schemas.openxmlformats.org/officeDocument/2006/relationships/tags" Target="../tags/tag47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2.png"/><Relationship Id="rId28" Type="http://schemas.openxmlformats.org/officeDocument/2006/relationships/image" Target="../media/image76.png"/><Relationship Id="rId10" Type="http://schemas.openxmlformats.org/officeDocument/2006/relationships/tags" Target="../tags/tag52.xml"/><Relationship Id="rId19" Type="http://schemas.openxmlformats.org/officeDocument/2006/relationships/image" Target="../media/image68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image" Target="../media/image71.jpeg"/><Relationship Id="rId27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9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8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0.png"/><Relationship Id="rId5" Type="http://schemas.openxmlformats.org/officeDocument/2006/relationships/tags" Target="../tags/tag61.xml"/><Relationship Id="rId10" Type="http://schemas.openxmlformats.org/officeDocument/2006/relationships/image" Target="../media/image79.png"/><Relationship Id="rId4" Type="http://schemas.openxmlformats.org/officeDocument/2006/relationships/tags" Target="../tags/tag60.xml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85.png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4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83.jpeg"/><Relationship Id="rId5" Type="http://schemas.openxmlformats.org/officeDocument/2006/relationships/tags" Target="../tags/tag66.xml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tags" Target="../tags/tag65.xml"/><Relationship Id="rId9" Type="http://schemas.openxmlformats.org/officeDocument/2006/relationships/image" Target="../media/image79.pn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9.png"/><Relationship Id="rId3" Type="http://schemas.openxmlformats.org/officeDocument/2006/relationships/tags" Target="../tags/tag70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8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6.png"/><Relationship Id="rId5" Type="http://schemas.openxmlformats.org/officeDocument/2006/relationships/tags" Target="../tags/tag72.xml"/><Relationship Id="rId10" Type="http://schemas.openxmlformats.org/officeDocument/2006/relationships/image" Target="../media/image81.png"/><Relationship Id="rId4" Type="http://schemas.openxmlformats.org/officeDocument/2006/relationships/tags" Target="../tags/tag71.xml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92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91.png"/><Relationship Id="rId2" Type="http://schemas.openxmlformats.org/officeDocument/2006/relationships/tags" Target="../tags/tag74.xml"/><Relationship Id="rId16" Type="http://schemas.openxmlformats.org/officeDocument/2006/relationships/image" Target="../media/image95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90.png"/><Relationship Id="rId5" Type="http://schemas.openxmlformats.org/officeDocument/2006/relationships/tags" Target="../tags/tag77.xml"/><Relationship Id="rId15" Type="http://schemas.openxmlformats.org/officeDocument/2006/relationships/image" Target="../media/image94.png"/><Relationship Id="rId10" Type="http://schemas.openxmlformats.org/officeDocument/2006/relationships/image" Target="../media/image86.png"/><Relationship Id="rId4" Type="http://schemas.openxmlformats.org/officeDocument/2006/relationships/tags" Target="../tags/tag76.xml"/><Relationship Id="rId9" Type="http://schemas.openxmlformats.org/officeDocument/2006/relationships/notesSlide" Target="../notesSlides/notesSlide21.xml"/><Relationship Id="rId1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84.xml"/><Relationship Id="rId7" Type="http://schemas.openxmlformats.org/officeDocument/2006/relationships/image" Target="../media/image98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1.png"/><Relationship Id="rId4" Type="http://schemas.openxmlformats.org/officeDocument/2006/relationships/tags" Target="../tags/tag85.xml"/><Relationship Id="rId9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e/Pulsar_schematic.sv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tags" Target="../tags/tag88.xml"/><Relationship Id="rId7" Type="http://schemas.openxmlformats.org/officeDocument/2006/relationships/notesSlide" Target="../notesSlides/notesSlide31.xml"/><Relationship Id="rId12" Type="http://schemas.openxmlformats.org/officeDocument/2006/relationships/image" Target="../media/image116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15.png"/><Relationship Id="rId5" Type="http://schemas.openxmlformats.org/officeDocument/2006/relationships/tags" Target="../tags/tag90.xml"/><Relationship Id="rId10" Type="http://schemas.openxmlformats.org/officeDocument/2006/relationships/image" Target="../media/image114.png"/><Relationship Id="rId4" Type="http://schemas.openxmlformats.org/officeDocument/2006/relationships/tags" Target="../tags/tag89.xml"/><Relationship Id="rId9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93.xml"/><Relationship Id="rId7" Type="http://schemas.openxmlformats.org/officeDocument/2006/relationships/image" Target="../media/image104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02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1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26.png"/><Relationship Id="rId5" Type="http://schemas.openxmlformats.org/officeDocument/2006/relationships/image" Target="../media/image128.png"/><Relationship Id="rId4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36.png"/><Relationship Id="rId4" Type="http://schemas.openxmlformats.org/officeDocument/2006/relationships/image" Target="../media/image138.png"/><Relationship Id="rId9" Type="http://schemas.openxmlformats.org/officeDocument/2006/relationships/image" Target="../media/image143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135.png"/><Relationship Id="rId11" Type="http://schemas.openxmlformats.org/officeDocument/2006/relationships/image" Target="../media/image150.png"/><Relationship Id="rId5" Type="http://schemas.openxmlformats.org/officeDocument/2006/relationships/image" Target="../media/image145.png"/><Relationship Id="rId10" Type="http://schemas.openxmlformats.org/officeDocument/2006/relationships/image" Target="../media/image149.png"/><Relationship Id="rId4" Type="http://schemas.openxmlformats.org/officeDocument/2006/relationships/image" Target="../media/image144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6" Type="http://schemas.openxmlformats.org/officeDocument/2006/relationships/image" Target="../media/image157.png"/><Relationship Id="rId5" Type="http://schemas.openxmlformats.org/officeDocument/2006/relationships/image" Target="../media/image156.wmf"/><Relationship Id="rId4" Type="http://schemas.openxmlformats.org/officeDocument/2006/relationships/image" Target="../media/image1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7" Type="http://schemas.openxmlformats.org/officeDocument/2006/relationships/image" Target="../media/image163.png"/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wmf"/><Relationship Id="rId4" Type="http://schemas.openxmlformats.org/officeDocument/2006/relationships/image" Target="../media/image160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b="0" dirty="0" smtClean="0">
                <a:effectLst/>
              </a:rPr>
              <a:t>重力・</a:t>
            </a:r>
            <a:r>
              <a:rPr lang="ja-JP" altLang="ja-JP" sz="4000" b="0" dirty="0" smtClean="0">
                <a:effectLst/>
              </a:rPr>
              <a:t>重力波</a:t>
            </a:r>
            <a:r>
              <a:rPr lang="ja-JP" altLang="en-US" sz="4000" b="0" dirty="0" smtClean="0">
                <a:effectLst/>
              </a:rPr>
              <a:t>物理学</a:t>
            </a:r>
            <a:endParaRPr lang="en-US" altLang="ja-JP" sz="4000" b="0" dirty="0">
              <a:effectLst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3598863" y="5853134"/>
            <a:ext cx="50768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CCECFF"/>
                </a:solidFill>
              </a:rPr>
              <a:t>安東 正樹 </a:t>
            </a:r>
            <a:r>
              <a:rPr lang="en-US" altLang="ja-JP" dirty="0" smtClean="0">
                <a:solidFill>
                  <a:srgbClr val="CCECFF"/>
                </a:solidFill>
              </a:rPr>
              <a:t>(</a:t>
            </a:r>
            <a:r>
              <a:rPr lang="ja-JP" altLang="en-US" dirty="0" smtClean="0">
                <a:solidFill>
                  <a:srgbClr val="CCECFF"/>
                </a:solidFill>
              </a:rPr>
              <a:t>京都大学 </a:t>
            </a:r>
            <a:r>
              <a:rPr lang="ja-JP" altLang="en-US" dirty="0">
                <a:solidFill>
                  <a:srgbClr val="CCECFF"/>
                </a:solidFill>
              </a:rPr>
              <a:t>理学系研究科</a:t>
            </a:r>
            <a:r>
              <a:rPr lang="en-US" altLang="ja-JP" dirty="0">
                <a:solidFill>
                  <a:srgbClr val="CCECFF"/>
                </a:solidFill>
              </a:rPr>
              <a:t>)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5661" r="7548" b="2255"/>
          <a:stretch>
            <a:fillRect/>
          </a:stretch>
        </p:blipFill>
        <p:spPr bwMode="auto">
          <a:xfrm>
            <a:off x="1843094" y="1415816"/>
            <a:ext cx="5072098" cy="437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5772184" y="1428736"/>
            <a:ext cx="142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ja-JP" altLang="en-US" sz="1100" dirty="0" smtClean="0">
                <a:solidFill>
                  <a:srgbClr val="FFFFFF"/>
                </a:solidFill>
                <a:ea typeface="+mn-ea"/>
              </a:rPr>
              <a:t>イラスト</a:t>
            </a:r>
            <a:endParaRPr lang="en-US" altLang="ja-JP" sz="1100" dirty="0" smtClean="0">
              <a:solidFill>
                <a:srgbClr val="FFFFFF"/>
              </a:solidFill>
              <a:ea typeface="+mn-ea"/>
            </a:endParaRPr>
          </a:p>
          <a:p>
            <a:pPr algn="l">
              <a:buNone/>
            </a:pPr>
            <a:r>
              <a:rPr kumimoji="1" lang="en-US" altLang="ja-JP" sz="1100" dirty="0" smtClean="0">
                <a:solidFill>
                  <a:srgbClr val="FFFFFF"/>
                </a:solidFill>
                <a:ea typeface="+mn-ea"/>
              </a:rPr>
              <a:t>Tom </a:t>
            </a:r>
            <a:r>
              <a:rPr kumimoji="1" lang="en-US" altLang="ja-JP" sz="1100" dirty="0" err="1" smtClean="0">
                <a:solidFill>
                  <a:srgbClr val="FFFFFF"/>
                </a:solidFill>
                <a:ea typeface="+mn-ea"/>
              </a:rPr>
              <a:t>Haruyama</a:t>
            </a:r>
            <a:endParaRPr kumimoji="1" lang="ja-JP" altLang="en-US" sz="1100" dirty="0">
              <a:solidFill>
                <a:srgbClr val="FFFFFF"/>
              </a:solidFill>
              <a:ea typeface="+mn-ea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smtClean="0"/>
              <a:t>初期宇宙の観測</a:t>
            </a:r>
            <a:endParaRPr lang="ja-JP" altLang="en-US" b="0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0" smtClean="0"/>
              <a:t>GCOE</a:t>
            </a:r>
            <a:r>
              <a:rPr lang="zh-TW" altLang="en-US" b="0" smtClean="0"/>
              <a:t>特別講義　</a:t>
            </a:r>
            <a:r>
              <a:rPr lang="en-US" altLang="zh-TW" b="0" smtClean="0"/>
              <a:t>(2011</a:t>
            </a:r>
            <a:r>
              <a:rPr lang="zh-TW" altLang="en-US" b="0" smtClean="0"/>
              <a:t>年</a:t>
            </a:r>
            <a:r>
              <a:rPr lang="en-US" altLang="zh-TW" b="0" smtClean="0"/>
              <a:t>11</a:t>
            </a:r>
            <a:r>
              <a:rPr lang="zh-TW" altLang="en-US" b="0" smtClean="0"/>
              <a:t>月</a:t>
            </a:r>
            <a:r>
              <a:rPr lang="en-US" altLang="zh-TW" b="0" smtClean="0"/>
              <a:t>15-17</a:t>
            </a:r>
            <a:r>
              <a:rPr lang="zh-TW" altLang="en-US" b="0" smtClean="0"/>
              <a:t>日</a:t>
            </a:r>
            <a:r>
              <a:rPr lang="en-US" altLang="zh-TW" b="0" smtClean="0"/>
              <a:t>, </a:t>
            </a:r>
            <a:r>
              <a:rPr lang="zh-TW" altLang="en-US" b="0" smtClean="0"/>
              <a:t>京都大学</a:t>
            </a:r>
            <a:r>
              <a:rPr lang="en-US" altLang="zh-TW" b="0" smtClean="0"/>
              <a:t>)</a:t>
            </a:r>
            <a:endParaRPr lang="en-US" altLang="ja-JP" b="0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53047966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11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6029325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重力波による天文学</a:t>
            </a:r>
            <a:endParaRPr kumimoji="1" lang="en-US" altLang="ja-JP" sz="32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相対論と重力波</a:t>
            </a:r>
            <a:endParaRPr kumimoji="1" lang="en-US" altLang="ja-JP" sz="320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重力波の存在証明</a:t>
            </a:r>
            <a:endParaRPr kumimoji="1" lang="ja-JP" altLang="en-US" sz="32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i="0" u="none" strike="noStrike" kern="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3714752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</a:t>
            </a:r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2ABFB5-18CE-453A-BB53-D6668CFB61E3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417294" name="AutoShape 78"/>
          <p:cNvSpPr>
            <a:spLocks noChangeArrowheads="1"/>
          </p:cNvSpPr>
          <p:nvPr/>
        </p:nvSpPr>
        <p:spPr bwMode="auto">
          <a:xfrm>
            <a:off x="4643438" y="2781300"/>
            <a:ext cx="3673475" cy="2160588"/>
          </a:xfrm>
          <a:prstGeom prst="roundRect">
            <a:avLst>
              <a:gd name="adj" fmla="val 8815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417292" name="AutoShape 76"/>
          <p:cNvSpPr>
            <a:spLocks noChangeArrowheads="1"/>
          </p:cNvSpPr>
          <p:nvPr/>
        </p:nvSpPr>
        <p:spPr bwMode="auto">
          <a:xfrm>
            <a:off x="5221288" y="3573463"/>
            <a:ext cx="790575" cy="431800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417268" name="Picture 52" descr="GR1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35138"/>
            <a:ext cx="3983038" cy="2773362"/>
          </a:xfrm>
          <a:prstGeom prst="rect">
            <a:avLst/>
          </a:prstGeom>
          <a:noFill/>
        </p:spPr>
      </p:pic>
      <p:sp>
        <p:nvSpPr>
          <p:cNvPr id="1417271" name="Rectangle 55"/>
          <p:cNvSpPr>
            <a:spLocks noChangeArrowheads="1"/>
          </p:cNvSpPr>
          <p:nvPr/>
        </p:nvSpPr>
        <p:spPr bwMode="auto">
          <a:xfrm>
            <a:off x="3887788" y="1700213"/>
            <a:ext cx="45720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800" i="1" dirty="0">
                <a:solidFill>
                  <a:srgbClr val="F8F8F8"/>
                </a:solidFill>
                <a:latin typeface=""/>
              </a:rPr>
              <a:t>"Mass tells space-time how to curve, </a:t>
            </a:r>
          </a:p>
          <a:p>
            <a:pPr algn="l" eaLnBrk="0" hangingPunct="0">
              <a:buFontTx/>
              <a:buNone/>
            </a:pPr>
            <a:r>
              <a:rPr kumimoji="0" lang="en-US" altLang="ja-JP" sz="1800" i="1" dirty="0">
                <a:solidFill>
                  <a:srgbClr val="F8F8F8"/>
                </a:solidFill>
                <a:latin typeface=""/>
              </a:rPr>
              <a:t>and space-time tells mass how to move.</a:t>
            </a:r>
            <a:r>
              <a:rPr kumimoji="0" lang="en-US" altLang="ja-JP" sz="1800" i="1" dirty="0">
                <a:solidFill>
                  <a:srgbClr val="F8F8F8"/>
                </a:solidFill>
                <a:latin typeface="Tahoma"/>
              </a:rPr>
              <a:t>“</a:t>
            </a:r>
            <a:endParaRPr kumimoji="0" lang="en-US" altLang="ja-JP" sz="1800" i="1" dirty="0">
              <a:solidFill>
                <a:srgbClr val="F8F8F8"/>
              </a:solidFill>
              <a:latin typeface=""/>
            </a:endParaRPr>
          </a:p>
          <a:p>
            <a:pPr algn="l" eaLnBrk="0" hangingPunct="0">
              <a:buFontTx/>
              <a:buNone/>
            </a:pPr>
            <a:r>
              <a:rPr kumimoji="0" lang="en-US" altLang="ja-JP" sz="1400" i="1" dirty="0">
                <a:solidFill>
                  <a:srgbClr val="F8F8F8"/>
                </a:solidFill>
                <a:latin typeface=""/>
              </a:rPr>
              <a:t>                                          John Archibald Wheeler</a:t>
            </a:r>
          </a:p>
        </p:txBody>
      </p:sp>
      <p:sp>
        <p:nvSpPr>
          <p:cNvPr id="1417273" name="Text Box 57"/>
          <p:cNvSpPr txBox="1">
            <a:spLocks noChangeArrowheads="1"/>
          </p:cNvSpPr>
          <p:nvPr/>
        </p:nvSpPr>
        <p:spPr bwMode="auto">
          <a:xfrm>
            <a:off x="2195513" y="4171950"/>
            <a:ext cx="11588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800" b="1">
                <a:solidFill>
                  <a:srgbClr val="DDDDDD"/>
                </a:solidFill>
              </a:rPr>
              <a:t>From presentation </a:t>
            </a:r>
          </a:p>
          <a:p>
            <a:pPr>
              <a:buFontTx/>
              <a:buNone/>
            </a:pPr>
            <a:r>
              <a:rPr lang="en-US" altLang="ja-JP" sz="800" b="1">
                <a:solidFill>
                  <a:srgbClr val="DDDDDD"/>
                </a:solidFill>
              </a:rPr>
              <a:t>by </a:t>
            </a:r>
            <a:r>
              <a:rPr lang="ja-JP" altLang="ja-JP" sz="800" b="1">
                <a:solidFill>
                  <a:srgbClr val="DDDDDD"/>
                </a:solidFill>
              </a:rPr>
              <a:t>Laura Cadonati</a:t>
            </a:r>
            <a:endParaRPr lang="en-US" altLang="ja-JP" sz="800" b="1">
              <a:solidFill>
                <a:srgbClr val="DDDDDD"/>
              </a:solidFill>
            </a:endParaRPr>
          </a:p>
        </p:txBody>
      </p:sp>
      <p:sp>
        <p:nvSpPr>
          <p:cNvPr id="1417274" name="Rectangle 58"/>
          <p:cNvSpPr>
            <a:spLocks noChangeArrowheads="1"/>
          </p:cNvSpPr>
          <p:nvPr/>
        </p:nvSpPr>
        <p:spPr bwMode="auto">
          <a:xfrm>
            <a:off x="3527425" y="908050"/>
            <a:ext cx="2592388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一般相対性理論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417275" name="Rectangle 59"/>
          <p:cNvSpPr>
            <a:spLocks noChangeArrowheads="1"/>
          </p:cNvSpPr>
          <p:nvPr/>
        </p:nvSpPr>
        <p:spPr bwMode="auto">
          <a:xfrm>
            <a:off x="4789437" y="2846264"/>
            <a:ext cx="3382963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>
                <a:solidFill>
                  <a:srgbClr val="FFFFCC"/>
                </a:solidFill>
              </a:rPr>
              <a:t>アインシュタイン方程式</a:t>
            </a:r>
            <a:endParaRPr lang="ja-JP" altLang="en-US" sz="1800" dirty="0">
              <a:solidFill>
                <a:srgbClr val="FFFFCC"/>
              </a:solidFill>
              <a:sym typeface="Wingdings" pitchFamily="2" charset="2"/>
            </a:endParaRPr>
          </a:p>
        </p:txBody>
      </p:sp>
      <p:pic>
        <p:nvPicPr>
          <p:cNvPr id="1417284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2000" contrast="12000"/>
          </a:blip>
          <a:srcRect/>
          <a:stretch>
            <a:fillRect/>
          </a:stretch>
        </p:blipFill>
        <p:spPr bwMode="auto">
          <a:xfrm>
            <a:off x="5292725" y="3375025"/>
            <a:ext cx="2592388" cy="774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17285" name="Rectangle 69"/>
          <p:cNvSpPr>
            <a:spLocks noChangeArrowheads="1"/>
          </p:cNvSpPr>
          <p:nvPr/>
        </p:nvSpPr>
        <p:spPr bwMode="auto">
          <a:xfrm>
            <a:off x="4032250" y="1341438"/>
            <a:ext cx="3382963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800" dirty="0">
                <a:solidFill>
                  <a:srgbClr val="F8F8F8"/>
                </a:solidFill>
              </a:rPr>
              <a:t>重力を時空の性質と解釈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417286" name="Rectangle 70"/>
          <p:cNvSpPr>
            <a:spLocks noChangeArrowheads="1"/>
          </p:cNvSpPr>
          <p:nvPr/>
        </p:nvSpPr>
        <p:spPr bwMode="auto">
          <a:xfrm>
            <a:off x="5148263" y="4492625"/>
            <a:ext cx="15113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DDDDDD"/>
                </a:solidFill>
              </a:rPr>
              <a:t>時空の曲率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417287" name="Rectangle 71"/>
          <p:cNvSpPr>
            <a:spLocks noChangeArrowheads="1"/>
          </p:cNvSpPr>
          <p:nvPr/>
        </p:nvSpPr>
        <p:spPr bwMode="auto">
          <a:xfrm>
            <a:off x="6516688" y="4365625"/>
            <a:ext cx="2087562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>
                <a:solidFill>
                  <a:srgbClr val="DDDDDD"/>
                </a:solidFill>
                <a:sym typeface="Wingdings" pitchFamily="2" charset="2"/>
              </a:rPr>
              <a:t>           </a:t>
            </a:r>
            <a:r>
              <a:rPr lang="ja-JP" altLang="en-US" sz="1400">
                <a:solidFill>
                  <a:srgbClr val="DDDDDD"/>
                </a:solidFill>
                <a:sym typeface="Wingdings" pitchFamily="2" charset="2"/>
              </a:rPr>
              <a:t>質量</a:t>
            </a:r>
          </a:p>
          <a:p>
            <a:pPr algn="l">
              <a:buFontTx/>
              <a:buNone/>
            </a:pPr>
            <a:r>
              <a:rPr kumimoji="0" lang="en-US" altLang="ja-JP" sz="1400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kumimoji="0" lang="ja-JP" altLang="en-US" sz="1400">
                <a:solidFill>
                  <a:srgbClr val="DDDDDD"/>
                </a:solidFill>
                <a:sym typeface="Wingdings" pitchFamily="2" charset="2"/>
              </a:rPr>
              <a:t>エ</a:t>
            </a:r>
            <a:r>
              <a:rPr lang="ja-JP" altLang="en-US" sz="1400">
                <a:solidFill>
                  <a:srgbClr val="DDDDDD"/>
                </a:solidFill>
                <a:sym typeface="Wingdings" pitchFamily="2" charset="2"/>
              </a:rPr>
              <a:t>ネルギー・運動量</a:t>
            </a:r>
            <a:r>
              <a:rPr lang="en-US" altLang="ja-JP" sz="1400">
                <a:solidFill>
                  <a:srgbClr val="DDDDDD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1417288" name="Line 72"/>
          <p:cNvSpPr>
            <a:spLocks noChangeShapeType="1"/>
          </p:cNvSpPr>
          <p:nvPr/>
        </p:nvSpPr>
        <p:spPr bwMode="auto">
          <a:xfrm flipV="1">
            <a:off x="7524750" y="4078288"/>
            <a:ext cx="71438" cy="3587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17289" name="Line 73"/>
          <p:cNvSpPr>
            <a:spLocks noChangeShapeType="1"/>
          </p:cNvSpPr>
          <p:nvPr/>
        </p:nvSpPr>
        <p:spPr bwMode="auto">
          <a:xfrm flipH="1" flipV="1">
            <a:off x="5580063" y="4149725"/>
            <a:ext cx="73025" cy="3587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417293" name="AutoShape 77"/>
          <p:cNvSpPr>
            <a:spLocks noChangeArrowheads="1"/>
          </p:cNvSpPr>
          <p:nvPr/>
        </p:nvSpPr>
        <p:spPr bwMode="auto">
          <a:xfrm>
            <a:off x="7237413" y="3573463"/>
            <a:ext cx="790575" cy="431800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417295" name="Rectangle 79"/>
          <p:cNvSpPr>
            <a:spLocks noChangeArrowheads="1"/>
          </p:cNvSpPr>
          <p:nvPr/>
        </p:nvSpPr>
        <p:spPr bwMode="auto">
          <a:xfrm>
            <a:off x="1259557" y="5229200"/>
            <a:ext cx="4680595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物質の変動</a:t>
            </a: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形状の変化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   重力場の変動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   時空の歪みのさざなみとして伝播</a:t>
            </a:r>
          </a:p>
        </p:txBody>
      </p:sp>
      <p:sp>
        <p:nvSpPr>
          <p:cNvPr id="1417297" name="Rectangle 81"/>
          <p:cNvSpPr>
            <a:spLocks noChangeArrowheads="1"/>
          </p:cNvSpPr>
          <p:nvPr/>
        </p:nvSpPr>
        <p:spPr bwMode="auto">
          <a:xfrm>
            <a:off x="6154762" y="5585842"/>
            <a:ext cx="122555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rgbClr val="FFFF99"/>
                </a:solidFill>
                <a:sym typeface="Wingdings" pitchFamily="2" charset="2"/>
              </a:rPr>
              <a:t>重力波</a:t>
            </a:r>
          </a:p>
        </p:txBody>
      </p:sp>
      <p:sp>
        <p:nvSpPr>
          <p:cNvPr id="1417298" name="AutoShape 82"/>
          <p:cNvSpPr>
            <a:spLocks noChangeArrowheads="1"/>
          </p:cNvSpPr>
          <p:nvPr/>
        </p:nvSpPr>
        <p:spPr bwMode="auto">
          <a:xfrm>
            <a:off x="5722962" y="5677917"/>
            <a:ext cx="288925" cy="341313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rgbClr val="FFFF99">
              <a:alpha val="1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utoShape 6"/>
          <p:cNvSpPr>
            <a:spLocks noChangeArrowheads="1"/>
          </p:cNvSpPr>
          <p:nvPr/>
        </p:nvSpPr>
        <p:spPr bwMode="auto">
          <a:xfrm>
            <a:off x="5072066" y="1643050"/>
            <a:ext cx="3929090" cy="4143404"/>
          </a:xfrm>
          <a:prstGeom prst="roundRect">
            <a:avLst>
              <a:gd name="adj" fmla="val 524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曲った時空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13</a:t>
            </a:fld>
            <a:endParaRPr lang="en-US" altLang="ja-JP"/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1000100" y="3071810"/>
            <a:ext cx="15113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DDDDDD"/>
                </a:solidFill>
              </a:rPr>
              <a:t>4</a:t>
            </a:r>
            <a:r>
              <a:rPr lang="ja-JP" altLang="en-US" sz="1400" dirty="0" smtClean="0">
                <a:solidFill>
                  <a:srgbClr val="DDDDDD"/>
                </a:solidFill>
              </a:rPr>
              <a:t>次元線素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4" name="Line 73"/>
          <p:cNvSpPr>
            <a:spLocks noChangeShapeType="1"/>
          </p:cNvSpPr>
          <p:nvPr/>
        </p:nvSpPr>
        <p:spPr bwMode="auto">
          <a:xfrm flipV="1">
            <a:off x="1714480" y="2714618"/>
            <a:ext cx="71437" cy="357191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9" name="図 18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643042" y="2357430"/>
            <a:ext cx="2512774" cy="392735"/>
          </a:xfrm>
          <a:prstGeom prst="rect">
            <a:avLst/>
          </a:prstGeom>
          <a:noFill/>
        </p:spPr>
      </p:pic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2417758" y="3049785"/>
            <a:ext cx="186849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計量テンソル</a:t>
            </a:r>
            <a:endParaRPr lang="en-US" altLang="ja-JP" sz="1400" dirty="0" smtClean="0">
              <a:solidFill>
                <a:srgbClr val="DDDDDD"/>
              </a:solidFill>
              <a:sym typeface="Wingdings" pitchFamily="2" charset="2"/>
            </a:endParaRPr>
          </a:p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  (Metric Tensor)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1" name="Line 73"/>
          <p:cNvSpPr>
            <a:spLocks noChangeShapeType="1"/>
          </p:cNvSpPr>
          <p:nvPr/>
        </p:nvSpPr>
        <p:spPr bwMode="auto">
          <a:xfrm flipH="1" flipV="1">
            <a:off x="2857488" y="2786058"/>
            <a:ext cx="45719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23" name="図 22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5572132" y="2500306"/>
            <a:ext cx="2357454" cy="260781"/>
          </a:xfrm>
          <a:prstGeom prst="rect">
            <a:avLst/>
          </a:prstGeom>
          <a:noFill/>
        </p:spPr>
      </p:pic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5275278" y="2121091"/>
            <a:ext cx="151130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DDDDDD"/>
                </a:solidFill>
              </a:rPr>
              <a:t>3</a:t>
            </a:r>
            <a:r>
              <a:rPr lang="ja-JP" altLang="en-US" sz="1600" dirty="0" smtClean="0">
                <a:solidFill>
                  <a:srgbClr val="DDDDDD"/>
                </a:solidFill>
              </a:rPr>
              <a:t>次元空間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8" name="Rectangle 69"/>
          <p:cNvSpPr>
            <a:spLocks noChangeArrowheads="1"/>
          </p:cNvSpPr>
          <p:nvPr/>
        </p:nvSpPr>
        <p:spPr bwMode="auto">
          <a:xfrm>
            <a:off x="539552" y="1004535"/>
            <a:ext cx="428628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時空の幾何 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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微小距離離れた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点間の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　　    </a:t>
            </a:r>
            <a:r>
              <a:rPr lang="ja-JP" altLang="en-US" sz="2000" dirty="0" smtClean="0">
                <a:solidFill>
                  <a:srgbClr val="FFFFCC"/>
                </a:solidFill>
                <a:sym typeface="Wingdings" pitchFamily="2" charset="2"/>
              </a:rPr>
              <a:t>時空距離を与える線素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に集約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1223938" y="3661950"/>
            <a:ext cx="313374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sym typeface="Wingdings" pitchFamily="2" charset="2"/>
              </a:rPr>
              <a:t>座標変換によって不変 </a:t>
            </a:r>
            <a:endParaRPr lang="ja-JP" altLang="en-US" sz="16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30" name="Rectangle 70"/>
          <p:cNvSpPr>
            <a:spLocks noChangeArrowheads="1"/>
          </p:cNvSpPr>
          <p:nvPr/>
        </p:nvSpPr>
        <p:spPr bwMode="auto">
          <a:xfrm>
            <a:off x="5214942" y="2928934"/>
            <a:ext cx="321471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DDDDDD"/>
                </a:solidFill>
              </a:rPr>
              <a:t>4</a:t>
            </a:r>
            <a:r>
              <a:rPr lang="ja-JP" altLang="en-US" sz="1600" dirty="0" smtClean="0">
                <a:solidFill>
                  <a:srgbClr val="DDDDDD"/>
                </a:solidFill>
              </a:rPr>
              <a:t>次元時空  </a:t>
            </a:r>
            <a:r>
              <a:rPr lang="en-US" altLang="ja-JP" sz="1600" dirty="0" smtClean="0">
                <a:solidFill>
                  <a:srgbClr val="DDDDDD"/>
                </a:solidFill>
              </a:rPr>
              <a:t>(</a:t>
            </a:r>
            <a:r>
              <a:rPr lang="ja-JP" altLang="en-US" sz="1600" dirty="0" smtClean="0">
                <a:solidFill>
                  <a:srgbClr val="DDDDDD"/>
                </a:solidFill>
              </a:rPr>
              <a:t>平坦な時空</a:t>
            </a:r>
            <a:r>
              <a:rPr lang="en-US" altLang="ja-JP" sz="1600" dirty="0" smtClean="0">
                <a:solidFill>
                  <a:srgbClr val="DDDDDD"/>
                </a:solidFill>
              </a:rPr>
              <a:t>)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32" name="図 3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5500694" y="3311095"/>
            <a:ext cx="3421436" cy="260781"/>
          </a:xfrm>
          <a:prstGeom prst="rect">
            <a:avLst/>
          </a:prstGeom>
          <a:noFill/>
        </p:spPr>
      </p:pic>
      <p:pic>
        <p:nvPicPr>
          <p:cNvPr id="34" name="図 33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5929322" y="3744372"/>
            <a:ext cx="1500198" cy="256132"/>
          </a:xfrm>
          <a:prstGeom prst="rect">
            <a:avLst/>
          </a:prstGeom>
          <a:noFill/>
        </p:spPr>
      </p:pic>
      <p:sp>
        <p:nvSpPr>
          <p:cNvPr id="40" name="AutoShape 74"/>
          <p:cNvSpPr>
            <a:spLocks noChangeArrowheads="1"/>
          </p:cNvSpPr>
          <p:nvPr/>
        </p:nvSpPr>
        <p:spPr bwMode="auto">
          <a:xfrm>
            <a:off x="7180754" y="4143381"/>
            <a:ext cx="1227135" cy="857255"/>
          </a:xfrm>
          <a:prstGeom prst="bracketPair">
            <a:avLst>
              <a:gd name="adj" fmla="val 5981"/>
            </a:avLst>
          </a:prstGeom>
          <a:noFill/>
          <a:ln w="15875">
            <a:solidFill>
              <a:srgbClr val="FFFF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0" name="図 49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357950" y="4454851"/>
            <a:ext cx="688657" cy="188595"/>
          </a:xfrm>
          <a:prstGeom prst="rect">
            <a:avLst/>
          </a:prstGeom>
          <a:noFill/>
        </p:spPr>
      </p:pic>
      <p:pic>
        <p:nvPicPr>
          <p:cNvPr id="52" name="図 51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7320737" y="4143380"/>
            <a:ext cx="309279" cy="177549"/>
          </a:xfrm>
          <a:prstGeom prst="rect">
            <a:avLst/>
          </a:prstGeom>
          <a:noFill/>
        </p:spPr>
      </p:pic>
      <p:pic>
        <p:nvPicPr>
          <p:cNvPr id="54" name="図 53" descr="txp_fig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7730658" y="4357694"/>
            <a:ext cx="105727" cy="165734"/>
          </a:xfrm>
          <a:prstGeom prst="rect">
            <a:avLst/>
          </a:prstGeom>
          <a:noFill/>
        </p:spPr>
      </p:pic>
      <p:pic>
        <p:nvPicPr>
          <p:cNvPr id="55" name="図 54" descr="txp_fig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7944972" y="4572008"/>
            <a:ext cx="105727" cy="165734"/>
          </a:xfrm>
          <a:prstGeom prst="rect">
            <a:avLst/>
          </a:prstGeom>
          <a:noFill/>
        </p:spPr>
      </p:pic>
      <p:pic>
        <p:nvPicPr>
          <p:cNvPr id="56" name="図 55" descr="txp_fig.bm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8122137" y="4786322"/>
            <a:ext cx="105727" cy="165734"/>
          </a:xfrm>
          <a:prstGeom prst="rect">
            <a:avLst/>
          </a:prstGeom>
          <a:noFill/>
        </p:spPr>
      </p:pic>
      <p:pic>
        <p:nvPicPr>
          <p:cNvPr id="62" name="Picture 73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7979261" y="4179894"/>
            <a:ext cx="180252" cy="2492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63" name="Picture 73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7407757" y="4679960"/>
            <a:ext cx="180252" cy="2492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64" name="Rectangle 70"/>
          <p:cNvSpPr>
            <a:spLocks noChangeArrowheads="1"/>
          </p:cNvSpPr>
          <p:nvPr/>
        </p:nvSpPr>
        <p:spPr bwMode="auto">
          <a:xfrm>
            <a:off x="5632468" y="5191796"/>
            <a:ext cx="3368688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座標変換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,  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慣性系の変換 </a:t>
            </a:r>
            <a:endParaRPr lang="en-US" altLang="ja-JP" sz="1600" dirty="0" smtClean="0">
              <a:solidFill>
                <a:srgbClr val="DDDDDD"/>
              </a:solidFill>
              <a:sym typeface="Wingdings" pitchFamily="2" charset="2"/>
            </a:endParaRPr>
          </a:p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   (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ローレンツ変換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)  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に対して不変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66" name="Rectangle 70"/>
          <p:cNvSpPr>
            <a:spLocks noChangeArrowheads="1"/>
          </p:cNvSpPr>
          <p:nvPr/>
        </p:nvSpPr>
        <p:spPr bwMode="auto">
          <a:xfrm>
            <a:off x="5214942" y="1714488"/>
            <a:ext cx="15113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参考</a:t>
            </a: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69" name="Rectangle 59"/>
          <p:cNvSpPr>
            <a:spLocks noChangeArrowheads="1"/>
          </p:cNvSpPr>
          <p:nvPr/>
        </p:nvSpPr>
        <p:spPr bwMode="auto">
          <a:xfrm>
            <a:off x="1474788" y="5059932"/>
            <a:ext cx="338296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</a:rPr>
              <a:t>アインシュタイン方程式の左辺</a:t>
            </a:r>
            <a:r>
              <a:rPr lang="en-US" altLang="ja-JP" sz="1600" dirty="0" smtClean="0">
                <a:solidFill>
                  <a:srgbClr val="C0C0C0"/>
                </a:solidFill>
              </a:rPr>
              <a:t>)</a:t>
            </a:r>
            <a:endParaRPr lang="ja-JP" altLang="en-US" sz="1600" dirty="0">
              <a:solidFill>
                <a:srgbClr val="C0C0C0"/>
              </a:solidFill>
              <a:sym typeface="Wingdings" pitchFamily="2" charset="2"/>
            </a:endParaRPr>
          </a:p>
        </p:txBody>
      </p:sp>
      <p:sp>
        <p:nvSpPr>
          <p:cNvPr id="78" name="Rectangle 59"/>
          <p:cNvSpPr>
            <a:spLocks noChangeArrowheads="1"/>
          </p:cNvSpPr>
          <p:nvPr/>
        </p:nvSpPr>
        <p:spPr bwMode="auto">
          <a:xfrm>
            <a:off x="714347" y="4702742"/>
            <a:ext cx="338296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アインシュタイン テンソル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pic>
        <p:nvPicPr>
          <p:cNvPr id="79" name="図 78" descr="txp_fig.bmp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00000"/>
          </a:blip>
          <a:stretch>
            <a:fillRect/>
          </a:stretch>
        </p:blipFill>
        <p:spPr>
          <a:xfrm>
            <a:off x="3353802" y="4776929"/>
            <a:ext cx="540902" cy="299300"/>
          </a:xfrm>
          <a:prstGeom prst="rect">
            <a:avLst/>
          </a:prstGeom>
          <a:noFill/>
        </p:spPr>
      </p:pic>
      <p:sp>
        <p:nvSpPr>
          <p:cNvPr id="80" name="Rectangle 59"/>
          <p:cNvSpPr>
            <a:spLocks noChangeArrowheads="1"/>
          </p:cNvSpPr>
          <p:nvPr/>
        </p:nvSpPr>
        <p:spPr bwMode="auto">
          <a:xfrm>
            <a:off x="903284" y="5404980"/>
            <a:ext cx="338296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計量テンソル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81" name="Rectangle 59"/>
          <p:cNvSpPr>
            <a:spLocks noChangeArrowheads="1"/>
          </p:cNvSpPr>
          <p:nvPr/>
        </p:nvSpPr>
        <p:spPr bwMode="auto">
          <a:xfrm>
            <a:off x="2857488" y="5417122"/>
            <a:ext cx="228601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を用いて表わされる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pic>
        <p:nvPicPr>
          <p:cNvPr id="83" name="図 82" descr="txp_fig.bmp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00000"/>
          </a:blip>
          <a:stretch>
            <a:fillRect/>
          </a:stretch>
        </p:blipFill>
        <p:spPr>
          <a:xfrm>
            <a:off x="2392313" y="5488560"/>
            <a:ext cx="465175" cy="237996"/>
          </a:xfrm>
          <a:prstGeom prst="rect">
            <a:avLst/>
          </a:prstGeom>
          <a:noFill/>
        </p:spPr>
      </p:pic>
      <p:sp>
        <p:nvSpPr>
          <p:cNvPr id="84" name="Rectangle 59"/>
          <p:cNvSpPr>
            <a:spLocks noChangeArrowheads="1"/>
          </p:cNvSpPr>
          <p:nvPr/>
        </p:nvSpPr>
        <p:spPr bwMode="auto">
          <a:xfrm>
            <a:off x="3903680" y="4702742"/>
            <a:ext cx="59688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も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85" name="AutoShape 19"/>
          <p:cNvSpPr>
            <a:spLocks noChangeArrowheads="1"/>
          </p:cNvSpPr>
          <p:nvPr/>
        </p:nvSpPr>
        <p:spPr bwMode="auto">
          <a:xfrm rot="5400000">
            <a:off x="2269714" y="4127110"/>
            <a:ext cx="288925" cy="457995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42"/>
          <p:cNvSpPr>
            <a:spLocks noChangeArrowheads="1"/>
          </p:cNvSpPr>
          <p:nvPr/>
        </p:nvSpPr>
        <p:spPr bwMode="auto">
          <a:xfrm>
            <a:off x="2357422" y="1928802"/>
            <a:ext cx="1214446" cy="642942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ニュートン重力との対比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14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928662" y="1071546"/>
            <a:ext cx="428628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定常的な弱い重力場の近似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70"/>
          <p:cNvSpPr>
            <a:spLocks noChangeArrowheads="1"/>
          </p:cNvSpPr>
          <p:nvPr/>
        </p:nvSpPr>
        <p:spPr bwMode="auto">
          <a:xfrm>
            <a:off x="2357422" y="2786058"/>
            <a:ext cx="192882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重力ポテンシャル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8" name="Line 73"/>
          <p:cNvSpPr>
            <a:spLocks noChangeShapeType="1"/>
          </p:cNvSpPr>
          <p:nvPr/>
        </p:nvSpPr>
        <p:spPr bwMode="auto">
          <a:xfrm flipV="1">
            <a:off x="3000364" y="2571744"/>
            <a:ext cx="142875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1187624" y="1556792"/>
            <a:ext cx="313374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4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次元線素</a:t>
            </a:r>
            <a:endParaRPr lang="ja-JP" altLang="en-US" sz="1800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7" name="図 16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5140398" y="3508118"/>
            <a:ext cx="1351017" cy="509120"/>
          </a:xfrm>
          <a:prstGeom prst="rect">
            <a:avLst/>
          </a:prstGeom>
          <a:noFill/>
        </p:spPr>
      </p:pic>
      <p:pic>
        <p:nvPicPr>
          <p:cNvPr id="18" name="図 17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30593" y="1993991"/>
            <a:ext cx="6257345" cy="520497"/>
          </a:xfrm>
          <a:prstGeom prst="rect">
            <a:avLst/>
          </a:prstGeom>
          <a:noFill/>
        </p:spPr>
      </p:pic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1330593" y="3579556"/>
            <a:ext cx="2952549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質量</a:t>
            </a:r>
            <a:r>
              <a:rPr lang="en-US" altLang="ja-JP" sz="1800" dirty="0" smtClean="0">
                <a:solidFill>
                  <a:srgbClr val="DDDDDD"/>
                </a:solidFill>
                <a:sym typeface="Wingdings" pitchFamily="2" charset="2"/>
              </a:rPr>
              <a:t>M</a:t>
            </a: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の作る</a:t>
            </a:r>
            <a:endParaRPr lang="en-US" altLang="ja-JP" sz="1800" dirty="0" smtClean="0">
              <a:solidFill>
                <a:srgbClr val="DDDDDD"/>
              </a:solidFill>
              <a:sym typeface="Wingdings" pitchFamily="2" charset="2"/>
            </a:endParaRPr>
          </a:p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　     重力ポテンシャル</a:t>
            </a:r>
            <a:endParaRPr lang="ja-JP" altLang="en-US" sz="18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1" name="Rectangle 70"/>
          <p:cNvSpPr>
            <a:spLocks noChangeArrowheads="1"/>
          </p:cNvSpPr>
          <p:nvPr/>
        </p:nvSpPr>
        <p:spPr bwMode="auto">
          <a:xfrm>
            <a:off x="1331640" y="4365374"/>
            <a:ext cx="321471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計量の</a:t>
            </a:r>
            <a:r>
              <a:rPr lang="en-US" altLang="ja-JP" sz="1800" dirty="0" smtClean="0">
                <a:solidFill>
                  <a:srgbClr val="DDDDDD"/>
                </a:solidFill>
                <a:sym typeface="Wingdings" pitchFamily="2" charset="2"/>
              </a:rPr>
              <a:t>1</a:t>
            </a: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階微分    </a:t>
            </a:r>
            <a:r>
              <a:rPr lang="en-US" altLang="ja-JP" sz="1800" dirty="0" smtClean="0">
                <a:solidFill>
                  <a:srgbClr val="DDDDDD"/>
                </a:solidFill>
                <a:sym typeface="Wingdings" pitchFamily="2" charset="2"/>
              </a:rPr>
              <a:t>:  </a:t>
            </a: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重力 </a:t>
            </a:r>
            <a:endParaRPr lang="ja-JP" altLang="en-US" sz="18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1691680" y="4722564"/>
            <a:ext cx="2451692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時空の傾き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,</a:t>
            </a:r>
          </a:p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  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計量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00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成分の空間微分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)</a:t>
            </a:r>
            <a:endParaRPr lang="ja-JP" altLang="en-US" sz="1600" dirty="0">
              <a:solidFill>
                <a:srgbClr val="C0C0C0"/>
              </a:solidFill>
              <a:sym typeface="Wingdings" pitchFamily="2" charset="2"/>
            </a:endParaRPr>
          </a:p>
        </p:txBody>
      </p:sp>
      <p:sp>
        <p:nvSpPr>
          <p:cNvPr id="25" name="Rectangle 70"/>
          <p:cNvSpPr>
            <a:spLocks noChangeArrowheads="1"/>
          </p:cNvSpPr>
          <p:nvPr/>
        </p:nvSpPr>
        <p:spPr bwMode="auto">
          <a:xfrm>
            <a:off x="1357290" y="5373216"/>
            <a:ext cx="321471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計量の</a:t>
            </a:r>
            <a:r>
              <a:rPr lang="en-US" altLang="ja-JP" sz="1800" dirty="0" smtClean="0">
                <a:solidFill>
                  <a:srgbClr val="DDDDDD"/>
                </a:solidFill>
                <a:sym typeface="Wingdings" pitchFamily="2" charset="2"/>
              </a:rPr>
              <a:t>2</a:t>
            </a: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階微分    </a:t>
            </a:r>
            <a:r>
              <a:rPr lang="en-US" altLang="ja-JP" sz="1800" dirty="0" smtClean="0">
                <a:solidFill>
                  <a:srgbClr val="DDDDDD"/>
                </a:solidFill>
                <a:sym typeface="Wingdings" pitchFamily="2" charset="2"/>
              </a:rPr>
              <a:t>:  </a:t>
            </a:r>
            <a:r>
              <a:rPr lang="ja-JP" altLang="en-US" sz="1800" dirty="0" smtClean="0">
                <a:solidFill>
                  <a:srgbClr val="DDDDDD"/>
                </a:solidFill>
                <a:sym typeface="Wingdings" pitchFamily="2" charset="2"/>
              </a:rPr>
              <a:t>潮汐力 </a:t>
            </a:r>
            <a:endParaRPr lang="ja-JP" altLang="en-US" sz="1800" dirty="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32" name="図 3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765790" y="5289043"/>
            <a:ext cx="2949482" cy="568849"/>
          </a:xfrm>
          <a:prstGeom prst="rect">
            <a:avLst/>
          </a:prstGeom>
          <a:noFill/>
        </p:spPr>
      </p:pic>
      <p:pic>
        <p:nvPicPr>
          <p:cNvPr id="33" name="図 32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5211836" y="4283761"/>
            <a:ext cx="2096208" cy="509120"/>
          </a:xfrm>
          <a:prstGeom prst="rect">
            <a:avLst/>
          </a:prstGeom>
          <a:noFill/>
        </p:spPr>
      </p:pic>
      <p:sp>
        <p:nvSpPr>
          <p:cNvPr id="34" name="Rectangle 70"/>
          <p:cNvSpPr>
            <a:spLocks noChangeArrowheads="1"/>
          </p:cNvSpPr>
          <p:nvPr/>
        </p:nvSpPr>
        <p:spPr bwMode="auto">
          <a:xfrm>
            <a:off x="1763688" y="5763300"/>
            <a:ext cx="221457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時空の歪み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, 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曲率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6" name="AutoShape 6"/>
          <p:cNvSpPr>
            <a:spLocks noChangeArrowheads="1"/>
          </p:cNvSpPr>
          <p:nvPr/>
        </p:nvSpPr>
        <p:spPr bwMode="auto">
          <a:xfrm>
            <a:off x="612775" y="2857496"/>
            <a:ext cx="4030663" cy="3500462"/>
          </a:xfrm>
          <a:prstGeom prst="roundRect">
            <a:avLst>
              <a:gd name="adj" fmla="val 5241"/>
            </a:avLst>
          </a:prstGeom>
          <a:solidFill>
            <a:schemeClr val="accent2">
              <a:lumMod val="20000"/>
              <a:lumOff val="80000"/>
              <a:alpha val="10000"/>
            </a:scheme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63" name="AutoShape 2"/>
          <p:cNvSpPr>
            <a:spLocks noChangeArrowheads="1"/>
          </p:cNvSpPr>
          <p:nvPr/>
        </p:nvSpPr>
        <p:spPr bwMode="auto">
          <a:xfrm>
            <a:off x="687385" y="1000108"/>
            <a:ext cx="7742267" cy="1450967"/>
          </a:xfrm>
          <a:prstGeom prst="roundRect">
            <a:avLst>
              <a:gd name="adj" fmla="val 524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4336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重力波とその伝播</a:t>
            </a:r>
            <a:endParaRPr lang="ja-JP" altLang="en-US" dirty="0"/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8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AE30DD-C04A-4B00-A2A2-E2FD9B45C86F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433617" name="Rectangle 17"/>
          <p:cNvSpPr>
            <a:spLocks noChangeArrowheads="1"/>
          </p:cNvSpPr>
          <p:nvPr/>
        </p:nvSpPr>
        <p:spPr bwMode="auto">
          <a:xfrm>
            <a:off x="755651" y="2928934"/>
            <a:ext cx="1800225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真空中の伝播</a:t>
            </a:r>
          </a:p>
        </p:txBody>
      </p:sp>
      <p:sp>
        <p:nvSpPr>
          <p:cNvPr id="1433658" name="Rectangle 58"/>
          <p:cNvSpPr>
            <a:spLocks noChangeArrowheads="1"/>
          </p:cNvSpPr>
          <p:nvPr/>
        </p:nvSpPr>
        <p:spPr bwMode="auto">
          <a:xfrm>
            <a:off x="1142976" y="5674694"/>
            <a:ext cx="3744913" cy="6832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2</a:t>
            </a:r>
            <a:r>
              <a:rPr lang="ja-JP" altLang="en-US" sz="1600" dirty="0" err="1">
                <a:solidFill>
                  <a:srgbClr val="F8F8F8"/>
                </a:solidFill>
                <a:sym typeface="Wingdings" pitchFamily="2" charset="2"/>
              </a:rPr>
              <a:t>つの偏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波 </a:t>
            </a: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: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    Plus mode, Cross mode</a:t>
            </a:r>
          </a:p>
        </p:txBody>
      </p:sp>
      <p:sp>
        <p:nvSpPr>
          <p:cNvPr id="1433659" name="Rectangle 59"/>
          <p:cNvSpPr>
            <a:spLocks noChangeArrowheads="1"/>
          </p:cNvSpPr>
          <p:nvPr/>
        </p:nvSpPr>
        <p:spPr bwMode="auto">
          <a:xfrm>
            <a:off x="1268406" y="3714752"/>
            <a:ext cx="2374900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平面波解 </a:t>
            </a: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横波</a:t>
            </a: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1433660" name="AutoShape 60"/>
          <p:cNvSpPr>
            <a:spLocks noChangeArrowheads="1"/>
          </p:cNvSpPr>
          <p:nvPr/>
        </p:nvSpPr>
        <p:spPr bwMode="auto">
          <a:xfrm>
            <a:off x="979481" y="3776664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33674" name="AutoShape 74"/>
          <p:cNvSpPr>
            <a:spLocks noChangeArrowheads="1"/>
          </p:cNvSpPr>
          <p:nvPr/>
        </p:nvSpPr>
        <p:spPr bwMode="auto">
          <a:xfrm>
            <a:off x="2339975" y="4648195"/>
            <a:ext cx="1584325" cy="1008063"/>
          </a:xfrm>
          <a:prstGeom prst="bracketPair">
            <a:avLst>
              <a:gd name="adj" fmla="val 5981"/>
            </a:avLst>
          </a:prstGeom>
          <a:noFill/>
          <a:ln w="15875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59" name="AutoShape 6"/>
          <p:cNvSpPr>
            <a:spLocks noChangeArrowheads="1"/>
          </p:cNvSpPr>
          <p:nvPr/>
        </p:nvSpPr>
        <p:spPr bwMode="auto">
          <a:xfrm>
            <a:off x="5000628" y="4143380"/>
            <a:ext cx="3874749" cy="1714513"/>
          </a:xfrm>
          <a:prstGeom prst="roundRect">
            <a:avLst>
              <a:gd name="adj" fmla="val 5241"/>
            </a:avLst>
          </a:prstGeom>
          <a:solidFill>
            <a:srgbClr val="FFFFFF">
              <a:alpha val="8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5" name="Picture 63" descr="grav+PolAnim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161350" y="4510308"/>
            <a:ext cx="1820978" cy="1293444"/>
          </a:xfrm>
          <a:prstGeom prst="rect">
            <a:avLst/>
          </a:prstGeom>
          <a:noFill/>
        </p:spPr>
      </p:pic>
      <p:pic>
        <p:nvPicPr>
          <p:cNvPr id="56" name="Picture 64" descr="gravxPolAnim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906410" y="4412121"/>
            <a:ext cx="2023308" cy="1301395"/>
          </a:xfrm>
          <a:prstGeom prst="rect">
            <a:avLst/>
          </a:prstGeom>
          <a:noFill/>
        </p:spPr>
      </p:pic>
      <p:sp>
        <p:nvSpPr>
          <p:cNvPr id="57" name="Text Box 65"/>
          <p:cNvSpPr txBox="1">
            <a:spLocks noChangeArrowheads="1"/>
          </p:cNvSpPr>
          <p:nvPr/>
        </p:nvSpPr>
        <p:spPr bwMode="auto">
          <a:xfrm>
            <a:off x="5161350" y="4257159"/>
            <a:ext cx="881416" cy="42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eaLnBrk="1" hangingPunct="1">
              <a:buNone/>
            </a:pPr>
            <a:r>
              <a:rPr lang="en-US" altLang="ja-JP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plus</a:t>
            </a:r>
            <a:endParaRPr lang="en-GB" sz="16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8" name="Text Box 66"/>
          <p:cNvSpPr txBox="1">
            <a:spLocks noChangeArrowheads="1"/>
          </p:cNvSpPr>
          <p:nvPr/>
        </p:nvSpPr>
        <p:spPr bwMode="auto">
          <a:xfrm>
            <a:off x="6943724" y="4257159"/>
            <a:ext cx="1070598" cy="42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eaLnBrk="1" hangingPunct="1">
              <a:buNone/>
            </a:pPr>
            <a:r>
              <a:rPr lang="en-US" altLang="ja-JP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cross</a:t>
            </a:r>
            <a:endParaRPr lang="en-GB" sz="16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1" name="AutoShape 24"/>
          <p:cNvSpPr>
            <a:spLocks noChangeArrowheads="1"/>
          </p:cNvSpPr>
          <p:nvPr/>
        </p:nvSpPr>
        <p:spPr bwMode="auto">
          <a:xfrm>
            <a:off x="2201859" y="1482727"/>
            <a:ext cx="501650" cy="287337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62" name="AutoShape 25"/>
          <p:cNvSpPr>
            <a:spLocks noChangeArrowheads="1"/>
          </p:cNvSpPr>
          <p:nvPr/>
        </p:nvSpPr>
        <p:spPr bwMode="auto">
          <a:xfrm>
            <a:off x="3138484" y="1482727"/>
            <a:ext cx="501650" cy="287337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64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5121299" y="1785926"/>
            <a:ext cx="2379659" cy="5601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65" name="Picture 2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1263647" y="1470027"/>
            <a:ext cx="2344737" cy="300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66" name="Rectangle 26"/>
          <p:cNvSpPr>
            <a:spLocks noChangeArrowheads="1"/>
          </p:cNvSpPr>
          <p:nvPr/>
        </p:nvSpPr>
        <p:spPr bwMode="auto">
          <a:xfrm>
            <a:off x="1335084" y="2112964"/>
            <a:ext cx="15113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DDDDDD"/>
                </a:solidFill>
              </a:rPr>
              <a:t>平坦な曲率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67" name="Line 29"/>
          <p:cNvSpPr>
            <a:spLocks noChangeShapeType="1"/>
          </p:cNvSpPr>
          <p:nvPr/>
        </p:nvSpPr>
        <p:spPr bwMode="auto">
          <a:xfrm flipV="1">
            <a:off x="2200272" y="1841502"/>
            <a:ext cx="215900" cy="2889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68" name="Line 30"/>
          <p:cNvSpPr>
            <a:spLocks noChangeShapeType="1"/>
          </p:cNvSpPr>
          <p:nvPr/>
        </p:nvSpPr>
        <p:spPr bwMode="auto">
          <a:xfrm flipV="1">
            <a:off x="3135309" y="1843089"/>
            <a:ext cx="215900" cy="2889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2489197" y="2130427"/>
            <a:ext cx="15113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DDDDDD"/>
                </a:solidFill>
              </a:rPr>
              <a:t>微小な曲率</a:t>
            </a:r>
            <a:endParaRPr lang="ja-JP" altLang="en-US" sz="160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70" name="Rectangle 32"/>
          <p:cNvSpPr>
            <a:spLocks noChangeArrowheads="1"/>
          </p:cNvSpPr>
          <p:nvPr/>
        </p:nvSpPr>
        <p:spPr bwMode="auto">
          <a:xfrm>
            <a:off x="4572000" y="1000108"/>
            <a:ext cx="405289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波動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方程式 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en-US" altLang="ja-JP" sz="1400" dirty="0" smtClean="0">
                <a:solidFill>
                  <a:srgbClr val="C0C0C0"/>
                </a:solidFill>
                <a:sym typeface="Wingdings" pitchFamily="2" charset="2"/>
              </a:rPr>
              <a:t>(</a:t>
            </a:r>
            <a:r>
              <a:rPr lang="ja-JP" altLang="en-US" sz="1400" dirty="0" smtClean="0">
                <a:solidFill>
                  <a:srgbClr val="C0C0C0"/>
                </a:solidFill>
                <a:sym typeface="Wingdings" pitchFamily="2" charset="2"/>
              </a:rPr>
              <a:t>線形化されたアインシュタイン方程式</a:t>
            </a:r>
            <a:r>
              <a:rPr lang="en-US" altLang="ja-JP" sz="1400" dirty="0" smtClean="0">
                <a:solidFill>
                  <a:srgbClr val="C0C0C0"/>
                </a:solidFill>
                <a:sym typeface="Wingdings" pitchFamily="2" charset="2"/>
              </a:rPr>
              <a:t>)</a:t>
            </a:r>
            <a:endParaRPr lang="ja-JP" altLang="en-US" sz="1400" dirty="0">
              <a:solidFill>
                <a:srgbClr val="C0C0C0"/>
              </a:solidFill>
              <a:sym typeface="Wingdings" pitchFamily="2" charset="2"/>
            </a:endParaRP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687384" y="977902"/>
            <a:ext cx="3382963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平坦な時空からの摂動</a:t>
            </a:r>
          </a:p>
        </p:txBody>
      </p:sp>
      <p:sp>
        <p:nvSpPr>
          <p:cNvPr id="72" name="AutoShape 34"/>
          <p:cNvSpPr>
            <a:spLocks noChangeArrowheads="1"/>
          </p:cNvSpPr>
          <p:nvPr/>
        </p:nvSpPr>
        <p:spPr bwMode="auto">
          <a:xfrm>
            <a:off x="4141786" y="1500174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73" name="図 72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56523" y="3410099"/>
            <a:ext cx="1358089" cy="304653"/>
          </a:xfrm>
          <a:prstGeom prst="rect">
            <a:avLst/>
          </a:prstGeom>
          <a:noFill/>
        </p:spPr>
      </p:pic>
      <p:pic>
        <p:nvPicPr>
          <p:cNvPr id="75" name="図 74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182386" y="4300210"/>
            <a:ext cx="3061302" cy="271798"/>
          </a:xfrm>
          <a:prstGeom prst="rect">
            <a:avLst/>
          </a:prstGeom>
          <a:noFill/>
        </p:spPr>
      </p:pic>
      <p:pic>
        <p:nvPicPr>
          <p:cNvPr id="76" name="図 75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543844" y="5076978"/>
            <a:ext cx="642937" cy="260033"/>
          </a:xfrm>
          <a:prstGeom prst="rect">
            <a:avLst/>
          </a:prstGeom>
          <a:noFill/>
        </p:spPr>
      </p:pic>
      <p:pic>
        <p:nvPicPr>
          <p:cNvPr id="77" name="図 76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476470" y="4716334"/>
            <a:ext cx="320735" cy="260597"/>
          </a:xfrm>
          <a:prstGeom prst="rect">
            <a:avLst/>
          </a:prstGeom>
          <a:noFill/>
        </p:spPr>
      </p:pic>
      <p:pic>
        <p:nvPicPr>
          <p:cNvPr id="79" name="図 78" descr="txp_fig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073400" y="4714076"/>
            <a:ext cx="285750" cy="214312"/>
          </a:xfrm>
          <a:prstGeom prst="rect">
            <a:avLst/>
          </a:prstGeom>
          <a:noFill/>
        </p:spPr>
      </p:pic>
      <p:pic>
        <p:nvPicPr>
          <p:cNvPr id="80" name="図 79" descr="txp_fig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646982" y="4748113"/>
            <a:ext cx="129185" cy="177988"/>
          </a:xfrm>
          <a:prstGeom prst="rect">
            <a:avLst/>
          </a:prstGeom>
          <a:noFill/>
        </p:spPr>
      </p:pic>
      <p:pic>
        <p:nvPicPr>
          <p:cNvPr id="81" name="図 80" descr="txp_fig.bm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476500" y="5093489"/>
            <a:ext cx="285750" cy="214312"/>
          </a:xfrm>
          <a:prstGeom prst="rect">
            <a:avLst/>
          </a:prstGeom>
          <a:noFill/>
        </p:spPr>
      </p:pic>
      <p:pic>
        <p:nvPicPr>
          <p:cNvPr id="82" name="図 81" descr="txp_fig.bmp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933700" y="5082916"/>
            <a:ext cx="501650" cy="260858"/>
          </a:xfrm>
          <a:prstGeom prst="rect">
            <a:avLst/>
          </a:prstGeom>
          <a:noFill/>
        </p:spPr>
      </p:pic>
      <p:pic>
        <p:nvPicPr>
          <p:cNvPr id="83" name="図 82" descr="txp_fig.bm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646982" y="5105300"/>
            <a:ext cx="129185" cy="177988"/>
          </a:xfrm>
          <a:prstGeom prst="rect">
            <a:avLst/>
          </a:prstGeom>
          <a:noFill/>
        </p:spPr>
      </p:pic>
      <p:pic>
        <p:nvPicPr>
          <p:cNvPr id="84" name="図 83" descr="txp_fig.bmp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564307" y="5464075"/>
            <a:ext cx="129185" cy="177988"/>
          </a:xfrm>
          <a:prstGeom prst="rect">
            <a:avLst/>
          </a:prstGeom>
          <a:noFill/>
        </p:spPr>
      </p:pic>
      <p:pic>
        <p:nvPicPr>
          <p:cNvPr id="85" name="図 84" descr="txp_fig.bmp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140570" y="5468838"/>
            <a:ext cx="129185" cy="177988"/>
          </a:xfrm>
          <a:prstGeom prst="rect">
            <a:avLst/>
          </a:prstGeom>
          <a:noFill/>
        </p:spPr>
      </p:pic>
      <p:pic>
        <p:nvPicPr>
          <p:cNvPr id="86" name="図 85" descr="txp_fig.bmp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646982" y="5459313"/>
            <a:ext cx="129185" cy="17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2"/>
          <p:cNvSpPr>
            <a:spLocks noChangeArrowheads="1"/>
          </p:cNvSpPr>
          <p:nvPr/>
        </p:nvSpPr>
        <p:spPr bwMode="auto">
          <a:xfrm>
            <a:off x="5357818" y="2285992"/>
            <a:ext cx="3571900" cy="1000132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質点の運動と重力波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16</a:t>
            </a:fld>
            <a:endParaRPr lang="en-US" altLang="ja-JP"/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827584" y="980728"/>
            <a:ext cx="692948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測地線の方程式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en-US" altLang="ja-JP" sz="1600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 pitchFamily="2" charset="2"/>
              </a:rPr>
              <a:t>(Geodesic Equation)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   重力以外に力を受けていない粒子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自由質点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)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の運動方程式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9" name="Rectangle 70"/>
          <p:cNvSpPr>
            <a:spLocks noChangeArrowheads="1"/>
          </p:cNvSpPr>
          <p:nvPr/>
        </p:nvSpPr>
        <p:spPr bwMode="auto">
          <a:xfrm>
            <a:off x="3917956" y="2621157"/>
            <a:ext cx="15113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4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元速度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0" name="Line 73"/>
          <p:cNvSpPr>
            <a:spLocks noChangeShapeType="1"/>
          </p:cNvSpPr>
          <p:nvPr/>
        </p:nvSpPr>
        <p:spPr bwMode="auto">
          <a:xfrm flipH="1" flipV="1">
            <a:off x="3978618" y="2357430"/>
            <a:ext cx="214315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16" name="Rectangle 70"/>
          <p:cNvSpPr>
            <a:spLocks noChangeArrowheads="1"/>
          </p:cNvSpPr>
          <p:nvPr/>
        </p:nvSpPr>
        <p:spPr bwMode="auto">
          <a:xfrm>
            <a:off x="3110260" y="2978347"/>
            <a:ext cx="223645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クリストッフェル記号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7" name="Line 73"/>
          <p:cNvSpPr>
            <a:spLocks noChangeShapeType="1"/>
          </p:cNvSpPr>
          <p:nvPr/>
        </p:nvSpPr>
        <p:spPr bwMode="auto">
          <a:xfrm flipH="1" flipV="1">
            <a:off x="3264239" y="2500306"/>
            <a:ext cx="357190" cy="42862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5500694" y="2714620"/>
            <a:ext cx="3357586" cy="500066"/>
            <a:chOff x="4929190" y="2928934"/>
            <a:chExt cx="3889224" cy="509120"/>
          </a:xfrm>
        </p:grpSpPr>
        <p:pic>
          <p:nvPicPr>
            <p:cNvPr id="21" name="図 20" descr="txp_fig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5786446" y="2928934"/>
              <a:ext cx="3031968" cy="509120"/>
            </a:xfrm>
            <a:prstGeom prst="rect">
              <a:avLst/>
            </a:prstGeom>
            <a:noFill/>
          </p:spPr>
        </p:pic>
        <p:pic>
          <p:nvPicPr>
            <p:cNvPr id="22" name="図 21" descr="txp_fig.bmp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4929190" y="3019422"/>
              <a:ext cx="767947" cy="366908"/>
            </a:xfrm>
            <a:prstGeom prst="rect">
              <a:avLst/>
            </a:prstGeom>
            <a:noFill/>
          </p:spPr>
        </p:pic>
      </p:grpSp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5346716" y="2357430"/>
            <a:ext cx="243999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クリストッフェル記号の公式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25" name="図 24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857356" y="1931464"/>
            <a:ext cx="2477197" cy="578875"/>
          </a:xfrm>
          <a:prstGeom prst="rect">
            <a:avLst/>
          </a:prstGeom>
          <a:noFill/>
        </p:spPr>
      </p:pic>
      <p:sp>
        <p:nvSpPr>
          <p:cNvPr id="26" name="Rectangle 69"/>
          <p:cNvSpPr>
            <a:spLocks noChangeArrowheads="1"/>
          </p:cNvSpPr>
          <p:nvPr/>
        </p:nvSpPr>
        <p:spPr bwMode="auto">
          <a:xfrm>
            <a:off x="1081062" y="3563339"/>
            <a:ext cx="6929486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最初静止した質点と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適当な座標系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(TT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ゲージ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)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を考える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1071538" y="4722676"/>
            <a:ext cx="428628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重力波が入射したときの加速度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2" name="図 31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727782" y="5205591"/>
            <a:ext cx="1629904" cy="727635"/>
          </a:xfrm>
          <a:prstGeom prst="rect">
            <a:avLst/>
          </a:prstGeom>
          <a:noFill/>
        </p:spPr>
      </p:pic>
      <p:pic>
        <p:nvPicPr>
          <p:cNvPr id="33" name="図 32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556355" y="4134843"/>
            <a:ext cx="2587149" cy="294289"/>
          </a:xfrm>
          <a:prstGeom prst="rect">
            <a:avLst/>
          </a:prstGeom>
          <a:noFill/>
        </p:spPr>
      </p:pic>
      <p:sp>
        <p:nvSpPr>
          <p:cNvPr id="34" name="AutoShape 45"/>
          <p:cNvSpPr>
            <a:spLocks noChangeArrowheads="1"/>
          </p:cNvSpPr>
          <p:nvPr/>
        </p:nvSpPr>
        <p:spPr bwMode="auto">
          <a:xfrm>
            <a:off x="4856166" y="5429987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5" name="Rectangle 69"/>
          <p:cNvSpPr>
            <a:spLocks noChangeArrowheads="1"/>
          </p:cNvSpPr>
          <p:nvPr/>
        </p:nvSpPr>
        <p:spPr bwMode="auto">
          <a:xfrm>
            <a:off x="5214942" y="5294180"/>
            <a:ext cx="3143272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 pitchFamily="2" charset="2"/>
              </a:rPr>
              <a:t>質点は静止したまま</a:t>
            </a:r>
            <a:endParaRPr lang="ja-JP" altLang="en-US" sz="1800" dirty="0">
              <a:solidFill>
                <a:schemeClr val="tx2">
                  <a:lumMod val="20000"/>
                  <a:lumOff val="80000"/>
                </a:schemeClr>
              </a:solidFill>
              <a:sym typeface="Wingdings" pitchFamily="2" charset="2"/>
            </a:endParaRPr>
          </a:p>
        </p:txBody>
      </p:sp>
      <p:sp>
        <p:nvSpPr>
          <p:cNvPr id="36" name="Rectangle 69"/>
          <p:cNvSpPr>
            <a:spLocks noChangeArrowheads="1"/>
          </p:cNvSpPr>
          <p:nvPr/>
        </p:nvSpPr>
        <p:spPr bwMode="auto">
          <a:xfrm>
            <a:off x="5357818" y="5647474"/>
            <a:ext cx="3143272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同じ座標に留まり続ける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)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42"/>
          <p:cNvSpPr>
            <a:spLocks noChangeArrowheads="1"/>
          </p:cNvSpPr>
          <p:nvPr/>
        </p:nvSpPr>
        <p:spPr bwMode="auto">
          <a:xfrm>
            <a:off x="1142976" y="2214554"/>
            <a:ext cx="6858048" cy="2428892"/>
          </a:xfrm>
          <a:prstGeom prst="roundRect">
            <a:avLst>
              <a:gd name="adj" fmla="val 568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等価原理と局所慣性系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17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857224" y="853843"/>
            <a:ext cx="4929222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 pitchFamily="2" charset="2"/>
              </a:rPr>
              <a:t>等価原理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:  </a:t>
            </a:r>
          </a:p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　　一様加速度と一様重力場は区別できない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643042" y="2214554"/>
            <a:ext cx="3786214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一様重力場中を自由落下する　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  　エレベータ内での物理法則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5286380" y="2298906"/>
            <a:ext cx="278608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無重力状態での物理法則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9" name="左右矢印 8"/>
          <p:cNvSpPr/>
          <p:nvPr/>
        </p:nvSpPr>
        <p:spPr bwMode="auto">
          <a:xfrm>
            <a:off x="4633913" y="3143249"/>
            <a:ext cx="500066" cy="285751"/>
          </a:xfrm>
          <a:prstGeom prst="left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596418" name="Picture 2" descr="ファイル:Zero 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3014631"/>
            <a:ext cx="2047836" cy="1346452"/>
          </a:xfrm>
          <a:prstGeom prst="rect">
            <a:avLst/>
          </a:prstGeom>
          <a:noFill/>
        </p:spPr>
      </p:pic>
      <p:pic>
        <p:nvPicPr>
          <p:cNvPr id="13" name="Picture 2" descr="ファイル:Zero 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3014631"/>
            <a:ext cx="2047836" cy="1346452"/>
          </a:xfrm>
          <a:prstGeom prst="rect">
            <a:avLst/>
          </a:prstGeom>
          <a:noFill/>
        </p:spPr>
      </p:pic>
      <p:sp>
        <p:nvSpPr>
          <p:cNvPr id="14" name="角丸四角形 13"/>
          <p:cNvSpPr/>
          <p:nvPr/>
        </p:nvSpPr>
        <p:spPr bwMode="auto">
          <a:xfrm>
            <a:off x="2071670" y="2932323"/>
            <a:ext cx="2286016" cy="1500198"/>
          </a:xfrm>
          <a:prstGeom prst="roundRect">
            <a:avLst/>
          </a:prstGeom>
          <a:noFill/>
          <a:ln w="5080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 bwMode="auto">
          <a:xfrm rot="5400000">
            <a:off x="1536679" y="3967380"/>
            <a:ext cx="642942" cy="158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グループ化 21"/>
          <p:cNvGrpSpPr/>
          <p:nvPr/>
        </p:nvGrpSpPr>
        <p:grpSpPr>
          <a:xfrm rot="16200000">
            <a:off x="826967" y="3462647"/>
            <a:ext cx="1511300" cy="307777"/>
            <a:chOff x="1060436" y="5407239"/>
            <a:chExt cx="1511300" cy="307777"/>
          </a:xfrm>
        </p:grpSpPr>
        <p:pic>
          <p:nvPicPr>
            <p:cNvPr id="19" name="図 18" descr="txp_fig.bmp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2219907" y="5488138"/>
              <a:ext cx="127990" cy="164965"/>
            </a:xfrm>
            <a:prstGeom prst="rect">
              <a:avLst/>
            </a:prstGeom>
            <a:noFill/>
          </p:spPr>
        </p:pic>
        <p:sp>
          <p:nvSpPr>
            <p:cNvPr id="20" name="Rectangle 70"/>
            <p:cNvSpPr>
              <a:spLocks noChangeArrowheads="1"/>
            </p:cNvSpPr>
            <p:nvPr/>
          </p:nvSpPr>
          <p:spPr bwMode="auto">
            <a:xfrm>
              <a:off x="1060436" y="5407239"/>
              <a:ext cx="1511300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DDDDDD"/>
                  </a:solidFill>
                  <a:sym typeface="Wingdings" pitchFamily="2" charset="2"/>
                </a:rPr>
                <a:t>重力加速度</a:t>
              </a:r>
              <a:endParaRPr lang="ja-JP" altLang="en-US" sz="14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</p:grpSp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1500166" y="1620089"/>
            <a:ext cx="6500858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自由落下している実験室での実験は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  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十分小さく十分短時間のとき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)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無重力下の慣性系での実験とは区別できない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 flipV="1">
            <a:off x="3287702" y="5764429"/>
            <a:ext cx="141290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3060700" y="6050181"/>
            <a:ext cx="15113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平坦な時空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1009624" y="4832346"/>
            <a:ext cx="713427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 pitchFamily="2" charset="2"/>
              </a:rPr>
              <a:t>局所慣性系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: 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無重力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平坦時空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)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と同じ計量をもつ座標系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4" name="図 3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714480" y="5399468"/>
            <a:ext cx="1857388" cy="364961"/>
          </a:xfrm>
          <a:prstGeom prst="rect">
            <a:avLst/>
          </a:prstGeom>
          <a:noFill/>
        </p:spPr>
      </p:pic>
      <p:pic>
        <p:nvPicPr>
          <p:cNvPr id="38" name="図 37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214810" y="5264363"/>
            <a:ext cx="1595246" cy="690277"/>
          </a:xfrm>
          <a:prstGeom prst="rect">
            <a:avLst/>
          </a:prstGeom>
          <a:noFill/>
        </p:spPr>
      </p:pic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4489460" y="6050181"/>
            <a:ext cx="344012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計量の１階微分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重力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40" name="Line 30"/>
          <p:cNvSpPr>
            <a:spLocks noChangeShapeType="1"/>
          </p:cNvSpPr>
          <p:nvPr/>
        </p:nvSpPr>
        <p:spPr bwMode="auto">
          <a:xfrm flipH="1" flipV="1">
            <a:off x="4500562" y="5835867"/>
            <a:ext cx="142876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42"/>
          <p:cNvSpPr>
            <a:spLocks noChangeArrowheads="1"/>
          </p:cNvSpPr>
          <p:nvPr/>
        </p:nvSpPr>
        <p:spPr bwMode="auto">
          <a:xfrm>
            <a:off x="1214414" y="2143116"/>
            <a:ext cx="3857652" cy="3500462"/>
          </a:xfrm>
          <a:prstGeom prst="roundRect">
            <a:avLst>
              <a:gd name="adj" fmla="val 568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時空の歪み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18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857224" y="987966"/>
            <a:ext cx="492922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9999"/>
                </a:solidFill>
                <a:sym typeface="Wingdings" pitchFamily="2" charset="2"/>
              </a:rPr>
              <a:t>潮汐力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: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計量の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2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階微分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643042" y="2214554"/>
            <a:ext cx="3786214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9999"/>
                </a:solidFill>
                <a:sym typeface="Wingdings" pitchFamily="2" charset="2"/>
              </a:rPr>
              <a:t>非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一様重力場中を自由落下する　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  　エレベータ内での物理法則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3" name="Picture 2" descr="ファイル:Zero 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014631"/>
            <a:ext cx="2047836" cy="1346452"/>
          </a:xfrm>
          <a:prstGeom prst="rect">
            <a:avLst/>
          </a:prstGeom>
          <a:noFill/>
        </p:spPr>
      </p:pic>
      <p:sp>
        <p:nvSpPr>
          <p:cNvPr id="14" name="角丸四角形 13"/>
          <p:cNvSpPr/>
          <p:nvPr/>
        </p:nvSpPr>
        <p:spPr bwMode="auto">
          <a:xfrm>
            <a:off x="2071670" y="2932323"/>
            <a:ext cx="2286016" cy="1500198"/>
          </a:xfrm>
          <a:prstGeom prst="roundRect">
            <a:avLst/>
          </a:prstGeom>
          <a:noFill/>
          <a:ln w="5080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 bwMode="auto">
          <a:xfrm rot="5400000">
            <a:off x="1536679" y="3967380"/>
            <a:ext cx="642942" cy="158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2" name="グループ化 21"/>
          <p:cNvGrpSpPr/>
          <p:nvPr/>
        </p:nvGrpSpPr>
        <p:grpSpPr>
          <a:xfrm rot="16200000">
            <a:off x="826967" y="3462647"/>
            <a:ext cx="1511300" cy="307777"/>
            <a:chOff x="1060436" y="5407239"/>
            <a:chExt cx="1511300" cy="307777"/>
          </a:xfrm>
        </p:grpSpPr>
        <p:pic>
          <p:nvPicPr>
            <p:cNvPr id="19" name="図 18" descr="txp_fig.bmp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2219907" y="5488138"/>
              <a:ext cx="127990" cy="164965"/>
            </a:xfrm>
            <a:prstGeom prst="rect">
              <a:avLst/>
            </a:prstGeom>
            <a:noFill/>
          </p:spPr>
        </p:pic>
        <p:sp>
          <p:nvSpPr>
            <p:cNvPr id="20" name="Rectangle 70"/>
            <p:cNvSpPr>
              <a:spLocks noChangeArrowheads="1"/>
            </p:cNvSpPr>
            <p:nvPr/>
          </p:nvSpPr>
          <p:spPr bwMode="auto">
            <a:xfrm>
              <a:off x="1060436" y="5407239"/>
              <a:ext cx="1511300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DDDDDD"/>
                  </a:solidFill>
                  <a:sym typeface="Wingdings" pitchFamily="2" charset="2"/>
                </a:rPr>
                <a:t>重力加速度</a:t>
              </a:r>
              <a:endParaRPr lang="ja-JP" altLang="en-US" sz="14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</p:grpSp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1500166" y="1486903"/>
            <a:ext cx="457203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座標系の取り方では消すことが</a:t>
            </a:r>
            <a:r>
              <a:rPr lang="ja-JP" altLang="en-US" sz="1800" dirty="0" smtClean="0">
                <a:solidFill>
                  <a:srgbClr val="FF9999"/>
                </a:solidFill>
                <a:sym typeface="Wingdings" pitchFamily="2" charset="2"/>
              </a:rPr>
              <a:t>できない</a:t>
            </a:r>
            <a:endParaRPr lang="en-US" altLang="ja-JP" sz="1800" dirty="0" smtClean="0">
              <a:solidFill>
                <a:srgbClr val="FF9999"/>
              </a:solidFill>
              <a:sym typeface="Wingdings" pitchFamily="2" charset="2"/>
            </a:endParaRPr>
          </a:p>
        </p:txBody>
      </p:sp>
      <p:sp>
        <p:nvSpPr>
          <p:cNvPr id="25" name="円/楕円 24"/>
          <p:cNvSpPr/>
          <p:nvPr/>
        </p:nvSpPr>
        <p:spPr bwMode="auto">
          <a:xfrm>
            <a:off x="3000364" y="5143512"/>
            <a:ext cx="285752" cy="28575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endParaRPr kumimoji="1" lang="ja-JP" altLang="en-US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6" name="円/楕円 25"/>
          <p:cNvSpPr/>
          <p:nvPr/>
        </p:nvSpPr>
        <p:spPr bwMode="auto">
          <a:xfrm>
            <a:off x="3500430" y="3714753"/>
            <a:ext cx="142876" cy="142875"/>
          </a:xfrm>
          <a:prstGeom prst="ellipse">
            <a:avLst/>
          </a:prstGeom>
          <a:solidFill>
            <a:srgbClr val="FF9999">
              <a:alpha val="49804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endParaRPr kumimoji="1" lang="ja-JP" altLang="en-US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" name="円/楕円 26"/>
          <p:cNvSpPr/>
          <p:nvPr/>
        </p:nvSpPr>
        <p:spPr bwMode="auto">
          <a:xfrm>
            <a:off x="3571868" y="3071810"/>
            <a:ext cx="142876" cy="142875"/>
          </a:xfrm>
          <a:prstGeom prst="ellipse">
            <a:avLst/>
          </a:prstGeom>
          <a:solidFill>
            <a:srgbClr val="FF9999">
              <a:alpha val="49804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endParaRPr kumimoji="1" lang="ja-JP" altLang="en-US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1" name="円/楕円 30"/>
          <p:cNvSpPr/>
          <p:nvPr/>
        </p:nvSpPr>
        <p:spPr bwMode="auto">
          <a:xfrm>
            <a:off x="3000364" y="3224210"/>
            <a:ext cx="142876" cy="142875"/>
          </a:xfrm>
          <a:prstGeom prst="ellipse">
            <a:avLst/>
          </a:prstGeom>
          <a:solidFill>
            <a:srgbClr val="FF9999">
              <a:alpha val="49804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endParaRPr kumimoji="1" lang="ja-JP" altLang="en-US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2" name="円/楕円 31"/>
          <p:cNvSpPr/>
          <p:nvPr/>
        </p:nvSpPr>
        <p:spPr bwMode="auto">
          <a:xfrm>
            <a:off x="2357422" y="3786191"/>
            <a:ext cx="142876" cy="142875"/>
          </a:xfrm>
          <a:prstGeom prst="ellipse">
            <a:avLst/>
          </a:prstGeom>
          <a:solidFill>
            <a:srgbClr val="FF9999">
              <a:alpha val="49804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endParaRPr kumimoji="1" lang="ja-JP" altLang="en-US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33" name="直線矢印コネクタ 32"/>
          <p:cNvCxnSpPr/>
          <p:nvPr/>
        </p:nvCxnSpPr>
        <p:spPr bwMode="auto">
          <a:xfrm rot="10800000">
            <a:off x="3286116" y="3786190"/>
            <a:ext cx="285752" cy="158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直線矢印コネクタ 36"/>
          <p:cNvCxnSpPr/>
          <p:nvPr/>
        </p:nvCxnSpPr>
        <p:spPr bwMode="auto">
          <a:xfrm rot="16200000" flipV="1">
            <a:off x="3499640" y="3001162"/>
            <a:ext cx="144464" cy="142883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直線矢印コネクタ 44"/>
          <p:cNvCxnSpPr/>
          <p:nvPr/>
        </p:nvCxnSpPr>
        <p:spPr bwMode="auto">
          <a:xfrm rot="16200000" flipV="1">
            <a:off x="2959093" y="3184519"/>
            <a:ext cx="225426" cy="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>
            <a:off x="2428868" y="3868740"/>
            <a:ext cx="285744" cy="6032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ectangle 69"/>
          <p:cNvSpPr>
            <a:spLocks noChangeArrowheads="1"/>
          </p:cNvSpPr>
          <p:nvPr/>
        </p:nvSpPr>
        <p:spPr bwMode="auto">
          <a:xfrm>
            <a:off x="3571868" y="5143512"/>
            <a:ext cx="163355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重力源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7" name="Rectangle 69"/>
          <p:cNvSpPr>
            <a:spLocks noChangeArrowheads="1"/>
          </p:cNvSpPr>
          <p:nvPr/>
        </p:nvSpPr>
        <p:spPr bwMode="auto">
          <a:xfrm>
            <a:off x="5572132" y="3139859"/>
            <a:ext cx="3071834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離れた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2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点間の潮汐力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固有距離の変化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90" name="AutoShape 90"/>
          <p:cNvSpPr>
            <a:spLocks noChangeArrowheads="1"/>
          </p:cNvSpPr>
          <p:nvPr/>
        </p:nvSpPr>
        <p:spPr bwMode="auto">
          <a:xfrm>
            <a:off x="612775" y="4724400"/>
            <a:ext cx="4319588" cy="1522413"/>
          </a:xfrm>
          <a:prstGeom prst="roundRect">
            <a:avLst>
              <a:gd name="adj" fmla="val 5241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33606" name="AutoShape 6"/>
          <p:cNvSpPr>
            <a:spLocks noChangeArrowheads="1"/>
          </p:cNvSpPr>
          <p:nvPr/>
        </p:nvSpPr>
        <p:spPr bwMode="auto">
          <a:xfrm>
            <a:off x="612775" y="969963"/>
            <a:ext cx="4173539" cy="3387731"/>
          </a:xfrm>
          <a:prstGeom prst="roundRect">
            <a:avLst>
              <a:gd name="adj" fmla="val 5241"/>
            </a:avLst>
          </a:prstGeom>
          <a:solidFill>
            <a:srgbClr val="FFFFCC">
              <a:alpha val="10196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4336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</a:t>
            </a:r>
            <a:r>
              <a:rPr lang="ja-JP" altLang="en-US" dirty="0" smtClean="0"/>
              <a:t>の効果</a:t>
            </a:r>
            <a:endParaRPr lang="ja-JP" altLang="en-US" dirty="0"/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8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AE30DD-C04A-4B00-A2A2-E2FD9B45C86F}" type="slidenum">
              <a:rPr lang="en-US" altLang="ja-JP"/>
              <a:pPr/>
              <a:t>19</a:t>
            </a:fld>
            <a:endParaRPr lang="en-US" altLang="ja-JP"/>
          </a:p>
        </p:txBody>
      </p:sp>
      <p:pic>
        <p:nvPicPr>
          <p:cNvPr id="1433649" name="Picture 49" descr="particles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5214938" y="3606800"/>
            <a:ext cx="3821112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17" name="Rectangle 17"/>
          <p:cNvSpPr>
            <a:spLocks noChangeArrowheads="1"/>
          </p:cNvSpPr>
          <p:nvPr/>
        </p:nvSpPr>
        <p:spPr bwMode="auto">
          <a:xfrm>
            <a:off x="684213" y="908050"/>
            <a:ext cx="1800225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真空中の伝播</a:t>
            </a:r>
          </a:p>
        </p:txBody>
      </p:sp>
      <p:pic>
        <p:nvPicPr>
          <p:cNvPr id="1433636" name="Picture 3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757238" y="1397000"/>
            <a:ext cx="2159000" cy="5080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433637" name="Picture 3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3421063" y="1546225"/>
            <a:ext cx="12239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824538" y="3092450"/>
            <a:ext cx="2962275" cy="2663825"/>
            <a:chOff x="3016" y="1344"/>
            <a:chExt cx="2543" cy="2313"/>
          </a:xfrm>
        </p:grpSpPr>
        <p:sp>
          <p:nvSpPr>
            <p:cNvPr id="1433639" name="Line 39"/>
            <p:cNvSpPr>
              <a:spLocks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CCFFCC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1433640" name="Line 40"/>
            <p:cNvSpPr>
              <a:spLocks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CCFFCC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1433641" name="Line 41"/>
            <p:cNvSpPr>
              <a:spLocks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CCFFCC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1433642" name="Rectangle 42"/>
            <p:cNvSpPr>
              <a:spLocks noChangeArrowheads="1"/>
            </p:cNvSpPr>
            <p:nvPr/>
          </p:nvSpPr>
          <p:spPr bwMode="auto">
            <a:xfrm>
              <a:off x="5374" y="3063"/>
              <a:ext cx="185" cy="55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i="1">
                  <a:solidFill>
                    <a:srgbClr val="33CC33"/>
                  </a:solidFill>
                </a:rPr>
                <a:t>X </a:t>
              </a:r>
            </a:p>
          </p:txBody>
        </p:sp>
        <p:sp>
          <p:nvSpPr>
            <p:cNvPr id="1433643" name="Rectangle 43"/>
            <p:cNvSpPr>
              <a:spLocks noChangeArrowheads="1"/>
            </p:cNvSpPr>
            <p:nvPr/>
          </p:nvSpPr>
          <p:spPr bwMode="auto">
            <a:xfrm>
              <a:off x="4829" y="1979"/>
              <a:ext cx="184" cy="31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i="1">
                  <a:solidFill>
                    <a:srgbClr val="33CC33"/>
                  </a:solidFill>
                </a:rPr>
                <a:t>y</a:t>
              </a:r>
            </a:p>
          </p:txBody>
        </p:sp>
        <p:sp>
          <p:nvSpPr>
            <p:cNvPr id="1433644" name="Rectangle 44"/>
            <p:cNvSpPr>
              <a:spLocks noChangeArrowheads="1"/>
            </p:cNvSpPr>
            <p:nvPr/>
          </p:nvSpPr>
          <p:spPr bwMode="auto">
            <a:xfrm>
              <a:off x="3967" y="1344"/>
              <a:ext cx="186" cy="31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i="1">
                  <a:solidFill>
                    <a:srgbClr val="33CC33"/>
                  </a:solidFill>
                </a:rPr>
                <a:t>z</a:t>
              </a:r>
            </a:p>
          </p:txBody>
        </p:sp>
      </p:grpSp>
      <p:pic>
        <p:nvPicPr>
          <p:cNvPr id="1433645" name="Picture 45" descr="particles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0"/>
          </a:blip>
          <a:srcRect/>
          <a:stretch>
            <a:fillRect/>
          </a:stretch>
        </p:blipFill>
        <p:spPr bwMode="auto">
          <a:xfrm>
            <a:off x="6246813" y="4186238"/>
            <a:ext cx="18478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0" name="Picture 50" descr="particle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2250" y="4833938"/>
            <a:ext cx="177800" cy="177800"/>
          </a:xfrm>
          <a:prstGeom prst="rect">
            <a:avLst/>
          </a:prstGeom>
          <a:noFill/>
        </p:spPr>
      </p:pic>
      <p:pic>
        <p:nvPicPr>
          <p:cNvPr id="1433651" name="Picture 51" descr="particle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19838" y="4391025"/>
            <a:ext cx="177800" cy="177800"/>
          </a:xfrm>
          <a:prstGeom prst="rect">
            <a:avLst/>
          </a:prstGeom>
          <a:noFill/>
        </p:spPr>
      </p:pic>
      <p:pic>
        <p:nvPicPr>
          <p:cNvPr id="1433652" name="Picture 52" descr="particle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1888" y="4214813"/>
            <a:ext cx="177800" cy="177800"/>
          </a:xfrm>
          <a:prstGeom prst="rect">
            <a:avLst/>
          </a:prstGeom>
          <a:noFill/>
        </p:spPr>
      </p:pic>
      <p:pic>
        <p:nvPicPr>
          <p:cNvPr id="1433653" name="Picture 53" descr="particle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3375" y="4999038"/>
            <a:ext cx="177800" cy="177800"/>
          </a:xfrm>
          <a:prstGeom prst="rect">
            <a:avLst/>
          </a:prstGeom>
          <a:noFill/>
        </p:spPr>
      </p:pic>
      <p:pic>
        <p:nvPicPr>
          <p:cNvPr id="1433654" name="Picture 54" descr="particle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1175" y="4181475"/>
            <a:ext cx="177800" cy="177800"/>
          </a:xfrm>
          <a:prstGeom prst="rect">
            <a:avLst/>
          </a:prstGeom>
          <a:noFill/>
        </p:spPr>
      </p:pic>
      <p:pic>
        <p:nvPicPr>
          <p:cNvPr id="1433655" name="Picture 55" descr="particle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7925" y="4743450"/>
            <a:ext cx="177800" cy="177800"/>
          </a:xfrm>
          <a:prstGeom prst="rect">
            <a:avLst/>
          </a:prstGeom>
          <a:noFill/>
        </p:spPr>
      </p:pic>
      <p:pic>
        <p:nvPicPr>
          <p:cNvPr id="1433656" name="Picture 56" descr="particle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3613" y="5022850"/>
            <a:ext cx="177800" cy="177800"/>
          </a:xfrm>
          <a:prstGeom prst="rect">
            <a:avLst/>
          </a:prstGeom>
          <a:noFill/>
        </p:spPr>
      </p:pic>
      <p:pic>
        <p:nvPicPr>
          <p:cNvPr id="1433657" name="Picture 57" descr="particle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3688" y="4465638"/>
            <a:ext cx="177800" cy="177800"/>
          </a:xfrm>
          <a:prstGeom prst="rect">
            <a:avLst/>
          </a:prstGeom>
          <a:noFill/>
        </p:spPr>
      </p:pic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7481893" y="2061258"/>
            <a:ext cx="894127" cy="1512205"/>
            <a:chOff x="4286" y="611"/>
            <a:chExt cx="898" cy="1504"/>
          </a:xfrm>
        </p:grpSpPr>
        <p:pic>
          <p:nvPicPr>
            <p:cNvPr id="1433647" name="Picture 47" descr="waves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" y="1026"/>
              <a:ext cx="635" cy="1089"/>
            </a:xfrm>
            <a:prstGeom prst="rect">
              <a:avLst/>
            </a:prstGeom>
            <a:noFill/>
          </p:spPr>
        </p:pic>
        <p:sp>
          <p:nvSpPr>
            <p:cNvPr id="1433648" name="Text Box 48"/>
            <p:cNvSpPr txBox="1">
              <a:spLocks noChangeAspect="1" noChangeArrowheads="1"/>
            </p:cNvSpPr>
            <p:nvPr/>
          </p:nvSpPr>
          <p:spPr bwMode="auto">
            <a:xfrm>
              <a:off x="4401" y="611"/>
              <a:ext cx="783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>
                <a:buFontTx/>
                <a:buNone/>
              </a:pPr>
              <a:r>
                <a:rPr lang="en-US" altLang="ja-JP" b="1" dirty="0">
                  <a:solidFill>
                    <a:srgbClr val="FF9999"/>
                  </a:solidFill>
                </a:rPr>
                <a:t>GW</a:t>
              </a:r>
            </a:p>
          </p:txBody>
        </p:sp>
      </p:grpSp>
      <p:sp>
        <p:nvSpPr>
          <p:cNvPr id="1433658" name="Rectangle 58"/>
          <p:cNvSpPr>
            <a:spLocks noChangeArrowheads="1"/>
          </p:cNvSpPr>
          <p:nvPr/>
        </p:nvSpPr>
        <p:spPr bwMode="auto">
          <a:xfrm>
            <a:off x="1041401" y="3935391"/>
            <a:ext cx="3744913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>
                <a:solidFill>
                  <a:srgbClr val="F8F8F8"/>
                </a:solidFill>
                <a:sym typeface="Wingdings" pitchFamily="2" charset="2"/>
              </a:rPr>
              <a:t>2</a:t>
            </a:r>
            <a:r>
              <a:rPr lang="ja-JP" altLang="en-US" sz="1400" dirty="0" err="1">
                <a:solidFill>
                  <a:srgbClr val="F8F8F8"/>
                </a:solidFill>
                <a:sym typeface="Wingdings" pitchFamily="2" charset="2"/>
              </a:rPr>
              <a:t>つの偏</a:t>
            </a:r>
            <a:r>
              <a:rPr lang="ja-JP" altLang="en-US" sz="1400" dirty="0">
                <a:solidFill>
                  <a:srgbClr val="F8F8F8"/>
                </a:solidFill>
                <a:sym typeface="Wingdings" pitchFamily="2" charset="2"/>
              </a:rPr>
              <a:t>波 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:  </a:t>
            </a:r>
            <a:r>
              <a:rPr lang="en-US" altLang="ja-JP" sz="1400" dirty="0">
                <a:solidFill>
                  <a:srgbClr val="F8F8F8"/>
                </a:solidFill>
                <a:sym typeface="Wingdings" pitchFamily="2" charset="2"/>
              </a:rPr>
              <a:t>Plus mode, Cross mode</a:t>
            </a:r>
          </a:p>
        </p:txBody>
      </p:sp>
      <p:sp>
        <p:nvSpPr>
          <p:cNvPr id="1433659" name="Rectangle 59"/>
          <p:cNvSpPr>
            <a:spLocks noChangeArrowheads="1"/>
          </p:cNvSpPr>
          <p:nvPr/>
        </p:nvSpPr>
        <p:spPr bwMode="auto">
          <a:xfrm>
            <a:off x="1189038" y="1985963"/>
            <a:ext cx="2374900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平面波解 </a:t>
            </a:r>
            <a:r>
              <a:rPr lang="en-US" altLang="ja-JP" sz="180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横波</a:t>
            </a:r>
            <a:r>
              <a:rPr lang="en-US" altLang="ja-JP" sz="1800">
                <a:solidFill>
                  <a:srgbClr val="F8F8F8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1433660" name="AutoShape 60"/>
          <p:cNvSpPr>
            <a:spLocks noChangeArrowheads="1"/>
          </p:cNvSpPr>
          <p:nvPr/>
        </p:nvSpPr>
        <p:spPr bwMode="auto">
          <a:xfrm>
            <a:off x="900113" y="2047875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433664" name="Picture 6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1189038" y="2425700"/>
            <a:ext cx="3060700" cy="271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1547813" y="2841625"/>
            <a:ext cx="2376487" cy="1008063"/>
            <a:chOff x="1156" y="1797"/>
            <a:chExt cx="1497" cy="635"/>
          </a:xfrm>
        </p:grpSpPr>
        <p:pic>
          <p:nvPicPr>
            <p:cNvPr id="1433669" name="Picture 69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1156" y="2069"/>
              <a:ext cx="405" cy="16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433670" name="Picture 70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1746" y="1842"/>
              <a:ext cx="202" cy="16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433671" name="Picture 71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2119" y="1842"/>
              <a:ext cx="180" cy="13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433673" name="Picture 73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1797" y="2311"/>
              <a:ext cx="81" cy="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433674" name="AutoShape 74"/>
            <p:cNvSpPr>
              <a:spLocks noChangeArrowheads="1"/>
            </p:cNvSpPr>
            <p:nvPr/>
          </p:nvSpPr>
          <p:spPr bwMode="auto">
            <a:xfrm>
              <a:off x="1655" y="1797"/>
              <a:ext cx="998" cy="635"/>
            </a:xfrm>
            <a:prstGeom prst="bracketPair">
              <a:avLst>
                <a:gd name="adj" fmla="val 5981"/>
              </a:avLst>
            </a:prstGeom>
            <a:noFill/>
            <a:ln w="15875">
              <a:solidFill>
                <a:srgbClr val="FFFFCC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433676" name="Picture 76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2027" y="2073"/>
              <a:ext cx="316" cy="1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433677" name="Picture 77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1743" y="2081"/>
              <a:ext cx="180" cy="13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433678" name="Picture 78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2160" y="2314"/>
              <a:ext cx="81" cy="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433679" name="Picture 7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2479" y="2308"/>
              <a:ext cx="81" cy="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433680" name="Picture 80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2479" y="2085"/>
              <a:ext cx="81" cy="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pic>
          <p:nvPicPr>
            <p:cNvPr id="1433681" name="Picture 81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2479" y="1860"/>
              <a:ext cx="81" cy="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33684" name="Rectangle 84"/>
          <p:cNvSpPr>
            <a:spLocks noChangeArrowheads="1"/>
          </p:cNvSpPr>
          <p:nvPr/>
        </p:nvSpPr>
        <p:spPr bwMode="auto">
          <a:xfrm>
            <a:off x="2989263" y="1401763"/>
            <a:ext cx="1800225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>
                <a:solidFill>
                  <a:srgbClr val="F8F8F8"/>
                </a:solidFill>
                <a:sym typeface="Wingdings" pitchFamily="2" charset="2"/>
              </a:rPr>
              <a:t></a:t>
            </a:r>
          </a:p>
        </p:txBody>
      </p:sp>
      <p:sp>
        <p:nvSpPr>
          <p:cNvPr id="1433685" name="Rectangle 85"/>
          <p:cNvSpPr>
            <a:spLocks noChangeArrowheads="1"/>
          </p:cNvSpPr>
          <p:nvPr/>
        </p:nvSpPr>
        <p:spPr bwMode="auto">
          <a:xfrm>
            <a:off x="611188" y="4764088"/>
            <a:ext cx="3744912" cy="752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自由質点に対する作用</a:t>
            </a:r>
            <a:r>
              <a:rPr lang="en-US" altLang="ja-JP" sz="1800">
                <a:solidFill>
                  <a:srgbClr val="F8F8F8"/>
                </a:solidFill>
                <a:sym typeface="Wingdings" pitchFamily="2" charset="2"/>
              </a:rPr>
              <a:t>: 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>
                <a:solidFill>
                  <a:srgbClr val="F8F8F8"/>
                </a:solidFill>
                <a:sym typeface="Wingdings" pitchFamily="2" charset="2"/>
              </a:rPr>
              <a:t>     2</a:t>
            </a: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点間の固有距離の変化</a:t>
            </a:r>
          </a:p>
        </p:txBody>
      </p:sp>
      <p:pic>
        <p:nvPicPr>
          <p:cNvPr id="50" name="図 49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862721" y="5553210"/>
            <a:ext cx="3948991" cy="523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433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9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33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1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433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1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433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1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433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433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433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433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21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66667E-6 L -0.08663 0.32547 " pathEditMode="relative" ptsTypes="AA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第</a:t>
            </a:r>
            <a:r>
              <a:rPr lang="en-US" altLang="ja-JP" dirty="0" smtClean="0"/>
              <a:t>1</a:t>
            </a:r>
            <a:r>
              <a:rPr lang="ja-JP" altLang="en-US" dirty="0" smtClean="0"/>
              <a:t>章 </a:t>
            </a:r>
            <a:r>
              <a:rPr lang="en-US" altLang="ja-JP" dirty="0" smtClean="0"/>
              <a:t>: </a:t>
            </a:r>
            <a:r>
              <a:rPr lang="ja-JP" altLang="en-US" dirty="0" smtClean="0"/>
              <a:t>重力波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pic>
        <p:nvPicPr>
          <p:cNvPr id="5" name="Picture 16" descr="tcjk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08" y="1628800"/>
            <a:ext cx="4823297" cy="43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1"/>
          <p:cNvSpPr txBox="1">
            <a:spLocks noChangeArrowheads="1"/>
          </p:cNvSpPr>
          <p:nvPr/>
        </p:nvSpPr>
        <p:spPr bwMode="auto">
          <a:xfrm>
            <a:off x="6509469" y="5949860"/>
            <a:ext cx="2094979" cy="2154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ja-JP" sz="800" b="1" dirty="0">
                <a:solidFill>
                  <a:srgbClr val="DDDDDD"/>
                </a:solidFill>
              </a:rPr>
              <a:t>From </a:t>
            </a:r>
            <a:r>
              <a:rPr lang="en-US" altLang="ja-JP" sz="800" b="1" dirty="0" smtClean="0">
                <a:solidFill>
                  <a:srgbClr val="DDDDDD"/>
                </a:solidFill>
              </a:rPr>
              <a:t>presentation by B Schutz</a:t>
            </a:r>
            <a:endParaRPr lang="en-US" altLang="ja-JP" sz="800" b="1" dirty="0">
              <a:solidFill>
                <a:srgbClr val="DDDDDD"/>
              </a:solidFill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539551" y="3919413"/>
            <a:ext cx="2792539" cy="706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dirty="0">
                <a:solidFill>
                  <a:srgbClr val="F8F8F8"/>
                </a:solidFill>
              </a:rPr>
              <a:t>「</a:t>
            </a:r>
            <a:r>
              <a:rPr kumimoji="0" lang="ja-JP" altLang="en-US" dirty="0" smtClean="0">
                <a:solidFill>
                  <a:srgbClr val="F8F8F8"/>
                </a:solidFill>
              </a:rPr>
              <a:t>時空のさざなみ」</a:t>
            </a:r>
            <a:endParaRPr kumimoji="0" lang="ja-JP" alt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重力波の効果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58B01D-C9C8-4961-9081-8C75EF78AAFC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457186" name="AutoShape 34"/>
          <p:cNvSpPr>
            <a:spLocks noChangeArrowheads="1"/>
          </p:cNvSpPr>
          <p:nvPr/>
        </p:nvSpPr>
        <p:spPr bwMode="auto">
          <a:xfrm>
            <a:off x="828675" y="1814513"/>
            <a:ext cx="3311525" cy="1800225"/>
          </a:xfrm>
          <a:prstGeom prst="roundRect">
            <a:avLst>
              <a:gd name="adj" fmla="val 513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457182" name="Picture 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0700" y="2319338"/>
            <a:ext cx="56880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7183" name="Rectangle 31"/>
          <p:cNvSpPr>
            <a:spLocks noChangeArrowheads="1"/>
          </p:cNvSpPr>
          <p:nvPr/>
        </p:nvSpPr>
        <p:spPr bwMode="auto">
          <a:xfrm>
            <a:off x="611188" y="1165225"/>
            <a:ext cx="3744912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kumimoji="0" lang="en-US" altLang="ja-JP" sz="1800">
                <a:solidFill>
                  <a:srgbClr val="F8F8F8"/>
                </a:solidFill>
                <a:sym typeface="Wingdings" pitchFamily="2" charset="2"/>
              </a:rPr>
              <a:t>2</a:t>
            </a:r>
            <a:r>
              <a:rPr kumimoji="0" lang="ja-JP" altLang="en-US" sz="1800">
                <a:solidFill>
                  <a:srgbClr val="F8F8F8"/>
                </a:solidFill>
                <a:sym typeface="Wingdings" pitchFamily="2" charset="2"/>
              </a:rPr>
              <a:t>つの自</a:t>
            </a: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由質点間の固有距離の変化</a:t>
            </a:r>
          </a:p>
        </p:txBody>
      </p:sp>
      <p:sp>
        <p:nvSpPr>
          <p:cNvPr id="1457184" name="Rectangle 32"/>
          <p:cNvSpPr>
            <a:spLocks noChangeArrowheads="1"/>
          </p:cNvSpPr>
          <p:nvPr/>
        </p:nvSpPr>
        <p:spPr bwMode="auto">
          <a:xfrm>
            <a:off x="827088" y="1773238"/>
            <a:ext cx="3744912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kumimoji="0" lang="en-US" altLang="ja-JP" sz="180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kumimoji="0" lang="ja-JP" altLang="en-US" sz="1800">
                <a:solidFill>
                  <a:srgbClr val="F8F8F8"/>
                </a:solidFill>
                <a:sym typeface="Wingdings" pitchFamily="2" charset="2"/>
              </a:rPr>
              <a:t>例</a:t>
            </a:r>
            <a:r>
              <a:rPr kumimoji="0" lang="en-US" altLang="ja-JP" sz="1800">
                <a:solidFill>
                  <a:srgbClr val="F8F8F8"/>
                </a:solidFill>
                <a:sym typeface="Wingdings" pitchFamily="2" charset="2"/>
              </a:rPr>
              <a:t>)  </a:t>
            </a:r>
            <a:r>
              <a:rPr kumimoji="0" lang="ja-JP" altLang="en-US" sz="1800">
                <a:solidFill>
                  <a:srgbClr val="F8F8F8"/>
                </a:solidFill>
                <a:sym typeface="Wingdings" pitchFamily="2" charset="2"/>
              </a:rPr>
              <a:t>地球</a:t>
            </a:r>
            <a:r>
              <a:rPr kumimoji="0" lang="en-US" altLang="ja-JP" sz="1800">
                <a:solidFill>
                  <a:srgbClr val="F8F8F8"/>
                </a:solidFill>
                <a:sym typeface="Wingdings" pitchFamily="2" charset="2"/>
              </a:rPr>
              <a:t>-</a:t>
            </a:r>
            <a:r>
              <a:rPr kumimoji="0" lang="ja-JP" altLang="en-US" sz="1800">
                <a:solidFill>
                  <a:srgbClr val="F8F8F8"/>
                </a:solidFill>
                <a:sym typeface="Wingdings" pitchFamily="2" charset="2"/>
              </a:rPr>
              <a:t>太陽間の距離変動</a:t>
            </a:r>
            <a:endParaRPr lang="ja-JP" altLang="en-US" sz="180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457185" name="Rectangle 33"/>
          <p:cNvSpPr>
            <a:spLocks noChangeArrowheads="1"/>
          </p:cNvSpPr>
          <p:nvPr/>
        </p:nvSpPr>
        <p:spPr bwMode="auto">
          <a:xfrm>
            <a:off x="971550" y="2247900"/>
            <a:ext cx="3600450" cy="12668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CCECFF"/>
                </a:solidFill>
              </a:rPr>
              <a:t>距離            </a:t>
            </a:r>
            <a:r>
              <a:rPr lang="en-US" altLang="ja-JP" sz="1600">
                <a:solidFill>
                  <a:srgbClr val="CCECFF"/>
                </a:solidFill>
              </a:rPr>
              <a:t>1.5x10</a:t>
            </a:r>
            <a:r>
              <a:rPr lang="en-US" altLang="ja-JP" sz="1600" baseline="30000">
                <a:solidFill>
                  <a:srgbClr val="CCECFF"/>
                </a:solidFill>
              </a:rPr>
              <a:t>11</a:t>
            </a:r>
            <a:r>
              <a:rPr lang="en-US" altLang="ja-JP" sz="1600">
                <a:solidFill>
                  <a:srgbClr val="CCECFF"/>
                </a:solidFill>
              </a:rPr>
              <a:t> m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CCECFF"/>
                </a:solidFill>
              </a:rPr>
              <a:t>重力波振幅  </a:t>
            </a:r>
            <a:r>
              <a:rPr lang="en-US" altLang="ja-JP" sz="1600">
                <a:solidFill>
                  <a:srgbClr val="CCECFF"/>
                </a:solidFill>
              </a:rPr>
              <a:t>10</a:t>
            </a:r>
            <a:r>
              <a:rPr lang="en-US" altLang="ja-JP" sz="1600" baseline="30000">
                <a:solidFill>
                  <a:srgbClr val="CCECFF"/>
                </a:solidFill>
              </a:rPr>
              <a:t>-21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CCECFF"/>
                </a:solidFill>
              </a:rPr>
              <a:t>   </a:t>
            </a:r>
            <a:r>
              <a:rPr lang="en-US" altLang="ja-JP" sz="1600">
                <a:solidFill>
                  <a:srgbClr val="CCECFF"/>
                </a:solidFill>
                <a:sym typeface="Wingdings" pitchFamily="2" charset="2"/>
              </a:rPr>
              <a:t> 1.5 x 10</a:t>
            </a:r>
            <a:r>
              <a:rPr lang="en-US" altLang="ja-JP" sz="1600" baseline="30000">
                <a:solidFill>
                  <a:srgbClr val="CCECFF"/>
                </a:solidFill>
                <a:sym typeface="Wingdings" pitchFamily="2" charset="2"/>
              </a:rPr>
              <a:t>-10</a:t>
            </a:r>
            <a:r>
              <a:rPr lang="en-US" altLang="ja-JP" sz="1600">
                <a:solidFill>
                  <a:srgbClr val="CCECFF"/>
                </a:solidFill>
                <a:sym typeface="Wingdings" pitchFamily="2" charset="2"/>
              </a:rPr>
              <a:t> m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CCECFF"/>
                </a:solidFill>
                <a:sym typeface="Wingdings" pitchFamily="2" charset="2"/>
              </a:rPr>
              <a:t>                 </a:t>
            </a:r>
            <a:r>
              <a:rPr lang="ja-JP" altLang="en-US" sz="1600">
                <a:solidFill>
                  <a:srgbClr val="CCECFF"/>
                </a:solidFill>
                <a:sym typeface="Wingdings" pitchFamily="2" charset="2"/>
              </a:rPr>
              <a:t>の距離変動</a:t>
            </a:r>
            <a:endParaRPr lang="ja-JP" altLang="en-US" sz="1600">
              <a:solidFill>
                <a:srgbClr val="CCE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重力波の発生</a:t>
            </a:r>
          </a:p>
        </p:txBody>
      </p:sp>
      <p:sp>
        <p:nvSpPr>
          <p:cNvPr id="2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425F2-B47F-4DA5-98F4-C2FB01951F21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423405" name="AutoShape 45"/>
          <p:cNvSpPr>
            <a:spLocks noChangeArrowheads="1"/>
          </p:cNvSpPr>
          <p:nvPr/>
        </p:nvSpPr>
        <p:spPr bwMode="auto">
          <a:xfrm>
            <a:off x="5002213" y="2133600"/>
            <a:ext cx="3673475" cy="3024188"/>
          </a:xfrm>
          <a:prstGeom prst="roundRect">
            <a:avLst>
              <a:gd name="adj" fmla="val 3861"/>
            </a:avLst>
          </a:prstGeom>
          <a:solidFill>
            <a:srgbClr val="FFCC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402" name="AutoShape 42"/>
          <p:cNvSpPr>
            <a:spLocks noChangeArrowheads="1"/>
          </p:cNvSpPr>
          <p:nvPr/>
        </p:nvSpPr>
        <p:spPr bwMode="auto">
          <a:xfrm>
            <a:off x="6950075" y="2781300"/>
            <a:ext cx="501650" cy="360363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384" name="AutoShape 24"/>
          <p:cNvSpPr>
            <a:spLocks noChangeArrowheads="1"/>
          </p:cNvSpPr>
          <p:nvPr/>
        </p:nvSpPr>
        <p:spPr bwMode="auto">
          <a:xfrm>
            <a:off x="1981200" y="2709863"/>
            <a:ext cx="501650" cy="287337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385" name="AutoShape 25"/>
          <p:cNvSpPr>
            <a:spLocks noChangeArrowheads="1"/>
          </p:cNvSpPr>
          <p:nvPr/>
        </p:nvSpPr>
        <p:spPr bwMode="auto">
          <a:xfrm>
            <a:off x="2917825" y="2709863"/>
            <a:ext cx="501650" cy="287337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362" name="AutoShape 2"/>
          <p:cNvSpPr>
            <a:spLocks noChangeArrowheads="1"/>
          </p:cNvSpPr>
          <p:nvPr/>
        </p:nvSpPr>
        <p:spPr bwMode="auto">
          <a:xfrm>
            <a:off x="395288" y="2276475"/>
            <a:ext cx="3455987" cy="2665413"/>
          </a:xfrm>
          <a:prstGeom prst="roundRect">
            <a:avLst>
              <a:gd name="adj" fmla="val 5241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369" name="Rectangle 9"/>
          <p:cNvSpPr>
            <a:spLocks noChangeArrowheads="1"/>
          </p:cNvSpPr>
          <p:nvPr/>
        </p:nvSpPr>
        <p:spPr bwMode="auto">
          <a:xfrm>
            <a:off x="754063" y="1422400"/>
            <a:ext cx="3382962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</a:rPr>
              <a:t>アインシュタイン方程式の線形化</a:t>
            </a:r>
            <a:endParaRPr lang="ja-JP" altLang="en-US" sz="180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423379" name="AutoShape 19"/>
          <p:cNvSpPr>
            <a:spLocks noChangeArrowheads="1"/>
          </p:cNvSpPr>
          <p:nvPr/>
        </p:nvSpPr>
        <p:spPr bwMode="auto">
          <a:xfrm>
            <a:off x="4281488" y="3284538"/>
            <a:ext cx="288925" cy="341312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rgbClr val="FF99CC">
              <a:alpha val="20000"/>
            </a:srgbClr>
          </a:solidFill>
          <a:ln w="3175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423381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971550" y="4221163"/>
            <a:ext cx="2663825" cy="6270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423383" name="Picture 2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1042988" y="2697163"/>
            <a:ext cx="2344737" cy="300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23386" name="Rectangle 26"/>
          <p:cNvSpPr>
            <a:spLocks noChangeArrowheads="1"/>
          </p:cNvSpPr>
          <p:nvPr/>
        </p:nvSpPr>
        <p:spPr bwMode="auto">
          <a:xfrm>
            <a:off x="1114425" y="3340100"/>
            <a:ext cx="15113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平坦な曲率</a:t>
            </a:r>
            <a:endParaRPr lang="ja-JP" altLang="en-US" sz="140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423389" name="Line 29"/>
          <p:cNvSpPr>
            <a:spLocks noChangeShapeType="1"/>
          </p:cNvSpPr>
          <p:nvPr/>
        </p:nvSpPr>
        <p:spPr bwMode="auto">
          <a:xfrm flipV="1">
            <a:off x="1979613" y="3068638"/>
            <a:ext cx="215900" cy="2889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390" name="Line 30"/>
          <p:cNvSpPr>
            <a:spLocks noChangeShapeType="1"/>
          </p:cNvSpPr>
          <p:nvPr/>
        </p:nvSpPr>
        <p:spPr bwMode="auto">
          <a:xfrm flipV="1">
            <a:off x="2914650" y="3070225"/>
            <a:ext cx="215900" cy="2889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391" name="Rectangle 31"/>
          <p:cNvSpPr>
            <a:spLocks noChangeArrowheads="1"/>
          </p:cNvSpPr>
          <p:nvPr/>
        </p:nvSpPr>
        <p:spPr bwMode="auto">
          <a:xfrm>
            <a:off x="2268538" y="3357563"/>
            <a:ext cx="15113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微小な曲率</a:t>
            </a:r>
            <a:endParaRPr lang="ja-JP" altLang="en-US" sz="140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423392" name="Rectangle 32"/>
          <p:cNvSpPr>
            <a:spLocks noChangeArrowheads="1"/>
          </p:cNvSpPr>
          <p:nvPr/>
        </p:nvSpPr>
        <p:spPr bwMode="auto">
          <a:xfrm>
            <a:off x="798513" y="3760788"/>
            <a:ext cx="1800225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波動方程式</a:t>
            </a:r>
          </a:p>
        </p:txBody>
      </p:sp>
      <p:sp>
        <p:nvSpPr>
          <p:cNvPr id="1423393" name="Rectangle 33"/>
          <p:cNvSpPr>
            <a:spLocks noChangeArrowheads="1"/>
          </p:cNvSpPr>
          <p:nvPr/>
        </p:nvSpPr>
        <p:spPr bwMode="auto">
          <a:xfrm>
            <a:off x="466725" y="2205038"/>
            <a:ext cx="3382963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平坦な時空からの摂動</a:t>
            </a:r>
          </a:p>
        </p:txBody>
      </p:sp>
      <p:sp>
        <p:nvSpPr>
          <p:cNvPr id="1423394" name="AutoShape 34"/>
          <p:cNvSpPr>
            <a:spLocks noChangeArrowheads="1"/>
          </p:cNvSpPr>
          <p:nvPr/>
        </p:nvSpPr>
        <p:spPr bwMode="auto">
          <a:xfrm>
            <a:off x="611188" y="3860800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398" name="Rectangle 38"/>
          <p:cNvSpPr>
            <a:spLocks noChangeArrowheads="1"/>
          </p:cNvSpPr>
          <p:nvPr/>
        </p:nvSpPr>
        <p:spPr bwMode="auto">
          <a:xfrm>
            <a:off x="5002213" y="2143125"/>
            <a:ext cx="2087562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重力波の発生</a:t>
            </a:r>
          </a:p>
        </p:txBody>
      </p:sp>
      <p:sp>
        <p:nvSpPr>
          <p:cNvPr id="1423399" name="Line 39"/>
          <p:cNvSpPr>
            <a:spLocks noChangeShapeType="1"/>
          </p:cNvSpPr>
          <p:nvPr/>
        </p:nvSpPr>
        <p:spPr bwMode="auto">
          <a:xfrm flipV="1">
            <a:off x="6659563" y="3213100"/>
            <a:ext cx="503237" cy="3603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423404" name="Picture 4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5537200" y="2635250"/>
            <a:ext cx="1762125" cy="625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23406" name="Rectangle 46"/>
          <p:cNvSpPr>
            <a:spLocks noChangeArrowheads="1"/>
          </p:cNvSpPr>
          <p:nvPr/>
        </p:nvSpPr>
        <p:spPr bwMode="auto">
          <a:xfrm>
            <a:off x="5435600" y="3559175"/>
            <a:ext cx="187166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四重極モーメントの</a:t>
            </a:r>
          </a:p>
          <a:p>
            <a:pPr algn="l"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   時間</a:t>
            </a:r>
            <a:r>
              <a:rPr lang="en-US" altLang="ja-JP" sz="1400">
                <a:solidFill>
                  <a:srgbClr val="DDDDDD"/>
                </a:solidFill>
              </a:rPr>
              <a:t>2</a:t>
            </a:r>
            <a:r>
              <a:rPr lang="ja-JP" altLang="en-US" sz="1400">
                <a:solidFill>
                  <a:srgbClr val="DDDDDD"/>
                </a:solidFill>
              </a:rPr>
              <a:t>階微分</a:t>
            </a:r>
            <a:endParaRPr lang="ja-JP" altLang="en-US" sz="140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1423413" name="Picture 5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5657850" y="4827588"/>
            <a:ext cx="2879725" cy="1857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423416" name="Picture 5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5362575" y="4203700"/>
            <a:ext cx="2752725" cy="4794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23425" name="Rectangle 65"/>
          <p:cNvSpPr>
            <a:spLocks noChangeArrowheads="1"/>
          </p:cNvSpPr>
          <p:nvPr/>
        </p:nvSpPr>
        <p:spPr bwMode="auto">
          <a:xfrm>
            <a:off x="4065588" y="3644900"/>
            <a:ext cx="10795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000">
                <a:solidFill>
                  <a:srgbClr val="DDDDDD"/>
                </a:solidFill>
              </a:rPr>
              <a:t>Slow Motion </a:t>
            </a:r>
          </a:p>
          <a:p>
            <a:pPr algn="l">
              <a:buFontTx/>
              <a:buNone/>
            </a:pPr>
            <a:r>
              <a:rPr lang="en-US" altLang="ja-JP" sz="1000">
                <a:solidFill>
                  <a:srgbClr val="DDDDDD"/>
                </a:solidFill>
              </a:rPr>
              <a:t>              </a:t>
            </a:r>
            <a:r>
              <a:rPr lang="ja-JP" altLang="en-US" sz="1000">
                <a:solidFill>
                  <a:srgbClr val="DDDDDD"/>
                </a:solidFill>
              </a:rPr>
              <a:t>近似</a:t>
            </a:r>
            <a:endParaRPr lang="ja-JP" altLang="en-US" sz="1000">
              <a:solidFill>
                <a:srgbClr val="DDDDDD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95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5" name="AutoShape 45"/>
          <p:cNvSpPr>
            <a:spLocks noChangeArrowheads="1"/>
          </p:cNvSpPr>
          <p:nvPr/>
        </p:nvSpPr>
        <p:spPr bwMode="auto">
          <a:xfrm>
            <a:off x="2143108" y="3429000"/>
            <a:ext cx="5929354" cy="1593039"/>
          </a:xfrm>
          <a:prstGeom prst="roundRect">
            <a:avLst>
              <a:gd name="adj" fmla="val 3861"/>
            </a:avLst>
          </a:prstGeom>
          <a:solidFill>
            <a:srgbClr val="FFCC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423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重力波の発生</a:t>
            </a:r>
          </a:p>
        </p:txBody>
      </p:sp>
      <p:sp>
        <p:nvSpPr>
          <p:cNvPr id="2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425F2-B47F-4DA5-98F4-C2FB01951F21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423402" name="AutoShape 42"/>
          <p:cNvSpPr>
            <a:spLocks noChangeArrowheads="1"/>
          </p:cNvSpPr>
          <p:nvPr/>
        </p:nvSpPr>
        <p:spPr bwMode="auto">
          <a:xfrm>
            <a:off x="3913199" y="3739330"/>
            <a:ext cx="501650" cy="360363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23379" name="AutoShape 19"/>
          <p:cNvSpPr>
            <a:spLocks noChangeArrowheads="1"/>
          </p:cNvSpPr>
          <p:nvPr/>
        </p:nvSpPr>
        <p:spPr bwMode="auto">
          <a:xfrm>
            <a:off x="1259993" y="2366183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rgbClr val="FFCCCC">
              <a:alpha val="10000"/>
            </a:srgbClr>
          </a:solidFill>
          <a:ln w="3175">
            <a:solidFill>
              <a:srgbClr val="FFCCCC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423392" name="Rectangle 32"/>
          <p:cNvSpPr>
            <a:spLocks noChangeArrowheads="1"/>
          </p:cNvSpPr>
          <p:nvPr/>
        </p:nvSpPr>
        <p:spPr bwMode="auto">
          <a:xfrm>
            <a:off x="1071538" y="857232"/>
            <a:ext cx="1800225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波動方程式</a:t>
            </a:r>
          </a:p>
        </p:txBody>
      </p:sp>
      <p:sp>
        <p:nvSpPr>
          <p:cNvPr id="1423399" name="Line 39"/>
          <p:cNvSpPr>
            <a:spLocks noChangeShapeType="1"/>
          </p:cNvSpPr>
          <p:nvPr/>
        </p:nvSpPr>
        <p:spPr bwMode="auto">
          <a:xfrm flipV="1">
            <a:off x="3914783" y="4171130"/>
            <a:ext cx="211141" cy="20796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1423404" name="Picture 4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2500324" y="3593280"/>
            <a:ext cx="1762125" cy="625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23406" name="Rectangle 46"/>
          <p:cNvSpPr>
            <a:spLocks noChangeArrowheads="1"/>
          </p:cNvSpPr>
          <p:nvPr/>
        </p:nvSpPr>
        <p:spPr bwMode="auto">
          <a:xfrm>
            <a:off x="2986089" y="4433077"/>
            <a:ext cx="187166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DDDDDD"/>
                </a:solidFill>
              </a:rPr>
              <a:t>四重極モーメントの</a:t>
            </a: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DDDDDD"/>
                </a:solidFill>
              </a:rPr>
              <a:t>   時間</a:t>
            </a:r>
            <a:r>
              <a:rPr lang="en-US" altLang="ja-JP" sz="1400" dirty="0">
                <a:solidFill>
                  <a:srgbClr val="DDDDDD"/>
                </a:solidFill>
              </a:rPr>
              <a:t>2</a:t>
            </a:r>
            <a:r>
              <a:rPr lang="ja-JP" altLang="en-US" sz="1400" dirty="0">
                <a:solidFill>
                  <a:srgbClr val="DDDDDD"/>
                </a:solidFill>
              </a:rPr>
              <a:t>階微分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423425" name="Rectangle 65"/>
          <p:cNvSpPr>
            <a:spLocks noChangeArrowheads="1"/>
          </p:cNvSpPr>
          <p:nvPr/>
        </p:nvSpPr>
        <p:spPr bwMode="auto">
          <a:xfrm>
            <a:off x="785786" y="4203185"/>
            <a:ext cx="13573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200" dirty="0" smtClean="0">
                <a:solidFill>
                  <a:srgbClr val="DDDDDD"/>
                </a:solidFill>
              </a:rPr>
              <a:t>低速度</a:t>
            </a:r>
            <a:r>
              <a:rPr lang="en-US" altLang="ja-JP" sz="1200" dirty="0" smtClean="0">
                <a:solidFill>
                  <a:srgbClr val="DDDDDD"/>
                </a:solidFill>
              </a:rPr>
              <a:t>, </a:t>
            </a:r>
            <a:r>
              <a:rPr lang="ja-JP" altLang="en-US" sz="1200" dirty="0" smtClean="0">
                <a:solidFill>
                  <a:srgbClr val="DDDDDD"/>
                </a:solidFill>
              </a:rPr>
              <a:t>十分遠方として</a:t>
            </a:r>
            <a:r>
              <a:rPr lang="en-US" altLang="ja-JP" sz="1200" dirty="0" smtClean="0">
                <a:solidFill>
                  <a:srgbClr val="DDDDDD"/>
                </a:solidFill>
              </a:rPr>
              <a:t> </a:t>
            </a:r>
            <a:r>
              <a:rPr lang="ja-JP" altLang="en-US" sz="1200" dirty="0">
                <a:solidFill>
                  <a:srgbClr val="DDDDDD"/>
                </a:solidFill>
              </a:rPr>
              <a:t>近似</a:t>
            </a:r>
            <a:endParaRPr lang="ja-JP" altLang="en-US" sz="12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2" name="AutoShape 74"/>
          <p:cNvSpPr>
            <a:spLocks noChangeArrowheads="1"/>
          </p:cNvSpPr>
          <p:nvPr/>
        </p:nvSpPr>
        <p:spPr bwMode="auto">
          <a:xfrm>
            <a:off x="3786182" y="1214422"/>
            <a:ext cx="1143008" cy="495317"/>
          </a:xfrm>
          <a:prstGeom prst="bracketPair">
            <a:avLst>
              <a:gd name="adj" fmla="val 5981"/>
            </a:avLst>
          </a:prstGeom>
          <a:noFill/>
          <a:ln w="15875">
            <a:solidFill>
              <a:srgbClr val="FFFF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pic>
        <p:nvPicPr>
          <p:cNvPr id="37" name="図 36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688621" y="2214554"/>
            <a:ext cx="3883511" cy="677059"/>
          </a:xfrm>
          <a:prstGeom prst="rect">
            <a:avLst/>
          </a:prstGeom>
          <a:noFill/>
        </p:spPr>
      </p:pic>
      <p:pic>
        <p:nvPicPr>
          <p:cNvPr id="43" name="図 42" descr="gws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2132" y="1071546"/>
            <a:ext cx="3033426" cy="1057944"/>
          </a:xfrm>
          <a:prstGeom prst="rect">
            <a:avLst/>
          </a:prstGeom>
        </p:spPr>
      </p:pic>
      <p:sp>
        <p:nvSpPr>
          <p:cNvPr id="44" name="Rectangle 65"/>
          <p:cNvSpPr>
            <a:spLocks noChangeArrowheads="1"/>
          </p:cNvSpPr>
          <p:nvPr/>
        </p:nvSpPr>
        <p:spPr bwMode="auto">
          <a:xfrm>
            <a:off x="1063608" y="2723373"/>
            <a:ext cx="107950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200" dirty="0" smtClean="0">
                <a:solidFill>
                  <a:srgbClr val="DDDDDD"/>
                </a:solidFill>
                <a:sym typeface="Wingdings" pitchFamily="2" charset="2"/>
              </a:rPr>
              <a:t>遅延解</a:t>
            </a:r>
            <a:endParaRPr lang="ja-JP" altLang="en-US" sz="1200" dirty="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45" name="図 44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285852" y="1428736"/>
            <a:ext cx="1964066" cy="252741"/>
          </a:xfrm>
          <a:prstGeom prst="rect">
            <a:avLst/>
          </a:prstGeom>
          <a:noFill/>
        </p:spPr>
      </p:pic>
      <p:pic>
        <p:nvPicPr>
          <p:cNvPr id="47" name="図 46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932228" y="1254107"/>
            <a:ext cx="857256" cy="428628"/>
          </a:xfrm>
          <a:prstGeom prst="rect">
            <a:avLst/>
          </a:prstGeom>
          <a:noFill/>
        </p:spPr>
      </p:pic>
      <p:sp>
        <p:nvSpPr>
          <p:cNvPr id="48" name="AutoShape 19"/>
          <p:cNvSpPr>
            <a:spLocks noChangeArrowheads="1"/>
          </p:cNvSpPr>
          <p:nvPr/>
        </p:nvSpPr>
        <p:spPr bwMode="auto">
          <a:xfrm>
            <a:off x="1285852" y="3736156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rgbClr val="FFCCCC">
              <a:alpha val="10000"/>
            </a:srgbClr>
          </a:solidFill>
          <a:ln w="3175">
            <a:solidFill>
              <a:srgbClr val="FFCCCC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2" name="図 51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5557857" y="3664718"/>
            <a:ext cx="2066913" cy="490154"/>
          </a:xfrm>
          <a:prstGeom prst="rect">
            <a:avLst/>
          </a:prstGeom>
          <a:noFill/>
        </p:spPr>
      </p:pic>
      <p:sp>
        <p:nvSpPr>
          <p:cNvPr id="53" name="Rectangle 46"/>
          <p:cNvSpPr>
            <a:spLocks noChangeArrowheads="1"/>
          </p:cNvSpPr>
          <p:nvPr/>
        </p:nvSpPr>
        <p:spPr bwMode="auto">
          <a:xfrm>
            <a:off x="5129229" y="4521974"/>
            <a:ext cx="287179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</a:rPr>
              <a:t>質量分布の四重</a:t>
            </a:r>
            <a:r>
              <a:rPr lang="ja-JP" altLang="en-US" sz="1400" dirty="0">
                <a:solidFill>
                  <a:srgbClr val="DDDDDD"/>
                </a:solidFill>
              </a:rPr>
              <a:t>極</a:t>
            </a:r>
            <a:r>
              <a:rPr lang="ja-JP" altLang="en-US" sz="1400" dirty="0" smtClean="0">
                <a:solidFill>
                  <a:srgbClr val="DDDDDD"/>
                </a:solidFill>
              </a:rPr>
              <a:t>モーメント</a:t>
            </a:r>
            <a:endParaRPr lang="ja-JP" altLang="en-US" sz="1400" dirty="0">
              <a:solidFill>
                <a:srgbClr val="DDDDDD"/>
              </a:solidFill>
            </a:endParaRPr>
          </a:p>
        </p:txBody>
      </p:sp>
      <p:sp>
        <p:nvSpPr>
          <p:cNvPr id="54" name="AutoShape 74"/>
          <p:cNvSpPr>
            <a:spLocks noChangeArrowheads="1"/>
          </p:cNvSpPr>
          <p:nvPr/>
        </p:nvSpPr>
        <p:spPr bwMode="auto">
          <a:xfrm>
            <a:off x="5414981" y="3669467"/>
            <a:ext cx="2357454" cy="495317"/>
          </a:xfrm>
          <a:prstGeom prst="bracketPair">
            <a:avLst>
              <a:gd name="adj" fmla="val 5981"/>
            </a:avLst>
          </a:prstGeom>
          <a:noFill/>
          <a:ln w="15875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55" name="Line 39"/>
          <p:cNvSpPr>
            <a:spLocks noChangeShapeType="1"/>
          </p:cNvSpPr>
          <p:nvPr/>
        </p:nvSpPr>
        <p:spPr bwMode="auto">
          <a:xfrm flipV="1">
            <a:off x="5486419" y="4164784"/>
            <a:ext cx="217485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56" name="Rectangle 46"/>
          <p:cNvSpPr>
            <a:spLocks noChangeArrowheads="1"/>
          </p:cNvSpPr>
          <p:nvPr/>
        </p:nvSpPr>
        <p:spPr bwMode="auto">
          <a:xfrm>
            <a:off x="2571736" y="5286388"/>
            <a:ext cx="5143536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0C0C0"/>
                </a:solidFill>
              </a:rPr>
              <a:t>波源のエネルギー・運動量保存側</a:t>
            </a:r>
            <a:endParaRPr lang="en-US" altLang="ja-JP" sz="1600" dirty="0" smtClean="0">
              <a:solidFill>
                <a:srgbClr val="C0C0C0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0C0C0"/>
                </a:solidFill>
              </a:rPr>
              <a:t> </a:t>
            </a:r>
            <a:r>
              <a:rPr lang="en-US" altLang="ja-JP" sz="1600" dirty="0" smtClean="0">
                <a:solidFill>
                  <a:srgbClr val="C0C0C0"/>
                </a:solidFill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</a:rPr>
              <a:t>波源での双極子モーメントが</a:t>
            </a:r>
            <a:r>
              <a:rPr lang="en-US" altLang="ja-JP" sz="1600" dirty="0" smtClean="0">
                <a:solidFill>
                  <a:srgbClr val="C0C0C0"/>
                </a:solidFill>
              </a:rPr>
              <a:t>0</a:t>
            </a:r>
            <a:r>
              <a:rPr lang="ja-JP" altLang="en-US" sz="1600" dirty="0" smtClean="0">
                <a:solidFill>
                  <a:srgbClr val="C0C0C0"/>
                </a:solidFill>
              </a:rPr>
              <a:t>になる座標がある</a:t>
            </a:r>
            <a:r>
              <a:rPr lang="en-US" altLang="ja-JP" sz="1600" dirty="0" smtClean="0">
                <a:solidFill>
                  <a:srgbClr val="C0C0C0"/>
                </a:solidFill>
              </a:rPr>
              <a:t>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　   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 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双極子放射はない</a:t>
            </a:r>
            <a:endParaRPr lang="en-US" altLang="ja-JP" sz="1600" dirty="0" smtClean="0">
              <a:solidFill>
                <a:srgbClr val="C0C0C0"/>
              </a:solidFill>
              <a:sym typeface="Wingdings" pitchFamily="2" charset="2"/>
            </a:endParaRPr>
          </a:p>
        </p:txBody>
      </p:sp>
      <p:pic>
        <p:nvPicPr>
          <p:cNvPr id="28" name="図 27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182115" y="2427902"/>
            <a:ext cx="1890347" cy="230530"/>
          </a:xfrm>
          <a:prstGeom prst="rect">
            <a:avLst/>
          </a:prstGeom>
          <a:noFill/>
        </p:spPr>
      </p:pic>
      <p:sp>
        <p:nvSpPr>
          <p:cNvPr id="29" name="Rectangle 46"/>
          <p:cNvSpPr>
            <a:spLocks noChangeArrowheads="1"/>
          </p:cNvSpPr>
          <p:nvPr/>
        </p:nvSpPr>
        <p:spPr bwMode="auto">
          <a:xfrm>
            <a:off x="7272337" y="4957716"/>
            <a:ext cx="187169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en-US" altLang="ja-JP" sz="1000" dirty="0" smtClean="0">
                <a:solidFill>
                  <a:srgbClr val="C0C0C0"/>
                </a:solidFill>
              </a:rPr>
              <a:t>※</a:t>
            </a:r>
            <a:r>
              <a:rPr lang="ja-JP" altLang="en-US" sz="1000" dirty="0" smtClean="0">
                <a:solidFill>
                  <a:srgbClr val="C0C0C0"/>
                </a:solidFill>
              </a:rPr>
              <a:t>  実際はトレースレスにした</a:t>
            </a:r>
            <a:endParaRPr lang="en-US" altLang="ja-JP" sz="1000" dirty="0" smtClean="0">
              <a:solidFill>
                <a:srgbClr val="C0C0C0"/>
              </a:solidFill>
            </a:endParaRPr>
          </a:p>
          <a:p>
            <a:pPr algn="l">
              <a:buFontTx/>
              <a:buNone/>
            </a:pPr>
            <a:r>
              <a:rPr lang="ja-JP" altLang="en-US" sz="1000" dirty="0" smtClean="0">
                <a:solidFill>
                  <a:srgbClr val="C0C0C0"/>
                </a:solidFill>
              </a:rPr>
              <a:t>      四重</a:t>
            </a:r>
            <a:r>
              <a:rPr lang="ja-JP" altLang="en-US" sz="1000" dirty="0">
                <a:solidFill>
                  <a:srgbClr val="C0C0C0"/>
                </a:solidFill>
              </a:rPr>
              <a:t>極</a:t>
            </a:r>
            <a:r>
              <a:rPr lang="ja-JP" altLang="en-US" sz="1000" dirty="0" smtClean="0">
                <a:solidFill>
                  <a:srgbClr val="C0C0C0"/>
                </a:solidFill>
              </a:rPr>
              <a:t>モーメントを用いる</a:t>
            </a:r>
            <a:endParaRPr lang="ja-JP" altLang="en-US" sz="1000" dirty="0">
              <a:solidFill>
                <a:srgbClr val="C0C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重力波の振幅と周波数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23</a:t>
            </a:fld>
            <a:endParaRPr lang="en-US" altLang="ja-JP"/>
          </a:p>
        </p:txBody>
      </p:sp>
      <p:sp>
        <p:nvSpPr>
          <p:cNvPr id="7" name="AutoShape 45"/>
          <p:cNvSpPr>
            <a:spLocks noChangeArrowheads="1"/>
          </p:cNvSpPr>
          <p:nvPr/>
        </p:nvSpPr>
        <p:spPr bwMode="auto">
          <a:xfrm>
            <a:off x="928662" y="1416594"/>
            <a:ext cx="5643602" cy="928694"/>
          </a:xfrm>
          <a:prstGeom prst="roundRect">
            <a:avLst>
              <a:gd name="adj" fmla="val 3861"/>
            </a:avLst>
          </a:prstGeom>
          <a:solidFill>
            <a:srgbClr val="FFCC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8" name="AutoShape 42"/>
          <p:cNvSpPr>
            <a:spLocks noChangeArrowheads="1"/>
          </p:cNvSpPr>
          <p:nvPr/>
        </p:nvSpPr>
        <p:spPr bwMode="auto">
          <a:xfrm>
            <a:off x="2784466" y="1717662"/>
            <a:ext cx="501650" cy="360363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0" name="Picture 4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1371591" y="1571612"/>
            <a:ext cx="1762125" cy="625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2" name="Picture 5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5764241" y="3243263"/>
            <a:ext cx="2879725" cy="1857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3" name="Picture 5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5462613" y="2631040"/>
            <a:ext cx="2752725" cy="4794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" name="図 1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071934" y="1643050"/>
            <a:ext cx="2066913" cy="490154"/>
          </a:xfrm>
          <a:prstGeom prst="rect">
            <a:avLst/>
          </a:prstGeom>
          <a:noFill/>
        </p:spPr>
      </p:pic>
      <p:sp>
        <p:nvSpPr>
          <p:cNvPr id="18" name="AutoShape 74"/>
          <p:cNvSpPr>
            <a:spLocks noChangeArrowheads="1"/>
          </p:cNvSpPr>
          <p:nvPr/>
        </p:nvSpPr>
        <p:spPr bwMode="auto">
          <a:xfrm>
            <a:off x="3929058" y="1647799"/>
            <a:ext cx="2357454" cy="495317"/>
          </a:xfrm>
          <a:prstGeom prst="bracketPair">
            <a:avLst>
              <a:gd name="adj" fmla="val 5981"/>
            </a:avLst>
          </a:prstGeom>
          <a:noFill/>
          <a:ln w="15875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1214414" y="2519280"/>
            <a:ext cx="5143536" cy="6832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重力波振幅 </a:t>
            </a:r>
            <a:endParaRPr lang="en-US" altLang="ja-JP" sz="1600" dirty="0" smtClean="0">
              <a:solidFill>
                <a:srgbClr val="C0C0C0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　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--- 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波源の四重極運動エネルギーに比例</a:t>
            </a:r>
            <a:endParaRPr lang="en-US" altLang="ja-JP" sz="1600" dirty="0" smtClean="0">
              <a:solidFill>
                <a:srgbClr val="C0C0C0"/>
              </a:solidFill>
              <a:sym typeface="Wingdings" pitchFamily="2" charset="2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7287158" y="4846658"/>
            <a:ext cx="57099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200" dirty="0" smtClean="0">
                <a:solidFill>
                  <a:srgbClr val="6699FF"/>
                </a:solidFill>
              </a:rPr>
              <a:t>Mass</a:t>
            </a:r>
            <a:endParaRPr lang="en-US" altLang="ja-JP" sz="1200" dirty="0">
              <a:solidFill>
                <a:srgbClr val="6699FF"/>
              </a:solidFill>
            </a:endParaRPr>
          </a:p>
        </p:txBody>
      </p:sp>
      <p:sp>
        <p:nvSpPr>
          <p:cNvPr id="24" name="Rectangle 38"/>
          <p:cNvSpPr>
            <a:spLocks noChangeArrowheads="1"/>
          </p:cNvSpPr>
          <p:nvPr/>
        </p:nvSpPr>
        <p:spPr bwMode="auto">
          <a:xfrm>
            <a:off x="7224739" y="4414858"/>
            <a:ext cx="702436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200" dirty="0" smtClean="0">
                <a:solidFill>
                  <a:srgbClr val="6699FF"/>
                </a:solidFill>
              </a:rPr>
              <a:t>Rotate</a:t>
            </a:r>
            <a:endParaRPr lang="en-US" altLang="ja-JP" sz="1200" dirty="0">
              <a:solidFill>
                <a:srgbClr val="6699FF"/>
              </a:solidFill>
            </a:endParaRPr>
          </a:p>
        </p:txBody>
      </p:sp>
      <p:sp>
        <p:nvSpPr>
          <p:cNvPr id="25" name="Freeform 42"/>
          <p:cNvSpPr>
            <a:spLocks/>
          </p:cNvSpPr>
          <p:nvPr/>
        </p:nvSpPr>
        <p:spPr bwMode="auto">
          <a:xfrm>
            <a:off x="5549926" y="5467370"/>
            <a:ext cx="866775" cy="603250"/>
          </a:xfrm>
          <a:custGeom>
            <a:avLst/>
            <a:gdLst/>
            <a:ahLst/>
            <a:cxnLst>
              <a:cxn ang="0">
                <a:pos x="560" y="0"/>
              </a:cxn>
              <a:cxn ang="0">
                <a:pos x="536" y="16"/>
              </a:cxn>
              <a:cxn ang="0">
                <a:pos x="488" y="32"/>
              </a:cxn>
              <a:cxn ang="0">
                <a:pos x="512" y="120"/>
              </a:cxn>
              <a:cxn ang="0">
                <a:pos x="528" y="144"/>
              </a:cxn>
              <a:cxn ang="0">
                <a:pos x="544" y="192"/>
              </a:cxn>
              <a:cxn ang="0">
                <a:pos x="304" y="272"/>
              </a:cxn>
              <a:cxn ang="0">
                <a:pos x="240" y="336"/>
              </a:cxn>
              <a:cxn ang="0">
                <a:pos x="312" y="416"/>
              </a:cxn>
              <a:cxn ang="0">
                <a:pos x="320" y="440"/>
              </a:cxn>
              <a:cxn ang="0">
                <a:pos x="344" y="456"/>
              </a:cxn>
              <a:cxn ang="0">
                <a:pos x="336" y="480"/>
              </a:cxn>
              <a:cxn ang="0">
                <a:pos x="328" y="520"/>
              </a:cxn>
              <a:cxn ang="0">
                <a:pos x="96" y="600"/>
              </a:cxn>
              <a:cxn ang="0">
                <a:pos x="0" y="616"/>
              </a:cxn>
            </a:cxnLst>
            <a:rect l="0" t="0" r="r" b="b"/>
            <a:pathLst>
              <a:path w="560" h="616">
                <a:moveTo>
                  <a:pt x="560" y="0"/>
                </a:moveTo>
                <a:cubicBezTo>
                  <a:pt x="552" y="5"/>
                  <a:pt x="545" y="12"/>
                  <a:pt x="536" y="16"/>
                </a:cubicBezTo>
                <a:cubicBezTo>
                  <a:pt x="521" y="23"/>
                  <a:pt x="488" y="32"/>
                  <a:pt x="488" y="32"/>
                </a:cubicBezTo>
                <a:cubicBezTo>
                  <a:pt x="464" y="67"/>
                  <a:pt x="470" y="106"/>
                  <a:pt x="512" y="120"/>
                </a:cubicBezTo>
                <a:cubicBezTo>
                  <a:pt x="517" y="128"/>
                  <a:pt x="524" y="135"/>
                  <a:pt x="528" y="144"/>
                </a:cubicBezTo>
                <a:cubicBezTo>
                  <a:pt x="535" y="159"/>
                  <a:pt x="544" y="192"/>
                  <a:pt x="544" y="192"/>
                </a:cubicBezTo>
                <a:cubicBezTo>
                  <a:pt x="519" y="266"/>
                  <a:pt x="365" y="260"/>
                  <a:pt x="304" y="272"/>
                </a:cubicBezTo>
                <a:cubicBezTo>
                  <a:pt x="270" y="289"/>
                  <a:pt x="252" y="299"/>
                  <a:pt x="240" y="336"/>
                </a:cubicBezTo>
                <a:cubicBezTo>
                  <a:pt x="264" y="407"/>
                  <a:pt x="251" y="376"/>
                  <a:pt x="312" y="416"/>
                </a:cubicBezTo>
                <a:cubicBezTo>
                  <a:pt x="315" y="424"/>
                  <a:pt x="315" y="433"/>
                  <a:pt x="320" y="440"/>
                </a:cubicBezTo>
                <a:cubicBezTo>
                  <a:pt x="326" y="448"/>
                  <a:pt x="340" y="447"/>
                  <a:pt x="344" y="456"/>
                </a:cubicBezTo>
                <a:cubicBezTo>
                  <a:pt x="347" y="464"/>
                  <a:pt x="338" y="472"/>
                  <a:pt x="336" y="480"/>
                </a:cubicBezTo>
                <a:cubicBezTo>
                  <a:pt x="333" y="493"/>
                  <a:pt x="336" y="509"/>
                  <a:pt x="328" y="520"/>
                </a:cubicBezTo>
                <a:cubicBezTo>
                  <a:pt x="284" y="577"/>
                  <a:pt x="160" y="592"/>
                  <a:pt x="96" y="600"/>
                </a:cubicBezTo>
                <a:cubicBezTo>
                  <a:pt x="65" y="610"/>
                  <a:pt x="33" y="616"/>
                  <a:pt x="0" y="616"/>
                </a:cubicBezTo>
              </a:path>
            </a:pathLst>
          </a:custGeom>
          <a:noFill/>
          <a:ln w="63500" cap="flat" cmpd="sng">
            <a:solidFill>
              <a:srgbClr val="3366FF"/>
            </a:solidFill>
            <a:prstDash val="solid"/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26" name="Rectangle 43"/>
          <p:cNvSpPr>
            <a:spLocks noChangeArrowheads="1"/>
          </p:cNvSpPr>
          <p:nvPr/>
        </p:nvSpPr>
        <p:spPr bwMode="auto">
          <a:xfrm>
            <a:off x="6197626" y="5832495"/>
            <a:ext cx="1781175" cy="454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400">
                <a:solidFill>
                  <a:srgbClr val="3366FF"/>
                </a:solidFill>
              </a:rPr>
              <a:t>Gravitational- </a:t>
            </a:r>
          </a:p>
          <a:p>
            <a:pPr algn="l">
              <a:lnSpc>
                <a:spcPct val="70000"/>
              </a:lnSpc>
              <a:buFontTx/>
              <a:buNone/>
            </a:pPr>
            <a:r>
              <a:rPr lang="en-US" altLang="ja-JP" sz="1400">
                <a:solidFill>
                  <a:srgbClr val="3366FF"/>
                </a:solidFill>
              </a:rPr>
              <a:t>     wave radiation</a:t>
            </a:r>
          </a:p>
        </p:txBody>
      </p:sp>
      <p:pic>
        <p:nvPicPr>
          <p:cNvPr id="27" name="Picture 5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9164" y="4002108"/>
            <a:ext cx="2055812" cy="1708150"/>
          </a:xfrm>
          <a:prstGeom prst="rect">
            <a:avLst/>
          </a:prstGeom>
          <a:noFill/>
        </p:spPr>
      </p:pic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1214414" y="4190225"/>
            <a:ext cx="392909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4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重極モーメントの時間変動のスケール</a:t>
            </a:r>
            <a:endParaRPr lang="en-US" altLang="ja-JP" sz="1600" dirty="0" smtClean="0">
              <a:solidFill>
                <a:srgbClr val="C0C0C0"/>
              </a:solidFill>
              <a:sym typeface="Wingdings" pitchFamily="2" charset="2"/>
            </a:endParaRPr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785786" y="928670"/>
            <a:ext cx="1800225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重力波の振幅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857224" y="3801144"/>
            <a:ext cx="1800225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重力波の周波数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4" name="図 33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805889" y="4764104"/>
            <a:ext cx="2328788" cy="452450"/>
          </a:xfrm>
          <a:prstGeom prst="rect">
            <a:avLst/>
          </a:prstGeom>
          <a:noFill/>
        </p:spPr>
      </p:pic>
      <p:sp>
        <p:nvSpPr>
          <p:cNvPr id="35" name="Rectangle 46"/>
          <p:cNvSpPr>
            <a:spLocks noChangeArrowheads="1"/>
          </p:cNvSpPr>
          <p:nvPr/>
        </p:nvSpPr>
        <p:spPr bwMode="auto">
          <a:xfrm>
            <a:off x="1366814" y="5502306"/>
            <a:ext cx="3929090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回転体の場合 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--- 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回転周期の</a:t>
            </a:r>
            <a:r>
              <a:rPr lang="en-US" altLang="ja-JP" sz="1600" dirty="0" smtClean="0">
                <a:solidFill>
                  <a:srgbClr val="C0C0C0"/>
                </a:solidFill>
                <a:sym typeface="Wingdings" pitchFamily="2" charset="2"/>
              </a:rPr>
              <a:t>2</a:t>
            </a:r>
            <a:r>
              <a:rPr lang="ja-JP" altLang="en-US" sz="1600" dirty="0" smtClean="0">
                <a:solidFill>
                  <a:srgbClr val="C0C0C0"/>
                </a:solidFill>
                <a:sym typeface="Wingdings" pitchFamily="2" charset="2"/>
              </a:rPr>
              <a:t>倍</a:t>
            </a:r>
            <a:endParaRPr lang="en-US" altLang="ja-JP" sz="1600" dirty="0" smtClean="0">
              <a:solidFill>
                <a:srgbClr val="C0C0C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5"/>
          <p:cNvSpPr>
            <a:spLocks noChangeArrowheads="1"/>
          </p:cNvSpPr>
          <p:nvPr/>
        </p:nvSpPr>
        <p:spPr bwMode="auto">
          <a:xfrm>
            <a:off x="857224" y="1378512"/>
            <a:ext cx="4857784" cy="1428760"/>
          </a:xfrm>
          <a:prstGeom prst="roundRect">
            <a:avLst>
              <a:gd name="adj" fmla="val 3861"/>
            </a:avLst>
          </a:prstGeom>
          <a:solidFill>
            <a:srgbClr val="FFCC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重力波のエネルギー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24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1000100" y="1378512"/>
            <a:ext cx="428628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4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重極公式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0" name="図 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215074" y="2021454"/>
            <a:ext cx="2066913" cy="490154"/>
          </a:xfrm>
          <a:prstGeom prst="rect">
            <a:avLst/>
          </a:prstGeom>
          <a:noFill/>
        </p:spPr>
      </p:pic>
      <p:sp>
        <p:nvSpPr>
          <p:cNvPr id="11" name="AutoShape 74"/>
          <p:cNvSpPr>
            <a:spLocks noChangeArrowheads="1"/>
          </p:cNvSpPr>
          <p:nvPr/>
        </p:nvSpPr>
        <p:spPr bwMode="auto">
          <a:xfrm>
            <a:off x="6072198" y="2026203"/>
            <a:ext cx="2357454" cy="495317"/>
          </a:xfrm>
          <a:prstGeom prst="bracketPair">
            <a:avLst>
              <a:gd name="adj" fmla="val 5981"/>
            </a:avLst>
          </a:prstGeom>
          <a:noFill/>
          <a:ln w="15875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pic>
        <p:nvPicPr>
          <p:cNvPr id="19" name="図 18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570298" y="3021586"/>
            <a:ext cx="3001834" cy="550290"/>
          </a:xfrm>
          <a:prstGeom prst="rect">
            <a:avLst/>
          </a:prstGeom>
          <a:noFill/>
        </p:spPr>
      </p:pic>
      <p:sp>
        <p:nvSpPr>
          <p:cNvPr id="20" name="Rectangle 69"/>
          <p:cNvSpPr>
            <a:spLocks noChangeArrowheads="1"/>
          </p:cNvSpPr>
          <p:nvPr/>
        </p:nvSpPr>
        <p:spPr bwMode="auto">
          <a:xfrm>
            <a:off x="1428728" y="3142795"/>
            <a:ext cx="428628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ここで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5786446" y="3164462"/>
            <a:ext cx="214314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という大きな値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22" name="図 2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189242" y="1864012"/>
            <a:ext cx="4382890" cy="800384"/>
          </a:xfrm>
          <a:prstGeom prst="rect">
            <a:avLst/>
          </a:prstGeom>
          <a:noFill/>
        </p:spPr>
      </p:pic>
      <p:sp>
        <p:nvSpPr>
          <p:cNvPr id="23" name="Rectangle 69"/>
          <p:cNvSpPr>
            <a:spLocks noChangeArrowheads="1"/>
          </p:cNvSpPr>
          <p:nvPr/>
        </p:nvSpPr>
        <p:spPr bwMode="auto">
          <a:xfrm>
            <a:off x="785786" y="4059800"/>
            <a:ext cx="428628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連星からの重力波放射</a:t>
            </a:r>
            <a:endParaRPr lang="ja-JP" altLang="en-US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6" name="図 3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199279" y="4643349"/>
            <a:ext cx="1571449" cy="214411"/>
          </a:xfrm>
          <a:prstGeom prst="rect">
            <a:avLst/>
          </a:prstGeom>
          <a:noFill/>
        </p:spPr>
      </p:pic>
      <p:pic>
        <p:nvPicPr>
          <p:cNvPr id="37" name="図 36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227777" y="4978825"/>
            <a:ext cx="1514453" cy="236125"/>
          </a:xfrm>
          <a:prstGeom prst="rect">
            <a:avLst/>
          </a:prstGeom>
          <a:noFill/>
        </p:spPr>
      </p:pic>
      <p:pic>
        <p:nvPicPr>
          <p:cNvPr id="38" name="図 37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215074" y="5351480"/>
            <a:ext cx="168272" cy="168272"/>
          </a:xfrm>
          <a:prstGeom prst="rect">
            <a:avLst/>
          </a:prstGeom>
          <a:noFill/>
        </p:spPr>
      </p:pic>
      <p:sp>
        <p:nvSpPr>
          <p:cNvPr id="39" name="Rectangle 69"/>
          <p:cNvSpPr>
            <a:spLocks noChangeArrowheads="1"/>
          </p:cNvSpPr>
          <p:nvPr/>
        </p:nvSpPr>
        <p:spPr bwMode="auto">
          <a:xfrm>
            <a:off x="4643438" y="4538256"/>
            <a:ext cx="428628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連星の全質量</a:t>
            </a:r>
            <a:endParaRPr lang="ja-JP" altLang="en-US" sz="1600" dirty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40" name="Rectangle 69"/>
          <p:cNvSpPr>
            <a:spLocks noChangeArrowheads="1"/>
          </p:cNvSpPr>
          <p:nvPr/>
        </p:nvSpPr>
        <p:spPr bwMode="auto">
          <a:xfrm>
            <a:off x="4643438" y="4910148"/>
            <a:ext cx="428628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換算質量</a:t>
            </a:r>
            <a:endParaRPr lang="ja-JP" altLang="en-US" sz="1600" dirty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4667251" y="5233586"/>
            <a:ext cx="428628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軌道半径</a:t>
            </a:r>
            <a:endParaRPr lang="ja-JP" altLang="en-US" sz="1600" dirty="0">
              <a:solidFill>
                <a:srgbClr val="EAEAEA"/>
              </a:solidFill>
              <a:sym typeface="Wingdings" pitchFamily="2" charset="2"/>
            </a:endParaRPr>
          </a:p>
        </p:txBody>
      </p:sp>
      <p:pic>
        <p:nvPicPr>
          <p:cNvPr id="43" name="図 42" descr="txp_fig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223600" y="4712105"/>
            <a:ext cx="2991210" cy="645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9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重力波の大きさ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C88AD-ED0B-463B-9AA3-D9AE74C00DB4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450032" name="AutoShape 48"/>
          <p:cNvSpPr>
            <a:spLocks noChangeArrowheads="1"/>
          </p:cNvSpPr>
          <p:nvPr/>
        </p:nvSpPr>
        <p:spPr bwMode="auto">
          <a:xfrm>
            <a:off x="1619250" y="3860800"/>
            <a:ext cx="6481763" cy="2449513"/>
          </a:xfrm>
          <a:prstGeom prst="roundRect">
            <a:avLst>
              <a:gd name="adj" fmla="val 8106"/>
            </a:avLst>
          </a:prstGeom>
          <a:solidFill>
            <a:srgbClr val="FF99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50019" name="AutoShape 35"/>
          <p:cNvSpPr>
            <a:spLocks noChangeArrowheads="1"/>
          </p:cNvSpPr>
          <p:nvPr/>
        </p:nvSpPr>
        <p:spPr bwMode="auto">
          <a:xfrm>
            <a:off x="1116013" y="1125538"/>
            <a:ext cx="7200900" cy="2376487"/>
          </a:xfrm>
          <a:prstGeom prst="roundRect">
            <a:avLst>
              <a:gd name="adj" fmla="val 8106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50011" name="Rectangle 27"/>
          <p:cNvSpPr>
            <a:spLocks noChangeArrowheads="1"/>
          </p:cNvSpPr>
          <p:nvPr/>
        </p:nvSpPr>
        <p:spPr bwMode="auto">
          <a:xfrm>
            <a:off x="4859338" y="4076700"/>
            <a:ext cx="3167062" cy="679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>
                <a:solidFill>
                  <a:srgbClr val="F8F8F8"/>
                </a:solidFill>
                <a:sym typeface="Wingdings" pitchFamily="2" charset="2"/>
              </a:rPr>
              <a:t>Virgo Cluster (20Mpc)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>
                <a:solidFill>
                  <a:srgbClr val="F8F8F8"/>
                </a:solidFill>
                <a:sym typeface="Wingdings" pitchFamily="2" charset="2"/>
              </a:rPr>
              <a:t>の中性子星連星 </a:t>
            </a:r>
            <a:r>
              <a:rPr lang="en-US" altLang="ja-JP" sz="1600">
                <a:solidFill>
                  <a:srgbClr val="F8F8F8"/>
                </a:solidFill>
                <a:sym typeface="Wingdings" pitchFamily="2" charset="2"/>
              </a:rPr>
              <a:t>(1.4 M</a:t>
            </a:r>
            <a:r>
              <a:rPr lang="en-US" altLang="ja-JP" sz="1200">
                <a:solidFill>
                  <a:srgbClr val="F8F8F8"/>
                </a:solidFill>
                <a:sym typeface="Wingdings" pitchFamily="2" charset="2"/>
              </a:rPr>
              <a:t>sun</a:t>
            </a:r>
            <a:r>
              <a:rPr lang="en-US" altLang="ja-JP" sz="1600">
                <a:solidFill>
                  <a:srgbClr val="F8F8F8"/>
                </a:solidFill>
                <a:sym typeface="Wingdings" pitchFamily="2" charset="2"/>
              </a:rPr>
              <a:t>) </a:t>
            </a:r>
          </a:p>
        </p:txBody>
      </p:sp>
      <p:sp>
        <p:nvSpPr>
          <p:cNvPr id="1450012" name="Text Box 28"/>
          <p:cNvSpPr txBox="1">
            <a:spLocks noChangeArrowheads="1"/>
          </p:cNvSpPr>
          <p:nvPr/>
        </p:nvSpPr>
        <p:spPr bwMode="auto">
          <a:xfrm>
            <a:off x="5216525" y="4864100"/>
            <a:ext cx="2736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>
                <a:solidFill>
                  <a:srgbClr val="FFCCCC"/>
                </a:solidFill>
              </a:rPr>
              <a:t>M </a:t>
            </a:r>
            <a:r>
              <a:rPr kumimoji="0" lang="en-US" altLang="ja-JP" sz="1600">
                <a:solidFill>
                  <a:srgbClr val="FFCCCC"/>
                </a:solidFill>
                <a:sym typeface="Symbol" pitchFamily="18" charset="2"/>
              </a:rPr>
              <a:t>~ </a:t>
            </a:r>
            <a:r>
              <a:rPr kumimoji="0" lang="en-US" altLang="ja-JP" sz="1600">
                <a:solidFill>
                  <a:srgbClr val="FFCCCC"/>
                </a:solidFill>
              </a:rPr>
              <a:t>10</a:t>
            </a:r>
            <a:r>
              <a:rPr kumimoji="0" lang="en-US" altLang="ja-JP" sz="1600" baseline="30000">
                <a:solidFill>
                  <a:srgbClr val="FFCCCC"/>
                </a:solidFill>
              </a:rPr>
              <a:t>30</a:t>
            </a:r>
            <a:r>
              <a:rPr kumimoji="0" lang="en-US" altLang="ja-JP" sz="1600">
                <a:solidFill>
                  <a:srgbClr val="FFCCCC"/>
                </a:solidFill>
              </a:rPr>
              <a:t> kg, R </a:t>
            </a:r>
            <a:r>
              <a:rPr kumimoji="0" lang="en-US" altLang="ja-JP" sz="1600">
                <a:solidFill>
                  <a:srgbClr val="FFCCCC"/>
                </a:solidFill>
                <a:sym typeface="Symbol" pitchFamily="18" charset="2"/>
              </a:rPr>
              <a:t>~ </a:t>
            </a:r>
            <a:r>
              <a:rPr kumimoji="0" lang="en-US" altLang="ja-JP" sz="1600">
                <a:solidFill>
                  <a:srgbClr val="FFCCCC"/>
                </a:solidFill>
              </a:rPr>
              <a:t>20 km </a:t>
            </a:r>
          </a:p>
          <a:p>
            <a:pPr algn="l" eaLnBrk="0" hangingPunct="0">
              <a:buFontTx/>
              <a:buNone/>
            </a:pPr>
            <a:r>
              <a:rPr kumimoji="0" lang="en-US" altLang="ja-JP" sz="1600">
                <a:solidFill>
                  <a:srgbClr val="FFCCCC"/>
                </a:solidFill>
              </a:rPr>
              <a:t>f  </a:t>
            </a:r>
            <a:r>
              <a:rPr kumimoji="0" lang="en-US" altLang="ja-JP" sz="1600">
                <a:solidFill>
                  <a:srgbClr val="FFCCCC"/>
                </a:solidFill>
                <a:sym typeface="Symbol" pitchFamily="18" charset="2"/>
              </a:rPr>
              <a:t>~ </a:t>
            </a:r>
            <a:r>
              <a:rPr kumimoji="0" lang="en-US" altLang="ja-JP" sz="1600">
                <a:solidFill>
                  <a:srgbClr val="FFCCCC"/>
                </a:solidFill>
              </a:rPr>
              <a:t>400 Hz,  r  </a:t>
            </a:r>
            <a:r>
              <a:rPr kumimoji="0" lang="en-US" altLang="ja-JP" sz="1600">
                <a:solidFill>
                  <a:srgbClr val="FFCCCC"/>
                </a:solidFill>
                <a:sym typeface="Symbol" pitchFamily="18" charset="2"/>
              </a:rPr>
              <a:t>~ </a:t>
            </a:r>
            <a:r>
              <a:rPr kumimoji="0" lang="en-US" altLang="ja-JP" sz="1600">
                <a:solidFill>
                  <a:srgbClr val="FFCCCC"/>
                </a:solidFill>
              </a:rPr>
              <a:t>10</a:t>
            </a:r>
            <a:r>
              <a:rPr kumimoji="0" lang="en-US" altLang="ja-JP" sz="1600" baseline="30000">
                <a:solidFill>
                  <a:srgbClr val="FFCCCC"/>
                </a:solidFill>
              </a:rPr>
              <a:t>23</a:t>
            </a:r>
            <a:r>
              <a:rPr kumimoji="0" lang="en-US" altLang="ja-JP" sz="1600">
                <a:solidFill>
                  <a:srgbClr val="FFCCCC"/>
                </a:solidFill>
              </a:rPr>
              <a:t> m</a:t>
            </a:r>
          </a:p>
        </p:txBody>
      </p:sp>
      <p:sp>
        <p:nvSpPr>
          <p:cNvPr id="1450013" name="AutoShape 29"/>
          <p:cNvSpPr>
            <a:spLocks noChangeArrowheads="1"/>
          </p:cNvSpPr>
          <p:nvPr/>
        </p:nvSpPr>
        <p:spPr bwMode="auto">
          <a:xfrm>
            <a:off x="5868988" y="5730875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450014" name="Picture 3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6229350" y="5659438"/>
            <a:ext cx="1584325" cy="3413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50016" name="Rectangle 32"/>
          <p:cNvSpPr>
            <a:spLocks noChangeArrowheads="1"/>
          </p:cNvSpPr>
          <p:nvPr/>
        </p:nvSpPr>
        <p:spPr bwMode="auto">
          <a:xfrm>
            <a:off x="1835150" y="3860800"/>
            <a:ext cx="3960813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連星からの重力波</a:t>
            </a:r>
          </a:p>
        </p:txBody>
      </p:sp>
      <p:sp>
        <p:nvSpPr>
          <p:cNvPr id="1450017" name="Rectangle 33"/>
          <p:cNvSpPr>
            <a:spLocks noChangeArrowheads="1"/>
          </p:cNvSpPr>
          <p:nvPr/>
        </p:nvSpPr>
        <p:spPr bwMode="auto">
          <a:xfrm>
            <a:off x="1187450" y="1135063"/>
            <a:ext cx="3960813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>
                <a:solidFill>
                  <a:srgbClr val="F8F8F8"/>
                </a:solidFill>
                <a:sym typeface="Wingdings" pitchFamily="2" charset="2"/>
              </a:rPr>
              <a:t>人工重力波</a:t>
            </a:r>
          </a:p>
        </p:txBody>
      </p:sp>
      <p:sp>
        <p:nvSpPr>
          <p:cNvPr id="1450020" name="Rectangle 36"/>
          <p:cNvSpPr>
            <a:spLocks noChangeArrowheads="1"/>
          </p:cNvSpPr>
          <p:nvPr/>
        </p:nvSpPr>
        <p:spPr bwMode="auto">
          <a:xfrm>
            <a:off x="7164388" y="1989138"/>
            <a:ext cx="102711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200">
                <a:solidFill>
                  <a:srgbClr val="6699FF"/>
                </a:solidFill>
              </a:rPr>
              <a:t>mass: 1ton</a:t>
            </a:r>
          </a:p>
        </p:txBody>
      </p:sp>
      <p:sp>
        <p:nvSpPr>
          <p:cNvPr id="1450021" name="Rectangle 37"/>
          <p:cNvSpPr>
            <a:spLocks noChangeArrowheads="1"/>
          </p:cNvSpPr>
          <p:nvPr/>
        </p:nvSpPr>
        <p:spPr bwMode="auto">
          <a:xfrm>
            <a:off x="5332413" y="2205038"/>
            <a:ext cx="1112837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200">
                <a:solidFill>
                  <a:srgbClr val="6699FF"/>
                </a:solidFill>
              </a:rPr>
              <a:t>length: 10m</a:t>
            </a:r>
          </a:p>
        </p:txBody>
      </p:sp>
      <p:sp>
        <p:nvSpPr>
          <p:cNvPr id="1450022" name="Rectangle 38"/>
          <p:cNvSpPr>
            <a:spLocks noChangeArrowheads="1"/>
          </p:cNvSpPr>
          <p:nvPr/>
        </p:nvSpPr>
        <p:spPr bwMode="auto">
          <a:xfrm>
            <a:off x="7183438" y="1557338"/>
            <a:ext cx="1062037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200">
                <a:solidFill>
                  <a:srgbClr val="6699FF"/>
                </a:solidFill>
              </a:rPr>
              <a:t>Freq.: 10Hz</a:t>
            </a:r>
          </a:p>
        </p:txBody>
      </p:sp>
      <p:sp>
        <p:nvSpPr>
          <p:cNvPr id="1450025" name="Rectangle 41"/>
          <p:cNvSpPr>
            <a:spLocks noChangeArrowheads="1"/>
          </p:cNvSpPr>
          <p:nvPr/>
        </p:nvSpPr>
        <p:spPr bwMode="auto">
          <a:xfrm>
            <a:off x="1763713" y="2103438"/>
            <a:ext cx="3600450" cy="679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CCECFF"/>
                </a:solidFill>
              </a:rPr>
              <a:t>質量 </a:t>
            </a:r>
            <a:r>
              <a:rPr lang="en-US" altLang="ja-JP" sz="1600">
                <a:solidFill>
                  <a:srgbClr val="CCECFF"/>
                </a:solidFill>
              </a:rPr>
              <a:t>1 ton, </a:t>
            </a:r>
            <a:r>
              <a:rPr lang="ja-JP" altLang="en-US" sz="1600">
                <a:solidFill>
                  <a:srgbClr val="CCECFF"/>
                </a:solidFill>
              </a:rPr>
              <a:t>長さ </a:t>
            </a:r>
            <a:r>
              <a:rPr lang="en-US" altLang="ja-JP" sz="1600">
                <a:solidFill>
                  <a:srgbClr val="CCECFF"/>
                </a:solidFill>
              </a:rPr>
              <a:t>10 m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CCECFF"/>
                </a:solidFill>
              </a:rPr>
              <a:t>回転周波数 </a:t>
            </a:r>
            <a:r>
              <a:rPr lang="en-US" altLang="ja-JP" sz="1600">
                <a:solidFill>
                  <a:srgbClr val="CCECFF"/>
                </a:solidFill>
              </a:rPr>
              <a:t>10Hz </a:t>
            </a:r>
          </a:p>
        </p:txBody>
      </p:sp>
      <p:sp>
        <p:nvSpPr>
          <p:cNvPr id="1450026" name="Freeform 42"/>
          <p:cNvSpPr>
            <a:spLocks/>
          </p:cNvSpPr>
          <p:nvPr/>
        </p:nvSpPr>
        <p:spPr bwMode="auto">
          <a:xfrm>
            <a:off x="5508625" y="2609850"/>
            <a:ext cx="866775" cy="603250"/>
          </a:xfrm>
          <a:custGeom>
            <a:avLst/>
            <a:gdLst/>
            <a:ahLst/>
            <a:cxnLst>
              <a:cxn ang="0">
                <a:pos x="560" y="0"/>
              </a:cxn>
              <a:cxn ang="0">
                <a:pos x="536" y="16"/>
              </a:cxn>
              <a:cxn ang="0">
                <a:pos x="488" y="32"/>
              </a:cxn>
              <a:cxn ang="0">
                <a:pos x="512" y="120"/>
              </a:cxn>
              <a:cxn ang="0">
                <a:pos x="528" y="144"/>
              </a:cxn>
              <a:cxn ang="0">
                <a:pos x="544" y="192"/>
              </a:cxn>
              <a:cxn ang="0">
                <a:pos x="304" y="272"/>
              </a:cxn>
              <a:cxn ang="0">
                <a:pos x="240" y="336"/>
              </a:cxn>
              <a:cxn ang="0">
                <a:pos x="312" y="416"/>
              </a:cxn>
              <a:cxn ang="0">
                <a:pos x="320" y="440"/>
              </a:cxn>
              <a:cxn ang="0">
                <a:pos x="344" y="456"/>
              </a:cxn>
              <a:cxn ang="0">
                <a:pos x="336" y="480"/>
              </a:cxn>
              <a:cxn ang="0">
                <a:pos x="328" y="520"/>
              </a:cxn>
              <a:cxn ang="0">
                <a:pos x="96" y="600"/>
              </a:cxn>
              <a:cxn ang="0">
                <a:pos x="0" y="616"/>
              </a:cxn>
            </a:cxnLst>
            <a:rect l="0" t="0" r="r" b="b"/>
            <a:pathLst>
              <a:path w="560" h="616">
                <a:moveTo>
                  <a:pt x="560" y="0"/>
                </a:moveTo>
                <a:cubicBezTo>
                  <a:pt x="552" y="5"/>
                  <a:pt x="545" y="12"/>
                  <a:pt x="536" y="16"/>
                </a:cubicBezTo>
                <a:cubicBezTo>
                  <a:pt x="521" y="23"/>
                  <a:pt x="488" y="32"/>
                  <a:pt x="488" y="32"/>
                </a:cubicBezTo>
                <a:cubicBezTo>
                  <a:pt x="464" y="67"/>
                  <a:pt x="470" y="106"/>
                  <a:pt x="512" y="120"/>
                </a:cubicBezTo>
                <a:cubicBezTo>
                  <a:pt x="517" y="128"/>
                  <a:pt x="524" y="135"/>
                  <a:pt x="528" y="144"/>
                </a:cubicBezTo>
                <a:cubicBezTo>
                  <a:pt x="535" y="159"/>
                  <a:pt x="544" y="192"/>
                  <a:pt x="544" y="192"/>
                </a:cubicBezTo>
                <a:cubicBezTo>
                  <a:pt x="519" y="266"/>
                  <a:pt x="365" y="260"/>
                  <a:pt x="304" y="272"/>
                </a:cubicBezTo>
                <a:cubicBezTo>
                  <a:pt x="270" y="289"/>
                  <a:pt x="252" y="299"/>
                  <a:pt x="240" y="336"/>
                </a:cubicBezTo>
                <a:cubicBezTo>
                  <a:pt x="264" y="407"/>
                  <a:pt x="251" y="376"/>
                  <a:pt x="312" y="416"/>
                </a:cubicBezTo>
                <a:cubicBezTo>
                  <a:pt x="315" y="424"/>
                  <a:pt x="315" y="433"/>
                  <a:pt x="320" y="440"/>
                </a:cubicBezTo>
                <a:cubicBezTo>
                  <a:pt x="326" y="448"/>
                  <a:pt x="340" y="447"/>
                  <a:pt x="344" y="456"/>
                </a:cubicBezTo>
                <a:cubicBezTo>
                  <a:pt x="347" y="464"/>
                  <a:pt x="338" y="472"/>
                  <a:pt x="336" y="480"/>
                </a:cubicBezTo>
                <a:cubicBezTo>
                  <a:pt x="333" y="493"/>
                  <a:pt x="336" y="509"/>
                  <a:pt x="328" y="520"/>
                </a:cubicBezTo>
                <a:cubicBezTo>
                  <a:pt x="284" y="577"/>
                  <a:pt x="160" y="592"/>
                  <a:pt x="96" y="600"/>
                </a:cubicBezTo>
                <a:cubicBezTo>
                  <a:pt x="65" y="610"/>
                  <a:pt x="33" y="616"/>
                  <a:pt x="0" y="616"/>
                </a:cubicBezTo>
              </a:path>
            </a:pathLst>
          </a:custGeom>
          <a:noFill/>
          <a:ln w="63500" cap="flat" cmpd="sng">
            <a:solidFill>
              <a:srgbClr val="3366FF"/>
            </a:solidFill>
            <a:prstDash val="solid"/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50027" name="Rectangle 43"/>
          <p:cNvSpPr>
            <a:spLocks noChangeArrowheads="1"/>
          </p:cNvSpPr>
          <p:nvPr/>
        </p:nvSpPr>
        <p:spPr bwMode="auto">
          <a:xfrm>
            <a:off x="6156325" y="2974975"/>
            <a:ext cx="1781175" cy="454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400">
                <a:solidFill>
                  <a:srgbClr val="3366FF"/>
                </a:solidFill>
              </a:rPr>
              <a:t>Gravitational- </a:t>
            </a:r>
          </a:p>
          <a:p>
            <a:pPr algn="l">
              <a:lnSpc>
                <a:spcPct val="70000"/>
              </a:lnSpc>
              <a:buFontTx/>
              <a:buNone/>
            </a:pPr>
            <a:r>
              <a:rPr lang="en-US" altLang="ja-JP" sz="1400">
                <a:solidFill>
                  <a:srgbClr val="3366FF"/>
                </a:solidFill>
              </a:rPr>
              <a:t>     wave radiation</a:t>
            </a:r>
          </a:p>
        </p:txBody>
      </p:sp>
      <p:sp>
        <p:nvSpPr>
          <p:cNvPr id="1450028" name="Rectangle 44"/>
          <p:cNvSpPr>
            <a:spLocks noChangeArrowheads="1"/>
          </p:cNvSpPr>
          <p:nvPr/>
        </p:nvSpPr>
        <p:spPr bwMode="auto">
          <a:xfrm>
            <a:off x="1527175" y="1652588"/>
            <a:ext cx="32607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marL="457200" indent="-457200">
              <a:buFontTx/>
              <a:buNone/>
            </a:pPr>
            <a:r>
              <a:rPr lang="ja-JP" altLang="en-US" sz="1600">
                <a:solidFill>
                  <a:srgbClr val="F8F8F8"/>
                </a:solidFill>
              </a:rPr>
              <a:t>ダンベルの回転による重力波の発生</a:t>
            </a:r>
          </a:p>
        </p:txBody>
      </p:sp>
      <p:sp>
        <p:nvSpPr>
          <p:cNvPr id="1450029" name="AutoShape 45"/>
          <p:cNvSpPr>
            <a:spLocks noChangeArrowheads="1"/>
          </p:cNvSpPr>
          <p:nvPr/>
        </p:nvSpPr>
        <p:spPr bwMode="auto">
          <a:xfrm>
            <a:off x="2468563" y="2997200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450031" name="Picture 4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2757488" y="2925763"/>
            <a:ext cx="1598612" cy="3413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450033" name="Picture 4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6588" y="4292600"/>
            <a:ext cx="2593975" cy="1855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50034" name="Picture 5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7863" y="1144588"/>
            <a:ext cx="2055812" cy="170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ja-JP" altLang="en-US" dirty="0" smtClean="0"/>
              <a:t>例</a:t>
            </a:r>
            <a:r>
              <a:rPr lang="en-US" altLang="ja-JP" dirty="0" smtClean="0"/>
              <a:t>) </a:t>
            </a:r>
            <a:r>
              <a:rPr lang="ja-JP" altLang="en-US" dirty="0" smtClean="0"/>
              <a:t>連星</a:t>
            </a:r>
            <a:r>
              <a:rPr lang="ja-JP" altLang="en-US" dirty="0"/>
              <a:t>から</a:t>
            </a:r>
            <a:r>
              <a:rPr lang="ja-JP" altLang="en-US" dirty="0" smtClean="0"/>
              <a:t>の重力波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37" name="AutoShape 42"/>
          <p:cNvSpPr>
            <a:spLocks noChangeArrowheads="1"/>
          </p:cNvSpPr>
          <p:nvPr/>
        </p:nvSpPr>
        <p:spPr bwMode="auto">
          <a:xfrm>
            <a:off x="822149" y="1917189"/>
            <a:ext cx="7566275" cy="2453360"/>
          </a:xfrm>
          <a:prstGeom prst="roundRect">
            <a:avLst>
              <a:gd name="adj" fmla="val 6075"/>
            </a:avLst>
          </a:prstGeom>
          <a:solidFill>
            <a:srgbClr val="CCE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7" name="AutoShape 42"/>
          <p:cNvSpPr>
            <a:spLocks noChangeArrowheads="1"/>
          </p:cNvSpPr>
          <p:nvPr/>
        </p:nvSpPr>
        <p:spPr bwMode="auto">
          <a:xfrm>
            <a:off x="3752126" y="2502795"/>
            <a:ext cx="357634" cy="259439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5" name="AutoShape 42"/>
          <p:cNvSpPr>
            <a:spLocks noChangeArrowheads="1"/>
          </p:cNvSpPr>
          <p:nvPr/>
        </p:nvSpPr>
        <p:spPr bwMode="auto">
          <a:xfrm>
            <a:off x="3512655" y="2166201"/>
            <a:ext cx="753005" cy="261003"/>
          </a:xfrm>
          <a:prstGeom prst="roundRect">
            <a:avLst>
              <a:gd name="adj" fmla="val 16667"/>
            </a:avLst>
          </a:prstGeom>
          <a:solidFill>
            <a:srgbClr val="F8F8F8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5" name="Picture 4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6096" y="2080717"/>
            <a:ext cx="2808312" cy="20091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22149" y="1268760"/>
            <a:ext cx="525658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EAEAEA"/>
                </a:solidFill>
              </a:rPr>
              <a:t>・</a:t>
            </a:r>
            <a:r>
              <a:rPr lang="ja-JP" altLang="en-US" sz="2000" dirty="0">
                <a:solidFill>
                  <a:srgbClr val="EAEAEA"/>
                </a:solidFill>
              </a:rPr>
              <a:t>コンパクト</a:t>
            </a:r>
            <a:r>
              <a:rPr lang="ja-JP" altLang="en-US" sz="2000" dirty="0" smtClean="0">
                <a:solidFill>
                  <a:srgbClr val="EAEAEA"/>
                </a:solidFill>
              </a:rPr>
              <a:t>連星</a:t>
            </a:r>
            <a:r>
              <a:rPr lang="ja-JP" altLang="en-US" sz="2000" dirty="0">
                <a:solidFill>
                  <a:srgbClr val="EAEAEA"/>
                </a:solidFill>
              </a:rPr>
              <a:t>から</a:t>
            </a:r>
            <a:r>
              <a:rPr lang="ja-JP" altLang="en-US" sz="2000" dirty="0" smtClean="0">
                <a:solidFill>
                  <a:srgbClr val="EAEAEA"/>
                </a:solidFill>
              </a:rPr>
              <a:t>の重力波</a:t>
            </a:r>
            <a:endParaRPr kumimoji="1" lang="ja-JP" altLang="en-US" sz="20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pic>
        <p:nvPicPr>
          <p:cNvPr id="23" name="図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44" y="2152459"/>
            <a:ext cx="1761117" cy="5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4" name="図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12" y="3584768"/>
            <a:ext cx="2656506" cy="64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28" name="直線矢印コネクタ 27"/>
          <p:cNvCxnSpPr/>
          <p:nvPr/>
        </p:nvCxnSpPr>
        <p:spPr bwMode="auto">
          <a:xfrm flipV="1">
            <a:off x="3656672" y="2762234"/>
            <a:ext cx="178817" cy="29975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101384" y="3016689"/>
            <a:ext cx="1491392" cy="25436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EAEAEA"/>
                </a:solidFill>
              </a:rPr>
              <a:t>Separation</a:t>
            </a:r>
            <a:endParaRPr kumimoji="1" lang="ja-JP" altLang="en-US" sz="14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4376752" y="2989981"/>
            <a:ext cx="149139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EAEAEA"/>
                </a:solidFill>
              </a:rPr>
              <a:t>Mass</a:t>
            </a:r>
            <a:endParaRPr kumimoji="1" lang="ja-JP" altLang="en-US" sz="14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cxnSp>
        <p:nvCxnSpPr>
          <p:cNvPr id="33" name="直線矢印コネクタ 32"/>
          <p:cNvCxnSpPr/>
          <p:nvPr/>
        </p:nvCxnSpPr>
        <p:spPr bwMode="auto">
          <a:xfrm flipH="1" flipV="1">
            <a:off x="4304744" y="2413918"/>
            <a:ext cx="216024" cy="602771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1115616" y="4665910"/>
            <a:ext cx="5976664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・軌道半径が大きい時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準定常的は正弦波信号</a:t>
            </a:r>
            <a:endParaRPr lang="en-US" altLang="ja-JP" sz="1800" dirty="0" smtClean="0">
              <a:solidFill>
                <a:srgbClr val="FFFFFF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・合体の直前 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(                 ) </a:t>
            </a:r>
          </a:p>
        </p:txBody>
      </p:sp>
      <p:pic>
        <p:nvPicPr>
          <p:cNvPr id="38" name="図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52" y="5338575"/>
            <a:ext cx="1179140" cy="19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899592" y="2280354"/>
            <a:ext cx="149139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</a:rPr>
              <a:t>重力波振幅</a:t>
            </a:r>
            <a:endParaRPr kumimoji="1" lang="ja-JP" altLang="en-US" sz="18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973808" y="3720514"/>
            <a:ext cx="149139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  <a:sym typeface="Wingdings" pitchFamily="2" charset="2"/>
              </a:rPr>
              <a:t>周波数</a:t>
            </a:r>
            <a:endParaRPr kumimoji="1" lang="ja-JP" altLang="en-US" sz="18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pic>
        <p:nvPicPr>
          <p:cNvPr id="10" name="図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295998"/>
            <a:ext cx="2062287" cy="25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268016" y="5818038"/>
            <a:ext cx="597666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1.4 M</a:t>
            </a: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solar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の連星中性子星合体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1800" dirty="0" err="1" smtClean="0">
                <a:solidFill>
                  <a:srgbClr val="FFFFFF"/>
                </a:solidFill>
                <a:sym typeface="Wingdings" pitchFamily="2" charset="2"/>
              </a:rPr>
              <a:t>f</a:t>
            </a:r>
            <a:r>
              <a:rPr lang="en-US" altLang="ja-JP" sz="1200" dirty="0" err="1" smtClean="0">
                <a:solidFill>
                  <a:srgbClr val="FFFFFF"/>
                </a:solidFill>
                <a:sym typeface="Wingdings" pitchFamily="2" charset="2"/>
              </a:rPr>
              <a:t>Isco</a:t>
            </a: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~ 1.4 kHz</a:t>
            </a:r>
          </a:p>
        </p:txBody>
      </p:sp>
    </p:spTree>
    <p:extLst>
      <p:ext uri="{BB962C8B-B14F-4D97-AF65-F5344CB8AC3E}">
        <p14:creationId xmlns:p14="http://schemas.microsoft.com/office/powerpoint/2010/main" val="3182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主な重力波源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32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4221163"/>
            <a:ext cx="1511300" cy="1028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3225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4292600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32261" name="Picture 5" descr="supernova_zoo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9200" y="4364038"/>
            <a:ext cx="1506538" cy="1060450"/>
          </a:xfrm>
          <a:prstGeom prst="rect">
            <a:avLst/>
          </a:prstGeom>
          <a:noFill/>
        </p:spPr>
      </p:pic>
      <p:pic>
        <p:nvPicPr>
          <p:cNvPr id="1632262" name="Picture 6" descr="crabpurplemedre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2144713"/>
            <a:ext cx="1512888" cy="1511300"/>
          </a:xfrm>
          <a:prstGeom prst="rect">
            <a:avLst/>
          </a:prstGeom>
          <a:noFill/>
        </p:spPr>
      </p:pic>
      <p:sp>
        <p:nvSpPr>
          <p:cNvPr id="1632263" name="Rectangle 7"/>
          <p:cNvSpPr>
            <a:spLocks noChangeArrowheads="1"/>
          </p:cNvSpPr>
          <p:nvPr/>
        </p:nvSpPr>
        <p:spPr bwMode="auto">
          <a:xfrm>
            <a:off x="2989263" y="1195388"/>
            <a:ext cx="1944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短時間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重力波イベント</a:t>
            </a:r>
            <a:r>
              <a:rPr kumimoji="1" lang="en-US" altLang="ja-JP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632264" name="Rectangle 8"/>
          <p:cNvSpPr>
            <a:spLocks noChangeArrowheads="1"/>
          </p:cNvSpPr>
          <p:nvPr/>
        </p:nvSpPr>
        <p:spPr bwMode="auto">
          <a:xfrm>
            <a:off x="6227763" y="1195388"/>
            <a:ext cx="1944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長時間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定常重力波</a:t>
            </a:r>
            <a:r>
              <a:rPr kumimoji="1" lang="en-US" altLang="ja-JP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632265" name="Rectangle 9"/>
          <p:cNvSpPr>
            <a:spLocks noChangeArrowheads="1"/>
          </p:cNvSpPr>
          <p:nvPr/>
        </p:nvSpPr>
        <p:spPr bwMode="auto">
          <a:xfrm>
            <a:off x="1116013" y="2635250"/>
            <a:ext cx="13684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波形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予測可能</a:t>
            </a:r>
          </a:p>
        </p:txBody>
      </p:sp>
      <p:sp>
        <p:nvSpPr>
          <p:cNvPr id="1632266" name="Rectangle 10"/>
          <p:cNvSpPr>
            <a:spLocks noChangeArrowheads="1"/>
          </p:cNvSpPr>
          <p:nvPr/>
        </p:nvSpPr>
        <p:spPr bwMode="auto">
          <a:xfrm>
            <a:off x="971550" y="4649788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波形が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予測できない</a:t>
            </a:r>
          </a:p>
        </p:txBody>
      </p:sp>
      <p:pic>
        <p:nvPicPr>
          <p:cNvPr id="163226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875" y="2212975"/>
            <a:ext cx="1800225" cy="1287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2268" name="Rectangle 12"/>
          <p:cNvSpPr>
            <a:spLocks noChangeArrowheads="1"/>
          </p:cNvSpPr>
          <p:nvPr/>
        </p:nvSpPr>
        <p:spPr bwMode="auto">
          <a:xfrm>
            <a:off x="2698750" y="3498850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連星の合体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チャープ波</a:t>
            </a:r>
            <a:endParaRPr kumimoji="1" lang="ja-JP" altLang="en-US" sz="16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69" name="Rectangle 13"/>
          <p:cNvSpPr>
            <a:spLocks noChangeArrowheads="1"/>
          </p:cNvSpPr>
          <p:nvPr/>
        </p:nvSpPr>
        <p:spPr bwMode="auto">
          <a:xfrm>
            <a:off x="6372225" y="3498850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パルサー</a:t>
            </a:r>
            <a:r>
              <a:rPr kumimoji="1" lang="en-US" altLang="ja-JP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LMXB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連続波</a:t>
            </a:r>
            <a:endParaRPr kumimoji="1" lang="ja-JP" altLang="en-US" sz="16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70" name="Rectangle 14"/>
          <p:cNvSpPr>
            <a:spLocks noChangeArrowheads="1"/>
          </p:cNvSpPr>
          <p:nvPr/>
        </p:nvSpPr>
        <p:spPr bwMode="auto">
          <a:xfrm>
            <a:off x="6372225" y="5514975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背景重力波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定常ランダム波</a:t>
            </a:r>
            <a:endParaRPr kumimoji="1" lang="ja-JP" altLang="en-US" sz="16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71" name="Rectangle 15"/>
          <p:cNvSpPr>
            <a:spLocks noChangeArrowheads="1"/>
          </p:cNvSpPr>
          <p:nvPr/>
        </p:nvSpPr>
        <p:spPr bwMode="auto">
          <a:xfrm>
            <a:off x="2628900" y="5443538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超新星爆発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バースト波</a:t>
            </a:r>
            <a:endParaRPr kumimoji="1" lang="ja-JP" altLang="en-US" sz="16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72" name="Line 16"/>
          <p:cNvSpPr>
            <a:spLocks noChangeShapeType="1"/>
          </p:cNvSpPr>
          <p:nvPr/>
        </p:nvSpPr>
        <p:spPr bwMode="auto">
          <a:xfrm>
            <a:off x="1116013" y="4219575"/>
            <a:ext cx="7200900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73" name="Line 17"/>
          <p:cNvSpPr>
            <a:spLocks noChangeShapeType="1"/>
          </p:cNvSpPr>
          <p:nvPr/>
        </p:nvSpPr>
        <p:spPr bwMode="auto">
          <a:xfrm>
            <a:off x="1116013" y="2058988"/>
            <a:ext cx="7200900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74" name="Line 18"/>
          <p:cNvSpPr>
            <a:spLocks noChangeShapeType="1"/>
          </p:cNvSpPr>
          <p:nvPr/>
        </p:nvSpPr>
        <p:spPr bwMode="auto">
          <a:xfrm flipV="1">
            <a:off x="5653088" y="1195388"/>
            <a:ext cx="0" cy="4897437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75" name="Line 19"/>
          <p:cNvSpPr>
            <a:spLocks noChangeShapeType="1"/>
          </p:cNvSpPr>
          <p:nvPr/>
        </p:nvSpPr>
        <p:spPr bwMode="auto">
          <a:xfrm flipV="1">
            <a:off x="2484438" y="1195388"/>
            <a:ext cx="0" cy="4897437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76" name="Rectangle 20"/>
          <p:cNvSpPr>
            <a:spLocks noChangeArrowheads="1"/>
          </p:cNvSpPr>
          <p:nvPr/>
        </p:nvSpPr>
        <p:spPr bwMode="auto">
          <a:xfrm>
            <a:off x="4714875" y="3498850"/>
            <a:ext cx="12969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ガンマ線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バースト</a:t>
            </a:r>
            <a:endParaRPr kumimoji="1" lang="ja-JP" altLang="en-US" sz="16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2277" name="Rectangle 21"/>
          <p:cNvSpPr>
            <a:spLocks noChangeArrowheads="1"/>
          </p:cNvSpPr>
          <p:nvPr/>
        </p:nvSpPr>
        <p:spPr bwMode="auto">
          <a:xfrm>
            <a:off x="4211638" y="5372100"/>
            <a:ext cx="1512887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ソフトガンマ線</a:t>
            </a:r>
          </a:p>
          <a:p>
            <a:pPr marL="193675" indent="-19367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</a:t>
            </a:r>
            <a:r>
              <a:rPr kumimoji="1" lang="ja-JP" altLang="en-US" sz="16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リピータ</a:t>
            </a:r>
            <a:endParaRPr kumimoji="1" lang="ja-JP" altLang="en-US" sz="16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92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28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6029325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重力波による天文学</a:t>
            </a:r>
            <a:endParaRPr kumimoji="1" lang="en-US" altLang="ja-JP" sz="32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相対論と重力波</a:t>
            </a:r>
            <a:endParaRPr kumimoji="1" lang="en-US" altLang="ja-JP" sz="32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重力波の存在証明</a:t>
            </a:r>
            <a:endParaRPr kumimoji="1" lang="ja-JP" altLang="en-US" sz="320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i="0" u="none" strike="noStrike" kern="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4214818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連星パルサーの発見と観測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0CCCFE-9C10-4AA9-97A5-619993231111}" type="slidenum">
              <a:rPr lang="en-US" altLang="ja-JP"/>
              <a:pPr/>
              <a:t>29</a:t>
            </a:fld>
            <a:endParaRPr lang="en-US" altLang="ja-JP"/>
          </a:p>
        </p:txBody>
      </p:sp>
      <p:pic>
        <p:nvPicPr>
          <p:cNvPr id="1366047" name="Picture 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0" y="3500438"/>
            <a:ext cx="3024188" cy="30241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66039" name="AutoShape 23"/>
          <p:cNvSpPr>
            <a:spLocks noChangeArrowheads="1"/>
          </p:cNvSpPr>
          <p:nvPr/>
        </p:nvSpPr>
        <p:spPr bwMode="auto">
          <a:xfrm>
            <a:off x="900113" y="4429132"/>
            <a:ext cx="4171953" cy="885838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366040" name="Text Box 24"/>
          <p:cNvSpPr txBox="1">
            <a:spLocks noChangeArrowheads="1"/>
          </p:cNvSpPr>
          <p:nvPr/>
        </p:nvSpPr>
        <p:spPr bwMode="auto">
          <a:xfrm>
            <a:off x="971550" y="3611563"/>
            <a:ext cx="53292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33CC33"/>
                </a:solidFill>
              </a:rPr>
              <a:t>重力波の放出 </a:t>
            </a:r>
          </a:p>
          <a:p>
            <a:pPr algn="l">
              <a:buFontTx/>
              <a:buNone/>
            </a:pPr>
            <a:r>
              <a:rPr lang="ja-JP" altLang="en-US" sz="1600">
                <a:solidFill>
                  <a:srgbClr val="33CC33"/>
                </a:solidFill>
              </a:rPr>
              <a:t>   </a:t>
            </a:r>
            <a:r>
              <a:rPr lang="ja-JP" altLang="en-US" sz="1600">
                <a:solidFill>
                  <a:srgbClr val="33CC33"/>
                </a:solidFill>
                <a:sym typeface="Wingdings" pitchFamily="2" charset="2"/>
              </a:rPr>
              <a:t> 公転</a:t>
            </a:r>
            <a:r>
              <a:rPr lang="ja-JP" altLang="en-US" sz="1600">
                <a:solidFill>
                  <a:srgbClr val="33CC33"/>
                </a:solidFill>
              </a:rPr>
              <a:t>エネルギーを失い</a:t>
            </a:r>
            <a:r>
              <a:rPr lang="en-US" altLang="ja-JP" sz="1600">
                <a:solidFill>
                  <a:srgbClr val="33CC33"/>
                </a:solidFill>
              </a:rPr>
              <a:t>, </a:t>
            </a:r>
            <a:r>
              <a:rPr lang="ja-JP" altLang="en-US" sz="1600">
                <a:solidFill>
                  <a:srgbClr val="33CC33"/>
                </a:solidFill>
              </a:rPr>
              <a:t>互いに落ち込む</a:t>
            </a:r>
          </a:p>
          <a:p>
            <a:pPr algn="l">
              <a:buFontTx/>
              <a:buNone/>
            </a:pPr>
            <a:r>
              <a:rPr lang="ja-JP" altLang="en-US" sz="1600">
                <a:solidFill>
                  <a:srgbClr val="DDDDDD"/>
                </a:solidFill>
              </a:rPr>
              <a:t>          （</a:t>
            </a:r>
            <a:r>
              <a:rPr lang="en-US" altLang="ja-JP" sz="1600">
                <a:solidFill>
                  <a:srgbClr val="DDDDDD"/>
                </a:solidFill>
              </a:rPr>
              <a:t>3×10</a:t>
            </a:r>
            <a:r>
              <a:rPr lang="en-US" altLang="ja-JP" sz="1600" baseline="30000">
                <a:solidFill>
                  <a:srgbClr val="DDDDDD"/>
                </a:solidFill>
              </a:rPr>
              <a:t>8</a:t>
            </a:r>
            <a:r>
              <a:rPr lang="ja-JP" altLang="en-US" sz="1600">
                <a:solidFill>
                  <a:srgbClr val="DDDDDD"/>
                </a:solidFill>
              </a:rPr>
              <a:t>年後に 合体する）</a:t>
            </a:r>
          </a:p>
        </p:txBody>
      </p:sp>
      <p:sp>
        <p:nvSpPr>
          <p:cNvPr id="1366042" name="Text Box 26"/>
          <p:cNvSpPr txBox="1">
            <a:spLocks noChangeAspect="1" noChangeArrowheads="1"/>
          </p:cNvSpPr>
          <p:nvPr/>
        </p:nvSpPr>
        <p:spPr bwMode="auto">
          <a:xfrm>
            <a:off x="6011863" y="5800725"/>
            <a:ext cx="25923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DDDDDD"/>
                </a:solidFill>
              </a:rPr>
              <a:t>J.M. Weisberg, J.H. Taylor, and D.J. Nice,  </a:t>
            </a:r>
          </a:p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DDDDDD"/>
                </a:solidFill>
              </a:rPr>
              <a:t>               APJ, 2007, in preparation </a:t>
            </a:r>
          </a:p>
        </p:txBody>
      </p:sp>
      <p:sp>
        <p:nvSpPr>
          <p:cNvPr id="1366043" name="Rectangle 27"/>
          <p:cNvSpPr>
            <a:spLocks noChangeArrowheads="1"/>
          </p:cNvSpPr>
          <p:nvPr/>
        </p:nvSpPr>
        <p:spPr bwMode="auto">
          <a:xfrm>
            <a:off x="611188" y="3324225"/>
            <a:ext cx="34258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EAEAEA"/>
                </a:solidFill>
              </a:rPr>
              <a:t>その後の継続的な観測</a:t>
            </a:r>
          </a:p>
        </p:txBody>
      </p:sp>
      <p:sp>
        <p:nvSpPr>
          <p:cNvPr id="1366044" name="Text Box 28"/>
          <p:cNvSpPr txBox="1">
            <a:spLocks noChangeArrowheads="1"/>
          </p:cNvSpPr>
          <p:nvPr/>
        </p:nvSpPr>
        <p:spPr bwMode="auto">
          <a:xfrm>
            <a:off x="971550" y="5770563"/>
            <a:ext cx="4752975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>
                <a:solidFill>
                  <a:srgbClr val="DDDDDD"/>
                </a:solidFill>
              </a:rPr>
              <a:t>重力波の存在の証明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>
                <a:solidFill>
                  <a:srgbClr val="DDDDDD"/>
                </a:solidFill>
              </a:rPr>
              <a:t>　   </a:t>
            </a:r>
            <a:r>
              <a:rPr lang="en-US" altLang="ja-JP" sz="1600">
                <a:solidFill>
                  <a:srgbClr val="DDDDDD"/>
                </a:solidFill>
              </a:rPr>
              <a:t>(1993</a:t>
            </a:r>
            <a:r>
              <a:rPr lang="ja-JP" altLang="en-US" sz="1600">
                <a:solidFill>
                  <a:srgbClr val="DDDDDD"/>
                </a:solidFill>
              </a:rPr>
              <a:t>年ノーベル物理学賞： テイラー</a:t>
            </a:r>
            <a:r>
              <a:rPr lang="en-US" altLang="ja-JP" sz="1600">
                <a:solidFill>
                  <a:srgbClr val="DDDDDD"/>
                </a:solidFill>
              </a:rPr>
              <a:t>, </a:t>
            </a:r>
            <a:r>
              <a:rPr lang="ja-JP" altLang="en-US" sz="1600">
                <a:solidFill>
                  <a:srgbClr val="DDDDDD"/>
                </a:solidFill>
              </a:rPr>
              <a:t>ハルス</a:t>
            </a:r>
            <a:r>
              <a:rPr lang="en-US" altLang="ja-JP" sz="160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1366045" name="Text Box 29"/>
          <p:cNvSpPr txBox="1">
            <a:spLocks noChangeArrowheads="1"/>
          </p:cNvSpPr>
          <p:nvPr/>
        </p:nvSpPr>
        <p:spPr bwMode="auto">
          <a:xfrm>
            <a:off x="900113" y="4471988"/>
            <a:ext cx="4751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CCFFCC"/>
                </a:solidFill>
              </a:rPr>
              <a:t>一般相対性理論による理論値：</a:t>
            </a:r>
          </a:p>
          <a:p>
            <a:pPr algn="l">
              <a:buFontTx/>
              <a:buNone/>
            </a:pPr>
            <a:r>
              <a:rPr lang="ja-JP" altLang="en-US" sz="1600">
                <a:solidFill>
                  <a:srgbClr val="CCFFCC"/>
                </a:solidFill>
              </a:rPr>
              <a:t>　　　   </a:t>
            </a:r>
            <a:r>
              <a:rPr lang="en-US" altLang="ja-JP" sz="1600">
                <a:solidFill>
                  <a:srgbClr val="CCFFCC"/>
                </a:solidFill>
              </a:rPr>
              <a:t>(-2.40242±0.00002)×10</a:t>
            </a:r>
            <a:r>
              <a:rPr lang="en-US" altLang="ja-JP" sz="1600" baseline="30000">
                <a:solidFill>
                  <a:srgbClr val="CCFFCC"/>
                </a:solidFill>
              </a:rPr>
              <a:t>-12</a:t>
            </a:r>
            <a:r>
              <a:rPr lang="en-US" altLang="ja-JP" sz="1600">
                <a:solidFill>
                  <a:srgbClr val="CCFFCC"/>
                </a:solidFill>
              </a:rPr>
              <a:t>s/s</a:t>
            </a:r>
            <a:r>
              <a:rPr lang="ja-JP" altLang="en-US" sz="1600">
                <a:solidFill>
                  <a:srgbClr val="CCFFCC"/>
                </a:solidFill>
              </a:rPr>
              <a:t>　</a:t>
            </a:r>
          </a:p>
          <a:p>
            <a:pPr algn="l">
              <a:buFontTx/>
              <a:buNone/>
            </a:pPr>
            <a:r>
              <a:rPr lang="ja-JP" altLang="en-US" sz="1600">
                <a:solidFill>
                  <a:srgbClr val="333333"/>
                </a:solidFill>
              </a:rPr>
              <a:t>         　　</a:t>
            </a:r>
            <a:r>
              <a:rPr lang="ja-JP" altLang="en-US" sz="1600">
                <a:solidFill>
                  <a:srgbClr val="DDDDDD"/>
                </a:solidFill>
              </a:rPr>
              <a:t>理論と観測の差は</a:t>
            </a:r>
            <a:r>
              <a:rPr lang="en-US" altLang="ja-JP" sz="1600">
                <a:solidFill>
                  <a:srgbClr val="DDDDDD"/>
                </a:solidFill>
              </a:rPr>
              <a:t>0.2%</a:t>
            </a:r>
            <a:r>
              <a:rPr lang="ja-JP" altLang="en-US" sz="1600">
                <a:solidFill>
                  <a:srgbClr val="DDDDDD"/>
                </a:solidFill>
              </a:rPr>
              <a:t>程度</a:t>
            </a:r>
          </a:p>
        </p:txBody>
      </p:sp>
      <p:sp>
        <p:nvSpPr>
          <p:cNvPr id="1366046" name="AutoShape 30"/>
          <p:cNvSpPr>
            <a:spLocks noChangeArrowheads="1"/>
          </p:cNvSpPr>
          <p:nvPr/>
        </p:nvSpPr>
        <p:spPr bwMode="auto">
          <a:xfrm rot="5400000">
            <a:off x="2109788" y="5322888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CCFFCC">
              <a:alpha val="10000"/>
            </a:srgbClr>
          </a:solidFill>
          <a:ln w="6350">
            <a:solidFill>
              <a:schemeClr val="bg1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366037" name="Rectangle 21"/>
          <p:cNvSpPr>
            <a:spLocks noChangeArrowheads="1"/>
          </p:cNvSpPr>
          <p:nvPr/>
        </p:nvSpPr>
        <p:spPr bwMode="auto">
          <a:xfrm>
            <a:off x="560388" y="836613"/>
            <a:ext cx="43989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>
                <a:solidFill>
                  <a:srgbClr val="DDDDDD"/>
                </a:solidFill>
              </a:rPr>
              <a:t>連星パルサー</a:t>
            </a:r>
            <a:r>
              <a:rPr lang="en-US" altLang="ja-JP" sz="1800">
                <a:solidFill>
                  <a:srgbClr val="DDDDDD"/>
                </a:solidFill>
              </a:rPr>
              <a:t>PSR B1913+16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>
                <a:solidFill>
                  <a:srgbClr val="DDDDDD"/>
                </a:solidFill>
              </a:rPr>
              <a:t>     </a:t>
            </a:r>
            <a:r>
              <a:rPr lang="en-US" altLang="ja-JP" sz="1600">
                <a:solidFill>
                  <a:srgbClr val="DDDDDD"/>
                </a:solidFill>
              </a:rPr>
              <a:t>(1974</a:t>
            </a:r>
            <a:r>
              <a:rPr lang="ja-JP" altLang="en-US" sz="1600">
                <a:solidFill>
                  <a:srgbClr val="DDDDDD"/>
                </a:solidFill>
              </a:rPr>
              <a:t>年 ラッセル・ハルス</a:t>
            </a:r>
            <a:r>
              <a:rPr lang="en-US" altLang="ja-JP" sz="1600">
                <a:solidFill>
                  <a:srgbClr val="DDDDDD"/>
                </a:solidFill>
              </a:rPr>
              <a:t>, </a:t>
            </a:r>
            <a:r>
              <a:rPr lang="ja-JP" altLang="en-US" sz="1600">
                <a:solidFill>
                  <a:srgbClr val="DDDDDD"/>
                </a:solidFill>
              </a:rPr>
              <a:t>ジョゼフ・テイラー</a:t>
            </a:r>
            <a:r>
              <a:rPr lang="en-US" altLang="ja-JP" sz="1600">
                <a:solidFill>
                  <a:srgbClr val="DDDDDD"/>
                </a:solidFill>
              </a:rPr>
              <a:t>)</a:t>
            </a:r>
          </a:p>
        </p:txBody>
      </p:sp>
      <p:pic>
        <p:nvPicPr>
          <p:cNvPr id="1366032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912813"/>
            <a:ext cx="3600450" cy="2498725"/>
          </a:xfrm>
          <a:prstGeom prst="rect">
            <a:avLst/>
          </a:prstGeom>
          <a:noFill/>
        </p:spPr>
      </p:pic>
      <p:sp>
        <p:nvSpPr>
          <p:cNvPr id="1366033" name="AutoShape 17"/>
          <p:cNvSpPr>
            <a:spLocks noChangeArrowheads="1"/>
          </p:cNvSpPr>
          <p:nvPr/>
        </p:nvSpPr>
        <p:spPr bwMode="auto">
          <a:xfrm>
            <a:off x="1116013" y="1628775"/>
            <a:ext cx="3743325" cy="1512888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366034" name="Rectangle 18"/>
          <p:cNvSpPr>
            <a:spLocks noChangeArrowheads="1"/>
          </p:cNvSpPr>
          <p:nvPr/>
        </p:nvSpPr>
        <p:spPr bwMode="auto">
          <a:xfrm>
            <a:off x="1146175" y="1676400"/>
            <a:ext cx="34258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</a:rPr>
              <a:t>公転周期：  </a:t>
            </a:r>
            <a:r>
              <a:rPr lang="en-US" altLang="ja-JP" sz="1600">
                <a:solidFill>
                  <a:srgbClr val="DDDDDD"/>
                </a:solidFill>
              </a:rPr>
              <a:t>7.75</a:t>
            </a:r>
            <a:r>
              <a:rPr lang="ja-JP" altLang="en-US" sz="1600">
                <a:solidFill>
                  <a:srgbClr val="DDDDDD"/>
                </a:solidFill>
              </a:rPr>
              <a:t>時間 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</a:rPr>
              <a:t>質量 </a:t>
            </a:r>
            <a:r>
              <a:rPr lang="en-US" altLang="ja-JP" sz="1600">
                <a:solidFill>
                  <a:srgbClr val="DDDDDD"/>
                </a:solidFill>
              </a:rPr>
              <a:t>:  </a:t>
            </a:r>
            <a:r>
              <a:rPr lang="ja-JP" altLang="en-US" sz="1600">
                <a:solidFill>
                  <a:srgbClr val="DDDDDD"/>
                </a:solidFill>
              </a:rPr>
              <a:t>パルサー </a:t>
            </a:r>
            <a:r>
              <a:rPr lang="en-US" altLang="ja-JP" sz="1600">
                <a:solidFill>
                  <a:srgbClr val="DDDDDD"/>
                </a:solidFill>
              </a:rPr>
              <a:t>1.44 Msolar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</a:rPr>
              <a:t>            </a:t>
            </a:r>
            <a:r>
              <a:rPr lang="ja-JP" altLang="en-US" sz="1600">
                <a:solidFill>
                  <a:srgbClr val="DDDDDD"/>
                </a:solidFill>
              </a:rPr>
              <a:t>伴星      </a:t>
            </a:r>
            <a:r>
              <a:rPr lang="en-US" altLang="ja-JP" sz="1600">
                <a:solidFill>
                  <a:srgbClr val="DDDDDD"/>
                </a:solidFill>
              </a:rPr>
              <a:t>1.39 Msolar</a:t>
            </a:r>
          </a:p>
        </p:txBody>
      </p:sp>
      <p:sp>
        <p:nvSpPr>
          <p:cNvPr id="1366035" name="Text Box 19"/>
          <p:cNvSpPr txBox="1">
            <a:spLocks noChangeArrowheads="1"/>
          </p:cNvSpPr>
          <p:nvPr/>
        </p:nvSpPr>
        <p:spPr bwMode="auto">
          <a:xfrm>
            <a:off x="1147763" y="2493963"/>
            <a:ext cx="4432300" cy="6302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no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FontTx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公転周期の変化率：	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FontTx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      </a:t>
            </a:r>
            <a:r>
              <a:rPr lang="en-US" altLang="ja-JP" sz="1600" dirty="0">
                <a:solidFill>
                  <a:srgbClr val="CCFFCC"/>
                </a:solidFill>
              </a:rPr>
              <a:t>(-2.4056±0.0051)×10</a:t>
            </a:r>
            <a:r>
              <a:rPr lang="en-US" altLang="ja-JP" sz="1600" baseline="30000" dirty="0">
                <a:solidFill>
                  <a:srgbClr val="CCFFCC"/>
                </a:solidFill>
              </a:rPr>
              <a:t>-12</a:t>
            </a:r>
            <a:r>
              <a:rPr lang="en-US" altLang="ja-JP" sz="1600" dirty="0">
                <a:solidFill>
                  <a:srgbClr val="CCFFCC"/>
                </a:solidFill>
              </a:rPr>
              <a:t>s/s</a:t>
            </a:r>
          </a:p>
        </p:txBody>
      </p:sp>
      <p:sp>
        <p:nvSpPr>
          <p:cNvPr id="1366036" name="Text Box 20"/>
          <p:cNvSpPr txBox="1">
            <a:spLocks noChangeAspect="1" noChangeArrowheads="1"/>
          </p:cNvSpPr>
          <p:nvPr/>
        </p:nvSpPr>
        <p:spPr bwMode="auto">
          <a:xfrm>
            <a:off x="5183188" y="968375"/>
            <a:ext cx="241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ja-JP" altLang="en-US" sz="9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アレシボ天文台 </a:t>
            </a:r>
            <a:r>
              <a:rPr kumimoji="0" lang="en-US" altLang="ja-JP" sz="9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ja-JP" altLang="en-US" sz="9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プエルトリコ</a:t>
            </a:r>
            <a:r>
              <a:rPr kumimoji="0" lang="en-US" altLang="ja-JP" sz="9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</a:p>
        </p:txBody>
      </p:sp>
      <p:pic>
        <p:nvPicPr>
          <p:cNvPr id="1366048" name="Picture 32" descr="gravi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81039"/>
              </a:clrFrom>
              <a:clrTo>
                <a:srgbClr val="08103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84900" y="4365625"/>
            <a:ext cx="12668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3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6029325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重力波による天文学</a:t>
            </a:r>
            <a:endParaRPr kumimoji="1" lang="en-US" altLang="ja-JP" sz="320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相対論と重力波</a:t>
            </a:r>
            <a:endParaRPr kumimoji="1" lang="en-US" altLang="ja-JP" sz="320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重力波の存在証明</a:t>
            </a:r>
            <a:endParaRPr kumimoji="1" lang="ja-JP" altLang="en-US" sz="320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i="0" u="none" strike="noStrike" kern="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連星中性子星の発見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30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857224" y="2259837"/>
            <a:ext cx="428628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パルス周期の規則的な変化を観測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    </a:t>
            </a:r>
            <a:r>
              <a:rPr lang="ja-JP" alt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 pitchFamily="2" charset="2"/>
              </a:rPr>
              <a:t>伴星によるドップラーシフト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の効果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560388" y="1285860"/>
            <a:ext cx="43989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>
                <a:solidFill>
                  <a:srgbClr val="DDDDDD"/>
                </a:solidFill>
              </a:rPr>
              <a:t>連星パルサー</a:t>
            </a:r>
            <a:r>
              <a:rPr lang="en-US" altLang="ja-JP" sz="2000" dirty="0">
                <a:solidFill>
                  <a:srgbClr val="DDDDDD"/>
                </a:solidFill>
              </a:rPr>
              <a:t>PSR B1913+16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(</a:t>
            </a:r>
            <a:r>
              <a:rPr lang="en-US" altLang="ja-JP" sz="1800" dirty="0">
                <a:solidFill>
                  <a:srgbClr val="DDDDDD"/>
                </a:solidFill>
              </a:rPr>
              <a:t>1974</a:t>
            </a:r>
            <a:r>
              <a:rPr lang="ja-JP" altLang="en-US" sz="1800" dirty="0">
                <a:solidFill>
                  <a:srgbClr val="DDDDDD"/>
                </a:solidFill>
              </a:rPr>
              <a:t>年 ラッセル・ハルス</a:t>
            </a:r>
            <a:r>
              <a:rPr lang="en-US" altLang="ja-JP" sz="1800" dirty="0">
                <a:solidFill>
                  <a:srgbClr val="DDDDDD"/>
                </a:solidFill>
              </a:rPr>
              <a:t>, </a:t>
            </a:r>
            <a:r>
              <a:rPr lang="ja-JP" altLang="en-US" sz="1800" dirty="0">
                <a:solidFill>
                  <a:srgbClr val="DDDDDD"/>
                </a:solidFill>
              </a:rPr>
              <a:t>ジョゼフ・テイラー</a:t>
            </a:r>
            <a:r>
              <a:rPr lang="en-US" altLang="ja-JP" sz="1800" dirty="0">
                <a:solidFill>
                  <a:srgbClr val="DDDDDD"/>
                </a:solidFill>
              </a:rPr>
              <a:t>)</a:t>
            </a: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912813"/>
            <a:ext cx="3600450" cy="2498725"/>
          </a:xfrm>
          <a:prstGeom prst="rect">
            <a:avLst/>
          </a:prstGeom>
          <a:noFill/>
        </p:spPr>
      </p:pic>
      <p:sp>
        <p:nvSpPr>
          <p:cNvPr id="12" name="Text Box 20"/>
          <p:cNvSpPr txBox="1">
            <a:spLocks noChangeAspect="1" noChangeArrowheads="1"/>
          </p:cNvSpPr>
          <p:nvPr/>
        </p:nvSpPr>
        <p:spPr bwMode="auto">
          <a:xfrm>
            <a:off x="5183188" y="968375"/>
            <a:ext cx="241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ja-JP" alt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アレシボ天文台 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kumimoji="0" lang="ja-JP" alt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プエルトリコ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pic>
        <p:nvPicPr>
          <p:cNvPr id="158617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500438"/>
            <a:ext cx="3743332" cy="277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>
            <a:off x="5072066" y="5529220"/>
            <a:ext cx="2500314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buNone/>
            </a:pPr>
            <a:r>
              <a:rPr lang="en-US" sz="1000" dirty="0" smtClean="0">
                <a:solidFill>
                  <a:srgbClr val="FFFFFF"/>
                </a:solidFill>
              </a:rPr>
              <a:t>Science 6 October 2006:</a:t>
            </a:r>
            <a:br>
              <a:rPr lang="en-US" sz="1000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Vol. 314. no. 5796, pp. 97 - 102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  <p:pic>
        <p:nvPicPr>
          <p:cNvPr id="158618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5" y="3241691"/>
            <a:ext cx="3806237" cy="29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パルサー・中性子星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31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4172442" y="1700808"/>
            <a:ext cx="4648030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高速で回転する</a:t>
            </a:r>
            <a:r>
              <a:rPr lang="ja-JP" altLang="en-US" sz="20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中性子星</a:t>
            </a:r>
            <a:endParaRPr lang="en-US" altLang="ja-JP" sz="2000" dirty="0" smtClean="0">
              <a:solidFill>
                <a:schemeClr val="tx1">
                  <a:lumMod val="20000"/>
                  <a:lumOff val="80000"/>
                </a:schemeClr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  　強い磁場のため、磁極方向に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　  電波ビームを放射している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  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周期的な電波パルスが観測できる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</a:t>
            </a:r>
          </a:p>
        </p:txBody>
      </p:sp>
      <p:pic>
        <p:nvPicPr>
          <p:cNvPr id="1588226" name="Picture 2" descr="ファイル:Pulsar schematic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143116"/>
            <a:ext cx="3857652" cy="2893239"/>
          </a:xfrm>
          <a:prstGeom prst="rect">
            <a:avLst/>
          </a:prstGeom>
          <a:noFill/>
        </p:spPr>
      </p:pic>
      <p:sp>
        <p:nvSpPr>
          <p:cNvPr id="7" name="Line 30"/>
          <p:cNvSpPr>
            <a:spLocks noChangeShapeType="1"/>
          </p:cNvSpPr>
          <p:nvPr/>
        </p:nvSpPr>
        <p:spPr bwMode="auto">
          <a:xfrm flipV="1">
            <a:off x="3214678" y="1714488"/>
            <a:ext cx="214314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3000364" y="1285860"/>
            <a:ext cx="121444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観測者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1785918" y="1947438"/>
            <a:ext cx="121444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自転</a:t>
            </a:r>
            <a:endParaRPr lang="en-US" altLang="ja-JP" sz="1600" dirty="0" smtClean="0">
              <a:solidFill>
                <a:schemeClr val="tx1">
                  <a:lumMod val="20000"/>
                  <a:lumOff val="80000"/>
                </a:schemeClr>
              </a:solidFill>
              <a:sym typeface="Wingdings" pitchFamily="2" charset="2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1000100" y="5214950"/>
            <a:ext cx="121444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中性子星</a:t>
            </a:r>
            <a:endParaRPr lang="en-US" altLang="ja-JP" sz="1600" dirty="0" smtClean="0">
              <a:solidFill>
                <a:schemeClr val="tx1">
                  <a:lumMod val="20000"/>
                  <a:lumOff val="80000"/>
                </a:schemeClr>
              </a:solidFill>
              <a:sym typeface="Wingdings" pitchFamily="2" charset="2"/>
            </a:endParaRPr>
          </a:p>
        </p:txBody>
      </p:sp>
      <p:sp>
        <p:nvSpPr>
          <p:cNvPr id="11" name="Line 30"/>
          <p:cNvSpPr>
            <a:spLocks noChangeShapeType="1"/>
          </p:cNvSpPr>
          <p:nvPr/>
        </p:nvSpPr>
        <p:spPr bwMode="auto">
          <a:xfrm flipV="1">
            <a:off x="1857356" y="3714751"/>
            <a:ext cx="428628" cy="1500197"/>
          </a:xfrm>
          <a:prstGeom prst="line">
            <a:avLst/>
          </a:prstGeom>
          <a:noFill/>
          <a:ln w="25400">
            <a:solidFill>
              <a:schemeClr val="tx1">
                <a:lumMod val="20000"/>
                <a:lumOff val="80000"/>
              </a:schemeClr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4427984" y="3770339"/>
            <a:ext cx="4608512" cy="2164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自転周期  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1m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秒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–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数秒　程度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精度の良い　</a:t>
            </a:r>
            <a:r>
              <a:rPr lang="ja-JP" alt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時計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となる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  </a:t>
            </a:r>
            <a:r>
              <a:rPr lang="ja-JP" alt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　　</a:t>
            </a:r>
            <a:r>
              <a:rPr lang="en-US" altLang="ja-JP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 </a:t>
            </a:r>
            <a:r>
              <a:rPr lang="ja-JP" alt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PSR1855+09 5.36… msec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    </a:t>
            </a:r>
            <a:r>
              <a:rPr lang="ja-JP" alt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　　</a:t>
            </a:r>
            <a:r>
              <a:rPr lang="en-US" altLang="ja-JP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PSR1937+21  1.55… msec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    </a:t>
            </a:r>
            <a:r>
              <a:rPr lang="ja-JP" alt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　　　　　　　　　　　　など、</a:t>
            </a:r>
            <a:r>
              <a:rPr lang="en-US" altLang="ja-JP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15</a:t>
            </a:r>
            <a:r>
              <a:rPr lang="ja-JP" alt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桁の精度</a:t>
            </a:r>
            <a:r>
              <a:rPr lang="en-US" altLang="ja-JP" sz="18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928662" y="5500702"/>
            <a:ext cx="3429024" cy="8679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太陽質量程度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直径 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10km </a:t>
            </a: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の高密度星</a:t>
            </a:r>
            <a:endParaRPr lang="en-US" altLang="ja-JP" sz="14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超新星爆発 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恒星の重力崩壊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)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                               </a:t>
            </a: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により生成される</a:t>
            </a:r>
            <a:endParaRPr lang="en-US" altLang="ja-JP" sz="14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5" name="Rectangle 69"/>
          <p:cNvSpPr>
            <a:spLocks noChangeArrowheads="1"/>
          </p:cNvSpPr>
          <p:nvPr/>
        </p:nvSpPr>
        <p:spPr bwMode="auto">
          <a:xfrm rot="18297753">
            <a:off x="366891" y="2289296"/>
            <a:ext cx="121444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rPr>
              <a:t>磁力線</a:t>
            </a:r>
            <a:endParaRPr lang="en-US" altLang="ja-JP" sz="1400" dirty="0" smtClean="0">
              <a:solidFill>
                <a:schemeClr val="tx1">
                  <a:lumMod val="20000"/>
                  <a:lumOff val="80000"/>
                </a:schemeClr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Lighthouse model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32</a:t>
            </a:fld>
            <a:endParaRPr lang="en-US" altLang="ja-JP"/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1619672" y="5877272"/>
            <a:ext cx="6912768" cy="5947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Duncan R. </a:t>
            </a:r>
            <a:r>
              <a:rPr lang="en-US" altLang="ja-JP" sz="1400" dirty="0" err="1" smtClean="0">
                <a:solidFill>
                  <a:srgbClr val="F8F8F8"/>
                </a:solidFill>
                <a:sym typeface="Wingdings" pitchFamily="2" charset="2"/>
              </a:rPr>
              <a:t>Lorimer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, Living Rev. Relativity 11 (2008) 8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  Animation </a:t>
            </a:r>
            <a:r>
              <a:rPr lang="en-US" altLang="ja-JP" sz="1400" dirty="0">
                <a:solidFill>
                  <a:srgbClr val="F8F8F8"/>
                </a:solidFill>
                <a:sym typeface="Wingdings" pitchFamily="2" charset="2"/>
              </a:rPr>
              <a:t>designed by Michael 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Kramer</a:t>
            </a:r>
            <a:r>
              <a:rPr lang="en-US" altLang="ja-JP" sz="1400" dirty="0">
                <a:solidFill>
                  <a:srgbClr val="F8F8F8"/>
                </a:solidFill>
                <a:sym typeface="Wingdings" pitchFamily="2" charset="2"/>
              </a:rPr>
              <a:t>.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http</a:t>
            </a:r>
            <a:r>
              <a:rPr lang="en-US" altLang="ja-JP" sz="1400" dirty="0">
                <a:solidFill>
                  <a:srgbClr val="F8F8F8"/>
                </a:solidFill>
                <a:sym typeface="Wingdings" pitchFamily="2" charset="2"/>
              </a:rPr>
              <a:t>://www.livingreviews.org/lrr-2008-8</a:t>
            </a:r>
          </a:p>
        </p:txBody>
      </p:sp>
      <p:pic>
        <p:nvPicPr>
          <p:cNvPr id="1026" name="Picture 2" descr="Fig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3490"/>
            <a:ext cx="51845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パルサー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33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4714876" y="3795958"/>
            <a:ext cx="3857652" cy="24191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•Most pulsars have </a:t>
            </a:r>
            <a:r>
              <a:rPr lang="en-US" altLang="ja-JP" sz="1400" dirty="0" err="1" smtClean="0">
                <a:solidFill>
                  <a:srgbClr val="F8F8F8"/>
                </a:solidFill>
                <a:sym typeface="Wingdings" pitchFamily="2" charset="2"/>
              </a:rPr>
              <a:t>dP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~ 10-15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•MSPs have </a:t>
            </a:r>
            <a:r>
              <a:rPr lang="en-US" altLang="ja-JP" sz="1400" dirty="0" err="1" smtClean="0">
                <a:solidFill>
                  <a:srgbClr val="F8F8F8"/>
                </a:solidFill>
                <a:sym typeface="Wingdings" pitchFamily="2" charset="2"/>
              </a:rPr>
              <a:t>dP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smaller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    by about 5 orders of magnitude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•Most MSPs are binary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•Only a few percent of normal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  pulsars are binary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•P/(2 </a:t>
            </a:r>
            <a:r>
              <a:rPr lang="en-US" altLang="ja-JP" sz="1400" dirty="0" err="1" smtClean="0">
                <a:solidFill>
                  <a:srgbClr val="F8F8F8"/>
                </a:solidFill>
                <a:sym typeface="Wingdings" pitchFamily="2" charset="2"/>
              </a:rPr>
              <a:t>dP</a:t>
            </a: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) is an indicator of pulsar age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•Most young pulsars are associated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    with supernova remnants</a:t>
            </a:r>
          </a:p>
        </p:txBody>
      </p:sp>
      <p:sp>
        <p:nvSpPr>
          <p:cNvPr id="13" name="Rectangle 69"/>
          <p:cNvSpPr>
            <a:spLocks noChangeArrowheads="1"/>
          </p:cNvSpPr>
          <p:nvPr/>
        </p:nvSpPr>
        <p:spPr bwMode="auto">
          <a:xfrm>
            <a:off x="4286248" y="1844824"/>
            <a:ext cx="4429156" cy="12750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1967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年 ベル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ヒューイッシュ　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        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によって最初に発見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現在までに 約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1800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個が発見されている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073176"/>
            <a:ext cx="4000528" cy="514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23872" y="1210030"/>
            <a:ext cx="1919302" cy="2901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Manchester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1042989" y="2273302"/>
            <a:ext cx="4386267" cy="1798640"/>
          </a:xfrm>
          <a:prstGeom prst="roundRect">
            <a:avLst>
              <a:gd name="adj" fmla="val 10296"/>
            </a:avLst>
          </a:prstGeom>
          <a:solidFill>
            <a:srgbClr val="CCE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solidFill>
                <a:srgbClr val="CCEC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軌道要素の決定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34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857224" y="1285860"/>
            <a:ext cx="4286280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視線方向の速度曲線をもとに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　　ケプラー運動より軌道要素を決定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1142976" y="2357430"/>
            <a:ext cx="457203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CCECFF"/>
                </a:solidFill>
                <a:latin typeface="+mn-lt"/>
              </a:rPr>
              <a:t>公転</a:t>
            </a: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周期                      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7.75</a:t>
            </a: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時間</a:t>
            </a:r>
            <a:endParaRPr lang="en-US" altLang="ja-JP" sz="1600" dirty="0" smtClean="0">
              <a:solidFill>
                <a:srgbClr val="CCECFF"/>
              </a:solidFill>
              <a:latin typeface="+mn-lt"/>
            </a:endParaRP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                                       (27908 ± 7  sec)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離心率                         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0.615 ±  0.010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視線速度の振幅            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199 ± 5  km/sec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視線方向の軌道長半径  </a:t>
            </a:r>
            <a:endParaRPr lang="en-US" altLang="ja-JP" sz="1600" dirty="0" smtClean="0">
              <a:solidFill>
                <a:srgbClr val="CCECFF"/>
              </a:solidFill>
              <a:latin typeface="+mn-lt"/>
            </a:endParaRP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           a</a:t>
            </a:r>
            <a:r>
              <a:rPr lang="en-US" altLang="ja-JP" sz="1050" dirty="0" smtClean="0">
                <a:solidFill>
                  <a:srgbClr val="CCECFF"/>
                </a:solidFill>
                <a:latin typeface="+mn-lt"/>
              </a:rPr>
              <a:t>1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 sin </a:t>
            </a:r>
            <a:r>
              <a:rPr lang="en-US" altLang="ja-JP" sz="1600" i="1" dirty="0" smtClean="0">
                <a:solidFill>
                  <a:srgbClr val="CCECFF"/>
                </a:solidFill>
                <a:latin typeface="+mn-lt"/>
              </a:rPr>
              <a:t>i  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 = 1.00 ± 0.02 </a:t>
            </a: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太陽半径</a:t>
            </a:r>
            <a:endParaRPr lang="en-US" altLang="ja-JP" sz="1600" dirty="0">
              <a:solidFill>
                <a:srgbClr val="CCECFF"/>
              </a:solidFill>
              <a:latin typeface="+mn-lt"/>
            </a:endParaRPr>
          </a:p>
        </p:txBody>
      </p:sp>
      <p:pic>
        <p:nvPicPr>
          <p:cNvPr id="158618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1000108"/>
            <a:ext cx="2828922" cy="220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618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3357562"/>
            <a:ext cx="2998787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9"/>
          <p:cNvSpPr>
            <a:spLocks noChangeArrowheads="1"/>
          </p:cNvSpPr>
          <p:nvPr/>
        </p:nvSpPr>
        <p:spPr bwMode="auto">
          <a:xfrm>
            <a:off x="1285852" y="4643446"/>
            <a:ext cx="4429156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中性子星とコンパクト天体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(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中性子星・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BH)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の連星系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        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相対性理論の実験場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8" name="AutoShape 30"/>
          <p:cNvSpPr>
            <a:spLocks noChangeArrowheads="1"/>
          </p:cNvSpPr>
          <p:nvPr/>
        </p:nvSpPr>
        <p:spPr bwMode="auto">
          <a:xfrm rot="5400000">
            <a:off x="2554276" y="4086230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6350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17"/>
          <p:cNvSpPr>
            <a:spLocks noChangeArrowheads="1"/>
          </p:cNvSpPr>
          <p:nvPr/>
        </p:nvSpPr>
        <p:spPr bwMode="auto">
          <a:xfrm>
            <a:off x="5643602" y="5000636"/>
            <a:ext cx="3286148" cy="714380"/>
          </a:xfrm>
          <a:prstGeom prst="roundRect">
            <a:avLst>
              <a:gd name="adj" fmla="val 4613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4" name="AutoShape 17"/>
          <p:cNvSpPr>
            <a:spLocks noChangeArrowheads="1"/>
          </p:cNvSpPr>
          <p:nvPr/>
        </p:nvSpPr>
        <p:spPr bwMode="auto">
          <a:xfrm>
            <a:off x="500034" y="1285860"/>
            <a:ext cx="4643470" cy="4357718"/>
          </a:xfrm>
          <a:prstGeom prst="roundRect">
            <a:avLst>
              <a:gd name="adj" fmla="val 4613"/>
            </a:avLst>
          </a:prstGeom>
          <a:solidFill>
            <a:schemeClr val="tx1">
              <a:lumMod val="20000"/>
              <a:lumOff val="80000"/>
              <a:alpha val="10000"/>
            </a:scheme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相対論的効果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35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500034" y="785794"/>
            <a:ext cx="4286280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ポストケプラーパラメータの見積もり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64045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285860"/>
            <a:ext cx="349141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9"/>
          <p:cNvSpPr>
            <a:spLocks noChangeArrowheads="1"/>
          </p:cNvSpPr>
          <p:nvPr/>
        </p:nvSpPr>
        <p:spPr bwMode="auto">
          <a:xfrm>
            <a:off x="571472" y="1285860"/>
            <a:ext cx="428628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近日点の移動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928662" y="1643050"/>
            <a:ext cx="2630345" cy="469565"/>
          </a:xfrm>
          <a:prstGeom prst="rect">
            <a:avLst/>
          </a:prstGeom>
          <a:noFill/>
        </p:spPr>
      </p:pic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571472" y="2183946"/>
            <a:ext cx="428628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重力赤方偏移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642910" y="3184078"/>
            <a:ext cx="428628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シャピロ時間遅れ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</p:txBody>
      </p:sp>
      <p:pic>
        <p:nvPicPr>
          <p:cNvPr id="26" name="図 2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961083" y="3571876"/>
            <a:ext cx="1455140" cy="410326"/>
          </a:xfrm>
          <a:prstGeom prst="rect">
            <a:avLst/>
          </a:prstGeom>
          <a:noFill/>
        </p:spPr>
      </p:pic>
      <p:pic>
        <p:nvPicPr>
          <p:cNvPr id="29" name="図 28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928662" y="4042134"/>
            <a:ext cx="2667124" cy="457818"/>
          </a:xfrm>
          <a:prstGeom prst="rect">
            <a:avLst/>
          </a:prstGeom>
          <a:noFill/>
        </p:spPr>
      </p:pic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662549" y="4572008"/>
            <a:ext cx="428628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重力波放出による公転周期減少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</p:txBody>
      </p:sp>
      <p:pic>
        <p:nvPicPr>
          <p:cNvPr id="32" name="図 31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1000100" y="5042884"/>
            <a:ext cx="4012084" cy="457818"/>
          </a:xfrm>
          <a:prstGeom prst="rect">
            <a:avLst/>
          </a:prstGeom>
          <a:noFill/>
        </p:spPr>
      </p:pic>
      <p:pic>
        <p:nvPicPr>
          <p:cNvPr id="33" name="図 32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928662" y="2571744"/>
            <a:ext cx="3929090" cy="436364"/>
          </a:xfrm>
          <a:prstGeom prst="rect">
            <a:avLst/>
          </a:prstGeom>
          <a:noFill/>
        </p:spPr>
      </p:pic>
      <p:sp>
        <p:nvSpPr>
          <p:cNvPr id="35" name="正方形/長方形 34"/>
          <p:cNvSpPr/>
          <p:nvPr/>
        </p:nvSpPr>
        <p:spPr>
          <a:xfrm>
            <a:off x="7286644" y="1428736"/>
            <a:ext cx="1714512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buNone/>
            </a:pPr>
            <a:r>
              <a:rPr lang="ja-JP" altLang="en-US" sz="1000" dirty="0" smtClean="0">
                <a:solidFill>
                  <a:srgbClr val="FFFFFF"/>
                </a:solidFill>
              </a:rPr>
              <a:t>中村卓史　他</a:t>
            </a:r>
            <a:endParaRPr lang="en-US" altLang="ja-JP" sz="10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ja-JP" altLang="en-US" sz="1000" dirty="0" smtClean="0">
                <a:solidFill>
                  <a:srgbClr val="FFFFFF"/>
                </a:solidFill>
              </a:rPr>
              <a:t>　「重力波をとらえる」　より　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36" name="AutoShape 30"/>
          <p:cNvSpPr>
            <a:spLocks noChangeArrowheads="1"/>
          </p:cNvSpPr>
          <p:nvPr/>
        </p:nvSpPr>
        <p:spPr bwMode="auto">
          <a:xfrm>
            <a:off x="785786" y="5857892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7" name="Rectangle 69"/>
          <p:cNvSpPr>
            <a:spLocks noChangeArrowheads="1"/>
          </p:cNvSpPr>
          <p:nvPr/>
        </p:nvSpPr>
        <p:spPr bwMode="auto">
          <a:xfrm>
            <a:off x="1142976" y="5898850"/>
            <a:ext cx="537324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軌道パラメータとまとめて最小二乗法で決定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5572164" y="5072074"/>
            <a:ext cx="342899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DDDDDD"/>
                </a:solidFill>
              </a:rPr>
              <a:t>質量 </a:t>
            </a:r>
            <a:r>
              <a:rPr lang="en-US" altLang="ja-JP" sz="1600" dirty="0">
                <a:solidFill>
                  <a:srgbClr val="DDDDDD"/>
                </a:solidFill>
              </a:rPr>
              <a:t>:  </a:t>
            </a:r>
            <a:r>
              <a:rPr lang="ja-JP" altLang="en-US" sz="1600" dirty="0">
                <a:solidFill>
                  <a:srgbClr val="DDDDDD"/>
                </a:solidFill>
              </a:rPr>
              <a:t>パルサー </a:t>
            </a:r>
            <a:r>
              <a:rPr lang="en-US" altLang="ja-JP" sz="1600" dirty="0" smtClean="0">
                <a:solidFill>
                  <a:srgbClr val="DDDDDD"/>
                </a:solidFill>
              </a:rPr>
              <a:t>1.4411</a:t>
            </a:r>
            <a:r>
              <a:rPr lang="en-US" altLang="ja-JP" sz="1100" dirty="0" smtClean="0">
                <a:solidFill>
                  <a:srgbClr val="DDDDDD"/>
                </a:solidFill>
              </a:rPr>
              <a:t>(7)</a:t>
            </a:r>
            <a:r>
              <a:rPr lang="en-US" altLang="ja-JP" sz="1600" dirty="0" smtClean="0">
                <a:solidFill>
                  <a:srgbClr val="DDDDDD"/>
                </a:solidFill>
              </a:rPr>
              <a:t> </a:t>
            </a:r>
            <a:r>
              <a:rPr lang="en-US" altLang="ja-JP" sz="1600" dirty="0">
                <a:solidFill>
                  <a:srgbClr val="DDDDDD"/>
                </a:solidFill>
              </a:rPr>
              <a:t>Msolar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</a:rPr>
              <a:t>           </a:t>
            </a:r>
            <a:r>
              <a:rPr lang="ja-JP" altLang="en-US" sz="1600" dirty="0" smtClean="0">
                <a:solidFill>
                  <a:srgbClr val="DDDDDD"/>
                </a:solidFill>
              </a:rPr>
              <a:t>伴星      </a:t>
            </a:r>
            <a:r>
              <a:rPr lang="en-US" altLang="ja-JP" sz="1600" dirty="0" smtClean="0">
                <a:solidFill>
                  <a:srgbClr val="DDDDDD"/>
                </a:solidFill>
              </a:rPr>
              <a:t>1.3874</a:t>
            </a:r>
            <a:r>
              <a:rPr lang="en-US" altLang="ja-JP" sz="1100" dirty="0" smtClean="0">
                <a:solidFill>
                  <a:srgbClr val="DDDDDD"/>
                </a:solidFill>
              </a:rPr>
              <a:t>(7)</a:t>
            </a:r>
            <a:r>
              <a:rPr lang="en-US" altLang="ja-JP" sz="1600" dirty="0" smtClean="0">
                <a:solidFill>
                  <a:srgbClr val="DDDDDD"/>
                </a:solidFill>
              </a:rPr>
              <a:t> </a:t>
            </a:r>
            <a:r>
              <a:rPr lang="en-US" altLang="ja-JP" sz="1600" dirty="0">
                <a:solidFill>
                  <a:srgbClr val="DDDDDD"/>
                </a:solidFill>
              </a:rPr>
              <a:t>Msolar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重力波放射による軌道変化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36</a:t>
            </a:fld>
            <a:endParaRPr lang="en-US" altLang="ja-JP"/>
          </a:p>
        </p:txBody>
      </p:sp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1" y="2928935"/>
            <a:ext cx="3643339" cy="36433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928662" y="5072074"/>
            <a:ext cx="3857652" cy="1000132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endParaRPr lang="ja-JP" altLang="en-US" dirty="0"/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785786" y="2143116"/>
            <a:ext cx="642942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重力波の放出 </a:t>
            </a:r>
            <a:r>
              <a:rPr lang="ja-JP" altLang="en-US" sz="1800" dirty="0" smtClean="0">
                <a:solidFill>
                  <a:srgbClr val="FFFFFF"/>
                </a:solidFill>
              </a:rPr>
              <a:t>  </a:t>
            </a:r>
            <a:r>
              <a:rPr lang="ja-JP" altLang="en-US" sz="1800" dirty="0">
                <a:solidFill>
                  <a:srgbClr val="FFFFFF"/>
                </a:solidFill>
                <a:sym typeface="Wingdings" pitchFamily="2" charset="2"/>
              </a:rPr>
              <a:t> 公転</a:t>
            </a:r>
            <a:r>
              <a:rPr lang="ja-JP" altLang="en-US" sz="1800" dirty="0">
                <a:solidFill>
                  <a:srgbClr val="FFFFFF"/>
                </a:solidFill>
              </a:rPr>
              <a:t>エネルギーを失い</a:t>
            </a:r>
            <a:r>
              <a:rPr lang="en-US" altLang="ja-JP" sz="1800" dirty="0">
                <a:solidFill>
                  <a:srgbClr val="FFFFFF"/>
                </a:solidFill>
              </a:rPr>
              <a:t>, </a:t>
            </a:r>
            <a:r>
              <a:rPr lang="ja-JP" altLang="en-US" sz="1800" dirty="0">
                <a:solidFill>
                  <a:srgbClr val="FFFFFF"/>
                </a:solidFill>
              </a:rPr>
              <a:t>互いに</a:t>
            </a:r>
            <a:r>
              <a:rPr lang="ja-JP" altLang="en-US" sz="1800" dirty="0" smtClean="0">
                <a:solidFill>
                  <a:srgbClr val="FFFFFF"/>
                </a:solidFill>
              </a:rPr>
              <a:t>落ち込む  </a:t>
            </a:r>
            <a:endParaRPr lang="en-US" altLang="ja-JP" sz="18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                    </a:t>
            </a:r>
            <a:r>
              <a:rPr lang="ja-JP" altLang="en-US" sz="1800" dirty="0" smtClean="0">
                <a:solidFill>
                  <a:srgbClr val="FFFFFF"/>
                </a:solidFill>
              </a:rPr>
              <a:t> </a:t>
            </a:r>
            <a:r>
              <a:rPr lang="ja-JP" altLang="en-US" sz="1600" dirty="0" smtClean="0">
                <a:solidFill>
                  <a:srgbClr val="C0C0C0"/>
                </a:solidFill>
              </a:rPr>
              <a:t>（ゆっくりとエネルギーを失い</a:t>
            </a:r>
            <a:r>
              <a:rPr lang="en-US" altLang="ja-JP" sz="1600" dirty="0" smtClean="0">
                <a:solidFill>
                  <a:srgbClr val="C0C0C0"/>
                </a:solidFill>
              </a:rPr>
              <a:t>, 3×10</a:t>
            </a:r>
            <a:r>
              <a:rPr lang="en-US" altLang="ja-JP" sz="1600" baseline="30000" dirty="0" smtClean="0">
                <a:solidFill>
                  <a:srgbClr val="C0C0C0"/>
                </a:solidFill>
              </a:rPr>
              <a:t>8</a:t>
            </a:r>
            <a:r>
              <a:rPr lang="ja-JP" altLang="en-US" sz="1600" dirty="0">
                <a:solidFill>
                  <a:srgbClr val="C0C0C0"/>
                </a:solidFill>
              </a:rPr>
              <a:t>年後に </a:t>
            </a:r>
            <a:r>
              <a:rPr lang="ja-JP" altLang="en-US" sz="1600" dirty="0" smtClean="0">
                <a:solidFill>
                  <a:srgbClr val="C0C0C0"/>
                </a:solidFill>
              </a:rPr>
              <a:t>合体）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10" name="Text Box 26"/>
          <p:cNvSpPr txBox="1">
            <a:spLocks noChangeAspect="1" noChangeArrowheads="1"/>
          </p:cNvSpPr>
          <p:nvPr/>
        </p:nvSpPr>
        <p:spPr bwMode="auto">
          <a:xfrm>
            <a:off x="6011863" y="5800725"/>
            <a:ext cx="25923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DDDDDD"/>
                </a:solidFill>
              </a:rPr>
              <a:t>J.M. Weisberg, J.H. Taylor, and D.J. Nice,  </a:t>
            </a:r>
          </a:p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DDDDDD"/>
                </a:solidFill>
              </a:rPr>
              <a:t>               APJ, 2007, in preparation 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857224" y="5103830"/>
            <a:ext cx="4751387" cy="94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一般相対性理論による理論値：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　　　   </a:t>
            </a:r>
            <a:r>
              <a:rPr lang="en-US" altLang="ja-JP" sz="1600" dirty="0">
                <a:solidFill>
                  <a:srgbClr val="CCFFCC"/>
                </a:solidFill>
              </a:rPr>
              <a:t>(-2.40242±0.00002)×10</a:t>
            </a:r>
            <a:r>
              <a:rPr lang="en-US" altLang="ja-JP" sz="1600" baseline="30000" dirty="0">
                <a:solidFill>
                  <a:srgbClr val="CCFFCC"/>
                </a:solidFill>
              </a:rPr>
              <a:t>-12</a:t>
            </a:r>
            <a:r>
              <a:rPr lang="en-US" altLang="ja-JP" sz="1600" dirty="0">
                <a:solidFill>
                  <a:srgbClr val="CCFFCC"/>
                </a:solidFill>
              </a:rPr>
              <a:t>s/s</a:t>
            </a:r>
            <a:r>
              <a:rPr lang="ja-JP" altLang="en-US" sz="1600" dirty="0">
                <a:solidFill>
                  <a:srgbClr val="CCFFCC"/>
                </a:solidFill>
              </a:rPr>
              <a:t>　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>
                <a:solidFill>
                  <a:srgbClr val="333333"/>
                </a:solidFill>
              </a:rPr>
              <a:t>         　　</a:t>
            </a:r>
            <a:r>
              <a:rPr lang="ja-JP" altLang="en-US" sz="1600" dirty="0">
                <a:solidFill>
                  <a:srgbClr val="DDDDDD"/>
                </a:solidFill>
              </a:rPr>
              <a:t>理論と観測の差は</a:t>
            </a:r>
            <a:r>
              <a:rPr lang="en-US" altLang="ja-JP" sz="1600" dirty="0">
                <a:solidFill>
                  <a:srgbClr val="DDDDDD"/>
                </a:solidFill>
              </a:rPr>
              <a:t>0.2%</a:t>
            </a:r>
            <a:r>
              <a:rPr lang="ja-JP" altLang="en-US" sz="1600" dirty="0">
                <a:solidFill>
                  <a:srgbClr val="DDDDDD"/>
                </a:solidFill>
              </a:rPr>
              <a:t>程度</a:t>
            </a:r>
          </a:p>
        </p:txBody>
      </p:sp>
      <p:pic>
        <p:nvPicPr>
          <p:cNvPr id="15" name="Picture 32" descr="gravi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81039"/>
              </a:clrFrom>
              <a:clrTo>
                <a:srgbClr val="08103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3714752"/>
            <a:ext cx="12668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図 16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966081" y="3438882"/>
            <a:ext cx="2320167" cy="633060"/>
          </a:xfrm>
          <a:prstGeom prst="rect">
            <a:avLst/>
          </a:prstGeom>
          <a:noFill/>
        </p:spPr>
      </p:pic>
      <p:pic>
        <p:nvPicPr>
          <p:cNvPr id="20" name="図 19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500166" y="1617155"/>
            <a:ext cx="2041619" cy="275382"/>
          </a:xfrm>
          <a:prstGeom prst="rect">
            <a:avLst/>
          </a:prstGeom>
          <a:noFill/>
        </p:spPr>
      </p:pic>
      <p:pic>
        <p:nvPicPr>
          <p:cNvPr id="22" name="図 2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399041" y="1463909"/>
            <a:ext cx="1643074" cy="497649"/>
          </a:xfrm>
          <a:prstGeom prst="rect">
            <a:avLst/>
          </a:prstGeom>
          <a:noFill/>
        </p:spPr>
      </p:pic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857224" y="928670"/>
            <a:ext cx="7286676" cy="36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連星系のエネルギー　</a:t>
            </a:r>
            <a:r>
              <a:rPr lang="en-US" altLang="ja-JP" sz="1600" dirty="0" smtClean="0">
                <a:solidFill>
                  <a:srgbClr val="C0C0C0"/>
                </a:solidFill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</a:rPr>
              <a:t>運動エネルギー </a:t>
            </a:r>
            <a:r>
              <a:rPr lang="en-US" altLang="ja-JP" sz="1600" dirty="0" smtClean="0">
                <a:solidFill>
                  <a:srgbClr val="C0C0C0"/>
                </a:solidFill>
              </a:rPr>
              <a:t>+ </a:t>
            </a:r>
            <a:r>
              <a:rPr lang="ja-JP" altLang="en-US" sz="1600" dirty="0" smtClean="0">
                <a:solidFill>
                  <a:srgbClr val="C0C0C0"/>
                </a:solidFill>
              </a:rPr>
              <a:t>ポテンシャルエネルギー</a:t>
            </a:r>
            <a:r>
              <a:rPr lang="en-US" altLang="ja-JP" sz="1600" dirty="0" smtClean="0">
                <a:solidFill>
                  <a:srgbClr val="C0C0C0"/>
                </a:solidFill>
              </a:rPr>
              <a:t>)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24" name="AutoShape 60"/>
          <p:cNvSpPr>
            <a:spLocks noChangeArrowheads="1"/>
          </p:cNvSpPr>
          <p:nvPr/>
        </p:nvSpPr>
        <p:spPr bwMode="auto">
          <a:xfrm>
            <a:off x="3878339" y="1554397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1285852" y="3013021"/>
            <a:ext cx="207170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軌道半径の変化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26" name="AutoShape 60"/>
          <p:cNvSpPr>
            <a:spLocks noChangeArrowheads="1"/>
          </p:cNvSpPr>
          <p:nvPr/>
        </p:nvSpPr>
        <p:spPr bwMode="auto">
          <a:xfrm>
            <a:off x="2214546" y="4314982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2500298" y="4275140"/>
            <a:ext cx="2071702" cy="36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近日点が移動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4889443" y="1880223"/>
            <a:ext cx="4075045" cy="356500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重力波の存在証明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0CCCFE-9C10-4AA9-97A5-619993231111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366039" name="AutoShape 23"/>
          <p:cNvSpPr>
            <a:spLocks noChangeArrowheads="1"/>
          </p:cNvSpPr>
          <p:nvPr/>
        </p:nvSpPr>
        <p:spPr bwMode="auto">
          <a:xfrm>
            <a:off x="640402" y="2576847"/>
            <a:ext cx="3929089" cy="714380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366044" name="Text Box 28"/>
          <p:cNvSpPr txBox="1">
            <a:spLocks noChangeArrowheads="1"/>
          </p:cNvSpPr>
          <p:nvPr/>
        </p:nvSpPr>
        <p:spPr bwMode="auto">
          <a:xfrm>
            <a:off x="251520" y="3862731"/>
            <a:ext cx="4752975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</a:rPr>
              <a:t> </a:t>
            </a:r>
            <a:r>
              <a:rPr lang="en-US" altLang="ja-JP" sz="1800" dirty="0" smtClean="0">
                <a:solidFill>
                  <a:srgbClr val="DDDDDD"/>
                </a:solidFill>
              </a:rPr>
              <a:t>1993</a:t>
            </a:r>
            <a:r>
              <a:rPr lang="ja-JP" altLang="en-US" sz="1800" dirty="0" smtClean="0">
                <a:solidFill>
                  <a:srgbClr val="DDDDDD"/>
                </a:solidFill>
              </a:rPr>
              <a:t>年ノーベル物理学賞　テイラー</a:t>
            </a:r>
            <a:r>
              <a:rPr lang="en-US" altLang="ja-JP" sz="1800" dirty="0" smtClean="0">
                <a:solidFill>
                  <a:srgbClr val="DDDDDD"/>
                </a:solidFill>
              </a:rPr>
              <a:t>, </a:t>
            </a:r>
            <a:r>
              <a:rPr lang="ja-JP" altLang="en-US" sz="1800" dirty="0" smtClean="0">
                <a:solidFill>
                  <a:srgbClr val="DDDDDD"/>
                </a:solidFill>
              </a:rPr>
              <a:t>ハルス</a:t>
            </a:r>
            <a:endParaRPr lang="en-US" altLang="ja-JP" sz="1800" dirty="0" smtClean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DDDDDD"/>
                </a:solidFill>
              </a:rPr>
              <a:t>　　　</a:t>
            </a:r>
            <a:r>
              <a:rPr lang="ja-JP" altLang="en-US" sz="1800" dirty="0" smtClean="0">
                <a:solidFill>
                  <a:schemeClr val="bg1"/>
                </a:solidFill>
              </a:rPr>
              <a:t>「重力研究の新しい可能性を開いた</a:t>
            </a:r>
            <a:endParaRPr lang="en-US" altLang="ja-JP" sz="1800" dirty="0" smtClean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chemeClr val="bg1"/>
                </a:solidFill>
              </a:rPr>
              <a:t>　　　　　　　　　　新型連星パルサーの発見」</a:t>
            </a:r>
            <a:endParaRPr lang="en-US" altLang="ja-JP" sz="1800" dirty="0" smtClean="0">
              <a:solidFill>
                <a:schemeClr val="bg1"/>
              </a:solidFill>
            </a:endParaRPr>
          </a:p>
        </p:txBody>
      </p:sp>
      <p:sp>
        <p:nvSpPr>
          <p:cNvPr id="1366045" name="Text Box 29"/>
          <p:cNvSpPr txBox="1">
            <a:spLocks noChangeArrowheads="1"/>
          </p:cNvSpPr>
          <p:nvPr/>
        </p:nvSpPr>
        <p:spPr bwMode="auto">
          <a:xfrm>
            <a:off x="684709" y="2564915"/>
            <a:ext cx="4031307" cy="7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相対性理論の正しさ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CCFFCC"/>
                </a:solidFill>
              </a:rPr>
              <a:t>重力波の存在</a:t>
            </a:r>
            <a:endParaRPr lang="en-US" altLang="ja-JP" sz="1800" dirty="0" smtClean="0">
              <a:solidFill>
                <a:srgbClr val="CCFFCC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CCFFCC"/>
                </a:solidFill>
              </a:rPr>
              <a:t>  </a:t>
            </a:r>
            <a:r>
              <a:rPr lang="ja-JP" altLang="en-US" sz="1800" dirty="0" smtClean="0">
                <a:solidFill>
                  <a:srgbClr val="CCFFCC"/>
                </a:solidFill>
              </a:rPr>
              <a:t>　　　　　　　　　　　　</a:t>
            </a:r>
            <a:r>
              <a:rPr lang="ja-JP" altLang="en-US" sz="1800" dirty="0" smtClean="0">
                <a:solidFill>
                  <a:srgbClr val="FFFFFF"/>
                </a:solidFill>
              </a:rPr>
              <a:t>を高い精度で証明</a:t>
            </a:r>
            <a:endParaRPr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1366046" name="AutoShape 30"/>
          <p:cNvSpPr>
            <a:spLocks noChangeArrowheads="1"/>
          </p:cNvSpPr>
          <p:nvPr/>
        </p:nvSpPr>
        <p:spPr bwMode="auto">
          <a:xfrm rot="5400000">
            <a:off x="1746948" y="3376953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6350">
            <a:solidFill>
              <a:schemeClr val="bg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366037" name="Rectangle 21"/>
          <p:cNvSpPr>
            <a:spLocks noChangeArrowheads="1"/>
          </p:cNvSpPr>
          <p:nvPr/>
        </p:nvSpPr>
        <p:spPr bwMode="auto">
          <a:xfrm>
            <a:off x="394396" y="2067076"/>
            <a:ext cx="324640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DDDDDD"/>
                </a:solidFill>
              </a:rPr>
              <a:t>連星パルサー</a:t>
            </a:r>
            <a:r>
              <a:rPr lang="en-US" altLang="ja-JP" sz="1800" dirty="0">
                <a:solidFill>
                  <a:srgbClr val="DDDDDD"/>
                </a:solidFill>
              </a:rPr>
              <a:t>PSR </a:t>
            </a:r>
            <a:r>
              <a:rPr lang="en-US" altLang="ja-JP" sz="1800" dirty="0" smtClean="0">
                <a:solidFill>
                  <a:srgbClr val="DDDDDD"/>
                </a:solidFill>
              </a:rPr>
              <a:t>B1913+16</a:t>
            </a:r>
            <a:endParaRPr lang="en-US" altLang="ja-JP" sz="1800" dirty="0">
              <a:solidFill>
                <a:srgbClr val="DDDDDD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16833"/>
            <a:ext cx="3312369" cy="5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33021"/>
            <a:ext cx="3871793" cy="283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中性子星連星の合体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33388"/>
            <a:ext cx="6113748" cy="285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1187624" y="1340768"/>
            <a:ext cx="6192688" cy="96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中性子</a:t>
            </a:r>
            <a:r>
              <a:rPr lang="ja-JP" altLang="en-US" sz="2000" dirty="0">
                <a:solidFill>
                  <a:srgbClr val="FFFFFF"/>
                </a:solidFill>
              </a:rPr>
              <a:t>星</a:t>
            </a:r>
            <a:r>
              <a:rPr lang="ja-JP" altLang="en-US" sz="2000" dirty="0" smtClean="0">
                <a:solidFill>
                  <a:srgbClr val="FFFFFF"/>
                </a:solidFill>
              </a:rPr>
              <a:t>連星　及び</a:t>
            </a:r>
            <a:r>
              <a:rPr lang="ja-JP" altLang="en-US" sz="2000" dirty="0">
                <a:solidFill>
                  <a:srgbClr val="FFFFFF"/>
                </a:solidFill>
              </a:rPr>
              <a:t>その</a:t>
            </a:r>
            <a:r>
              <a:rPr lang="ja-JP" altLang="en-US" sz="2000" dirty="0" smtClean="0">
                <a:solidFill>
                  <a:srgbClr val="FFFFFF"/>
                </a:solidFill>
              </a:rPr>
              <a:t>候補　</a:t>
            </a:r>
            <a:r>
              <a:rPr lang="en-US" altLang="ja-JP" sz="2000" dirty="0" smtClean="0">
                <a:solidFill>
                  <a:srgbClr val="FFFFFF"/>
                </a:solidFill>
              </a:rPr>
              <a:t>: 10</a:t>
            </a:r>
            <a:r>
              <a:rPr lang="ja-JP" altLang="en-US" sz="2000" dirty="0" smtClean="0">
                <a:solidFill>
                  <a:srgbClr val="FFFFFF"/>
                </a:solidFill>
              </a:rPr>
              <a:t>組</a:t>
            </a:r>
            <a:endParaRPr lang="ja-JP" altLang="en-US" sz="2000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そのうち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寿命</a:t>
            </a:r>
            <a:r>
              <a:rPr lang="ja-JP" altLang="en-US" sz="2000" dirty="0">
                <a:solidFill>
                  <a:srgbClr val="FFFFFF"/>
                </a:solidFill>
              </a:rPr>
              <a:t>が宇宙年齢より</a:t>
            </a:r>
            <a:r>
              <a:rPr lang="ja-JP" altLang="en-US" sz="2000" dirty="0" smtClean="0">
                <a:solidFill>
                  <a:srgbClr val="FFFFFF"/>
                </a:solidFill>
              </a:rPr>
              <a:t>短いもの </a:t>
            </a:r>
            <a:r>
              <a:rPr lang="en-US" altLang="ja-JP" sz="2000" dirty="0" smtClean="0">
                <a:solidFill>
                  <a:srgbClr val="FFFFFF"/>
                </a:solidFill>
              </a:rPr>
              <a:t>: 6</a:t>
            </a:r>
            <a:r>
              <a:rPr lang="ja-JP" altLang="en-US" sz="2000" dirty="0" smtClean="0">
                <a:solidFill>
                  <a:srgbClr val="FFFFFF"/>
                </a:solidFill>
              </a:rPr>
              <a:t>組</a:t>
            </a:r>
            <a:endParaRPr lang="ja-JP" altLang="en-US" sz="2000" dirty="0">
              <a:solidFill>
                <a:srgbClr val="C0C0C0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6660232" y="3645812"/>
            <a:ext cx="1512168" cy="44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H-T pulsar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6588224" y="5149612"/>
            <a:ext cx="2304256" cy="48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最も最近に発見 </a:t>
            </a:r>
            <a:r>
              <a:rPr lang="en-US" altLang="ja-JP" sz="1600" dirty="0" smtClean="0">
                <a:solidFill>
                  <a:srgbClr val="FFFFFF"/>
                </a:solidFill>
              </a:rPr>
              <a:t>(2006)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6588224" y="5536948"/>
            <a:ext cx="2304256" cy="48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球状星団</a:t>
            </a:r>
            <a:r>
              <a:rPr lang="en-US" altLang="ja-JP" sz="1600" dirty="0" smtClean="0">
                <a:solidFill>
                  <a:srgbClr val="FFFFFF"/>
                </a:solidFill>
              </a:rPr>
              <a:t>M15</a:t>
            </a:r>
            <a:r>
              <a:rPr lang="ja-JP" altLang="en-US" sz="1600" dirty="0" smtClean="0">
                <a:solidFill>
                  <a:srgbClr val="FFFFFF"/>
                </a:solidFill>
              </a:rPr>
              <a:t>外周部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660232" y="4385607"/>
            <a:ext cx="1512168" cy="48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Double pulsar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683568" y="3700404"/>
            <a:ext cx="5832648" cy="283794"/>
          </a:xfrm>
          <a:prstGeom prst="roundRect">
            <a:avLst/>
          </a:prstGeom>
          <a:solidFill>
            <a:srgbClr val="FF9999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683568" y="4060082"/>
            <a:ext cx="5832648" cy="283794"/>
          </a:xfrm>
          <a:prstGeom prst="roundRect">
            <a:avLst/>
          </a:prstGeom>
          <a:solidFill>
            <a:srgbClr val="FF9999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683568" y="4429532"/>
            <a:ext cx="5832648" cy="283794"/>
          </a:xfrm>
          <a:prstGeom prst="roundRect">
            <a:avLst/>
          </a:prstGeom>
          <a:solidFill>
            <a:srgbClr val="FF9999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683568" y="5198562"/>
            <a:ext cx="5832648" cy="283794"/>
          </a:xfrm>
          <a:prstGeom prst="roundRect">
            <a:avLst/>
          </a:prstGeom>
          <a:solidFill>
            <a:srgbClr val="FF9999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右矢印 5"/>
          <p:cNvSpPr/>
          <p:nvPr/>
        </p:nvSpPr>
        <p:spPr bwMode="auto">
          <a:xfrm>
            <a:off x="1691680" y="2309448"/>
            <a:ext cx="360040" cy="32746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051720" y="2276873"/>
            <a:ext cx="4896544" cy="48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確実性が高い</a:t>
            </a:r>
            <a:r>
              <a:rPr lang="en-US" altLang="ja-JP" sz="2000" dirty="0" smtClean="0">
                <a:solidFill>
                  <a:srgbClr val="FFFFFF"/>
                </a:solidFill>
              </a:rPr>
              <a:t>4</a:t>
            </a:r>
            <a:r>
              <a:rPr lang="ja-JP" altLang="en-US" sz="2000" dirty="0" smtClean="0">
                <a:solidFill>
                  <a:srgbClr val="FFFFFF"/>
                </a:solidFill>
              </a:rPr>
              <a:t>組を見積もりに使用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中性子星</a:t>
            </a:r>
            <a:r>
              <a:rPr lang="ja-JP" altLang="en-US" dirty="0" smtClean="0"/>
              <a:t>連星の形成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764704"/>
            <a:ext cx="5616625" cy="56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6790494" y="5949280"/>
            <a:ext cx="2390018" cy="5040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  <a:sym typeface="Wingdings" pitchFamily="2" charset="2"/>
              </a:rPr>
              <a:t>Duncan R. </a:t>
            </a:r>
            <a:r>
              <a:rPr lang="en-US" altLang="ja-JP" sz="1100" dirty="0" err="1" smtClean="0">
                <a:solidFill>
                  <a:srgbClr val="DDDDDD"/>
                </a:solidFill>
                <a:sym typeface="Wingdings" pitchFamily="2" charset="2"/>
              </a:rPr>
              <a:t>Lorimer</a:t>
            </a:r>
            <a:r>
              <a:rPr lang="en-US" altLang="ja-JP" sz="1100" dirty="0" smtClean="0">
                <a:solidFill>
                  <a:srgbClr val="DDDDDD"/>
                </a:solidFill>
                <a:sym typeface="Wingdings" pitchFamily="2" charset="2"/>
              </a:rPr>
              <a:t> , </a:t>
            </a:r>
          </a:p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  <a:sym typeface="Wingdings" pitchFamily="2" charset="2"/>
              </a:rPr>
              <a:t>Living Rev. Relativity 11 (2008) 8</a:t>
            </a:r>
          </a:p>
        </p:txBody>
      </p:sp>
    </p:spTree>
    <p:extLst>
      <p:ext uri="{BB962C8B-B14F-4D97-AF65-F5344CB8AC3E}">
        <p14:creationId xmlns:p14="http://schemas.microsoft.com/office/powerpoint/2010/main" val="17106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4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6029325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重力波による天文学</a:t>
            </a:r>
            <a:endParaRPr kumimoji="1" lang="en-US" altLang="ja-JP" sz="320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相対論と重力波</a:t>
            </a:r>
            <a:endParaRPr kumimoji="1" lang="en-US" altLang="ja-JP" sz="32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重力波の存在証明</a:t>
            </a:r>
            <a:endParaRPr kumimoji="1" lang="ja-JP" altLang="en-US" sz="32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i="0" u="none" strike="noStrike" kern="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3071810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 bwMode="auto">
          <a:xfrm>
            <a:off x="625208" y="5012156"/>
            <a:ext cx="4176464" cy="954540"/>
          </a:xfrm>
          <a:prstGeom prst="roundRect">
            <a:avLst>
              <a:gd name="adj" fmla="val 6659"/>
            </a:avLst>
          </a:prstGeom>
          <a:solidFill>
            <a:srgbClr val="CCEC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連星合体イベントレート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87" y="1268760"/>
            <a:ext cx="3698360" cy="477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323528" y="1261905"/>
            <a:ext cx="4104456" cy="36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・合体レートの見積もり</a:t>
            </a:r>
            <a:endParaRPr lang="ja-JP" altLang="en-US" sz="2000" dirty="0">
              <a:solidFill>
                <a:srgbClr val="C0C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6880" y="1700808"/>
            <a:ext cx="436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200" dirty="0" err="1" smtClean="0">
                <a:solidFill>
                  <a:srgbClr val="DDDDDD"/>
                </a:solidFill>
              </a:rPr>
              <a:t>Kalogera</a:t>
            </a:r>
            <a:r>
              <a:rPr lang="en-US" altLang="ja-JP" sz="1200" dirty="0" smtClean="0">
                <a:solidFill>
                  <a:srgbClr val="DDDDDD"/>
                </a:solidFill>
              </a:rPr>
              <a:t>+, </a:t>
            </a:r>
            <a:r>
              <a:rPr lang="en-US" altLang="ja-JP" sz="1200" dirty="0" err="1" smtClean="0">
                <a:solidFill>
                  <a:srgbClr val="DDDDDD"/>
                </a:solidFill>
              </a:rPr>
              <a:t>ApJ</a:t>
            </a:r>
            <a:r>
              <a:rPr lang="en-US" altLang="ja-JP" sz="1200" dirty="0" smtClean="0">
                <a:solidFill>
                  <a:srgbClr val="DDDDDD"/>
                </a:solidFill>
              </a:rPr>
              <a:t> (2004), </a:t>
            </a:r>
            <a:r>
              <a:rPr lang="en-US" altLang="ja-JP" sz="1200" dirty="0" err="1" smtClean="0">
                <a:solidFill>
                  <a:srgbClr val="DDDDDD"/>
                </a:solidFill>
                <a:sym typeface="Wingdings" pitchFamily="2" charset="2"/>
              </a:rPr>
              <a:t>Lorimer</a:t>
            </a:r>
            <a:r>
              <a:rPr lang="en-US" altLang="ja-JP" sz="1200" dirty="0" smtClean="0">
                <a:solidFill>
                  <a:srgbClr val="DDDDDD"/>
                </a:solidFill>
                <a:sym typeface="Wingdings" pitchFamily="2" charset="2"/>
              </a:rPr>
              <a:t>, LRR </a:t>
            </a:r>
            <a:r>
              <a:rPr lang="en-US" altLang="ja-JP" sz="1200" dirty="0">
                <a:solidFill>
                  <a:srgbClr val="DDDDDD"/>
                </a:solidFill>
                <a:sym typeface="Wingdings" pitchFamily="2" charset="2"/>
              </a:rPr>
              <a:t>(2008</a:t>
            </a:r>
            <a:r>
              <a:rPr lang="en-US" altLang="ja-JP" sz="1200" dirty="0" smtClean="0">
                <a:solidFill>
                  <a:srgbClr val="DDDDDD"/>
                </a:solidFill>
                <a:sym typeface="Wingdings" pitchFamily="2" charset="2"/>
              </a:rPr>
              <a:t>), Kim+ (2008) </a:t>
            </a:r>
            <a:endParaRPr lang="en-US" altLang="ja-JP" sz="1200" dirty="0">
              <a:solidFill>
                <a:srgbClr val="DDDDDD"/>
              </a:solidFill>
              <a:sym typeface="Wingdings" pitchFamily="2" charset="2"/>
            </a:endParaRPr>
          </a:p>
          <a:p>
            <a:pPr algn="l">
              <a:buNone/>
            </a:pPr>
            <a:endParaRPr lang="ja-JP" altLang="en-US" sz="1200" dirty="0">
              <a:solidFill>
                <a:srgbClr val="DDDDDD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611560" y="2204864"/>
            <a:ext cx="410445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宇宙年齢</a:t>
            </a:r>
            <a:r>
              <a:rPr lang="ja-JP" altLang="en-US" sz="1800" dirty="0">
                <a:solidFill>
                  <a:srgbClr val="FFFFFF"/>
                </a:solidFill>
              </a:rPr>
              <a:t>以内</a:t>
            </a:r>
            <a:r>
              <a:rPr lang="ja-JP" altLang="en-US" sz="1800" dirty="0" smtClean="0">
                <a:solidFill>
                  <a:srgbClr val="FFFFFF"/>
                </a:solidFill>
              </a:rPr>
              <a:t>に合体する</a:t>
            </a:r>
            <a:r>
              <a:rPr lang="en-US" altLang="ja-JP" sz="1800" dirty="0" smtClean="0">
                <a:solidFill>
                  <a:srgbClr val="FFFFFF"/>
                </a:solidFill>
              </a:rPr>
              <a:t>DNS  4</a:t>
            </a:r>
            <a:r>
              <a:rPr lang="ja-JP" altLang="en-US" sz="1800" dirty="0" smtClean="0">
                <a:solidFill>
                  <a:srgbClr val="FFFFFF"/>
                </a:solidFill>
              </a:rPr>
              <a:t>つ</a:t>
            </a:r>
            <a:endParaRPr lang="en-US" altLang="ja-JP" sz="18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各</a:t>
            </a:r>
            <a:r>
              <a:rPr lang="en-US" altLang="ja-JP" sz="1800" dirty="0" smtClean="0">
                <a:solidFill>
                  <a:srgbClr val="FFFFFF"/>
                </a:solidFill>
              </a:rPr>
              <a:t>’</a:t>
            </a:r>
            <a:r>
              <a:rPr lang="ja-JP" altLang="en-US" sz="1800" dirty="0" smtClean="0">
                <a:solidFill>
                  <a:srgbClr val="FFFFFF"/>
                </a:solidFill>
              </a:rPr>
              <a:t>種類</a:t>
            </a:r>
            <a:r>
              <a:rPr lang="en-US" altLang="ja-JP" sz="1800" dirty="0" smtClean="0">
                <a:solidFill>
                  <a:srgbClr val="FFFFFF"/>
                </a:solidFill>
              </a:rPr>
              <a:t>’</a:t>
            </a:r>
            <a:r>
              <a:rPr lang="ja-JP" altLang="en-US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ja-JP" altLang="en-US" sz="1800" dirty="0" smtClean="0">
                <a:solidFill>
                  <a:srgbClr val="FFFFFF"/>
                </a:solidFill>
              </a:rPr>
              <a:t> 銀河系内の数を見積もる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CCECFF"/>
                </a:solidFill>
              </a:rPr>
              <a:t>     </a:t>
            </a:r>
            <a:r>
              <a:rPr lang="ja-JP" altLang="en-US" sz="1800" dirty="0" smtClean="0">
                <a:solidFill>
                  <a:srgbClr val="CCECFF"/>
                </a:solidFill>
              </a:rPr>
              <a:t>連星の寿命</a:t>
            </a:r>
            <a:r>
              <a:rPr lang="en-US" altLang="ja-JP" sz="1800" dirty="0" smtClean="0">
                <a:solidFill>
                  <a:srgbClr val="CCECFF"/>
                </a:solidFill>
              </a:rPr>
              <a:t>, </a:t>
            </a:r>
            <a:r>
              <a:rPr lang="ja-JP" altLang="en-US" sz="1800" dirty="0" smtClean="0">
                <a:solidFill>
                  <a:srgbClr val="CCECFF"/>
                </a:solidFill>
              </a:rPr>
              <a:t>明るさ</a:t>
            </a:r>
            <a:r>
              <a:rPr lang="en-US" altLang="ja-JP" sz="1800" dirty="0" smtClean="0">
                <a:solidFill>
                  <a:srgbClr val="CCECFF"/>
                </a:solidFill>
              </a:rPr>
              <a:t>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CCECFF"/>
                </a:solidFill>
              </a:rPr>
              <a:t> </a:t>
            </a:r>
            <a:r>
              <a:rPr lang="en-US" altLang="ja-JP" sz="1800" dirty="0" smtClean="0">
                <a:solidFill>
                  <a:srgbClr val="CCECFF"/>
                </a:solidFill>
              </a:rPr>
              <a:t>    </a:t>
            </a:r>
            <a:r>
              <a:rPr lang="ja-JP" altLang="en-US" sz="1800" dirty="0" smtClean="0">
                <a:solidFill>
                  <a:srgbClr val="CCECFF"/>
                </a:solidFill>
              </a:rPr>
              <a:t>パルサー探査で見つけられる確率</a:t>
            </a:r>
            <a:endParaRPr lang="en-US" altLang="ja-JP" sz="1800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CCECFF"/>
                </a:solidFill>
              </a:rPr>
              <a:t> </a:t>
            </a:r>
            <a:r>
              <a:rPr lang="en-US" altLang="ja-JP" sz="1800" dirty="0" smtClean="0">
                <a:solidFill>
                  <a:srgbClr val="CCECFF"/>
                </a:solidFill>
              </a:rPr>
              <a:t>    </a:t>
            </a:r>
            <a:r>
              <a:rPr lang="ja-JP" altLang="en-US" sz="1800" dirty="0" smtClean="0">
                <a:solidFill>
                  <a:srgbClr val="CCECFF"/>
                </a:solidFill>
              </a:rPr>
              <a:t>銀河系内の分布モデル</a:t>
            </a:r>
            <a:endParaRPr lang="en-US" altLang="ja-JP" sz="1800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 </a:t>
            </a:r>
          </a:p>
        </p:txBody>
      </p:sp>
      <p:pic>
        <p:nvPicPr>
          <p:cNvPr id="12" name="図 11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82494" y="5517232"/>
            <a:ext cx="3533522" cy="378476"/>
          </a:xfrm>
          <a:prstGeom prst="rect">
            <a:avLst/>
          </a:prstGeom>
          <a:noFill/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83568" y="5085184"/>
            <a:ext cx="4104456" cy="36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銀河系あたりの合体レート</a:t>
            </a:r>
            <a:endParaRPr lang="ja-JP" altLang="en-US" sz="2000" dirty="0">
              <a:solidFill>
                <a:srgbClr val="C0C0C0"/>
              </a:solidFill>
            </a:endParaRPr>
          </a:p>
        </p:txBody>
      </p:sp>
      <p:sp>
        <p:nvSpPr>
          <p:cNvPr id="5" name="下矢印 4"/>
          <p:cNvSpPr/>
          <p:nvPr/>
        </p:nvSpPr>
        <p:spPr bwMode="auto">
          <a:xfrm>
            <a:off x="1979712" y="4725144"/>
            <a:ext cx="360040" cy="216024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051992" y="3905760"/>
            <a:ext cx="366402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CCECFF"/>
                </a:solidFill>
              </a:rPr>
              <a:t>+ </a:t>
            </a:r>
            <a:r>
              <a:rPr lang="ja-JP" altLang="en-US" sz="1800" dirty="0" smtClean="0">
                <a:solidFill>
                  <a:srgbClr val="CCECFF"/>
                </a:solidFill>
              </a:rPr>
              <a:t>その種類の連星系が</a:t>
            </a:r>
            <a:endParaRPr lang="en-US" altLang="ja-JP" sz="1800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CCECFF"/>
                </a:solidFill>
              </a:rPr>
              <a:t> </a:t>
            </a:r>
            <a:r>
              <a:rPr lang="en-US" altLang="ja-JP" sz="1800" dirty="0" smtClean="0">
                <a:solidFill>
                  <a:srgbClr val="CCECFF"/>
                </a:solidFill>
              </a:rPr>
              <a:t>     1</a:t>
            </a:r>
            <a:r>
              <a:rPr lang="ja-JP" altLang="en-US" sz="1800" dirty="0" smtClean="0">
                <a:solidFill>
                  <a:srgbClr val="CCECFF"/>
                </a:solidFill>
              </a:rPr>
              <a:t>つ見つかったという観測事実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6" name="フリーフォーム 15"/>
          <p:cNvSpPr/>
          <p:nvPr/>
        </p:nvSpPr>
        <p:spPr bwMode="auto">
          <a:xfrm>
            <a:off x="7274257" y="2333767"/>
            <a:ext cx="1337480" cy="3289111"/>
          </a:xfrm>
          <a:custGeom>
            <a:avLst/>
            <a:gdLst>
              <a:gd name="connsiteX0" fmla="*/ 0 w 1337480"/>
              <a:gd name="connsiteY0" fmla="*/ 3261815 h 3289111"/>
              <a:gd name="connsiteX1" fmla="*/ 54591 w 1337480"/>
              <a:gd name="connsiteY1" fmla="*/ 2593075 h 3289111"/>
              <a:gd name="connsiteX2" fmla="*/ 150125 w 1337480"/>
              <a:gd name="connsiteY2" fmla="*/ 2033517 h 3289111"/>
              <a:gd name="connsiteX3" fmla="*/ 300250 w 1337480"/>
              <a:gd name="connsiteY3" fmla="*/ 1282890 h 3289111"/>
              <a:gd name="connsiteX4" fmla="*/ 504967 w 1337480"/>
              <a:gd name="connsiteY4" fmla="*/ 655093 h 3289111"/>
              <a:gd name="connsiteX5" fmla="*/ 641444 w 1337480"/>
              <a:gd name="connsiteY5" fmla="*/ 232012 h 3289111"/>
              <a:gd name="connsiteX6" fmla="*/ 723331 w 1337480"/>
              <a:gd name="connsiteY6" fmla="*/ 81887 h 3289111"/>
              <a:gd name="connsiteX7" fmla="*/ 805218 w 1337480"/>
              <a:gd name="connsiteY7" fmla="*/ 0 h 3289111"/>
              <a:gd name="connsiteX8" fmla="*/ 859809 w 1337480"/>
              <a:gd name="connsiteY8" fmla="*/ 0 h 3289111"/>
              <a:gd name="connsiteX9" fmla="*/ 968991 w 1337480"/>
              <a:gd name="connsiteY9" fmla="*/ 54591 h 3289111"/>
              <a:gd name="connsiteX10" fmla="*/ 1037230 w 1337480"/>
              <a:gd name="connsiteY10" fmla="*/ 286603 h 3289111"/>
              <a:gd name="connsiteX11" fmla="*/ 1105468 w 1337480"/>
              <a:gd name="connsiteY11" fmla="*/ 614149 h 3289111"/>
              <a:gd name="connsiteX12" fmla="*/ 1173707 w 1337480"/>
              <a:gd name="connsiteY12" fmla="*/ 1037230 h 3289111"/>
              <a:gd name="connsiteX13" fmla="*/ 1241946 w 1337480"/>
              <a:gd name="connsiteY13" fmla="*/ 1542197 h 3289111"/>
              <a:gd name="connsiteX14" fmla="*/ 1282889 w 1337480"/>
              <a:gd name="connsiteY14" fmla="*/ 2306472 h 3289111"/>
              <a:gd name="connsiteX15" fmla="*/ 1337480 w 1337480"/>
              <a:gd name="connsiteY15" fmla="*/ 3289111 h 328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37480" h="3289111">
                <a:moveTo>
                  <a:pt x="0" y="3261815"/>
                </a:moveTo>
                <a:lnTo>
                  <a:pt x="54591" y="2593075"/>
                </a:lnTo>
                <a:lnTo>
                  <a:pt x="150125" y="2033517"/>
                </a:lnTo>
                <a:lnTo>
                  <a:pt x="300250" y="1282890"/>
                </a:lnTo>
                <a:lnTo>
                  <a:pt x="504967" y="655093"/>
                </a:lnTo>
                <a:lnTo>
                  <a:pt x="641444" y="232012"/>
                </a:lnTo>
                <a:lnTo>
                  <a:pt x="723331" y="81887"/>
                </a:lnTo>
                <a:lnTo>
                  <a:pt x="805218" y="0"/>
                </a:lnTo>
                <a:lnTo>
                  <a:pt x="859809" y="0"/>
                </a:lnTo>
                <a:lnTo>
                  <a:pt x="968991" y="54591"/>
                </a:lnTo>
                <a:lnTo>
                  <a:pt x="1037230" y="286603"/>
                </a:lnTo>
                <a:lnTo>
                  <a:pt x="1105468" y="614149"/>
                </a:lnTo>
                <a:lnTo>
                  <a:pt x="1173707" y="1037230"/>
                </a:lnTo>
                <a:lnTo>
                  <a:pt x="1241946" y="1542197"/>
                </a:lnTo>
                <a:lnTo>
                  <a:pt x="1282889" y="2306472"/>
                </a:lnTo>
                <a:lnTo>
                  <a:pt x="1337480" y="3289111"/>
                </a:lnTo>
              </a:path>
            </a:pathLst>
          </a:custGeom>
          <a:noFill/>
          <a:ln w="508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06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銀河</a:t>
            </a:r>
            <a:r>
              <a:rPr lang="ja-JP" altLang="en-US" dirty="0" smtClean="0"/>
              <a:t>の個数密度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0848"/>
            <a:ext cx="5161552" cy="408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4283968" y="6165304"/>
            <a:ext cx="38884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200" dirty="0" err="1" smtClean="0">
                <a:solidFill>
                  <a:srgbClr val="FFFFFF"/>
                </a:solidFill>
              </a:rPr>
              <a:t>Kopparapu</a:t>
            </a:r>
            <a:r>
              <a:rPr lang="en-US" altLang="ja-JP" sz="1200" dirty="0" smtClean="0">
                <a:solidFill>
                  <a:srgbClr val="FFFFFF"/>
                </a:solidFill>
              </a:rPr>
              <a:t>+, </a:t>
            </a:r>
            <a:r>
              <a:rPr lang="en-US" altLang="ja-JP" sz="1200" dirty="0" err="1" smtClean="0">
                <a:solidFill>
                  <a:srgbClr val="FFFFFF"/>
                </a:solidFill>
              </a:rPr>
              <a:t>ApJ</a:t>
            </a:r>
            <a:r>
              <a:rPr lang="en-US" altLang="ja-JP" sz="1200" dirty="0" smtClean="0">
                <a:solidFill>
                  <a:srgbClr val="FFFFFF"/>
                </a:solidFill>
              </a:rPr>
              <a:t> (2008), Abadie+, CQG (2010)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1331640" y="980728"/>
            <a:ext cx="5544616" cy="36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・近傍銀河の観測結果を外掃して見積もる</a:t>
            </a:r>
            <a:endParaRPr lang="ja-JP" altLang="en-US" sz="2000" dirty="0">
              <a:solidFill>
                <a:srgbClr val="C0C0C0"/>
              </a:solidFill>
            </a:endParaRPr>
          </a:p>
        </p:txBody>
      </p:sp>
      <p:pic>
        <p:nvPicPr>
          <p:cNvPr id="11" name="図 10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302514" y="1452190"/>
            <a:ext cx="3925670" cy="387353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 bwMode="auto">
          <a:xfrm>
            <a:off x="1907704" y="1596223"/>
            <a:ext cx="266848" cy="255456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6" name="直線コネクタ 5"/>
          <p:cNvCxnSpPr/>
          <p:nvPr/>
        </p:nvCxnSpPr>
        <p:spPr bwMode="auto">
          <a:xfrm flipH="1">
            <a:off x="4848520" y="2276872"/>
            <a:ext cx="2387776" cy="2160240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06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1357290" y="2143116"/>
            <a:ext cx="6643734" cy="4214842"/>
          </a:xfrm>
          <a:prstGeom prst="roundRect">
            <a:avLst>
              <a:gd name="adj" fmla="val 4505"/>
            </a:avLst>
          </a:prstGeom>
          <a:solidFill>
            <a:srgbClr val="000000">
              <a:alpha val="7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95846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2285992"/>
            <a:ext cx="6187769" cy="408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角丸四角形 21"/>
          <p:cNvSpPr/>
          <p:nvPr/>
        </p:nvSpPr>
        <p:spPr bwMode="auto">
          <a:xfrm>
            <a:off x="6786578" y="4071942"/>
            <a:ext cx="928694" cy="357190"/>
          </a:xfrm>
          <a:prstGeom prst="roundRect">
            <a:avLst>
              <a:gd name="adj" fmla="val 5876"/>
            </a:avLst>
          </a:prstGeom>
          <a:solidFill>
            <a:srgbClr val="000000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Tahoma" pitchFamily="34" charset="0"/>
              </a:rPr>
              <a:t>Observable range 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2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142976" y="857232"/>
            <a:ext cx="7500990" cy="1000132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Primary purpose of LCGT</a:t>
            </a:r>
            <a:r>
              <a:rPr lang="ja-JP" altLang="en-US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 </a:t>
            </a: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: Detection of GW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  <a:sym typeface="Wingdings" pitchFamily="2" charset="2"/>
              </a:rPr>
              <a:t>      First target </a:t>
            </a:r>
            <a:r>
              <a:rPr lang="en-US" altLang="ja-JP" sz="2000" b="1" kern="0" dirty="0" smtClean="0">
                <a:solidFill>
                  <a:srgbClr val="CCECFF"/>
                </a:solidFill>
                <a:latin typeface="+mn-lt"/>
                <a:ea typeface="+mn-ea"/>
                <a:sym typeface="Wingdings" pitchFamily="2" charset="2"/>
              </a:rPr>
              <a:t>:  </a:t>
            </a:r>
            <a:r>
              <a:rPr lang="en-US" altLang="ja-JP" sz="20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Neutron-star binary inspirals</a:t>
            </a: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858016" y="6072206"/>
            <a:ext cx="150019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DDDDDD"/>
                </a:solidFill>
                <a:latin typeface="+mn-lt"/>
                <a:ea typeface="+mn-ea"/>
              </a:rPr>
              <a:t>By N.Kanda</a:t>
            </a:r>
            <a:endParaRPr kumimoji="1" lang="en-U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直線コネクタ 15"/>
          <p:cNvCxnSpPr/>
          <p:nvPr/>
        </p:nvCxnSpPr>
        <p:spPr bwMode="auto">
          <a:xfrm rot="5400000">
            <a:off x="2000232" y="5072074"/>
            <a:ext cx="1571636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>
            <a:off x="2786050" y="4286256"/>
            <a:ext cx="4000528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>
          <a:xfrm rot="16200000">
            <a:off x="1716861" y="4860141"/>
            <a:ext cx="1495436" cy="50006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1.4 M</a:t>
            </a:r>
            <a:r>
              <a:rPr lang="en-US" altLang="ja-JP" sz="1600" b="1" kern="0" baseline="-2500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sun</a:t>
            </a:r>
            <a:r>
              <a:rPr lang="en-US" altLang="ja-JP" sz="16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 NS-NS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786578" y="4071942"/>
            <a:ext cx="1495436" cy="50006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280 Mpc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右矢印 22"/>
          <p:cNvSpPr/>
          <p:nvPr/>
        </p:nvSpPr>
        <p:spPr bwMode="auto">
          <a:xfrm>
            <a:off x="2416797" y="1678863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714236" y="1619300"/>
            <a:ext cx="3429024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Obs. Range</a:t>
            </a:r>
            <a:r>
              <a:rPr lang="en-US" altLang="ja-JP" sz="2000" b="1" kern="0" dirty="0" smtClean="0">
                <a:solidFill>
                  <a:srgbClr val="CCECFF"/>
                </a:solidFill>
                <a:latin typeface="+mn-lt"/>
                <a:ea typeface="+mn-ea"/>
                <a:sym typeface="Wingdings" pitchFamily="2" charset="2"/>
              </a:rPr>
              <a:t> </a:t>
            </a:r>
            <a:r>
              <a:rPr lang="en-US" altLang="ja-JP" sz="20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280Mpc</a:t>
            </a: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5572132" y="1714488"/>
            <a:ext cx="3143272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808080"/>
                </a:solidFill>
                <a:latin typeface="+mn-lt"/>
                <a:ea typeface="+mn-ea"/>
              </a:rPr>
              <a:t>(SNR=8, Optimal sky pos. an pol.)</a:t>
            </a:r>
            <a:endParaRPr kumimoji="1" lang="en-U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円/楕円 34"/>
          <p:cNvSpPr/>
          <p:nvPr/>
        </p:nvSpPr>
        <p:spPr bwMode="auto">
          <a:xfrm>
            <a:off x="2643174" y="4143380"/>
            <a:ext cx="285752" cy="285752"/>
          </a:xfrm>
          <a:prstGeom prst="ellipse">
            <a:avLst/>
          </a:prstGeom>
          <a:solidFill>
            <a:srgbClr val="99CCFF"/>
          </a:solidFill>
          <a:ln w="5715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714744" y="6041712"/>
            <a:ext cx="214314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DDDDDD"/>
                </a:solidFill>
                <a:latin typeface="+mn-lt"/>
                <a:ea typeface="+mn-ea"/>
              </a:rPr>
              <a:t>Mass of Star</a:t>
            </a:r>
            <a:endParaRPr kumimoji="1" lang="en-US" altLang="ja-JP" sz="1800" b="1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 rot="16200000">
            <a:off x="392877" y="3821909"/>
            <a:ext cx="250033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b="1" kern="0" noProof="0" smtClean="0">
                <a:solidFill>
                  <a:srgbClr val="DDDDDD"/>
                </a:solidFill>
                <a:latin typeface="+mn-lt"/>
                <a:ea typeface="+mn-ea"/>
              </a:rPr>
              <a:t>Observable Range</a:t>
            </a:r>
            <a:endParaRPr kumimoji="1" lang="en-US" altLang="ja-JP" sz="1800" b="1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107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LCGT</a:t>
            </a:r>
            <a:r>
              <a:rPr lang="ja-JP" altLang="en-US" dirty="0"/>
              <a:t>の観測確率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9" name="角丸四角形 18"/>
          <p:cNvSpPr/>
          <p:nvPr/>
        </p:nvSpPr>
        <p:spPr bwMode="auto">
          <a:xfrm>
            <a:off x="1041898" y="1772816"/>
            <a:ext cx="7643866" cy="3071834"/>
          </a:xfrm>
          <a:prstGeom prst="roundRect">
            <a:avLst>
              <a:gd name="adj" fmla="val 5609"/>
            </a:avLst>
          </a:prstGeom>
          <a:solidFill>
            <a:srgbClr val="000000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1" name="グループ化 27"/>
          <p:cNvGrpSpPr/>
          <p:nvPr/>
        </p:nvGrpSpPr>
        <p:grpSpPr>
          <a:xfrm>
            <a:off x="1113336" y="3773080"/>
            <a:ext cx="7500990" cy="1000132"/>
            <a:chOff x="928662" y="2357430"/>
            <a:chExt cx="7500990" cy="1000132"/>
          </a:xfrm>
        </p:grpSpPr>
        <p:sp>
          <p:nvSpPr>
            <p:cNvPr id="22" name="Rectangle 3"/>
            <p:cNvSpPr txBox="1">
              <a:spLocks noChangeArrowheads="1"/>
            </p:cNvSpPr>
            <p:nvPr/>
          </p:nvSpPr>
          <p:spPr>
            <a:xfrm>
              <a:off x="928662" y="2357430"/>
              <a:ext cx="7500990" cy="571504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ja-JP" altLang="en-US" sz="2000" kern="0" dirty="0" smtClean="0">
                  <a:solidFill>
                    <a:srgbClr val="EAEAEA"/>
                  </a:solidFill>
                </a:rPr>
                <a:t>銀河あたりのイベントレート</a:t>
              </a:r>
              <a:r>
                <a:rPr lang="en-US" altLang="ja-JP" sz="2000" kern="0" dirty="0" smtClean="0">
                  <a:solidFill>
                    <a:srgbClr val="EAEAEA"/>
                  </a:solidFill>
                </a:rPr>
                <a:t>:   </a:t>
              </a:r>
              <a:endParaRPr lang="en-US" altLang="ja-JP" sz="1600" kern="0" dirty="0" smtClean="0">
                <a:solidFill>
                  <a:srgbClr val="CCECFF"/>
                </a:solidFill>
              </a:endParaRPr>
            </a:p>
          </p:txBody>
        </p:sp>
        <p:sp>
          <p:nvSpPr>
            <p:cNvPr id="23" name="Rectangle 3"/>
            <p:cNvSpPr txBox="1">
              <a:spLocks noChangeArrowheads="1"/>
            </p:cNvSpPr>
            <p:nvPr/>
          </p:nvSpPr>
          <p:spPr>
            <a:xfrm>
              <a:off x="6429388" y="2857496"/>
              <a:ext cx="1928858" cy="500066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V. Kalogera et.al., </a:t>
              </a:r>
            </a:p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 ApJ, 601 L179 (2004)</a:t>
              </a:r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113336" y="1772816"/>
            <a:ext cx="7500990" cy="1000132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ja-JP" altLang="en-US" sz="2000" kern="0" dirty="0" smtClean="0">
                <a:solidFill>
                  <a:srgbClr val="EAEAEA"/>
                </a:solidFill>
              </a:rPr>
              <a:t>観測レンジ</a:t>
            </a:r>
            <a:endParaRPr lang="en-US" altLang="ja-JP" sz="2000" kern="0" dirty="0" smtClean="0">
              <a:solidFill>
                <a:srgbClr val="EAEAEA"/>
              </a:solidFill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</a:rPr>
              <a:t>         </a:t>
            </a:r>
            <a:r>
              <a:rPr lang="ja-JP" altLang="en-US" sz="2000" kern="0" dirty="0">
                <a:solidFill>
                  <a:srgbClr val="EAEAEA"/>
                </a:solidFill>
              </a:rPr>
              <a:t>感度</a:t>
            </a:r>
            <a:r>
              <a:rPr lang="ja-JP" altLang="en-US" sz="2000" kern="0" dirty="0" smtClean="0">
                <a:solidFill>
                  <a:srgbClr val="EAEAEA"/>
                </a:solidFill>
              </a:rPr>
              <a:t>曲線</a:t>
            </a:r>
            <a:r>
              <a:rPr lang="en-US" altLang="ja-JP" sz="2000" kern="0" dirty="0" smtClean="0">
                <a:solidFill>
                  <a:srgbClr val="EAEAEA"/>
                </a:solidFill>
              </a:rPr>
              <a:t>  </a:t>
            </a:r>
            <a:r>
              <a:rPr lang="en-US" altLang="ja-JP" sz="2000" kern="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EAEAEA"/>
                </a:solidFill>
                <a:sym typeface="Wingdings" pitchFamily="2" charset="2"/>
              </a:rPr>
              <a:t>観測可能距離  </a:t>
            </a:r>
            <a:r>
              <a:rPr lang="en-US" altLang="ja-JP" sz="2000" kern="0" dirty="0" smtClean="0">
                <a:solidFill>
                  <a:srgbClr val="EAEAEA"/>
                </a:solidFill>
                <a:sym typeface="Wingdings" pitchFamily="2" charset="2"/>
              </a:rPr>
              <a:t>28</a:t>
            </a:r>
            <a:r>
              <a:rPr lang="en-US" altLang="ja-JP" sz="2000" kern="0" dirty="0" smtClean="0">
                <a:solidFill>
                  <a:srgbClr val="EAEAEA"/>
                </a:solidFill>
              </a:rPr>
              <a:t>0 Mpc</a:t>
            </a:r>
            <a:endParaRPr kumimoji="1" lang="en-US" altLang="ja-JP" sz="2000" i="0" u="none" strike="noStrike" kern="0" cap="none" spc="0" normalizeH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</a:endParaRPr>
          </a:p>
        </p:txBody>
      </p:sp>
      <p:grpSp>
        <p:nvGrpSpPr>
          <p:cNvPr id="26" name="グループ化 28"/>
          <p:cNvGrpSpPr/>
          <p:nvPr/>
        </p:nvGrpSpPr>
        <p:grpSpPr>
          <a:xfrm>
            <a:off x="1113336" y="2772948"/>
            <a:ext cx="7500990" cy="915046"/>
            <a:chOff x="1142976" y="3299772"/>
            <a:chExt cx="7500990" cy="915046"/>
          </a:xfrm>
        </p:grpSpPr>
        <p:sp>
          <p:nvSpPr>
            <p:cNvPr id="27" name="Rectangle 3"/>
            <p:cNvSpPr txBox="1">
              <a:spLocks noChangeArrowheads="1"/>
            </p:cNvSpPr>
            <p:nvPr/>
          </p:nvSpPr>
          <p:spPr>
            <a:xfrm>
              <a:off x="1142976" y="3299772"/>
              <a:ext cx="7500990" cy="571504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ja-JP" altLang="en-US" sz="2000" kern="0" dirty="0" smtClean="0">
                  <a:solidFill>
                    <a:srgbClr val="EAEAEA"/>
                  </a:solidFill>
                </a:rPr>
                <a:t>銀河の個数密度</a:t>
              </a:r>
              <a:r>
                <a:rPr lang="en-US" altLang="ja-JP" sz="2000" kern="0" dirty="0" smtClean="0">
                  <a:solidFill>
                    <a:srgbClr val="EAEAEA"/>
                  </a:solidFill>
                </a:rPr>
                <a:t> :   </a:t>
              </a:r>
              <a:endParaRPr lang="en-US" altLang="ja-JP" sz="1600" kern="0" dirty="0" smtClean="0">
                <a:solidFill>
                  <a:srgbClr val="CCECFF"/>
                </a:solidFill>
              </a:endParaRPr>
            </a:p>
          </p:txBody>
        </p:sp>
        <p:pic>
          <p:nvPicPr>
            <p:cNvPr id="29" name="図 28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1857356" y="3730378"/>
              <a:ext cx="3925670" cy="387353"/>
            </a:xfrm>
            <a:prstGeom prst="rect">
              <a:avLst/>
            </a:prstGeom>
          </p:spPr>
        </p:pic>
        <p:sp>
          <p:nvSpPr>
            <p:cNvPr id="30" name="Rectangle 3"/>
            <p:cNvSpPr txBox="1">
              <a:spLocks noChangeArrowheads="1"/>
            </p:cNvSpPr>
            <p:nvPr/>
          </p:nvSpPr>
          <p:spPr>
            <a:xfrm>
              <a:off x="6429388" y="3714752"/>
              <a:ext cx="1928858" cy="500066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R. K. Kopparapu et.al., </a:t>
              </a:r>
            </a:p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 ApJ. 675 1459 (2008)</a:t>
              </a:r>
            </a:p>
          </p:txBody>
        </p:sp>
      </p:grp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827584" y="1026539"/>
            <a:ext cx="664373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第一目標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99FF99"/>
                </a:solidFill>
              </a:rPr>
              <a:t>連星中性子星合体</a:t>
            </a:r>
            <a:r>
              <a:rPr lang="ja-JP" altLang="en-US" sz="2000" dirty="0" smtClean="0">
                <a:solidFill>
                  <a:srgbClr val="FFFFFF"/>
                </a:solidFill>
              </a:rPr>
              <a:t>からの重力波の検出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4511172" y="2502071"/>
            <a:ext cx="2149060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B2B2B2"/>
                </a:solidFill>
              </a:rPr>
              <a:t>(SNR 8, </a:t>
            </a:r>
            <a:r>
              <a:rPr lang="ja-JP" altLang="en-US" sz="1400" dirty="0" smtClean="0">
                <a:solidFill>
                  <a:srgbClr val="B2B2B2"/>
                </a:solidFill>
              </a:rPr>
              <a:t>最適方向・偏波</a:t>
            </a:r>
            <a:r>
              <a:rPr lang="en-US" altLang="ja-JP" sz="1400" dirty="0" smtClean="0">
                <a:solidFill>
                  <a:srgbClr val="B2B2B2"/>
                </a:solidFill>
              </a:rPr>
              <a:t>)</a:t>
            </a:r>
          </a:p>
        </p:txBody>
      </p:sp>
      <p:pic>
        <p:nvPicPr>
          <p:cNvPr id="33" name="図 3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899154" y="4273146"/>
            <a:ext cx="4033684" cy="432048"/>
          </a:xfrm>
          <a:prstGeom prst="rect">
            <a:avLst/>
          </a:prstGeom>
          <a:noFill/>
        </p:spPr>
      </p:pic>
      <p:grpSp>
        <p:nvGrpSpPr>
          <p:cNvPr id="3" name="グループ化 2"/>
          <p:cNvGrpSpPr/>
          <p:nvPr/>
        </p:nvGrpSpPr>
        <p:grpSpPr>
          <a:xfrm>
            <a:off x="1115616" y="5001776"/>
            <a:ext cx="6125810" cy="1019512"/>
            <a:chOff x="1470526" y="5001776"/>
            <a:chExt cx="6125810" cy="1019512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1470526" y="5001776"/>
              <a:ext cx="5857916" cy="1019512"/>
            </a:xfrm>
            <a:prstGeom prst="roundRect">
              <a:avLst>
                <a:gd name="adj" fmla="val 5609"/>
              </a:avLst>
            </a:prstGeom>
            <a:solidFill>
              <a:srgbClr val="CCFFCC">
                <a:alpha val="1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2146971" y="5054154"/>
              <a:ext cx="5357812" cy="642937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 typeface="Wingdings" pitchFamily="2" charset="2"/>
                <a:buNone/>
                <a:defRPr/>
              </a:pPr>
              <a:r>
                <a:rPr lang="en-US" altLang="ja-JP" sz="2400" dirty="0" smtClean="0">
                  <a:solidFill>
                    <a:srgbClr val="FFFFFF"/>
                  </a:solidFill>
                </a:rPr>
                <a:t>LCGT</a:t>
              </a:r>
              <a:r>
                <a:rPr lang="ja-JP" altLang="en-US" sz="2400" dirty="0" smtClean="0">
                  <a:solidFill>
                    <a:srgbClr val="FFFFFF"/>
                  </a:solidFill>
                </a:rPr>
                <a:t>の観測レート</a:t>
              </a:r>
              <a:r>
                <a:rPr lang="ja-JP" altLang="en-US" sz="2400" b="1" dirty="0" smtClean="0">
                  <a:solidFill>
                    <a:srgbClr val="6699FF"/>
                  </a:solidFill>
                </a:rPr>
                <a:t>　 </a:t>
              </a:r>
              <a:r>
                <a:rPr lang="en-US" altLang="ja-JP" sz="2400" b="1" dirty="0" smtClean="0">
                  <a:solidFill>
                    <a:srgbClr val="6699FF"/>
                  </a:solidFill>
                </a:rPr>
                <a:t>  </a:t>
              </a:r>
              <a:r>
                <a:rPr lang="en-US" altLang="ja-JP" sz="2400" b="1" dirty="0" smtClean="0">
                  <a:solidFill>
                    <a:srgbClr val="99FF99"/>
                  </a:solidFill>
                </a:rPr>
                <a:t>9.8 events/</a:t>
              </a:r>
              <a:r>
                <a:rPr lang="en-US" altLang="ja-JP" sz="2400" b="1" dirty="0" err="1" smtClean="0">
                  <a:solidFill>
                    <a:srgbClr val="99FF99"/>
                  </a:solidFill>
                </a:rPr>
                <a:t>yr</a:t>
              </a:r>
              <a:endParaRPr lang="en-US" altLang="ja-JP" sz="2400" b="1" dirty="0" smtClean="0">
                <a:solidFill>
                  <a:srgbClr val="99FF99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ja-JP" sz="2400" b="1" dirty="0" smtClean="0">
                <a:solidFill>
                  <a:srgbClr val="6699FF"/>
                </a:solidFill>
              </a:endParaRPr>
            </a:p>
          </p:txBody>
        </p:sp>
        <p:sp>
          <p:nvSpPr>
            <p:cNvPr id="14" name="右矢印 13"/>
            <p:cNvSpPr/>
            <p:nvPr/>
          </p:nvSpPr>
          <p:spPr bwMode="auto">
            <a:xfrm>
              <a:off x="1684840" y="5073220"/>
              <a:ext cx="357190" cy="428628"/>
            </a:xfrm>
            <a:prstGeom prst="right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5" name="Rectangle 3"/>
            <p:cNvSpPr txBox="1">
              <a:spLocks noChangeArrowheads="1"/>
            </p:cNvSpPr>
            <p:nvPr/>
          </p:nvSpPr>
          <p:spPr>
            <a:xfrm>
              <a:off x="2238524" y="5594375"/>
              <a:ext cx="5357812" cy="426913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 typeface="Wingdings" pitchFamily="2" charset="2"/>
                <a:buNone/>
                <a:defRPr/>
              </a:pPr>
              <a:r>
                <a:rPr lang="en-US" altLang="ja-JP" dirty="0" smtClean="0">
                  <a:solidFill>
                    <a:srgbClr val="C0C0C0"/>
                  </a:solidFill>
                </a:rPr>
                <a:t>(1</a:t>
              </a:r>
              <a:r>
                <a:rPr lang="ja-JP" altLang="en-US" dirty="0" smtClean="0">
                  <a:solidFill>
                    <a:srgbClr val="C0C0C0"/>
                  </a:solidFill>
                </a:rPr>
                <a:t>年間の観測での検出確率</a:t>
              </a:r>
              <a:r>
                <a:rPr lang="en-US" altLang="ja-JP" b="1" dirty="0" smtClean="0">
                  <a:solidFill>
                    <a:srgbClr val="C0C0C0"/>
                  </a:solidFill>
                </a:rPr>
                <a:t>   99.9%</a:t>
              </a:r>
              <a:r>
                <a:rPr lang="ja-JP" altLang="en-US" b="1" dirty="0" smtClean="0">
                  <a:solidFill>
                    <a:srgbClr val="C0C0C0"/>
                  </a:solidFill>
                </a:rPr>
                <a:t>以上</a:t>
              </a:r>
              <a:r>
                <a:rPr lang="en-US" altLang="ja-JP" b="1" dirty="0" smtClean="0">
                  <a:solidFill>
                    <a:srgbClr val="C0C0C0"/>
                  </a:solidFill>
                </a:rPr>
                <a:t>)</a:t>
              </a: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2868" y="1119580"/>
            <a:ext cx="1517524" cy="1085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07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474663" y="6676769"/>
            <a:ext cx="8382000" cy="204788"/>
          </a:xfrm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44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</a:t>
            </a:r>
            <a:r>
              <a:rPr lang="ja-JP" altLang="en-US" sz="3600" dirty="0" smtClean="0"/>
              <a:t> 重力波観測によるサイエンス</a:t>
            </a:r>
            <a:endParaRPr lang="en-US" altLang="ja-JP" sz="3600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3600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dirty="0" smtClean="0"/>
              <a:t>         ~ </a:t>
            </a:r>
            <a:r>
              <a:rPr lang="ja-JP" altLang="en-US" sz="3600" dirty="0" smtClean="0"/>
              <a:t>いくつかの例 </a:t>
            </a:r>
            <a:r>
              <a:rPr lang="en-US" altLang="ja-JP" sz="3600" dirty="0" smtClean="0"/>
              <a:t>~</a:t>
            </a:r>
            <a:endParaRPr lang="ja-JP" altLang="en-US" sz="3600" dirty="0"/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</a:rPr>
              <a:t>            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70704322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連星合体観測による知見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GCOE</a:t>
            </a:r>
            <a:r>
              <a:rPr lang="zh-TW" altLang="en-US" dirty="0" smtClean="0"/>
              <a:t>特別講義　</a:t>
            </a:r>
            <a:r>
              <a:rPr lang="en-US" altLang="zh-TW" dirty="0" smtClean="0"/>
              <a:t>(2011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15-17</a:t>
            </a:r>
            <a:r>
              <a:rPr lang="zh-TW" altLang="en-US" dirty="0" smtClean="0"/>
              <a:t>日</a:t>
            </a:r>
            <a:r>
              <a:rPr lang="en-US" altLang="zh-TW" dirty="0" smtClean="0"/>
              <a:t>, </a:t>
            </a:r>
            <a:r>
              <a:rPr lang="zh-TW" altLang="en-US" dirty="0" smtClean="0"/>
              <a:t>京都大学</a:t>
            </a:r>
            <a:r>
              <a:rPr lang="en-US" altLang="zh-TW" dirty="0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592562" y="908720"/>
            <a:ext cx="664373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>
                <a:solidFill>
                  <a:srgbClr val="FFFFFF"/>
                </a:solidFill>
              </a:rPr>
              <a:t>重力</a:t>
            </a:r>
            <a:r>
              <a:rPr lang="ja-JP" altLang="en-US" sz="2000" dirty="0" smtClean="0">
                <a:solidFill>
                  <a:srgbClr val="FFFFFF"/>
                </a:solidFill>
              </a:rPr>
              <a:t>波の</a:t>
            </a:r>
            <a:r>
              <a:rPr lang="ja-JP" altLang="en-US" sz="2000" dirty="0">
                <a:solidFill>
                  <a:srgbClr val="FFFFFF"/>
                </a:solidFill>
              </a:rPr>
              <a:t>初検出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952602" y="1292567"/>
            <a:ext cx="6643734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連星中性子星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存在が確実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波形が予測できる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相対性理論</a:t>
            </a:r>
            <a:r>
              <a:rPr lang="en-US" altLang="ja-JP" sz="2000" dirty="0" smtClean="0">
                <a:solidFill>
                  <a:srgbClr val="FFFFFF"/>
                </a:solidFill>
              </a:rPr>
              <a:t>/</a:t>
            </a:r>
            <a:r>
              <a:rPr lang="ja-JP" altLang="en-US" sz="2000" dirty="0" smtClean="0">
                <a:solidFill>
                  <a:srgbClr val="FFFFFF"/>
                </a:solidFill>
              </a:rPr>
              <a:t>重力法則の検証</a:t>
            </a:r>
            <a:r>
              <a:rPr lang="en-US" altLang="ja-JP" sz="2000" dirty="0" smtClean="0">
                <a:solidFill>
                  <a:srgbClr val="FFFFFF"/>
                </a:solidFill>
              </a:rPr>
              <a:t>.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新しい天文学の創生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ガンマ線バーストの起源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未知の発見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11560" y="2936556"/>
            <a:ext cx="664373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・高密度核物質の直接探査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971600" y="3308791"/>
            <a:ext cx="664373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中性子星の状態方程式の情報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潮汐変形</a:t>
            </a:r>
            <a:r>
              <a:rPr lang="en-US" altLang="ja-JP" sz="2000" dirty="0">
                <a:solidFill>
                  <a:srgbClr val="FFFFFF"/>
                </a:solidFill>
              </a:rPr>
              <a:t>/</a:t>
            </a:r>
            <a:r>
              <a:rPr lang="ja-JP" altLang="en-US" sz="2000" dirty="0" smtClean="0">
                <a:solidFill>
                  <a:srgbClr val="FFFFFF"/>
                </a:solidFill>
              </a:rPr>
              <a:t>破壊</a:t>
            </a:r>
            <a:r>
              <a:rPr lang="en-US" altLang="ja-JP" sz="2000" dirty="0" smtClean="0">
                <a:solidFill>
                  <a:srgbClr val="FFFFFF"/>
                </a:solidFill>
              </a:rPr>
              <a:t>, HMNS</a:t>
            </a:r>
            <a:r>
              <a:rPr lang="ja-JP" altLang="en-US" sz="2000" dirty="0" smtClean="0">
                <a:solidFill>
                  <a:srgbClr val="FFFFFF"/>
                </a:solidFill>
              </a:rPr>
              <a:t>の形成など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11560" y="4509120"/>
            <a:ext cx="664373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・宇宙論・銀河形成史に対する知見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899592" y="4937196"/>
            <a:ext cx="664373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宇宙論パラメータへの制限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超巨大ブラックホールの形成過程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連星の進化や分布の情報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528392" cy="445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5697623" y="6237312"/>
            <a:ext cx="29068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From </a:t>
            </a:r>
            <a:r>
              <a:rPr lang="en-US" altLang="ja-JP" sz="1100" dirty="0">
                <a:solidFill>
                  <a:srgbClr val="FFFFFF"/>
                </a:solidFill>
              </a:rPr>
              <a:t>encyclopedia of science 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中性子星の</a:t>
            </a:r>
            <a:r>
              <a:rPr lang="ja-JP" altLang="en-US" dirty="0"/>
              <a:t>構造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1" y="1412776"/>
            <a:ext cx="41148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860032" y="1705701"/>
            <a:ext cx="3888432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中性子星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- </a:t>
            </a:r>
            <a:r>
              <a:rPr lang="ja-JP" altLang="en-US" sz="2000" dirty="0" smtClean="0">
                <a:solidFill>
                  <a:srgbClr val="FFFFFF"/>
                </a:solidFill>
              </a:rPr>
              <a:t>太陽質量程度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半径</a:t>
            </a:r>
            <a:r>
              <a:rPr lang="en-US" altLang="ja-JP" sz="2000" dirty="0" smtClean="0">
                <a:solidFill>
                  <a:srgbClr val="FFFFFF"/>
                </a:solidFill>
              </a:rPr>
              <a:t>10km</a:t>
            </a:r>
            <a:r>
              <a:rPr lang="ja-JP" altLang="en-US" sz="2000" dirty="0" smtClean="0">
                <a:solidFill>
                  <a:srgbClr val="FFFFFF"/>
                </a:solidFill>
              </a:rPr>
              <a:t>程度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</a:rPr>
              <a:t>の高密度天体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中心部密度 </a:t>
            </a:r>
            <a:r>
              <a:rPr lang="en-US" altLang="ja-JP" sz="2000" dirty="0" smtClean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064576" y="4542219"/>
            <a:ext cx="367240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核</a:t>
            </a:r>
            <a:r>
              <a:rPr lang="ja-JP" altLang="en-US" sz="2000" dirty="0" smtClean="0">
                <a:solidFill>
                  <a:srgbClr val="FFFFFF"/>
                </a:solidFill>
              </a:rPr>
              <a:t>密度以上の性質は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ほとんど理解されていない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1" name="図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74" y="3842134"/>
            <a:ext cx="2541107" cy="27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5433000" y="3482094"/>
            <a:ext cx="3078613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ここで </a:t>
            </a:r>
            <a:r>
              <a:rPr lang="en-US" altLang="ja-JP" sz="1600" dirty="0" err="1" smtClean="0">
                <a:solidFill>
                  <a:srgbClr val="FFFFFF"/>
                </a:solidFill>
                <a:latin typeface="Symbol" pitchFamily="18" charset="2"/>
              </a:rPr>
              <a:t>r</a:t>
            </a:r>
            <a:r>
              <a:rPr lang="en-US" altLang="ja-JP" sz="1600" baseline="-25000" dirty="0" err="1" smtClean="0">
                <a:solidFill>
                  <a:srgbClr val="FFFFFF"/>
                </a:solidFill>
              </a:rPr>
              <a:t>o</a:t>
            </a:r>
            <a:r>
              <a:rPr lang="en-US" altLang="ja-JP" sz="1600" dirty="0" smtClean="0">
                <a:solidFill>
                  <a:srgbClr val="FFFFFF"/>
                </a:solidFill>
              </a:rPr>
              <a:t> </a:t>
            </a:r>
            <a:r>
              <a:rPr lang="ja-JP" altLang="en-US" sz="1600" dirty="0" smtClean="0">
                <a:solidFill>
                  <a:srgbClr val="FFFFFF"/>
                </a:solidFill>
              </a:rPr>
              <a:t>は標準原子核密度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67" y="2905267"/>
            <a:ext cx="1219707" cy="25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5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中性子星の状態方程式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683568" y="1124744"/>
            <a:ext cx="7704856" cy="11264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・高密度核物質の状態方程式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en-US" altLang="ja-JP" sz="2000" dirty="0" err="1" smtClean="0">
                <a:solidFill>
                  <a:srgbClr val="FFFFFF"/>
                </a:solidFill>
              </a:rPr>
              <a:t>EoS</a:t>
            </a:r>
            <a:r>
              <a:rPr lang="en-US" altLang="ja-JP" sz="2000" dirty="0" smtClean="0">
                <a:solidFill>
                  <a:srgbClr val="FFFFFF"/>
                </a:solidFill>
              </a:rPr>
              <a:t>, Equation of State)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    </a:t>
            </a: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高エネルギー天体現象の理解</a:t>
            </a:r>
            <a:r>
              <a:rPr lang="en-US" altLang="ja-JP" sz="1800" dirty="0" smtClean="0">
                <a:solidFill>
                  <a:srgbClr val="FFFFFF"/>
                </a:solidFill>
              </a:rPr>
              <a:t> (</a:t>
            </a:r>
            <a:r>
              <a:rPr lang="ja-JP" altLang="en-US" sz="1800" dirty="0" smtClean="0">
                <a:solidFill>
                  <a:srgbClr val="FFFFFF"/>
                </a:solidFill>
              </a:rPr>
              <a:t>連星中性子星合体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</a:rPr>
              <a:t>超新星爆発</a:t>
            </a:r>
            <a:r>
              <a:rPr lang="en-US" altLang="ja-JP" sz="18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- </a:t>
            </a:r>
            <a:r>
              <a:rPr lang="ja-JP" altLang="en-US" sz="1800" dirty="0" smtClean="0">
                <a:solidFill>
                  <a:srgbClr val="FFFFFF"/>
                </a:solidFill>
              </a:rPr>
              <a:t>核物理の理解</a:t>
            </a:r>
            <a:r>
              <a:rPr lang="en-US" altLang="ja-JP" sz="1800" dirty="0" smtClean="0">
                <a:solidFill>
                  <a:srgbClr val="FFFFFF"/>
                </a:solidFill>
              </a:rPr>
              <a:t> (</a:t>
            </a:r>
            <a:r>
              <a:rPr lang="ja-JP" altLang="en-US" sz="1800" dirty="0" smtClean="0">
                <a:solidFill>
                  <a:srgbClr val="FFFFFF"/>
                </a:solidFill>
              </a:rPr>
              <a:t>ハイペロン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</a:rPr>
              <a:t>クォーク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</a:rPr>
              <a:t>中間子凝縮</a:t>
            </a:r>
            <a:r>
              <a:rPr lang="en-US" altLang="ja-JP" sz="180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7292255" y="3095382"/>
            <a:ext cx="1421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err="1" smtClean="0">
                <a:solidFill>
                  <a:srgbClr val="FFFFFF"/>
                </a:solidFill>
              </a:rPr>
              <a:t>Lattimer</a:t>
            </a:r>
            <a:r>
              <a:rPr lang="en-US" altLang="ja-JP" sz="1100" dirty="0" smtClean="0">
                <a:solidFill>
                  <a:srgbClr val="FFFFFF"/>
                </a:solidFill>
              </a:rPr>
              <a:t>+ (2010)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3998143" cy="298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8" y="3356992"/>
            <a:ext cx="2949363" cy="298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3608020" y="4911551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一般相対論的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静水圧平衡</a:t>
            </a:r>
          </a:p>
        </p:txBody>
      </p:sp>
      <p:sp>
        <p:nvSpPr>
          <p:cNvPr id="5" name="左右矢印 4"/>
          <p:cNvSpPr/>
          <p:nvPr/>
        </p:nvSpPr>
        <p:spPr bwMode="auto">
          <a:xfrm>
            <a:off x="3779912" y="4570675"/>
            <a:ext cx="720080" cy="288032"/>
          </a:xfrm>
          <a:prstGeom prst="left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971600" y="2276872"/>
            <a:ext cx="770485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- </a:t>
            </a:r>
            <a:r>
              <a:rPr lang="ja-JP" altLang="en-US" sz="1800" dirty="0">
                <a:solidFill>
                  <a:srgbClr val="FFFFFF"/>
                </a:solidFill>
              </a:rPr>
              <a:t>高密度</a:t>
            </a:r>
            <a:r>
              <a:rPr lang="en-US" altLang="ja-JP" sz="1800" dirty="0" err="1">
                <a:solidFill>
                  <a:srgbClr val="FFFFFF"/>
                </a:solidFill>
              </a:rPr>
              <a:t>EoS</a:t>
            </a:r>
            <a:r>
              <a:rPr lang="ja-JP" altLang="en-US" sz="1800" dirty="0">
                <a:solidFill>
                  <a:srgbClr val="FFFFFF"/>
                </a:solidFill>
              </a:rPr>
              <a:t>と質量</a:t>
            </a:r>
            <a:r>
              <a:rPr lang="en-US" altLang="ja-JP" sz="1800" dirty="0">
                <a:solidFill>
                  <a:srgbClr val="FFFFFF"/>
                </a:solidFill>
              </a:rPr>
              <a:t>‐</a:t>
            </a:r>
            <a:r>
              <a:rPr lang="ja-JP" altLang="en-US" sz="1800" dirty="0">
                <a:solidFill>
                  <a:srgbClr val="FFFFFF"/>
                </a:solidFill>
              </a:rPr>
              <a:t>半径が対応</a:t>
            </a:r>
            <a:r>
              <a:rPr lang="en-US" altLang="ja-JP" sz="1800" dirty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>
                <a:solidFill>
                  <a:srgbClr val="FFFFFF"/>
                </a:solidFill>
              </a:rPr>
              <a:t>各</a:t>
            </a:r>
            <a:r>
              <a:rPr lang="en-US" altLang="ja-JP" sz="1800" dirty="0">
                <a:solidFill>
                  <a:srgbClr val="FFFFFF"/>
                </a:solidFill>
              </a:rPr>
              <a:t>EOS</a:t>
            </a:r>
            <a:r>
              <a:rPr lang="ja-JP" altLang="en-US" sz="1800" dirty="0">
                <a:solidFill>
                  <a:srgbClr val="FFFFFF"/>
                </a:solidFill>
              </a:rPr>
              <a:t>に応じた最大質量  　　　　</a:t>
            </a:r>
            <a:r>
              <a:rPr lang="ja-JP" altLang="en-US" sz="1800" dirty="0" smtClean="0">
                <a:solidFill>
                  <a:srgbClr val="FFFFFF"/>
                </a:solidFill>
              </a:rPr>
              <a:t>が</a:t>
            </a:r>
            <a:r>
              <a:rPr lang="ja-JP" altLang="en-US" sz="1800" dirty="0">
                <a:solidFill>
                  <a:srgbClr val="FFFFFF"/>
                </a:solidFill>
              </a:rPr>
              <a:t>存在</a:t>
            </a: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26697"/>
            <a:ext cx="556977" cy="1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1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 bwMode="auto">
          <a:xfrm>
            <a:off x="344474" y="1281406"/>
            <a:ext cx="8548006" cy="3818697"/>
          </a:xfrm>
          <a:prstGeom prst="roundRect">
            <a:avLst>
              <a:gd name="adj" fmla="val 5499"/>
            </a:avLst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中性子星と高密度</a:t>
            </a:r>
            <a:r>
              <a:rPr lang="en-US" altLang="ja-JP" dirty="0" err="1" smtClean="0"/>
              <a:t>EoS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775514" y="4410203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半径</a:t>
            </a: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4394155" y="1516111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質量</a:t>
            </a:r>
          </a:p>
        </p:txBody>
      </p:sp>
      <p:pic>
        <p:nvPicPr>
          <p:cNvPr id="43" name="Picture 8" descr="%takaTeX&#10;\documentclass{jarticle}&#10;\usepackage{color}\pagestyle{empty}&#10;\begin{document}\LARGE\color{black}&#10;$$&#10;[M/M_{\odot}]&#10;$$&#10;\end{document}&#10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86" y="1616520"/>
            <a:ext cx="755650" cy="23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566990" y="1284256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圧力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1706117" y="4452608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密度</a:t>
            </a:r>
          </a:p>
        </p:txBody>
      </p:sp>
      <p:pic>
        <p:nvPicPr>
          <p:cNvPr id="46" name="Picture 11" descr="%takaTeX&#10;\documentclass{jarticle}&#10;\usepackage{color}\pagestyle{empty}&#10;\begin{document}\LARGE\color{black}&#10;$$&#10;[\rm{g}/\rm{cm}^{3}]&#10;$$&#10;\end{document}&#10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189" y="4484923"/>
            <a:ext cx="705643" cy="2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2" descr="%takaTeX&#10;\documentclass{jarticle}&#10;\usepackage{color}\pagestyle{empty}&#10;\begin{document}\LARGE\color{black}&#10;$$&#10;[\rm{km}]&#10;$$&#10;\end{document}&#10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5" y="4460209"/>
            <a:ext cx="403383" cy="26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3" descr="%takaTeX&#10;\documentclass{jarticle}&#10;\usepackage{color}\pagestyle{empty}&#10;\begin{document}\LARGE\color{black}&#10;$$&#10;[\rm{dyne}/\rm{cm}^{2}]&#10;$$&#10;\end{document}&#10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29" y="1380978"/>
            <a:ext cx="857885" cy="23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AutoShape 14"/>
          <p:cNvSpPr>
            <a:spLocks noChangeArrowheads="1"/>
          </p:cNvSpPr>
          <p:nvPr/>
        </p:nvSpPr>
        <p:spPr bwMode="auto">
          <a:xfrm>
            <a:off x="4246220" y="2868432"/>
            <a:ext cx="654526" cy="151130"/>
          </a:xfrm>
          <a:prstGeom prst="leftRightArrow">
            <a:avLst>
              <a:gd name="adj1" fmla="val 50000"/>
              <a:gd name="adj2" fmla="val 86618"/>
            </a:avLst>
          </a:prstGeom>
          <a:solidFill>
            <a:srgbClr val="FF9966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5" name="グループ化 74"/>
          <p:cNvGrpSpPr>
            <a:grpSpLocks noChangeAspect="1"/>
          </p:cNvGrpSpPr>
          <p:nvPr/>
        </p:nvGrpSpPr>
        <p:grpSpPr>
          <a:xfrm>
            <a:off x="4644008" y="1686706"/>
            <a:ext cx="3951289" cy="2765902"/>
            <a:chOff x="4478477" y="1910622"/>
            <a:chExt cx="3200400" cy="2240280"/>
          </a:xfrm>
        </p:grpSpPr>
        <p:pic>
          <p:nvPicPr>
            <p:cNvPr id="39" name="Picture 4" descr="MR_eos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477" y="1910622"/>
              <a:ext cx="3200400" cy="224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Box 20"/>
            <p:cNvSpPr txBox="1">
              <a:spLocks noChangeArrowheads="1"/>
            </p:cNvSpPr>
            <p:nvPr/>
          </p:nvSpPr>
          <p:spPr bwMode="auto">
            <a:xfrm>
              <a:off x="5335251" y="3421922"/>
              <a:ext cx="1195705" cy="3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24F7D"/>
                  </a:solidFill>
                  <a:effectLst/>
                  <a:uLnTx/>
                  <a:uFillTx/>
                </a:rPr>
                <a:t>自由中性子</a:t>
              </a:r>
            </a:p>
          </p:txBody>
        </p:sp>
      </p:grp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1124985" y="5194604"/>
            <a:ext cx="422743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- </a:t>
            </a:r>
            <a:r>
              <a:rPr kumimoji="0" lang="ja-JP" altLang="en-US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高密度</a:t>
            </a:r>
            <a:r>
              <a:rPr kumimoji="0" lang="en-US" altLang="ja-JP" sz="180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EoS</a:t>
            </a:r>
            <a:r>
              <a:rPr kumimoji="0" lang="ja-JP" altLang="en-US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と質量</a:t>
            </a:r>
            <a:r>
              <a:rPr kumimoji="0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‐</a:t>
            </a:r>
            <a:r>
              <a:rPr kumimoji="0" lang="ja-JP" altLang="en-US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半径が対応</a:t>
            </a:r>
            <a:r>
              <a:rPr kumimoji="0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</a:t>
            </a:r>
            <a:endParaRPr kumimoji="0" lang="ja-JP" altLang="en-US" sz="1800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000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- </a:t>
            </a:r>
            <a:r>
              <a:rPr kumimoji="0" lang="ja-JP" altLang="en-US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各</a:t>
            </a:r>
            <a:r>
              <a:rPr kumimoji="0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EOS</a:t>
            </a:r>
            <a:r>
              <a:rPr kumimoji="0" lang="ja-JP" altLang="en-US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に応じた最大質量  　　　　が存在</a:t>
            </a:r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3958188" y="3065292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一般相対論的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静水圧平衡</a:t>
            </a:r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7593154" y="5312241"/>
            <a:ext cx="13019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Lindblom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 (1992)</a:t>
            </a:r>
          </a:p>
        </p:txBody>
      </p:sp>
      <p:grpSp>
        <p:nvGrpSpPr>
          <p:cNvPr id="73" name="グループ化 72"/>
          <p:cNvGrpSpPr/>
          <p:nvPr/>
        </p:nvGrpSpPr>
        <p:grpSpPr>
          <a:xfrm>
            <a:off x="5812328" y="1197117"/>
            <a:ext cx="2648104" cy="1329789"/>
            <a:chOff x="5335251" y="1304990"/>
            <a:chExt cx="2648104" cy="1329789"/>
          </a:xfrm>
        </p:grpSpPr>
        <p:sp>
          <p:nvSpPr>
            <p:cNvPr id="38" name="Line 3"/>
            <p:cNvSpPr>
              <a:spLocks noChangeShapeType="1"/>
            </p:cNvSpPr>
            <p:nvPr/>
          </p:nvSpPr>
          <p:spPr bwMode="auto">
            <a:xfrm>
              <a:off x="5335251" y="2312894"/>
              <a:ext cx="2268062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7034056" y="2296225"/>
              <a:ext cx="94929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5B36E"/>
                  </a:solidFill>
                  <a:effectLst/>
                  <a:uLnTx/>
                  <a:uFillTx/>
                </a:rPr>
                <a:t>核力入り</a:t>
              </a:r>
            </a:p>
          </p:txBody>
        </p:sp>
        <p:sp>
          <p:nvSpPr>
            <p:cNvPr id="58" name="AutoShape 29"/>
            <p:cNvSpPr>
              <a:spLocks noChangeArrowheads="1"/>
            </p:cNvSpPr>
            <p:nvPr/>
          </p:nvSpPr>
          <p:spPr bwMode="auto">
            <a:xfrm>
              <a:off x="6090901" y="1304990"/>
              <a:ext cx="1512412" cy="705644"/>
            </a:xfrm>
            <a:prstGeom prst="wedgeRoundRectCallout">
              <a:avLst>
                <a:gd name="adj1" fmla="val -23843"/>
                <a:gd name="adj2" fmla="val 79449"/>
                <a:gd name="adj3" fmla="val 16667"/>
              </a:avLst>
            </a:prstGeom>
            <a:solidFill>
              <a:srgbClr val="FFFF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9" name="Picture 30" descr="%takaTeX&#10;\documentclass{jarticle}&#10;\usepackage{color}\pagestyle{empty}&#10;\begin{document}\LARGE\color{black}&#10;$$&#10;M_{\rm{max}} \geq 1.97M_{\odot}&#10;$$&#10;\end{document}&#10;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025" y="1708374"/>
              <a:ext cx="1385728" cy="218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Text Box 31"/>
            <p:cNvSpPr txBox="1">
              <a:spLocks noChangeArrowheads="1"/>
            </p:cNvSpPr>
            <p:nvPr/>
          </p:nvSpPr>
          <p:spPr bwMode="auto">
            <a:xfrm>
              <a:off x="6248470" y="1354997"/>
              <a:ext cx="11961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最新の観測</a:t>
              </a:r>
            </a:p>
          </p:txBody>
        </p:sp>
      </p:grpSp>
      <p:sp>
        <p:nvSpPr>
          <p:cNvPr id="61" name="Rectangle 32"/>
          <p:cNvSpPr>
            <a:spLocks noChangeArrowheads="1"/>
          </p:cNvSpPr>
          <p:nvPr/>
        </p:nvSpPr>
        <p:spPr bwMode="auto">
          <a:xfrm>
            <a:off x="2511773" y="6022449"/>
            <a:ext cx="652472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Akmal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,</a:t>
            </a:r>
            <a:r>
              <a: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　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et al.  (1998)</a:t>
            </a:r>
            <a:r>
              <a: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　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,</a:t>
            </a:r>
            <a:r>
              <a:rPr kumimoji="0" lang="en-US" altLang="ja-JP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Douchin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 and </a:t>
            </a:r>
            <a:r>
              <a:rPr kumimoji="0" lang="en-US" altLang="ja-JP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Haensel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 (2001)   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Glendenning and </a:t>
            </a:r>
            <a:r>
              <a:rPr kumimoji="0" lang="en-US" altLang="ja-JP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Moszkowski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 (1991)</a:t>
            </a:r>
            <a:r>
              <a: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　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,</a:t>
            </a:r>
            <a:r>
              <a:rPr kumimoji="0" lang="en-US" altLang="ja-JP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Pandharipande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</a:rPr>
              <a:t> and Smith  (1975), Alford et al.    (2005)</a:t>
            </a:r>
          </a:p>
        </p:txBody>
      </p:sp>
      <p:grpSp>
        <p:nvGrpSpPr>
          <p:cNvPr id="68" name="Group 15"/>
          <p:cNvGrpSpPr>
            <a:grpSpLocks noChangeAspect="1"/>
          </p:cNvGrpSpPr>
          <p:nvPr/>
        </p:nvGrpSpPr>
        <p:grpSpPr bwMode="auto">
          <a:xfrm>
            <a:off x="251519" y="1662773"/>
            <a:ext cx="3893155" cy="2859709"/>
            <a:chOff x="-204" y="754"/>
            <a:chExt cx="2880" cy="2016"/>
          </a:xfrm>
        </p:grpSpPr>
        <p:pic>
          <p:nvPicPr>
            <p:cNvPr id="69" name="Picture 16" descr="eos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754"/>
              <a:ext cx="288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 Box 17"/>
            <p:cNvSpPr txBox="1">
              <a:spLocks noChangeArrowheads="1"/>
            </p:cNvSpPr>
            <p:nvPr/>
          </p:nvSpPr>
          <p:spPr bwMode="auto">
            <a:xfrm>
              <a:off x="1383" y="1975"/>
              <a:ext cx="10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24F7D"/>
                  </a:solidFill>
                  <a:effectLst/>
                  <a:uLnTx/>
                  <a:uFillTx/>
                </a:rPr>
                <a:t>自由中性子</a:t>
              </a:r>
            </a:p>
          </p:txBody>
        </p:sp>
        <p:sp>
          <p:nvSpPr>
            <p:cNvPr id="71" name="Text Box 18"/>
            <p:cNvSpPr txBox="1">
              <a:spLocks noChangeArrowheads="1"/>
            </p:cNvSpPr>
            <p:nvPr/>
          </p:nvSpPr>
          <p:spPr bwMode="auto">
            <a:xfrm>
              <a:off x="975" y="1204"/>
              <a:ext cx="8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5B36E"/>
                  </a:solidFill>
                  <a:effectLst/>
                  <a:uLnTx/>
                  <a:uFillTx/>
                </a:rPr>
                <a:t>核力入り</a:t>
              </a:r>
            </a:p>
          </p:txBody>
        </p:sp>
      </p:grpSp>
      <p:pic>
        <p:nvPicPr>
          <p:cNvPr id="7" name="図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91" y="5722148"/>
            <a:ext cx="556977" cy="1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7" name="Rectangle 32"/>
          <p:cNvSpPr>
            <a:spLocks noChangeArrowheads="1"/>
          </p:cNvSpPr>
          <p:nvPr/>
        </p:nvSpPr>
        <p:spPr bwMode="auto">
          <a:xfrm>
            <a:off x="7324184" y="744959"/>
            <a:ext cx="15477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仏坂氏　資料より</a:t>
            </a:r>
            <a:endParaRPr kumimoji="0" lang="en-US" altLang="ja-JP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44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中性子星</a:t>
            </a:r>
            <a:r>
              <a:rPr kumimoji="1" lang="en-US" altLang="ja-JP" dirty="0" err="1" smtClean="0"/>
              <a:t>EoS</a:t>
            </a:r>
            <a:r>
              <a:rPr kumimoji="1" lang="ja-JP" altLang="en-US" dirty="0" err="1" smtClean="0"/>
              <a:t>への</a:t>
            </a:r>
            <a:r>
              <a:rPr kumimoji="1" lang="ja-JP" altLang="en-US" dirty="0" smtClean="0"/>
              <a:t>制限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891208" y="1682180"/>
            <a:ext cx="619268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</a:rPr>
              <a:t>連星中性子星</a:t>
            </a:r>
            <a:r>
              <a:rPr lang="ja-JP" altLang="en-US" sz="2000" dirty="0" smtClean="0">
                <a:solidFill>
                  <a:srgbClr val="FFFFFF"/>
                </a:solidFill>
              </a:rPr>
              <a:t>の合体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891208" y="3039354"/>
            <a:ext cx="619268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</a:rPr>
              <a:t>中性子星</a:t>
            </a:r>
            <a:r>
              <a:rPr lang="en-US" altLang="ja-JP" sz="2000" dirty="0" smtClean="0">
                <a:solidFill>
                  <a:srgbClr val="99CCFF"/>
                </a:solidFill>
              </a:rPr>
              <a:t>-</a:t>
            </a:r>
            <a:r>
              <a:rPr lang="ja-JP" altLang="en-US" sz="2000" dirty="0" smtClean="0">
                <a:solidFill>
                  <a:srgbClr val="99CCFF"/>
                </a:solidFill>
              </a:rPr>
              <a:t>ブラックホール</a:t>
            </a:r>
            <a:r>
              <a:rPr lang="ja-JP" altLang="en-US" sz="2000" dirty="0" smtClean="0">
                <a:solidFill>
                  <a:srgbClr val="FFFFFF"/>
                </a:solidFill>
              </a:rPr>
              <a:t>の合体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963216" y="4437112"/>
            <a:ext cx="619268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</a:rPr>
              <a:t>マグネター</a:t>
            </a:r>
            <a:r>
              <a:rPr lang="ja-JP" altLang="en-US" sz="2000" dirty="0" smtClean="0">
                <a:solidFill>
                  <a:srgbClr val="FFFFFF"/>
                </a:solidFill>
              </a:rPr>
              <a:t>からの重力波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1187624" y="2095806"/>
            <a:ext cx="7416824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</a:t>
            </a:r>
            <a:r>
              <a:rPr lang="ja-JP" altLang="en-US" sz="1800" dirty="0" smtClean="0">
                <a:solidFill>
                  <a:srgbClr val="FFFFFF"/>
                </a:solidFill>
              </a:rPr>
              <a:t> 合体直前 </a:t>
            </a:r>
            <a:r>
              <a:rPr lang="en-US" altLang="ja-JP" sz="1800" dirty="0" smtClean="0">
                <a:solidFill>
                  <a:srgbClr val="FFFFFF"/>
                </a:solidFill>
              </a:rPr>
              <a:t>: </a:t>
            </a:r>
            <a:r>
              <a:rPr lang="ja-JP" altLang="en-US" sz="1800" dirty="0" smtClean="0">
                <a:solidFill>
                  <a:srgbClr val="FFFFFF"/>
                </a:solidFill>
              </a:rPr>
              <a:t>中性子星の潮汐変形</a:t>
            </a:r>
            <a:r>
              <a:rPr lang="en-US" altLang="ja-JP" sz="1800" dirty="0" smtClean="0">
                <a:solidFill>
                  <a:srgbClr val="FFFFFF"/>
                </a:solidFill>
              </a:rPr>
              <a:t>,</a:t>
            </a:r>
            <a:r>
              <a:rPr lang="ja-JP" altLang="en-US" sz="1800" dirty="0" smtClean="0">
                <a:solidFill>
                  <a:srgbClr val="FFFFFF"/>
                </a:solidFill>
              </a:rPr>
              <a:t>重力波位相の変化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合体直後 </a:t>
            </a:r>
            <a:r>
              <a:rPr lang="en-US" altLang="ja-JP" sz="1800" dirty="0" smtClean="0">
                <a:solidFill>
                  <a:srgbClr val="FFFFFF"/>
                </a:solidFill>
              </a:rPr>
              <a:t>: HMNS</a:t>
            </a:r>
            <a:r>
              <a:rPr lang="ja-JP" altLang="en-US" sz="1800" dirty="0" smtClean="0">
                <a:solidFill>
                  <a:srgbClr val="FFFFFF"/>
                </a:solidFill>
              </a:rPr>
              <a:t>の形成</a:t>
            </a:r>
            <a:r>
              <a:rPr lang="en-US" altLang="ja-JP" sz="1800" dirty="0" smtClean="0">
                <a:solidFill>
                  <a:srgbClr val="FFFFFF"/>
                </a:solidFill>
              </a:rPr>
              <a:t>, HMNS</a:t>
            </a:r>
            <a:r>
              <a:rPr lang="ja-JP" altLang="en-US" sz="1800" dirty="0" smtClean="0">
                <a:solidFill>
                  <a:srgbClr val="FFFFFF"/>
                </a:solidFill>
              </a:rPr>
              <a:t>自転に同期した信号ピーク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611560" y="1052736"/>
            <a:ext cx="712879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重力波の観測により、中性子星の状態方程式に制限を与えられる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1187624" y="3429011"/>
            <a:ext cx="7416824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</a:t>
            </a:r>
            <a:r>
              <a:rPr lang="ja-JP" altLang="en-US" sz="1800" dirty="0" smtClean="0">
                <a:solidFill>
                  <a:srgbClr val="FFFFFF"/>
                </a:solidFill>
              </a:rPr>
              <a:t> 中性子星の潮汐変形</a:t>
            </a:r>
            <a:r>
              <a:rPr lang="en-US" altLang="ja-JP" sz="1800" dirty="0" smtClean="0">
                <a:solidFill>
                  <a:srgbClr val="FFFFFF"/>
                </a:solidFill>
              </a:rPr>
              <a:t>/</a:t>
            </a:r>
            <a:r>
              <a:rPr lang="ja-JP" altLang="en-US" sz="1800" dirty="0" smtClean="0">
                <a:solidFill>
                  <a:srgbClr val="FFFFFF"/>
                </a:solidFill>
              </a:rPr>
              <a:t>破壊の様子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  <a:endParaRPr lang="en-US" altLang="ja-JP" sz="1800" dirty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-</a:t>
            </a:r>
            <a:r>
              <a:rPr lang="en-US" altLang="ja-JP" sz="1800" dirty="0" smtClean="0">
                <a:solidFill>
                  <a:srgbClr val="FFFFFF"/>
                </a:solidFill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</a:rPr>
              <a:t>合体後の信号カットオフ周波数 </a:t>
            </a: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中性子星半径の相関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1187624" y="4869160"/>
            <a:ext cx="741682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非常に強い磁場</a:t>
            </a:r>
            <a:r>
              <a:rPr lang="en-US" altLang="ja-JP" sz="1800" dirty="0" smtClean="0">
                <a:solidFill>
                  <a:srgbClr val="FFFFFF"/>
                </a:solidFill>
              </a:rPr>
              <a:t>(10</a:t>
            </a:r>
            <a:r>
              <a:rPr lang="en-US" altLang="ja-JP" sz="1800" baseline="30000" dirty="0" smtClean="0">
                <a:solidFill>
                  <a:srgbClr val="FFFFFF"/>
                </a:solidFill>
              </a:rPr>
              <a:t>14-16</a:t>
            </a:r>
            <a:r>
              <a:rPr lang="en-US" altLang="ja-JP" sz="1800" dirty="0" smtClean="0">
                <a:solidFill>
                  <a:srgbClr val="FFFFFF"/>
                </a:solidFill>
              </a:rPr>
              <a:t> G)</a:t>
            </a:r>
            <a:r>
              <a:rPr lang="ja-JP" altLang="en-US" sz="1800" dirty="0" smtClean="0">
                <a:solidFill>
                  <a:srgbClr val="FFFFFF"/>
                </a:solidFill>
              </a:rPr>
              <a:t>を持つ中性子星</a:t>
            </a:r>
            <a:r>
              <a:rPr lang="en-US" altLang="ja-JP" sz="1800" dirty="0" smtClean="0">
                <a:solidFill>
                  <a:srgbClr val="FFFFFF"/>
                </a:solidFill>
              </a:rPr>
              <a:t>.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</a:t>
            </a:r>
            <a:r>
              <a:rPr lang="ja-JP" altLang="en-US" sz="1800" dirty="0" smtClean="0">
                <a:solidFill>
                  <a:srgbClr val="FFFFFF"/>
                </a:solidFill>
              </a:rPr>
              <a:t> ジャイアントフレア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軟ガンマ線リピータとして観測される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1800" dirty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中性子星の振動が励起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重力波の放射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重力波の周波数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</a:rPr>
              <a:t>周波数変化から</a:t>
            </a:r>
            <a:r>
              <a:rPr lang="en-US" altLang="ja-JP" sz="1800" dirty="0" err="1" smtClean="0">
                <a:solidFill>
                  <a:srgbClr val="FFFFFF"/>
                </a:solidFill>
              </a:rPr>
              <a:t>EoS</a:t>
            </a:r>
            <a:r>
              <a:rPr lang="ja-JP" altLang="en-US" sz="1800" dirty="0" smtClean="0">
                <a:solidFill>
                  <a:srgbClr val="FFFFFF"/>
                </a:solidFill>
              </a:rPr>
              <a:t>情報を得る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923928" y="4509120"/>
            <a:ext cx="25202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Kashiyama+, PRD (2011)</a:t>
            </a: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4716016" y="3130518"/>
            <a:ext cx="25202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Kyutoku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+, PRD (2011)</a:t>
            </a: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3648253" y="1753071"/>
            <a:ext cx="42731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 err="1" smtClean="0">
                <a:solidFill>
                  <a:srgbClr val="DDDDDD"/>
                </a:solidFill>
              </a:rPr>
              <a:t>Hotokezaka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+, PRD (2011), </a:t>
            </a:r>
            <a:r>
              <a:rPr kumimoji="0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Kiuchi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+,PRD</a:t>
            </a:r>
            <a:r>
              <a:rPr kumimoji="0" lang="en-US" altLang="ja-JP" sz="1400" b="0" i="0" u="none" strike="noStrike" kern="0" cap="none" spc="0" normalizeH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 (2009)</a:t>
            </a:r>
            <a:endParaRPr kumimoji="0" lang="en-US" altLang="ja-JP" sz="1400" b="0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31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786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70000"/>
            <a:grayscl/>
          </a:blip>
          <a:srcRect/>
          <a:stretch>
            <a:fillRect/>
          </a:stretch>
        </p:blipFill>
        <p:spPr bwMode="auto">
          <a:xfrm>
            <a:off x="7596188" y="1125538"/>
            <a:ext cx="1008062" cy="1003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440794" name="Picture 2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70000"/>
            <a:grayscl/>
          </a:blip>
          <a:srcRect/>
          <a:stretch>
            <a:fillRect/>
          </a:stretch>
        </p:blipFill>
        <p:spPr bwMode="auto">
          <a:xfrm>
            <a:off x="3398838" y="1125538"/>
            <a:ext cx="957262" cy="10080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407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電磁波と重力波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1DE5FE-40FF-4B85-BA28-9A9EDB5EACC4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440801" name="AutoShape 33"/>
          <p:cNvSpPr>
            <a:spLocks noChangeArrowheads="1"/>
          </p:cNvSpPr>
          <p:nvPr/>
        </p:nvSpPr>
        <p:spPr bwMode="auto">
          <a:xfrm>
            <a:off x="4643438" y="1125538"/>
            <a:ext cx="4105275" cy="3671887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40802" name="AutoShape 34"/>
          <p:cNvSpPr>
            <a:spLocks noChangeArrowheads="1"/>
          </p:cNvSpPr>
          <p:nvPr/>
        </p:nvSpPr>
        <p:spPr bwMode="auto">
          <a:xfrm>
            <a:off x="468313" y="1054100"/>
            <a:ext cx="3959225" cy="3743325"/>
          </a:xfrm>
          <a:prstGeom prst="roundRect">
            <a:avLst>
              <a:gd name="adj" fmla="val 513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40787" name="Rectangle 19"/>
          <p:cNvSpPr>
            <a:spLocks noChangeArrowheads="1"/>
          </p:cNvSpPr>
          <p:nvPr/>
        </p:nvSpPr>
        <p:spPr bwMode="auto">
          <a:xfrm>
            <a:off x="7046913" y="1166813"/>
            <a:ext cx="857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000">
                <a:solidFill>
                  <a:srgbClr val="5F5F5F"/>
                </a:solidFill>
              </a:rPr>
              <a:t>A. Einstein</a:t>
            </a:r>
          </a:p>
        </p:txBody>
      </p:sp>
      <p:sp>
        <p:nvSpPr>
          <p:cNvPr id="1440788" name="Rectangle 20"/>
          <p:cNvSpPr>
            <a:spLocks noChangeArrowheads="1"/>
          </p:cNvSpPr>
          <p:nvPr/>
        </p:nvSpPr>
        <p:spPr bwMode="auto">
          <a:xfrm>
            <a:off x="4786313" y="1757363"/>
            <a:ext cx="381635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000000"/>
                </a:solidFill>
              </a:rPr>
              <a:t> </a:t>
            </a:r>
            <a:r>
              <a:rPr lang="ja-JP" altLang="en-US" sz="1800">
                <a:solidFill>
                  <a:srgbClr val="66FF66"/>
                </a:solidFill>
              </a:rPr>
              <a:t>一般相対性理論</a:t>
            </a:r>
            <a:r>
              <a:rPr lang="ja-JP" altLang="en-US" sz="1800">
                <a:solidFill>
                  <a:srgbClr val="F8F8F8"/>
                </a:solidFill>
              </a:rPr>
              <a:t>から導かれる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5F5F5F"/>
                </a:solidFill>
              </a:rPr>
              <a:t>      </a:t>
            </a:r>
            <a:r>
              <a:rPr lang="en-US" altLang="ja-JP" sz="1600">
                <a:solidFill>
                  <a:srgbClr val="DDDDDD"/>
                </a:solidFill>
              </a:rPr>
              <a:t>(</a:t>
            </a:r>
            <a:r>
              <a:rPr lang="ja-JP" altLang="en-US" sz="1600">
                <a:solidFill>
                  <a:srgbClr val="DDDDDD"/>
                </a:solidFill>
              </a:rPr>
              <a:t>アインシュタイン方程式の波動解</a:t>
            </a:r>
            <a:r>
              <a:rPr lang="en-US" altLang="ja-JP" sz="160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1440789" name="Rectangle 21"/>
          <p:cNvSpPr>
            <a:spLocks noChangeArrowheads="1"/>
          </p:cNvSpPr>
          <p:nvPr/>
        </p:nvSpPr>
        <p:spPr bwMode="auto">
          <a:xfrm>
            <a:off x="4643438" y="3338513"/>
            <a:ext cx="4103687" cy="1412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CCFFCC"/>
                </a:solidFill>
              </a:rPr>
              <a:t>質量</a:t>
            </a:r>
            <a:r>
              <a:rPr lang="ja-JP" altLang="en-US" sz="1800" dirty="0">
                <a:solidFill>
                  <a:srgbClr val="F8F8F8"/>
                </a:solidFill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</a:rPr>
              <a:t>物質に対して </a:t>
            </a:r>
            <a:r>
              <a:rPr lang="ja-JP" altLang="en-US" sz="1800" dirty="0">
                <a:solidFill>
                  <a:srgbClr val="CCFFCC"/>
                </a:solidFill>
              </a:rPr>
              <a:t>強い透過力</a:t>
            </a:r>
            <a:r>
              <a:rPr lang="ja-JP" altLang="en-US" sz="1800" dirty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dirty="0">
                <a:solidFill>
                  <a:srgbClr val="F8F8F8"/>
                </a:solidFill>
              </a:rPr>
              <a:t>&lt; </a:t>
            </a:r>
            <a:r>
              <a:rPr kumimoji="0" lang="ja-JP" altLang="en-US" sz="1800" dirty="0">
                <a:solidFill>
                  <a:srgbClr val="F8F8F8"/>
                </a:solidFill>
              </a:rPr>
              <a:t>波長 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dirty="0">
                <a:solidFill>
                  <a:srgbClr val="CCFFCC"/>
                </a:solidFill>
                <a:sym typeface="Wingdings" pitchFamily="2" charset="2"/>
              </a:rPr>
              <a:t>バルクな情報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CCFFCC"/>
                </a:solidFill>
                <a:sym typeface="Wingdings" pitchFamily="2" charset="2"/>
              </a:rPr>
              <a:t>四重極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放射</a:t>
            </a:r>
            <a:r>
              <a:rPr kumimoji="0" lang="en-US" altLang="ja-JP" sz="1800" dirty="0">
                <a:solidFill>
                  <a:srgbClr val="F8F8F8"/>
                </a:solidFill>
                <a:sym typeface="Wingdings" pitchFamily="2" charset="2"/>
              </a:rPr>
              <a:t>, 2</a:t>
            </a:r>
            <a:r>
              <a:rPr kumimoji="0" lang="ja-JP" altLang="en-US" sz="1800" dirty="0" err="1">
                <a:solidFill>
                  <a:srgbClr val="F8F8F8"/>
                </a:solidFill>
                <a:sym typeface="Wingdings" pitchFamily="2" charset="2"/>
              </a:rPr>
              <a:t>つの偏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波</a:t>
            </a:r>
          </a:p>
        </p:txBody>
      </p:sp>
      <p:sp>
        <p:nvSpPr>
          <p:cNvPr id="1440790" name="Rectangle 22"/>
          <p:cNvSpPr>
            <a:spLocks noChangeArrowheads="1"/>
          </p:cNvSpPr>
          <p:nvPr/>
        </p:nvSpPr>
        <p:spPr bwMode="auto">
          <a:xfrm>
            <a:off x="4714875" y="1085850"/>
            <a:ext cx="10795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CCFFCC"/>
                </a:solidFill>
              </a:rPr>
              <a:t>重力波</a:t>
            </a:r>
          </a:p>
        </p:txBody>
      </p:sp>
      <p:sp>
        <p:nvSpPr>
          <p:cNvPr id="1440791" name="Rectangle 23"/>
          <p:cNvSpPr>
            <a:spLocks noChangeArrowheads="1"/>
          </p:cNvSpPr>
          <p:nvPr/>
        </p:nvSpPr>
        <p:spPr bwMode="auto">
          <a:xfrm>
            <a:off x="4859338" y="1397000"/>
            <a:ext cx="3167062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F8F8F8"/>
                </a:solidFill>
              </a:rPr>
              <a:t>光速で伝播する時空の歪み</a:t>
            </a:r>
          </a:p>
        </p:txBody>
      </p:sp>
      <p:sp>
        <p:nvSpPr>
          <p:cNvPr id="1440792" name="Rectangle 24"/>
          <p:cNvSpPr>
            <a:spLocks noChangeArrowheads="1"/>
          </p:cNvSpPr>
          <p:nvPr/>
        </p:nvSpPr>
        <p:spPr bwMode="auto">
          <a:xfrm>
            <a:off x="5276850" y="2444750"/>
            <a:ext cx="33274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FFCC"/>
                </a:solidFill>
              </a:rPr>
              <a:t>1916</a:t>
            </a:r>
            <a:r>
              <a:rPr lang="ja-JP" altLang="en-US" sz="1600" dirty="0">
                <a:solidFill>
                  <a:srgbClr val="CCFFCC"/>
                </a:solidFill>
              </a:rPr>
              <a:t>年</a:t>
            </a:r>
            <a:r>
              <a:rPr lang="en-US" altLang="ja-JP" sz="1600" dirty="0">
                <a:solidFill>
                  <a:srgbClr val="CCFFCC"/>
                </a:solidFill>
              </a:rPr>
              <a:t>: </a:t>
            </a:r>
            <a:r>
              <a:rPr lang="ja-JP" altLang="en-US" sz="1600" dirty="0">
                <a:solidFill>
                  <a:srgbClr val="CCFFCC"/>
                </a:solidFill>
              </a:rPr>
              <a:t>アインシュタインが予言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FFCC"/>
                </a:solidFill>
              </a:rPr>
              <a:t>1989</a:t>
            </a:r>
            <a:r>
              <a:rPr lang="ja-JP" altLang="en-US" sz="1600" dirty="0">
                <a:solidFill>
                  <a:srgbClr val="CCFFCC"/>
                </a:solidFill>
              </a:rPr>
              <a:t>年</a:t>
            </a:r>
            <a:r>
              <a:rPr lang="en-US" altLang="ja-JP" sz="1600" dirty="0">
                <a:solidFill>
                  <a:srgbClr val="CCFFCC"/>
                </a:solidFill>
              </a:rPr>
              <a:t>: </a:t>
            </a:r>
            <a:r>
              <a:rPr lang="ja-JP" altLang="en-US" sz="1600" dirty="0">
                <a:solidFill>
                  <a:srgbClr val="CCFFCC"/>
                </a:solidFill>
              </a:rPr>
              <a:t>連星パルサーの観測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　　　　　　　　  によって存在を証明  </a:t>
            </a:r>
          </a:p>
        </p:txBody>
      </p:sp>
      <p:sp>
        <p:nvSpPr>
          <p:cNvPr id="1440795" name="Rectangle 27"/>
          <p:cNvSpPr>
            <a:spLocks noChangeArrowheads="1"/>
          </p:cNvSpPr>
          <p:nvPr/>
        </p:nvSpPr>
        <p:spPr bwMode="auto">
          <a:xfrm>
            <a:off x="468313" y="1052513"/>
            <a:ext cx="10795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CCECFF"/>
                </a:solidFill>
              </a:rPr>
              <a:t>電磁波</a:t>
            </a:r>
          </a:p>
        </p:txBody>
      </p:sp>
      <p:sp>
        <p:nvSpPr>
          <p:cNvPr id="1440796" name="Rectangle 28"/>
          <p:cNvSpPr>
            <a:spLocks noChangeArrowheads="1"/>
          </p:cNvSpPr>
          <p:nvPr/>
        </p:nvSpPr>
        <p:spPr bwMode="auto">
          <a:xfrm>
            <a:off x="612775" y="1412875"/>
            <a:ext cx="374491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F8F8F8"/>
                </a:solidFill>
              </a:rPr>
              <a:t>光速で伝播する電磁場の変動</a:t>
            </a:r>
          </a:p>
        </p:txBody>
      </p:sp>
      <p:sp>
        <p:nvSpPr>
          <p:cNvPr id="1440797" name="Rectangle 29"/>
          <p:cNvSpPr>
            <a:spLocks noChangeArrowheads="1"/>
          </p:cNvSpPr>
          <p:nvPr/>
        </p:nvSpPr>
        <p:spPr bwMode="auto">
          <a:xfrm>
            <a:off x="900113" y="2439988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CCECFF"/>
                </a:solidFill>
              </a:rPr>
              <a:t>1864</a:t>
            </a:r>
            <a:r>
              <a:rPr lang="ja-JP" altLang="en-US" sz="1600">
                <a:solidFill>
                  <a:srgbClr val="CCECFF"/>
                </a:solidFill>
              </a:rPr>
              <a:t>年 </a:t>
            </a:r>
            <a:r>
              <a:rPr lang="en-US" altLang="ja-JP" sz="1600">
                <a:solidFill>
                  <a:srgbClr val="CCECFF"/>
                </a:solidFill>
              </a:rPr>
              <a:t>: </a:t>
            </a:r>
            <a:r>
              <a:rPr lang="ja-JP" altLang="en-US" sz="1600">
                <a:solidFill>
                  <a:srgbClr val="CCECFF"/>
                </a:solidFill>
              </a:rPr>
              <a:t>マクスウェルが予言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CCECFF"/>
                </a:solidFill>
              </a:rPr>
              <a:t>1888</a:t>
            </a:r>
            <a:r>
              <a:rPr lang="ja-JP" altLang="en-US" sz="1600">
                <a:solidFill>
                  <a:srgbClr val="CCECFF"/>
                </a:solidFill>
              </a:rPr>
              <a:t>年 </a:t>
            </a:r>
            <a:r>
              <a:rPr lang="en-US" altLang="ja-JP" sz="1600">
                <a:solidFill>
                  <a:srgbClr val="CCECFF"/>
                </a:solidFill>
              </a:rPr>
              <a:t>: </a:t>
            </a:r>
            <a:r>
              <a:rPr lang="ja-JP" altLang="en-US" sz="1600">
                <a:solidFill>
                  <a:srgbClr val="CCECFF"/>
                </a:solidFill>
              </a:rPr>
              <a:t>ヘルツの実験で発見</a:t>
            </a:r>
          </a:p>
        </p:txBody>
      </p:sp>
      <p:sp>
        <p:nvSpPr>
          <p:cNvPr id="1440798" name="Rectangle 30"/>
          <p:cNvSpPr>
            <a:spLocks noChangeArrowheads="1"/>
          </p:cNvSpPr>
          <p:nvPr/>
        </p:nvSpPr>
        <p:spPr bwMode="auto">
          <a:xfrm>
            <a:off x="539750" y="3284538"/>
            <a:ext cx="3887788" cy="1412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CCECFF"/>
                </a:solidFill>
              </a:rPr>
              <a:t>電荷</a:t>
            </a:r>
            <a:r>
              <a:rPr lang="ja-JP" altLang="en-US" sz="1800" dirty="0">
                <a:solidFill>
                  <a:srgbClr val="F8F8F8"/>
                </a:solidFill>
              </a:rPr>
              <a:t>の加速度運動により生成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</a:rPr>
              <a:t>物質による </a:t>
            </a:r>
            <a:r>
              <a:rPr lang="ja-JP" altLang="en-US" sz="1800" dirty="0">
                <a:solidFill>
                  <a:srgbClr val="CCECFF"/>
                </a:solidFill>
              </a:rPr>
              <a:t>吸収</a:t>
            </a:r>
            <a:r>
              <a:rPr lang="en-US" altLang="ja-JP" sz="1800" dirty="0">
                <a:solidFill>
                  <a:srgbClr val="CCECFF"/>
                </a:solidFill>
              </a:rPr>
              <a:t>, </a:t>
            </a:r>
            <a:r>
              <a:rPr lang="ja-JP" altLang="en-US" sz="1800" dirty="0">
                <a:solidFill>
                  <a:srgbClr val="CCECFF"/>
                </a:solidFill>
              </a:rPr>
              <a:t>散乱</a:t>
            </a:r>
            <a:r>
              <a:rPr lang="ja-JP" altLang="en-US" sz="1800" dirty="0">
                <a:solidFill>
                  <a:srgbClr val="F8F8F8"/>
                </a:solidFill>
              </a:rPr>
              <a:t> </a:t>
            </a:r>
            <a:endParaRPr kumimoji="0" lang="ja-JP" altLang="en-US" sz="1800" dirty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dirty="0">
                <a:solidFill>
                  <a:srgbClr val="F8F8F8"/>
                </a:solidFill>
              </a:rPr>
              <a:t>&gt; </a:t>
            </a:r>
            <a:r>
              <a:rPr kumimoji="0" lang="ja-JP" altLang="en-US" sz="1800" dirty="0">
                <a:solidFill>
                  <a:srgbClr val="F8F8F8"/>
                </a:solidFill>
              </a:rPr>
              <a:t>波長  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dirty="0">
                <a:solidFill>
                  <a:srgbClr val="CCECFF"/>
                </a:solidFill>
                <a:sym typeface="Wingdings" pitchFamily="2" charset="2"/>
              </a:rPr>
              <a:t>画像情報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CCECFF"/>
                </a:solidFill>
                <a:sym typeface="Wingdings" pitchFamily="2" charset="2"/>
              </a:rPr>
              <a:t>双極子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放射</a:t>
            </a:r>
            <a:r>
              <a:rPr kumimoji="0" lang="en-US" altLang="ja-JP" sz="1800" dirty="0">
                <a:solidFill>
                  <a:srgbClr val="F8F8F8"/>
                </a:solidFill>
                <a:sym typeface="Wingdings" pitchFamily="2" charset="2"/>
              </a:rPr>
              <a:t>, 2</a:t>
            </a:r>
            <a:r>
              <a:rPr kumimoji="0" lang="ja-JP" altLang="en-US" sz="1800" dirty="0" err="1">
                <a:solidFill>
                  <a:srgbClr val="F8F8F8"/>
                </a:solidFill>
                <a:sym typeface="Wingdings" pitchFamily="2" charset="2"/>
              </a:rPr>
              <a:t>つの偏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波</a:t>
            </a:r>
            <a:endParaRPr kumimoji="0" lang="ja-JP" altLang="en-US" sz="1800" dirty="0">
              <a:solidFill>
                <a:srgbClr val="F8F8F8"/>
              </a:solidFill>
            </a:endParaRPr>
          </a:p>
        </p:txBody>
      </p:sp>
      <p:sp>
        <p:nvSpPr>
          <p:cNvPr id="1440799" name="Rectangle 31"/>
          <p:cNvSpPr>
            <a:spLocks noChangeArrowheads="1"/>
          </p:cNvSpPr>
          <p:nvPr/>
        </p:nvSpPr>
        <p:spPr bwMode="auto">
          <a:xfrm>
            <a:off x="2700338" y="1050925"/>
            <a:ext cx="977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000">
                <a:solidFill>
                  <a:srgbClr val="5F5F5F"/>
                </a:solidFill>
              </a:rPr>
              <a:t>J.C. Maxwell</a:t>
            </a:r>
          </a:p>
        </p:txBody>
      </p:sp>
      <p:sp>
        <p:nvSpPr>
          <p:cNvPr id="1440800" name="Rectangle 32"/>
          <p:cNvSpPr>
            <a:spLocks noChangeArrowheads="1"/>
          </p:cNvSpPr>
          <p:nvPr/>
        </p:nvSpPr>
        <p:spPr bwMode="auto">
          <a:xfrm>
            <a:off x="827088" y="1725613"/>
            <a:ext cx="374491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6699FF"/>
                </a:solidFill>
              </a:rPr>
              <a:t>電磁気学</a:t>
            </a:r>
            <a:r>
              <a:rPr lang="ja-JP" altLang="en-US" sz="1800" dirty="0">
                <a:solidFill>
                  <a:srgbClr val="F8F8F8"/>
                </a:solidFill>
              </a:rPr>
              <a:t>から導かれる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5F5F5F"/>
                </a:solidFill>
              </a:rPr>
              <a:t>     </a:t>
            </a:r>
            <a:r>
              <a:rPr lang="en-US" altLang="ja-JP" sz="1600" dirty="0">
                <a:solidFill>
                  <a:srgbClr val="DDDDDD"/>
                </a:solidFill>
              </a:rPr>
              <a:t>(</a:t>
            </a:r>
            <a:r>
              <a:rPr lang="ja-JP" altLang="en-US" sz="1600" dirty="0">
                <a:solidFill>
                  <a:srgbClr val="DDDDDD"/>
                </a:solidFill>
              </a:rPr>
              <a:t>マクスウェル方程式の波動解</a:t>
            </a:r>
            <a:r>
              <a:rPr lang="en-US" altLang="ja-JP" sz="1600" dirty="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1440811" name="Rectangle 43"/>
          <p:cNvSpPr>
            <a:spLocks noChangeArrowheads="1"/>
          </p:cNvSpPr>
          <p:nvPr/>
        </p:nvSpPr>
        <p:spPr bwMode="auto">
          <a:xfrm>
            <a:off x="4932363" y="5106988"/>
            <a:ext cx="2881312" cy="118903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440812" name="Picture 44" descr="grav+PolAni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9363" y="5335588"/>
            <a:ext cx="1143000" cy="774700"/>
          </a:xfrm>
          <a:prstGeom prst="rect">
            <a:avLst/>
          </a:prstGeom>
          <a:noFill/>
        </p:spPr>
      </p:pic>
      <p:pic>
        <p:nvPicPr>
          <p:cNvPr id="1440813" name="Picture 45" descr="gravxPolAnim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7163" y="5259388"/>
            <a:ext cx="1270000" cy="779462"/>
          </a:xfrm>
          <a:prstGeom prst="rect">
            <a:avLst/>
          </a:prstGeom>
          <a:noFill/>
        </p:spPr>
      </p:pic>
      <p:sp>
        <p:nvSpPr>
          <p:cNvPr id="1440814" name="Text Box 46"/>
          <p:cNvSpPr txBox="1">
            <a:spLocks noChangeArrowheads="1"/>
          </p:cNvSpPr>
          <p:nvPr/>
        </p:nvSpPr>
        <p:spPr bwMode="auto">
          <a:xfrm>
            <a:off x="5619750" y="597217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>
                <a:solidFill>
                  <a:srgbClr val="000066"/>
                </a:solidFill>
              </a:rPr>
              <a:t>plus</a:t>
            </a:r>
            <a:endParaRPr kumimoji="0" lang="en-GB" sz="1600" b="1">
              <a:solidFill>
                <a:srgbClr val="000066"/>
              </a:solidFill>
            </a:endParaRPr>
          </a:p>
        </p:txBody>
      </p:sp>
      <p:sp>
        <p:nvSpPr>
          <p:cNvPr id="1440815" name="Text Box 47"/>
          <p:cNvSpPr txBox="1">
            <a:spLocks noChangeArrowheads="1"/>
          </p:cNvSpPr>
          <p:nvPr/>
        </p:nvSpPr>
        <p:spPr bwMode="auto">
          <a:xfrm>
            <a:off x="7092950" y="5972175"/>
            <a:ext cx="715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>
                <a:solidFill>
                  <a:srgbClr val="000066"/>
                </a:solidFill>
              </a:rPr>
              <a:t>cross</a:t>
            </a:r>
            <a:endParaRPr kumimoji="0" lang="en-GB" sz="1600" b="1">
              <a:solidFill>
                <a:srgbClr val="000066"/>
              </a:solidFill>
            </a:endParaRPr>
          </a:p>
        </p:txBody>
      </p:sp>
      <p:sp>
        <p:nvSpPr>
          <p:cNvPr id="1440816" name="Rectangle 48"/>
          <p:cNvSpPr>
            <a:spLocks noChangeArrowheads="1"/>
          </p:cNvSpPr>
          <p:nvPr/>
        </p:nvSpPr>
        <p:spPr bwMode="auto">
          <a:xfrm>
            <a:off x="1397000" y="5106988"/>
            <a:ext cx="3030538" cy="118903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440817" name="Picture 49" descr="lightHorPolAnim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5397500"/>
            <a:ext cx="1277937" cy="574675"/>
          </a:xfrm>
          <a:prstGeom prst="rect">
            <a:avLst/>
          </a:prstGeom>
          <a:noFill/>
        </p:spPr>
      </p:pic>
      <p:pic>
        <p:nvPicPr>
          <p:cNvPr id="1440818" name="Picture 50" descr="lightVerPolAnim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25600" y="5192713"/>
            <a:ext cx="1146175" cy="777875"/>
          </a:xfrm>
          <a:prstGeom prst="rect">
            <a:avLst/>
          </a:prstGeom>
          <a:noFill/>
        </p:spPr>
      </p:pic>
      <p:sp>
        <p:nvSpPr>
          <p:cNvPr id="1440819" name="Text Box 51"/>
          <p:cNvSpPr txBox="1">
            <a:spLocks noChangeArrowheads="1"/>
          </p:cNvSpPr>
          <p:nvPr/>
        </p:nvSpPr>
        <p:spPr bwMode="auto">
          <a:xfrm>
            <a:off x="244475" y="6021388"/>
            <a:ext cx="11588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800" b="1" dirty="0">
                <a:solidFill>
                  <a:srgbClr val="DDDDDD"/>
                </a:solidFill>
              </a:rPr>
              <a:t>From presentation </a:t>
            </a:r>
          </a:p>
          <a:p>
            <a:pPr>
              <a:buFontTx/>
              <a:buNone/>
            </a:pPr>
            <a:r>
              <a:rPr lang="en-US" altLang="ja-JP" sz="800" b="1" dirty="0">
                <a:solidFill>
                  <a:srgbClr val="DDDDDD"/>
                </a:solidFill>
              </a:rPr>
              <a:t>by </a:t>
            </a:r>
            <a:r>
              <a:rPr lang="ja-JP" altLang="ja-JP" sz="800" b="1" dirty="0">
                <a:solidFill>
                  <a:srgbClr val="DDDDDD"/>
                </a:solidFill>
              </a:rPr>
              <a:t>Laura Cadonati</a:t>
            </a:r>
            <a:endParaRPr lang="en-US" altLang="ja-JP" sz="800" b="1" dirty="0">
              <a:solidFill>
                <a:srgbClr val="DDDDDD"/>
              </a:solidFill>
            </a:endParaRPr>
          </a:p>
        </p:txBody>
      </p:sp>
      <p:sp>
        <p:nvSpPr>
          <p:cNvPr id="1440820" name="Text Box 52"/>
          <p:cNvSpPr txBox="1">
            <a:spLocks noChangeArrowheads="1"/>
          </p:cNvSpPr>
          <p:nvPr/>
        </p:nvSpPr>
        <p:spPr bwMode="auto">
          <a:xfrm>
            <a:off x="1738313" y="5130800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>
                <a:solidFill>
                  <a:srgbClr val="000066"/>
                </a:solidFill>
              </a:rPr>
              <a:t>p</a:t>
            </a:r>
            <a:endParaRPr kumimoji="0" lang="en-GB" altLang="ja-JP" sz="1600" b="1">
              <a:solidFill>
                <a:srgbClr val="000066"/>
              </a:solidFill>
            </a:endParaRPr>
          </a:p>
        </p:txBody>
      </p:sp>
      <p:sp>
        <p:nvSpPr>
          <p:cNvPr id="1440821" name="Text Box 53"/>
          <p:cNvSpPr txBox="1">
            <a:spLocks noChangeArrowheads="1"/>
          </p:cNvSpPr>
          <p:nvPr/>
        </p:nvSpPr>
        <p:spPr bwMode="auto">
          <a:xfrm>
            <a:off x="3275013" y="5130800"/>
            <a:ext cx="288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>
                <a:solidFill>
                  <a:srgbClr val="000066"/>
                </a:solidFill>
              </a:rPr>
              <a:t>s</a:t>
            </a:r>
            <a:endParaRPr kumimoji="0" lang="en-GB" altLang="ja-JP" sz="1600" b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Piercewise-Polytrope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50</a:t>
            </a:fld>
            <a:endParaRPr lang="en-US" altLang="ja-JP" dirty="0"/>
          </a:p>
        </p:txBody>
      </p:sp>
      <p:sp>
        <p:nvSpPr>
          <p:cNvPr id="126" name="Rectangle 24"/>
          <p:cNvSpPr>
            <a:spLocks noChangeArrowheads="1"/>
          </p:cNvSpPr>
          <p:nvPr/>
        </p:nvSpPr>
        <p:spPr bwMode="auto">
          <a:xfrm>
            <a:off x="383466" y="1827480"/>
            <a:ext cx="380157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Piecewise-</a:t>
            </a:r>
            <a:r>
              <a:rPr lang="en-US" altLang="ja-JP" sz="2000" dirty="0" err="1" smtClean="0">
                <a:solidFill>
                  <a:srgbClr val="FFFFFF"/>
                </a:solidFill>
              </a:rPr>
              <a:t>polytropic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err="1" smtClean="0">
                <a:solidFill>
                  <a:srgbClr val="FFFFFF"/>
                </a:solidFill>
              </a:rPr>
              <a:t>EoS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127" name="Rectangle 24"/>
          <p:cNvSpPr>
            <a:spLocks noChangeArrowheads="1"/>
          </p:cNvSpPr>
          <p:nvPr/>
        </p:nvSpPr>
        <p:spPr bwMode="auto">
          <a:xfrm>
            <a:off x="770428" y="2579420"/>
            <a:ext cx="3801572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高密度</a:t>
            </a:r>
            <a:r>
              <a:rPr lang="en-US" altLang="ja-JP" sz="2000" dirty="0" err="1" smtClean="0">
                <a:solidFill>
                  <a:srgbClr val="FFFFFF"/>
                </a:solidFill>
              </a:rPr>
              <a:t>EoS</a:t>
            </a:r>
            <a:r>
              <a:rPr lang="ja-JP" altLang="en-US" sz="2000" dirty="0" smtClean="0">
                <a:solidFill>
                  <a:srgbClr val="FFFFFF"/>
                </a:solidFill>
              </a:rPr>
              <a:t>を系統的に扱う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　    　ための現象論モデル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核物理から予言される</a:t>
            </a:r>
            <a:r>
              <a:rPr lang="en-US" altLang="ja-JP" sz="2000" dirty="0" err="1" smtClean="0">
                <a:solidFill>
                  <a:srgbClr val="FFFFFF"/>
                </a:solidFill>
              </a:rPr>
              <a:t>EoS</a:t>
            </a:r>
            <a:r>
              <a:rPr lang="ja-JP" altLang="en-US" sz="2000" dirty="0" smtClean="0">
                <a:solidFill>
                  <a:srgbClr val="FFFFFF"/>
                </a:solidFill>
              </a:rPr>
              <a:t>を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4</a:t>
            </a:r>
            <a:r>
              <a:rPr lang="ja-JP" altLang="en-US" sz="2000" dirty="0" err="1" smtClean="0">
                <a:solidFill>
                  <a:srgbClr val="FFFFFF"/>
                </a:solidFill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</a:rPr>
              <a:t>パラメータで表現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8" name="Rectangle 32"/>
          <p:cNvSpPr>
            <a:spLocks noChangeArrowheads="1"/>
          </p:cNvSpPr>
          <p:nvPr/>
        </p:nvSpPr>
        <p:spPr bwMode="auto">
          <a:xfrm>
            <a:off x="1763688" y="2257127"/>
            <a:ext cx="2162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</a:rPr>
              <a:t>Read+, PRD (2009)</a:t>
            </a:r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45" y="4256007"/>
            <a:ext cx="2178447" cy="3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15" y="4897734"/>
            <a:ext cx="1900605" cy="2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19" y="785855"/>
            <a:ext cx="2094745" cy="211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角丸四角形 5"/>
          <p:cNvSpPr/>
          <p:nvPr/>
        </p:nvSpPr>
        <p:spPr bwMode="auto">
          <a:xfrm>
            <a:off x="4883074" y="3110293"/>
            <a:ext cx="3865390" cy="3249373"/>
          </a:xfrm>
          <a:prstGeom prst="roundRect">
            <a:avLst>
              <a:gd name="adj" fmla="val 5499"/>
            </a:avLst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" name="Rectangle 32"/>
          <p:cNvSpPr>
            <a:spLocks noChangeArrowheads="1"/>
          </p:cNvSpPr>
          <p:nvPr/>
        </p:nvSpPr>
        <p:spPr bwMode="auto">
          <a:xfrm>
            <a:off x="4964144" y="6093296"/>
            <a:ext cx="15520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仏坂氏　資料より</a:t>
            </a:r>
            <a:endParaRPr kumimoji="0" lang="en-US" altLang="ja-JP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94" name="グループ化 93"/>
          <p:cNvGrpSpPr/>
          <p:nvPr/>
        </p:nvGrpSpPr>
        <p:grpSpPr>
          <a:xfrm>
            <a:off x="4883074" y="3178506"/>
            <a:ext cx="3770503" cy="3105531"/>
            <a:chOff x="4859338" y="677863"/>
            <a:chExt cx="4284662" cy="3529012"/>
          </a:xfrm>
        </p:grpSpPr>
        <p:sp>
          <p:nvSpPr>
            <p:cNvPr id="95" name="Rectangle 6"/>
            <p:cNvSpPr>
              <a:spLocks noChangeArrowheads="1"/>
            </p:cNvSpPr>
            <p:nvPr/>
          </p:nvSpPr>
          <p:spPr bwMode="auto">
            <a:xfrm>
              <a:off x="8027988" y="700088"/>
              <a:ext cx="328612" cy="30956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7"/>
            <p:cNvSpPr>
              <a:spLocks noChangeArrowheads="1"/>
            </p:cNvSpPr>
            <p:nvPr/>
          </p:nvSpPr>
          <p:spPr bwMode="auto">
            <a:xfrm>
              <a:off x="7043738" y="1752600"/>
              <a:ext cx="328612" cy="3111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8"/>
            <p:cNvSpPr>
              <a:spLocks noChangeArrowheads="1"/>
            </p:cNvSpPr>
            <p:nvPr/>
          </p:nvSpPr>
          <p:spPr bwMode="auto">
            <a:xfrm>
              <a:off x="6257925" y="2806700"/>
              <a:ext cx="328613" cy="3111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5472113" y="2371725"/>
              <a:ext cx="328612" cy="311150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10"/>
            <p:cNvSpPr>
              <a:spLocks noChangeShapeType="1"/>
            </p:cNvSpPr>
            <p:nvPr/>
          </p:nvSpPr>
          <p:spPr bwMode="auto">
            <a:xfrm flipV="1">
              <a:off x="5930900" y="965200"/>
              <a:ext cx="9525" cy="2857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11"/>
            <p:cNvSpPr>
              <a:spLocks noChangeShapeType="1"/>
            </p:cNvSpPr>
            <p:nvPr/>
          </p:nvSpPr>
          <p:spPr bwMode="auto">
            <a:xfrm>
              <a:off x="5930900" y="3813175"/>
              <a:ext cx="27114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2"/>
            <p:cNvSpPr>
              <a:spLocks noChangeShapeType="1"/>
            </p:cNvSpPr>
            <p:nvPr/>
          </p:nvSpPr>
          <p:spPr bwMode="auto">
            <a:xfrm flipV="1">
              <a:off x="5930900" y="3365500"/>
              <a:ext cx="701675" cy="2047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13"/>
            <p:cNvSpPr>
              <a:spLocks noChangeShapeType="1"/>
            </p:cNvSpPr>
            <p:nvPr/>
          </p:nvSpPr>
          <p:spPr bwMode="auto">
            <a:xfrm>
              <a:off x="6065838" y="2636838"/>
              <a:ext cx="90487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4"/>
            <p:cNvSpPr>
              <a:spLocks noChangeShapeType="1"/>
            </p:cNvSpPr>
            <p:nvPr/>
          </p:nvSpPr>
          <p:spPr bwMode="auto">
            <a:xfrm>
              <a:off x="6970713" y="2636838"/>
              <a:ext cx="0" cy="11763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4" name="Group 15"/>
            <p:cNvGrpSpPr>
              <a:grpSpLocks/>
            </p:cNvGrpSpPr>
            <p:nvPr/>
          </p:nvGrpSpPr>
          <p:grpSpPr bwMode="auto">
            <a:xfrm>
              <a:off x="6880225" y="2490788"/>
              <a:ext cx="180975" cy="195262"/>
              <a:chOff x="4377" y="2523"/>
              <a:chExt cx="227" cy="181"/>
            </a:xfrm>
          </p:grpSpPr>
          <p:sp>
            <p:nvSpPr>
              <p:cNvPr id="123" name="Line 16"/>
              <p:cNvSpPr>
                <a:spLocks noChangeShapeType="1"/>
              </p:cNvSpPr>
              <p:nvPr/>
            </p:nvSpPr>
            <p:spPr bwMode="auto">
              <a:xfrm>
                <a:off x="4377" y="2523"/>
                <a:ext cx="227" cy="1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Line 17"/>
              <p:cNvSpPr>
                <a:spLocks noChangeShapeType="1"/>
              </p:cNvSpPr>
              <p:nvPr/>
            </p:nvSpPr>
            <p:spPr bwMode="auto">
              <a:xfrm flipH="1">
                <a:off x="4377" y="2523"/>
                <a:ext cx="227" cy="1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5" name="Line 18"/>
            <p:cNvSpPr>
              <a:spLocks noChangeShapeType="1"/>
            </p:cNvSpPr>
            <p:nvPr/>
          </p:nvSpPr>
          <p:spPr bwMode="auto">
            <a:xfrm flipH="1">
              <a:off x="6588125" y="2636838"/>
              <a:ext cx="338138" cy="7445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19"/>
            <p:cNvSpPr>
              <a:spLocks noChangeShapeType="1"/>
            </p:cNvSpPr>
            <p:nvPr/>
          </p:nvSpPr>
          <p:spPr bwMode="auto">
            <a:xfrm flipV="1">
              <a:off x="6970713" y="1411288"/>
              <a:ext cx="993775" cy="11779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20"/>
            <p:cNvSpPr>
              <a:spLocks noChangeShapeType="1"/>
            </p:cNvSpPr>
            <p:nvPr/>
          </p:nvSpPr>
          <p:spPr bwMode="auto">
            <a:xfrm>
              <a:off x="7920038" y="1411288"/>
              <a:ext cx="0" cy="24018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21"/>
            <p:cNvSpPr>
              <a:spLocks noChangeShapeType="1"/>
            </p:cNvSpPr>
            <p:nvPr/>
          </p:nvSpPr>
          <p:spPr bwMode="auto">
            <a:xfrm flipH="1">
              <a:off x="6065838" y="1411288"/>
              <a:ext cx="1854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22"/>
            <p:cNvSpPr>
              <a:spLocks noChangeShapeType="1"/>
            </p:cNvSpPr>
            <p:nvPr/>
          </p:nvSpPr>
          <p:spPr bwMode="auto">
            <a:xfrm flipV="1">
              <a:off x="7920038" y="820738"/>
              <a:ext cx="612775" cy="6413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0" name="Picture 23" descr="%takaTeX&#10;\documentclass{jarticle}&#10;\usepackage{color}\pagestyle{empty}&#10;\begin{document}\LARGE\color{black}&#10;$$&#10;\Gamma_{1}&#10;$$&#10;\end{document}&#10;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013" y="2806700"/>
              <a:ext cx="268287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4" descr="%takaTeX&#10;\documentclass{jarticle}&#10;\usepackage{color}\pagestyle{empty}&#10;\begin{document}\LARGE\color{black}&#10;$$&#10;\Gamma_{2}&#10;$$&#10;\end{document}&#10;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738" y="1752600"/>
              <a:ext cx="296862" cy="344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25" descr="%takaTeX&#10;\documentclass{jarticle}&#10;\usepackage{color}\pagestyle{empty}&#10;\begin{document}\LARGE\color{black}&#10;$$&#10;\Gamma_{3}&#10;$$&#10;\end{document}&#10;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563" y="677863"/>
              <a:ext cx="296862" cy="341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26" descr="%takaTeX&#10;\documentclass{jarticle}&#10;\usepackage{color}\pagestyle{empty}&#10;\begin{document}\LARGE\color{black}&#10;$$&#10;\rm{log}P&#10;$$&#10;\end{document}&#10;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263" y="908050"/>
              <a:ext cx="720725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27" descr="%takaTeX&#10;\documentclass{jarticle}&#10;\usepackage{color}\pagestyle{empty}&#10;\begin{document}\LARGE\color{black}&#10;$$&#10;\rm{log}\rho&#10;$$&#10;\end{document}&#10;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775" y="3390900"/>
              <a:ext cx="657225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28" descr="%takaTeX&#10;\documentclass{jarticle}&#10;\usepackage{color}\pagestyle{empty}&#10;\begin{document}\LARGE\color{black}&#10;$$&#10;10^{15}\rm{g/cm}^{3}&#10;$$&#10;\end{document}&#10;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875" y="3860800"/>
              <a:ext cx="1112838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29" descr="%takaTeX&#10;\documentclass{jarticle}&#10;\usepackage{color}\pagestyle{empty}&#10;\begin{document}\LARGE\color{black}&#10;$$&#10;P_{1}&#10;$$&#10;\end{document}&#10;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13" y="2371725"/>
              <a:ext cx="327025" cy="30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30" descr="%takaTeX&#10;\documentclass{jarticle}&#10;\usepackage{color}\pagestyle{empty}&#10;\begin{document}\LARGE\color{black}&#10;$$&#10;1.85\rho_{0}&#10;$$&#10;\end{document}&#10;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538" y="3922713"/>
              <a:ext cx="785812" cy="28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" name="AutoShape 40"/>
            <p:cNvSpPr>
              <a:spLocks noChangeArrowheads="1"/>
            </p:cNvSpPr>
            <p:nvPr/>
          </p:nvSpPr>
          <p:spPr bwMode="auto">
            <a:xfrm>
              <a:off x="5508625" y="1900238"/>
              <a:ext cx="217488" cy="360362"/>
            </a:xfrm>
            <a:prstGeom prst="upArrow">
              <a:avLst>
                <a:gd name="adj1" fmla="val 50000"/>
                <a:gd name="adj2" fmla="val 41423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AutoShape 41"/>
            <p:cNvSpPr>
              <a:spLocks noChangeArrowheads="1"/>
            </p:cNvSpPr>
            <p:nvPr/>
          </p:nvSpPr>
          <p:spPr bwMode="auto">
            <a:xfrm>
              <a:off x="5508625" y="2836863"/>
              <a:ext cx="215900" cy="358775"/>
            </a:xfrm>
            <a:prstGeom prst="downArrow">
              <a:avLst>
                <a:gd name="adj1" fmla="val 50000"/>
                <a:gd name="adj2" fmla="val 41544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Text Box 42"/>
            <p:cNvSpPr txBox="1">
              <a:spLocks noChangeArrowheads="1"/>
            </p:cNvSpPr>
            <p:nvPr/>
          </p:nvSpPr>
          <p:spPr bwMode="auto">
            <a:xfrm>
              <a:off x="4859338" y="1828800"/>
              <a:ext cx="6334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硬さ</a:t>
              </a:r>
            </a:p>
          </p:txBody>
        </p:sp>
        <p:sp>
          <p:nvSpPr>
            <p:cNvPr id="121" name="Line 66"/>
            <p:cNvSpPr>
              <a:spLocks noChangeShapeType="1"/>
            </p:cNvSpPr>
            <p:nvPr/>
          </p:nvSpPr>
          <p:spPr bwMode="auto">
            <a:xfrm flipH="1">
              <a:off x="6588125" y="3357563"/>
              <a:ext cx="0" cy="4556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67"/>
            <p:cNvSpPr>
              <a:spLocks noChangeShapeType="1"/>
            </p:cNvSpPr>
            <p:nvPr/>
          </p:nvSpPr>
          <p:spPr bwMode="auto">
            <a:xfrm>
              <a:off x="5940425" y="3357563"/>
              <a:ext cx="5762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2" name="直線矢印コネクタ 11"/>
          <p:cNvCxnSpPr/>
          <p:nvPr/>
        </p:nvCxnSpPr>
        <p:spPr bwMode="auto">
          <a:xfrm flipH="1">
            <a:off x="6243125" y="2708920"/>
            <a:ext cx="458843" cy="51540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1" name="Rectangle 24"/>
          <p:cNvSpPr>
            <a:spLocks noChangeArrowheads="1"/>
          </p:cNvSpPr>
          <p:nvPr/>
        </p:nvSpPr>
        <p:spPr bwMode="auto">
          <a:xfrm>
            <a:off x="4944986" y="1593608"/>
            <a:ext cx="2219302" cy="6093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400" dirty="0">
                <a:solidFill>
                  <a:srgbClr val="FFFFFF"/>
                </a:solidFill>
              </a:rPr>
              <a:t>多数</a:t>
            </a:r>
            <a:r>
              <a:rPr lang="ja-JP" altLang="en-US" sz="1400" dirty="0" smtClean="0">
                <a:solidFill>
                  <a:srgbClr val="FFFFFF"/>
                </a:solidFill>
              </a:rPr>
              <a:t>の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EoS</a:t>
            </a:r>
            <a:r>
              <a:rPr lang="ja-JP" altLang="en-US" sz="1400" dirty="0" smtClean="0">
                <a:solidFill>
                  <a:srgbClr val="FFFFFF"/>
                </a:solidFill>
              </a:rPr>
              <a:t>モデル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400" dirty="0" smtClean="0">
                <a:solidFill>
                  <a:srgbClr val="FFFFFF"/>
                </a:solidFill>
              </a:rPr>
              <a:t>テーブル化されている</a:t>
            </a:r>
            <a:r>
              <a:rPr lang="en-US" altLang="ja-JP" sz="1400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9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中性子星連星合体の数値シミュレーション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51" y="3720679"/>
            <a:ext cx="2916237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6" y="3720679"/>
            <a:ext cx="2806700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77947"/>
            <a:ext cx="2809007" cy="270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946997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altLang="ja-JP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msec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245196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altLang="ja-JP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msec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971184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(msec)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46997" y="4077072"/>
            <a:ext cx="10342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II</a:t>
            </a: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3276600" y="796045"/>
            <a:ext cx="1569660" cy="6463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等質量連星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中性子星合体</a:t>
            </a:r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 flipH="1">
            <a:off x="1908175" y="1462980"/>
            <a:ext cx="1150938" cy="95517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1" name="Line 5"/>
          <p:cNvSpPr>
            <a:spLocks noChangeShapeType="1"/>
          </p:cNvSpPr>
          <p:nvPr/>
        </p:nvSpPr>
        <p:spPr bwMode="auto">
          <a:xfrm>
            <a:off x="4884061" y="1368305"/>
            <a:ext cx="358775" cy="28613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971550" y="2483604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328916" y="2083630"/>
            <a:ext cx="9476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Ⅰ</a:t>
            </a: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178014" y="1844824"/>
            <a:ext cx="12490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寿命 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&gt; 5ms</a:t>
            </a: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4891398" y="1701773"/>
            <a:ext cx="1261884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HMNS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形成</a:t>
            </a: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H="1">
            <a:off x="4787900" y="2130969"/>
            <a:ext cx="287338" cy="28718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120259" y="2132856"/>
            <a:ext cx="287337" cy="28529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3563938" y="2483604"/>
            <a:ext cx="1274708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Short lived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6413500" y="2450746"/>
            <a:ext cx="1236236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Long lived</a:t>
            </a:r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 flipH="1">
            <a:off x="4283968" y="2878456"/>
            <a:ext cx="0" cy="33452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7020272" y="2878456"/>
            <a:ext cx="11346" cy="33452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3635375" y="3212976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6467475" y="3212976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3072739" y="1877682"/>
            <a:ext cx="12490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寿命 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&lt; 5ms</a:t>
            </a:r>
          </a:p>
        </p:txBody>
      </p:sp>
      <p:sp>
        <p:nvSpPr>
          <p:cNvPr id="65" name="AutoShape 29"/>
          <p:cNvSpPr>
            <a:spLocks noChangeArrowheads="1"/>
          </p:cNvSpPr>
          <p:nvPr/>
        </p:nvSpPr>
        <p:spPr bwMode="auto">
          <a:xfrm>
            <a:off x="6228184" y="841366"/>
            <a:ext cx="1800201" cy="859442"/>
          </a:xfrm>
          <a:prstGeom prst="wedgeRoundRectCallout">
            <a:avLst>
              <a:gd name="adj1" fmla="val -45199"/>
              <a:gd name="adj2" fmla="val 69972"/>
              <a:gd name="adj3" fmla="val 16667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遠心力によって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を支える中性子星</a:t>
            </a:r>
          </a:p>
        </p:txBody>
      </p:sp>
      <p:pic>
        <p:nvPicPr>
          <p:cNvPr id="69" name="図 6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09" y="1232902"/>
            <a:ext cx="1066030" cy="1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0" name="Text Box 4"/>
          <p:cNvSpPr txBox="1">
            <a:spLocks noChangeArrowheads="1"/>
          </p:cNvSpPr>
          <p:nvPr/>
        </p:nvSpPr>
        <p:spPr bwMode="auto">
          <a:xfrm>
            <a:off x="221486" y="796045"/>
            <a:ext cx="2262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 err="1" smtClean="0">
                <a:solidFill>
                  <a:srgbClr val="FFFFFF"/>
                </a:solidFill>
              </a:rPr>
              <a:t>Hotokezaka</a:t>
            </a:r>
            <a:r>
              <a:rPr lang="en-US" altLang="ja-JP" sz="1400" dirty="0" smtClean="0">
                <a:solidFill>
                  <a:srgbClr val="FFFFFF"/>
                </a:solidFill>
              </a:rPr>
              <a:t>+, PRD (</a:t>
            </a:r>
            <a:r>
              <a:rPr lang="en-US" altLang="ja-JP" sz="1400" dirty="0">
                <a:solidFill>
                  <a:srgbClr val="FFFFFF"/>
                </a:solidFill>
              </a:rPr>
              <a:t>2011)</a:t>
            </a:r>
          </a:p>
        </p:txBody>
      </p:sp>
    </p:spTree>
    <p:extLst>
      <p:ext uri="{BB962C8B-B14F-4D97-AF65-F5344CB8AC3E}">
        <p14:creationId xmlns:p14="http://schemas.microsoft.com/office/powerpoint/2010/main" val="239888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32"/>
          <p:cNvSpPr/>
          <p:nvPr/>
        </p:nvSpPr>
        <p:spPr bwMode="auto">
          <a:xfrm>
            <a:off x="4788024" y="3686149"/>
            <a:ext cx="3941865" cy="2767187"/>
          </a:xfrm>
          <a:prstGeom prst="roundRect">
            <a:avLst>
              <a:gd name="adj" fmla="val 5499"/>
            </a:avLst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連星合体のスペクトル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  <p:sp>
        <p:nvSpPr>
          <p:cNvPr id="17" name="角丸四角形 16"/>
          <p:cNvSpPr/>
          <p:nvPr/>
        </p:nvSpPr>
        <p:spPr bwMode="auto">
          <a:xfrm>
            <a:off x="504056" y="837342"/>
            <a:ext cx="8172400" cy="2767187"/>
          </a:xfrm>
          <a:prstGeom prst="roundRect">
            <a:avLst>
              <a:gd name="adj" fmla="val 5499"/>
            </a:avLst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352861"/>
            <a:ext cx="3249097" cy="217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92" y="1385495"/>
            <a:ext cx="2541105" cy="218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18" y="1385495"/>
            <a:ext cx="2573738" cy="221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633303" y="837342"/>
            <a:ext cx="66111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APR4,   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Type I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H3, 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Type II</a:t>
            </a: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      H4, 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Type III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1.45-1.45Msun                 1.35-1.35Msun                    </a:t>
            </a: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1.35-1.35Msun</a:t>
            </a:r>
            <a:endParaRPr kumimoji="0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761050" y="781466"/>
            <a:ext cx="164583" cy="40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187624" y="2875260"/>
            <a:ext cx="67329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Direct BH                          Short-lived HMNS              Long-lived HMNS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35780" y="966056"/>
            <a:ext cx="1034678" cy="27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400" dirty="0" smtClean="0">
                <a:solidFill>
                  <a:srgbClr val="000000"/>
                </a:solidFill>
              </a:rPr>
              <a:t>距離</a:t>
            </a:r>
            <a:r>
              <a:rPr lang="en-US" altLang="ja-JP" sz="1400" dirty="0" smtClean="0">
                <a:solidFill>
                  <a:srgbClr val="000000"/>
                </a:solidFill>
              </a:rPr>
              <a:t>100Mpc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4932040" y="3789040"/>
            <a:ext cx="3600400" cy="2520280"/>
            <a:chOff x="4244579" y="2780928"/>
            <a:chExt cx="3600400" cy="2520280"/>
          </a:xfrm>
        </p:grpSpPr>
        <p:pic>
          <p:nvPicPr>
            <p:cNvPr id="30" name="Picture 9" descr="fpeak_R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579" y="2780928"/>
              <a:ext cx="3600400" cy="252028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9966"/>
              </a:solidFill>
              <a:miter lim="800000"/>
              <a:headEnd/>
              <a:tailEnd/>
            </a:ln>
          </p:spPr>
        </p:pic>
        <p:pic>
          <p:nvPicPr>
            <p:cNvPr id="31" name="Picture 11" descr="%takaTeX&#10;\documentclass{jarticle}&#10;\usepackage{color}\pagestyle{empty}&#10;\begin{document}\LARGE\color{black}&#10;$$&#10;\sqrt{M_{tot}/R^{3}}&#10;$$&#10;\end{document}&#10;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446" y="4768588"/>
              <a:ext cx="864517" cy="316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3" descr="%takaTeX&#10;\documentclass{jarticle}&#10;\usepackage{color}\pagestyle{empty}&#10;\begin{document}\LARGE\color{black}&#10;$$&#10;f_{peak}&#10;$$&#10;\end{document}&#10;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326" y="2844136"/>
              <a:ext cx="511317" cy="296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99592" y="4154381"/>
            <a:ext cx="32640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HMNS</a:t>
            </a:r>
            <a:r>
              <a:rPr lang="ja-JP" altLang="en-US" sz="2000" dirty="0" smtClean="0">
                <a:solidFill>
                  <a:srgbClr val="FFFFFF"/>
                </a:solidFill>
              </a:rPr>
              <a:t>の回転周波数にピーク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</a:rPr>
              <a:t>中性子</a:t>
            </a:r>
            <a:r>
              <a:rPr lang="ja-JP" altLang="en-US" sz="2000" dirty="0">
                <a:solidFill>
                  <a:srgbClr val="FFFFFF"/>
                </a:solidFill>
              </a:rPr>
              <a:t>星の半径と相関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547664" y="5373216"/>
            <a:ext cx="2018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ＥＯＳに強い</a:t>
            </a:r>
            <a:r>
              <a:rPr lang="ja-JP" altLang="en-US" sz="2000" dirty="0" smtClean="0">
                <a:solidFill>
                  <a:srgbClr val="FFFFFF"/>
                </a:solidFill>
              </a:rPr>
              <a:t>制限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36" name="下矢印 35"/>
          <p:cNvSpPr/>
          <p:nvPr/>
        </p:nvSpPr>
        <p:spPr bwMode="auto">
          <a:xfrm>
            <a:off x="2267744" y="4934275"/>
            <a:ext cx="403847" cy="366933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395536" y="5949280"/>
            <a:ext cx="23182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400" dirty="0" err="1">
                <a:solidFill>
                  <a:srgbClr val="C0C0C0"/>
                </a:solidFill>
              </a:rPr>
              <a:t>Hotokezaka</a:t>
            </a:r>
            <a:r>
              <a:rPr lang="en-US" altLang="ja-JP" sz="1400" dirty="0">
                <a:solidFill>
                  <a:srgbClr val="C0C0C0"/>
                </a:solidFill>
              </a:rPr>
              <a:t>+, </a:t>
            </a:r>
            <a:r>
              <a:rPr lang="en-US" altLang="ja-JP" sz="1400" dirty="0" smtClean="0">
                <a:solidFill>
                  <a:srgbClr val="C0C0C0"/>
                </a:solidFill>
              </a:rPr>
              <a:t>PRD </a:t>
            </a:r>
            <a:r>
              <a:rPr lang="en-US" altLang="ja-JP" sz="1400" dirty="0">
                <a:solidFill>
                  <a:srgbClr val="C0C0C0"/>
                </a:solidFill>
              </a:rPr>
              <a:t>(2011</a:t>
            </a:r>
            <a:r>
              <a:rPr lang="en-US" altLang="ja-JP" sz="1400" dirty="0" smtClean="0">
                <a:solidFill>
                  <a:srgbClr val="C0C0C0"/>
                </a:solidFill>
              </a:rPr>
              <a:t>) </a:t>
            </a:r>
          </a:p>
          <a:p>
            <a:pPr algn="l">
              <a:buNone/>
            </a:pPr>
            <a:r>
              <a:rPr lang="en-US" altLang="ja-JP" sz="1400" dirty="0" err="1" smtClean="0">
                <a:solidFill>
                  <a:srgbClr val="C0C0C0"/>
                </a:solidFill>
              </a:rPr>
              <a:t>Bauswein</a:t>
            </a:r>
            <a:r>
              <a:rPr lang="en-US" altLang="ja-JP" sz="1400" dirty="0">
                <a:solidFill>
                  <a:srgbClr val="C0C0C0"/>
                </a:solidFill>
              </a:rPr>
              <a:t>+</a:t>
            </a:r>
            <a:r>
              <a:rPr lang="en-US" altLang="ja-JP" sz="1400" dirty="0" smtClean="0">
                <a:solidFill>
                  <a:srgbClr val="C0C0C0"/>
                </a:solidFill>
              </a:rPr>
              <a:t> </a:t>
            </a:r>
            <a:r>
              <a:rPr lang="en-US" altLang="ja-JP" sz="1400" dirty="0">
                <a:solidFill>
                  <a:srgbClr val="C0C0C0"/>
                </a:solidFill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97287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宇宙論パラメータ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53</a:t>
            </a:fld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743506" y="908720"/>
            <a:ext cx="606074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・連星系からの重力波 </a:t>
            </a:r>
            <a:r>
              <a:rPr lang="en-US" altLang="ja-JP" sz="2000" dirty="0" smtClean="0">
                <a:solidFill>
                  <a:srgbClr val="FFFFFF"/>
                </a:solidFill>
              </a:rPr>
              <a:t>– </a:t>
            </a:r>
            <a:r>
              <a:rPr lang="ja-JP" altLang="en-US" sz="2000" dirty="0" smtClean="0">
                <a:solidFill>
                  <a:srgbClr val="FFFFFF"/>
                </a:solidFill>
              </a:rPr>
              <a:t>精度の良い時計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標準音源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(Standard Siren)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33866"/>
            <a:ext cx="7360306" cy="453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262346" y="1825079"/>
            <a:ext cx="2087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C0C0C0"/>
                </a:solidFill>
              </a:rPr>
              <a:t>Fig by Nishizawa (2011)</a:t>
            </a:r>
            <a:endParaRPr lang="en-US" altLang="ja-JP" sz="1400" dirty="0">
              <a:solidFill>
                <a:srgbClr val="C0C0C0"/>
              </a:solidFill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752588" y="1340768"/>
            <a:ext cx="12910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C0C0C0"/>
                </a:solidFill>
              </a:rPr>
              <a:t>Schutz (1986)</a:t>
            </a:r>
            <a:endParaRPr lang="en-US" altLang="ja-JP" sz="14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0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31" y="1739717"/>
            <a:ext cx="6891785" cy="465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宇宙論パラメータ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54</a:t>
            </a:fld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1043608" y="980728"/>
            <a:ext cx="606074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・ホスト銀河の</a:t>
            </a:r>
            <a:r>
              <a:rPr lang="ja-JP" altLang="en-US" sz="2000" dirty="0">
                <a:solidFill>
                  <a:srgbClr val="FFFFFF"/>
                </a:solidFill>
              </a:rPr>
              <a:t>同定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262346" y="1825079"/>
            <a:ext cx="2087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C0C0C0"/>
                </a:solidFill>
              </a:rPr>
              <a:t>Fig by Nishizawa (2011)</a:t>
            </a:r>
            <a:endParaRPr lang="en-US" altLang="ja-JP" sz="14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宇宙論パラメータ決定精度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55</a:t>
            </a:fld>
            <a:endParaRPr lang="en-US" altLang="ja-JP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59"/>
            <a:ext cx="8396025" cy="492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6732656" y="980728"/>
            <a:ext cx="2087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C0C0C0"/>
                </a:solidFill>
              </a:rPr>
              <a:t>Fig by Nishizawa (2011)</a:t>
            </a:r>
            <a:endParaRPr lang="en-US" altLang="ja-JP" sz="14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赤方</a:t>
            </a:r>
            <a:r>
              <a:rPr lang="ja-JP" altLang="en-US" dirty="0" smtClean="0"/>
              <a:t>偏移を必要としない標準音源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56</a:t>
            </a:fld>
            <a:endParaRPr lang="en-US" altLang="ja-JP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8783"/>
            <a:ext cx="8258678" cy="502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5724128" y="836712"/>
            <a:ext cx="2895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Nishizawa+, arXiv</a:t>
            </a:r>
            <a:r>
              <a:rPr lang="en-US" altLang="ja-JP" sz="1600" dirty="0">
                <a:solidFill>
                  <a:srgbClr val="C0C0C0"/>
                </a:solidFill>
              </a:rPr>
              <a:t>: 1110.2865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57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896" y="1214438"/>
            <a:ext cx="5029200" cy="207168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第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</a:t>
            </a:r>
            <a:endParaRPr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00232" y="2132021"/>
            <a:ext cx="5786478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重力波による</a:t>
            </a:r>
            <a:r>
              <a:rPr lang="ja-JP" altLang="en-US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新しい</a:t>
            </a:r>
            <a:r>
              <a:rPr kumimoji="1"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天文学の</a:t>
            </a:r>
            <a:r>
              <a:rPr lang="ja-JP" altLang="en-US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可能性</a:t>
            </a:r>
            <a:endParaRPr kumimoji="1" lang="en-US" altLang="ja-JP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endParaRPr kumimoji="1" lang="en-US" altLang="ja-JP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重力波  </a:t>
            </a:r>
            <a:r>
              <a:rPr lang="en-US" altLang="ja-JP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</a:t>
            </a:r>
            <a:r>
              <a:rPr lang="ja-JP" altLang="en-US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「時空のさざなみ」</a:t>
            </a:r>
            <a:endParaRPr lang="en-US" altLang="ja-JP" kern="0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　　アインシュタイン方程式の波動解</a:t>
            </a:r>
            <a:endParaRPr lang="en-US" altLang="ja-JP" kern="0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en-US" altLang="ja-JP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</a:t>
            </a:r>
            <a:r>
              <a:rPr kumimoji="1"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激しい天体現象から放射される</a:t>
            </a:r>
            <a:endParaRPr kumimoji="1" lang="en-US" altLang="ja-JP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endParaRPr kumimoji="1" lang="en-US" altLang="ja-JP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連星パルサーの観測</a:t>
            </a:r>
            <a:endParaRPr lang="en-US" altLang="ja-JP" kern="0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en-US" altLang="ja-JP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   </a:t>
            </a:r>
            <a:r>
              <a:rPr lang="en-US" altLang="ja-JP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ja-JP" altLang="en-US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重力波の存在は証明されている</a:t>
            </a:r>
            <a:endParaRPr kumimoji="1" lang="ja-JP" altLang="en-US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i="0" u="none" strike="noStrike" kern="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58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ja-JP" altLang="en-US" sz="3600" dirty="0" smtClean="0"/>
              <a:t>  第</a:t>
            </a:r>
            <a:r>
              <a:rPr lang="en-US" altLang="ja-JP" sz="3600" dirty="0" smtClean="0"/>
              <a:t>1</a:t>
            </a:r>
            <a:r>
              <a:rPr lang="ja-JP" altLang="en-US" sz="3600" dirty="0" smtClean="0"/>
              <a:t>章  終わり</a:t>
            </a:r>
            <a:endParaRPr lang="ja-JP" altLang="en-US" sz="3600" dirty="0"/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</a:rPr>
              <a:t>            </a:t>
            </a:r>
            <a:endParaRPr lang="ja-JP" altLang="en-US" sz="2800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重力波による天文学</a:t>
            </a:r>
          </a:p>
        </p:txBody>
      </p:sp>
      <p:sp>
        <p:nvSpPr>
          <p:cNvPr id="2355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23555" name="AutoShape 77"/>
          <p:cNvSpPr>
            <a:spLocks noChangeArrowheads="1"/>
          </p:cNvSpPr>
          <p:nvPr/>
        </p:nvSpPr>
        <p:spPr bwMode="auto">
          <a:xfrm>
            <a:off x="395288" y="1125538"/>
            <a:ext cx="4248150" cy="1366837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539750" y="1414463"/>
            <a:ext cx="4103688" cy="1082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CCFFCC"/>
                </a:solidFill>
              </a:rPr>
              <a:t>質量</a:t>
            </a:r>
            <a:r>
              <a:rPr lang="ja-JP" altLang="en-US" sz="1800" dirty="0">
                <a:solidFill>
                  <a:srgbClr val="F8F8F8"/>
                </a:solidFill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</a:rPr>
              <a:t>物質に対して </a:t>
            </a:r>
            <a:r>
              <a:rPr lang="ja-JP" altLang="en-US" sz="1800" dirty="0">
                <a:solidFill>
                  <a:srgbClr val="CCFFCC"/>
                </a:solidFill>
              </a:rPr>
              <a:t>強い透過力</a:t>
            </a:r>
            <a:r>
              <a:rPr lang="ja-JP" altLang="en-US" sz="1800" dirty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dirty="0">
                <a:solidFill>
                  <a:srgbClr val="F8F8F8"/>
                </a:solidFill>
              </a:rPr>
              <a:t>&lt; </a:t>
            </a:r>
            <a:r>
              <a:rPr kumimoji="0" lang="ja-JP" altLang="en-US" sz="1800" dirty="0">
                <a:solidFill>
                  <a:srgbClr val="F8F8F8"/>
                </a:solidFill>
              </a:rPr>
              <a:t>波長 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dirty="0">
                <a:solidFill>
                  <a:srgbClr val="CCFFCC"/>
                </a:solidFill>
                <a:sym typeface="Wingdings" pitchFamily="2" charset="2"/>
              </a:rPr>
              <a:t>バルクな情報</a:t>
            </a: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396875" y="1054100"/>
            <a:ext cx="165576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F8F8F8"/>
                </a:solidFill>
              </a:rPr>
              <a:t>重力波の特徴</a:t>
            </a:r>
          </a:p>
        </p:txBody>
      </p:sp>
      <p:sp>
        <p:nvSpPr>
          <p:cNvPr id="23562" name="Text Box 55"/>
          <p:cNvSpPr txBox="1">
            <a:spLocks noChangeArrowheads="1"/>
          </p:cNvSpPr>
          <p:nvPr/>
        </p:nvSpPr>
        <p:spPr bwMode="auto">
          <a:xfrm>
            <a:off x="4498975" y="6059488"/>
            <a:ext cx="60325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GRBs</a:t>
            </a:r>
          </a:p>
        </p:txBody>
      </p:sp>
      <p:pic>
        <p:nvPicPr>
          <p:cNvPr id="23563" name="Picture 57" descr="w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25" y="3328988"/>
            <a:ext cx="1733550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4" name="Text Box 58"/>
          <p:cNvSpPr txBox="1">
            <a:spLocks noChangeArrowheads="1"/>
          </p:cNvSpPr>
          <p:nvPr/>
        </p:nvSpPr>
        <p:spPr bwMode="auto">
          <a:xfrm>
            <a:off x="827088" y="4116388"/>
            <a:ext cx="515937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CMB</a:t>
            </a:r>
          </a:p>
        </p:txBody>
      </p:sp>
      <p:pic>
        <p:nvPicPr>
          <p:cNvPr id="23565" name="Picture 63" descr="radio_sk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3257550"/>
            <a:ext cx="2022475" cy="100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6" name="Text Box 64"/>
          <p:cNvSpPr txBox="1">
            <a:spLocks noChangeArrowheads="1"/>
          </p:cNvSpPr>
          <p:nvPr/>
        </p:nvSpPr>
        <p:spPr bwMode="auto">
          <a:xfrm>
            <a:off x="4427538" y="4116388"/>
            <a:ext cx="658812" cy="2571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Radio</a:t>
            </a:r>
          </a:p>
        </p:txBody>
      </p:sp>
      <p:sp>
        <p:nvSpPr>
          <p:cNvPr id="23567" name="Text Box 70"/>
          <p:cNvSpPr txBox="1">
            <a:spLocks noChangeArrowheads="1"/>
          </p:cNvSpPr>
          <p:nvPr/>
        </p:nvSpPr>
        <p:spPr bwMode="auto">
          <a:xfrm>
            <a:off x="4498975" y="4979988"/>
            <a:ext cx="598488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x-ray</a:t>
            </a:r>
          </a:p>
        </p:txBody>
      </p:sp>
      <p:pic>
        <p:nvPicPr>
          <p:cNvPr id="23569" name="Picture 60" descr="infrared_sk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4264025"/>
            <a:ext cx="2016125" cy="100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0" name="Picture 69" descr="xray_sk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4265613"/>
            <a:ext cx="2016125" cy="10080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1" name="Picture 66" descr="gamma_sk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272088"/>
            <a:ext cx="2016125" cy="936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2" name="Picture 54" descr="grb3map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5273675"/>
            <a:ext cx="1866900" cy="9540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73" name="Text Box 61"/>
          <p:cNvSpPr txBox="1">
            <a:spLocks noChangeArrowheads="1"/>
          </p:cNvSpPr>
          <p:nvPr/>
        </p:nvSpPr>
        <p:spPr bwMode="auto">
          <a:xfrm>
            <a:off x="898525" y="4979988"/>
            <a:ext cx="306388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IR</a:t>
            </a:r>
          </a:p>
        </p:txBody>
      </p:sp>
      <p:sp>
        <p:nvSpPr>
          <p:cNvPr id="23574" name="Text Box 74"/>
          <p:cNvSpPr txBox="1">
            <a:spLocks noChangeArrowheads="1"/>
          </p:cNvSpPr>
          <p:nvPr/>
        </p:nvSpPr>
        <p:spPr bwMode="auto">
          <a:xfrm>
            <a:off x="827088" y="6037263"/>
            <a:ext cx="550862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  <a:latin typeface="Symbol" pitchFamily="18" charset="2"/>
              </a:rPr>
              <a:t> g</a:t>
            </a:r>
            <a:r>
              <a:rPr kumimoji="0" lang="en-US" altLang="ja-JP" sz="1600" b="1">
                <a:solidFill>
                  <a:srgbClr val="CCECFF"/>
                </a:solidFill>
              </a:rPr>
              <a:t>-ray</a:t>
            </a:r>
          </a:p>
        </p:txBody>
      </p:sp>
      <p:grpSp>
        <p:nvGrpSpPr>
          <p:cNvPr id="2" name="グループ化 26"/>
          <p:cNvGrpSpPr/>
          <p:nvPr/>
        </p:nvGrpSpPr>
        <p:grpSpPr>
          <a:xfrm>
            <a:off x="4759325" y="1046163"/>
            <a:ext cx="4133850" cy="4283075"/>
            <a:chOff x="4759325" y="1046163"/>
            <a:chExt cx="4133850" cy="4283075"/>
          </a:xfrm>
        </p:grpSpPr>
        <p:sp>
          <p:nvSpPr>
            <p:cNvPr id="23568" name="Text Box 73"/>
            <p:cNvSpPr txBox="1">
              <a:spLocks noChangeArrowheads="1"/>
            </p:cNvSpPr>
            <p:nvPr/>
          </p:nvSpPr>
          <p:spPr bwMode="auto">
            <a:xfrm>
              <a:off x="7564438" y="5084763"/>
              <a:ext cx="53657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noAutofit/>
            </a:bodyPr>
            <a:lstStyle/>
            <a:p>
              <a:pPr eaLnBrk="0" hangingPunct="0">
                <a:buFontTx/>
                <a:buNone/>
              </a:pPr>
              <a:r>
                <a:rPr kumimoji="0" lang="en-US" altLang="ja-JP" sz="1600">
                  <a:solidFill>
                    <a:srgbClr val="CCECFF"/>
                  </a:solidFill>
                </a:rPr>
                <a:t>GW ?</a:t>
              </a:r>
            </a:p>
          </p:txBody>
        </p:sp>
        <p:sp>
          <p:nvSpPr>
            <p:cNvPr id="23575" name="Rectangle 75"/>
            <p:cNvSpPr>
              <a:spLocks noChangeArrowheads="1"/>
            </p:cNvSpPr>
            <p:nvPr/>
          </p:nvSpPr>
          <p:spPr bwMode="auto">
            <a:xfrm>
              <a:off x="5508625" y="4292600"/>
              <a:ext cx="647700" cy="6762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3200">
                  <a:solidFill>
                    <a:srgbClr val="F8F8F8"/>
                  </a:solidFill>
                </a:rPr>
                <a:t>+</a:t>
              </a:r>
            </a:p>
          </p:txBody>
        </p:sp>
        <p:grpSp>
          <p:nvGrpSpPr>
            <p:cNvPr id="3" name="グループ化 25"/>
            <p:cNvGrpSpPr/>
            <p:nvPr/>
          </p:nvGrpSpPr>
          <p:grpSpPr>
            <a:xfrm>
              <a:off x="4759325" y="1046163"/>
              <a:ext cx="4133850" cy="1735137"/>
              <a:chOff x="4759325" y="1046163"/>
              <a:chExt cx="4133850" cy="1735137"/>
            </a:xfrm>
          </p:grpSpPr>
          <p:sp>
            <p:nvSpPr>
              <p:cNvPr id="23556" name="AutoShape 2"/>
              <p:cNvSpPr>
                <a:spLocks noChangeArrowheads="1"/>
              </p:cNvSpPr>
              <p:nvPr/>
            </p:nvSpPr>
            <p:spPr bwMode="auto">
              <a:xfrm>
                <a:off x="5184775" y="1085850"/>
                <a:ext cx="3492500" cy="1687513"/>
              </a:xfrm>
              <a:prstGeom prst="roundRect">
                <a:avLst>
                  <a:gd name="adj" fmla="val 5130"/>
                </a:avLst>
              </a:prstGeom>
              <a:solidFill>
                <a:srgbClr val="CCFFCC">
                  <a:alpha val="10000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3560" name="AutoShape 30"/>
              <p:cNvSpPr>
                <a:spLocks noChangeArrowheads="1"/>
              </p:cNvSpPr>
              <p:nvPr/>
            </p:nvSpPr>
            <p:spPr bwMode="auto">
              <a:xfrm>
                <a:off x="4759325" y="1716088"/>
                <a:ext cx="317500" cy="346075"/>
              </a:xfrm>
              <a:custGeom>
                <a:avLst/>
                <a:gdLst>
                  <a:gd name="T0" fmla="*/ 165100 w 21600"/>
                  <a:gd name="T1" fmla="*/ 0 h 21600"/>
                  <a:gd name="T2" fmla="*/ 0 w 21600"/>
                  <a:gd name="T3" fmla="*/ 173038 h 21600"/>
                  <a:gd name="T4" fmla="*/ 165100 w 21600"/>
                  <a:gd name="T5" fmla="*/ 346075 h 21600"/>
                  <a:gd name="T6" fmla="*/ 317500 w 21600"/>
                  <a:gd name="T7" fmla="*/ 17303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3255 h 21600"/>
                  <a:gd name="T14" fmla="*/ 14357 w 21600"/>
                  <a:gd name="T15" fmla="*/ 1834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32" y="0"/>
                    </a:moveTo>
                    <a:lnTo>
                      <a:pt x="11232" y="3255"/>
                    </a:lnTo>
                    <a:lnTo>
                      <a:pt x="3375" y="3255"/>
                    </a:lnTo>
                    <a:lnTo>
                      <a:pt x="3375" y="18345"/>
                    </a:lnTo>
                    <a:lnTo>
                      <a:pt x="11232" y="18345"/>
                    </a:lnTo>
                    <a:lnTo>
                      <a:pt x="1123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3255"/>
                    </a:moveTo>
                    <a:lnTo>
                      <a:pt x="1350" y="18345"/>
                    </a:lnTo>
                    <a:lnTo>
                      <a:pt x="2700" y="18345"/>
                    </a:lnTo>
                    <a:lnTo>
                      <a:pt x="2700" y="3255"/>
                    </a:lnTo>
                    <a:close/>
                  </a:path>
                  <a:path w="21600" h="21600">
                    <a:moveTo>
                      <a:pt x="0" y="3255"/>
                    </a:moveTo>
                    <a:lnTo>
                      <a:pt x="0" y="18345"/>
                    </a:lnTo>
                    <a:lnTo>
                      <a:pt x="675" y="18345"/>
                    </a:lnTo>
                    <a:lnTo>
                      <a:pt x="675" y="3255"/>
                    </a:lnTo>
                    <a:close/>
                  </a:path>
                </a:pathLst>
              </a:custGeom>
              <a:solidFill>
                <a:srgbClr val="CCFFCC">
                  <a:alpha val="50195"/>
                </a:srgbClr>
              </a:solidFill>
              <a:ln w="3175">
                <a:solidFill>
                  <a:srgbClr val="CCFFCC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3561" name="Rectangle 31"/>
              <p:cNvSpPr>
                <a:spLocks noChangeArrowheads="1"/>
              </p:cNvSpPr>
              <p:nvPr/>
            </p:nvSpPr>
            <p:spPr bwMode="auto">
              <a:xfrm>
                <a:off x="5184775" y="1046163"/>
                <a:ext cx="3384550" cy="4222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>
                    <a:solidFill>
                      <a:srgbClr val="F8F8F8"/>
                    </a:solidFill>
                  </a:rPr>
                  <a:t>宇宙を観測する新しい手段</a:t>
                </a:r>
              </a:p>
            </p:txBody>
          </p:sp>
          <p:sp>
            <p:nvSpPr>
              <p:cNvPr id="23576" name="Rectangle 76"/>
              <p:cNvSpPr>
                <a:spLocks noChangeArrowheads="1"/>
              </p:cNvSpPr>
              <p:nvPr/>
            </p:nvSpPr>
            <p:spPr bwMode="auto">
              <a:xfrm>
                <a:off x="5473700" y="1404938"/>
                <a:ext cx="3419475" cy="137636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dirty="0">
                    <a:solidFill>
                      <a:srgbClr val="F8F8F8"/>
                    </a:solidFill>
                  </a:rPr>
                  <a:t>電磁波と相補的・独立な観測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dirty="0">
                    <a:solidFill>
                      <a:srgbClr val="F8F8F8"/>
                    </a:solidFill>
                  </a:rPr>
                  <a:t>他では見ることの出来ない現象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dirty="0">
                    <a:solidFill>
                      <a:srgbClr val="F8F8F8"/>
                    </a:solidFill>
                  </a:rPr>
                  <a:t>       </a:t>
                </a:r>
                <a:r>
                  <a:rPr lang="ja-JP" altLang="en-US" sz="1600" dirty="0">
                    <a:solidFill>
                      <a:srgbClr val="CCFFCC"/>
                    </a:solidFill>
                  </a:rPr>
                  <a:t>‘晴れ上がり’前の初期宇宙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dirty="0">
                    <a:solidFill>
                      <a:srgbClr val="CCFFCC"/>
                    </a:solidFill>
                  </a:rPr>
                  <a:t>        激しい天体現象の内部</a:t>
                </a:r>
              </a:p>
            </p:txBody>
          </p:sp>
        </p:grpSp>
        <p:pic>
          <p:nvPicPr>
            <p:cNvPr id="23577" name="Picture 7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20000"/>
            </a:blip>
            <a:srcRect/>
            <a:stretch>
              <a:fillRect/>
            </a:stretch>
          </p:blipFill>
          <p:spPr bwMode="auto">
            <a:xfrm>
              <a:off x="6156325" y="4176713"/>
              <a:ext cx="1944688" cy="962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重力波で宇宙を探る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9000" contrast="-49000"/>
          </a:blip>
          <a:srcRect/>
          <a:stretch>
            <a:fillRect/>
          </a:stretch>
        </p:blipFill>
        <p:spPr bwMode="auto">
          <a:xfrm>
            <a:off x="1906588" y="806450"/>
            <a:ext cx="5329237" cy="56467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5" name="AutoShape 17"/>
          <p:cNvSpPr>
            <a:spLocks noChangeArrowheads="1"/>
          </p:cNvSpPr>
          <p:nvPr/>
        </p:nvSpPr>
        <p:spPr bwMode="auto">
          <a:xfrm>
            <a:off x="3635375" y="4929198"/>
            <a:ext cx="1655763" cy="1163627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AutoShape 18"/>
          <p:cNvSpPr>
            <a:spLocks noChangeArrowheads="1"/>
          </p:cNvSpPr>
          <p:nvPr/>
        </p:nvSpPr>
        <p:spPr bwMode="auto">
          <a:xfrm>
            <a:off x="3419475" y="2636838"/>
            <a:ext cx="2881313" cy="1584325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1189038" y="4222750"/>
            <a:ext cx="1079500" cy="1582738"/>
          </a:xfrm>
          <a:prstGeom prst="roundRect">
            <a:avLst>
              <a:gd name="adj" fmla="val 9560"/>
            </a:avLst>
          </a:prstGeom>
          <a:solidFill>
            <a:srgbClr val="FFFF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auto">
          <a:xfrm>
            <a:off x="423863" y="3286124"/>
            <a:ext cx="1871662" cy="712792"/>
          </a:xfrm>
          <a:prstGeom prst="roundRect">
            <a:avLst>
              <a:gd name="adj" fmla="val 9560"/>
            </a:avLst>
          </a:prstGeom>
          <a:solidFill>
            <a:srgbClr val="CCECFF">
              <a:alpha val="8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3995738" y="259873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天文学</a:t>
            </a:r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3419475" y="2990850"/>
            <a:ext cx="996950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星形成 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恒星進化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銀河</a:t>
            </a:r>
          </a:p>
        </p:txBody>
      </p:sp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4484688" y="3644900"/>
            <a:ext cx="18161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ブラックホール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巨大ブラックホール</a:t>
            </a: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3621088" y="3884613"/>
            <a:ext cx="590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惑星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4506913" y="2997200"/>
            <a:ext cx="1577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ガンマ線バースト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2411413" y="3279775"/>
            <a:ext cx="105092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さまざまな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天体現象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1260475" y="4198938"/>
            <a:ext cx="998538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可視光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赤外線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電波</a:t>
            </a:r>
          </a:p>
        </p:txBody>
      </p:sp>
      <p:sp>
        <p:nvSpPr>
          <p:cNvPr id="66" name="Text Box 28"/>
          <p:cNvSpPr txBox="1">
            <a:spLocks noChangeArrowheads="1"/>
          </p:cNvSpPr>
          <p:nvPr/>
        </p:nvSpPr>
        <p:spPr bwMode="auto">
          <a:xfrm>
            <a:off x="530920" y="3298825"/>
            <a:ext cx="162897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電磁波による</a:t>
            </a:r>
          </a:p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</a:t>
            </a: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3635375" y="492919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宇宙論</a:t>
            </a:r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3706813" y="5267325"/>
            <a:ext cx="15970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インフレーション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ダークマター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ダークエネルギー</a:t>
            </a:r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 flipV="1">
            <a:off x="2268538" y="3860800"/>
            <a:ext cx="1150937" cy="576263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Line 32"/>
          <p:cNvSpPr>
            <a:spLocks noChangeShapeType="1"/>
          </p:cNvSpPr>
          <p:nvPr/>
        </p:nvSpPr>
        <p:spPr bwMode="auto">
          <a:xfrm>
            <a:off x="2268538" y="5300663"/>
            <a:ext cx="1366837" cy="14287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2638425" y="4792663"/>
            <a:ext cx="9969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宇宙背景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放射</a:t>
            </a:r>
          </a:p>
        </p:txBody>
      </p:sp>
      <p:grpSp>
        <p:nvGrpSpPr>
          <p:cNvPr id="53" name="グループ化 52"/>
          <p:cNvGrpSpPr/>
          <p:nvPr/>
        </p:nvGrpSpPr>
        <p:grpSpPr>
          <a:xfrm>
            <a:off x="439738" y="1204913"/>
            <a:ext cx="4421187" cy="1792287"/>
            <a:chOff x="439738" y="1204913"/>
            <a:chExt cx="4421187" cy="1792287"/>
          </a:xfrm>
        </p:grpSpPr>
        <p:sp>
          <p:nvSpPr>
            <p:cNvPr id="73" name="AutoShape 35"/>
            <p:cNvSpPr>
              <a:spLocks noChangeArrowheads="1"/>
            </p:cNvSpPr>
            <p:nvPr/>
          </p:nvSpPr>
          <p:spPr bwMode="auto">
            <a:xfrm>
              <a:off x="2916238" y="1428736"/>
              <a:ext cx="1944687" cy="703277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Text Box 36"/>
            <p:cNvSpPr txBox="1">
              <a:spLocks noChangeArrowheads="1"/>
            </p:cNvSpPr>
            <p:nvPr/>
          </p:nvSpPr>
          <p:spPr bwMode="auto">
            <a:xfrm>
              <a:off x="2916238" y="1414448"/>
              <a:ext cx="1454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原子核理論</a:t>
              </a:r>
            </a:p>
          </p:txBody>
        </p:sp>
        <p:sp>
          <p:nvSpPr>
            <p:cNvPr id="75" name="Text Box 37"/>
            <p:cNvSpPr txBox="1">
              <a:spLocks noChangeArrowheads="1"/>
            </p:cNvSpPr>
            <p:nvPr/>
          </p:nvSpPr>
          <p:spPr bwMode="auto">
            <a:xfrm>
              <a:off x="3065463" y="1771650"/>
              <a:ext cx="1795462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高密度物体の物理</a:t>
              </a:r>
            </a:p>
          </p:txBody>
        </p:sp>
        <p:sp>
          <p:nvSpPr>
            <p:cNvPr id="77" name="AutoShape 39"/>
            <p:cNvSpPr>
              <a:spLocks noChangeArrowheads="1"/>
            </p:cNvSpPr>
            <p:nvPr/>
          </p:nvSpPr>
          <p:spPr bwMode="auto">
            <a:xfrm>
              <a:off x="769938" y="2060575"/>
              <a:ext cx="1296987" cy="792162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AutoShape 40"/>
            <p:cNvSpPr>
              <a:spLocks noChangeArrowheads="1"/>
            </p:cNvSpPr>
            <p:nvPr/>
          </p:nvSpPr>
          <p:spPr bwMode="auto">
            <a:xfrm>
              <a:off x="439738" y="1235075"/>
              <a:ext cx="1871662" cy="693727"/>
            </a:xfrm>
            <a:prstGeom prst="roundRect">
              <a:avLst>
                <a:gd name="adj" fmla="val 9560"/>
              </a:avLst>
            </a:prstGeom>
            <a:solidFill>
              <a:srgbClr val="CCCCFF"/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Text Box 41"/>
            <p:cNvSpPr txBox="1">
              <a:spLocks noChangeArrowheads="1"/>
            </p:cNvSpPr>
            <p:nvPr/>
          </p:nvSpPr>
          <p:spPr bwMode="auto">
            <a:xfrm>
              <a:off x="575370" y="1204913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宇宙線による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80" name="Text Box 42"/>
            <p:cNvSpPr txBox="1">
              <a:spLocks noChangeArrowheads="1"/>
            </p:cNvSpPr>
            <p:nvPr/>
          </p:nvSpPr>
          <p:spPr bwMode="auto">
            <a:xfrm>
              <a:off x="627063" y="2031996"/>
              <a:ext cx="1468437" cy="8255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ニュートリノ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高エネルギー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　　宇宙線</a:t>
              </a: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2124075" y="2060575"/>
              <a:ext cx="863600" cy="215900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Line 44"/>
            <p:cNvSpPr>
              <a:spLocks noChangeShapeType="1"/>
            </p:cNvSpPr>
            <p:nvPr/>
          </p:nvSpPr>
          <p:spPr bwMode="auto">
            <a:xfrm>
              <a:off x="2124075" y="2492375"/>
              <a:ext cx="1295400" cy="504825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3" name="Text Box 45"/>
          <p:cNvSpPr txBox="1">
            <a:spLocks noChangeArrowheads="1"/>
          </p:cNvSpPr>
          <p:nvPr/>
        </p:nvSpPr>
        <p:spPr bwMode="auto">
          <a:xfrm>
            <a:off x="6516688" y="6165850"/>
            <a:ext cx="25828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ja-JP" altLang="en-US" sz="1000" b="1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背景画</a:t>
            </a:r>
            <a:r>
              <a:rPr lang="en-US" altLang="ja-JP" sz="1000" b="1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NASA/WMAP Science Team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4859338" y="857232"/>
            <a:ext cx="4032251" cy="4659331"/>
            <a:chOff x="4859338" y="857232"/>
            <a:chExt cx="4032251" cy="4659331"/>
          </a:xfrm>
        </p:grpSpPr>
        <p:sp>
          <p:nvSpPr>
            <p:cNvPr id="85" name="AutoShape 47"/>
            <p:cNvSpPr>
              <a:spLocks noChangeArrowheads="1"/>
            </p:cNvSpPr>
            <p:nvPr/>
          </p:nvSpPr>
          <p:spPr bwMode="auto">
            <a:xfrm>
              <a:off x="5292726" y="857232"/>
              <a:ext cx="2087563" cy="987443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xt Box 48"/>
            <p:cNvSpPr txBox="1">
              <a:spLocks noChangeArrowheads="1"/>
            </p:cNvSpPr>
            <p:nvPr/>
          </p:nvSpPr>
          <p:spPr bwMode="auto">
            <a:xfrm>
              <a:off x="5292726" y="857232"/>
              <a:ext cx="1962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一般相対性理論</a:t>
              </a:r>
            </a:p>
          </p:txBody>
        </p:sp>
        <p:sp>
          <p:nvSpPr>
            <p:cNvPr id="87" name="Text Box 49"/>
            <p:cNvSpPr txBox="1">
              <a:spLocks noChangeArrowheads="1"/>
            </p:cNvSpPr>
            <p:nvPr/>
          </p:nvSpPr>
          <p:spPr bwMode="auto">
            <a:xfrm>
              <a:off x="5543551" y="1263650"/>
              <a:ext cx="19097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強い重力場における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相対性理論</a:t>
              </a:r>
            </a:p>
          </p:txBody>
        </p:sp>
        <p:sp>
          <p:nvSpPr>
            <p:cNvPr id="89" name="AutoShape 51"/>
            <p:cNvSpPr>
              <a:spLocks noChangeArrowheads="1"/>
            </p:cNvSpPr>
            <p:nvPr/>
          </p:nvSpPr>
          <p:spPr bwMode="auto">
            <a:xfrm>
              <a:off x="7669213" y="3141663"/>
              <a:ext cx="1152525" cy="1368425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AutoShape 52"/>
            <p:cNvSpPr>
              <a:spLocks noChangeArrowheads="1"/>
            </p:cNvSpPr>
            <p:nvPr/>
          </p:nvSpPr>
          <p:spPr bwMode="auto">
            <a:xfrm>
              <a:off x="7019926" y="2214554"/>
              <a:ext cx="1871663" cy="723897"/>
            </a:xfrm>
            <a:prstGeom prst="roundRect">
              <a:avLst>
                <a:gd name="adj" fmla="val 9560"/>
              </a:avLst>
            </a:prstGeom>
            <a:solidFill>
              <a:srgbClr val="99FF99">
                <a:alpha val="7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Text Box 53"/>
            <p:cNvSpPr txBox="1">
              <a:spLocks noChangeArrowheads="1"/>
            </p:cNvSpPr>
            <p:nvPr/>
          </p:nvSpPr>
          <p:spPr bwMode="auto">
            <a:xfrm>
              <a:off x="7155559" y="2222500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重力波による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101" name="Text Box 55"/>
            <p:cNvSpPr txBox="1">
              <a:spLocks noChangeArrowheads="1"/>
            </p:cNvSpPr>
            <p:nvPr/>
          </p:nvSpPr>
          <p:spPr bwMode="auto">
            <a:xfrm>
              <a:off x="7524751" y="37893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>
                <a:buFontTx/>
                <a:buNone/>
              </a:pPr>
              <a:r>
                <a:rPr lang="ja-JP" altLang="en-US" sz="180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低周波数</a:t>
              </a:r>
            </a:p>
            <a:p>
              <a:pPr>
                <a:buFontTx/>
                <a:buNone/>
              </a:pPr>
              <a:r>
                <a:rPr lang="ja-JP" altLang="en-US" sz="180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重力波</a:t>
              </a:r>
            </a:p>
          </p:txBody>
        </p:sp>
        <p:sp>
          <p:nvSpPr>
            <p:cNvPr id="102" name="Text Box 56"/>
            <p:cNvSpPr txBox="1">
              <a:spLocks noChangeArrowheads="1"/>
            </p:cNvSpPr>
            <p:nvPr/>
          </p:nvSpPr>
          <p:spPr bwMode="auto">
            <a:xfrm>
              <a:off x="7524751" y="31416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高周波数</a:t>
              </a:r>
            </a:p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重力波</a:t>
              </a:r>
            </a:p>
          </p:txBody>
        </p:sp>
        <p:sp>
          <p:nvSpPr>
            <p:cNvPr id="93" name="Line 57"/>
            <p:cNvSpPr>
              <a:spLocks noChangeShapeType="1"/>
            </p:cNvSpPr>
            <p:nvPr/>
          </p:nvSpPr>
          <p:spPr bwMode="auto">
            <a:xfrm flipH="1" flipV="1">
              <a:off x="6300788" y="3284538"/>
              <a:ext cx="1366838" cy="2889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Text Box 58"/>
            <p:cNvSpPr txBox="1">
              <a:spLocks noChangeArrowheads="1"/>
            </p:cNvSpPr>
            <p:nvPr/>
          </p:nvSpPr>
          <p:spPr bwMode="auto">
            <a:xfrm>
              <a:off x="6343651" y="3549650"/>
              <a:ext cx="14033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連星合体現象</a:t>
              </a:r>
            </a:p>
          </p:txBody>
        </p:sp>
        <p:sp>
          <p:nvSpPr>
            <p:cNvPr id="95" name="Text Box 59"/>
            <p:cNvSpPr txBox="1">
              <a:spLocks noChangeArrowheads="1"/>
            </p:cNvSpPr>
            <p:nvPr/>
          </p:nvSpPr>
          <p:spPr bwMode="auto">
            <a:xfrm>
              <a:off x="6343651" y="3779838"/>
              <a:ext cx="12001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超新星爆発</a:t>
              </a:r>
            </a:p>
          </p:txBody>
        </p:sp>
        <p:sp>
          <p:nvSpPr>
            <p:cNvPr id="96" name="Line 60"/>
            <p:cNvSpPr>
              <a:spLocks noChangeShapeType="1"/>
            </p:cNvSpPr>
            <p:nvPr/>
          </p:nvSpPr>
          <p:spPr bwMode="auto">
            <a:xfrm flipH="1">
              <a:off x="5219701" y="4292600"/>
              <a:ext cx="2376488" cy="12239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 Box 61"/>
            <p:cNvSpPr txBox="1">
              <a:spLocks noChangeArrowheads="1"/>
            </p:cNvSpPr>
            <p:nvPr/>
          </p:nvSpPr>
          <p:spPr bwMode="auto">
            <a:xfrm>
              <a:off x="6372226" y="5008563"/>
              <a:ext cx="1211263" cy="3381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 smtClean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背景重力波</a:t>
              </a:r>
              <a:endParaRPr lang="ja-JP" altLang="en-US" sz="16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Line 62"/>
            <p:cNvSpPr>
              <a:spLocks noChangeShapeType="1"/>
            </p:cNvSpPr>
            <p:nvPr/>
          </p:nvSpPr>
          <p:spPr bwMode="auto">
            <a:xfrm flipH="1" flipV="1">
              <a:off x="6443663" y="1844675"/>
              <a:ext cx="576263" cy="15843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Line 63"/>
            <p:cNvSpPr>
              <a:spLocks noChangeShapeType="1"/>
            </p:cNvSpPr>
            <p:nvPr/>
          </p:nvSpPr>
          <p:spPr bwMode="auto">
            <a:xfrm flipH="1" flipV="1">
              <a:off x="4859338" y="1989138"/>
              <a:ext cx="1728788" cy="3603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Text Box 64"/>
            <p:cNvSpPr txBox="1">
              <a:spLocks noChangeArrowheads="1"/>
            </p:cNvSpPr>
            <p:nvPr/>
          </p:nvSpPr>
          <p:spPr bwMode="auto">
            <a:xfrm>
              <a:off x="6353176" y="4010025"/>
              <a:ext cx="91281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パルサー</a:t>
              </a: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91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/>
          <p:cNvSpPr/>
          <p:nvPr/>
        </p:nvSpPr>
        <p:spPr>
          <a:xfrm>
            <a:off x="7750228" y="2236310"/>
            <a:ext cx="942678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角丸四角形 51"/>
          <p:cNvSpPr/>
          <p:nvPr/>
        </p:nvSpPr>
        <p:spPr>
          <a:xfrm>
            <a:off x="5942928" y="2236310"/>
            <a:ext cx="1321444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2001409" y="1546110"/>
            <a:ext cx="4210976" cy="356867"/>
          </a:xfrm>
          <a:prstGeom prst="roundRect">
            <a:avLst>
              <a:gd name="adj" fmla="val 10210"/>
            </a:avLst>
          </a:prstGeom>
          <a:solidFill>
            <a:srgbClr val="FFCCCC">
              <a:alpha val="10000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</a:t>
            </a:r>
            <a:r>
              <a:rPr kumimoji="1" lang="ja-JP" altLang="en-US" dirty="0" smtClean="0"/>
              <a:t>重力波望遠鏡のターゲット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23512" y="1067751"/>
            <a:ext cx="593944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地上重力波望遠鏡  </a:t>
            </a:r>
            <a:r>
              <a:rPr lang="en-US" altLang="ja-JP" sz="2000" dirty="0" smtClean="0">
                <a:solidFill>
                  <a:srgbClr val="FFFFFF"/>
                </a:solidFill>
              </a:rPr>
              <a:t>-- 10Hz – 1kHz </a:t>
            </a:r>
            <a:r>
              <a:rPr lang="ja-JP" altLang="en-US" sz="2000" dirty="0" smtClean="0">
                <a:solidFill>
                  <a:srgbClr val="FFFFFF"/>
                </a:solidFill>
              </a:rPr>
              <a:t>の観測周波数帯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1740208" y="154214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973698" y="1516722"/>
            <a:ext cx="430758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9999"/>
                </a:solidFill>
              </a:rPr>
              <a:t>コンパクト天体</a:t>
            </a:r>
            <a:r>
              <a:rPr lang="en-US" altLang="ja-JP" sz="2000" dirty="0" smtClean="0">
                <a:solidFill>
                  <a:srgbClr val="FF9999"/>
                </a:solidFill>
              </a:rPr>
              <a:t>, </a:t>
            </a:r>
            <a:r>
              <a:rPr lang="ja-JP" altLang="en-US" sz="2000" dirty="0" smtClean="0">
                <a:solidFill>
                  <a:srgbClr val="FF9999"/>
                </a:solidFill>
              </a:rPr>
              <a:t>高エネルギー天体現象</a:t>
            </a:r>
            <a:endParaRPr lang="ja-JP" altLang="en-US" sz="2000" dirty="0">
              <a:solidFill>
                <a:srgbClr val="FF9999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2048298" y="2433518"/>
            <a:ext cx="3920326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3213240" y="2249162"/>
            <a:ext cx="913196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82017" name="グループ化 982016"/>
          <p:cNvGrpSpPr/>
          <p:nvPr/>
        </p:nvGrpSpPr>
        <p:grpSpPr>
          <a:xfrm>
            <a:off x="1370159" y="5471167"/>
            <a:ext cx="7489117" cy="666427"/>
            <a:chOff x="1370159" y="5681534"/>
            <a:chExt cx="7489117" cy="666427"/>
          </a:xfrm>
        </p:grpSpPr>
        <p:sp>
          <p:nvSpPr>
            <p:cNvPr id="48" name="角丸四角形 47"/>
            <p:cNvSpPr/>
            <p:nvPr/>
          </p:nvSpPr>
          <p:spPr>
            <a:xfrm>
              <a:off x="1370159" y="5698211"/>
              <a:ext cx="2110883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3539565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6212384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490208" y="5690597"/>
              <a:ext cx="270619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高密度天体の状態方程式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060483" y="5978629"/>
              <a:ext cx="133882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原子核物理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6374824" y="5688925"/>
              <a:ext cx="2013693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相対性理論の検証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196368" y="5978629"/>
              <a:ext cx="266290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強い重力場での物理法則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370160" y="5681534"/>
              <a:ext cx="2157963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高エネルギー天体</a:t>
              </a:r>
              <a:endParaRPr lang="en-US" altLang="ja-JP" sz="1800" dirty="0" smtClean="0">
                <a:solidFill>
                  <a:srgbClr val="FFCCCC"/>
                </a:solidFill>
              </a:endParaRPr>
            </a:p>
            <a:p>
              <a:pPr algn="l">
                <a:buFontTx/>
                <a:buNone/>
              </a:pPr>
              <a:r>
                <a:rPr lang="en-US" altLang="ja-JP" sz="1800" dirty="0">
                  <a:solidFill>
                    <a:srgbClr val="FFCCCC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FFCCCC"/>
                  </a:solidFill>
                </a:rPr>
                <a:t>現象の総合的理解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</p:grpSp>
      <p:grpSp>
        <p:nvGrpSpPr>
          <p:cNvPr id="982016" name="グループ化 982015"/>
          <p:cNvGrpSpPr/>
          <p:nvPr/>
        </p:nvGrpSpPr>
        <p:grpSpPr>
          <a:xfrm>
            <a:off x="258224" y="4018919"/>
            <a:ext cx="1696298" cy="1956481"/>
            <a:chOff x="258224" y="4195176"/>
            <a:chExt cx="1696298" cy="1956481"/>
          </a:xfrm>
        </p:grpSpPr>
        <p:sp>
          <p:nvSpPr>
            <p:cNvPr id="59" name="角丸四角形 58"/>
            <p:cNvSpPr/>
            <p:nvPr/>
          </p:nvSpPr>
          <p:spPr>
            <a:xfrm>
              <a:off x="294928" y="4195176"/>
              <a:ext cx="1659594" cy="776805"/>
            </a:xfrm>
            <a:prstGeom prst="roundRect">
              <a:avLst>
                <a:gd name="adj" fmla="val 10814"/>
              </a:avLst>
            </a:prstGeom>
            <a:solidFill>
              <a:srgbClr val="CCECFF">
                <a:alpha val="9804"/>
              </a:srgbClr>
            </a:solidFill>
            <a:ln w="6350">
              <a:solidFill>
                <a:srgbClr val="CCEC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258224" y="4444107"/>
              <a:ext cx="1696298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ニュートリノ</a:t>
              </a:r>
              <a:endParaRPr lang="en-US" altLang="ja-JP" sz="1400" dirty="0" smtClean="0">
                <a:solidFill>
                  <a:srgbClr val="CCECFF"/>
                </a:solidFill>
              </a:endParaRPr>
            </a:p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高エネルギー宇宙線</a:t>
              </a:r>
              <a:endParaRPr lang="ja-JP" altLang="en-US" sz="1400" dirty="0">
                <a:solidFill>
                  <a:srgbClr val="CCECFF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262628" y="4195276"/>
              <a:ext cx="657523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>
                  <a:solidFill>
                    <a:srgbClr val="CCECFF"/>
                  </a:solidFill>
                </a:rPr>
                <a:t>電磁波</a:t>
              </a: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436149" y="5377607"/>
              <a:ext cx="954107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数値相対論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曲折矢印 56"/>
            <p:cNvSpPr/>
            <p:nvPr/>
          </p:nvSpPr>
          <p:spPr>
            <a:xfrm flipV="1">
              <a:off x="745020" y="4976147"/>
              <a:ext cx="573228" cy="1175510"/>
            </a:xfrm>
            <a:prstGeom prst="bentArrow">
              <a:avLst>
                <a:gd name="adj1" fmla="val 33765"/>
                <a:gd name="adj2" fmla="val 29382"/>
                <a:gd name="adj3" fmla="val 25000"/>
                <a:gd name="adj4" fmla="val 43750"/>
              </a:avLst>
            </a:prstGeom>
            <a:solidFill>
              <a:srgbClr val="FFFFFF">
                <a:alpha val="10000"/>
              </a:srgbClr>
            </a:solidFill>
            <a:ln w="6350">
              <a:solidFill>
                <a:srgbClr val="FFFF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500026" y="5161583"/>
              <a:ext cx="800219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同時観測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5" name="角丸四角形 54"/>
          <p:cNvSpPr/>
          <p:nvPr/>
        </p:nvSpPr>
        <p:spPr>
          <a:xfrm>
            <a:off x="5278688" y="2430936"/>
            <a:ext cx="2185540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7510936" y="2430936"/>
            <a:ext cx="1368152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692" y="4154737"/>
            <a:ext cx="1509268" cy="10273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9915" y="3505821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2" name="Picture 5" descr="supernova_zoo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6404" y="2969072"/>
            <a:ext cx="1506538" cy="1060450"/>
          </a:xfrm>
          <a:prstGeom prst="rect">
            <a:avLst/>
          </a:prstGeom>
          <a:noFill/>
        </p:spPr>
      </p:pic>
      <p:pic>
        <p:nvPicPr>
          <p:cNvPr id="33" name="Picture 6" descr="crabpurplemedr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0336" y="2821120"/>
            <a:ext cx="1166645" cy="1165420"/>
          </a:xfrm>
          <a:prstGeom prst="rect">
            <a:avLst/>
          </a:prstGeom>
          <a:noFill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153882" y="2261272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中性子星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926760" y="2235307"/>
            <a:ext cx="142218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ブラックホール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481043" y="2856966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184899" y="2856966"/>
            <a:ext cx="827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パルサー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03011" y="3912802"/>
            <a:ext cx="172354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軟ガンマ線リピーター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580414" y="3196914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7739828" y="2235307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初期宇宙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6777262" y="3630936"/>
            <a:ext cx="60305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4126560" y="4226745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長ガンマ線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201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08" y="3938713"/>
            <a:ext cx="1066216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8696" y="3017866"/>
            <a:ext cx="1484123" cy="1061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278688" y="4259493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短ガンマ線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186584" y="2856966"/>
            <a:ext cx="90281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連星合体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177840" y="2060848"/>
            <a:ext cx="8784976" cy="4248471"/>
          </a:xfrm>
          <a:prstGeom prst="roundRect">
            <a:avLst>
              <a:gd name="adj" fmla="val 4274"/>
            </a:avLst>
          </a:prstGeom>
          <a:noFill/>
          <a:ln w="63500">
            <a:solidFill>
              <a:srgbClr val="FFFFFF">
                <a:alpha val="29804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6729045" y="4730801"/>
            <a:ext cx="72327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準固有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振動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2096954" y="4424185"/>
            <a:ext cx="674846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星の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振動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モード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358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/>
          <p:cNvSpPr/>
          <p:nvPr/>
        </p:nvSpPr>
        <p:spPr>
          <a:xfrm>
            <a:off x="7524328" y="2276872"/>
            <a:ext cx="1080120" cy="360040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角丸四角形 51"/>
          <p:cNvSpPr/>
          <p:nvPr/>
        </p:nvSpPr>
        <p:spPr>
          <a:xfrm>
            <a:off x="4303558" y="2261272"/>
            <a:ext cx="1321444" cy="33855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2001409" y="1546110"/>
            <a:ext cx="4210976" cy="356867"/>
          </a:xfrm>
          <a:prstGeom prst="roundRect">
            <a:avLst>
              <a:gd name="adj" fmla="val 10210"/>
            </a:avLst>
          </a:prstGeom>
          <a:solidFill>
            <a:srgbClr val="99FF99">
              <a:alpha val="10000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宇宙重力波望遠鏡のターゲット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23512" y="1067751"/>
            <a:ext cx="623119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宇宙</a:t>
            </a:r>
            <a:r>
              <a:rPr lang="ja-JP" altLang="en-US" sz="2000" dirty="0" smtClean="0">
                <a:solidFill>
                  <a:srgbClr val="FFFFFF"/>
                </a:solidFill>
              </a:rPr>
              <a:t>重力波望遠鏡  </a:t>
            </a:r>
            <a:r>
              <a:rPr lang="en-US" altLang="ja-JP" sz="2000" dirty="0" smtClean="0">
                <a:solidFill>
                  <a:srgbClr val="FFFFFF"/>
                </a:solidFill>
              </a:rPr>
              <a:t>-- 0.1mHz – 1 Hz </a:t>
            </a:r>
            <a:r>
              <a:rPr lang="ja-JP" altLang="en-US" sz="2000" dirty="0" smtClean="0">
                <a:solidFill>
                  <a:srgbClr val="FFFFFF"/>
                </a:solidFill>
              </a:rPr>
              <a:t>の観測周波数帯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1740208" y="154214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973698" y="1516722"/>
            <a:ext cx="403507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99FF99"/>
                </a:solidFill>
              </a:rPr>
              <a:t>中間</a:t>
            </a:r>
            <a:r>
              <a:rPr lang="en-US" altLang="ja-JP" sz="2000" dirty="0" smtClean="0">
                <a:solidFill>
                  <a:srgbClr val="99FF99"/>
                </a:solidFill>
              </a:rPr>
              <a:t>/</a:t>
            </a:r>
            <a:r>
              <a:rPr lang="ja-JP" altLang="en-US" sz="2000" dirty="0" smtClean="0">
                <a:solidFill>
                  <a:srgbClr val="99FF99"/>
                </a:solidFill>
              </a:rPr>
              <a:t>巨大ブラックホール</a:t>
            </a:r>
            <a:r>
              <a:rPr lang="en-US" altLang="ja-JP" sz="2000" dirty="0" smtClean="0">
                <a:solidFill>
                  <a:srgbClr val="99FF99"/>
                </a:solidFill>
              </a:rPr>
              <a:t>, </a:t>
            </a:r>
            <a:r>
              <a:rPr lang="ja-JP" altLang="en-US" sz="2000" dirty="0" smtClean="0">
                <a:solidFill>
                  <a:srgbClr val="99FF99"/>
                </a:solidFill>
              </a:rPr>
              <a:t>初期宇宙</a:t>
            </a:r>
            <a:endParaRPr lang="ja-JP" altLang="en-US" sz="2000" dirty="0">
              <a:solidFill>
                <a:srgbClr val="99FF99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466500" y="2433518"/>
            <a:ext cx="2515581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1646635" y="2249162"/>
            <a:ext cx="1906835" cy="35066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294928" y="4154315"/>
            <a:ext cx="8532395" cy="1983279"/>
            <a:chOff x="294928" y="4154315"/>
            <a:chExt cx="8532395" cy="1983279"/>
          </a:xfrm>
        </p:grpSpPr>
        <p:sp>
          <p:nvSpPr>
            <p:cNvPr id="48" name="角丸四角形 47"/>
            <p:cNvSpPr/>
            <p:nvPr/>
          </p:nvSpPr>
          <p:spPr>
            <a:xfrm>
              <a:off x="1370159" y="5487844"/>
              <a:ext cx="1782861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3275857" y="5485416"/>
              <a:ext cx="2349145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5709574" y="5485416"/>
              <a:ext cx="3117749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323349" y="5480230"/>
              <a:ext cx="2305439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超巨大</a:t>
              </a:r>
              <a:r>
                <a:rPr lang="en-US" altLang="ja-JP" sz="1800" dirty="0" smtClean="0">
                  <a:solidFill>
                    <a:srgbClr val="99FF99"/>
                  </a:solidFill>
                </a:rPr>
                <a:t>BH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の形成過程</a:t>
              </a:r>
              <a:endParaRPr lang="en-US" altLang="ja-JP" sz="1800" dirty="0" smtClean="0">
                <a:solidFill>
                  <a:srgbClr val="99FF99"/>
                </a:solidFill>
              </a:endParaRPr>
            </a:p>
            <a:p>
              <a:pPr algn="l">
                <a:buFontTx/>
                <a:buNone/>
              </a:pP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893624" y="5768262"/>
              <a:ext cx="133882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>
                  <a:solidFill>
                    <a:srgbClr val="99FF99"/>
                  </a:solidFill>
                </a:rPr>
                <a:t>銀河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形成史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724128" y="5478558"/>
              <a:ext cx="280237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宇宙論</a:t>
              </a:r>
              <a:r>
                <a:rPr lang="en-US" altLang="ja-JP" sz="1800" dirty="0" smtClean="0">
                  <a:solidFill>
                    <a:srgbClr val="99FF99"/>
                  </a:solidFill>
                </a:rPr>
                <a:t>,</a:t>
              </a:r>
              <a:r>
                <a:rPr lang="ja-JP" altLang="en-US" sz="1800" dirty="0">
                  <a:solidFill>
                    <a:srgbClr val="99FF99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宇宙の誕生と発展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724128" y="5768262"/>
              <a:ext cx="3060453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ダークエネルギー・ダークマター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370160" y="5561530"/>
              <a:ext cx="178286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重力理論の検証</a:t>
              </a:r>
              <a:endParaRPr lang="en-US" altLang="ja-JP" sz="1800" dirty="0" smtClean="0">
                <a:solidFill>
                  <a:srgbClr val="99FF99"/>
                </a:solidFill>
              </a:endParaRPr>
            </a:p>
          </p:txBody>
        </p:sp>
        <p:grpSp>
          <p:nvGrpSpPr>
            <p:cNvPr id="982016" name="グループ化 982015"/>
            <p:cNvGrpSpPr/>
            <p:nvPr/>
          </p:nvGrpSpPr>
          <p:grpSpPr>
            <a:xfrm>
              <a:off x="294928" y="4154315"/>
              <a:ext cx="1095328" cy="1821085"/>
              <a:chOff x="294928" y="4330572"/>
              <a:chExt cx="1095328" cy="1821085"/>
            </a:xfrm>
          </p:grpSpPr>
          <p:sp>
            <p:nvSpPr>
              <p:cNvPr id="59" name="角丸四角形 58"/>
              <p:cNvSpPr/>
              <p:nvPr/>
            </p:nvSpPr>
            <p:spPr>
              <a:xfrm>
                <a:off x="294928" y="4330572"/>
                <a:ext cx="1095328" cy="641409"/>
              </a:xfrm>
              <a:prstGeom prst="roundRect">
                <a:avLst>
                  <a:gd name="adj" fmla="val 10814"/>
                </a:avLst>
              </a:prstGeom>
              <a:solidFill>
                <a:srgbClr val="CCECFF">
                  <a:alpha val="9804"/>
                </a:srgbClr>
              </a:solidFill>
              <a:ln w="6350">
                <a:solidFill>
                  <a:srgbClr val="CCECFF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/>
            </p:nvSpPr>
            <p:spPr bwMode="auto">
              <a:xfrm>
                <a:off x="395536" y="4665632"/>
                <a:ext cx="984565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400" dirty="0" smtClean="0">
                    <a:solidFill>
                      <a:srgbClr val="CCECFF"/>
                    </a:solidFill>
                  </a:rPr>
                  <a:t>ニュートリノ</a:t>
                </a:r>
                <a:endParaRPr lang="en-US" altLang="ja-JP" sz="1400" dirty="0" smtClean="0">
                  <a:solidFill>
                    <a:srgbClr val="CCECFF"/>
                  </a:solidFill>
                </a:endParaRP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386085" y="4397345"/>
                <a:ext cx="657523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400" dirty="0">
                    <a:solidFill>
                      <a:srgbClr val="CCECFF"/>
                    </a:solidFill>
                  </a:rPr>
                  <a:t>電磁波</a:t>
                </a:r>
              </a:p>
            </p:txBody>
          </p:sp>
          <p:sp>
            <p:nvSpPr>
              <p:cNvPr id="45" name="Rectangle 11"/>
              <p:cNvSpPr>
                <a:spLocks noChangeArrowheads="1"/>
              </p:cNvSpPr>
              <p:nvPr/>
            </p:nvSpPr>
            <p:spPr bwMode="auto">
              <a:xfrm>
                <a:off x="436149" y="5377607"/>
                <a:ext cx="954107" cy="27699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2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数値相対論</a:t>
                </a:r>
                <a:endPara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曲折矢印 56"/>
              <p:cNvSpPr/>
              <p:nvPr/>
            </p:nvSpPr>
            <p:spPr>
              <a:xfrm flipV="1">
                <a:off x="745020" y="4976147"/>
                <a:ext cx="573228" cy="1175510"/>
              </a:xfrm>
              <a:prstGeom prst="bentArrow">
                <a:avLst>
                  <a:gd name="adj1" fmla="val 33765"/>
                  <a:gd name="adj2" fmla="val 29382"/>
                  <a:gd name="adj3" fmla="val 25000"/>
                  <a:gd name="adj4" fmla="val 43750"/>
                </a:avLst>
              </a:prstGeom>
              <a:solidFill>
                <a:srgbClr val="FFFFFF">
                  <a:alpha val="10000"/>
                </a:srgbClr>
              </a:solidFill>
              <a:ln w="6350">
                <a:solidFill>
                  <a:srgbClr val="FFFFFF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Rectangle 11"/>
              <p:cNvSpPr>
                <a:spLocks noChangeArrowheads="1"/>
              </p:cNvSpPr>
              <p:nvPr/>
            </p:nvSpPr>
            <p:spPr bwMode="auto">
              <a:xfrm>
                <a:off x="500026" y="5161583"/>
                <a:ext cx="800219" cy="27699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2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同時観測</a:t>
                </a:r>
                <a:endPara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5" name="角丸四角形 54"/>
          <p:cNvSpPr/>
          <p:nvPr/>
        </p:nvSpPr>
        <p:spPr>
          <a:xfrm>
            <a:off x="3534255" y="2430936"/>
            <a:ext cx="2984189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6588224" y="2430936"/>
            <a:ext cx="2290864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3932212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3" name="Picture 6" descr="crabpurplemedre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7694" y="4063780"/>
            <a:ext cx="1166645" cy="1165420"/>
          </a:xfrm>
          <a:prstGeom prst="rect">
            <a:avLst/>
          </a:prstGeom>
          <a:noFill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623094" y="2261272"/>
            <a:ext cx="214472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中性子星・白色矮星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287390" y="2276872"/>
            <a:ext cx="142218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ブラックホール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12257" y="4099626"/>
            <a:ext cx="827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パルサー</a:t>
            </a: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884368" y="3625860"/>
            <a:ext cx="90281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原始背景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7588111" y="2298358"/>
            <a:ext cx="101633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初期宇宙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5782542" y="3894147"/>
            <a:ext cx="60305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2699792" y="4221088"/>
            <a:ext cx="902811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定常的・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準静的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な自転・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公転運動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201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92" y="4213514"/>
            <a:ext cx="1066216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898847"/>
            <a:ext cx="1546794" cy="1106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4060483" y="4221088"/>
            <a:ext cx="124906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巨大ブラック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ホールの合体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876133" y="2708920"/>
            <a:ext cx="54373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連星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177840" y="2060848"/>
            <a:ext cx="8784976" cy="4248471"/>
          </a:xfrm>
          <a:prstGeom prst="roundRect">
            <a:avLst>
              <a:gd name="adj" fmla="val 4274"/>
            </a:avLst>
          </a:prstGeom>
          <a:noFill/>
          <a:ln w="63500">
            <a:solidFill>
              <a:srgbClr val="FFFFFF">
                <a:alpha val="29804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5436096" y="4996179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準固有振動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38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1400859" cy="139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角丸四角形 57"/>
          <p:cNvSpPr/>
          <p:nvPr/>
        </p:nvSpPr>
        <p:spPr>
          <a:xfrm>
            <a:off x="6588224" y="2894747"/>
            <a:ext cx="1297502" cy="58009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6652007" y="2916233"/>
            <a:ext cx="1233719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多数天体</a:t>
            </a:r>
            <a:r>
              <a:rPr lang="ja-JP" altLang="en-US" sz="1600" dirty="0" smtClean="0">
                <a:solidFill>
                  <a:srgbClr val="FFFFFF"/>
                </a:solidFill>
              </a:rPr>
              <a:t>の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重ね合わせ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6585996" y="3706252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216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1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.88"/>
  <p:tag name="PICTUREFILESIZE" val="339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 M_{\rm max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54.96008"/>
  <p:tag name="PICTUREFILESIZE" val="230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 M_{\rm max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54.96008"/>
  <p:tag name="PICTUREFILESIZE" val="230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P_{\rm cold} = K_i \cdot \rho^{\Gamma_i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4.9603"/>
  <p:tag name="PICTUREFILESIZE" val="796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(P_1,\, \Gamma_1, \Gamma_2, \Gamma_3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5.9203"/>
  <p:tag name="PICTUREFILESIZE" val="637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M&gt;M_{\rm max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5.8402"/>
  <p:tag name="PICTUREFILESIZE" val="39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1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.88"/>
  <p:tag name="PICTUREFILESIZE" val="33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0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75"/>
  <p:tag name="PICTUREFILESIZE" val="40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0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75"/>
  <p:tag name="PICTUREFILESIZE" val="40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G_{\mu\nu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.00008"/>
  <p:tag name="PICTUREFILESIZE" val="136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g_{\mu\nu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.96008"/>
  <p:tag name="PICTUREFILESIZE" val="97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\phi_{\rm G} = -G {M\over r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4.0002"/>
  <p:tag name="PICTUREFILESIZE" val="86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ds^2=-\left({ 1+{2\phi_{\rm G} \over c^2}  }\right) c^2\,dt^2&#10;        + \left({ 1-{2\phi_{\rm G} \over c^2}  }\right)  &#10;         (dx^2 + dy^2 +dz^2)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28.0011"/>
  <p:tag name="PICTUREFILESIZE" val="4036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g_{\rm tidal}   &#10;    =  - {\partial^2 \phi_{\rm G}  \over \partial^2 r }   &#10;    \rightarrow -2G {M \over r^3}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8.8805"/>
  <p:tag name="PICTUREFILESIZE" val="2090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g   = -\nabla \phi_{\rm G} &#10; \rightarrow  G{M \over r^2}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6.8804"/>
  <p:tag name="PICTUREFILESIZE" val="1335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G_{\mu\nu}= {8\pi G \over c^4} T_{\mu\nu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4"/>
  <p:tag name="PICTUREFILESIZE" val="10847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\Box h_{\mu\nu} = -{16\pi G \over c^4} T_{\mu\nu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2.875"/>
  <p:tag name="PICTUREFILESIZE" val="13783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g_{\mu\nu} = \eta_{\mu\nu} + h_{\mu\nu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4.75"/>
  <p:tag name="PICTUREFILESIZE" val="548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\Box h_{\mu\nu} =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8.80016"/>
  <p:tag name="PICTUREFILESIZE" val="3195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h_{i j} = A_{i j} \times \exp\, [ {{\rm i} (\omega t - k z)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56.8005"/>
  <p:tag name="PICTUREFILESIZE" val="1029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 A_{i j} =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4.00008"/>
  <p:tag name="PICTUREFILESIZE" val="218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h_+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.88008"/>
  <p:tag name="PICTUREFILESIZE" val="1127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 h_\times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.00008"/>
  <p:tag name="PICTUREFILESIZE" val="85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 h_\times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.00008"/>
  <p:tag name="PICTUREFILESIZE" val="85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- h_+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2.00008"/>
  <p:tag name="PICTUREFILESIZE" val="170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ds^2=g_{\mu\nu}\, dx^\mu\,dx^\nu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5.8403"/>
  <p:tag name="PICTUREFILESIZE" val="7581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{d\over d \tau} u^\mu =&#10;       - \Gamma^\mu_{\alpha\beta}\, u^{\alpha}\, u^{\beta}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3.8404"/>
  <p:tag name="PICTUREFILESIZE" val="13855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\left. {d u^\mu \over d \tau}\right|_{\tau=0} = 0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0.9602"/>
  <p:tag name="PICTUREFILESIZE" val="11447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u^\mu|_{\tau=0} = (1,0,0,0)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2.0004"/>
  <p:tag name="PICTUREFILESIZE" val="7387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 $$  = {1\over 2} \left({&#10;       g_{\alpha \beta ,\gamma} + g_{\alpha \gamma ,\beta}&#10;    -  g_{\beta\gamma ,\alpha}&#10;  }\righ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55.8405"/>
  <p:tag name="PICTUREFILESIZE" val="19225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 $$&#10;  g_{\alpha \delta}  \Gamma^\delta_{\beta\gamma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64.80016"/>
  <p:tag name="PICTUREFILESIZE" val="3616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 g_{\mu\nu}^{\ \prime} (x^\prime_{\rm P}) = \eta_{\mu\nu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6.8003"/>
  <p:tag name="PICTUREFILESIZE" val="651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ds^2= dx^2 + dy^2 +dz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6.9605"/>
  <p:tag name="PICTUREFILESIZE" val="9147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\left.&#10;{\partial g_{\mu\nu}^{\ \prime} \over \partial x^\prime}&#10;     \right|_{x=x^\prime_{\rm P}} = 0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0.8803"/>
  <p:tag name="PICTUREFILESIZE" val="1504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g 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386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g 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386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\Box h_{\mu\nu} = -{16\pi G \over c^4} T_{\mu\nu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2.875"/>
  <p:tag name="PICTUREFILESIZE" val="13783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\Box h_{\mu\nu} = 0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8.75"/>
  <p:tag name="PICTUREFILESIZE" val="3195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h_{i j} = A_{i j} \times \exp\, [ {{\rm i} (\omega t - k z)}]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56.75"/>
  <p:tag name="PICTUREFILESIZE" val="10291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\xi^\prime= \int^{P_2}_{P_1} \left|{g_{\mu \nu}\, dx^\mu\, dx^\nu}&#10;       \right|^{1/2}&#10;      \simeq \left[{1+{1\over 2} h}\right] \xi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1.9207"/>
  <p:tag name="PICTUREFILESIZE" val="30267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A_{i j} =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4"/>
  <p:tag name="PICTUREFILESIZE" val="2182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h_+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.875"/>
  <p:tag name="PICTUREFILESIZE" val="1127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h_\times 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"/>
  <p:tag name="PICTUREFILESIZE" val="85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ds^2= -c^2 \,dt^2 + dx^2 + dy^2 +dz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4.8806"/>
  <p:tag name="PICTUREFILESIZE" val="13227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0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75"/>
  <p:tag name="PICTUREFILESIZE" val="405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- h_+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2"/>
  <p:tag name="PICTUREFILESIZE" val="1709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h_\times 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"/>
  <p:tag name="PICTUREFILESIZE" val="857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0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75"/>
  <p:tag name="PICTUREFILESIZE" val="405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0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75"/>
  <p:tag name="PICTUREFILESIZE" val="405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0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75"/>
  <p:tag name="PICTUREFILESIZE" val="405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0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75"/>
  <p:tag name="PICTUREFILESIZE" val="405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\Box h_{\mu\nu} = -{16\pi G \over c^4} T_{\mu\nu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2.875"/>
  <p:tag name="PICTUREFILESIZE" val="1378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g_{\mu\nu} = \eta_{\mu\nu} + h_{\mu\nu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4.75"/>
  <p:tag name="PICTUREFILESIZE" val="5486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h_{i j} = {2 G \over c^4 r}\  \ddot{I_{i j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1"/>
  <p:tag name="PICTUREFILESIZE" val="912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=\eta_{\mu\nu}\, dx^\mu\,dx^\nu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7.9202"/>
  <p:tag name="PICTUREFILESIZE" val="4985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&#10;  \sim ({\rm Quadrupole\ kinetic\ energy})&#10;$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7"/>
  <p:tag name="PICTUREFILESIZE" val="10731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\ddot{I_{i j}} \sim {({\rm Mass}) \times ({\rm System\ size})^2    &#10;          \over ({\rm System\ transit\ time})^2  }&#10;$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97.875"/>
  <p:tag name="PICTUREFILESIZE" val="26978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h_{i j} = {2 G \over c^4 r}\  \ddot{I_{i j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1"/>
  <p:tag name="PICTUREFILESIZE" val="9129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 h_{\mu\nu} = {\kappa\over 2\pi} &#10;       \int \,  {\left[{T_{\mu\nu}\,&#10;            (t^\prime , {\mathbf x^\prime} )}\right]_{\rm ret}    &#10;         \over &#10;      |{\mathbf x} - {\mathbf x^\prime}| }   &#10; \,dV^\prime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91.8406"/>
  <p:tag name="PICTUREFILESIZE" val="25887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\Box h_{\mu\nu} = -2\kappa\,  T_{\mu\nu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4.8003"/>
  <p:tag name="PICTUREFILESIZE" val="5486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\kappa = {8\pi G \over c^2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5.92016"/>
  <p:tag name="PICTUREFILESIZE" val="6551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I_{i j} = \int x_i\, x_j\, \rho \,dV^\prime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8.0003"/>
  <p:tag name="PICTUREFILESIZE" val="11727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(\ t^\prime= t-&#10;      |{\mathbf x} - {\mathbf x^\prime}|/c \ 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6.8004"/>
  <p:tag name="PICTUREFILESIZE" val="8307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h_{i j} = {2 G \over c^4 r}\  \ddot{I_{i j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1"/>
  <p:tag name="PICTUREFILESIZE" val="9129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&#10;  \sim ({\rm Quadrupole\ kinetic\ energy})&#10;$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7"/>
  <p:tag name="PICTUREFILESIZE" val="1073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\eta_{\mu\,\nu} =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7.84008"/>
  <p:tag name="PICTUREFILESIZE" val="1718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\ddot{I_{i j}} \sim {({\rm Mass}) \times ({\rm System\ size})^2    &#10;          \over ({\rm System\ transit\ time})^2  }&#10;$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97.875"/>
  <p:tag name="PICTUREFILESIZE" val="26978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I_{i j} = \int x_i\, x_j\, \rho \,dV^\prime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8.0003"/>
  <p:tag name="PICTUREFILESIZE" val="11727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f_{\rm GW}  \sim {({\rm System\ velocity})&#10; \over ({\rm System\ size})      }&#10;$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52.0005"/>
  <p:tag name="PICTUREFILESIZE" val="21568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I_{i j} = \int x_i\, x_j\, \rho \,dV^\prime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8.0003"/>
  <p:tag name="PICTUREFILESIZE" val="11727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%\color[named]{Red}&#10;$$ L_0 \equiv {c^5  \over G} = 2\times 10^{5} &#10;    \ M_\odot c^2 /s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1.8405"/>
  <p:tag name="PICTUREFILESIZE" val="21947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\color[named]{Red}&#10;$$ \left({ d E \over dt}\right)_{\rm GW} &#10;= {G \over 5 c^5}&#10;  \left&lt;{\,  &#10;   {d^3 I_{i k} \over dt^3}\cdot  {d^3 I_{j k} \over dt^3}&#10;   }\right&gt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0.9606"/>
  <p:tag name="PICTUREFILESIZE" val="28870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\color[named]{Red}&#10;$$ M= m_1+ m_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8.9603"/>
  <p:tag name="PICTUREFILESIZE" val="4689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\color[named]{Red}&#10;$$ \mu=m_1 m_2 /M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3.9202"/>
  <p:tag name="PICTUREFILESIZE" val="4979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\color[named]{Red}&#10;$$ R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.88"/>
  <p:tag name="PICTUREFILESIZE" val="504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\color[named]{Red}&#10;$$ \left({ d E \over dt}\right)_{\rm GW} &#10;= {32 G^4  \mu^2 M^3 \over  5 c^5 R^5 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6.8005"/>
  <p:tag name="PICTUREFILESIZE" val="1944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-1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5.92008"/>
  <p:tag name="PICTUREFILESIZE" val="777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Red}&#10;$$ h \sim 10^{-21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97"/>
  <p:tag name="PICTUREFILESIZE" val="3622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h \sim 10^{-45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97.875"/>
  <p:tag name="PICTUREFILESIZE" val="3657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h \sim {4 G^2 \over c^4 r}\  {m_1\,m_2 \over R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3.8403"/>
  <p:tag name="PICTUREFILESIZE" val="12987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f \sim { 1 \over 2 \pi}\  \sqrt{G(m_1+m_2 )\over R^3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8.8805"/>
  <p:tag name="PICTUREFILESIZE" val="20171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R_{\rm ISCO} \propto M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1.8402"/>
  <p:tag name="PICTUREFILESIZE" val="3805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h \propto M,\ \ f \propto 1/M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9.9203"/>
  <p:tag name="PICTUREFILESIZE" val="6267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\dot{\omega} = 2.10 \left(&#10;  {m_1+m_2 \over M_\odot}&#10;     \right)^{2/3}&#10;   \, [{\rm deg/yr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24.0006"/>
  <p:tag name="PICTUREFILESIZE" val="32691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r = 5    \left( {m_2 \over M_\odot}  \right)&#10;   \, [{\rm \mu sec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3.8404"/>
  <p:tag name="PICTUREFILESIZE" val="16696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s = 0.51 &#10;   \left( {m_2 \over M_\odot}  \right)^{-1}&#10;   \left( {m_1+2 m_2 \over M_\odot}  \right)^{2/3}&#10; 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6.9607"/>
  <p:tag name="PICTUREFILESIZE" val="33944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\dot{P_{\rm b}} = -54.6 &#10;   \left( {m_1 \over M_\odot}  \right)&#10;   \left( {m_2 \over M_\odot}  \right)&#10;   \left( {m_1+ m_2 \over M_\odot}  \right)^{-1/3}&#10;   \, [{\rm \mu sec/yr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06.881"/>
  <p:tag name="PICTUREFILESIZE" val="5100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Yellow}&#10;$$  1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.88"/>
  <p:tag name="PICTUREFILESIZE" val="339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\gamma = 2.96 &#10;   \left( {m_1+2 m_2 \over M_\odot}  \right)&#10;   \left( {m_2 \over M_\odot}  \right)&#10;   \left( {m_1+ m_2 \over M_\odot}  \right)^{-4/3}&#10;   \, [{\rm msec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20.801"/>
  <p:tag name="PICTUREFILESIZE" val="52453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\color[named]{Green}&#10;$$ { d R \over dt }&#10;= - {64 G^3  \mu M^2 \over  5 c^5 R^3 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5.9204"/>
  <p:tag name="PICTUREFILESIZE" val="14827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%\color[named]{Green}&#10;$$ E= -G M \mu /2 R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4.8003"/>
  <p:tag name="PICTUREFILESIZE" val="5745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%\color[named]{Green}&#10;$$ &#10;{ d E \over d t} = {G M \mu \over 2 R} {d R \over dt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1.8403"/>
  <p:tag name="PICTUREFILESIZE" val="10704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{\cal R}= 118 ^{+174}_{-79}  {\rm [events/Myr]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9.9206"/>
  <p:tag name="PICTUREFILESIZE" val="1583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rho=1.2 \times 10^{-2}  \ \ \ {\rm [Mpc^{-3}]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2.9606"/>
  <p:tag name="PICTUREFILESIZE" val="137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{\cal R}= 118 ^{+174}_{-79}  {\rm [events/Myr]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9.9206"/>
  <p:tag name="PICTUREFILESIZE" val="1583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rho=1.2 \times 10^{-2}  \ \ \ {\rm [Mpc^{-3}]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2.9606"/>
  <p:tag name="PICTUREFILESIZE" val="1379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 \rho_0 = 2.8 \times 10^{17}\  [{\rm kg/m^3}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0.0005"/>
  <p:tag name="PICTUREFILESIZE" val="1388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 2 \sim 15 \rho_0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5.92016"/>
  <p:tag name="PICTUREFILESIZE" val="3662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44148</TotalTime>
  <Words>3126</Words>
  <Application>Microsoft Office PowerPoint</Application>
  <PresentationFormat>画面に合わせる (4:3)</PresentationFormat>
  <Paragraphs>857</Paragraphs>
  <Slides>58</Slides>
  <Notes>38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59" baseType="lpstr">
      <vt:lpstr>Inspiral</vt:lpstr>
      <vt:lpstr>重力・重力波物理学</vt:lpstr>
      <vt:lpstr>第1章 : 重力波</vt:lpstr>
      <vt:lpstr>PowerPoint プレゼンテーション</vt:lpstr>
      <vt:lpstr>PowerPoint プレゼンテーション</vt:lpstr>
      <vt:lpstr>電磁波と重力波</vt:lpstr>
      <vt:lpstr>重力波による天文学</vt:lpstr>
      <vt:lpstr>重力波で宇宙を探る</vt:lpstr>
      <vt:lpstr>地上重力波望遠鏡のターゲット</vt:lpstr>
      <vt:lpstr>宇宙重力波望遠鏡のターゲット</vt:lpstr>
      <vt:lpstr>初期宇宙の観測</vt:lpstr>
      <vt:lpstr>PowerPoint プレゼンテーション</vt:lpstr>
      <vt:lpstr>重力波</vt:lpstr>
      <vt:lpstr>曲った時空</vt:lpstr>
      <vt:lpstr>ニュートン重力との対比</vt:lpstr>
      <vt:lpstr>重力波とその伝播</vt:lpstr>
      <vt:lpstr>質点の運動と重力波</vt:lpstr>
      <vt:lpstr>等価原理と局所慣性系</vt:lpstr>
      <vt:lpstr>時空の歪み</vt:lpstr>
      <vt:lpstr>重力波の効果</vt:lpstr>
      <vt:lpstr>重力波の効果</vt:lpstr>
      <vt:lpstr>重力波の発生</vt:lpstr>
      <vt:lpstr>重力波の発生</vt:lpstr>
      <vt:lpstr>重力波の振幅と周波数</vt:lpstr>
      <vt:lpstr>重力波のエネルギー</vt:lpstr>
      <vt:lpstr>重力波の大きさ</vt:lpstr>
      <vt:lpstr>(例) 連星からの重力波</vt:lpstr>
      <vt:lpstr>主な重力波源</vt:lpstr>
      <vt:lpstr>PowerPoint プレゼンテーション</vt:lpstr>
      <vt:lpstr>連星パルサーの発見と観測</vt:lpstr>
      <vt:lpstr>連星中性子星の発見</vt:lpstr>
      <vt:lpstr>パルサー・中性子星</vt:lpstr>
      <vt:lpstr>Lighthouse model</vt:lpstr>
      <vt:lpstr>パルサー</vt:lpstr>
      <vt:lpstr>軌道要素の決定</vt:lpstr>
      <vt:lpstr>相対論的効果</vt:lpstr>
      <vt:lpstr>重力波放射による軌道変化</vt:lpstr>
      <vt:lpstr>重力波の存在証明</vt:lpstr>
      <vt:lpstr>中性子星連星の合体</vt:lpstr>
      <vt:lpstr>中性子星連星の形成</vt:lpstr>
      <vt:lpstr>連星合体イベントレート</vt:lpstr>
      <vt:lpstr>銀河の個数密度</vt:lpstr>
      <vt:lpstr>Observable range </vt:lpstr>
      <vt:lpstr>LCGTの観測確率</vt:lpstr>
      <vt:lpstr>PowerPoint プレゼンテーション</vt:lpstr>
      <vt:lpstr>連星合体観測による知見</vt:lpstr>
      <vt:lpstr>中性子星の構造</vt:lpstr>
      <vt:lpstr>中性子星の状態方程式</vt:lpstr>
      <vt:lpstr>中性子星と高密度EoS</vt:lpstr>
      <vt:lpstr>中性子星EoSへの制限</vt:lpstr>
      <vt:lpstr>Piercewise-Polytrope</vt:lpstr>
      <vt:lpstr>中性子星連星合体の数値シミュレーション</vt:lpstr>
      <vt:lpstr>連星合体のスペクトル</vt:lpstr>
      <vt:lpstr>宇宙論パラメータ</vt:lpstr>
      <vt:lpstr>宇宙論パラメータ</vt:lpstr>
      <vt:lpstr>宇宙論パラメータ決定精度</vt:lpstr>
      <vt:lpstr>赤方偏移を必要としない標準音源</vt:lpstr>
      <vt:lpstr>まとめ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2660</cp:revision>
  <dcterms:created xsi:type="dcterms:W3CDTF">2002-03-19T09:15:24Z</dcterms:created>
  <dcterms:modified xsi:type="dcterms:W3CDTF">2011-11-17T08:39:11Z</dcterms:modified>
</cp:coreProperties>
</file>