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5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wmf" ContentType="image/x-wmf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52" r:id="rId1"/>
    <p:sldMasterId id="2147483703" r:id="rId2"/>
  </p:sldMasterIdLst>
  <p:notesMasterIdLst>
    <p:notesMasterId r:id="rId58"/>
  </p:notesMasterIdLst>
  <p:handoutMasterIdLst>
    <p:handoutMasterId r:id="rId59"/>
  </p:handoutMasterIdLst>
  <p:sldIdLst>
    <p:sldId id="1030" r:id="rId3"/>
    <p:sldId id="985" r:id="rId4"/>
    <p:sldId id="1134" r:id="rId5"/>
    <p:sldId id="1124" r:id="rId6"/>
    <p:sldId id="1101" r:id="rId7"/>
    <p:sldId id="1100" r:id="rId8"/>
    <p:sldId id="1069" r:id="rId9"/>
    <p:sldId id="1137" r:id="rId10"/>
    <p:sldId id="1103" r:id="rId11"/>
    <p:sldId id="1125" r:id="rId12"/>
    <p:sldId id="1099" r:id="rId13"/>
    <p:sldId id="1104" r:id="rId14"/>
    <p:sldId id="1129" r:id="rId15"/>
    <p:sldId id="1128" r:id="rId16"/>
    <p:sldId id="1127" r:id="rId17"/>
    <p:sldId id="1140" r:id="rId18"/>
    <p:sldId id="1130" r:id="rId19"/>
    <p:sldId id="1118" r:id="rId20"/>
    <p:sldId id="1119" r:id="rId21"/>
    <p:sldId id="1141" r:id="rId22"/>
    <p:sldId id="1116" r:id="rId23"/>
    <p:sldId id="1117" r:id="rId24"/>
    <p:sldId id="1138" r:id="rId25"/>
    <p:sldId id="1031" r:id="rId26"/>
    <p:sldId id="948" r:id="rId27"/>
    <p:sldId id="965" r:id="rId28"/>
    <p:sldId id="1091" r:id="rId29"/>
    <p:sldId id="1032" r:id="rId30"/>
    <p:sldId id="986" r:id="rId31"/>
    <p:sldId id="1039" r:id="rId32"/>
    <p:sldId id="1040" r:id="rId33"/>
    <p:sldId id="1037" r:id="rId34"/>
    <p:sldId id="1048" r:id="rId35"/>
    <p:sldId id="1049" r:id="rId36"/>
    <p:sldId id="1090" r:id="rId37"/>
    <p:sldId id="1142" r:id="rId38"/>
    <p:sldId id="1083" r:id="rId39"/>
    <p:sldId id="977" r:id="rId40"/>
    <p:sldId id="952" r:id="rId41"/>
    <p:sldId id="961" r:id="rId42"/>
    <p:sldId id="1144" r:id="rId43"/>
    <p:sldId id="976" r:id="rId44"/>
    <p:sldId id="1053" r:id="rId45"/>
    <p:sldId id="1093" r:id="rId46"/>
    <p:sldId id="1094" r:id="rId47"/>
    <p:sldId id="1097" r:id="rId48"/>
    <p:sldId id="958" r:id="rId49"/>
    <p:sldId id="1143" r:id="rId50"/>
    <p:sldId id="1132" r:id="rId51"/>
    <p:sldId id="1077" r:id="rId52"/>
    <p:sldId id="1133" r:id="rId53"/>
    <p:sldId id="1139" r:id="rId54"/>
    <p:sldId id="1146" r:id="rId55"/>
    <p:sldId id="942" r:id="rId56"/>
    <p:sldId id="978" r:id="rId57"/>
  </p:sldIdLst>
  <p:sldSz cx="9144000" cy="6858000" type="screen4x3"/>
  <p:notesSz cx="6731000" cy="9856788"/>
  <p:custDataLst>
    <p:tags r:id="rId60"/>
  </p:custDataLst>
  <p:defaultTextStyle>
    <a:defPPr>
      <a:defRPr lang="ja-JP"/>
    </a:defPPr>
    <a:lvl1pPr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</p:showPr>
  <p:clrMru>
    <a:srgbClr val="FF7C80"/>
    <a:srgbClr val="FFFFFF"/>
    <a:srgbClr val="B2B2B2"/>
    <a:srgbClr val="99CCFF"/>
    <a:srgbClr val="000000"/>
    <a:srgbClr val="FF6699"/>
    <a:srgbClr val="FFCCCC"/>
    <a:srgbClr val="6699FF"/>
    <a:srgbClr val="808080"/>
    <a:srgbClr val="FF99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55" autoAdjust="0"/>
    <p:restoredTop sz="93027" autoAdjust="0"/>
  </p:normalViewPr>
  <p:slideViewPr>
    <p:cSldViewPr>
      <p:cViewPr>
        <p:scale>
          <a:sx n="70" d="100"/>
          <a:sy n="70" d="100"/>
        </p:scale>
        <p:origin x="-90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682"/>
    </p:cViewPr>
  </p:sorterViewPr>
  <p:notesViewPr>
    <p:cSldViewPr>
      <p:cViewPr varScale="1">
        <p:scale>
          <a:sx n="70" d="100"/>
          <a:sy n="70" d="100"/>
        </p:scale>
        <p:origin x="-2064" y="-96"/>
      </p:cViewPr>
      <p:guideLst>
        <p:guide orient="horz" pos="3104"/>
        <p:guide pos="212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handoutMaster" Target="handoutMasters/handoutMaster1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10.xml"/><Relationship Id="rId1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3175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3175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BE96BC14-1615-4251-8D4B-8C86F65DDFD9}" type="slidenum">
              <a:rPr lang="en-US" altLang="ja-JP"/>
              <a:pPr>
                <a:defRPr/>
              </a:pPr>
              <a:t>&lt;#&gt;</a:t>
            </a:fld>
            <a:endParaRPr lang="en-US" altLang="ja-JP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FontTx/>
              <a:buNone/>
              <a:defRPr sz="1200" smtClean="0"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3175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200" smtClean="0"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003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buFontTx/>
              <a:buNone/>
              <a:defRPr sz="1200" smtClean="0"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3175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200" smtClean="0"/>
            </a:lvl1pPr>
          </a:lstStyle>
          <a:p>
            <a:pPr>
              <a:defRPr/>
            </a:pPr>
            <a:fld id="{CB493AE6-ACB0-48C0-A300-869348BAECAB}" type="slidenum">
              <a:rPr lang="en-US" altLang="ja-JP"/>
              <a:pPr>
                <a:defRPr/>
              </a:pPr>
              <a:t>&lt;#&gt;</a:t>
            </a:fld>
            <a:endParaRPr lang="en-US" altLang="ja-JP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BA698F-90DC-49F4-8B1B-3214C2C09362}" type="slidenum">
              <a:rPr lang="en-US" altLang="ja-JP"/>
              <a:pPr/>
              <a:t>1</a:t>
            </a:fld>
            <a:endParaRPr lang="en-US" altLang="ja-JP" dirty="0"/>
          </a:p>
        </p:txBody>
      </p:sp>
      <p:sp>
        <p:nvSpPr>
          <p:cNvPr id="79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52389-A331-4F45-BF39-DB79C93794C4}" type="slidenum">
              <a:rPr lang="en-US" altLang="ja-JP" smtClean="0"/>
              <a:pPr/>
              <a:t>10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11</a:t>
            </a:fld>
            <a:endParaRPr kumimoji="1" lang="en-US" altLang="ja-JP" sz="1200" kern="1200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52389-A331-4F45-BF39-DB79C93794C4}" type="slidenum">
              <a:rPr lang="en-US" altLang="ja-JP" smtClean="0"/>
              <a:pPr/>
              <a:t>12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52389-A331-4F45-BF39-DB79C93794C4}" type="slidenum">
              <a:rPr lang="en-US" altLang="ja-JP" smtClean="0"/>
              <a:pPr/>
              <a:t>13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52389-A331-4F45-BF39-DB79C93794C4}" type="slidenum">
              <a:rPr lang="en-US" altLang="ja-JP" smtClean="0"/>
              <a:pPr/>
              <a:t>14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52389-A331-4F45-BF39-DB79C93794C4}" type="slidenum">
              <a:rPr lang="en-US" altLang="ja-JP" smtClean="0"/>
              <a:pPr/>
              <a:t>15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16</a:t>
            </a:fld>
            <a:endParaRPr kumimoji="1" lang="en-US" altLang="ja-JP" sz="1200" kern="1200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42E7BF4-70A8-4C95-A482-19CEC2875515}" type="slidenum">
              <a:rPr kumimoji="1" lang="en-US" altLang="ja-JP" sz="120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17</a:t>
            </a:fld>
            <a:endParaRPr kumimoji="1" lang="en-US" altLang="ja-JP" sz="1200" kern="1200" dirty="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83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3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18</a:t>
            </a:fld>
            <a:endParaRPr kumimoji="1" lang="en-US" altLang="ja-JP" sz="1200" kern="1200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19</a:t>
            </a:fld>
            <a:endParaRPr kumimoji="1" lang="en-US" altLang="ja-JP" sz="1200" kern="1200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</a:t>
            </a:fld>
            <a:endParaRPr kumimoji="1" lang="en-US" altLang="ja-JP" sz="1200" kern="1200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20</a:t>
            </a:fld>
            <a:endParaRPr kumimoji="1" lang="en-US" altLang="ja-JP" sz="1200" kern="1200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5E4DAD22-9F71-4DB7-9DC2-90D4A7D58929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21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5E4DAD22-9F71-4DB7-9DC2-90D4A7D58929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22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23</a:t>
            </a:fld>
            <a:endParaRPr kumimoji="1" lang="en-US" altLang="ja-JP" sz="1200" kern="1200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4F20EA-5C20-4F5F-943F-9263FEBDC2F2}" type="slidenum">
              <a:rPr lang="en-US" altLang="ja-JP"/>
              <a:pPr/>
              <a:t>24</a:t>
            </a:fld>
            <a:endParaRPr lang="en-US" altLang="ja-JP" dirty="0"/>
          </a:p>
        </p:txBody>
      </p:sp>
      <p:sp>
        <p:nvSpPr>
          <p:cNvPr id="1145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145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979417-AFD6-401E-8C2E-315D41DB8C7A}" type="slidenum">
              <a:rPr lang="en-US" altLang="ja-JP"/>
              <a:pPr/>
              <a:t>25</a:t>
            </a:fld>
            <a:endParaRPr lang="en-US" altLang="ja-JP" dirty="0"/>
          </a:p>
        </p:txBody>
      </p:sp>
      <p:sp>
        <p:nvSpPr>
          <p:cNvPr id="1132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2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4F20EA-5C20-4F5F-943F-9263FEBDC2F2}" type="slidenum">
              <a:rPr lang="en-US" altLang="ja-JP"/>
              <a:pPr/>
              <a:t>26</a:t>
            </a:fld>
            <a:endParaRPr lang="en-US" altLang="ja-JP" dirty="0"/>
          </a:p>
        </p:txBody>
      </p:sp>
      <p:sp>
        <p:nvSpPr>
          <p:cNvPr id="1145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145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839465-7983-4CEE-B410-F41197D964CA}" type="slidenum">
              <a:rPr lang="en-US" altLang="ja-JP"/>
              <a:pPr/>
              <a:t>27</a:t>
            </a:fld>
            <a:endParaRPr lang="en-US" altLang="ja-JP" dirty="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  <a:noFill/>
          <a:ln/>
        </p:spPr>
        <p:txBody>
          <a:bodyPr/>
          <a:lstStyle/>
          <a:p>
            <a:pPr eaLnBrk="1" hangingPunct="1"/>
            <a:endParaRPr lang="ja-JP" altLang="ja-JP" dirty="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E46E024F-3FDC-4508-BC1F-3F5F9C311045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28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89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B19097-B6B7-4A10-9142-F09D85CEEDA9}" type="slidenum">
              <a:rPr lang="en-US" altLang="ja-JP"/>
              <a:pPr/>
              <a:t>29</a:t>
            </a:fld>
            <a:endParaRPr lang="en-US" altLang="ja-JP" dirty="0"/>
          </a:p>
        </p:txBody>
      </p:sp>
      <p:sp>
        <p:nvSpPr>
          <p:cNvPr id="82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</a:t>
            </a:fld>
            <a:endParaRPr kumimoji="1" lang="en-US" altLang="ja-JP" sz="1200" kern="1200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979417-AFD6-401E-8C2E-315D41DB8C7A}" type="slidenum">
              <a:rPr lang="en-US" altLang="ja-JP"/>
              <a:pPr/>
              <a:t>30</a:t>
            </a:fld>
            <a:endParaRPr lang="en-US" altLang="ja-JP" dirty="0"/>
          </a:p>
        </p:txBody>
      </p:sp>
      <p:sp>
        <p:nvSpPr>
          <p:cNvPr id="1132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2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710900BD-8EA2-4A94-8E20-78E25644166B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31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32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4112"/>
          </a:xfrm>
          <a:ln/>
        </p:spPr>
      </p:sp>
      <p:sp>
        <p:nvSpPr>
          <p:cNvPr id="432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528" y="4681975"/>
            <a:ext cx="4937945" cy="4433231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F415F7E1-CE94-4EE1-9AE7-FD3D8CB8D32F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32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4112"/>
          </a:xfrm>
          <a:ln/>
        </p:spPr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528" y="4681975"/>
            <a:ext cx="4937945" cy="4433231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F415F7E1-CE94-4EE1-9AE7-FD3D8CB8D32F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33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4112"/>
          </a:xfrm>
          <a:ln/>
        </p:spPr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528" y="4681975"/>
            <a:ext cx="4937945" cy="4433231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F415F7E1-CE94-4EE1-9AE7-FD3D8CB8D32F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34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4112"/>
          </a:xfrm>
          <a:ln/>
        </p:spPr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528" y="4681975"/>
            <a:ext cx="4937945" cy="4433231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E14FDD-6B05-4CB2-B289-8E8C2DCD9BDF}" type="slidenum">
              <a:rPr lang="en-US" altLang="ja-JP"/>
              <a:pPr/>
              <a:t>35</a:t>
            </a:fld>
            <a:endParaRPr lang="en-US" altLang="ja-JP" dirty="0"/>
          </a:p>
        </p:txBody>
      </p:sp>
      <p:sp>
        <p:nvSpPr>
          <p:cNvPr id="1077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38188"/>
            <a:ext cx="4927600" cy="3695700"/>
          </a:xfrm>
          <a:ln/>
        </p:spPr>
      </p:sp>
      <p:sp>
        <p:nvSpPr>
          <p:cNvPr id="1077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7062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36</a:t>
            </a:fld>
            <a:endParaRPr kumimoji="1" lang="en-US" altLang="ja-JP" sz="1200" kern="1200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E14FDD-6B05-4CB2-B289-8E8C2DCD9BDF}" type="slidenum">
              <a:rPr lang="en-US" altLang="ja-JP"/>
              <a:pPr/>
              <a:t>37</a:t>
            </a:fld>
            <a:endParaRPr lang="en-US" altLang="ja-JP" dirty="0"/>
          </a:p>
        </p:txBody>
      </p:sp>
      <p:sp>
        <p:nvSpPr>
          <p:cNvPr id="1077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38188"/>
            <a:ext cx="4927600" cy="3695700"/>
          </a:xfrm>
          <a:ln/>
        </p:spPr>
      </p:sp>
      <p:sp>
        <p:nvSpPr>
          <p:cNvPr id="1077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7062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21871D1-5B4F-4A5C-B9CF-AD1562D7327B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10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0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474088-0FD1-4281-A716-4183184B3029}" type="slidenum">
              <a:rPr lang="en-US" altLang="ja-JP"/>
              <a:pPr/>
              <a:t>39</a:t>
            </a:fld>
            <a:endParaRPr lang="en-US" altLang="ja-JP" dirty="0"/>
          </a:p>
        </p:txBody>
      </p:sp>
      <p:sp>
        <p:nvSpPr>
          <p:cNvPr id="113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8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81698A-1BAE-4413-A181-DD87397FB2DE}" type="slidenum">
              <a:rPr lang="en-US" altLang="ja-JP"/>
              <a:pPr/>
              <a:t>4</a:t>
            </a:fld>
            <a:endParaRPr lang="en-US" altLang="ja-JP" dirty="0"/>
          </a:p>
        </p:txBody>
      </p:sp>
      <p:sp>
        <p:nvSpPr>
          <p:cNvPr id="86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901ABB9C-DC07-48FF-9411-D68D0B654F7A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40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4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21871D1-5B4F-4A5C-B9CF-AD1562D7327B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10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0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CFFF85-EC95-49F1-876D-9FD7D5EF6A0F}" type="slidenum">
              <a:rPr lang="en-US" altLang="ja-JP"/>
              <a:pPr/>
              <a:t>42</a:t>
            </a:fld>
            <a:endParaRPr lang="en-US" altLang="ja-JP" dirty="0"/>
          </a:p>
        </p:txBody>
      </p:sp>
      <p:sp>
        <p:nvSpPr>
          <p:cNvPr id="1107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43</a:t>
            </a:fld>
            <a:endParaRPr lang="en-US" altLang="ja-JP" dirty="0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389B9C85-594F-45C4-A5B8-AE9040DCD387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44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5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1700" y="738188"/>
            <a:ext cx="4929188" cy="36972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681538"/>
            <a:ext cx="4933950" cy="44370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389B9C85-594F-45C4-A5B8-AE9040DCD387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45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5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1700" y="738188"/>
            <a:ext cx="4929188" cy="36972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681538"/>
            <a:ext cx="4933950" cy="44370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1282CC-7338-43CF-95D1-1807FE49D22C}" type="slidenum">
              <a:rPr lang="en-US" altLang="ja-JP"/>
              <a:pPr/>
              <a:t>46</a:t>
            </a:fld>
            <a:endParaRPr lang="en-US" altLang="ja-JP" dirty="0"/>
          </a:p>
        </p:txBody>
      </p:sp>
      <p:sp>
        <p:nvSpPr>
          <p:cNvPr id="1003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B19097-B6B7-4A10-9142-F09D85CEEDA9}" type="slidenum">
              <a:rPr lang="en-US" altLang="ja-JP"/>
              <a:pPr/>
              <a:t>47</a:t>
            </a:fld>
            <a:endParaRPr lang="en-US" altLang="ja-JP" dirty="0"/>
          </a:p>
        </p:txBody>
      </p:sp>
      <p:sp>
        <p:nvSpPr>
          <p:cNvPr id="82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48</a:t>
            </a:fld>
            <a:endParaRPr kumimoji="1" lang="en-US" altLang="ja-JP" sz="1200" kern="1200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E14FDD-6B05-4CB2-B289-8E8C2DCD9BDF}" type="slidenum">
              <a:rPr lang="en-US" altLang="ja-JP"/>
              <a:pPr/>
              <a:t>49</a:t>
            </a:fld>
            <a:endParaRPr lang="en-US" altLang="ja-JP" dirty="0"/>
          </a:p>
        </p:txBody>
      </p:sp>
      <p:sp>
        <p:nvSpPr>
          <p:cNvPr id="1077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38188"/>
            <a:ext cx="4927600" cy="3695700"/>
          </a:xfrm>
          <a:ln/>
        </p:spPr>
      </p:sp>
      <p:sp>
        <p:nvSpPr>
          <p:cNvPr id="1077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7062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03576CE5-F633-4E3B-9168-A7F7D3281830}" type="slidenum">
              <a:rPr kumimoji="1" lang="en-US" altLang="ja-JP" sz="120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5</a:t>
            </a:fld>
            <a:endParaRPr kumimoji="1" lang="en-US" altLang="ja-JP" sz="1200" kern="1200" dirty="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38188"/>
            <a:ext cx="4927600" cy="3695700"/>
          </a:xfrm>
          <a:ln/>
        </p:spPr>
      </p:sp>
      <p:sp>
        <p:nvSpPr>
          <p:cNvPr id="1071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7062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FF8F524-C2B8-471D-A79B-0E1D422C93F6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50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FF8F524-C2B8-471D-A79B-0E1D422C93F6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51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52</a:t>
            </a:fld>
            <a:endParaRPr kumimoji="1" lang="en-US" altLang="ja-JP" sz="1200" kern="1200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7FA319ED-3E06-4BB5-A18A-3FFD12C6B6E1}" type="slidenum">
              <a:rPr kumimoji="1" lang="en-US" altLang="ja-JP" sz="120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53</a:t>
            </a:fld>
            <a:endParaRPr kumimoji="1" lang="en-US" altLang="ja-JP" sz="1200" kern="1200" dirty="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5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7FA319ED-3E06-4BB5-A18A-3FFD12C6B6E1}" type="slidenum">
              <a:rPr kumimoji="1" lang="en-US" altLang="ja-JP" sz="120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54</a:t>
            </a:fld>
            <a:endParaRPr kumimoji="1" lang="en-US" altLang="ja-JP" sz="1200" kern="1200" dirty="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5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55</a:t>
            </a:fld>
            <a:endParaRPr kumimoji="1" lang="en-US" altLang="ja-JP" sz="1200" kern="1200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DFDAF0-E953-41C2-9906-60B1EEF8062D}" type="slidenum">
              <a:rPr lang="en-US" altLang="ja-JP"/>
              <a:pPr/>
              <a:t>6</a:t>
            </a:fld>
            <a:endParaRPr lang="en-US" altLang="ja-JP" dirty="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38188"/>
            <a:ext cx="4927600" cy="3695700"/>
          </a:xfrm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7062"/>
          </a:xfrm>
          <a:noFill/>
          <a:ln/>
        </p:spPr>
        <p:txBody>
          <a:bodyPr/>
          <a:lstStyle/>
          <a:p>
            <a:pPr eaLnBrk="1" hangingPunct="1"/>
            <a:endParaRPr lang="ja-JP" altLang="ja-JP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340C8E-F62C-4D01-9ACA-3C5CD72426BA}" type="slidenum">
              <a:rPr lang="en-US" altLang="ja-JP"/>
              <a:pPr/>
              <a:t>7</a:t>
            </a:fld>
            <a:endParaRPr lang="en-US" altLang="ja-JP" dirty="0"/>
          </a:p>
        </p:txBody>
      </p:sp>
      <p:sp>
        <p:nvSpPr>
          <p:cNvPr id="107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71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8</a:t>
            </a:fld>
            <a:endParaRPr kumimoji="1" lang="en-US" altLang="ja-JP" sz="1200" kern="1200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52389-A331-4F45-BF39-DB79C93794C4}" type="slidenum">
              <a:rPr lang="en-US" altLang="ja-JP" smtClean="0"/>
              <a:pPr/>
              <a:t>9</a:t>
            </a:fld>
            <a:endParaRPr lang="en-US" altLang="ja-JP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85852" y="0"/>
            <a:ext cx="6629400" cy="69215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The 20th workshop on General Relativity and Gravitation  (JGRG20, Sept. 23, 2010, YITP, Kyoto)</a:t>
            </a:r>
            <a:endParaRPr lang="en-US" altLang="ja-JP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75637-E8AC-4181-927C-9D85E9A3AAC1}" type="slidenum">
              <a:rPr lang="en-US" altLang="ja-JP"/>
              <a:pPr>
                <a:defRPr/>
              </a:pPr>
              <a:t>&lt;#&gt;</a:t>
            </a:fld>
            <a:endParaRPr lang="en-US" altLang="ja-JP" dirty="0"/>
          </a:p>
        </p:txBody>
      </p:sp>
      <p:pic>
        <p:nvPicPr>
          <p:cNvPr id="5" name="Picture 1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99CC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858148" y="233340"/>
            <a:ext cx="928674" cy="383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The 20th workshop on General Relativity and Gravitation  (JGRG20, Sept. 23, 2010, YITP, Kyoto)</a:t>
            </a:r>
            <a:endParaRPr lang="en-US" altLang="ja-JP" dirty="0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F0A227-DAEA-464B-B549-974AF7486E55}" type="slidenum">
              <a:rPr lang="en-US" altLang="ja-JP"/>
              <a:pPr>
                <a:defRPr/>
              </a:pPr>
              <a:t>&lt;#&gt;</a:t>
            </a:fld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9906" name="Picture 2"/>
          <p:cNvPicPr preferRelativeResize="0">
            <a:picLocks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65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01990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01713" y="523875"/>
            <a:ext cx="7380287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101990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66863" y="2895600"/>
            <a:ext cx="6662737" cy="2994025"/>
          </a:xfrm>
          <a:prstGeom prst="rect">
            <a:avLst/>
          </a:prstGeo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1019909" name="Rectangle 5" descr="デニム"/>
          <p:cNvSpPr>
            <a:spLocks noChangeArrowheads="1"/>
          </p:cNvSpPr>
          <p:nvPr/>
        </p:nvSpPr>
        <p:spPr bwMode="auto">
          <a:xfrm>
            <a:off x="2667000" y="1493824"/>
            <a:ext cx="5662613" cy="77788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</a:pPr>
            <a:endParaRPr lang="ja-JP" altLang="ja-JP" sz="2400" dirty="0">
              <a:solidFill>
                <a:schemeClr val="tx1"/>
              </a:solidFill>
            </a:endParaRPr>
          </a:p>
        </p:txBody>
      </p:sp>
      <p:sp>
        <p:nvSpPr>
          <p:cNvPr id="1019910" name="Rectangle 6" descr="デニム"/>
          <p:cNvSpPr>
            <a:spLocks noChangeArrowheads="1"/>
          </p:cNvSpPr>
          <p:nvPr/>
        </p:nvSpPr>
        <p:spPr bwMode="auto">
          <a:xfrm>
            <a:off x="914400" y="327025"/>
            <a:ext cx="5662613" cy="77788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</a:pPr>
            <a:endParaRPr lang="ja-JP" altLang="ja-JP" sz="2400" dirty="0">
              <a:solidFill>
                <a:schemeClr val="tx1"/>
              </a:solidFill>
            </a:endParaRPr>
          </a:p>
        </p:txBody>
      </p:sp>
      <p:sp>
        <p:nvSpPr>
          <p:cNvPr id="1019911" name="Rectangle 7" descr="デニム"/>
          <p:cNvSpPr>
            <a:spLocks noChangeArrowheads="1"/>
          </p:cNvSpPr>
          <p:nvPr userDrawn="1"/>
        </p:nvSpPr>
        <p:spPr bwMode="auto">
          <a:xfrm>
            <a:off x="685800" y="6400800"/>
            <a:ext cx="8077200" cy="76200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1019912" name="Rectangle 8"/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" y="6577013"/>
            <a:ext cx="8382000" cy="204787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The 20th workshop on General Relativity and Gravitation  (JGRG20, Sept. 23, 2010, YITP, Kyoto)</a:t>
            </a:r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019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1019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9909" grpId="0" animBg="1" autoUpdateAnimBg="0"/>
      <p:bldP spid="1019910" grpId="0" animBg="1" autoUpdateAnimBg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765175"/>
            <a:ext cx="8386763" cy="57118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The 20th workshop on General Relativity and Gravitation  (JGRG20, Sept. 23, 2010, YITP, Kyoto)</a:t>
            </a:r>
            <a:endParaRPr lang="en-US" altLang="ja-JP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4D060A6-9F2D-4B2F-AA5E-080FECEE08E7}" type="slidenum">
              <a:rPr lang="en-US" altLang="ja-JP"/>
              <a:pPr/>
              <a:t>&lt;#&gt;</a:t>
            </a:fld>
            <a:endParaRPr lang="en-US" altLang="ja-JP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タイトルと、図表または組織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SmartArt プレースホルダ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400" kern="1200" smtClean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The 20th workshop on General Relativity and Gravitation  (JGRG20, Sept. 23, 2010, YITP, Kyoto)</a:t>
            </a:r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FD3B95A-EDC1-4122-B462-553FBF52FF3A}" type="slidenum">
              <a:rPr kumimoji="1" lang="en-US" altLang="ja-JP" sz="1400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The 20th workshop on General Relativity and Gravitation  (JGRG20, Sept. 23, 2010, YITP, Kyoto)</a:t>
            </a:r>
            <a:endParaRPr lang="en-US" altLang="ja-JP" sz="12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AF75637-E8AC-4181-927C-9D85E9A3AAC1}" type="slidenum">
              <a:rPr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lang="en-US" altLang="ja-JP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The 20th workshop on General Relativity and Gravitation  (JGRG20, Sept. 23, 2010, YITP, Kyoto)</a:t>
            </a:r>
            <a:endParaRPr lang="en-US" altLang="ja-JP" sz="12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9F0A227-DAEA-464B-B549-974AF7486E55}" type="slidenum">
              <a:rPr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lang="en-US" altLang="ja-JP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9906" name="Picture 2"/>
          <p:cNvPicPr preferRelativeResize="0">
            <a:picLocks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65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01990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01713" y="523875"/>
            <a:ext cx="7380287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101990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66863" y="2895600"/>
            <a:ext cx="6662737" cy="2994025"/>
          </a:xfrm>
          <a:prstGeom prst="rect">
            <a:avLst/>
          </a:prstGeo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1019909" name="Rectangle 5" descr="デニム"/>
          <p:cNvSpPr>
            <a:spLocks noChangeArrowheads="1"/>
          </p:cNvSpPr>
          <p:nvPr/>
        </p:nvSpPr>
        <p:spPr bwMode="auto">
          <a:xfrm>
            <a:off x="2667000" y="1190625"/>
            <a:ext cx="5662613" cy="77788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ja-JP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19910" name="Rectangle 6" descr="デニム"/>
          <p:cNvSpPr>
            <a:spLocks noChangeArrowheads="1"/>
          </p:cNvSpPr>
          <p:nvPr/>
        </p:nvSpPr>
        <p:spPr bwMode="auto">
          <a:xfrm>
            <a:off x="914400" y="327025"/>
            <a:ext cx="5662613" cy="77788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ja-JP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19911" name="Rectangle 7" descr="デニム"/>
          <p:cNvSpPr>
            <a:spLocks noChangeArrowheads="1"/>
          </p:cNvSpPr>
          <p:nvPr userDrawn="1"/>
        </p:nvSpPr>
        <p:spPr bwMode="auto">
          <a:xfrm>
            <a:off x="685800" y="6400800"/>
            <a:ext cx="8077200" cy="76200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19912" name="Rectangle 8"/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" y="6577013"/>
            <a:ext cx="8382000" cy="204787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The 20th workshop on General Relativity and Gravitation  (JGRG20, Sept. 23, 2010, YITP, Kyoto)</a:t>
            </a:r>
            <a:endParaRPr lang="en-US" altLang="ja-JP" sz="12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019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1019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9909" grpId="0" animBg="1" autoUpdateAnimBg="0"/>
      <p:bldP spid="1019910" grpId="0" animBg="1" autoUpdateAnimBg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765175"/>
            <a:ext cx="8386763" cy="57118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The 20th workshop on General Relativity and Gravitation  (JGRG20, Sept. 23, 2010, YITP, Kyoto)</a:t>
            </a:r>
            <a:endParaRPr lang="en-US" altLang="ja-JP" sz="12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4D060A6-9F2D-4B2F-AA5E-080FECEE08E7}" type="slidenum">
              <a:rPr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905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1346563" name="Rectangle 3" descr="デニム"/>
          <p:cNvSpPr>
            <a:spLocks noChangeArrowheads="1"/>
          </p:cNvSpPr>
          <p:nvPr/>
        </p:nvSpPr>
        <p:spPr bwMode="auto">
          <a:xfrm>
            <a:off x="685800" y="6477000"/>
            <a:ext cx="8077200" cy="76200"/>
          </a:xfrm>
          <a:prstGeom prst="rect">
            <a:avLst/>
          </a:prstGeom>
          <a:blipFill dpi="0" rotWithShape="0">
            <a:blip r:embed="rId8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ja-JP" altLang="en-US" dirty="0"/>
          </a:p>
        </p:txBody>
      </p:sp>
      <p:sp>
        <p:nvSpPr>
          <p:cNvPr id="1346564" name="Rectangle 4" descr="デニム"/>
          <p:cNvSpPr>
            <a:spLocks noChangeArrowheads="1"/>
          </p:cNvSpPr>
          <p:nvPr/>
        </p:nvSpPr>
        <p:spPr bwMode="auto">
          <a:xfrm>
            <a:off x="685800" y="615950"/>
            <a:ext cx="8077200" cy="76200"/>
          </a:xfrm>
          <a:prstGeom prst="rect">
            <a:avLst/>
          </a:prstGeom>
          <a:blipFill dpi="0" rotWithShape="0">
            <a:blip r:embed="rId8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ja-JP" altLang="en-US" dirty="0"/>
          </a:p>
        </p:txBody>
      </p:sp>
      <p:sp>
        <p:nvSpPr>
          <p:cNvPr id="134656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629400"/>
            <a:ext cx="8382000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buFontTx/>
              <a:buNone/>
              <a:defRPr kumimoji="0" sz="1200" b="1" smtClean="0">
                <a:solidFill>
                  <a:srgbClr val="EAEAEA"/>
                </a:solidFill>
              </a:defRPr>
            </a:lvl1pPr>
          </a:lstStyle>
          <a:p>
            <a:pPr>
              <a:defRPr/>
            </a:pPr>
            <a:r>
              <a:rPr lang="en-US" altLang="ja-JP" smtClean="0"/>
              <a:t>The 20th workshop on General Relativity and Gravitation  (JGRG20, Sept. 23, 2010, YITP, Kyoto)</a:t>
            </a:r>
            <a:endParaRPr lang="en-US" altLang="ja-JP" dirty="0"/>
          </a:p>
        </p:txBody>
      </p:sp>
      <p:sp>
        <p:nvSpPr>
          <p:cNvPr id="134656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59765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kumimoji="0" sz="1400" b="1" smtClean="0">
                <a:solidFill>
                  <a:srgbClr val="EAEAEA"/>
                </a:solidFill>
              </a:defRPr>
            </a:lvl1pPr>
          </a:lstStyle>
          <a:p>
            <a:pPr>
              <a:defRPr/>
            </a:pPr>
            <a:fld id="{715F68F9-44F6-4E6F-8F84-EB7A3601EA43}" type="slidenum">
              <a:rPr lang="en-US" altLang="ja-JP"/>
              <a:pPr>
                <a:defRPr/>
              </a:pPr>
              <a:t>&lt;#&gt;</a:t>
            </a:fld>
            <a:endParaRPr lang="en-US" altLang="ja-JP" dirty="0"/>
          </a:p>
        </p:txBody>
      </p:sp>
      <p:sp>
        <p:nvSpPr>
          <p:cNvPr id="134656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0"/>
            <a:ext cx="66294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701" r:id="rId3"/>
    <p:sldLayoutId id="2147483702" r:id="rId4"/>
    <p:sldLayoutId id="2147483807" r:id="rId5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2pPr>
      <a:lvl3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3pPr>
      <a:lvl4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4pPr>
      <a:lvl5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5pPr>
      <a:lvl6pPr marL="4572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6pPr>
      <a:lvl7pPr marL="9144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7pPr>
      <a:lvl8pPr marL="13716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8pPr>
      <a:lvl9pPr marL="18288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9pPr>
    </p:titleStyle>
    <p:bodyStyle>
      <a:lvl1pPr marL="193675" indent="-193675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  <a:cs typeface="+mn-cs"/>
        </a:defRPr>
      </a:lvl1pPr>
      <a:lvl2pPr marL="566738" indent="-1825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2pPr>
      <a:lvl3pPr marL="952500" indent="-1952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3pPr>
      <a:lvl4pPr marL="1338263" indent="-1952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4pPr>
      <a:lvl5pPr marL="1711325" indent="-1825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5pPr>
      <a:lvl6pPr marL="21685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6pPr>
      <a:lvl7pPr marL="26257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7pPr>
      <a:lvl8pPr marL="30829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8pPr>
      <a:lvl9pPr marL="35401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905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1346563" name="Rectangle 3" descr="デニム"/>
          <p:cNvSpPr>
            <a:spLocks noChangeArrowheads="1"/>
          </p:cNvSpPr>
          <p:nvPr/>
        </p:nvSpPr>
        <p:spPr bwMode="auto">
          <a:xfrm>
            <a:off x="685800" y="6477000"/>
            <a:ext cx="8077200" cy="76200"/>
          </a:xfrm>
          <a:prstGeom prst="rect">
            <a:avLst/>
          </a:prstGeom>
          <a:blipFill dpi="0" rotWithShape="0">
            <a:blip r:embed="rId7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346564" name="Rectangle 4" descr="デニム"/>
          <p:cNvSpPr>
            <a:spLocks noChangeArrowheads="1"/>
          </p:cNvSpPr>
          <p:nvPr/>
        </p:nvSpPr>
        <p:spPr bwMode="auto">
          <a:xfrm>
            <a:off x="685800" y="615950"/>
            <a:ext cx="8077200" cy="76200"/>
          </a:xfrm>
          <a:prstGeom prst="rect">
            <a:avLst/>
          </a:prstGeom>
          <a:blipFill dpi="0" rotWithShape="0">
            <a:blip r:embed="rId7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34656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629400"/>
            <a:ext cx="8382000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buFontTx/>
              <a:buNone/>
              <a:defRPr kumimoji="0" sz="1200" b="1" smtClean="0">
                <a:solidFill>
                  <a:srgbClr val="EAEAEA"/>
                </a:solidFill>
              </a:defRPr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The 20th workshop on General Relativity and Gravitation  (JGRG20, Sept. 23, 2010, YITP, Kyoto)</a:t>
            </a:r>
            <a:endParaRPr lang="en-US" altLang="ja-JP" kern="1200" dirty="0"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34656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59765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kumimoji="0" sz="1400" b="1" smtClean="0">
                <a:solidFill>
                  <a:srgbClr val="EAEAEA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715F68F9-44F6-4E6F-8F84-EB7A3601EA43}" type="slidenum">
              <a:rPr lang="en-US" altLang="ja-JP" kern="1200">
                <a:latin typeface="Tahoma" pitchFamily="34" charset="0"/>
                <a:ea typeface="HGP創英角ｺﾞｼｯｸUB" pitchFamily="50" charset="-128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lang="en-US" altLang="ja-JP" kern="1200" dirty="0"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34656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0"/>
            <a:ext cx="66294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2pPr>
      <a:lvl3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3pPr>
      <a:lvl4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4pPr>
      <a:lvl5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5pPr>
      <a:lvl6pPr marL="4572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6pPr>
      <a:lvl7pPr marL="9144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7pPr>
      <a:lvl8pPr marL="13716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8pPr>
      <a:lvl9pPr marL="18288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9pPr>
    </p:titleStyle>
    <p:bodyStyle>
      <a:lvl1pPr marL="193675" indent="-193675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8"/>
        </a:buBlip>
        <a:defRPr kumimoji="1" sz="2000">
          <a:solidFill>
            <a:srgbClr val="EAEAEA"/>
          </a:solidFill>
          <a:latin typeface="+mn-lt"/>
          <a:ea typeface="+mn-ea"/>
          <a:cs typeface="+mn-cs"/>
        </a:defRPr>
      </a:lvl1pPr>
      <a:lvl2pPr marL="566738" indent="-1825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8"/>
        </a:buBlip>
        <a:defRPr kumimoji="1" sz="2000">
          <a:solidFill>
            <a:srgbClr val="EAEAEA"/>
          </a:solidFill>
          <a:latin typeface="+mn-lt"/>
          <a:ea typeface="+mn-ea"/>
        </a:defRPr>
      </a:lvl2pPr>
      <a:lvl3pPr marL="952500" indent="-1952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8"/>
        </a:buBlip>
        <a:defRPr kumimoji="1" sz="2000">
          <a:solidFill>
            <a:srgbClr val="EAEAEA"/>
          </a:solidFill>
          <a:latin typeface="+mn-lt"/>
          <a:ea typeface="+mn-ea"/>
        </a:defRPr>
      </a:lvl3pPr>
      <a:lvl4pPr marL="1338263" indent="-1952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8"/>
        </a:buBlip>
        <a:defRPr kumimoji="1" sz="2000">
          <a:solidFill>
            <a:srgbClr val="EAEAEA"/>
          </a:solidFill>
          <a:latin typeface="+mn-lt"/>
          <a:ea typeface="+mn-ea"/>
        </a:defRPr>
      </a:lvl4pPr>
      <a:lvl5pPr marL="1711325" indent="-1825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8"/>
        </a:buBlip>
        <a:defRPr kumimoji="1" sz="2000">
          <a:solidFill>
            <a:srgbClr val="EAEAEA"/>
          </a:solidFill>
          <a:latin typeface="+mn-lt"/>
          <a:ea typeface="+mn-ea"/>
        </a:defRPr>
      </a:lvl5pPr>
      <a:lvl6pPr marL="21685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8"/>
        </a:buBlip>
        <a:defRPr kumimoji="1" sz="2000">
          <a:solidFill>
            <a:srgbClr val="EAEAEA"/>
          </a:solidFill>
          <a:latin typeface="+mn-lt"/>
          <a:ea typeface="+mn-ea"/>
        </a:defRPr>
      </a:lvl6pPr>
      <a:lvl7pPr marL="26257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8"/>
        </a:buBlip>
        <a:defRPr kumimoji="1" sz="2000">
          <a:solidFill>
            <a:srgbClr val="EAEAEA"/>
          </a:solidFill>
          <a:latin typeface="+mn-lt"/>
          <a:ea typeface="+mn-ea"/>
        </a:defRPr>
      </a:lvl7pPr>
      <a:lvl8pPr marL="30829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8"/>
        </a:buBlip>
        <a:defRPr kumimoji="1" sz="2000">
          <a:solidFill>
            <a:srgbClr val="EAEAEA"/>
          </a:solidFill>
          <a:latin typeface="+mn-lt"/>
          <a:ea typeface="+mn-ea"/>
        </a:defRPr>
      </a:lvl8pPr>
      <a:lvl9pPr marL="35401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8"/>
        </a:buBlip>
        <a:defRPr kumimoji="1" sz="2000">
          <a:solidFill>
            <a:srgbClr val="EAEAEA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2.png"/><Relationship Id="rId2" Type="http://schemas.openxmlformats.org/officeDocument/2006/relationships/tags" Target="../tags/tag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jpeg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2.bin"/><Relationship Id="rId4" Type="http://schemas.openxmlformats.org/officeDocument/2006/relationships/hyperlink" Target="Meeting.pdf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jda.jaxa.jp/jda/p4_download_j.php?mode=level&amp;f_id=14317&amp;time=N&amp;genre=1&amp;category=9034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9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 dirty="0" smtClean="0"/>
              <a:t>The 20th workshop on General Relativity and Gravitation  (JGRG20, Sept. 23, 2010, YITP, Kyoto)</a:t>
            </a:r>
            <a:endParaRPr lang="en-US" altLang="ja-JP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715008" y="5624800"/>
            <a:ext cx="3000396" cy="73866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</a:rPr>
              <a:t>On behalf of </a:t>
            </a:r>
          </a:p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</a:rPr>
              <a:t>  LCGT Collaboration and </a:t>
            </a:r>
          </a:p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</a:rPr>
              <a:t>  DECIGO working group</a:t>
            </a:r>
            <a:endParaRPr lang="en-US" altLang="ja-JP" sz="1400" b="1" dirty="0">
              <a:solidFill>
                <a:srgbClr val="DDDDDD"/>
              </a:solidFill>
              <a:latin typeface="Tahoma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85852" y="5643578"/>
            <a:ext cx="4357718" cy="67710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l">
              <a:buFontTx/>
              <a:buNone/>
            </a:pPr>
            <a:r>
              <a:rPr lang="en-US" altLang="ja-JP" b="1" dirty="0">
                <a:solidFill>
                  <a:srgbClr val="CCECFF"/>
                </a:solidFill>
                <a:latin typeface="Tahoma" pitchFamily="34" charset="0"/>
              </a:rPr>
              <a:t>Masaki Ando</a:t>
            </a:r>
          </a:p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CCECFF"/>
                </a:solidFill>
                <a:latin typeface="Tahoma" pitchFamily="34" charset="0"/>
              </a:rPr>
              <a:t> (Department </a:t>
            </a:r>
            <a:r>
              <a:rPr lang="en-US" altLang="ja-JP" sz="1400" b="1" dirty="0">
                <a:solidFill>
                  <a:srgbClr val="CCECFF"/>
                </a:solidFill>
                <a:latin typeface="Tahoma" pitchFamily="34" charset="0"/>
              </a:rPr>
              <a:t>of Physics</a:t>
            </a:r>
            <a:r>
              <a:rPr lang="en-US" altLang="ja-JP" sz="1400" b="1" dirty="0" smtClean="0">
                <a:solidFill>
                  <a:srgbClr val="CCECFF"/>
                </a:solidFill>
                <a:latin typeface="Tahoma" pitchFamily="34" charset="0"/>
              </a:rPr>
              <a:t>,  Kyoto University)</a:t>
            </a:r>
            <a:endParaRPr lang="en-US" altLang="ja-JP" sz="1400" b="1" dirty="0">
              <a:solidFill>
                <a:srgbClr val="CCECFF"/>
              </a:solidFill>
              <a:latin typeface="Tahoma" pitchFamily="34" charset="0"/>
            </a:endParaRPr>
          </a:p>
        </p:txBody>
      </p:sp>
      <p:sp>
        <p:nvSpPr>
          <p:cNvPr id="79257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39750" y="642918"/>
            <a:ext cx="8280400" cy="6096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ja-JP" dirty="0" smtClean="0"/>
              <a:t>Gravitational-wave observatories:</a:t>
            </a:r>
            <a:br>
              <a:rPr lang="en-US" altLang="ja-JP" dirty="0" smtClean="0"/>
            </a:br>
            <a:r>
              <a:rPr lang="en-US" altLang="ja-JP" dirty="0" smtClean="0"/>
              <a:t> LCGT and DECIGO</a:t>
            </a:r>
            <a:endParaRPr lang="en-US" altLang="ja-JP" dirty="0">
              <a:ea typeface="HGS創英角ｺﾞｼｯｸUB" pitchFamily="50" charset="-128"/>
            </a:endParaRPr>
          </a:p>
        </p:txBody>
      </p:sp>
      <p:pic>
        <p:nvPicPr>
          <p:cNvPr id="16" name="図 15" descr="universe_mod_cut_crop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r="35242"/>
          <a:stretch>
            <a:fillRect/>
          </a:stretch>
        </p:blipFill>
        <p:spPr>
          <a:xfrm>
            <a:off x="4786314" y="2446339"/>
            <a:ext cx="3500462" cy="3215497"/>
          </a:xfrm>
          <a:prstGeom prst="rect">
            <a:avLst/>
          </a:prstGeom>
        </p:spPr>
      </p:pic>
      <p:pic>
        <p:nvPicPr>
          <p:cNvPr id="23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2071678"/>
            <a:ext cx="4012061" cy="31972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grpSp>
        <p:nvGrpSpPr>
          <p:cNvPr id="24" name="グループ化 23"/>
          <p:cNvGrpSpPr/>
          <p:nvPr/>
        </p:nvGrpSpPr>
        <p:grpSpPr>
          <a:xfrm rot="15785392">
            <a:off x="6398017" y="1719115"/>
            <a:ext cx="2234040" cy="2348200"/>
            <a:chOff x="9501222" y="714356"/>
            <a:chExt cx="5338763" cy="4864101"/>
          </a:xfrm>
        </p:grpSpPr>
        <p:sp>
          <p:nvSpPr>
            <p:cNvPr id="25" name="Oval 137"/>
            <p:cNvSpPr>
              <a:spLocks noChangeArrowheads="1"/>
            </p:cNvSpPr>
            <p:nvPr/>
          </p:nvSpPr>
          <p:spPr bwMode="auto">
            <a:xfrm>
              <a:off x="9501222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" name="Oval 209"/>
            <p:cNvSpPr>
              <a:spLocks noChangeArrowheads="1"/>
            </p:cNvSpPr>
            <p:nvPr/>
          </p:nvSpPr>
          <p:spPr bwMode="auto">
            <a:xfrm>
              <a:off x="11264935" y="714356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" name="Oval 210"/>
            <p:cNvSpPr>
              <a:spLocks noChangeArrowheads="1"/>
            </p:cNvSpPr>
            <p:nvPr/>
          </p:nvSpPr>
          <p:spPr bwMode="auto">
            <a:xfrm>
              <a:off x="13034997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" name="Freeform 5"/>
            <p:cNvSpPr>
              <a:spLocks/>
            </p:cNvSpPr>
            <p:nvPr/>
          </p:nvSpPr>
          <p:spPr bwMode="auto">
            <a:xfrm rot="14397729">
              <a:off x="11963435" y="3244831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" name="Freeform 6"/>
            <p:cNvSpPr>
              <a:spLocks/>
            </p:cNvSpPr>
            <p:nvPr/>
          </p:nvSpPr>
          <p:spPr bwMode="auto">
            <a:xfrm rot="14397729" flipV="1">
              <a:off x="12095197" y="3171806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" name="Freeform 7"/>
            <p:cNvSpPr>
              <a:spLocks/>
            </p:cNvSpPr>
            <p:nvPr/>
          </p:nvSpPr>
          <p:spPr bwMode="auto">
            <a:xfrm rot="14397729">
              <a:off x="12047572" y="3024168"/>
              <a:ext cx="2006600" cy="190500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" name="Rectangle 8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" name="Rectangle 9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" name="Rectangle 10"/>
            <p:cNvSpPr>
              <a:spLocks noChangeArrowheads="1"/>
            </p:cNvSpPr>
            <p:nvPr/>
          </p:nvSpPr>
          <p:spPr bwMode="auto">
            <a:xfrm rot="10780961">
              <a:off x="12138060" y="14192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" name="Line 11"/>
            <p:cNvSpPr>
              <a:spLocks noChangeShapeType="1"/>
            </p:cNvSpPr>
            <p:nvPr/>
          </p:nvSpPr>
          <p:spPr bwMode="auto">
            <a:xfrm rot="7209001" flipV="1">
              <a:off x="11468135" y="1622406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" name="Rectangle 12"/>
            <p:cNvSpPr>
              <a:spLocks noChangeArrowheads="1"/>
            </p:cNvSpPr>
            <p:nvPr/>
          </p:nvSpPr>
          <p:spPr bwMode="auto">
            <a:xfrm rot="7209001">
              <a:off x="12274585" y="1050906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" name="Freeform 13"/>
            <p:cNvSpPr>
              <a:spLocks/>
            </p:cNvSpPr>
            <p:nvPr/>
          </p:nvSpPr>
          <p:spPr bwMode="auto">
            <a:xfrm rot="7209001">
              <a:off x="11934860" y="188593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" name="Line 14"/>
            <p:cNvSpPr>
              <a:spLocks noChangeShapeType="1"/>
            </p:cNvSpPr>
            <p:nvPr/>
          </p:nvSpPr>
          <p:spPr bwMode="auto">
            <a:xfrm rot="7209001">
              <a:off x="11993597" y="19891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" name="Line 15"/>
            <p:cNvSpPr>
              <a:spLocks noChangeShapeType="1"/>
            </p:cNvSpPr>
            <p:nvPr/>
          </p:nvSpPr>
          <p:spPr bwMode="auto">
            <a:xfrm rot="7209001">
              <a:off x="11880885" y="1928794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9" name="Group 16"/>
            <p:cNvGrpSpPr>
              <a:grpSpLocks/>
            </p:cNvGrpSpPr>
            <p:nvPr/>
          </p:nvGrpSpPr>
          <p:grpSpPr bwMode="auto">
            <a:xfrm rot="7209001">
              <a:off x="11449039" y="2208261"/>
              <a:ext cx="600087" cy="495300"/>
              <a:chOff x="4785" y="11039"/>
              <a:chExt cx="829" cy="688"/>
            </a:xfrm>
          </p:grpSpPr>
          <p:sp>
            <p:nvSpPr>
              <p:cNvPr id="226" name="Freeform 1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7" name="Line 1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8" name="Line 1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9" name="Line 2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30" name="Arc 2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40" name="Freeform 22"/>
            <p:cNvSpPr>
              <a:spLocks/>
            </p:cNvSpPr>
            <p:nvPr/>
          </p:nvSpPr>
          <p:spPr bwMode="auto">
            <a:xfrm rot="9872463">
              <a:off x="11779285" y="19891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" name="Freeform 23"/>
            <p:cNvSpPr>
              <a:spLocks/>
            </p:cNvSpPr>
            <p:nvPr/>
          </p:nvSpPr>
          <p:spPr bwMode="auto">
            <a:xfrm rot="7209001">
              <a:off x="11658635" y="1998643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2" name="Arc 24"/>
            <p:cNvSpPr>
              <a:spLocks/>
            </p:cNvSpPr>
            <p:nvPr/>
          </p:nvSpPr>
          <p:spPr bwMode="auto">
            <a:xfrm rot="14146499">
              <a:off x="11965022" y="18779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3" name="Arc 25"/>
            <p:cNvSpPr>
              <a:spLocks/>
            </p:cNvSpPr>
            <p:nvPr/>
          </p:nvSpPr>
          <p:spPr bwMode="auto">
            <a:xfrm rot="271502" flipV="1">
              <a:off x="11680860" y="1716069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44" name="Group 26"/>
            <p:cNvGrpSpPr>
              <a:grpSpLocks/>
            </p:cNvGrpSpPr>
            <p:nvPr/>
          </p:nvGrpSpPr>
          <p:grpSpPr bwMode="auto">
            <a:xfrm rot="7209001">
              <a:off x="11403005" y="2178095"/>
              <a:ext cx="600087" cy="500063"/>
              <a:chOff x="4785" y="11039"/>
              <a:chExt cx="829" cy="688"/>
            </a:xfrm>
          </p:grpSpPr>
          <p:sp>
            <p:nvSpPr>
              <p:cNvPr id="221" name="Freeform 2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2" name="Line 2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3" name="Line 2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4" name="Line 3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5" name="Arc 3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45" name="Arc 32"/>
            <p:cNvSpPr>
              <a:spLocks/>
            </p:cNvSpPr>
            <p:nvPr/>
          </p:nvSpPr>
          <p:spPr bwMode="auto">
            <a:xfrm rot="9872463" flipH="1" flipV="1">
              <a:off x="11677685" y="198594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6" name="Arc 33"/>
            <p:cNvSpPr>
              <a:spLocks/>
            </p:cNvSpPr>
            <p:nvPr/>
          </p:nvSpPr>
          <p:spPr bwMode="auto">
            <a:xfrm rot="9872463">
              <a:off x="11750710" y="18478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7" name="Arc 34"/>
            <p:cNvSpPr>
              <a:spLocks/>
            </p:cNvSpPr>
            <p:nvPr/>
          </p:nvSpPr>
          <p:spPr bwMode="auto">
            <a:xfrm rot="9872463">
              <a:off x="11934860" y="1828781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8" name="Arc 35"/>
            <p:cNvSpPr>
              <a:spLocks/>
            </p:cNvSpPr>
            <p:nvPr/>
          </p:nvSpPr>
          <p:spPr bwMode="auto">
            <a:xfrm rot="9872463" flipH="1" flipV="1">
              <a:off x="11868185" y="19462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9" name="Line 36"/>
            <p:cNvSpPr>
              <a:spLocks noChangeShapeType="1"/>
            </p:cNvSpPr>
            <p:nvPr/>
          </p:nvSpPr>
          <p:spPr bwMode="auto">
            <a:xfrm rot="9016332" flipV="1">
              <a:off x="12363485" y="1552556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0" name="Freeform 37"/>
            <p:cNvSpPr>
              <a:spLocks/>
            </p:cNvSpPr>
            <p:nvPr/>
          </p:nvSpPr>
          <p:spPr bwMode="auto">
            <a:xfrm rot="3616332">
              <a:off x="12339672" y="1885931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1" name="Line 38"/>
            <p:cNvSpPr>
              <a:spLocks noChangeShapeType="1"/>
            </p:cNvSpPr>
            <p:nvPr/>
          </p:nvSpPr>
          <p:spPr bwMode="auto">
            <a:xfrm rot="3616332">
              <a:off x="12401585" y="19256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2" name="Line 39"/>
            <p:cNvSpPr>
              <a:spLocks noChangeShapeType="1"/>
            </p:cNvSpPr>
            <p:nvPr/>
          </p:nvSpPr>
          <p:spPr bwMode="auto">
            <a:xfrm rot="3616332">
              <a:off x="12290460" y="1993881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3" name="Freeform 40"/>
            <p:cNvSpPr>
              <a:spLocks/>
            </p:cNvSpPr>
            <p:nvPr/>
          </p:nvSpPr>
          <p:spPr bwMode="auto">
            <a:xfrm rot="3616332">
              <a:off x="12463497" y="2066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4" name="Line 41"/>
            <p:cNvSpPr>
              <a:spLocks noChangeShapeType="1"/>
            </p:cNvSpPr>
            <p:nvPr/>
          </p:nvSpPr>
          <p:spPr bwMode="auto">
            <a:xfrm rot="3616332">
              <a:off x="12504772" y="1979593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5" name="Line 42"/>
            <p:cNvSpPr>
              <a:spLocks noChangeShapeType="1"/>
            </p:cNvSpPr>
            <p:nvPr/>
          </p:nvSpPr>
          <p:spPr bwMode="auto">
            <a:xfrm rot="3616332">
              <a:off x="12617485" y="2155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6" name="Line 43"/>
            <p:cNvSpPr>
              <a:spLocks noChangeShapeType="1"/>
            </p:cNvSpPr>
            <p:nvPr/>
          </p:nvSpPr>
          <p:spPr bwMode="auto">
            <a:xfrm rot="3616332">
              <a:off x="12290460" y="2343131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7" name="Arc 44"/>
            <p:cNvSpPr>
              <a:spLocks/>
            </p:cNvSpPr>
            <p:nvPr/>
          </p:nvSpPr>
          <p:spPr bwMode="auto">
            <a:xfrm rot="17144832">
              <a:off x="12422222" y="221295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8" name="Freeform 45"/>
            <p:cNvSpPr>
              <a:spLocks/>
            </p:cNvSpPr>
            <p:nvPr/>
          </p:nvSpPr>
          <p:spPr bwMode="auto">
            <a:xfrm rot="6279794">
              <a:off x="12350785" y="1995468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9" name="Freeform 46"/>
            <p:cNvSpPr>
              <a:spLocks/>
            </p:cNvSpPr>
            <p:nvPr/>
          </p:nvSpPr>
          <p:spPr bwMode="auto">
            <a:xfrm rot="3616332">
              <a:off x="12242835" y="2000231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0" name="Arc 47"/>
            <p:cNvSpPr>
              <a:spLocks/>
            </p:cNvSpPr>
            <p:nvPr/>
          </p:nvSpPr>
          <p:spPr bwMode="auto">
            <a:xfrm rot="10553830">
              <a:off x="12380947" y="1716069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1" name="Arc 48"/>
            <p:cNvSpPr>
              <a:spLocks/>
            </p:cNvSpPr>
            <p:nvPr/>
          </p:nvSpPr>
          <p:spPr bwMode="auto">
            <a:xfrm rot="18278834" flipV="1">
              <a:off x="12096785" y="188275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62" name="Group 49"/>
            <p:cNvGrpSpPr>
              <a:grpSpLocks/>
            </p:cNvGrpSpPr>
            <p:nvPr/>
          </p:nvGrpSpPr>
          <p:grpSpPr bwMode="auto">
            <a:xfrm rot="3616332">
              <a:off x="12330179" y="2190800"/>
              <a:ext cx="600087" cy="503238"/>
              <a:chOff x="4785" y="11039"/>
              <a:chExt cx="829" cy="688"/>
            </a:xfrm>
          </p:grpSpPr>
          <p:sp>
            <p:nvSpPr>
              <p:cNvPr id="216" name="Freeform 5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7" name="Line 5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8" name="Line 5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9" name="Line 5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0" name="Arc 5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63" name="Arc 55"/>
            <p:cNvSpPr>
              <a:spLocks/>
            </p:cNvSpPr>
            <p:nvPr/>
          </p:nvSpPr>
          <p:spPr bwMode="auto">
            <a:xfrm rot="6279794" flipH="1" flipV="1">
              <a:off x="12323797" y="1989118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4" name="Arc 56"/>
            <p:cNvSpPr>
              <a:spLocks/>
            </p:cNvSpPr>
            <p:nvPr/>
          </p:nvSpPr>
          <p:spPr bwMode="auto">
            <a:xfrm rot="6279794">
              <a:off x="12241247" y="185735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5" name="Arc 57"/>
            <p:cNvSpPr>
              <a:spLocks/>
            </p:cNvSpPr>
            <p:nvPr/>
          </p:nvSpPr>
          <p:spPr bwMode="auto">
            <a:xfrm rot="6279794">
              <a:off x="12279347" y="1831956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" name="Arc 58"/>
            <p:cNvSpPr>
              <a:spLocks/>
            </p:cNvSpPr>
            <p:nvPr/>
          </p:nvSpPr>
          <p:spPr bwMode="auto">
            <a:xfrm rot="6279794" flipH="1" flipV="1">
              <a:off x="12344435" y="194625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7" name="Line 59"/>
            <p:cNvSpPr>
              <a:spLocks noChangeShapeType="1"/>
            </p:cNvSpPr>
            <p:nvPr/>
          </p:nvSpPr>
          <p:spPr bwMode="auto">
            <a:xfrm rot="7209001">
              <a:off x="11844372" y="1441431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" name="Line 60"/>
            <p:cNvSpPr>
              <a:spLocks noChangeShapeType="1"/>
            </p:cNvSpPr>
            <p:nvPr/>
          </p:nvSpPr>
          <p:spPr bwMode="auto">
            <a:xfrm rot="14429284">
              <a:off x="12515885" y="1449368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69" name="Group 61"/>
            <p:cNvGrpSpPr>
              <a:grpSpLocks/>
            </p:cNvGrpSpPr>
            <p:nvPr/>
          </p:nvGrpSpPr>
          <p:grpSpPr bwMode="auto">
            <a:xfrm rot="14462297">
              <a:off x="12703220" y="1458910"/>
              <a:ext cx="223837" cy="180975"/>
              <a:chOff x="5504" y="8144"/>
              <a:chExt cx="291" cy="236"/>
            </a:xfrm>
          </p:grpSpPr>
          <p:sp>
            <p:nvSpPr>
              <p:cNvPr id="214" name="Rectangle 6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5" name="Rectangle 6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70" name="Group 64"/>
            <p:cNvGrpSpPr>
              <a:grpSpLocks/>
            </p:cNvGrpSpPr>
            <p:nvPr/>
          </p:nvGrpSpPr>
          <p:grpSpPr bwMode="auto">
            <a:xfrm rot="7209001">
              <a:off x="11436374" y="1468435"/>
              <a:ext cx="227014" cy="180975"/>
              <a:chOff x="5504" y="8144"/>
              <a:chExt cx="291" cy="236"/>
            </a:xfrm>
          </p:grpSpPr>
          <p:sp>
            <p:nvSpPr>
              <p:cNvPr id="212" name="Rectangle 6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3" name="Rectangle 6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71" name="Rectangle 67"/>
            <p:cNvSpPr>
              <a:spLocks noChangeArrowheads="1"/>
            </p:cNvSpPr>
            <p:nvPr/>
          </p:nvSpPr>
          <p:spPr bwMode="auto">
            <a:xfrm rot="10780961">
              <a:off x="12134885" y="1417619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" name="Rectangle 68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" name="Rectangle 69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4" name="Rectangle 70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5" name="Rectangle 71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6" name="Rectangle 72"/>
            <p:cNvSpPr>
              <a:spLocks noChangeArrowheads="1"/>
            </p:cNvSpPr>
            <p:nvPr/>
          </p:nvSpPr>
          <p:spPr bwMode="auto">
            <a:xfrm rot="18028040" flipH="1">
              <a:off x="13933522" y="45180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" name="Line 73"/>
            <p:cNvSpPr>
              <a:spLocks noChangeShapeType="1"/>
            </p:cNvSpPr>
            <p:nvPr/>
          </p:nvSpPr>
          <p:spPr bwMode="auto">
            <a:xfrm flipH="1" flipV="1">
              <a:off x="13233435" y="4671994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8" name="Rectangle 74"/>
            <p:cNvSpPr>
              <a:spLocks noChangeArrowheads="1"/>
            </p:cNvSpPr>
            <p:nvPr/>
          </p:nvSpPr>
          <p:spPr bwMode="auto">
            <a:xfrm flipH="1">
              <a:off x="14316110" y="4576744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 flipH="1">
              <a:off x="13508072" y="460055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0" name="Line 76"/>
            <p:cNvSpPr>
              <a:spLocks noChangeShapeType="1"/>
            </p:cNvSpPr>
            <p:nvPr/>
          </p:nvSpPr>
          <p:spPr bwMode="auto">
            <a:xfrm flipH="1">
              <a:off x="13511247" y="460849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1" name="Line 77"/>
            <p:cNvSpPr>
              <a:spLocks noChangeShapeType="1"/>
            </p:cNvSpPr>
            <p:nvPr/>
          </p:nvSpPr>
          <p:spPr bwMode="auto">
            <a:xfrm flipH="1">
              <a:off x="13509660" y="4737081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82" name="Group 78"/>
            <p:cNvGrpSpPr>
              <a:grpSpLocks/>
            </p:cNvGrpSpPr>
            <p:nvPr/>
          </p:nvGrpSpPr>
          <p:grpSpPr bwMode="auto">
            <a:xfrm flipH="1">
              <a:off x="12703127" y="4371956"/>
              <a:ext cx="600087" cy="495300"/>
              <a:chOff x="4785" y="11039"/>
              <a:chExt cx="829" cy="688"/>
            </a:xfrm>
          </p:grpSpPr>
          <p:sp>
            <p:nvSpPr>
              <p:cNvPr id="207" name="Freeform 7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8" name="Line 8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9" name="Line 8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0" name="Line 8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1" name="Arc 8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83" name="Freeform 84"/>
            <p:cNvSpPr>
              <a:spLocks/>
            </p:cNvSpPr>
            <p:nvPr/>
          </p:nvSpPr>
          <p:spPr bwMode="auto">
            <a:xfrm rot="18936538" flipH="1">
              <a:off x="13274710" y="45672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4" name="Freeform 85"/>
            <p:cNvSpPr>
              <a:spLocks/>
            </p:cNvSpPr>
            <p:nvPr/>
          </p:nvSpPr>
          <p:spPr bwMode="auto">
            <a:xfrm flipH="1">
              <a:off x="13141360" y="455769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5" name="Arc 86"/>
            <p:cNvSpPr>
              <a:spLocks/>
            </p:cNvSpPr>
            <p:nvPr/>
          </p:nvSpPr>
          <p:spPr bwMode="auto">
            <a:xfrm rot="14662502" flipH="1">
              <a:off x="13393772" y="43417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6" name="Arc 87"/>
            <p:cNvSpPr>
              <a:spLocks/>
            </p:cNvSpPr>
            <p:nvPr/>
          </p:nvSpPr>
          <p:spPr bwMode="auto">
            <a:xfrm rot="6937498" flipH="1" flipV="1">
              <a:off x="13392185" y="4667231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87" name="Group 88"/>
            <p:cNvGrpSpPr>
              <a:grpSpLocks/>
            </p:cNvGrpSpPr>
            <p:nvPr/>
          </p:nvGrpSpPr>
          <p:grpSpPr bwMode="auto">
            <a:xfrm flipH="1">
              <a:off x="12703127" y="4416406"/>
              <a:ext cx="600087" cy="500063"/>
              <a:chOff x="4785" y="11039"/>
              <a:chExt cx="829" cy="688"/>
            </a:xfrm>
          </p:grpSpPr>
          <p:sp>
            <p:nvSpPr>
              <p:cNvPr id="202" name="Freeform 8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3" name="Line 9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4" name="Line 9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5" name="Line 9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6" name="Arc 9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88" name="Arc 94"/>
            <p:cNvSpPr>
              <a:spLocks/>
            </p:cNvSpPr>
            <p:nvPr/>
          </p:nvSpPr>
          <p:spPr bwMode="auto">
            <a:xfrm rot="18936538" flipV="1">
              <a:off x="13131835" y="449419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9" name="Arc 95"/>
            <p:cNvSpPr>
              <a:spLocks/>
            </p:cNvSpPr>
            <p:nvPr/>
          </p:nvSpPr>
          <p:spPr bwMode="auto">
            <a:xfrm rot="18936538" flipH="1">
              <a:off x="13288997" y="45021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0" name="Arc 96"/>
            <p:cNvSpPr>
              <a:spLocks/>
            </p:cNvSpPr>
            <p:nvPr/>
          </p:nvSpPr>
          <p:spPr bwMode="auto">
            <a:xfrm rot="18936538" flipH="1">
              <a:off x="13541410" y="46021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1" name="Arc 97"/>
            <p:cNvSpPr>
              <a:spLocks/>
            </p:cNvSpPr>
            <p:nvPr/>
          </p:nvSpPr>
          <p:spPr bwMode="auto">
            <a:xfrm rot="18936538" flipV="1">
              <a:off x="13408060" y="46005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2" name="Line 98"/>
            <p:cNvSpPr>
              <a:spLocks noChangeShapeType="1"/>
            </p:cNvSpPr>
            <p:nvPr/>
          </p:nvSpPr>
          <p:spPr bwMode="auto">
            <a:xfrm rot="19792668" flipH="1" flipV="1">
              <a:off x="13774772" y="3987781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3" name="Freeform 99"/>
            <p:cNvSpPr>
              <a:spLocks/>
            </p:cNvSpPr>
            <p:nvPr/>
          </p:nvSpPr>
          <p:spPr bwMode="auto">
            <a:xfrm rot="3592668" flipH="1">
              <a:off x="13712860" y="4249718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4" name="Line 100"/>
            <p:cNvSpPr>
              <a:spLocks noChangeShapeType="1"/>
            </p:cNvSpPr>
            <p:nvPr/>
          </p:nvSpPr>
          <p:spPr bwMode="auto">
            <a:xfrm rot="3592668" flipH="1">
              <a:off x="13771597" y="42878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5" name="Line 101"/>
            <p:cNvSpPr>
              <a:spLocks noChangeShapeType="1"/>
            </p:cNvSpPr>
            <p:nvPr/>
          </p:nvSpPr>
          <p:spPr bwMode="auto">
            <a:xfrm rot="3592668" flipH="1">
              <a:off x="13657297" y="4348143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6" name="Freeform 102"/>
            <p:cNvSpPr>
              <a:spLocks/>
            </p:cNvSpPr>
            <p:nvPr/>
          </p:nvSpPr>
          <p:spPr bwMode="auto">
            <a:xfrm rot="3592668" flipH="1">
              <a:off x="13495372" y="3840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7" name="Line 103"/>
            <p:cNvSpPr>
              <a:spLocks noChangeShapeType="1"/>
            </p:cNvSpPr>
            <p:nvPr/>
          </p:nvSpPr>
          <p:spPr bwMode="auto">
            <a:xfrm rot="3592668" flipH="1">
              <a:off x="13622372" y="3900468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8" name="Line 104"/>
            <p:cNvSpPr>
              <a:spLocks noChangeShapeType="1"/>
            </p:cNvSpPr>
            <p:nvPr/>
          </p:nvSpPr>
          <p:spPr bwMode="auto">
            <a:xfrm rot="3592668" flipH="1">
              <a:off x="13652535" y="3933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9" name="Line 105"/>
            <p:cNvSpPr>
              <a:spLocks noChangeShapeType="1"/>
            </p:cNvSpPr>
            <p:nvPr/>
          </p:nvSpPr>
          <p:spPr bwMode="auto">
            <a:xfrm rot="3592668" flipH="1">
              <a:off x="13323922" y="4119543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0" name="Arc 106"/>
            <p:cNvSpPr>
              <a:spLocks/>
            </p:cNvSpPr>
            <p:nvPr/>
          </p:nvSpPr>
          <p:spPr bwMode="auto">
            <a:xfrm rot="11664170" flipH="1">
              <a:off x="13204860" y="35528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1" name="Freeform 107"/>
            <p:cNvSpPr>
              <a:spLocks/>
            </p:cNvSpPr>
            <p:nvPr/>
          </p:nvSpPr>
          <p:spPr bwMode="auto">
            <a:xfrm rot="929206" flipH="1">
              <a:off x="13557285" y="407033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2" name="Freeform 108"/>
            <p:cNvSpPr>
              <a:spLocks/>
            </p:cNvSpPr>
            <p:nvPr/>
          </p:nvSpPr>
          <p:spPr bwMode="auto">
            <a:xfrm rot="3592668" flipH="1">
              <a:off x="13433460" y="4049693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3" name="Arc 109"/>
            <p:cNvSpPr>
              <a:spLocks/>
            </p:cNvSpPr>
            <p:nvPr/>
          </p:nvSpPr>
          <p:spPr bwMode="auto">
            <a:xfrm rot="18255170" flipH="1">
              <a:off x="13741435" y="406239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4" name="Arc 110"/>
            <p:cNvSpPr>
              <a:spLocks/>
            </p:cNvSpPr>
            <p:nvPr/>
          </p:nvSpPr>
          <p:spPr bwMode="auto">
            <a:xfrm rot="10530167" flipH="1" flipV="1">
              <a:off x="13457272" y="422590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05" name="Group 111"/>
            <p:cNvGrpSpPr>
              <a:grpSpLocks/>
            </p:cNvGrpSpPr>
            <p:nvPr/>
          </p:nvGrpSpPr>
          <p:grpSpPr bwMode="auto">
            <a:xfrm rot="3592668" flipH="1">
              <a:off x="13154020" y="3611481"/>
              <a:ext cx="600087" cy="503238"/>
              <a:chOff x="4785" y="11039"/>
              <a:chExt cx="829" cy="688"/>
            </a:xfrm>
          </p:grpSpPr>
          <p:sp>
            <p:nvSpPr>
              <p:cNvPr id="197" name="Freeform 11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8" name="Line 11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9" name="Line 11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0" name="Line 11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1" name="Arc 11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06" name="Arc 117"/>
            <p:cNvSpPr>
              <a:spLocks/>
            </p:cNvSpPr>
            <p:nvPr/>
          </p:nvSpPr>
          <p:spPr bwMode="auto">
            <a:xfrm rot="929206" flipV="1">
              <a:off x="13455685" y="3933806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7" name="Arc 118"/>
            <p:cNvSpPr>
              <a:spLocks/>
            </p:cNvSpPr>
            <p:nvPr/>
          </p:nvSpPr>
          <p:spPr bwMode="auto">
            <a:xfrm rot="929206" flipH="1">
              <a:off x="13527122" y="407350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8" name="Arc 119"/>
            <p:cNvSpPr>
              <a:spLocks/>
            </p:cNvSpPr>
            <p:nvPr/>
          </p:nvSpPr>
          <p:spPr bwMode="auto">
            <a:xfrm rot="929206" flipH="1">
              <a:off x="13711272" y="43036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9" name="Arc 120"/>
            <p:cNvSpPr>
              <a:spLocks/>
            </p:cNvSpPr>
            <p:nvPr/>
          </p:nvSpPr>
          <p:spPr bwMode="auto">
            <a:xfrm rot="929206" flipV="1">
              <a:off x="13646185" y="418780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0" name="Line 121"/>
            <p:cNvSpPr>
              <a:spLocks noChangeShapeType="1"/>
            </p:cNvSpPr>
            <p:nvPr/>
          </p:nvSpPr>
          <p:spPr bwMode="auto">
            <a:xfrm flipH="1">
              <a:off x="13703335" y="4651356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1" name="Line 122"/>
            <p:cNvSpPr>
              <a:spLocks noChangeShapeType="1"/>
            </p:cNvSpPr>
            <p:nvPr/>
          </p:nvSpPr>
          <p:spPr bwMode="auto">
            <a:xfrm rot="14379716" flipH="1">
              <a:off x="14035122" y="4067156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12" name="Group 123"/>
            <p:cNvGrpSpPr>
              <a:grpSpLocks/>
            </p:cNvGrpSpPr>
            <p:nvPr/>
          </p:nvGrpSpPr>
          <p:grpSpPr bwMode="auto">
            <a:xfrm rot="14346703" flipH="1">
              <a:off x="14209737" y="4059201"/>
              <a:ext cx="223837" cy="180975"/>
              <a:chOff x="5504" y="8144"/>
              <a:chExt cx="291" cy="236"/>
            </a:xfrm>
          </p:grpSpPr>
          <p:sp>
            <p:nvSpPr>
              <p:cNvPr id="195" name="Rectangle 12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6" name="Rectangle 12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13" name="Group 126"/>
            <p:cNvGrpSpPr>
              <a:grpSpLocks/>
            </p:cNvGrpSpPr>
            <p:nvPr/>
          </p:nvGrpSpPr>
          <p:grpSpPr bwMode="auto">
            <a:xfrm flipH="1">
              <a:off x="13565203" y="5149831"/>
              <a:ext cx="227014" cy="180975"/>
              <a:chOff x="5504" y="8144"/>
              <a:chExt cx="291" cy="236"/>
            </a:xfrm>
          </p:grpSpPr>
          <p:sp>
            <p:nvSpPr>
              <p:cNvPr id="193" name="Rectangle 127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4" name="Rectangle 128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14" name="Rectangle 129"/>
            <p:cNvSpPr>
              <a:spLocks noChangeArrowheads="1"/>
            </p:cNvSpPr>
            <p:nvPr/>
          </p:nvSpPr>
          <p:spPr bwMode="auto">
            <a:xfrm rot="18028040" flipH="1">
              <a:off x="13931935" y="4519593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5" name="Rectangle 130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6" name="Rectangle 131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7" name="Rectangle 132"/>
            <p:cNvSpPr>
              <a:spLocks noChangeArrowheads="1"/>
            </p:cNvSpPr>
            <p:nvPr/>
          </p:nvSpPr>
          <p:spPr bwMode="auto">
            <a:xfrm rot="4535559">
              <a:off x="10494997" y="4379893"/>
              <a:ext cx="38100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8" name="Rectangle 133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9" name="Rectangle 134"/>
            <p:cNvSpPr>
              <a:spLocks noChangeArrowheads="1"/>
            </p:cNvSpPr>
            <p:nvPr/>
          </p:nvSpPr>
          <p:spPr bwMode="auto">
            <a:xfrm rot="3571960">
              <a:off x="10382285" y="4524356"/>
              <a:ext cx="41275" cy="350838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0" name="Line 135"/>
            <p:cNvSpPr>
              <a:spLocks noChangeShapeType="1"/>
            </p:cNvSpPr>
            <p:nvPr/>
          </p:nvSpPr>
          <p:spPr bwMode="auto">
            <a:xfrm flipV="1">
              <a:off x="9781535" y="4671085"/>
              <a:ext cx="1500198" cy="45719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1" name="Rectangle 136"/>
            <p:cNvSpPr>
              <a:spLocks noChangeArrowheads="1"/>
            </p:cNvSpPr>
            <p:nvPr/>
          </p:nvSpPr>
          <p:spPr bwMode="auto">
            <a:xfrm>
              <a:off x="9688547" y="4624038"/>
              <a:ext cx="350838" cy="18415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2" name="Freeform 138"/>
            <p:cNvSpPr>
              <a:spLocks/>
            </p:cNvSpPr>
            <p:nvPr/>
          </p:nvSpPr>
          <p:spPr bwMode="auto">
            <a:xfrm>
              <a:off x="10768047" y="460690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3" name="Line 139"/>
            <p:cNvSpPr>
              <a:spLocks noChangeShapeType="1"/>
            </p:cNvSpPr>
            <p:nvPr/>
          </p:nvSpPr>
          <p:spPr bwMode="auto">
            <a:xfrm>
              <a:off x="10774397" y="461325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4" name="Line 140"/>
            <p:cNvSpPr>
              <a:spLocks noChangeShapeType="1"/>
            </p:cNvSpPr>
            <p:nvPr/>
          </p:nvSpPr>
          <p:spPr bwMode="auto">
            <a:xfrm>
              <a:off x="10777572" y="474343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25" name="Group 141"/>
            <p:cNvGrpSpPr>
              <a:grpSpLocks/>
            </p:cNvGrpSpPr>
            <p:nvPr/>
          </p:nvGrpSpPr>
          <p:grpSpPr bwMode="auto">
            <a:xfrm>
              <a:off x="11052281" y="4424344"/>
              <a:ext cx="600087" cy="500063"/>
              <a:chOff x="4785" y="11039"/>
              <a:chExt cx="829" cy="688"/>
            </a:xfrm>
          </p:grpSpPr>
          <p:sp>
            <p:nvSpPr>
              <p:cNvPr id="188" name="Freeform 14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9" name="Line 14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0" name="Line 14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1" name="Line 14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2" name="Arc 14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26" name="Freeform 147"/>
            <p:cNvSpPr>
              <a:spLocks/>
            </p:cNvSpPr>
            <p:nvPr/>
          </p:nvSpPr>
          <p:spPr bwMode="auto">
            <a:xfrm>
              <a:off x="10969660" y="4583094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7" name="Freeform 148"/>
            <p:cNvSpPr>
              <a:spLocks/>
            </p:cNvSpPr>
            <p:nvPr/>
          </p:nvSpPr>
          <p:spPr bwMode="auto">
            <a:xfrm flipV="1">
              <a:off x="10968072" y="4737081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8" name="Freeform 149"/>
            <p:cNvSpPr>
              <a:spLocks/>
            </p:cNvSpPr>
            <p:nvPr/>
          </p:nvSpPr>
          <p:spPr bwMode="auto">
            <a:xfrm rot="2663462">
              <a:off x="10863297" y="4573569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9" name="Freeform 150"/>
            <p:cNvSpPr>
              <a:spLocks/>
            </p:cNvSpPr>
            <p:nvPr/>
          </p:nvSpPr>
          <p:spPr bwMode="auto">
            <a:xfrm>
              <a:off x="11161747" y="4583094"/>
              <a:ext cx="2008188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0" name="Freeform 151"/>
            <p:cNvSpPr>
              <a:spLocks/>
            </p:cNvSpPr>
            <p:nvPr/>
          </p:nvSpPr>
          <p:spPr bwMode="auto">
            <a:xfrm>
              <a:off x="10763285" y="456404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1" name="Arc 152"/>
            <p:cNvSpPr>
              <a:spLocks/>
            </p:cNvSpPr>
            <p:nvPr/>
          </p:nvSpPr>
          <p:spPr bwMode="auto">
            <a:xfrm rot="6937498">
              <a:off x="10671210" y="434814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2" name="Arc 153"/>
            <p:cNvSpPr>
              <a:spLocks/>
            </p:cNvSpPr>
            <p:nvPr/>
          </p:nvSpPr>
          <p:spPr bwMode="auto">
            <a:xfrm rot="14662502" flipV="1">
              <a:off x="10671210" y="46735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3" name="Freeform 154"/>
            <p:cNvSpPr>
              <a:spLocks/>
            </p:cNvSpPr>
            <p:nvPr/>
          </p:nvSpPr>
          <p:spPr bwMode="auto">
            <a:xfrm flipH="1">
              <a:off x="13123897" y="448784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4" name="Line 155"/>
            <p:cNvSpPr>
              <a:spLocks noChangeShapeType="1"/>
            </p:cNvSpPr>
            <p:nvPr/>
          </p:nvSpPr>
          <p:spPr bwMode="auto">
            <a:xfrm flipH="1">
              <a:off x="13293760" y="447355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5" name="Line 156"/>
            <p:cNvSpPr>
              <a:spLocks noChangeShapeType="1"/>
            </p:cNvSpPr>
            <p:nvPr/>
          </p:nvSpPr>
          <p:spPr bwMode="auto">
            <a:xfrm flipH="1">
              <a:off x="13120722" y="4484669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6" name="Line 157"/>
            <p:cNvSpPr>
              <a:spLocks noChangeShapeType="1"/>
            </p:cNvSpPr>
            <p:nvPr/>
          </p:nvSpPr>
          <p:spPr bwMode="auto">
            <a:xfrm flipH="1">
              <a:off x="13115960" y="485931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7" name="Arc 158"/>
            <p:cNvSpPr>
              <a:spLocks/>
            </p:cNvSpPr>
            <p:nvPr/>
          </p:nvSpPr>
          <p:spPr bwMode="auto">
            <a:xfrm rot="8071501" flipH="1">
              <a:off x="12707972" y="441481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8" name="Freeform 159"/>
            <p:cNvSpPr>
              <a:spLocks/>
            </p:cNvSpPr>
            <p:nvPr/>
          </p:nvSpPr>
          <p:spPr bwMode="auto">
            <a:xfrm>
              <a:off x="11063322" y="449419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9" name="Line 160"/>
            <p:cNvSpPr>
              <a:spLocks noChangeShapeType="1"/>
            </p:cNvSpPr>
            <p:nvPr/>
          </p:nvSpPr>
          <p:spPr bwMode="auto">
            <a:xfrm>
              <a:off x="11061735" y="447990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0" name="Line 161"/>
            <p:cNvSpPr>
              <a:spLocks noChangeShapeType="1"/>
            </p:cNvSpPr>
            <p:nvPr/>
          </p:nvSpPr>
          <p:spPr bwMode="auto">
            <a:xfrm>
              <a:off x="11052210" y="486566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1" name="Arc 162"/>
            <p:cNvSpPr>
              <a:spLocks/>
            </p:cNvSpPr>
            <p:nvPr/>
          </p:nvSpPr>
          <p:spPr bwMode="auto">
            <a:xfrm rot="13528499">
              <a:off x="11145872" y="442116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2" name="Arc 163"/>
            <p:cNvSpPr>
              <a:spLocks/>
            </p:cNvSpPr>
            <p:nvPr/>
          </p:nvSpPr>
          <p:spPr bwMode="auto">
            <a:xfrm rot="2663462" flipH="1" flipV="1">
              <a:off x="10871235" y="4498956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3" name="Arc 164"/>
            <p:cNvSpPr>
              <a:spLocks/>
            </p:cNvSpPr>
            <p:nvPr/>
          </p:nvSpPr>
          <p:spPr bwMode="auto">
            <a:xfrm rot="2663462">
              <a:off x="10715660" y="4508481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4" name="Arc 165"/>
            <p:cNvSpPr>
              <a:spLocks/>
            </p:cNvSpPr>
            <p:nvPr/>
          </p:nvSpPr>
          <p:spPr bwMode="auto">
            <a:xfrm rot="2663462">
              <a:off x="10674385" y="46084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5" name="Arc 166"/>
            <p:cNvSpPr>
              <a:spLocks/>
            </p:cNvSpPr>
            <p:nvPr/>
          </p:nvSpPr>
          <p:spPr bwMode="auto">
            <a:xfrm rot="2663462" flipH="1" flipV="1">
              <a:off x="10806147" y="460690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6" name="Line 167"/>
            <p:cNvSpPr>
              <a:spLocks noChangeShapeType="1"/>
            </p:cNvSpPr>
            <p:nvPr/>
          </p:nvSpPr>
          <p:spPr bwMode="auto">
            <a:xfrm rot="1807332" flipH="1" flipV="1">
              <a:off x="10533402" y="4226865"/>
              <a:ext cx="45720" cy="48041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7" name="Freeform 168"/>
            <p:cNvSpPr>
              <a:spLocks/>
            </p:cNvSpPr>
            <p:nvPr/>
          </p:nvSpPr>
          <p:spPr bwMode="auto">
            <a:xfrm rot="18007332">
              <a:off x="10564847" y="425448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8" name="Line 169"/>
            <p:cNvSpPr>
              <a:spLocks noChangeShapeType="1"/>
            </p:cNvSpPr>
            <p:nvPr/>
          </p:nvSpPr>
          <p:spPr bwMode="auto">
            <a:xfrm rot="18007332">
              <a:off x="10515635" y="4290993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9" name="Line 170"/>
            <p:cNvSpPr>
              <a:spLocks noChangeShapeType="1"/>
            </p:cNvSpPr>
            <p:nvPr/>
          </p:nvSpPr>
          <p:spPr bwMode="auto">
            <a:xfrm rot="18007332">
              <a:off x="10629935" y="435290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50" name="Group 171"/>
            <p:cNvGrpSpPr>
              <a:grpSpLocks/>
            </p:cNvGrpSpPr>
            <p:nvPr/>
          </p:nvGrpSpPr>
          <p:grpSpPr bwMode="auto">
            <a:xfrm rot="18007332">
              <a:off x="10577575" y="3603541"/>
              <a:ext cx="600087" cy="500063"/>
              <a:chOff x="4785" y="11039"/>
              <a:chExt cx="829" cy="688"/>
            </a:xfrm>
          </p:grpSpPr>
          <p:sp>
            <p:nvSpPr>
              <p:cNvPr id="183" name="Freeform 17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4" name="Line 17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5" name="Line 17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6" name="Line 17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7" name="Arc 17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51" name="Freeform 177"/>
            <p:cNvSpPr>
              <a:spLocks/>
            </p:cNvSpPr>
            <p:nvPr/>
          </p:nvSpPr>
          <p:spPr bwMode="auto">
            <a:xfrm rot="18007332">
              <a:off x="10082247" y="3190856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2" name="Freeform 178"/>
            <p:cNvSpPr>
              <a:spLocks/>
            </p:cNvSpPr>
            <p:nvPr/>
          </p:nvSpPr>
          <p:spPr bwMode="auto">
            <a:xfrm rot="18007332" flipV="1">
              <a:off x="10212422" y="3268643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3" name="Freeform 179"/>
            <p:cNvSpPr>
              <a:spLocks/>
            </p:cNvSpPr>
            <p:nvPr/>
          </p:nvSpPr>
          <p:spPr bwMode="auto">
            <a:xfrm rot="20670794">
              <a:off x="10580722" y="407668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4" name="Freeform 180"/>
            <p:cNvSpPr>
              <a:spLocks/>
            </p:cNvSpPr>
            <p:nvPr/>
          </p:nvSpPr>
          <p:spPr bwMode="auto">
            <a:xfrm rot="18007332">
              <a:off x="10290210" y="3036868"/>
              <a:ext cx="2006600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5" name="Freeform 181"/>
            <p:cNvSpPr>
              <a:spLocks/>
            </p:cNvSpPr>
            <p:nvPr/>
          </p:nvSpPr>
          <p:spPr bwMode="auto">
            <a:xfrm rot="18007332">
              <a:off x="10469597" y="4054456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6" name="Arc 182"/>
            <p:cNvSpPr>
              <a:spLocks/>
            </p:cNvSpPr>
            <p:nvPr/>
          </p:nvSpPr>
          <p:spPr bwMode="auto">
            <a:xfrm rot="3344830">
              <a:off x="10323547" y="4067156"/>
              <a:ext cx="290513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7" name="Arc 183"/>
            <p:cNvSpPr>
              <a:spLocks/>
            </p:cNvSpPr>
            <p:nvPr/>
          </p:nvSpPr>
          <p:spPr bwMode="auto">
            <a:xfrm rot="11069833" flipV="1">
              <a:off x="10604535" y="42290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8" name="Freeform 184"/>
            <p:cNvSpPr>
              <a:spLocks/>
            </p:cNvSpPr>
            <p:nvPr/>
          </p:nvSpPr>
          <p:spPr bwMode="auto">
            <a:xfrm rot="18007332" flipH="1">
              <a:off x="11720547" y="2062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9" name="Line 185"/>
            <p:cNvSpPr>
              <a:spLocks noChangeShapeType="1"/>
            </p:cNvSpPr>
            <p:nvPr/>
          </p:nvSpPr>
          <p:spPr bwMode="auto">
            <a:xfrm rot="18007332" flipH="1">
              <a:off x="11847547" y="1973243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0" name="Line 186"/>
            <p:cNvSpPr>
              <a:spLocks noChangeShapeType="1"/>
            </p:cNvSpPr>
            <p:nvPr/>
          </p:nvSpPr>
          <p:spPr bwMode="auto">
            <a:xfrm rot="18007332" flipH="1">
              <a:off x="11553860" y="2149456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1" name="Line 187"/>
            <p:cNvSpPr>
              <a:spLocks noChangeShapeType="1"/>
            </p:cNvSpPr>
            <p:nvPr/>
          </p:nvSpPr>
          <p:spPr bwMode="auto">
            <a:xfrm rot="18007332" flipH="1">
              <a:off x="11874535" y="2338368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2" name="Arc 188"/>
            <p:cNvSpPr>
              <a:spLocks/>
            </p:cNvSpPr>
            <p:nvPr/>
          </p:nvSpPr>
          <p:spPr bwMode="auto">
            <a:xfrm rot="4478833" flipH="1">
              <a:off x="11425272" y="22066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3" name="Freeform 189"/>
            <p:cNvSpPr>
              <a:spLocks/>
            </p:cNvSpPr>
            <p:nvPr/>
          </p:nvSpPr>
          <p:spPr bwMode="auto">
            <a:xfrm rot="18007332">
              <a:off x="10691847" y="3844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" name="Line 190"/>
            <p:cNvSpPr>
              <a:spLocks noChangeShapeType="1"/>
            </p:cNvSpPr>
            <p:nvPr/>
          </p:nvSpPr>
          <p:spPr bwMode="auto">
            <a:xfrm rot="18007332">
              <a:off x="10733122" y="390523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5" name="Line 191"/>
            <p:cNvSpPr>
              <a:spLocks noChangeShapeType="1"/>
            </p:cNvSpPr>
            <p:nvPr/>
          </p:nvSpPr>
          <p:spPr bwMode="auto">
            <a:xfrm rot="18007332">
              <a:off x="10450547" y="4152818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6" name="Line 192"/>
            <p:cNvSpPr>
              <a:spLocks noChangeShapeType="1"/>
            </p:cNvSpPr>
            <p:nvPr/>
          </p:nvSpPr>
          <p:spPr bwMode="auto">
            <a:xfrm rot="18007332">
              <a:off x="10844247" y="4124306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7" name="Arc 193"/>
            <p:cNvSpPr>
              <a:spLocks/>
            </p:cNvSpPr>
            <p:nvPr/>
          </p:nvSpPr>
          <p:spPr bwMode="auto">
            <a:xfrm rot="9935830">
              <a:off x="10648985" y="3557569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8" name="Arc 194"/>
            <p:cNvSpPr>
              <a:spLocks/>
            </p:cNvSpPr>
            <p:nvPr/>
          </p:nvSpPr>
          <p:spPr bwMode="auto">
            <a:xfrm rot="20670794" flipH="1" flipV="1">
              <a:off x="10548972" y="3938569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9" name="Arc 195"/>
            <p:cNvSpPr>
              <a:spLocks/>
            </p:cNvSpPr>
            <p:nvPr/>
          </p:nvSpPr>
          <p:spPr bwMode="auto">
            <a:xfrm rot="20670794">
              <a:off x="10477535" y="4078269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0" name="Arc 196"/>
            <p:cNvSpPr>
              <a:spLocks/>
            </p:cNvSpPr>
            <p:nvPr/>
          </p:nvSpPr>
          <p:spPr bwMode="auto">
            <a:xfrm rot="20670794">
              <a:off x="10504522" y="43100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1" name="Arc 197"/>
            <p:cNvSpPr>
              <a:spLocks/>
            </p:cNvSpPr>
            <p:nvPr/>
          </p:nvSpPr>
          <p:spPr bwMode="auto">
            <a:xfrm rot="20670794" flipH="1" flipV="1">
              <a:off x="10568022" y="41941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2" name="Line 198"/>
            <p:cNvSpPr>
              <a:spLocks noChangeShapeType="1"/>
            </p:cNvSpPr>
            <p:nvPr/>
          </p:nvSpPr>
          <p:spPr bwMode="auto">
            <a:xfrm>
              <a:off x="10650572" y="4657706"/>
              <a:ext cx="1588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3" name="Line 199"/>
            <p:cNvSpPr>
              <a:spLocks noChangeShapeType="1"/>
            </p:cNvSpPr>
            <p:nvPr/>
          </p:nvSpPr>
          <p:spPr bwMode="auto">
            <a:xfrm rot="7220284">
              <a:off x="10321960" y="4073506"/>
              <a:ext cx="0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74" name="Group 200"/>
            <p:cNvGrpSpPr>
              <a:grpSpLocks/>
            </p:cNvGrpSpPr>
            <p:nvPr/>
          </p:nvGrpSpPr>
          <p:grpSpPr bwMode="auto">
            <a:xfrm rot="7253297">
              <a:off x="9904436" y="4089397"/>
              <a:ext cx="227014" cy="180975"/>
              <a:chOff x="5504" y="8144"/>
              <a:chExt cx="291" cy="236"/>
            </a:xfrm>
          </p:grpSpPr>
          <p:sp>
            <p:nvSpPr>
              <p:cNvPr id="181" name="Rectangle 201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2" name="Rectangle 202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75" name="Group 203"/>
            <p:cNvGrpSpPr>
              <a:grpSpLocks/>
            </p:cNvGrpSpPr>
            <p:nvPr/>
          </p:nvGrpSpPr>
          <p:grpSpPr bwMode="auto">
            <a:xfrm>
              <a:off x="10534666" y="5156181"/>
              <a:ext cx="223837" cy="180975"/>
              <a:chOff x="5504" y="8144"/>
              <a:chExt cx="291" cy="236"/>
            </a:xfrm>
          </p:grpSpPr>
          <p:sp>
            <p:nvSpPr>
              <p:cNvPr id="179" name="Rectangle 20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0" name="Rectangle 20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76" name="Rectangle 206"/>
            <p:cNvSpPr>
              <a:spLocks noChangeArrowheads="1"/>
            </p:cNvSpPr>
            <p:nvPr/>
          </p:nvSpPr>
          <p:spPr bwMode="auto">
            <a:xfrm rot="3571960">
              <a:off x="10380697" y="4524356"/>
              <a:ext cx="42863" cy="35083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7" name="Rectangle 207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8" name="Rectangle 208"/>
            <p:cNvSpPr>
              <a:spLocks noChangeArrowheads="1"/>
            </p:cNvSpPr>
            <p:nvPr/>
          </p:nvSpPr>
          <p:spPr bwMode="auto">
            <a:xfrm rot="4535559">
              <a:off x="10494997" y="4378306"/>
              <a:ext cx="38100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</p:grpSp>
    </p:spTree>
  </p:cSld>
  <p:clrMapOvr>
    <a:masterClrMapping/>
  </p:clrMapOvr>
  <p:transition advTm="696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Recent News</a:t>
            </a:r>
            <a:endParaRPr lang="en-US" altLang="ja-JP" sz="2000" dirty="0"/>
          </a:p>
        </p:txBody>
      </p:sp>
      <p:sp>
        <p:nvSpPr>
          <p:cNvPr id="1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 smtClean="0"/>
              <a:t>The 20th workshop on General Relativity and Gravitation  (JGRG20, Sept. 23, 2010, YITP, Kyoto)</a:t>
            </a:r>
            <a:endParaRPr lang="en-US" altLang="ja-JP" dirty="0"/>
          </a:p>
        </p:txBody>
      </p:sp>
      <p:sp>
        <p:nvSpPr>
          <p:cNvPr id="11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41D9C0-5824-465E-832F-3E223E7EE1B8}" type="slidenum">
              <a:rPr lang="en-US" altLang="ja-JP"/>
              <a:pPr/>
              <a:t>10</a:t>
            </a:fld>
            <a:endParaRPr lang="en-US" altLang="ja-JP" dirty="0"/>
          </a:p>
        </p:txBody>
      </p:sp>
      <p:sp>
        <p:nvSpPr>
          <p:cNvPr id="221211" name="Rectangle 27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765175"/>
            <a:ext cx="8386762" cy="5711825"/>
          </a:xfrm>
          <a:prstGeom prst="rect">
            <a:avLst/>
          </a:prstGeom>
        </p:spPr>
        <p:txBody>
          <a:bodyPr/>
          <a:lstStyle/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</p:txBody>
      </p:sp>
      <p:sp>
        <p:nvSpPr>
          <p:cNvPr id="221188" name="Rectangle 4"/>
          <p:cNvSpPr>
            <a:spLocks noChangeArrowheads="1"/>
          </p:cNvSpPr>
          <p:nvPr/>
        </p:nvSpPr>
        <p:spPr bwMode="auto">
          <a:xfrm>
            <a:off x="381000" y="933448"/>
            <a:ext cx="8386763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</a:pPr>
            <a:r>
              <a:rPr lang="en-US" altLang="ja-JP" sz="2200" b="1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</a:rPr>
              <a:t>LCGT</a:t>
            </a:r>
            <a:endParaRPr lang="en-US" altLang="ja-JP" sz="2000" b="1" dirty="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1000100" y="928670"/>
            <a:ext cx="7500990" cy="13111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en-US" altLang="ja-JP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LCGT</a:t>
            </a:r>
            <a:r>
              <a:rPr lang="en-US" altLang="ja-JP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b="1" dirty="0" smtClean="0">
                <a:solidFill>
                  <a:srgbClr val="FFFFFF"/>
                </a:solidFill>
              </a:rPr>
              <a:t>project was selected by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b="1" dirty="0" smtClean="0">
                <a:solidFill>
                  <a:srgbClr val="FFFFFF"/>
                </a:solidFill>
              </a:rPr>
              <a:t>  the ’Facility for the advanced researches’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b="1" dirty="0" smtClean="0">
                <a:solidFill>
                  <a:srgbClr val="FFFFFF"/>
                </a:solidFill>
              </a:rPr>
              <a:t>                                           program of MEXT.</a:t>
            </a:r>
            <a:endParaRPr lang="en-US" altLang="ja-JP" b="1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5" name="Rectangle 24"/>
          <p:cNvSpPr>
            <a:spLocks noChangeArrowheads="1"/>
          </p:cNvSpPr>
          <p:nvPr/>
        </p:nvSpPr>
        <p:spPr bwMode="auto">
          <a:xfrm>
            <a:off x="1000100" y="2428868"/>
            <a:ext cx="7500990" cy="13111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en-US" altLang="ja-JP" b="1" dirty="0" smtClean="0">
                <a:solidFill>
                  <a:srgbClr val="FFFFFF"/>
                </a:solidFill>
              </a:rPr>
              <a:t>Construction cost is </a:t>
            </a:r>
            <a:r>
              <a:rPr lang="en-US" altLang="ja-JP" b="1" dirty="0" smtClean="0">
                <a:solidFill>
                  <a:srgbClr val="CCFFCC"/>
                </a:solidFill>
              </a:rPr>
              <a:t>partially</a:t>
            </a:r>
            <a:r>
              <a:rPr lang="en-US" altLang="ja-JP" b="1" dirty="0" smtClean="0">
                <a:solidFill>
                  <a:srgbClr val="FFFFFF"/>
                </a:solidFill>
              </a:rPr>
              <a:t> approved: 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b="1" dirty="0" smtClean="0">
                <a:solidFill>
                  <a:srgbClr val="FFFFFF"/>
                </a:solidFill>
              </a:rPr>
              <a:t>          9.8 </a:t>
            </a:r>
            <a:r>
              <a:rPr lang="en-US" altLang="ja-JP" b="1" dirty="0" err="1" smtClean="0">
                <a:solidFill>
                  <a:srgbClr val="FFFFFF"/>
                </a:solidFill>
              </a:rPr>
              <a:t>BYen</a:t>
            </a:r>
            <a:r>
              <a:rPr lang="en-US" altLang="ja-JP" b="1" dirty="0" smtClean="0">
                <a:solidFill>
                  <a:srgbClr val="FFFFFF"/>
                </a:solidFill>
              </a:rPr>
              <a:t> for first 3-year construction.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b="1" dirty="0" smtClean="0">
                <a:solidFill>
                  <a:srgbClr val="B2B2B2"/>
                </a:solidFill>
              </a:rPr>
              <a:t> (Original request:  15.5 </a:t>
            </a:r>
            <a:r>
              <a:rPr lang="en-US" altLang="ja-JP" b="1" dirty="0" err="1" smtClean="0">
                <a:solidFill>
                  <a:srgbClr val="B2B2B2"/>
                </a:solidFill>
              </a:rPr>
              <a:t>BYen</a:t>
            </a:r>
            <a:r>
              <a:rPr lang="en-US" altLang="ja-JP" b="1" dirty="0" smtClean="0">
                <a:solidFill>
                  <a:srgbClr val="B2B2B2"/>
                </a:solidFill>
              </a:rPr>
              <a:t> for 7 years.)</a:t>
            </a:r>
            <a:endParaRPr lang="en-US" altLang="ja-JP" b="1" dirty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6" name="Rectangle 24"/>
          <p:cNvSpPr>
            <a:spLocks noChangeArrowheads="1"/>
          </p:cNvSpPr>
          <p:nvPr/>
        </p:nvSpPr>
        <p:spPr bwMode="auto">
          <a:xfrm>
            <a:off x="1071538" y="4143380"/>
            <a:ext cx="7500990" cy="13111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en-US" altLang="ja-JP" b="1" dirty="0" smtClean="0">
                <a:solidFill>
                  <a:srgbClr val="FFFFFF"/>
                </a:solidFill>
              </a:rPr>
              <a:t>Baseline design is </a:t>
            </a:r>
            <a:r>
              <a:rPr lang="en-US" altLang="ja-JP" b="1" dirty="0" smtClean="0">
                <a:solidFill>
                  <a:srgbClr val="CCFFCC"/>
                </a:solidFill>
              </a:rPr>
              <a:t>not changed</a:t>
            </a:r>
            <a:r>
              <a:rPr lang="en-US" altLang="ja-JP" b="1" dirty="0" smtClean="0">
                <a:solidFill>
                  <a:srgbClr val="FFFFFF"/>
                </a:solidFill>
              </a:rPr>
              <a:t>: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b="1" dirty="0" smtClean="0">
                <a:solidFill>
                  <a:srgbClr val="FFFFFF"/>
                </a:solidFill>
              </a:rPr>
              <a:t>        Requesting the additional cost for 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b="1" dirty="0" smtClean="0">
                <a:solidFill>
                  <a:srgbClr val="FFFFFF"/>
                </a:solidFill>
              </a:rPr>
              <a:t>                         full construction of LCGT.</a:t>
            </a:r>
          </a:p>
        </p:txBody>
      </p:sp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2000232" y="5546896"/>
            <a:ext cx="6786610" cy="4985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en-US" altLang="ja-JP" b="1" dirty="0" smtClean="0">
                <a:solidFill>
                  <a:srgbClr val="FFFFFF"/>
                </a:solidFill>
              </a:rPr>
              <a:t>This talk is mainly on the </a:t>
            </a:r>
            <a:r>
              <a:rPr lang="en-US" altLang="ja-JP" b="1" dirty="0" smtClean="0">
                <a:solidFill>
                  <a:srgbClr val="99FF99"/>
                </a:solidFill>
              </a:rPr>
              <a:t>baseline design</a:t>
            </a:r>
            <a:r>
              <a:rPr lang="en-US" altLang="ja-JP" b="1" dirty="0" smtClean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8" name="右矢印 17"/>
          <p:cNvSpPr/>
          <p:nvPr/>
        </p:nvSpPr>
        <p:spPr bwMode="auto">
          <a:xfrm>
            <a:off x="1714480" y="5643578"/>
            <a:ext cx="285752" cy="285752"/>
          </a:xfrm>
          <a:prstGeom prst="rightArrow">
            <a:avLst/>
          </a:prstGeom>
          <a:solidFill>
            <a:srgbClr val="FFFFFF">
              <a:alpha val="1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ransition advTm="2128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角丸四角形 10"/>
          <p:cNvSpPr/>
          <p:nvPr/>
        </p:nvSpPr>
        <p:spPr bwMode="auto">
          <a:xfrm>
            <a:off x="285720" y="2214554"/>
            <a:ext cx="8715436" cy="4143404"/>
          </a:xfrm>
          <a:prstGeom prst="roundRect">
            <a:avLst>
              <a:gd name="adj" fmla="val 4039"/>
            </a:avLst>
          </a:prstGeom>
          <a:solidFill>
            <a:srgbClr val="000000">
              <a:alpha val="50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The 20th workshop on General Relativity and Gravitation  (JGRG20, Sept. 23, 2010, YITP, Kyoto)</a:t>
            </a:r>
            <a:endParaRPr lang="en-US" altLang="ja-JP" sz="12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LCGT interferometer</a:t>
            </a:r>
            <a:endParaRPr lang="ja-JP" altLang="ja-JP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928662" y="928670"/>
            <a:ext cx="7858180" cy="1357322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altLang="ja-JP" sz="2000" b="1" kern="0" dirty="0" smtClean="0">
                <a:solidFill>
                  <a:srgbClr val="FFFFFF"/>
                </a:solidFill>
                <a:latin typeface="+mn-lt"/>
                <a:ea typeface="+mn-ea"/>
              </a:rPr>
              <a:t>LCGT baseline design</a:t>
            </a: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ja-JP" altLang="en-US" sz="2000" b="1" kern="0" dirty="0" smtClean="0">
                <a:solidFill>
                  <a:srgbClr val="FFFFFF"/>
                </a:solidFill>
                <a:latin typeface="+mn-lt"/>
                <a:ea typeface="+mn-ea"/>
              </a:rPr>
              <a:t>　　</a:t>
            </a:r>
            <a:r>
              <a:rPr lang="en-US" altLang="ja-JP" sz="2000" b="1" kern="0" dirty="0" smtClean="0">
                <a:solidFill>
                  <a:srgbClr val="FFFFFF"/>
                </a:solidFill>
                <a:latin typeface="+mn-lt"/>
                <a:ea typeface="+mn-ea"/>
              </a:rPr>
              <a:t>Arm length of </a:t>
            </a:r>
            <a:r>
              <a:rPr lang="en-US" altLang="ja-JP" sz="2000" b="1" kern="0" dirty="0" smtClean="0">
                <a:solidFill>
                  <a:srgbClr val="CCECFF"/>
                </a:solidFill>
                <a:latin typeface="+mn-lt"/>
                <a:ea typeface="+mn-ea"/>
              </a:rPr>
              <a:t>3km</a:t>
            </a:r>
            <a:r>
              <a:rPr lang="en-US" altLang="ja-JP" sz="2000" b="1" kern="0" dirty="0" smtClean="0">
                <a:solidFill>
                  <a:srgbClr val="FFFFFF"/>
                </a:solidFill>
                <a:latin typeface="+mn-lt"/>
                <a:ea typeface="+mn-ea"/>
              </a:rPr>
              <a:t>, Underground site of </a:t>
            </a:r>
            <a:r>
              <a:rPr lang="en-US" altLang="ja-JP" sz="2000" b="1" kern="0" dirty="0" smtClean="0">
                <a:solidFill>
                  <a:srgbClr val="CCECFF"/>
                </a:solidFill>
                <a:latin typeface="+mn-lt"/>
                <a:ea typeface="+mn-ea"/>
              </a:rPr>
              <a:t>Kamioka</a:t>
            </a: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altLang="ja-JP" sz="2000" b="1" kern="0" dirty="0" smtClean="0">
                <a:solidFill>
                  <a:srgbClr val="FFFFFF"/>
                </a:solidFill>
                <a:latin typeface="+mn-lt"/>
                <a:ea typeface="+mn-ea"/>
              </a:rPr>
              <a:t>     </a:t>
            </a:r>
            <a:r>
              <a:rPr lang="en-US" altLang="ja-JP" sz="2000" b="1" kern="0" dirty="0" smtClean="0">
                <a:solidFill>
                  <a:srgbClr val="CCECFF"/>
                </a:solidFill>
                <a:latin typeface="+mn-lt"/>
                <a:ea typeface="+mn-ea"/>
              </a:rPr>
              <a:t>Cryogenic</a:t>
            </a:r>
            <a:r>
              <a:rPr lang="en-US" altLang="ja-JP" sz="2000" b="1" kern="0" dirty="0" smtClean="0">
                <a:solidFill>
                  <a:srgbClr val="FFFFFF"/>
                </a:solidFill>
                <a:latin typeface="+mn-lt"/>
                <a:ea typeface="+mn-ea"/>
              </a:rPr>
              <a:t> mirror and suspension  </a:t>
            </a:r>
          </a:p>
        </p:txBody>
      </p:sp>
      <p:pic>
        <p:nvPicPr>
          <p:cNvPr id="9" name="図 8" descr="RSE_ifo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4B4B4B"/>
              </a:clrFrom>
              <a:clrTo>
                <a:srgbClr val="4B4B4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14810" y="2554006"/>
            <a:ext cx="4857752" cy="3661076"/>
          </a:xfrm>
          <a:prstGeom prst="rect">
            <a:avLst/>
          </a:prstGeom>
        </p:spPr>
      </p:pic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28596" y="2643182"/>
            <a:ext cx="8429684" cy="4071966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altLang="ja-JP" sz="1800" b="1" kern="0" dirty="0" smtClean="0">
                <a:solidFill>
                  <a:srgbClr val="CCECFF"/>
                </a:solidFill>
                <a:latin typeface="+mn-lt"/>
                <a:ea typeface="+mn-ea"/>
              </a:rPr>
              <a:t>R</a:t>
            </a:r>
            <a:r>
              <a:rPr lang="en-US" altLang="ja-JP" sz="1800" b="1" kern="0" dirty="0" smtClean="0">
                <a:solidFill>
                  <a:srgbClr val="F8F8F8"/>
                </a:solidFill>
                <a:latin typeface="+mn-lt"/>
                <a:ea typeface="+mn-ea"/>
              </a:rPr>
              <a:t>esonant-</a:t>
            </a:r>
            <a:r>
              <a:rPr lang="en-US" altLang="ja-JP" sz="1800" b="1" kern="0" dirty="0" smtClean="0">
                <a:solidFill>
                  <a:srgbClr val="CCECFF"/>
                </a:solidFill>
                <a:latin typeface="+mn-lt"/>
                <a:ea typeface="+mn-ea"/>
              </a:rPr>
              <a:t>S</a:t>
            </a:r>
            <a:r>
              <a:rPr lang="en-US" altLang="ja-JP" sz="1800" b="1" kern="0" dirty="0" smtClean="0">
                <a:solidFill>
                  <a:srgbClr val="F8F8F8"/>
                </a:solidFill>
                <a:latin typeface="+mn-lt"/>
                <a:ea typeface="+mn-ea"/>
              </a:rPr>
              <a:t>ideband </a:t>
            </a:r>
            <a:r>
              <a:rPr lang="en-US" altLang="ja-JP" sz="1800" b="1" kern="0" dirty="0" smtClean="0">
                <a:solidFill>
                  <a:srgbClr val="CCECFF"/>
                </a:solidFill>
                <a:latin typeface="+mn-lt"/>
                <a:ea typeface="+mn-ea"/>
              </a:rPr>
              <a:t>E</a:t>
            </a:r>
            <a:r>
              <a:rPr lang="en-US" altLang="ja-JP" sz="1800" b="1" kern="0" dirty="0" smtClean="0">
                <a:solidFill>
                  <a:srgbClr val="F8F8F8"/>
                </a:solidFill>
                <a:latin typeface="+mn-lt"/>
                <a:ea typeface="+mn-ea"/>
              </a:rPr>
              <a:t>xtraction</a:t>
            </a: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altLang="ja-JP" sz="1800" b="1" kern="0" dirty="0" smtClean="0">
                <a:solidFill>
                  <a:srgbClr val="F8F8F8"/>
                </a:solidFill>
                <a:latin typeface="+mn-lt"/>
                <a:ea typeface="+mn-ea"/>
              </a:rPr>
              <a:t>   Input carrier power : </a:t>
            </a:r>
            <a:r>
              <a:rPr lang="en-US" altLang="ja-JP" sz="1800" b="1" kern="0" dirty="0" smtClean="0">
                <a:solidFill>
                  <a:srgbClr val="CCECFF"/>
                </a:solidFill>
                <a:latin typeface="+mn-lt"/>
                <a:ea typeface="+mn-ea"/>
              </a:rPr>
              <a:t>75W</a:t>
            </a: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altLang="ja-JP" sz="1800" b="1" kern="0" dirty="0" smtClean="0">
                <a:solidFill>
                  <a:srgbClr val="F8F8F8"/>
                </a:solidFill>
                <a:latin typeface="+mn-lt"/>
                <a:ea typeface="+mn-ea"/>
              </a:rPr>
              <a:t>   </a:t>
            </a:r>
            <a:r>
              <a:rPr lang="en-US" altLang="ja-JP" sz="1800" b="1" kern="0" dirty="0" smtClean="0">
                <a:solidFill>
                  <a:srgbClr val="CCECFF"/>
                </a:solidFill>
                <a:latin typeface="+mn-lt"/>
                <a:ea typeface="+mn-ea"/>
              </a:rPr>
              <a:t>DC readout</a:t>
            </a: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altLang="ja-JP" sz="1800" b="1" kern="0" dirty="0" smtClean="0">
                <a:solidFill>
                  <a:srgbClr val="F8F8F8"/>
                </a:solidFill>
                <a:latin typeface="+mn-lt"/>
                <a:ea typeface="+mn-ea"/>
              </a:rPr>
              <a:t>   </a:t>
            </a: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altLang="ja-JP" sz="1800" b="1" kern="0" dirty="0" smtClean="0">
                <a:solidFill>
                  <a:srgbClr val="F8F8F8"/>
                </a:solidFill>
                <a:latin typeface="+mn-lt"/>
                <a:ea typeface="+mn-ea"/>
              </a:rPr>
              <a:t>   Main IFO mirror</a:t>
            </a: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altLang="ja-JP" sz="1800" b="1" kern="0" dirty="0" smtClean="0">
                <a:solidFill>
                  <a:srgbClr val="F8F8F8"/>
                </a:solidFill>
                <a:latin typeface="+mn-lt"/>
                <a:ea typeface="+mn-ea"/>
              </a:rPr>
              <a:t>      </a:t>
            </a:r>
            <a:r>
              <a:rPr lang="en-US" altLang="ja-JP" sz="1800" b="1" kern="0" dirty="0" smtClean="0">
                <a:solidFill>
                  <a:srgbClr val="CCECFF"/>
                </a:solidFill>
                <a:latin typeface="+mn-lt"/>
                <a:ea typeface="+mn-ea"/>
              </a:rPr>
              <a:t>20K</a:t>
            </a:r>
            <a:r>
              <a:rPr lang="en-US" altLang="ja-JP" sz="1800" b="1" kern="0" dirty="0" smtClean="0">
                <a:solidFill>
                  <a:srgbClr val="F8F8F8"/>
                </a:solidFill>
                <a:latin typeface="+mn-lt"/>
                <a:ea typeface="+mn-ea"/>
              </a:rPr>
              <a:t>, 30kg </a:t>
            </a:r>
            <a:r>
              <a:rPr lang="en-US" altLang="ja-JP" sz="1400" b="1" kern="0" dirty="0" smtClean="0">
                <a:solidFill>
                  <a:srgbClr val="F8F8F8"/>
                </a:solidFill>
                <a:latin typeface="+mn-lt"/>
                <a:ea typeface="+mn-ea"/>
              </a:rPr>
              <a:t>(Φ250mm, t150mm)</a:t>
            </a: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altLang="ja-JP" sz="1800" b="1" kern="0" dirty="0" smtClean="0">
                <a:solidFill>
                  <a:srgbClr val="F8F8F8"/>
                </a:solidFill>
                <a:latin typeface="+mn-lt"/>
                <a:ea typeface="+mn-ea"/>
              </a:rPr>
              <a:t>      Mech. Loss :  10</a:t>
            </a:r>
            <a:r>
              <a:rPr lang="en-US" altLang="ja-JP" sz="1800" b="1" kern="0" baseline="30000" dirty="0" smtClean="0">
                <a:solidFill>
                  <a:srgbClr val="F8F8F8"/>
                </a:solidFill>
                <a:latin typeface="+mn-lt"/>
                <a:ea typeface="+mn-ea"/>
              </a:rPr>
              <a:t>-8</a:t>
            </a: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altLang="ja-JP" sz="1800" b="1" kern="0" dirty="0" smtClean="0">
                <a:solidFill>
                  <a:srgbClr val="F8F8F8"/>
                </a:solidFill>
                <a:latin typeface="+mn-lt"/>
                <a:ea typeface="+mn-ea"/>
              </a:rPr>
              <a:t>     </a:t>
            </a:r>
            <a:r>
              <a:rPr lang="ja-JP" altLang="en-US" sz="1800" b="1" kern="0" dirty="0" smtClean="0">
                <a:solidFill>
                  <a:srgbClr val="F8F8F8"/>
                </a:solidFill>
                <a:latin typeface="+mn-lt"/>
                <a:ea typeface="+mn-ea"/>
              </a:rPr>
              <a:t> </a:t>
            </a:r>
            <a:r>
              <a:rPr lang="en-US" altLang="ja-JP" sz="1800" b="1" kern="0" dirty="0" smtClean="0">
                <a:solidFill>
                  <a:srgbClr val="F8F8F8"/>
                </a:solidFill>
                <a:latin typeface="+mn-lt"/>
                <a:ea typeface="+mn-ea"/>
              </a:rPr>
              <a:t>Opt. Absorption  20ppm/cm</a:t>
            </a: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endParaRPr lang="en-US" altLang="ja-JP" sz="1800" b="1" kern="0" dirty="0" smtClean="0">
              <a:solidFill>
                <a:srgbClr val="F8F8F8"/>
              </a:solidFill>
              <a:latin typeface="+mn-lt"/>
              <a:ea typeface="+mn-ea"/>
            </a:endParaRP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altLang="ja-JP" sz="1800" b="1" kern="0" dirty="0" smtClean="0">
                <a:solidFill>
                  <a:srgbClr val="F8F8F8"/>
                </a:solidFill>
                <a:latin typeface="+mn-lt"/>
                <a:ea typeface="+mn-ea"/>
              </a:rPr>
              <a:t>   Suspension</a:t>
            </a: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altLang="ja-JP" sz="1800" b="1" kern="0" dirty="0" smtClean="0">
                <a:solidFill>
                  <a:srgbClr val="F8F8F8"/>
                </a:solidFill>
                <a:latin typeface="+mn-lt"/>
                <a:ea typeface="+mn-ea"/>
              </a:rPr>
              <a:t>       Sapphire fiber </a:t>
            </a:r>
            <a:r>
              <a:rPr lang="en-US" altLang="ja-JP" sz="1800" b="1" kern="0" dirty="0" smtClean="0">
                <a:solidFill>
                  <a:srgbClr val="CCECFF"/>
                </a:solidFill>
                <a:latin typeface="+mn-lt"/>
                <a:ea typeface="+mn-ea"/>
              </a:rPr>
              <a:t>16K</a:t>
            </a:r>
          </a:p>
          <a:p>
            <a:pPr marL="193675" lvl="0" indent="-193675" algn="l" eaLnBrk="0" hangingPunct="0">
              <a:lnSpc>
                <a:spcPct val="110000"/>
              </a:lnSpc>
              <a:buSzPct val="70000"/>
              <a:buNone/>
              <a:defRPr/>
            </a:pPr>
            <a:r>
              <a:rPr lang="en-US" altLang="ja-JP" sz="1800" b="1" kern="0" dirty="0" smtClean="0">
                <a:solidFill>
                  <a:srgbClr val="F8F8F8"/>
                </a:solidFill>
              </a:rPr>
              <a:t>       Mech. Loss :  2x10</a:t>
            </a:r>
            <a:r>
              <a:rPr lang="en-US" altLang="ja-JP" sz="1800" b="1" kern="0" baseline="30000" dirty="0" smtClean="0">
                <a:solidFill>
                  <a:srgbClr val="F8F8F8"/>
                </a:solidFill>
              </a:rPr>
              <a:t>-8</a:t>
            </a:r>
            <a:endParaRPr lang="en-US" altLang="ja-JP" sz="1800" b="1" kern="0" dirty="0" smtClean="0">
              <a:solidFill>
                <a:srgbClr val="F8F8F8"/>
              </a:solidFill>
              <a:latin typeface="+mn-lt"/>
              <a:ea typeface="+mn-ea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71472" y="2214554"/>
            <a:ext cx="7858180" cy="500066"/>
          </a:xfrm>
          <a:prstGeom prst="rect">
            <a:avLst/>
          </a:prstGeom>
        </p:spPr>
        <p:txBody>
          <a:bodyPr/>
          <a:lstStyle/>
          <a:p>
            <a:pPr marL="193675" lvl="0" indent="-193675" algn="l" eaLnBrk="0" hangingPunct="0">
              <a:lnSpc>
                <a:spcPct val="110000"/>
              </a:lnSpc>
              <a:buSzPct val="70000"/>
              <a:buNone/>
              <a:defRPr/>
            </a:pPr>
            <a:r>
              <a:rPr lang="en-US" altLang="ja-JP" sz="2000" b="1" kern="0" dirty="0" smtClean="0">
                <a:solidFill>
                  <a:srgbClr val="99CCFF"/>
                </a:solidFill>
                <a:latin typeface="+mn-lt"/>
                <a:ea typeface="+mn-ea"/>
              </a:rPr>
              <a:t>High-power RSE </a:t>
            </a:r>
            <a:r>
              <a:rPr lang="en-US" altLang="ja-JP" sz="2000" b="1" kern="0" dirty="0" smtClean="0">
                <a:solidFill>
                  <a:srgbClr val="99CCFF"/>
                </a:solidFill>
              </a:rPr>
              <a:t>interferometer</a:t>
            </a:r>
            <a:r>
              <a:rPr lang="en-US" altLang="ja-JP" sz="2000" b="1" kern="0" dirty="0" smtClean="0">
                <a:solidFill>
                  <a:srgbClr val="99CCFF"/>
                </a:solidFill>
                <a:latin typeface="+mn-lt"/>
                <a:ea typeface="+mn-ea"/>
              </a:rPr>
              <a:t> with cryogenic mirrors</a:t>
            </a: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ja-JP" altLang="en-US" sz="2000" b="1" kern="0" dirty="0" smtClean="0">
                <a:solidFill>
                  <a:srgbClr val="F8F8F8"/>
                </a:solidFill>
                <a:latin typeface="+mn-lt"/>
                <a:ea typeface="+mn-ea"/>
              </a:rPr>
              <a:t>  </a:t>
            </a:r>
            <a:r>
              <a:rPr lang="en-US" altLang="ja-JP" sz="2000" b="1" kern="0" dirty="0" smtClean="0">
                <a:solidFill>
                  <a:srgbClr val="F8F8F8"/>
                </a:solidFill>
                <a:latin typeface="+mn-lt"/>
                <a:ea typeface="+mn-ea"/>
              </a:rPr>
              <a:t> </a:t>
            </a:r>
          </a:p>
        </p:txBody>
      </p:sp>
      <p:sp>
        <p:nvSpPr>
          <p:cNvPr id="12" name="スライド番号プレースホルダ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4D060A6-9F2D-4B2F-AA5E-080FECEE08E7}" type="slidenum">
              <a:rPr lang="en-US" altLang="ja-JP" smtClean="0"/>
              <a:pPr/>
              <a:t>11</a:t>
            </a:fld>
            <a:endParaRPr lang="en-US" altLang="ja-JP" dirty="0"/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角丸四角形 23"/>
          <p:cNvSpPr/>
          <p:nvPr/>
        </p:nvSpPr>
        <p:spPr bwMode="auto">
          <a:xfrm>
            <a:off x="857224" y="1714488"/>
            <a:ext cx="7572428" cy="4643470"/>
          </a:xfrm>
          <a:prstGeom prst="roundRect">
            <a:avLst>
              <a:gd name="adj" fmla="val 5876"/>
            </a:avLst>
          </a:prstGeom>
          <a:solidFill>
            <a:srgbClr val="000000">
              <a:alpha val="50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0" name="フリーフォーム 29"/>
          <p:cNvSpPr/>
          <p:nvPr/>
        </p:nvSpPr>
        <p:spPr bwMode="auto">
          <a:xfrm>
            <a:off x="1959429" y="1888177"/>
            <a:ext cx="6115792" cy="3776353"/>
          </a:xfrm>
          <a:custGeom>
            <a:avLst/>
            <a:gdLst>
              <a:gd name="connsiteX0" fmla="*/ 0 w 6115792"/>
              <a:gd name="connsiteY0" fmla="*/ 0 h 3776353"/>
              <a:gd name="connsiteX1" fmla="*/ 23750 w 6115792"/>
              <a:gd name="connsiteY1" fmla="*/ 3776353 h 3776353"/>
              <a:gd name="connsiteX2" fmla="*/ 6103916 w 6115792"/>
              <a:gd name="connsiteY2" fmla="*/ 3776353 h 3776353"/>
              <a:gd name="connsiteX3" fmla="*/ 6115792 w 6115792"/>
              <a:gd name="connsiteY3" fmla="*/ 2375065 h 3776353"/>
              <a:gd name="connsiteX4" fmla="*/ 4275116 w 6115792"/>
              <a:gd name="connsiteY4" fmla="*/ 2909454 h 3776353"/>
              <a:gd name="connsiteX5" fmla="*/ 3847605 w 6115792"/>
              <a:gd name="connsiteY5" fmla="*/ 2980706 h 3776353"/>
              <a:gd name="connsiteX6" fmla="*/ 3431968 w 6115792"/>
              <a:gd name="connsiteY6" fmla="*/ 3028207 h 3776353"/>
              <a:gd name="connsiteX7" fmla="*/ 3111335 w 6115792"/>
              <a:gd name="connsiteY7" fmla="*/ 3028207 h 3776353"/>
              <a:gd name="connsiteX8" fmla="*/ 2826327 w 6115792"/>
              <a:gd name="connsiteY8" fmla="*/ 3040083 h 3776353"/>
              <a:gd name="connsiteX9" fmla="*/ 2660072 w 6115792"/>
              <a:gd name="connsiteY9" fmla="*/ 2980706 h 3776353"/>
              <a:gd name="connsiteX10" fmla="*/ 1413163 w 6115792"/>
              <a:gd name="connsiteY10" fmla="*/ 2161309 h 3776353"/>
              <a:gd name="connsiteX11" fmla="*/ 1282535 w 6115792"/>
              <a:gd name="connsiteY11" fmla="*/ 2066306 h 3776353"/>
              <a:gd name="connsiteX12" fmla="*/ 1199407 w 6115792"/>
              <a:gd name="connsiteY12" fmla="*/ 1983179 h 3776353"/>
              <a:gd name="connsiteX13" fmla="*/ 1151906 w 6115792"/>
              <a:gd name="connsiteY13" fmla="*/ 1923802 h 3776353"/>
              <a:gd name="connsiteX14" fmla="*/ 356259 w 6115792"/>
              <a:gd name="connsiteY14" fmla="*/ 11875 h 3776353"/>
              <a:gd name="connsiteX15" fmla="*/ 0 w 6115792"/>
              <a:gd name="connsiteY15" fmla="*/ 0 h 3776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115792" h="3776353">
                <a:moveTo>
                  <a:pt x="0" y="0"/>
                </a:moveTo>
                <a:lnTo>
                  <a:pt x="23750" y="3776353"/>
                </a:lnTo>
                <a:lnTo>
                  <a:pt x="6103916" y="3776353"/>
                </a:lnTo>
                <a:lnTo>
                  <a:pt x="6115792" y="2375065"/>
                </a:lnTo>
                <a:lnTo>
                  <a:pt x="4275116" y="2909454"/>
                </a:lnTo>
                <a:lnTo>
                  <a:pt x="3847605" y="2980706"/>
                </a:lnTo>
                <a:lnTo>
                  <a:pt x="3431968" y="3028207"/>
                </a:lnTo>
                <a:lnTo>
                  <a:pt x="3111335" y="3028207"/>
                </a:lnTo>
                <a:lnTo>
                  <a:pt x="2826327" y="3040083"/>
                </a:lnTo>
                <a:lnTo>
                  <a:pt x="2660072" y="2980706"/>
                </a:lnTo>
                <a:lnTo>
                  <a:pt x="1413163" y="2161309"/>
                </a:lnTo>
                <a:lnTo>
                  <a:pt x="1282535" y="2066306"/>
                </a:lnTo>
                <a:lnTo>
                  <a:pt x="1199407" y="1983179"/>
                </a:lnTo>
                <a:lnTo>
                  <a:pt x="1151906" y="1923802"/>
                </a:lnTo>
                <a:lnTo>
                  <a:pt x="356259" y="118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954373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2175" y="1714488"/>
            <a:ext cx="7576800" cy="4750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1129" name="Rectangle 10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Sensitivity Curve</a:t>
            </a:r>
            <a:endParaRPr lang="en-US" altLang="ja-JP" sz="2000" dirty="0"/>
          </a:p>
        </p:txBody>
      </p:sp>
      <p:sp>
        <p:nvSpPr>
          <p:cNvPr id="2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The 20th workshop on General Relativity and Gravitation  (JGRG20, Sept. 23, 2010, YITP, Kyoto)</a:t>
            </a:r>
            <a:endParaRPr lang="en-US" altLang="ja-JP"/>
          </a:p>
        </p:txBody>
      </p:sp>
      <p:sp>
        <p:nvSpPr>
          <p:cNvPr id="21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C1B733-560C-448E-A342-D9401B5FD509}" type="slidenum">
              <a:rPr lang="en-US" altLang="ja-JP"/>
              <a:pPr/>
              <a:t>12</a:t>
            </a:fld>
            <a:endParaRPr lang="en-US" altLang="ja-JP"/>
          </a:p>
        </p:txBody>
      </p:sp>
      <p:sp>
        <p:nvSpPr>
          <p:cNvPr id="28" name="Rectangle 24"/>
          <p:cNvSpPr>
            <a:spLocks noChangeArrowheads="1"/>
          </p:cNvSpPr>
          <p:nvPr/>
        </p:nvSpPr>
        <p:spPr bwMode="auto">
          <a:xfrm>
            <a:off x="1214414" y="873609"/>
            <a:ext cx="6072230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Comparable with </a:t>
            </a:r>
            <a:r>
              <a:rPr lang="en-US" altLang="ja-JP" sz="2000" b="1" dirty="0" err="1" smtClean="0">
                <a:solidFill>
                  <a:srgbClr val="FFFFFF"/>
                </a:solidFill>
              </a:rPr>
              <a:t>Ad.LIGO</a:t>
            </a:r>
            <a:r>
              <a:rPr lang="en-US" altLang="ja-JP" sz="2000" b="1" dirty="0" smtClean="0">
                <a:solidFill>
                  <a:srgbClr val="FFFFFF"/>
                </a:solidFill>
              </a:rPr>
              <a:t> </a:t>
            </a:r>
            <a:r>
              <a:rPr lang="en-US" altLang="ja-JP" sz="2000" b="1" dirty="0" err="1" smtClean="0">
                <a:solidFill>
                  <a:srgbClr val="FFFFFF"/>
                </a:solidFill>
              </a:rPr>
              <a:t>Ad.VIRGO</a:t>
            </a:r>
            <a:r>
              <a:rPr lang="en-US" altLang="ja-JP" sz="2000" b="1" dirty="0" smtClean="0">
                <a:solidFill>
                  <a:srgbClr val="FFFFFF"/>
                </a:solidFill>
              </a:rPr>
              <a:t> 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sym typeface="Wingdings" pitchFamily="2" charset="2"/>
              </a:rPr>
              <a:t>                       Global network observation</a:t>
            </a:r>
            <a:endParaRPr lang="en-US" altLang="ja-JP" sz="2000" b="1" dirty="0" smtClean="0">
              <a:solidFill>
                <a:srgbClr val="FFFFFF"/>
              </a:solidFill>
            </a:endParaRPr>
          </a:p>
        </p:txBody>
      </p:sp>
      <p:grpSp>
        <p:nvGrpSpPr>
          <p:cNvPr id="41" name="グループ化 40"/>
          <p:cNvGrpSpPr/>
          <p:nvPr/>
        </p:nvGrpSpPr>
        <p:grpSpPr>
          <a:xfrm>
            <a:off x="2949641" y="2087467"/>
            <a:ext cx="4590843" cy="2645656"/>
            <a:chOff x="2949641" y="2087467"/>
            <a:chExt cx="4590843" cy="2645656"/>
          </a:xfrm>
        </p:grpSpPr>
        <p:sp>
          <p:nvSpPr>
            <p:cNvPr id="261125" name="AutoShape 1029"/>
            <p:cNvSpPr>
              <a:spLocks noChangeAspect="1" noChangeArrowheads="1"/>
            </p:cNvSpPr>
            <p:nvPr/>
          </p:nvSpPr>
          <p:spPr bwMode="auto">
            <a:xfrm rot="19800000" flipH="1">
              <a:off x="2949641" y="2570984"/>
              <a:ext cx="760869" cy="792311"/>
            </a:xfrm>
            <a:custGeom>
              <a:avLst/>
              <a:gdLst>
                <a:gd name="G0" fmla="+- 13611 0 0"/>
                <a:gd name="G1" fmla="+- 6116 0 0"/>
                <a:gd name="G2" fmla="+- 21600 0 6116"/>
                <a:gd name="G3" fmla="+- 10800 0 6116"/>
                <a:gd name="G4" fmla="+- 21600 0 13611"/>
                <a:gd name="G5" fmla="*/ G4 G3 10800"/>
                <a:gd name="G6" fmla="+- 21600 0 G5"/>
                <a:gd name="T0" fmla="*/ 13611 w 21600"/>
                <a:gd name="T1" fmla="*/ 0 h 21600"/>
                <a:gd name="T2" fmla="*/ 0 w 21600"/>
                <a:gd name="T3" fmla="*/ 10800 h 21600"/>
                <a:gd name="T4" fmla="*/ 13611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3611" y="0"/>
                  </a:moveTo>
                  <a:lnTo>
                    <a:pt x="13611" y="6116"/>
                  </a:lnTo>
                  <a:lnTo>
                    <a:pt x="3375" y="6116"/>
                  </a:lnTo>
                  <a:lnTo>
                    <a:pt x="3375" y="15484"/>
                  </a:lnTo>
                  <a:lnTo>
                    <a:pt x="13611" y="15484"/>
                  </a:lnTo>
                  <a:lnTo>
                    <a:pt x="13611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6116"/>
                  </a:moveTo>
                  <a:lnTo>
                    <a:pt x="1350" y="15484"/>
                  </a:lnTo>
                  <a:lnTo>
                    <a:pt x="2700" y="15484"/>
                  </a:lnTo>
                  <a:lnTo>
                    <a:pt x="2700" y="6116"/>
                  </a:lnTo>
                  <a:close/>
                </a:path>
                <a:path w="21600" h="21600">
                  <a:moveTo>
                    <a:pt x="0" y="6116"/>
                  </a:moveTo>
                  <a:lnTo>
                    <a:pt x="0" y="15484"/>
                  </a:lnTo>
                  <a:lnTo>
                    <a:pt x="675" y="15484"/>
                  </a:lnTo>
                  <a:lnTo>
                    <a:pt x="675" y="6116"/>
                  </a:lnTo>
                  <a:close/>
                </a:path>
              </a:pathLst>
            </a:custGeom>
            <a:solidFill>
              <a:srgbClr val="CCFFCC">
                <a:alpha val="40000"/>
              </a:srgbClr>
            </a:solidFill>
            <a:ln w="3175">
              <a:solidFill>
                <a:srgbClr val="CCFFCC">
                  <a:alpha val="90000"/>
                </a:srgbClr>
              </a:solidFill>
              <a:miter lim="800000"/>
              <a:headEnd/>
              <a:tailEnd/>
            </a:ln>
            <a:effectLst/>
          </p:spPr>
          <p:txBody>
            <a:bodyPr wrap="square" anchor="ctr">
              <a:noAutofit/>
            </a:bodyPr>
            <a:lstStyle/>
            <a:p>
              <a:endParaRPr lang="ja-JP" altLang="en-US" dirty="0"/>
            </a:p>
          </p:txBody>
        </p:sp>
        <p:sp>
          <p:nvSpPr>
            <p:cNvPr id="35" name="Rectangle 24"/>
            <p:cNvSpPr>
              <a:spLocks noChangeArrowheads="1"/>
            </p:cNvSpPr>
            <p:nvPr/>
          </p:nvSpPr>
          <p:spPr bwMode="auto">
            <a:xfrm rot="3573483">
              <a:off x="3371834" y="2354982"/>
              <a:ext cx="1208035" cy="67300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05000"/>
                </a:lnSpc>
                <a:buNone/>
              </a:pPr>
              <a:r>
                <a:rPr lang="en-US" altLang="ja-JP" sz="1800" b="1" dirty="0" smtClean="0">
                  <a:solidFill>
                    <a:srgbClr val="CCFFCC"/>
                  </a:solidFill>
                </a:rPr>
                <a:t>Seismic</a:t>
              </a:r>
            </a:p>
            <a:p>
              <a:pPr algn="l">
                <a:lnSpc>
                  <a:spcPct val="105000"/>
                </a:lnSpc>
                <a:buNone/>
              </a:pPr>
              <a:r>
                <a:rPr lang="en-US" altLang="ja-JP" sz="1800" b="1" dirty="0" smtClean="0">
                  <a:solidFill>
                    <a:srgbClr val="CCFFCC"/>
                  </a:solidFill>
                </a:rPr>
                <a:t>  Noise</a:t>
              </a:r>
            </a:p>
          </p:txBody>
        </p:sp>
        <p:sp>
          <p:nvSpPr>
            <p:cNvPr id="36" name="Rectangle 24"/>
            <p:cNvSpPr>
              <a:spLocks noChangeArrowheads="1"/>
            </p:cNvSpPr>
            <p:nvPr/>
          </p:nvSpPr>
          <p:spPr bwMode="auto">
            <a:xfrm rot="2329180">
              <a:off x="3995837" y="3564172"/>
              <a:ext cx="1305390" cy="67300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05000"/>
                </a:lnSpc>
                <a:buNone/>
              </a:pPr>
              <a:r>
                <a:rPr lang="en-US" altLang="ja-JP" sz="1800" b="1" dirty="0" smtClean="0">
                  <a:solidFill>
                    <a:srgbClr val="CCECFF"/>
                  </a:solidFill>
                </a:rPr>
                <a:t>Thermal </a:t>
              </a:r>
            </a:p>
            <a:p>
              <a:pPr algn="l">
                <a:lnSpc>
                  <a:spcPct val="105000"/>
                </a:lnSpc>
                <a:buNone/>
              </a:pPr>
              <a:r>
                <a:rPr lang="en-US" altLang="ja-JP" sz="1800" b="1" dirty="0" smtClean="0">
                  <a:solidFill>
                    <a:srgbClr val="CCECFF"/>
                  </a:solidFill>
                </a:rPr>
                <a:t>   Noise</a:t>
              </a:r>
            </a:p>
          </p:txBody>
        </p:sp>
        <p:sp>
          <p:nvSpPr>
            <p:cNvPr id="37" name="Rectangle 24"/>
            <p:cNvSpPr>
              <a:spLocks noChangeArrowheads="1"/>
            </p:cNvSpPr>
            <p:nvPr/>
          </p:nvSpPr>
          <p:spPr bwMode="auto">
            <a:xfrm rot="20155161">
              <a:off x="5450432" y="3377336"/>
              <a:ext cx="2000264" cy="67300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05000"/>
                </a:lnSpc>
                <a:buNone/>
              </a:pPr>
              <a:r>
                <a:rPr lang="en-US" altLang="ja-JP" sz="1800" b="1" dirty="0" smtClean="0">
                  <a:solidFill>
                    <a:srgbClr val="FFCCCC"/>
                  </a:solidFill>
                </a:rPr>
                <a:t>Optical </a:t>
              </a:r>
            </a:p>
            <a:p>
              <a:pPr algn="l">
                <a:lnSpc>
                  <a:spcPct val="105000"/>
                </a:lnSpc>
                <a:buNone/>
              </a:pPr>
              <a:r>
                <a:rPr lang="en-US" altLang="ja-JP" sz="1800" b="1" dirty="0" smtClean="0">
                  <a:solidFill>
                    <a:srgbClr val="FFCCCC"/>
                  </a:solidFill>
                </a:rPr>
                <a:t>Readout noise</a:t>
              </a:r>
            </a:p>
          </p:txBody>
        </p:sp>
        <p:sp>
          <p:nvSpPr>
            <p:cNvPr id="39" name="角丸四角形 38"/>
            <p:cNvSpPr/>
            <p:nvPr/>
          </p:nvSpPr>
          <p:spPr bwMode="auto">
            <a:xfrm rot="1944506">
              <a:off x="3037920" y="4018100"/>
              <a:ext cx="2205235" cy="336438"/>
            </a:xfrm>
            <a:prstGeom prst="roundRect">
              <a:avLst>
                <a:gd name="adj" fmla="val 5876"/>
              </a:avLst>
            </a:prstGeom>
            <a:solidFill>
              <a:srgbClr val="000000">
                <a:alpha val="90000"/>
              </a:srgb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33" name="AutoShape 1029"/>
            <p:cNvSpPr>
              <a:spLocks noChangeAspect="1" noChangeArrowheads="1"/>
            </p:cNvSpPr>
            <p:nvPr/>
          </p:nvSpPr>
          <p:spPr bwMode="auto">
            <a:xfrm rot="18739841" flipH="1">
              <a:off x="3811044" y="3895159"/>
              <a:ext cx="644824" cy="792311"/>
            </a:xfrm>
            <a:custGeom>
              <a:avLst/>
              <a:gdLst>
                <a:gd name="G0" fmla="+- 13611 0 0"/>
                <a:gd name="G1" fmla="+- 6116 0 0"/>
                <a:gd name="G2" fmla="+- 21600 0 6116"/>
                <a:gd name="G3" fmla="+- 10800 0 6116"/>
                <a:gd name="G4" fmla="+- 21600 0 13611"/>
                <a:gd name="G5" fmla="*/ G4 G3 10800"/>
                <a:gd name="G6" fmla="+- 21600 0 G5"/>
                <a:gd name="T0" fmla="*/ 13611 w 21600"/>
                <a:gd name="T1" fmla="*/ 0 h 21600"/>
                <a:gd name="T2" fmla="*/ 0 w 21600"/>
                <a:gd name="T3" fmla="*/ 10800 h 21600"/>
                <a:gd name="T4" fmla="*/ 13611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3611" y="0"/>
                  </a:moveTo>
                  <a:lnTo>
                    <a:pt x="13611" y="6116"/>
                  </a:lnTo>
                  <a:lnTo>
                    <a:pt x="3375" y="6116"/>
                  </a:lnTo>
                  <a:lnTo>
                    <a:pt x="3375" y="15484"/>
                  </a:lnTo>
                  <a:lnTo>
                    <a:pt x="13611" y="15484"/>
                  </a:lnTo>
                  <a:lnTo>
                    <a:pt x="13611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6116"/>
                  </a:moveTo>
                  <a:lnTo>
                    <a:pt x="1350" y="15484"/>
                  </a:lnTo>
                  <a:lnTo>
                    <a:pt x="2700" y="15484"/>
                  </a:lnTo>
                  <a:lnTo>
                    <a:pt x="2700" y="6116"/>
                  </a:lnTo>
                  <a:close/>
                </a:path>
                <a:path w="21600" h="21600">
                  <a:moveTo>
                    <a:pt x="0" y="6116"/>
                  </a:moveTo>
                  <a:lnTo>
                    <a:pt x="0" y="15484"/>
                  </a:lnTo>
                  <a:lnTo>
                    <a:pt x="675" y="15484"/>
                  </a:lnTo>
                  <a:lnTo>
                    <a:pt x="675" y="6116"/>
                  </a:lnTo>
                  <a:close/>
                </a:path>
              </a:pathLst>
            </a:custGeom>
            <a:solidFill>
              <a:srgbClr val="CCECFF">
                <a:alpha val="40000"/>
              </a:srgbClr>
            </a:solidFill>
            <a:ln w="3175">
              <a:solidFill>
                <a:srgbClr val="CCECFF">
                  <a:alpha val="90000"/>
                </a:srgbClr>
              </a:solidFill>
              <a:miter lim="800000"/>
              <a:headEnd/>
              <a:tailEnd/>
            </a:ln>
            <a:effectLst/>
          </p:spPr>
          <p:txBody>
            <a:bodyPr wrap="square" anchor="ctr">
              <a:noAutofit/>
            </a:bodyPr>
            <a:lstStyle/>
            <a:p>
              <a:endParaRPr lang="ja-JP" altLang="en-US" dirty="0"/>
            </a:p>
          </p:txBody>
        </p:sp>
        <p:sp>
          <p:nvSpPr>
            <p:cNvPr id="40" name="角丸四角形 39"/>
            <p:cNvSpPr/>
            <p:nvPr/>
          </p:nvSpPr>
          <p:spPr bwMode="auto">
            <a:xfrm rot="20713490">
              <a:off x="6344177" y="4216691"/>
              <a:ext cx="1196307" cy="308208"/>
            </a:xfrm>
            <a:prstGeom prst="roundRect">
              <a:avLst>
                <a:gd name="adj" fmla="val 5876"/>
              </a:avLst>
            </a:prstGeom>
            <a:solidFill>
              <a:srgbClr val="000000">
                <a:alpha val="90000"/>
              </a:srgb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34" name="AutoShape 1029"/>
            <p:cNvSpPr>
              <a:spLocks noChangeAspect="1" noChangeArrowheads="1"/>
            </p:cNvSpPr>
            <p:nvPr/>
          </p:nvSpPr>
          <p:spPr bwMode="auto">
            <a:xfrm rot="14934552" flipH="1">
              <a:off x="5981794" y="4069490"/>
              <a:ext cx="534954" cy="792311"/>
            </a:xfrm>
            <a:custGeom>
              <a:avLst/>
              <a:gdLst>
                <a:gd name="G0" fmla="+- 13611 0 0"/>
                <a:gd name="G1" fmla="+- 6116 0 0"/>
                <a:gd name="G2" fmla="+- 21600 0 6116"/>
                <a:gd name="G3" fmla="+- 10800 0 6116"/>
                <a:gd name="G4" fmla="+- 21600 0 13611"/>
                <a:gd name="G5" fmla="*/ G4 G3 10800"/>
                <a:gd name="G6" fmla="+- 21600 0 G5"/>
                <a:gd name="T0" fmla="*/ 13611 w 21600"/>
                <a:gd name="T1" fmla="*/ 0 h 21600"/>
                <a:gd name="T2" fmla="*/ 0 w 21600"/>
                <a:gd name="T3" fmla="*/ 10800 h 21600"/>
                <a:gd name="T4" fmla="*/ 13611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3611" y="0"/>
                  </a:moveTo>
                  <a:lnTo>
                    <a:pt x="13611" y="6116"/>
                  </a:lnTo>
                  <a:lnTo>
                    <a:pt x="3375" y="6116"/>
                  </a:lnTo>
                  <a:lnTo>
                    <a:pt x="3375" y="15484"/>
                  </a:lnTo>
                  <a:lnTo>
                    <a:pt x="13611" y="15484"/>
                  </a:lnTo>
                  <a:lnTo>
                    <a:pt x="13611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6116"/>
                  </a:moveTo>
                  <a:lnTo>
                    <a:pt x="1350" y="15484"/>
                  </a:lnTo>
                  <a:lnTo>
                    <a:pt x="2700" y="15484"/>
                  </a:lnTo>
                  <a:lnTo>
                    <a:pt x="2700" y="6116"/>
                  </a:lnTo>
                  <a:close/>
                </a:path>
                <a:path w="21600" h="21600">
                  <a:moveTo>
                    <a:pt x="0" y="6116"/>
                  </a:moveTo>
                  <a:lnTo>
                    <a:pt x="0" y="15484"/>
                  </a:lnTo>
                  <a:lnTo>
                    <a:pt x="675" y="15484"/>
                  </a:lnTo>
                  <a:lnTo>
                    <a:pt x="675" y="6116"/>
                  </a:lnTo>
                  <a:close/>
                </a:path>
              </a:pathLst>
            </a:custGeom>
            <a:solidFill>
              <a:srgbClr val="FFCCCC">
                <a:alpha val="40000"/>
              </a:srgbClr>
            </a:solidFill>
            <a:ln w="3175">
              <a:solidFill>
                <a:srgbClr val="FF99CC">
                  <a:alpha val="90000"/>
                </a:srgbClr>
              </a:solidFill>
              <a:miter lim="800000"/>
              <a:headEnd/>
              <a:tailEnd/>
            </a:ln>
            <a:effectLst/>
          </p:spPr>
          <p:txBody>
            <a:bodyPr wrap="square" anchor="ctr">
              <a:noAutofit/>
            </a:bodyPr>
            <a:lstStyle/>
            <a:p>
              <a:endParaRPr lang="ja-JP" alt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AutoShape 29"/>
          <p:cNvSpPr>
            <a:spLocks noChangeArrowheads="1"/>
          </p:cNvSpPr>
          <p:nvPr/>
        </p:nvSpPr>
        <p:spPr bwMode="auto">
          <a:xfrm>
            <a:off x="285720" y="1857364"/>
            <a:ext cx="4214842" cy="4500594"/>
          </a:xfrm>
          <a:prstGeom prst="roundRect">
            <a:avLst>
              <a:gd name="adj" fmla="val 4505"/>
            </a:avLst>
          </a:prstGeom>
          <a:solidFill>
            <a:srgbClr val="FFCCCC">
              <a:alpha val="10000"/>
            </a:srgbClr>
          </a:solidFill>
          <a:ln w="3175">
            <a:solidFill>
              <a:srgbClr val="FFCCCC">
                <a:alpha val="50000"/>
              </a:srgbClr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47" name="角丸四角形 46"/>
          <p:cNvSpPr/>
          <p:nvPr/>
        </p:nvSpPr>
        <p:spPr bwMode="auto">
          <a:xfrm>
            <a:off x="392971" y="3500438"/>
            <a:ext cx="4036153" cy="2857520"/>
          </a:xfrm>
          <a:prstGeom prst="roundRect">
            <a:avLst>
              <a:gd name="adj" fmla="val 5876"/>
            </a:avLst>
          </a:prstGeom>
          <a:solidFill>
            <a:srgbClr val="000000">
              <a:alpha val="50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6" name="AutoShape 29"/>
          <p:cNvSpPr>
            <a:spLocks noChangeArrowheads="1"/>
          </p:cNvSpPr>
          <p:nvPr/>
        </p:nvSpPr>
        <p:spPr bwMode="auto">
          <a:xfrm>
            <a:off x="4572000" y="1857364"/>
            <a:ext cx="4357718" cy="3500462"/>
          </a:xfrm>
          <a:prstGeom prst="roundRect">
            <a:avLst>
              <a:gd name="adj" fmla="val 4505"/>
            </a:avLst>
          </a:prstGeom>
          <a:solidFill>
            <a:srgbClr val="FFCCCC">
              <a:alpha val="10000"/>
            </a:srgbClr>
          </a:solidFill>
          <a:ln w="3175">
            <a:solidFill>
              <a:srgbClr val="FFCCCC">
                <a:alpha val="50000"/>
              </a:srgbClr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261129" name="Rectangle 10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Readout-noise reduction</a:t>
            </a:r>
            <a:endParaRPr lang="en-US" altLang="ja-JP" sz="2000" dirty="0"/>
          </a:p>
        </p:txBody>
      </p:sp>
      <p:sp>
        <p:nvSpPr>
          <p:cNvPr id="2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The 20th workshop on General Relativity and Gravitation  (JGRG20, Sept. 23, 2010, YITP, Kyoto)</a:t>
            </a:r>
            <a:endParaRPr lang="en-US" altLang="ja-JP"/>
          </a:p>
        </p:txBody>
      </p:sp>
      <p:sp>
        <p:nvSpPr>
          <p:cNvPr id="21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C1B733-560C-448E-A342-D9401B5FD509}" type="slidenum">
              <a:rPr lang="en-US" altLang="ja-JP"/>
              <a:pPr/>
              <a:t>13</a:t>
            </a:fld>
            <a:endParaRPr lang="en-US" altLang="ja-JP"/>
          </a:p>
        </p:txBody>
      </p:sp>
      <p:sp>
        <p:nvSpPr>
          <p:cNvPr id="28" name="Rectangle 24"/>
          <p:cNvSpPr>
            <a:spLocks noChangeArrowheads="1"/>
          </p:cNvSpPr>
          <p:nvPr/>
        </p:nvSpPr>
        <p:spPr bwMode="auto">
          <a:xfrm>
            <a:off x="428596" y="1859579"/>
            <a:ext cx="3000396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2000" b="1" dirty="0" smtClean="0">
                <a:solidFill>
                  <a:srgbClr val="FF99CC"/>
                </a:solidFill>
              </a:rPr>
              <a:t>Optical configuration</a:t>
            </a:r>
          </a:p>
        </p:txBody>
      </p:sp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4786314" y="1859579"/>
            <a:ext cx="3357586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2000" b="1" dirty="0" smtClean="0">
                <a:solidFill>
                  <a:srgbClr val="FF99CC"/>
                </a:solidFill>
              </a:rPr>
              <a:t>High-power laser source</a:t>
            </a:r>
          </a:p>
        </p:txBody>
      </p:sp>
      <p:sp>
        <p:nvSpPr>
          <p:cNvPr id="43" name="Rectangle 24"/>
          <p:cNvSpPr>
            <a:spLocks noChangeArrowheads="1"/>
          </p:cNvSpPr>
          <p:nvPr/>
        </p:nvSpPr>
        <p:spPr bwMode="auto">
          <a:xfrm>
            <a:off x="500034" y="2392682"/>
            <a:ext cx="3929090" cy="96488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05000"/>
              </a:lnSpc>
              <a:buNone/>
            </a:pPr>
            <a:r>
              <a:rPr lang="en-US" altLang="ja-JP" sz="1800" b="1" dirty="0" smtClean="0">
                <a:solidFill>
                  <a:srgbClr val="FFFFFF"/>
                </a:solidFill>
              </a:rPr>
              <a:t>Fabry-Perot Michelson interferometer with </a:t>
            </a:r>
            <a:r>
              <a:rPr lang="en-US" altLang="ja-JP" sz="1800" b="1" dirty="0" smtClean="0">
                <a:solidFill>
                  <a:srgbClr val="FFCCCC"/>
                </a:solidFill>
              </a:rPr>
              <a:t>RSE</a:t>
            </a:r>
            <a:r>
              <a:rPr lang="en-US" altLang="ja-JP" sz="1800" b="1" dirty="0" smtClean="0">
                <a:solidFill>
                  <a:srgbClr val="FFFFFF"/>
                </a:solidFill>
              </a:rPr>
              <a:t> </a:t>
            </a:r>
          </a:p>
          <a:p>
            <a:pPr algn="l">
              <a:lnSpc>
                <a:spcPct val="105000"/>
              </a:lnSpc>
              <a:buNone/>
            </a:pPr>
            <a:r>
              <a:rPr lang="en-US" altLang="ja-JP" sz="1800" b="1" dirty="0" smtClean="0">
                <a:solidFill>
                  <a:srgbClr val="FFFFFF"/>
                </a:solidFill>
              </a:rPr>
              <a:t>(</a:t>
            </a:r>
            <a:r>
              <a:rPr lang="en-US" altLang="ja-JP" sz="1800" b="1" u="sng" dirty="0" smtClean="0">
                <a:solidFill>
                  <a:srgbClr val="FFCCCC"/>
                </a:solidFill>
              </a:rPr>
              <a:t>R</a:t>
            </a:r>
            <a:r>
              <a:rPr lang="en-US" altLang="ja-JP" sz="1800" b="1" dirty="0" smtClean="0">
                <a:solidFill>
                  <a:srgbClr val="FFFFFF"/>
                </a:solidFill>
              </a:rPr>
              <a:t>esonant-</a:t>
            </a:r>
            <a:r>
              <a:rPr lang="en-US" altLang="ja-JP" sz="1800" b="1" u="sng" dirty="0" smtClean="0">
                <a:solidFill>
                  <a:srgbClr val="FFCCCC"/>
                </a:solidFill>
              </a:rPr>
              <a:t>S</a:t>
            </a:r>
            <a:r>
              <a:rPr lang="en-US" altLang="ja-JP" sz="1800" b="1" dirty="0" smtClean="0">
                <a:solidFill>
                  <a:srgbClr val="FFFFFF"/>
                </a:solidFill>
              </a:rPr>
              <a:t>ideband </a:t>
            </a:r>
            <a:r>
              <a:rPr lang="en-US" altLang="ja-JP" sz="1800" b="1" u="sng" dirty="0" smtClean="0">
                <a:solidFill>
                  <a:srgbClr val="FFCCCC"/>
                </a:solidFill>
              </a:rPr>
              <a:t>E</a:t>
            </a:r>
            <a:r>
              <a:rPr lang="en-US" altLang="ja-JP" sz="1800" b="1" dirty="0" smtClean="0">
                <a:solidFill>
                  <a:srgbClr val="FFFFFF"/>
                </a:solidFill>
              </a:rPr>
              <a:t>xtraction)</a:t>
            </a:r>
            <a:endParaRPr lang="en-US" altLang="ja-JP" sz="1800" b="1" dirty="0" smtClean="0">
              <a:solidFill>
                <a:srgbClr val="DDDDDD"/>
              </a:solidFill>
            </a:endParaRPr>
          </a:p>
        </p:txBody>
      </p:sp>
      <p:sp>
        <p:nvSpPr>
          <p:cNvPr id="48" name="Rectangle 24"/>
          <p:cNvSpPr>
            <a:spLocks noChangeArrowheads="1"/>
          </p:cNvSpPr>
          <p:nvPr/>
        </p:nvSpPr>
        <p:spPr bwMode="auto">
          <a:xfrm>
            <a:off x="4929190" y="2500306"/>
            <a:ext cx="3714776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en-US" altLang="ja-JP" sz="1800" b="1" dirty="0" smtClean="0">
                <a:solidFill>
                  <a:srgbClr val="FFFFFF"/>
                </a:solidFill>
              </a:rPr>
              <a:t>Nd:YAG laser source with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1800" b="1" dirty="0" smtClean="0">
                <a:solidFill>
                  <a:srgbClr val="FFFFFF"/>
                </a:solidFill>
              </a:rPr>
              <a:t>             </a:t>
            </a:r>
            <a:r>
              <a:rPr lang="en-US" altLang="ja-JP" sz="1800" b="1" dirty="0" smtClean="0">
                <a:solidFill>
                  <a:srgbClr val="FFCCCC"/>
                </a:solidFill>
              </a:rPr>
              <a:t>150W</a:t>
            </a:r>
            <a:r>
              <a:rPr lang="en-US" altLang="ja-JP" sz="1800" b="1" dirty="0" smtClean="0">
                <a:solidFill>
                  <a:srgbClr val="FFFFFF"/>
                </a:solidFill>
              </a:rPr>
              <a:t> output power</a:t>
            </a:r>
            <a:endParaRPr lang="en-US" altLang="ja-JP" sz="1800" b="1" dirty="0" smtClean="0">
              <a:solidFill>
                <a:srgbClr val="DDDDDD"/>
              </a:solidFill>
            </a:endParaRPr>
          </a:p>
        </p:txBody>
      </p:sp>
      <p:sp>
        <p:nvSpPr>
          <p:cNvPr id="49" name="Rectangle 24"/>
          <p:cNvSpPr>
            <a:spLocks noChangeArrowheads="1"/>
          </p:cNvSpPr>
          <p:nvPr/>
        </p:nvSpPr>
        <p:spPr bwMode="auto">
          <a:xfrm>
            <a:off x="928662" y="857232"/>
            <a:ext cx="5929354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High-freq. (&gt; 100 Hz) improvement </a:t>
            </a:r>
          </a:p>
        </p:txBody>
      </p:sp>
      <p:sp>
        <p:nvSpPr>
          <p:cNvPr id="50" name="Line 7"/>
          <p:cNvSpPr>
            <a:spLocks noChangeAspect="1" noChangeShapeType="1"/>
          </p:cNvSpPr>
          <p:nvPr/>
        </p:nvSpPr>
        <p:spPr bwMode="auto">
          <a:xfrm flipH="1">
            <a:off x="961617" y="5296951"/>
            <a:ext cx="1061045" cy="425049"/>
          </a:xfrm>
          <a:prstGeom prst="line">
            <a:avLst/>
          </a:prstGeom>
          <a:noFill/>
          <a:ln w="33338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grpSp>
        <p:nvGrpSpPr>
          <p:cNvPr id="51" name="Group 8"/>
          <p:cNvGrpSpPr>
            <a:grpSpLocks noChangeAspect="1"/>
          </p:cNvGrpSpPr>
          <p:nvPr/>
        </p:nvGrpSpPr>
        <p:grpSpPr bwMode="auto">
          <a:xfrm>
            <a:off x="852729" y="3487591"/>
            <a:ext cx="429499" cy="405306"/>
            <a:chOff x="-732" y="1137"/>
            <a:chExt cx="355" cy="349"/>
          </a:xfrm>
        </p:grpSpPr>
        <p:sp>
          <p:nvSpPr>
            <p:cNvPr id="52" name="Freeform 9"/>
            <p:cNvSpPr>
              <a:spLocks noChangeAspect="1"/>
            </p:cNvSpPr>
            <p:nvPr/>
          </p:nvSpPr>
          <p:spPr bwMode="auto">
            <a:xfrm>
              <a:off x="-493" y="1140"/>
              <a:ext cx="116" cy="19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7" y="177"/>
                </a:cxn>
                <a:cxn ang="0">
                  <a:pos x="116" y="192"/>
                </a:cxn>
                <a:cxn ang="0">
                  <a:pos x="21" y="16"/>
                </a:cxn>
                <a:cxn ang="0">
                  <a:pos x="0" y="0"/>
                </a:cxn>
              </a:cxnLst>
              <a:rect l="0" t="0" r="r" b="b"/>
              <a:pathLst>
                <a:path w="116" h="192">
                  <a:moveTo>
                    <a:pt x="0" y="0"/>
                  </a:moveTo>
                  <a:lnTo>
                    <a:pt x="97" y="177"/>
                  </a:lnTo>
                  <a:lnTo>
                    <a:pt x="116" y="192"/>
                  </a:lnTo>
                  <a:lnTo>
                    <a:pt x="21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757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3" name="Freeform 10"/>
            <p:cNvSpPr>
              <a:spLocks noChangeAspect="1"/>
            </p:cNvSpPr>
            <p:nvPr/>
          </p:nvSpPr>
          <p:spPr bwMode="auto">
            <a:xfrm>
              <a:off x="-493" y="1140"/>
              <a:ext cx="116" cy="19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7" y="177"/>
                </a:cxn>
                <a:cxn ang="0">
                  <a:pos x="116" y="192"/>
                </a:cxn>
                <a:cxn ang="0">
                  <a:pos x="21" y="16"/>
                </a:cxn>
                <a:cxn ang="0">
                  <a:pos x="0" y="0"/>
                </a:cxn>
              </a:cxnLst>
              <a:rect l="0" t="0" r="r" b="b"/>
              <a:pathLst>
                <a:path w="116" h="192">
                  <a:moveTo>
                    <a:pt x="0" y="0"/>
                  </a:moveTo>
                  <a:lnTo>
                    <a:pt x="97" y="177"/>
                  </a:lnTo>
                  <a:lnTo>
                    <a:pt x="116" y="192"/>
                  </a:lnTo>
                  <a:lnTo>
                    <a:pt x="21" y="1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6757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4" name="Freeform 11"/>
            <p:cNvSpPr>
              <a:spLocks noChangeAspect="1"/>
            </p:cNvSpPr>
            <p:nvPr/>
          </p:nvSpPr>
          <p:spPr bwMode="auto">
            <a:xfrm>
              <a:off x="-732" y="1267"/>
              <a:ext cx="95" cy="204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94" y="204"/>
                </a:cxn>
                <a:cxn ang="0">
                  <a:pos x="95" y="178"/>
                </a:cxn>
                <a:cxn ang="0">
                  <a:pos x="0" y="0"/>
                </a:cxn>
                <a:cxn ang="0">
                  <a:pos x="0" y="26"/>
                </a:cxn>
              </a:cxnLst>
              <a:rect l="0" t="0" r="r" b="b"/>
              <a:pathLst>
                <a:path w="95" h="204">
                  <a:moveTo>
                    <a:pt x="0" y="26"/>
                  </a:moveTo>
                  <a:lnTo>
                    <a:pt x="94" y="204"/>
                  </a:lnTo>
                  <a:lnTo>
                    <a:pt x="95" y="178"/>
                  </a:lnTo>
                  <a:lnTo>
                    <a:pt x="0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3CAAA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5" name="Freeform 12"/>
            <p:cNvSpPr>
              <a:spLocks noChangeAspect="1"/>
            </p:cNvSpPr>
            <p:nvPr/>
          </p:nvSpPr>
          <p:spPr bwMode="auto">
            <a:xfrm>
              <a:off x="-732" y="1267"/>
              <a:ext cx="95" cy="204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94" y="204"/>
                </a:cxn>
                <a:cxn ang="0">
                  <a:pos x="95" y="178"/>
                </a:cxn>
                <a:cxn ang="0">
                  <a:pos x="0" y="0"/>
                </a:cxn>
                <a:cxn ang="0">
                  <a:pos x="0" y="26"/>
                </a:cxn>
              </a:cxnLst>
              <a:rect l="0" t="0" r="r" b="b"/>
              <a:pathLst>
                <a:path w="95" h="204">
                  <a:moveTo>
                    <a:pt x="0" y="26"/>
                  </a:moveTo>
                  <a:lnTo>
                    <a:pt x="94" y="204"/>
                  </a:lnTo>
                  <a:lnTo>
                    <a:pt x="95" y="178"/>
                  </a:lnTo>
                  <a:lnTo>
                    <a:pt x="0" y="0"/>
                  </a:lnTo>
                  <a:lnTo>
                    <a:pt x="0" y="26"/>
                  </a:lnTo>
                </a:path>
              </a:pathLst>
            </a:custGeom>
            <a:noFill/>
            <a:ln w="3175">
              <a:solidFill>
                <a:srgbClr val="3CAAA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6" name="Freeform 13"/>
            <p:cNvSpPr>
              <a:spLocks noChangeAspect="1"/>
            </p:cNvSpPr>
            <p:nvPr/>
          </p:nvSpPr>
          <p:spPr bwMode="auto">
            <a:xfrm>
              <a:off x="-529" y="1137"/>
              <a:ext cx="133" cy="1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6" y="178"/>
                </a:cxn>
                <a:cxn ang="0">
                  <a:pos x="133" y="180"/>
                </a:cxn>
                <a:cxn ang="0">
                  <a:pos x="36" y="3"/>
                </a:cxn>
                <a:cxn ang="0">
                  <a:pos x="0" y="0"/>
                </a:cxn>
              </a:cxnLst>
              <a:rect l="0" t="0" r="r" b="b"/>
              <a:pathLst>
                <a:path w="133" h="180">
                  <a:moveTo>
                    <a:pt x="0" y="0"/>
                  </a:moveTo>
                  <a:lnTo>
                    <a:pt x="96" y="178"/>
                  </a:lnTo>
                  <a:lnTo>
                    <a:pt x="133" y="180"/>
                  </a:lnTo>
                  <a:lnTo>
                    <a:pt x="36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B0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7" name="Freeform 14"/>
            <p:cNvSpPr>
              <a:spLocks noChangeAspect="1"/>
            </p:cNvSpPr>
            <p:nvPr/>
          </p:nvSpPr>
          <p:spPr bwMode="auto">
            <a:xfrm>
              <a:off x="-529" y="1137"/>
              <a:ext cx="133" cy="1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6" y="178"/>
                </a:cxn>
                <a:cxn ang="0">
                  <a:pos x="133" y="180"/>
                </a:cxn>
                <a:cxn ang="0">
                  <a:pos x="36" y="3"/>
                </a:cxn>
                <a:cxn ang="0">
                  <a:pos x="0" y="0"/>
                </a:cxn>
              </a:cxnLst>
              <a:rect l="0" t="0" r="r" b="b"/>
              <a:pathLst>
                <a:path w="133" h="180">
                  <a:moveTo>
                    <a:pt x="0" y="0"/>
                  </a:moveTo>
                  <a:lnTo>
                    <a:pt x="96" y="178"/>
                  </a:lnTo>
                  <a:lnTo>
                    <a:pt x="133" y="180"/>
                  </a:lnTo>
                  <a:lnTo>
                    <a:pt x="36" y="3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40B0B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8" name="Freeform 15"/>
            <p:cNvSpPr>
              <a:spLocks noChangeAspect="1"/>
            </p:cNvSpPr>
            <p:nvPr/>
          </p:nvSpPr>
          <p:spPr bwMode="auto">
            <a:xfrm>
              <a:off x="-732" y="1236"/>
              <a:ext cx="114" cy="209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95" y="209"/>
                </a:cxn>
                <a:cxn ang="0">
                  <a:pos x="114" y="178"/>
                </a:cxn>
                <a:cxn ang="0">
                  <a:pos x="19" y="0"/>
                </a:cxn>
                <a:cxn ang="0">
                  <a:pos x="0" y="31"/>
                </a:cxn>
              </a:cxnLst>
              <a:rect l="0" t="0" r="r" b="b"/>
              <a:pathLst>
                <a:path w="114" h="209">
                  <a:moveTo>
                    <a:pt x="0" y="31"/>
                  </a:moveTo>
                  <a:lnTo>
                    <a:pt x="95" y="209"/>
                  </a:lnTo>
                  <a:lnTo>
                    <a:pt x="114" y="178"/>
                  </a:lnTo>
                  <a:lnTo>
                    <a:pt x="19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60DCD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9" name="Freeform 16"/>
            <p:cNvSpPr>
              <a:spLocks noChangeAspect="1"/>
            </p:cNvSpPr>
            <p:nvPr/>
          </p:nvSpPr>
          <p:spPr bwMode="auto">
            <a:xfrm>
              <a:off x="-732" y="1236"/>
              <a:ext cx="114" cy="209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95" y="209"/>
                </a:cxn>
                <a:cxn ang="0">
                  <a:pos x="114" y="178"/>
                </a:cxn>
                <a:cxn ang="0">
                  <a:pos x="19" y="0"/>
                </a:cxn>
                <a:cxn ang="0">
                  <a:pos x="0" y="31"/>
                </a:cxn>
              </a:cxnLst>
              <a:rect l="0" t="0" r="r" b="b"/>
              <a:pathLst>
                <a:path w="114" h="209">
                  <a:moveTo>
                    <a:pt x="0" y="31"/>
                  </a:moveTo>
                  <a:lnTo>
                    <a:pt x="95" y="209"/>
                  </a:lnTo>
                  <a:lnTo>
                    <a:pt x="114" y="178"/>
                  </a:lnTo>
                  <a:lnTo>
                    <a:pt x="19" y="0"/>
                  </a:lnTo>
                  <a:lnTo>
                    <a:pt x="0" y="31"/>
                  </a:lnTo>
                </a:path>
              </a:pathLst>
            </a:custGeom>
            <a:noFill/>
            <a:ln w="3175">
              <a:solidFill>
                <a:srgbClr val="60DCD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0" name="Freeform 17"/>
            <p:cNvSpPr>
              <a:spLocks noChangeAspect="1"/>
            </p:cNvSpPr>
            <p:nvPr/>
          </p:nvSpPr>
          <p:spPr bwMode="auto">
            <a:xfrm>
              <a:off x="-576" y="1137"/>
              <a:ext cx="143" cy="188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97" y="188"/>
                </a:cxn>
                <a:cxn ang="0">
                  <a:pos x="143" y="178"/>
                </a:cxn>
                <a:cxn ang="0">
                  <a:pos x="47" y="0"/>
                </a:cxn>
                <a:cxn ang="0">
                  <a:pos x="0" y="10"/>
                </a:cxn>
              </a:cxnLst>
              <a:rect l="0" t="0" r="r" b="b"/>
              <a:pathLst>
                <a:path w="143" h="188">
                  <a:moveTo>
                    <a:pt x="0" y="10"/>
                  </a:moveTo>
                  <a:lnTo>
                    <a:pt x="97" y="188"/>
                  </a:lnTo>
                  <a:lnTo>
                    <a:pt x="143" y="178"/>
                  </a:lnTo>
                  <a:lnTo>
                    <a:pt x="47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62DFD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1" name="Freeform 18"/>
            <p:cNvSpPr>
              <a:spLocks noChangeAspect="1"/>
            </p:cNvSpPr>
            <p:nvPr/>
          </p:nvSpPr>
          <p:spPr bwMode="auto">
            <a:xfrm>
              <a:off x="-576" y="1137"/>
              <a:ext cx="143" cy="188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97" y="188"/>
                </a:cxn>
                <a:cxn ang="0">
                  <a:pos x="143" y="178"/>
                </a:cxn>
                <a:cxn ang="0">
                  <a:pos x="47" y="0"/>
                </a:cxn>
                <a:cxn ang="0">
                  <a:pos x="0" y="10"/>
                </a:cxn>
              </a:cxnLst>
              <a:rect l="0" t="0" r="r" b="b"/>
              <a:pathLst>
                <a:path w="143" h="188">
                  <a:moveTo>
                    <a:pt x="0" y="10"/>
                  </a:moveTo>
                  <a:lnTo>
                    <a:pt x="97" y="188"/>
                  </a:lnTo>
                  <a:lnTo>
                    <a:pt x="143" y="178"/>
                  </a:lnTo>
                  <a:lnTo>
                    <a:pt x="47" y="0"/>
                  </a:lnTo>
                  <a:lnTo>
                    <a:pt x="0" y="10"/>
                  </a:lnTo>
                </a:path>
              </a:pathLst>
            </a:custGeom>
            <a:noFill/>
            <a:ln w="3175">
              <a:solidFill>
                <a:srgbClr val="62DFD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2" name="Freeform 19"/>
            <p:cNvSpPr>
              <a:spLocks noChangeAspect="1"/>
            </p:cNvSpPr>
            <p:nvPr/>
          </p:nvSpPr>
          <p:spPr bwMode="auto">
            <a:xfrm>
              <a:off x="-713" y="1201"/>
              <a:ext cx="132" cy="213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95" y="213"/>
                </a:cxn>
                <a:cxn ang="0">
                  <a:pos x="132" y="178"/>
                </a:cxn>
                <a:cxn ang="0">
                  <a:pos x="37" y="0"/>
                </a:cxn>
                <a:cxn ang="0">
                  <a:pos x="0" y="35"/>
                </a:cxn>
              </a:cxnLst>
              <a:rect l="0" t="0" r="r" b="b"/>
              <a:pathLst>
                <a:path w="132" h="213">
                  <a:moveTo>
                    <a:pt x="0" y="35"/>
                  </a:moveTo>
                  <a:lnTo>
                    <a:pt x="95" y="213"/>
                  </a:lnTo>
                  <a:lnTo>
                    <a:pt x="132" y="178"/>
                  </a:lnTo>
                  <a:lnTo>
                    <a:pt x="37" y="0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77FDF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3" name="Freeform 20"/>
            <p:cNvSpPr>
              <a:spLocks noChangeAspect="1"/>
            </p:cNvSpPr>
            <p:nvPr/>
          </p:nvSpPr>
          <p:spPr bwMode="auto">
            <a:xfrm>
              <a:off x="-713" y="1201"/>
              <a:ext cx="132" cy="213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95" y="213"/>
                </a:cxn>
                <a:cxn ang="0">
                  <a:pos x="132" y="178"/>
                </a:cxn>
                <a:cxn ang="0">
                  <a:pos x="37" y="0"/>
                </a:cxn>
                <a:cxn ang="0">
                  <a:pos x="0" y="35"/>
                </a:cxn>
              </a:cxnLst>
              <a:rect l="0" t="0" r="r" b="b"/>
              <a:pathLst>
                <a:path w="132" h="213">
                  <a:moveTo>
                    <a:pt x="0" y="35"/>
                  </a:moveTo>
                  <a:lnTo>
                    <a:pt x="95" y="213"/>
                  </a:lnTo>
                  <a:lnTo>
                    <a:pt x="132" y="178"/>
                  </a:lnTo>
                  <a:lnTo>
                    <a:pt x="37" y="0"/>
                  </a:lnTo>
                  <a:lnTo>
                    <a:pt x="0" y="35"/>
                  </a:lnTo>
                </a:path>
              </a:pathLst>
            </a:custGeom>
            <a:noFill/>
            <a:ln w="3175">
              <a:solidFill>
                <a:srgbClr val="77FDF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4" name="Freeform 21"/>
            <p:cNvSpPr>
              <a:spLocks noChangeAspect="1"/>
            </p:cNvSpPr>
            <p:nvPr/>
          </p:nvSpPr>
          <p:spPr bwMode="auto">
            <a:xfrm>
              <a:off x="-628" y="1147"/>
              <a:ext cx="149" cy="201"/>
            </a:xfrm>
            <a:custGeom>
              <a:avLst/>
              <a:gdLst/>
              <a:ahLst/>
              <a:cxnLst>
                <a:cxn ang="0">
                  <a:pos x="0" y="23"/>
                </a:cxn>
                <a:cxn ang="0">
                  <a:pos x="95" y="201"/>
                </a:cxn>
                <a:cxn ang="0">
                  <a:pos x="149" y="178"/>
                </a:cxn>
                <a:cxn ang="0">
                  <a:pos x="52" y="0"/>
                </a:cxn>
                <a:cxn ang="0">
                  <a:pos x="0" y="23"/>
                </a:cxn>
              </a:cxnLst>
              <a:rect l="0" t="0" r="r" b="b"/>
              <a:pathLst>
                <a:path w="149" h="201">
                  <a:moveTo>
                    <a:pt x="0" y="23"/>
                  </a:moveTo>
                  <a:lnTo>
                    <a:pt x="95" y="201"/>
                  </a:lnTo>
                  <a:lnTo>
                    <a:pt x="149" y="178"/>
                  </a:lnTo>
                  <a:lnTo>
                    <a:pt x="52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79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5" name="Freeform 22"/>
            <p:cNvSpPr>
              <a:spLocks noChangeAspect="1"/>
            </p:cNvSpPr>
            <p:nvPr/>
          </p:nvSpPr>
          <p:spPr bwMode="auto">
            <a:xfrm>
              <a:off x="-628" y="1147"/>
              <a:ext cx="149" cy="201"/>
            </a:xfrm>
            <a:custGeom>
              <a:avLst/>
              <a:gdLst/>
              <a:ahLst/>
              <a:cxnLst>
                <a:cxn ang="0">
                  <a:pos x="0" y="23"/>
                </a:cxn>
                <a:cxn ang="0">
                  <a:pos x="95" y="201"/>
                </a:cxn>
                <a:cxn ang="0">
                  <a:pos x="149" y="178"/>
                </a:cxn>
                <a:cxn ang="0">
                  <a:pos x="52" y="0"/>
                </a:cxn>
                <a:cxn ang="0">
                  <a:pos x="0" y="23"/>
                </a:cxn>
              </a:cxnLst>
              <a:rect l="0" t="0" r="r" b="b"/>
              <a:pathLst>
                <a:path w="149" h="201">
                  <a:moveTo>
                    <a:pt x="0" y="23"/>
                  </a:moveTo>
                  <a:lnTo>
                    <a:pt x="95" y="201"/>
                  </a:lnTo>
                  <a:lnTo>
                    <a:pt x="149" y="178"/>
                  </a:lnTo>
                  <a:lnTo>
                    <a:pt x="52" y="0"/>
                  </a:lnTo>
                  <a:lnTo>
                    <a:pt x="0" y="23"/>
                  </a:lnTo>
                </a:path>
              </a:pathLst>
            </a:custGeom>
            <a:noFill/>
            <a:ln w="3175">
              <a:solidFill>
                <a:srgbClr val="79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6" name="Freeform 23"/>
            <p:cNvSpPr>
              <a:spLocks noChangeAspect="1"/>
            </p:cNvSpPr>
            <p:nvPr/>
          </p:nvSpPr>
          <p:spPr bwMode="auto">
            <a:xfrm>
              <a:off x="-676" y="1170"/>
              <a:ext cx="143" cy="209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95" y="209"/>
                </a:cxn>
                <a:cxn ang="0">
                  <a:pos x="143" y="178"/>
                </a:cxn>
                <a:cxn ang="0">
                  <a:pos x="48" y="0"/>
                </a:cxn>
                <a:cxn ang="0">
                  <a:pos x="0" y="31"/>
                </a:cxn>
              </a:cxnLst>
              <a:rect l="0" t="0" r="r" b="b"/>
              <a:pathLst>
                <a:path w="143" h="209">
                  <a:moveTo>
                    <a:pt x="0" y="31"/>
                  </a:moveTo>
                  <a:lnTo>
                    <a:pt x="95" y="209"/>
                  </a:lnTo>
                  <a:lnTo>
                    <a:pt x="143" y="178"/>
                  </a:lnTo>
                  <a:lnTo>
                    <a:pt x="48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8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7" name="Freeform 24"/>
            <p:cNvSpPr>
              <a:spLocks noChangeAspect="1"/>
            </p:cNvSpPr>
            <p:nvPr/>
          </p:nvSpPr>
          <p:spPr bwMode="auto">
            <a:xfrm>
              <a:off x="-676" y="1170"/>
              <a:ext cx="143" cy="209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95" y="209"/>
                </a:cxn>
                <a:cxn ang="0">
                  <a:pos x="143" y="178"/>
                </a:cxn>
                <a:cxn ang="0">
                  <a:pos x="48" y="0"/>
                </a:cxn>
                <a:cxn ang="0">
                  <a:pos x="0" y="31"/>
                </a:cxn>
              </a:cxnLst>
              <a:rect l="0" t="0" r="r" b="b"/>
              <a:pathLst>
                <a:path w="143" h="209">
                  <a:moveTo>
                    <a:pt x="0" y="31"/>
                  </a:moveTo>
                  <a:lnTo>
                    <a:pt x="95" y="209"/>
                  </a:lnTo>
                  <a:lnTo>
                    <a:pt x="143" y="178"/>
                  </a:lnTo>
                  <a:lnTo>
                    <a:pt x="48" y="0"/>
                  </a:lnTo>
                  <a:lnTo>
                    <a:pt x="0" y="31"/>
                  </a:lnTo>
                </a:path>
              </a:pathLst>
            </a:custGeom>
            <a:noFill/>
            <a:ln w="3175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8" name="Freeform 25"/>
            <p:cNvSpPr>
              <a:spLocks noChangeAspect="1"/>
            </p:cNvSpPr>
            <p:nvPr/>
          </p:nvSpPr>
          <p:spPr bwMode="auto">
            <a:xfrm>
              <a:off x="-638" y="1315"/>
              <a:ext cx="261" cy="171"/>
            </a:xfrm>
            <a:custGeom>
              <a:avLst/>
              <a:gdLst/>
              <a:ahLst/>
              <a:cxnLst>
                <a:cxn ang="0">
                  <a:pos x="105" y="33"/>
                </a:cxn>
                <a:cxn ang="0">
                  <a:pos x="57" y="64"/>
                </a:cxn>
                <a:cxn ang="0">
                  <a:pos x="20" y="99"/>
                </a:cxn>
                <a:cxn ang="0">
                  <a:pos x="1" y="130"/>
                </a:cxn>
                <a:cxn ang="0">
                  <a:pos x="0" y="156"/>
                </a:cxn>
                <a:cxn ang="0">
                  <a:pos x="20" y="170"/>
                </a:cxn>
                <a:cxn ang="0">
                  <a:pos x="57" y="171"/>
                </a:cxn>
                <a:cxn ang="0">
                  <a:pos x="103" y="161"/>
                </a:cxn>
                <a:cxn ang="0">
                  <a:pos x="155" y="138"/>
                </a:cxn>
                <a:cxn ang="0">
                  <a:pos x="204" y="107"/>
                </a:cxn>
                <a:cxn ang="0">
                  <a:pos x="240" y="74"/>
                </a:cxn>
                <a:cxn ang="0">
                  <a:pos x="259" y="43"/>
                </a:cxn>
                <a:cxn ang="0">
                  <a:pos x="261" y="17"/>
                </a:cxn>
                <a:cxn ang="0">
                  <a:pos x="242" y="2"/>
                </a:cxn>
                <a:cxn ang="0">
                  <a:pos x="205" y="0"/>
                </a:cxn>
                <a:cxn ang="0">
                  <a:pos x="159" y="10"/>
                </a:cxn>
                <a:cxn ang="0">
                  <a:pos x="105" y="33"/>
                </a:cxn>
              </a:cxnLst>
              <a:rect l="0" t="0" r="r" b="b"/>
              <a:pathLst>
                <a:path w="261" h="171">
                  <a:moveTo>
                    <a:pt x="105" y="33"/>
                  </a:moveTo>
                  <a:lnTo>
                    <a:pt x="57" y="64"/>
                  </a:lnTo>
                  <a:lnTo>
                    <a:pt x="20" y="99"/>
                  </a:lnTo>
                  <a:lnTo>
                    <a:pt x="1" y="130"/>
                  </a:lnTo>
                  <a:lnTo>
                    <a:pt x="0" y="156"/>
                  </a:lnTo>
                  <a:lnTo>
                    <a:pt x="20" y="170"/>
                  </a:lnTo>
                  <a:lnTo>
                    <a:pt x="57" y="171"/>
                  </a:lnTo>
                  <a:lnTo>
                    <a:pt x="103" y="161"/>
                  </a:lnTo>
                  <a:lnTo>
                    <a:pt x="155" y="138"/>
                  </a:lnTo>
                  <a:lnTo>
                    <a:pt x="204" y="107"/>
                  </a:lnTo>
                  <a:lnTo>
                    <a:pt x="240" y="74"/>
                  </a:lnTo>
                  <a:lnTo>
                    <a:pt x="259" y="43"/>
                  </a:lnTo>
                  <a:lnTo>
                    <a:pt x="261" y="17"/>
                  </a:lnTo>
                  <a:lnTo>
                    <a:pt x="242" y="2"/>
                  </a:lnTo>
                  <a:lnTo>
                    <a:pt x="205" y="0"/>
                  </a:lnTo>
                  <a:lnTo>
                    <a:pt x="159" y="10"/>
                  </a:lnTo>
                  <a:lnTo>
                    <a:pt x="105" y="33"/>
                  </a:lnTo>
                  <a:close/>
                </a:path>
              </a:pathLst>
            </a:custGeom>
            <a:solidFill>
              <a:srgbClr val="1572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9" name="Freeform 26"/>
            <p:cNvSpPr>
              <a:spLocks noChangeAspect="1"/>
            </p:cNvSpPr>
            <p:nvPr/>
          </p:nvSpPr>
          <p:spPr bwMode="auto">
            <a:xfrm>
              <a:off x="-638" y="1315"/>
              <a:ext cx="261" cy="171"/>
            </a:xfrm>
            <a:custGeom>
              <a:avLst/>
              <a:gdLst/>
              <a:ahLst/>
              <a:cxnLst>
                <a:cxn ang="0">
                  <a:pos x="105" y="33"/>
                </a:cxn>
                <a:cxn ang="0">
                  <a:pos x="57" y="64"/>
                </a:cxn>
                <a:cxn ang="0">
                  <a:pos x="20" y="99"/>
                </a:cxn>
                <a:cxn ang="0">
                  <a:pos x="1" y="130"/>
                </a:cxn>
                <a:cxn ang="0">
                  <a:pos x="0" y="156"/>
                </a:cxn>
                <a:cxn ang="0">
                  <a:pos x="20" y="170"/>
                </a:cxn>
                <a:cxn ang="0">
                  <a:pos x="57" y="171"/>
                </a:cxn>
                <a:cxn ang="0">
                  <a:pos x="103" y="161"/>
                </a:cxn>
                <a:cxn ang="0">
                  <a:pos x="155" y="138"/>
                </a:cxn>
                <a:cxn ang="0">
                  <a:pos x="204" y="107"/>
                </a:cxn>
                <a:cxn ang="0">
                  <a:pos x="240" y="74"/>
                </a:cxn>
                <a:cxn ang="0">
                  <a:pos x="259" y="43"/>
                </a:cxn>
                <a:cxn ang="0">
                  <a:pos x="261" y="17"/>
                </a:cxn>
                <a:cxn ang="0">
                  <a:pos x="242" y="2"/>
                </a:cxn>
                <a:cxn ang="0">
                  <a:pos x="205" y="0"/>
                </a:cxn>
                <a:cxn ang="0">
                  <a:pos x="159" y="10"/>
                </a:cxn>
                <a:cxn ang="0">
                  <a:pos x="105" y="33"/>
                </a:cxn>
              </a:cxnLst>
              <a:rect l="0" t="0" r="r" b="b"/>
              <a:pathLst>
                <a:path w="261" h="171">
                  <a:moveTo>
                    <a:pt x="105" y="33"/>
                  </a:moveTo>
                  <a:lnTo>
                    <a:pt x="57" y="64"/>
                  </a:lnTo>
                  <a:lnTo>
                    <a:pt x="20" y="99"/>
                  </a:lnTo>
                  <a:lnTo>
                    <a:pt x="1" y="130"/>
                  </a:lnTo>
                  <a:lnTo>
                    <a:pt x="0" y="156"/>
                  </a:lnTo>
                  <a:lnTo>
                    <a:pt x="20" y="170"/>
                  </a:lnTo>
                  <a:lnTo>
                    <a:pt x="57" y="171"/>
                  </a:lnTo>
                  <a:lnTo>
                    <a:pt x="103" y="161"/>
                  </a:lnTo>
                  <a:lnTo>
                    <a:pt x="155" y="138"/>
                  </a:lnTo>
                  <a:lnTo>
                    <a:pt x="204" y="107"/>
                  </a:lnTo>
                  <a:lnTo>
                    <a:pt x="240" y="74"/>
                  </a:lnTo>
                  <a:lnTo>
                    <a:pt x="259" y="43"/>
                  </a:lnTo>
                  <a:lnTo>
                    <a:pt x="261" y="17"/>
                  </a:lnTo>
                  <a:lnTo>
                    <a:pt x="242" y="2"/>
                  </a:lnTo>
                  <a:lnTo>
                    <a:pt x="205" y="0"/>
                  </a:lnTo>
                  <a:lnTo>
                    <a:pt x="159" y="10"/>
                  </a:lnTo>
                  <a:lnTo>
                    <a:pt x="105" y="33"/>
                  </a:lnTo>
                </a:path>
              </a:pathLst>
            </a:custGeom>
            <a:noFill/>
            <a:ln w="3175">
              <a:solidFill>
                <a:srgbClr val="15727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0" name="Line 27"/>
            <p:cNvSpPr>
              <a:spLocks noChangeAspect="1" noChangeShapeType="1"/>
            </p:cNvSpPr>
            <p:nvPr/>
          </p:nvSpPr>
          <p:spPr bwMode="auto">
            <a:xfrm flipV="1">
              <a:off x="-692" y="1191"/>
              <a:ext cx="144" cy="17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1" name="Line 28"/>
            <p:cNvSpPr>
              <a:spLocks noChangeAspect="1" noChangeShapeType="1"/>
            </p:cNvSpPr>
            <p:nvPr/>
          </p:nvSpPr>
          <p:spPr bwMode="auto">
            <a:xfrm>
              <a:off x="-523" y="1182"/>
              <a:ext cx="92" cy="6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72" name="Group 29"/>
          <p:cNvGrpSpPr>
            <a:grpSpLocks noChangeAspect="1"/>
          </p:cNvGrpSpPr>
          <p:nvPr/>
        </p:nvGrpSpPr>
        <p:grpSpPr bwMode="auto">
          <a:xfrm>
            <a:off x="3906409" y="4274976"/>
            <a:ext cx="398043" cy="408790"/>
            <a:chOff x="1792" y="1815"/>
            <a:chExt cx="329" cy="352"/>
          </a:xfrm>
        </p:grpSpPr>
        <p:sp>
          <p:nvSpPr>
            <p:cNvPr id="73" name="Freeform 30"/>
            <p:cNvSpPr>
              <a:spLocks noChangeAspect="1"/>
            </p:cNvSpPr>
            <p:nvPr/>
          </p:nvSpPr>
          <p:spPr bwMode="auto">
            <a:xfrm>
              <a:off x="1794" y="1815"/>
              <a:ext cx="208" cy="90"/>
            </a:xfrm>
            <a:custGeom>
              <a:avLst/>
              <a:gdLst/>
              <a:ahLst/>
              <a:cxnLst>
                <a:cxn ang="0">
                  <a:pos x="196" y="2"/>
                </a:cxn>
                <a:cxn ang="0">
                  <a:pos x="0" y="90"/>
                </a:cxn>
                <a:cxn ang="0">
                  <a:pos x="12" y="88"/>
                </a:cxn>
                <a:cxn ang="0">
                  <a:pos x="208" y="0"/>
                </a:cxn>
                <a:cxn ang="0">
                  <a:pos x="196" y="2"/>
                </a:cxn>
              </a:cxnLst>
              <a:rect l="0" t="0" r="r" b="b"/>
              <a:pathLst>
                <a:path w="208" h="90">
                  <a:moveTo>
                    <a:pt x="196" y="2"/>
                  </a:moveTo>
                  <a:lnTo>
                    <a:pt x="0" y="90"/>
                  </a:lnTo>
                  <a:lnTo>
                    <a:pt x="12" y="88"/>
                  </a:lnTo>
                  <a:lnTo>
                    <a:pt x="208" y="0"/>
                  </a:lnTo>
                  <a:lnTo>
                    <a:pt x="196" y="2"/>
                  </a:lnTo>
                  <a:close/>
                </a:path>
              </a:pathLst>
            </a:custGeom>
            <a:solidFill>
              <a:srgbClr val="43B4B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4" name="Freeform 31"/>
            <p:cNvSpPr>
              <a:spLocks noChangeAspect="1"/>
            </p:cNvSpPr>
            <p:nvPr/>
          </p:nvSpPr>
          <p:spPr bwMode="auto">
            <a:xfrm>
              <a:off x="1794" y="1815"/>
              <a:ext cx="208" cy="90"/>
            </a:xfrm>
            <a:custGeom>
              <a:avLst/>
              <a:gdLst/>
              <a:ahLst/>
              <a:cxnLst>
                <a:cxn ang="0">
                  <a:pos x="196" y="2"/>
                </a:cxn>
                <a:cxn ang="0">
                  <a:pos x="0" y="90"/>
                </a:cxn>
                <a:cxn ang="0">
                  <a:pos x="12" y="88"/>
                </a:cxn>
                <a:cxn ang="0">
                  <a:pos x="208" y="0"/>
                </a:cxn>
                <a:cxn ang="0">
                  <a:pos x="196" y="2"/>
                </a:cxn>
              </a:cxnLst>
              <a:rect l="0" t="0" r="r" b="b"/>
              <a:pathLst>
                <a:path w="208" h="90">
                  <a:moveTo>
                    <a:pt x="196" y="2"/>
                  </a:moveTo>
                  <a:lnTo>
                    <a:pt x="0" y="90"/>
                  </a:lnTo>
                  <a:lnTo>
                    <a:pt x="12" y="88"/>
                  </a:lnTo>
                  <a:lnTo>
                    <a:pt x="208" y="0"/>
                  </a:lnTo>
                  <a:lnTo>
                    <a:pt x="196" y="2"/>
                  </a:lnTo>
                </a:path>
              </a:pathLst>
            </a:custGeom>
            <a:noFill/>
            <a:ln w="3175">
              <a:solidFill>
                <a:srgbClr val="43B4B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5" name="Freeform 32"/>
            <p:cNvSpPr>
              <a:spLocks noChangeAspect="1"/>
            </p:cNvSpPr>
            <p:nvPr/>
          </p:nvSpPr>
          <p:spPr bwMode="auto">
            <a:xfrm>
              <a:off x="1922" y="2055"/>
              <a:ext cx="199" cy="112"/>
            </a:xfrm>
            <a:custGeom>
              <a:avLst/>
              <a:gdLst/>
              <a:ahLst/>
              <a:cxnLst>
                <a:cxn ang="0">
                  <a:pos x="199" y="0"/>
                </a:cxn>
                <a:cxn ang="0">
                  <a:pos x="2" y="90"/>
                </a:cxn>
                <a:cxn ang="0">
                  <a:pos x="0" y="112"/>
                </a:cxn>
                <a:cxn ang="0">
                  <a:pos x="196" y="23"/>
                </a:cxn>
                <a:cxn ang="0">
                  <a:pos x="199" y="0"/>
                </a:cxn>
              </a:cxnLst>
              <a:rect l="0" t="0" r="r" b="b"/>
              <a:pathLst>
                <a:path w="199" h="112">
                  <a:moveTo>
                    <a:pt x="199" y="0"/>
                  </a:moveTo>
                  <a:lnTo>
                    <a:pt x="2" y="90"/>
                  </a:lnTo>
                  <a:lnTo>
                    <a:pt x="0" y="112"/>
                  </a:lnTo>
                  <a:lnTo>
                    <a:pt x="196" y="23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rgbClr val="1572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6" name="Freeform 33"/>
            <p:cNvSpPr>
              <a:spLocks noChangeAspect="1"/>
            </p:cNvSpPr>
            <p:nvPr/>
          </p:nvSpPr>
          <p:spPr bwMode="auto">
            <a:xfrm>
              <a:off x="1922" y="2055"/>
              <a:ext cx="199" cy="112"/>
            </a:xfrm>
            <a:custGeom>
              <a:avLst/>
              <a:gdLst/>
              <a:ahLst/>
              <a:cxnLst>
                <a:cxn ang="0">
                  <a:pos x="199" y="0"/>
                </a:cxn>
                <a:cxn ang="0">
                  <a:pos x="2" y="90"/>
                </a:cxn>
                <a:cxn ang="0">
                  <a:pos x="0" y="112"/>
                </a:cxn>
                <a:cxn ang="0">
                  <a:pos x="196" y="23"/>
                </a:cxn>
                <a:cxn ang="0">
                  <a:pos x="199" y="0"/>
                </a:cxn>
              </a:cxnLst>
              <a:rect l="0" t="0" r="r" b="b"/>
              <a:pathLst>
                <a:path w="199" h="112">
                  <a:moveTo>
                    <a:pt x="199" y="0"/>
                  </a:moveTo>
                  <a:lnTo>
                    <a:pt x="2" y="90"/>
                  </a:lnTo>
                  <a:lnTo>
                    <a:pt x="0" y="112"/>
                  </a:lnTo>
                  <a:lnTo>
                    <a:pt x="196" y="23"/>
                  </a:lnTo>
                  <a:lnTo>
                    <a:pt x="199" y="0"/>
                  </a:lnTo>
                </a:path>
              </a:pathLst>
            </a:custGeom>
            <a:noFill/>
            <a:ln w="3175">
              <a:solidFill>
                <a:srgbClr val="15727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7" name="Freeform 34"/>
            <p:cNvSpPr>
              <a:spLocks noChangeAspect="1"/>
            </p:cNvSpPr>
            <p:nvPr/>
          </p:nvSpPr>
          <p:spPr bwMode="auto">
            <a:xfrm>
              <a:off x="1806" y="1815"/>
              <a:ext cx="216" cy="105"/>
            </a:xfrm>
            <a:custGeom>
              <a:avLst/>
              <a:gdLst/>
              <a:ahLst/>
              <a:cxnLst>
                <a:cxn ang="0">
                  <a:pos x="196" y="0"/>
                </a:cxn>
                <a:cxn ang="0">
                  <a:pos x="0" y="88"/>
                </a:cxn>
                <a:cxn ang="0">
                  <a:pos x="19" y="105"/>
                </a:cxn>
                <a:cxn ang="0">
                  <a:pos x="216" y="17"/>
                </a:cxn>
                <a:cxn ang="0">
                  <a:pos x="196" y="0"/>
                </a:cxn>
              </a:cxnLst>
              <a:rect l="0" t="0" r="r" b="b"/>
              <a:pathLst>
                <a:path w="216" h="105">
                  <a:moveTo>
                    <a:pt x="196" y="0"/>
                  </a:moveTo>
                  <a:lnTo>
                    <a:pt x="0" y="88"/>
                  </a:lnTo>
                  <a:lnTo>
                    <a:pt x="19" y="105"/>
                  </a:lnTo>
                  <a:lnTo>
                    <a:pt x="216" y="17"/>
                  </a:lnTo>
                  <a:lnTo>
                    <a:pt x="196" y="0"/>
                  </a:lnTo>
                  <a:close/>
                </a:path>
              </a:pathLst>
            </a:custGeom>
            <a:solidFill>
              <a:srgbClr val="61DED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8" name="Freeform 35"/>
            <p:cNvSpPr>
              <a:spLocks noChangeAspect="1"/>
            </p:cNvSpPr>
            <p:nvPr/>
          </p:nvSpPr>
          <p:spPr bwMode="auto">
            <a:xfrm>
              <a:off x="1806" y="1815"/>
              <a:ext cx="216" cy="105"/>
            </a:xfrm>
            <a:custGeom>
              <a:avLst/>
              <a:gdLst/>
              <a:ahLst/>
              <a:cxnLst>
                <a:cxn ang="0">
                  <a:pos x="196" y="0"/>
                </a:cxn>
                <a:cxn ang="0">
                  <a:pos x="0" y="88"/>
                </a:cxn>
                <a:cxn ang="0">
                  <a:pos x="19" y="105"/>
                </a:cxn>
                <a:cxn ang="0">
                  <a:pos x="216" y="17"/>
                </a:cxn>
                <a:cxn ang="0">
                  <a:pos x="196" y="0"/>
                </a:cxn>
              </a:cxnLst>
              <a:rect l="0" t="0" r="r" b="b"/>
              <a:pathLst>
                <a:path w="216" h="105">
                  <a:moveTo>
                    <a:pt x="196" y="0"/>
                  </a:moveTo>
                  <a:lnTo>
                    <a:pt x="0" y="88"/>
                  </a:lnTo>
                  <a:lnTo>
                    <a:pt x="19" y="105"/>
                  </a:lnTo>
                  <a:lnTo>
                    <a:pt x="216" y="17"/>
                  </a:lnTo>
                  <a:lnTo>
                    <a:pt x="196" y="0"/>
                  </a:lnTo>
                </a:path>
              </a:pathLst>
            </a:custGeom>
            <a:noFill/>
            <a:ln w="3175">
              <a:solidFill>
                <a:srgbClr val="61DED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9" name="Freeform 36"/>
            <p:cNvSpPr>
              <a:spLocks noChangeAspect="1"/>
            </p:cNvSpPr>
            <p:nvPr/>
          </p:nvSpPr>
          <p:spPr bwMode="auto">
            <a:xfrm>
              <a:off x="1915" y="2017"/>
              <a:ext cx="206" cy="128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90"/>
                </a:cxn>
                <a:cxn ang="0">
                  <a:pos x="9" y="128"/>
                </a:cxn>
                <a:cxn ang="0">
                  <a:pos x="206" y="38"/>
                </a:cxn>
                <a:cxn ang="0">
                  <a:pos x="197" y="0"/>
                </a:cxn>
              </a:cxnLst>
              <a:rect l="0" t="0" r="r" b="b"/>
              <a:pathLst>
                <a:path w="206" h="128">
                  <a:moveTo>
                    <a:pt x="197" y="0"/>
                  </a:moveTo>
                  <a:lnTo>
                    <a:pt x="0" y="90"/>
                  </a:lnTo>
                  <a:lnTo>
                    <a:pt x="9" y="128"/>
                  </a:lnTo>
                  <a:lnTo>
                    <a:pt x="206" y="38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329C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0" name="Freeform 37"/>
            <p:cNvSpPr>
              <a:spLocks noChangeAspect="1"/>
            </p:cNvSpPr>
            <p:nvPr/>
          </p:nvSpPr>
          <p:spPr bwMode="auto">
            <a:xfrm>
              <a:off x="1915" y="2017"/>
              <a:ext cx="206" cy="128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90"/>
                </a:cxn>
                <a:cxn ang="0">
                  <a:pos x="9" y="128"/>
                </a:cxn>
                <a:cxn ang="0">
                  <a:pos x="206" y="38"/>
                </a:cxn>
                <a:cxn ang="0">
                  <a:pos x="197" y="0"/>
                </a:cxn>
              </a:cxnLst>
              <a:rect l="0" t="0" r="r" b="b"/>
              <a:pathLst>
                <a:path w="206" h="128">
                  <a:moveTo>
                    <a:pt x="197" y="0"/>
                  </a:moveTo>
                  <a:lnTo>
                    <a:pt x="0" y="90"/>
                  </a:lnTo>
                  <a:lnTo>
                    <a:pt x="9" y="128"/>
                  </a:lnTo>
                  <a:lnTo>
                    <a:pt x="206" y="38"/>
                  </a:lnTo>
                  <a:lnTo>
                    <a:pt x="197" y="0"/>
                  </a:lnTo>
                </a:path>
              </a:pathLst>
            </a:custGeom>
            <a:noFill/>
            <a:ln w="3175">
              <a:solidFill>
                <a:srgbClr val="329C9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1" name="Freeform 38"/>
            <p:cNvSpPr>
              <a:spLocks noChangeAspect="1"/>
            </p:cNvSpPr>
            <p:nvPr/>
          </p:nvSpPr>
          <p:spPr bwMode="auto">
            <a:xfrm>
              <a:off x="1825" y="1832"/>
              <a:ext cx="222" cy="125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88"/>
                </a:cxn>
                <a:cxn ang="0">
                  <a:pos x="25" y="125"/>
                </a:cxn>
                <a:cxn ang="0">
                  <a:pos x="222" y="35"/>
                </a:cxn>
                <a:cxn ang="0">
                  <a:pos x="197" y="0"/>
                </a:cxn>
              </a:cxnLst>
              <a:rect l="0" t="0" r="r" b="b"/>
              <a:pathLst>
                <a:path w="222" h="125">
                  <a:moveTo>
                    <a:pt x="197" y="0"/>
                  </a:moveTo>
                  <a:lnTo>
                    <a:pt x="0" y="88"/>
                  </a:lnTo>
                  <a:lnTo>
                    <a:pt x="25" y="125"/>
                  </a:lnTo>
                  <a:lnTo>
                    <a:pt x="222" y="35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73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2" name="Freeform 39"/>
            <p:cNvSpPr>
              <a:spLocks noChangeAspect="1"/>
            </p:cNvSpPr>
            <p:nvPr/>
          </p:nvSpPr>
          <p:spPr bwMode="auto">
            <a:xfrm>
              <a:off x="1825" y="1832"/>
              <a:ext cx="222" cy="125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88"/>
                </a:cxn>
                <a:cxn ang="0">
                  <a:pos x="25" y="125"/>
                </a:cxn>
                <a:cxn ang="0">
                  <a:pos x="222" y="35"/>
                </a:cxn>
                <a:cxn ang="0">
                  <a:pos x="197" y="0"/>
                </a:cxn>
              </a:cxnLst>
              <a:rect l="0" t="0" r="r" b="b"/>
              <a:pathLst>
                <a:path w="222" h="125">
                  <a:moveTo>
                    <a:pt x="197" y="0"/>
                  </a:moveTo>
                  <a:lnTo>
                    <a:pt x="0" y="88"/>
                  </a:lnTo>
                  <a:lnTo>
                    <a:pt x="25" y="125"/>
                  </a:lnTo>
                  <a:lnTo>
                    <a:pt x="222" y="35"/>
                  </a:lnTo>
                  <a:lnTo>
                    <a:pt x="197" y="0"/>
                  </a:lnTo>
                </a:path>
              </a:pathLst>
            </a:custGeom>
            <a:noFill/>
            <a:ln w="3175">
              <a:solidFill>
                <a:srgbClr val="73F8F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3" name="Freeform 40"/>
            <p:cNvSpPr>
              <a:spLocks noChangeAspect="1"/>
            </p:cNvSpPr>
            <p:nvPr/>
          </p:nvSpPr>
          <p:spPr bwMode="auto">
            <a:xfrm>
              <a:off x="1898" y="1969"/>
              <a:ext cx="214" cy="138"/>
            </a:xfrm>
            <a:custGeom>
              <a:avLst/>
              <a:gdLst/>
              <a:ahLst/>
              <a:cxnLst>
                <a:cxn ang="0">
                  <a:pos x="199" y="0"/>
                </a:cxn>
                <a:cxn ang="0">
                  <a:pos x="0" y="90"/>
                </a:cxn>
                <a:cxn ang="0">
                  <a:pos x="17" y="138"/>
                </a:cxn>
                <a:cxn ang="0">
                  <a:pos x="214" y="48"/>
                </a:cxn>
                <a:cxn ang="0">
                  <a:pos x="199" y="0"/>
                </a:cxn>
              </a:cxnLst>
              <a:rect l="0" t="0" r="r" b="b"/>
              <a:pathLst>
                <a:path w="214" h="138">
                  <a:moveTo>
                    <a:pt x="199" y="0"/>
                  </a:moveTo>
                  <a:lnTo>
                    <a:pt x="0" y="90"/>
                  </a:lnTo>
                  <a:lnTo>
                    <a:pt x="17" y="138"/>
                  </a:lnTo>
                  <a:lnTo>
                    <a:pt x="214" y="48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rgbClr val="54CBC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4" name="Freeform 41"/>
            <p:cNvSpPr>
              <a:spLocks noChangeAspect="1"/>
            </p:cNvSpPr>
            <p:nvPr/>
          </p:nvSpPr>
          <p:spPr bwMode="auto">
            <a:xfrm>
              <a:off x="1898" y="1969"/>
              <a:ext cx="214" cy="138"/>
            </a:xfrm>
            <a:custGeom>
              <a:avLst/>
              <a:gdLst/>
              <a:ahLst/>
              <a:cxnLst>
                <a:cxn ang="0">
                  <a:pos x="199" y="0"/>
                </a:cxn>
                <a:cxn ang="0">
                  <a:pos x="0" y="90"/>
                </a:cxn>
                <a:cxn ang="0">
                  <a:pos x="17" y="138"/>
                </a:cxn>
                <a:cxn ang="0">
                  <a:pos x="214" y="48"/>
                </a:cxn>
                <a:cxn ang="0">
                  <a:pos x="199" y="0"/>
                </a:cxn>
              </a:cxnLst>
              <a:rect l="0" t="0" r="r" b="b"/>
              <a:pathLst>
                <a:path w="214" h="138">
                  <a:moveTo>
                    <a:pt x="199" y="0"/>
                  </a:moveTo>
                  <a:lnTo>
                    <a:pt x="0" y="90"/>
                  </a:lnTo>
                  <a:lnTo>
                    <a:pt x="17" y="138"/>
                  </a:lnTo>
                  <a:lnTo>
                    <a:pt x="214" y="48"/>
                  </a:lnTo>
                  <a:lnTo>
                    <a:pt x="199" y="0"/>
                  </a:lnTo>
                </a:path>
              </a:pathLst>
            </a:custGeom>
            <a:noFill/>
            <a:ln w="3175">
              <a:solidFill>
                <a:srgbClr val="54CBC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5" name="Freeform 42"/>
            <p:cNvSpPr>
              <a:spLocks noChangeAspect="1"/>
            </p:cNvSpPr>
            <p:nvPr/>
          </p:nvSpPr>
          <p:spPr bwMode="auto">
            <a:xfrm>
              <a:off x="1875" y="1915"/>
              <a:ext cx="222" cy="144"/>
            </a:xfrm>
            <a:custGeom>
              <a:avLst/>
              <a:gdLst/>
              <a:ahLst/>
              <a:cxnLst>
                <a:cxn ang="0">
                  <a:pos x="198" y="0"/>
                </a:cxn>
                <a:cxn ang="0">
                  <a:pos x="0" y="90"/>
                </a:cxn>
                <a:cxn ang="0">
                  <a:pos x="23" y="144"/>
                </a:cxn>
                <a:cxn ang="0">
                  <a:pos x="222" y="54"/>
                </a:cxn>
                <a:cxn ang="0">
                  <a:pos x="198" y="0"/>
                </a:cxn>
              </a:cxnLst>
              <a:rect l="0" t="0" r="r" b="b"/>
              <a:pathLst>
                <a:path w="222" h="144">
                  <a:moveTo>
                    <a:pt x="198" y="0"/>
                  </a:moveTo>
                  <a:lnTo>
                    <a:pt x="0" y="90"/>
                  </a:lnTo>
                  <a:lnTo>
                    <a:pt x="23" y="144"/>
                  </a:lnTo>
                  <a:lnTo>
                    <a:pt x="222" y="54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6CEEE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6" name="Freeform 43"/>
            <p:cNvSpPr>
              <a:spLocks noChangeAspect="1"/>
            </p:cNvSpPr>
            <p:nvPr/>
          </p:nvSpPr>
          <p:spPr bwMode="auto">
            <a:xfrm>
              <a:off x="1875" y="1915"/>
              <a:ext cx="222" cy="144"/>
            </a:xfrm>
            <a:custGeom>
              <a:avLst/>
              <a:gdLst/>
              <a:ahLst/>
              <a:cxnLst>
                <a:cxn ang="0">
                  <a:pos x="198" y="0"/>
                </a:cxn>
                <a:cxn ang="0">
                  <a:pos x="0" y="90"/>
                </a:cxn>
                <a:cxn ang="0">
                  <a:pos x="23" y="144"/>
                </a:cxn>
                <a:cxn ang="0">
                  <a:pos x="222" y="54"/>
                </a:cxn>
                <a:cxn ang="0">
                  <a:pos x="198" y="0"/>
                </a:cxn>
              </a:cxnLst>
              <a:rect l="0" t="0" r="r" b="b"/>
              <a:pathLst>
                <a:path w="222" h="144">
                  <a:moveTo>
                    <a:pt x="198" y="0"/>
                  </a:moveTo>
                  <a:lnTo>
                    <a:pt x="0" y="90"/>
                  </a:lnTo>
                  <a:lnTo>
                    <a:pt x="23" y="144"/>
                  </a:lnTo>
                  <a:lnTo>
                    <a:pt x="222" y="54"/>
                  </a:lnTo>
                  <a:lnTo>
                    <a:pt x="198" y="0"/>
                  </a:lnTo>
                </a:path>
              </a:pathLst>
            </a:custGeom>
            <a:noFill/>
            <a:ln w="3175">
              <a:solidFill>
                <a:srgbClr val="6CEEE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7" name="Freeform 44"/>
            <p:cNvSpPr>
              <a:spLocks noChangeAspect="1"/>
            </p:cNvSpPr>
            <p:nvPr/>
          </p:nvSpPr>
          <p:spPr bwMode="auto">
            <a:xfrm>
              <a:off x="1850" y="1867"/>
              <a:ext cx="223" cy="138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90"/>
                </a:cxn>
                <a:cxn ang="0">
                  <a:pos x="25" y="138"/>
                </a:cxn>
                <a:cxn ang="0">
                  <a:pos x="223" y="48"/>
                </a:cxn>
                <a:cxn ang="0">
                  <a:pos x="197" y="0"/>
                </a:cxn>
              </a:cxnLst>
              <a:rect l="0" t="0" r="r" b="b"/>
              <a:pathLst>
                <a:path w="223" h="138">
                  <a:moveTo>
                    <a:pt x="197" y="0"/>
                  </a:moveTo>
                  <a:lnTo>
                    <a:pt x="0" y="90"/>
                  </a:lnTo>
                  <a:lnTo>
                    <a:pt x="25" y="138"/>
                  </a:lnTo>
                  <a:lnTo>
                    <a:pt x="223" y="48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78FEF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8" name="Freeform 45"/>
            <p:cNvSpPr>
              <a:spLocks noChangeAspect="1"/>
            </p:cNvSpPr>
            <p:nvPr/>
          </p:nvSpPr>
          <p:spPr bwMode="auto">
            <a:xfrm>
              <a:off x="1850" y="1867"/>
              <a:ext cx="223" cy="138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90"/>
                </a:cxn>
                <a:cxn ang="0">
                  <a:pos x="25" y="138"/>
                </a:cxn>
                <a:cxn ang="0">
                  <a:pos x="223" y="48"/>
                </a:cxn>
                <a:cxn ang="0">
                  <a:pos x="197" y="0"/>
                </a:cxn>
              </a:cxnLst>
              <a:rect l="0" t="0" r="r" b="b"/>
              <a:pathLst>
                <a:path w="223" h="138">
                  <a:moveTo>
                    <a:pt x="197" y="0"/>
                  </a:moveTo>
                  <a:lnTo>
                    <a:pt x="0" y="90"/>
                  </a:lnTo>
                  <a:lnTo>
                    <a:pt x="25" y="138"/>
                  </a:lnTo>
                  <a:lnTo>
                    <a:pt x="223" y="48"/>
                  </a:lnTo>
                  <a:lnTo>
                    <a:pt x="197" y="0"/>
                  </a:lnTo>
                </a:path>
              </a:pathLst>
            </a:custGeom>
            <a:noFill/>
            <a:ln w="3175">
              <a:solidFill>
                <a:srgbClr val="78FEF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9" name="Freeform 46"/>
            <p:cNvSpPr>
              <a:spLocks noChangeAspect="1"/>
            </p:cNvSpPr>
            <p:nvPr/>
          </p:nvSpPr>
          <p:spPr bwMode="auto">
            <a:xfrm>
              <a:off x="1792" y="1903"/>
              <a:ext cx="132" cy="264"/>
            </a:xfrm>
            <a:custGeom>
              <a:avLst/>
              <a:gdLst/>
              <a:ahLst/>
              <a:cxnLst>
                <a:cxn ang="0">
                  <a:pos x="83" y="102"/>
                </a:cxn>
                <a:cxn ang="0">
                  <a:pos x="58" y="54"/>
                </a:cxn>
                <a:cxn ang="0">
                  <a:pos x="33" y="17"/>
                </a:cxn>
                <a:cxn ang="0">
                  <a:pos x="14" y="0"/>
                </a:cxn>
                <a:cxn ang="0">
                  <a:pos x="2" y="2"/>
                </a:cxn>
                <a:cxn ang="0">
                  <a:pos x="0" y="24"/>
                </a:cxn>
                <a:cxn ang="0">
                  <a:pos x="9" y="62"/>
                </a:cxn>
                <a:cxn ang="0">
                  <a:pos x="26" y="111"/>
                </a:cxn>
                <a:cxn ang="0">
                  <a:pos x="49" y="162"/>
                </a:cxn>
                <a:cxn ang="0">
                  <a:pos x="75" y="211"/>
                </a:cxn>
                <a:cxn ang="0">
                  <a:pos x="99" y="245"/>
                </a:cxn>
                <a:cxn ang="0">
                  <a:pos x="118" y="264"/>
                </a:cxn>
                <a:cxn ang="0">
                  <a:pos x="130" y="264"/>
                </a:cxn>
                <a:cxn ang="0">
                  <a:pos x="132" y="242"/>
                </a:cxn>
                <a:cxn ang="0">
                  <a:pos x="123" y="204"/>
                </a:cxn>
                <a:cxn ang="0">
                  <a:pos x="106" y="156"/>
                </a:cxn>
                <a:cxn ang="0">
                  <a:pos x="83" y="102"/>
                </a:cxn>
              </a:cxnLst>
              <a:rect l="0" t="0" r="r" b="b"/>
              <a:pathLst>
                <a:path w="132" h="264">
                  <a:moveTo>
                    <a:pt x="83" y="102"/>
                  </a:moveTo>
                  <a:lnTo>
                    <a:pt x="58" y="54"/>
                  </a:lnTo>
                  <a:lnTo>
                    <a:pt x="33" y="17"/>
                  </a:lnTo>
                  <a:lnTo>
                    <a:pt x="14" y="0"/>
                  </a:lnTo>
                  <a:lnTo>
                    <a:pt x="2" y="2"/>
                  </a:lnTo>
                  <a:lnTo>
                    <a:pt x="0" y="24"/>
                  </a:lnTo>
                  <a:lnTo>
                    <a:pt x="9" y="62"/>
                  </a:lnTo>
                  <a:lnTo>
                    <a:pt x="26" y="111"/>
                  </a:lnTo>
                  <a:lnTo>
                    <a:pt x="49" y="162"/>
                  </a:lnTo>
                  <a:lnTo>
                    <a:pt x="75" y="211"/>
                  </a:lnTo>
                  <a:lnTo>
                    <a:pt x="99" y="245"/>
                  </a:lnTo>
                  <a:lnTo>
                    <a:pt x="118" y="264"/>
                  </a:lnTo>
                  <a:lnTo>
                    <a:pt x="130" y="264"/>
                  </a:lnTo>
                  <a:lnTo>
                    <a:pt x="132" y="242"/>
                  </a:lnTo>
                  <a:lnTo>
                    <a:pt x="123" y="204"/>
                  </a:lnTo>
                  <a:lnTo>
                    <a:pt x="106" y="156"/>
                  </a:lnTo>
                  <a:lnTo>
                    <a:pt x="83" y="102"/>
                  </a:lnTo>
                  <a:close/>
                </a:path>
              </a:pathLst>
            </a:custGeom>
            <a:solidFill>
              <a:srgbClr val="3EACA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0" name="Freeform 47"/>
            <p:cNvSpPr>
              <a:spLocks noChangeAspect="1"/>
            </p:cNvSpPr>
            <p:nvPr/>
          </p:nvSpPr>
          <p:spPr bwMode="auto">
            <a:xfrm>
              <a:off x="1792" y="1903"/>
              <a:ext cx="132" cy="264"/>
            </a:xfrm>
            <a:custGeom>
              <a:avLst/>
              <a:gdLst/>
              <a:ahLst/>
              <a:cxnLst>
                <a:cxn ang="0">
                  <a:pos x="83" y="102"/>
                </a:cxn>
                <a:cxn ang="0">
                  <a:pos x="58" y="54"/>
                </a:cxn>
                <a:cxn ang="0">
                  <a:pos x="33" y="17"/>
                </a:cxn>
                <a:cxn ang="0">
                  <a:pos x="14" y="0"/>
                </a:cxn>
                <a:cxn ang="0">
                  <a:pos x="2" y="2"/>
                </a:cxn>
                <a:cxn ang="0">
                  <a:pos x="0" y="24"/>
                </a:cxn>
                <a:cxn ang="0">
                  <a:pos x="9" y="62"/>
                </a:cxn>
                <a:cxn ang="0">
                  <a:pos x="26" y="111"/>
                </a:cxn>
                <a:cxn ang="0">
                  <a:pos x="49" y="162"/>
                </a:cxn>
                <a:cxn ang="0">
                  <a:pos x="75" y="211"/>
                </a:cxn>
                <a:cxn ang="0">
                  <a:pos x="99" y="245"/>
                </a:cxn>
                <a:cxn ang="0">
                  <a:pos x="118" y="264"/>
                </a:cxn>
                <a:cxn ang="0">
                  <a:pos x="130" y="264"/>
                </a:cxn>
                <a:cxn ang="0">
                  <a:pos x="132" y="242"/>
                </a:cxn>
                <a:cxn ang="0">
                  <a:pos x="123" y="204"/>
                </a:cxn>
                <a:cxn ang="0">
                  <a:pos x="106" y="156"/>
                </a:cxn>
                <a:cxn ang="0">
                  <a:pos x="83" y="102"/>
                </a:cxn>
              </a:cxnLst>
              <a:rect l="0" t="0" r="r" b="b"/>
              <a:pathLst>
                <a:path w="132" h="264">
                  <a:moveTo>
                    <a:pt x="83" y="102"/>
                  </a:moveTo>
                  <a:lnTo>
                    <a:pt x="58" y="54"/>
                  </a:lnTo>
                  <a:lnTo>
                    <a:pt x="33" y="17"/>
                  </a:lnTo>
                  <a:lnTo>
                    <a:pt x="14" y="0"/>
                  </a:lnTo>
                  <a:lnTo>
                    <a:pt x="2" y="2"/>
                  </a:lnTo>
                  <a:lnTo>
                    <a:pt x="0" y="24"/>
                  </a:lnTo>
                  <a:lnTo>
                    <a:pt x="9" y="62"/>
                  </a:lnTo>
                  <a:lnTo>
                    <a:pt x="26" y="111"/>
                  </a:lnTo>
                  <a:lnTo>
                    <a:pt x="49" y="162"/>
                  </a:lnTo>
                  <a:lnTo>
                    <a:pt x="75" y="211"/>
                  </a:lnTo>
                  <a:lnTo>
                    <a:pt x="99" y="245"/>
                  </a:lnTo>
                  <a:lnTo>
                    <a:pt x="118" y="264"/>
                  </a:lnTo>
                  <a:lnTo>
                    <a:pt x="130" y="264"/>
                  </a:lnTo>
                  <a:lnTo>
                    <a:pt x="132" y="242"/>
                  </a:lnTo>
                  <a:lnTo>
                    <a:pt x="123" y="204"/>
                  </a:lnTo>
                  <a:lnTo>
                    <a:pt x="106" y="156"/>
                  </a:lnTo>
                  <a:lnTo>
                    <a:pt x="83" y="102"/>
                  </a:lnTo>
                </a:path>
              </a:pathLst>
            </a:custGeom>
            <a:noFill/>
            <a:ln w="3175">
              <a:solidFill>
                <a:srgbClr val="3EACA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1" name="Line 48"/>
            <p:cNvSpPr>
              <a:spLocks noChangeAspect="1" noChangeShapeType="1"/>
            </p:cNvSpPr>
            <p:nvPr/>
          </p:nvSpPr>
          <p:spPr bwMode="auto">
            <a:xfrm flipH="1" flipV="1">
              <a:off x="1990" y="1891"/>
              <a:ext cx="41" cy="21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2" name="Line 49"/>
            <p:cNvSpPr>
              <a:spLocks noChangeAspect="1" noChangeShapeType="1"/>
            </p:cNvSpPr>
            <p:nvPr/>
          </p:nvSpPr>
          <p:spPr bwMode="auto">
            <a:xfrm>
              <a:off x="1901" y="1861"/>
              <a:ext cx="66" cy="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93" name="Group 50"/>
          <p:cNvGrpSpPr>
            <a:grpSpLocks noChangeAspect="1"/>
          </p:cNvGrpSpPr>
          <p:nvPr/>
        </p:nvGrpSpPr>
        <p:grpSpPr bwMode="auto">
          <a:xfrm>
            <a:off x="576882" y="5619802"/>
            <a:ext cx="433129" cy="339110"/>
            <a:chOff x="-960" y="2973"/>
            <a:chExt cx="358" cy="292"/>
          </a:xfrm>
        </p:grpSpPr>
        <p:sp>
          <p:nvSpPr>
            <p:cNvPr id="94" name="Freeform 51"/>
            <p:cNvSpPr>
              <a:spLocks noChangeAspect="1"/>
            </p:cNvSpPr>
            <p:nvPr/>
          </p:nvSpPr>
          <p:spPr bwMode="auto">
            <a:xfrm>
              <a:off x="-903" y="3092"/>
              <a:ext cx="301" cy="173"/>
            </a:xfrm>
            <a:custGeom>
              <a:avLst/>
              <a:gdLst/>
              <a:ahLst/>
              <a:cxnLst>
                <a:cxn ang="0">
                  <a:pos x="294" y="51"/>
                </a:cxn>
                <a:cxn ang="0">
                  <a:pos x="301" y="0"/>
                </a:cxn>
                <a:cxn ang="0">
                  <a:pos x="5" y="125"/>
                </a:cxn>
                <a:cxn ang="0">
                  <a:pos x="0" y="173"/>
                </a:cxn>
                <a:cxn ang="0">
                  <a:pos x="294" y="51"/>
                </a:cxn>
              </a:cxnLst>
              <a:rect l="0" t="0" r="r" b="b"/>
              <a:pathLst>
                <a:path w="301" h="173">
                  <a:moveTo>
                    <a:pt x="294" y="51"/>
                  </a:moveTo>
                  <a:lnTo>
                    <a:pt x="301" y="0"/>
                  </a:lnTo>
                  <a:lnTo>
                    <a:pt x="5" y="125"/>
                  </a:lnTo>
                  <a:lnTo>
                    <a:pt x="0" y="173"/>
                  </a:lnTo>
                  <a:lnTo>
                    <a:pt x="294" y="51"/>
                  </a:lnTo>
                  <a:close/>
                </a:path>
              </a:pathLst>
            </a:custGeom>
            <a:solidFill>
              <a:srgbClr val="62626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5" name="Freeform 52"/>
            <p:cNvSpPr>
              <a:spLocks noChangeAspect="1"/>
            </p:cNvSpPr>
            <p:nvPr/>
          </p:nvSpPr>
          <p:spPr bwMode="auto">
            <a:xfrm>
              <a:off x="-903" y="3092"/>
              <a:ext cx="301" cy="173"/>
            </a:xfrm>
            <a:custGeom>
              <a:avLst/>
              <a:gdLst/>
              <a:ahLst/>
              <a:cxnLst>
                <a:cxn ang="0">
                  <a:pos x="294" y="51"/>
                </a:cxn>
                <a:cxn ang="0">
                  <a:pos x="301" y="0"/>
                </a:cxn>
                <a:cxn ang="0">
                  <a:pos x="5" y="125"/>
                </a:cxn>
                <a:cxn ang="0">
                  <a:pos x="0" y="173"/>
                </a:cxn>
                <a:cxn ang="0">
                  <a:pos x="294" y="51"/>
                </a:cxn>
              </a:cxnLst>
              <a:rect l="0" t="0" r="r" b="b"/>
              <a:pathLst>
                <a:path w="301" h="173">
                  <a:moveTo>
                    <a:pt x="294" y="51"/>
                  </a:moveTo>
                  <a:lnTo>
                    <a:pt x="301" y="0"/>
                  </a:lnTo>
                  <a:lnTo>
                    <a:pt x="5" y="125"/>
                  </a:lnTo>
                  <a:lnTo>
                    <a:pt x="0" y="173"/>
                  </a:lnTo>
                  <a:lnTo>
                    <a:pt x="294" y="51"/>
                  </a:lnTo>
                </a:path>
              </a:pathLst>
            </a:custGeom>
            <a:noFill/>
            <a:ln w="3175">
              <a:solidFill>
                <a:srgbClr val="62626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6" name="Freeform 53"/>
            <p:cNvSpPr>
              <a:spLocks noChangeAspect="1"/>
            </p:cNvSpPr>
            <p:nvPr/>
          </p:nvSpPr>
          <p:spPr bwMode="auto">
            <a:xfrm>
              <a:off x="-960" y="3096"/>
              <a:ext cx="62" cy="169"/>
            </a:xfrm>
            <a:custGeom>
              <a:avLst/>
              <a:gdLst/>
              <a:ahLst/>
              <a:cxnLst>
                <a:cxn ang="0">
                  <a:pos x="57" y="169"/>
                </a:cxn>
                <a:cxn ang="0">
                  <a:pos x="62" y="121"/>
                </a:cxn>
                <a:cxn ang="0">
                  <a:pos x="3" y="0"/>
                </a:cxn>
                <a:cxn ang="0">
                  <a:pos x="0" y="48"/>
                </a:cxn>
                <a:cxn ang="0">
                  <a:pos x="57" y="169"/>
                </a:cxn>
              </a:cxnLst>
              <a:rect l="0" t="0" r="r" b="b"/>
              <a:pathLst>
                <a:path w="62" h="169">
                  <a:moveTo>
                    <a:pt x="57" y="169"/>
                  </a:moveTo>
                  <a:lnTo>
                    <a:pt x="62" y="121"/>
                  </a:lnTo>
                  <a:lnTo>
                    <a:pt x="3" y="0"/>
                  </a:lnTo>
                  <a:lnTo>
                    <a:pt x="0" y="48"/>
                  </a:lnTo>
                  <a:lnTo>
                    <a:pt x="57" y="169"/>
                  </a:lnTo>
                  <a:close/>
                </a:path>
              </a:pathLst>
            </a:custGeom>
            <a:solidFill>
              <a:srgbClr val="B5B5B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7" name="Freeform 54"/>
            <p:cNvSpPr>
              <a:spLocks noChangeAspect="1"/>
            </p:cNvSpPr>
            <p:nvPr/>
          </p:nvSpPr>
          <p:spPr bwMode="auto">
            <a:xfrm>
              <a:off x="-960" y="3096"/>
              <a:ext cx="62" cy="169"/>
            </a:xfrm>
            <a:custGeom>
              <a:avLst/>
              <a:gdLst/>
              <a:ahLst/>
              <a:cxnLst>
                <a:cxn ang="0">
                  <a:pos x="57" y="169"/>
                </a:cxn>
                <a:cxn ang="0">
                  <a:pos x="62" y="121"/>
                </a:cxn>
                <a:cxn ang="0">
                  <a:pos x="3" y="0"/>
                </a:cxn>
                <a:cxn ang="0">
                  <a:pos x="0" y="48"/>
                </a:cxn>
                <a:cxn ang="0">
                  <a:pos x="57" y="169"/>
                </a:cxn>
              </a:cxnLst>
              <a:rect l="0" t="0" r="r" b="b"/>
              <a:pathLst>
                <a:path w="62" h="169">
                  <a:moveTo>
                    <a:pt x="57" y="169"/>
                  </a:moveTo>
                  <a:lnTo>
                    <a:pt x="62" y="121"/>
                  </a:lnTo>
                  <a:lnTo>
                    <a:pt x="3" y="0"/>
                  </a:lnTo>
                  <a:lnTo>
                    <a:pt x="0" y="48"/>
                  </a:lnTo>
                  <a:lnTo>
                    <a:pt x="57" y="169"/>
                  </a:lnTo>
                </a:path>
              </a:pathLst>
            </a:custGeom>
            <a:noFill/>
            <a:ln w="3175">
              <a:solidFill>
                <a:srgbClr val="B5B5B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8" name="Freeform 55"/>
            <p:cNvSpPr>
              <a:spLocks noChangeAspect="1"/>
            </p:cNvSpPr>
            <p:nvPr/>
          </p:nvSpPr>
          <p:spPr bwMode="auto">
            <a:xfrm>
              <a:off x="-957" y="2973"/>
              <a:ext cx="355" cy="244"/>
            </a:xfrm>
            <a:custGeom>
              <a:avLst/>
              <a:gdLst/>
              <a:ahLst/>
              <a:cxnLst>
                <a:cxn ang="0">
                  <a:pos x="0" y="123"/>
                </a:cxn>
                <a:cxn ang="0">
                  <a:pos x="59" y="244"/>
                </a:cxn>
                <a:cxn ang="0">
                  <a:pos x="355" y="119"/>
                </a:cxn>
                <a:cxn ang="0">
                  <a:pos x="296" y="0"/>
                </a:cxn>
                <a:cxn ang="0">
                  <a:pos x="0" y="123"/>
                </a:cxn>
                <a:cxn ang="0">
                  <a:pos x="0" y="123"/>
                </a:cxn>
              </a:cxnLst>
              <a:rect l="0" t="0" r="r" b="b"/>
              <a:pathLst>
                <a:path w="355" h="244">
                  <a:moveTo>
                    <a:pt x="0" y="123"/>
                  </a:moveTo>
                  <a:lnTo>
                    <a:pt x="59" y="244"/>
                  </a:lnTo>
                  <a:lnTo>
                    <a:pt x="355" y="119"/>
                  </a:lnTo>
                  <a:lnTo>
                    <a:pt x="296" y="0"/>
                  </a:lnTo>
                  <a:lnTo>
                    <a:pt x="0" y="123"/>
                  </a:lnTo>
                  <a:lnTo>
                    <a:pt x="0" y="123"/>
                  </a:lnTo>
                  <a:close/>
                </a:path>
              </a:pathLst>
            </a:custGeom>
            <a:solidFill>
              <a:srgbClr val="D9D9D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9" name="Freeform 56"/>
            <p:cNvSpPr>
              <a:spLocks noChangeAspect="1"/>
            </p:cNvSpPr>
            <p:nvPr/>
          </p:nvSpPr>
          <p:spPr bwMode="auto">
            <a:xfrm>
              <a:off x="-957" y="2973"/>
              <a:ext cx="355" cy="244"/>
            </a:xfrm>
            <a:custGeom>
              <a:avLst/>
              <a:gdLst/>
              <a:ahLst/>
              <a:cxnLst>
                <a:cxn ang="0">
                  <a:pos x="0" y="123"/>
                </a:cxn>
                <a:cxn ang="0">
                  <a:pos x="59" y="244"/>
                </a:cxn>
                <a:cxn ang="0">
                  <a:pos x="355" y="119"/>
                </a:cxn>
                <a:cxn ang="0">
                  <a:pos x="296" y="0"/>
                </a:cxn>
                <a:cxn ang="0">
                  <a:pos x="0" y="123"/>
                </a:cxn>
                <a:cxn ang="0">
                  <a:pos x="0" y="123"/>
                </a:cxn>
              </a:cxnLst>
              <a:rect l="0" t="0" r="r" b="b"/>
              <a:pathLst>
                <a:path w="355" h="244">
                  <a:moveTo>
                    <a:pt x="0" y="123"/>
                  </a:moveTo>
                  <a:lnTo>
                    <a:pt x="59" y="244"/>
                  </a:lnTo>
                  <a:lnTo>
                    <a:pt x="355" y="119"/>
                  </a:lnTo>
                  <a:lnTo>
                    <a:pt x="296" y="0"/>
                  </a:lnTo>
                  <a:lnTo>
                    <a:pt x="0" y="123"/>
                  </a:lnTo>
                  <a:lnTo>
                    <a:pt x="0" y="123"/>
                  </a:lnTo>
                </a:path>
              </a:pathLst>
            </a:custGeom>
            <a:noFill/>
            <a:ln w="3175">
              <a:solidFill>
                <a:srgbClr val="D9D9D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100" name="Group 57"/>
          <p:cNvGrpSpPr>
            <a:grpSpLocks noChangeAspect="1"/>
          </p:cNvGrpSpPr>
          <p:nvPr/>
        </p:nvGrpSpPr>
        <p:grpSpPr bwMode="auto">
          <a:xfrm>
            <a:off x="2473938" y="6087820"/>
            <a:ext cx="217774" cy="204395"/>
            <a:chOff x="608" y="3376"/>
            <a:chExt cx="180" cy="176"/>
          </a:xfrm>
        </p:grpSpPr>
        <p:sp>
          <p:nvSpPr>
            <p:cNvPr id="101" name="Freeform 58"/>
            <p:cNvSpPr>
              <a:spLocks noChangeAspect="1"/>
            </p:cNvSpPr>
            <p:nvPr/>
          </p:nvSpPr>
          <p:spPr bwMode="auto">
            <a:xfrm>
              <a:off x="726" y="3378"/>
              <a:ext cx="62" cy="9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2" y="86"/>
                </a:cxn>
                <a:cxn ang="0">
                  <a:pos x="62" y="93"/>
                </a:cxn>
                <a:cxn ang="0">
                  <a:pos x="10" y="7"/>
                </a:cxn>
                <a:cxn ang="0">
                  <a:pos x="0" y="0"/>
                </a:cxn>
              </a:cxnLst>
              <a:rect l="0" t="0" r="r" b="b"/>
              <a:pathLst>
                <a:path w="62" h="93">
                  <a:moveTo>
                    <a:pt x="0" y="0"/>
                  </a:moveTo>
                  <a:lnTo>
                    <a:pt x="52" y="86"/>
                  </a:lnTo>
                  <a:lnTo>
                    <a:pt x="62" y="93"/>
                  </a:lnTo>
                  <a:lnTo>
                    <a:pt x="10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3730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2" name="Freeform 59"/>
            <p:cNvSpPr>
              <a:spLocks noChangeAspect="1"/>
            </p:cNvSpPr>
            <p:nvPr/>
          </p:nvSpPr>
          <p:spPr bwMode="auto">
            <a:xfrm>
              <a:off x="726" y="3378"/>
              <a:ext cx="62" cy="9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2" y="86"/>
                </a:cxn>
                <a:cxn ang="0">
                  <a:pos x="62" y="93"/>
                </a:cxn>
                <a:cxn ang="0">
                  <a:pos x="10" y="7"/>
                </a:cxn>
                <a:cxn ang="0">
                  <a:pos x="0" y="0"/>
                </a:cxn>
              </a:cxnLst>
              <a:rect l="0" t="0" r="r" b="b"/>
              <a:pathLst>
                <a:path w="62" h="93">
                  <a:moveTo>
                    <a:pt x="0" y="0"/>
                  </a:moveTo>
                  <a:lnTo>
                    <a:pt x="52" y="86"/>
                  </a:lnTo>
                  <a:lnTo>
                    <a:pt x="62" y="93"/>
                  </a:lnTo>
                  <a:lnTo>
                    <a:pt x="1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73730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3" name="Freeform 60"/>
            <p:cNvSpPr>
              <a:spLocks noChangeAspect="1"/>
            </p:cNvSpPr>
            <p:nvPr/>
          </p:nvSpPr>
          <p:spPr bwMode="auto">
            <a:xfrm>
              <a:off x="608" y="3445"/>
              <a:ext cx="52" cy="100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52" y="100"/>
                </a:cxn>
                <a:cxn ang="0">
                  <a:pos x="52" y="87"/>
                </a:cxn>
                <a:cxn ang="0">
                  <a:pos x="0" y="0"/>
                </a:cxn>
                <a:cxn ang="0">
                  <a:pos x="0" y="12"/>
                </a:cxn>
              </a:cxnLst>
              <a:rect l="0" t="0" r="r" b="b"/>
              <a:pathLst>
                <a:path w="52" h="100">
                  <a:moveTo>
                    <a:pt x="0" y="12"/>
                  </a:moveTo>
                  <a:lnTo>
                    <a:pt x="52" y="100"/>
                  </a:lnTo>
                  <a:lnTo>
                    <a:pt x="52" y="87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ACAC2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4" name="Freeform 61"/>
            <p:cNvSpPr>
              <a:spLocks noChangeAspect="1"/>
            </p:cNvSpPr>
            <p:nvPr/>
          </p:nvSpPr>
          <p:spPr bwMode="auto">
            <a:xfrm>
              <a:off x="608" y="3445"/>
              <a:ext cx="52" cy="100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52" y="100"/>
                </a:cxn>
                <a:cxn ang="0">
                  <a:pos x="52" y="87"/>
                </a:cxn>
                <a:cxn ang="0">
                  <a:pos x="0" y="0"/>
                </a:cxn>
                <a:cxn ang="0">
                  <a:pos x="0" y="12"/>
                </a:cxn>
              </a:cxnLst>
              <a:rect l="0" t="0" r="r" b="b"/>
              <a:pathLst>
                <a:path w="52" h="100">
                  <a:moveTo>
                    <a:pt x="0" y="12"/>
                  </a:moveTo>
                  <a:lnTo>
                    <a:pt x="52" y="100"/>
                  </a:lnTo>
                  <a:lnTo>
                    <a:pt x="52" y="87"/>
                  </a:lnTo>
                  <a:lnTo>
                    <a:pt x="0" y="0"/>
                  </a:lnTo>
                  <a:lnTo>
                    <a:pt x="0" y="12"/>
                  </a:lnTo>
                </a:path>
              </a:pathLst>
            </a:custGeom>
            <a:noFill/>
            <a:ln w="3175">
              <a:solidFill>
                <a:srgbClr val="ACAC2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5" name="Freeform 62"/>
            <p:cNvSpPr>
              <a:spLocks noChangeAspect="1"/>
            </p:cNvSpPr>
            <p:nvPr/>
          </p:nvSpPr>
          <p:spPr bwMode="auto">
            <a:xfrm>
              <a:off x="708" y="3376"/>
              <a:ext cx="70" cy="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1" y="88"/>
                </a:cxn>
                <a:cxn ang="0">
                  <a:pos x="70" y="88"/>
                </a:cxn>
                <a:cxn ang="0">
                  <a:pos x="18" y="2"/>
                </a:cxn>
                <a:cxn ang="0">
                  <a:pos x="0" y="0"/>
                </a:cxn>
              </a:cxnLst>
              <a:rect l="0" t="0" r="r" b="b"/>
              <a:pathLst>
                <a:path w="70" h="88">
                  <a:moveTo>
                    <a:pt x="0" y="0"/>
                  </a:moveTo>
                  <a:lnTo>
                    <a:pt x="51" y="88"/>
                  </a:lnTo>
                  <a:lnTo>
                    <a:pt x="70" y="88"/>
                  </a:lnTo>
                  <a:lnTo>
                    <a:pt x="18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DAD3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6" name="Freeform 63"/>
            <p:cNvSpPr>
              <a:spLocks noChangeAspect="1"/>
            </p:cNvSpPr>
            <p:nvPr/>
          </p:nvSpPr>
          <p:spPr bwMode="auto">
            <a:xfrm>
              <a:off x="708" y="3376"/>
              <a:ext cx="70" cy="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1" y="88"/>
                </a:cxn>
                <a:cxn ang="0">
                  <a:pos x="70" y="88"/>
                </a:cxn>
                <a:cxn ang="0">
                  <a:pos x="18" y="2"/>
                </a:cxn>
                <a:cxn ang="0">
                  <a:pos x="0" y="0"/>
                </a:cxn>
              </a:cxnLst>
              <a:rect l="0" t="0" r="r" b="b"/>
              <a:pathLst>
                <a:path w="70" h="88">
                  <a:moveTo>
                    <a:pt x="0" y="0"/>
                  </a:moveTo>
                  <a:lnTo>
                    <a:pt x="51" y="88"/>
                  </a:lnTo>
                  <a:lnTo>
                    <a:pt x="70" y="88"/>
                  </a:lnTo>
                  <a:lnTo>
                    <a:pt x="18" y="2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ADAD3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7" name="Freeform 64"/>
            <p:cNvSpPr>
              <a:spLocks noChangeAspect="1"/>
            </p:cNvSpPr>
            <p:nvPr/>
          </p:nvSpPr>
          <p:spPr bwMode="auto">
            <a:xfrm>
              <a:off x="608" y="3428"/>
              <a:ext cx="61" cy="10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52" y="104"/>
                </a:cxn>
                <a:cxn ang="0">
                  <a:pos x="61" y="88"/>
                </a:cxn>
                <a:cxn ang="0">
                  <a:pos x="9" y="0"/>
                </a:cxn>
                <a:cxn ang="0">
                  <a:pos x="0" y="17"/>
                </a:cxn>
              </a:cxnLst>
              <a:rect l="0" t="0" r="r" b="b"/>
              <a:pathLst>
                <a:path w="61" h="104">
                  <a:moveTo>
                    <a:pt x="0" y="17"/>
                  </a:moveTo>
                  <a:lnTo>
                    <a:pt x="52" y="104"/>
                  </a:lnTo>
                  <a:lnTo>
                    <a:pt x="61" y="88"/>
                  </a:lnTo>
                  <a:lnTo>
                    <a:pt x="9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DDDD4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8" name="Freeform 65"/>
            <p:cNvSpPr>
              <a:spLocks noChangeAspect="1"/>
            </p:cNvSpPr>
            <p:nvPr/>
          </p:nvSpPr>
          <p:spPr bwMode="auto">
            <a:xfrm>
              <a:off x="608" y="3428"/>
              <a:ext cx="61" cy="10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52" y="104"/>
                </a:cxn>
                <a:cxn ang="0">
                  <a:pos x="61" y="88"/>
                </a:cxn>
                <a:cxn ang="0">
                  <a:pos x="9" y="0"/>
                </a:cxn>
                <a:cxn ang="0">
                  <a:pos x="0" y="17"/>
                </a:cxn>
              </a:cxnLst>
              <a:rect l="0" t="0" r="r" b="b"/>
              <a:pathLst>
                <a:path w="61" h="104">
                  <a:moveTo>
                    <a:pt x="0" y="17"/>
                  </a:moveTo>
                  <a:lnTo>
                    <a:pt x="52" y="104"/>
                  </a:lnTo>
                  <a:lnTo>
                    <a:pt x="61" y="88"/>
                  </a:lnTo>
                  <a:lnTo>
                    <a:pt x="9" y="0"/>
                  </a:lnTo>
                  <a:lnTo>
                    <a:pt x="0" y="17"/>
                  </a:lnTo>
                </a:path>
              </a:pathLst>
            </a:custGeom>
            <a:noFill/>
            <a:ln w="3175">
              <a:solidFill>
                <a:srgbClr val="DDDD4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9" name="Freeform 66"/>
            <p:cNvSpPr>
              <a:spLocks noChangeAspect="1"/>
            </p:cNvSpPr>
            <p:nvPr/>
          </p:nvSpPr>
          <p:spPr bwMode="auto">
            <a:xfrm>
              <a:off x="684" y="3376"/>
              <a:ext cx="75" cy="93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52" y="93"/>
                </a:cxn>
                <a:cxn ang="0">
                  <a:pos x="75" y="88"/>
                </a:cxn>
                <a:cxn ang="0">
                  <a:pos x="24" y="0"/>
                </a:cxn>
                <a:cxn ang="0">
                  <a:pos x="0" y="7"/>
                </a:cxn>
              </a:cxnLst>
              <a:rect l="0" t="0" r="r" b="b"/>
              <a:pathLst>
                <a:path w="75" h="93">
                  <a:moveTo>
                    <a:pt x="0" y="7"/>
                  </a:moveTo>
                  <a:lnTo>
                    <a:pt x="52" y="93"/>
                  </a:lnTo>
                  <a:lnTo>
                    <a:pt x="75" y="88"/>
                  </a:lnTo>
                  <a:lnTo>
                    <a:pt x="24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DDDD4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0" name="Freeform 67"/>
            <p:cNvSpPr>
              <a:spLocks noChangeAspect="1"/>
            </p:cNvSpPr>
            <p:nvPr/>
          </p:nvSpPr>
          <p:spPr bwMode="auto">
            <a:xfrm>
              <a:off x="684" y="3376"/>
              <a:ext cx="75" cy="93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52" y="93"/>
                </a:cxn>
                <a:cxn ang="0">
                  <a:pos x="75" y="88"/>
                </a:cxn>
                <a:cxn ang="0">
                  <a:pos x="24" y="0"/>
                </a:cxn>
                <a:cxn ang="0">
                  <a:pos x="0" y="7"/>
                </a:cxn>
              </a:cxnLst>
              <a:rect l="0" t="0" r="r" b="b"/>
              <a:pathLst>
                <a:path w="75" h="93">
                  <a:moveTo>
                    <a:pt x="0" y="7"/>
                  </a:moveTo>
                  <a:lnTo>
                    <a:pt x="52" y="93"/>
                  </a:lnTo>
                  <a:lnTo>
                    <a:pt x="75" y="88"/>
                  </a:lnTo>
                  <a:lnTo>
                    <a:pt x="24" y="0"/>
                  </a:lnTo>
                  <a:lnTo>
                    <a:pt x="0" y="7"/>
                  </a:lnTo>
                </a:path>
              </a:pathLst>
            </a:custGeom>
            <a:noFill/>
            <a:ln w="3175">
              <a:solidFill>
                <a:srgbClr val="DDDD4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1" name="Freeform 68"/>
            <p:cNvSpPr>
              <a:spLocks noChangeAspect="1"/>
            </p:cNvSpPr>
            <p:nvPr/>
          </p:nvSpPr>
          <p:spPr bwMode="auto">
            <a:xfrm>
              <a:off x="617" y="3411"/>
              <a:ext cx="69" cy="105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52" y="105"/>
                </a:cxn>
                <a:cxn ang="0">
                  <a:pos x="69" y="88"/>
                </a:cxn>
                <a:cxn ang="0">
                  <a:pos x="17" y="0"/>
                </a:cxn>
                <a:cxn ang="0">
                  <a:pos x="0" y="17"/>
                </a:cxn>
              </a:cxnLst>
              <a:rect l="0" t="0" r="r" b="b"/>
              <a:pathLst>
                <a:path w="69" h="105">
                  <a:moveTo>
                    <a:pt x="0" y="17"/>
                  </a:moveTo>
                  <a:lnTo>
                    <a:pt x="52" y="105"/>
                  </a:lnTo>
                  <a:lnTo>
                    <a:pt x="69" y="88"/>
                  </a:lnTo>
                  <a:lnTo>
                    <a:pt x="17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FEFE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2" name="Freeform 69"/>
            <p:cNvSpPr>
              <a:spLocks noChangeAspect="1"/>
            </p:cNvSpPr>
            <p:nvPr/>
          </p:nvSpPr>
          <p:spPr bwMode="auto">
            <a:xfrm>
              <a:off x="617" y="3411"/>
              <a:ext cx="69" cy="105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52" y="105"/>
                </a:cxn>
                <a:cxn ang="0">
                  <a:pos x="69" y="88"/>
                </a:cxn>
                <a:cxn ang="0">
                  <a:pos x="17" y="0"/>
                </a:cxn>
                <a:cxn ang="0">
                  <a:pos x="0" y="17"/>
                </a:cxn>
              </a:cxnLst>
              <a:rect l="0" t="0" r="r" b="b"/>
              <a:pathLst>
                <a:path w="69" h="105">
                  <a:moveTo>
                    <a:pt x="0" y="17"/>
                  </a:moveTo>
                  <a:lnTo>
                    <a:pt x="52" y="105"/>
                  </a:lnTo>
                  <a:lnTo>
                    <a:pt x="69" y="88"/>
                  </a:lnTo>
                  <a:lnTo>
                    <a:pt x="17" y="0"/>
                  </a:lnTo>
                  <a:lnTo>
                    <a:pt x="0" y="17"/>
                  </a:lnTo>
                </a:path>
              </a:pathLst>
            </a:custGeom>
            <a:noFill/>
            <a:ln w="3175">
              <a:solidFill>
                <a:srgbClr val="FEFE6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3" name="Freeform 70"/>
            <p:cNvSpPr>
              <a:spLocks noChangeAspect="1"/>
            </p:cNvSpPr>
            <p:nvPr/>
          </p:nvSpPr>
          <p:spPr bwMode="auto">
            <a:xfrm>
              <a:off x="658" y="3383"/>
              <a:ext cx="78" cy="9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52" y="98"/>
                </a:cxn>
                <a:cxn ang="0">
                  <a:pos x="78" y="86"/>
                </a:cxn>
                <a:cxn ang="0">
                  <a:pos x="26" y="0"/>
                </a:cxn>
                <a:cxn ang="0">
                  <a:pos x="0" y="12"/>
                </a:cxn>
              </a:cxnLst>
              <a:rect l="0" t="0" r="r" b="b"/>
              <a:pathLst>
                <a:path w="78" h="98">
                  <a:moveTo>
                    <a:pt x="0" y="12"/>
                  </a:moveTo>
                  <a:lnTo>
                    <a:pt x="52" y="98"/>
                  </a:lnTo>
                  <a:lnTo>
                    <a:pt x="78" y="86"/>
                  </a:lnTo>
                  <a:lnTo>
                    <a:pt x="26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EFE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4" name="Freeform 71"/>
            <p:cNvSpPr>
              <a:spLocks noChangeAspect="1"/>
            </p:cNvSpPr>
            <p:nvPr/>
          </p:nvSpPr>
          <p:spPr bwMode="auto">
            <a:xfrm>
              <a:off x="658" y="3383"/>
              <a:ext cx="78" cy="9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52" y="98"/>
                </a:cxn>
                <a:cxn ang="0">
                  <a:pos x="78" y="86"/>
                </a:cxn>
                <a:cxn ang="0">
                  <a:pos x="26" y="0"/>
                </a:cxn>
                <a:cxn ang="0">
                  <a:pos x="0" y="12"/>
                </a:cxn>
              </a:cxnLst>
              <a:rect l="0" t="0" r="r" b="b"/>
              <a:pathLst>
                <a:path w="78" h="98">
                  <a:moveTo>
                    <a:pt x="0" y="12"/>
                  </a:moveTo>
                  <a:lnTo>
                    <a:pt x="52" y="98"/>
                  </a:lnTo>
                  <a:lnTo>
                    <a:pt x="78" y="86"/>
                  </a:lnTo>
                  <a:lnTo>
                    <a:pt x="26" y="0"/>
                  </a:lnTo>
                  <a:lnTo>
                    <a:pt x="0" y="12"/>
                  </a:lnTo>
                </a:path>
              </a:pathLst>
            </a:custGeom>
            <a:noFill/>
            <a:ln w="3175">
              <a:solidFill>
                <a:srgbClr val="FEFE6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5" name="Freeform 72"/>
            <p:cNvSpPr>
              <a:spLocks noChangeAspect="1"/>
            </p:cNvSpPr>
            <p:nvPr/>
          </p:nvSpPr>
          <p:spPr bwMode="auto">
            <a:xfrm>
              <a:off x="634" y="3395"/>
              <a:ext cx="76" cy="104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52" y="104"/>
                </a:cxn>
                <a:cxn ang="0">
                  <a:pos x="76" y="86"/>
                </a:cxn>
                <a:cxn ang="0">
                  <a:pos x="24" y="0"/>
                </a:cxn>
                <a:cxn ang="0">
                  <a:pos x="0" y="16"/>
                </a:cxn>
              </a:cxnLst>
              <a:rect l="0" t="0" r="r" b="b"/>
              <a:pathLst>
                <a:path w="76" h="104">
                  <a:moveTo>
                    <a:pt x="0" y="16"/>
                  </a:moveTo>
                  <a:lnTo>
                    <a:pt x="52" y="104"/>
                  </a:lnTo>
                  <a:lnTo>
                    <a:pt x="76" y="86"/>
                  </a:lnTo>
                  <a:lnTo>
                    <a:pt x="24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F6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6" name="Freeform 73"/>
            <p:cNvSpPr>
              <a:spLocks noChangeAspect="1"/>
            </p:cNvSpPr>
            <p:nvPr/>
          </p:nvSpPr>
          <p:spPr bwMode="auto">
            <a:xfrm>
              <a:off x="634" y="3395"/>
              <a:ext cx="76" cy="104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52" y="104"/>
                </a:cxn>
                <a:cxn ang="0">
                  <a:pos x="76" y="86"/>
                </a:cxn>
                <a:cxn ang="0">
                  <a:pos x="24" y="0"/>
                </a:cxn>
                <a:cxn ang="0">
                  <a:pos x="0" y="16"/>
                </a:cxn>
              </a:cxnLst>
              <a:rect l="0" t="0" r="r" b="b"/>
              <a:pathLst>
                <a:path w="76" h="104">
                  <a:moveTo>
                    <a:pt x="0" y="16"/>
                  </a:moveTo>
                  <a:lnTo>
                    <a:pt x="52" y="104"/>
                  </a:lnTo>
                  <a:lnTo>
                    <a:pt x="76" y="86"/>
                  </a:lnTo>
                  <a:lnTo>
                    <a:pt x="24" y="0"/>
                  </a:lnTo>
                  <a:lnTo>
                    <a:pt x="0" y="16"/>
                  </a:lnTo>
                </a:path>
              </a:pathLst>
            </a:custGeom>
            <a:noFill/>
            <a:ln w="3175">
              <a:solidFill>
                <a:srgbClr val="FFFF6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7" name="Freeform 74"/>
            <p:cNvSpPr>
              <a:spLocks noChangeAspect="1"/>
            </p:cNvSpPr>
            <p:nvPr/>
          </p:nvSpPr>
          <p:spPr bwMode="auto">
            <a:xfrm>
              <a:off x="660" y="3464"/>
              <a:ext cx="128" cy="88"/>
            </a:xfrm>
            <a:custGeom>
              <a:avLst/>
              <a:gdLst/>
              <a:ahLst/>
              <a:cxnLst>
                <a:cxn ang="0">
                  <a:pos x="50" y="17"/>
                </a:cxn>
                <a:cxn ang="0">
                  <a:pos x="26" y="35"/>
                </a:cxn>
                <a:cxn ang="0">
                  <a:pos x="9" y="52"/>
                </a:cxn>
                <a:cxn ang="0">
                  <a:pos x="0" y="68"/>
                </a:cxn>
                <a:cxn ang="0">
                  <a:pos x="0" y="81"/>
                </a:cxn>
                <a:cxn ang="0">
                  <a:pos x="10" y="88"/>
                </a:cxn>
                <a:cxn ang="0">
                  <a:pos x="28" y="88"/>
                </a:cxn>
                <a:cxn ang="0">
                  <a:pos x="52" y="81"/>
                </a:cxn>
                <a:cxn ang="0">
                  <a:pos x="76" y="69"/>
                </a:cxn>
                <a:cxn ang="0">
                  <a:pos x="100" y="54"/>
                </a:cxn>
                <a:cxn ang="0">
                  <a:pos x="118" y="37"/>
                </a:cxn>
                <a:cxn ang="0">
                  <a:pos x="126" y="19"/>
                </a:cxn>
                <a:cxn ang="0">
                  <a:pos x="128" y="7"/>
                </a:cxn>
                <a:cxn ang="0">
                  <a:pos x="118" y="0"/>
                </a:cxn>
                <a:cxn ang="0">
                  <a:pos x="99" y="0"/>
                </a:cxn>
                <a:cxn ang="0">
                  <a:pos x="76" y="5"/>
                </a:cxn>
                <a:cxn ang="0">
                  <a:pos x="50" y="17"/>
                </a:cxn>
              </a:cxnLst>
              <a:rect l="0" t="0" r="r" b="b"/>
              <a:pathLst>
                <a:path w="128" h="88">
                  <a:moveTo>
                    <a:pt x="50" y="17"/>
                  </a:moveTo>
                  <a:lnTo>
                    <a:pt x="26" y="35"/>
                  </a:lnTo>
                  <a:lnTo>
                    <a:pt x="9" y="52"/>
                  </a:lnTo>
                  <a:lnTo>
                    <a:pt x="0" y="68"/>
                  </a:lnTo>
                  <a:lnTo>
                    <a:pt x="0" y="81"/>
                  </a:lnTo>
                  <a:lnTo>
                    <a:pt x="10" y="88"/>
                  </a:lnTo>
                  <a:lnTo>
                    <a:pt x="28" y="88"/>
                  </a:lnTo>
                  <a:lnTo>
                    <a:pt x="52" y="81"/>
                  </a:lnTo>
                  <a:lnTo>
                    <a:pt x="76" y="69"/>
                  </a:lnTo>
                  <a:lnTo>
                    <a:pt x="100" y="54"/>
                  </a:lnTo>
                  <a:lnTo>
                    <a:pt x="118" y="37"/>
                  </a:lnTo>
                  <a:lnTo>
                    <a:pt x="126" y="19"/>
                  </a:lnTo>
                  <a:lnTo>
                    <a:pt x="128" y="7"/>
                  </a:lnTo>
                  <a:lnTo>
                    <a:pt x="118" y="0"/>
                  </a:lnTo>
                  <a:lnTo>
                    <a:pt x="99" y="0"/>
                  </a:lnTo>
                  <a:lnTo>
                    <a:pt x="76" y="5"/>
                  </a:lnTo>
                  <a:lnTo>
                    <a:pt x="50" y="17"/>
                  </a:lnTo>
                  <a:close/>
                </a:path>
              </a:pathLst>
            </a:custGeom>
            <a:solidFill>
              <a:srgbClr val="8383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8" name="Freeform 75"/>
            <p:cNvSpPr>
              <a:spLocks noChangeAspect="1"/>
            </p:cNvSpPr>
            <p:nvPr/>
          </p:nvSpPr>
          <p:spPr bwMode="auto">
            <a:xfrm>
              <a:off x="660" y="3464"/>
              <a:ext cx="128" cy="88"/>
            </a:xfrm>
            <a:custGeom>
              <a:avLst/>
              <a:gdLst/>
              <a:ahLst/>
              <a:cxnLst>
                <a:cxn ang="0">
                  <a:pos x="50" y="17"/>
                </a:cxn>
                <a:cxn ang="0">
                  <a:pos x="26" y="35"/>
                </a:cxn>
                <a:cxn ang="0">
                  <a:pos x="9" y="52"/>
                </a:cxn>
                <a:cxn ang="0">
                  <a:pos x="0" y="68"/>
                </a:cxn>
                <a:cxn ang="0">
                  <a:pos x="0" y="81"/>
                </a:cxn>
                <a:cxn ang="0">
                  <a:pos x="10" y="88"/>
                </a:cxn>
                <a:cxn ang="0">
                  <a:pos x="28" y="88"/>
                </a:cxn>
                <a:cxn ang="0">
                  <a:pos x="52" y="81"/>
                </a:cxn>
                <a:cxn ang="0">
                  <a:pos x="76" y="69"/>
                </a:cxn>
                <a:cxn ang="0">
                  <a:pos x="100" y="54"/>
                </a:cxn>
                <a:cxn ang="0">
                  <a:pos x="118" y="37"/>
                </a:cxn>
                <a:cxn ang="0">
                  <a:pos x="126" y="19"/>
                </a:cxn>
                <a:cxn ang="0">
                  <a:pos x="128" y="7"/>
                </a:cxn>
                <a:cxn ang="0">
                  <a:pos x="118" y="0"/>
                </a:cxn>
                <a:cxn ang="0">
                  <a:pos x="99" y="0"/>
                </a:cxn>
                <a:cxn ang="0">
                  <a:pos x="76" y="5"/>
                </a:cxn>
                <a:cxn ang="0">
                  <a:pos x="50" y="17"/>
                </a:cxn>
              </a:cxnLst>
              <a:rect l="0" t="0" r="r" b="b"/>
              <a:pathLst>
                <a:path w="128" h="88">
                  <a:moveTo>
                    <a:pt x="50" y="17"/>
                  </a:moveTo>
                  <a:lnTo>
                    <a:pt x="26" y="35"/>
                  </a:lnTo>
                  <a:lnTo>
                    <a:pt x="9" y="52"/>
                  </a:lnTo>
                  <a:lnTo>
                    <a:pt x="0" y="68"/>
                  </a:lnTo>
                  <a:lnTo>
                    <a:pt x="0" y="81"/>
                  </a:lnTo>
                  <a:lnTo>
                    <a:pt x="10" y="88"/>
                  </a:lnTo>
                  <a:lnTo>
                    <a:pt x="28" y="88"/>
                  </a:lnTo>
                  <a:lnTo>
                    <a:pt x="52" y="81"/>
                  </a:lnTo>
                  <a:lnTo>
                    <a:pt x="76" y="69"/>
                  </a:lnTo>
                  <a:lnTo>
                    <a:pt x="100" y="54"/>
                  </a:lnTo>
                  <a:lnTo>
                    <a:pt x="118" y="37"/>
                  </a:lnTo>
                  <a:lnTo>
                    <a:pt x="126" y="19"/>
                  </a:lnTo>
                  <a:lnTo>
                    <a:pt x="128" y="7"/>
                  </a:lnTo>
                  <a:lnTo>
                    <a:pt x="118" y="0"/>
                  </a:lnTo>
                  <a:lnTo>
                    <a:pt x="99" y="0"/>
                  </a:lnTo>
                  <a:lnTo>
                    <a:pt x="76" y="5"/>
                  </a:lnTo>
                  <a:lnTo>
                    <a:pt x="50" y="17"/>
                  </a:lnTo>
                </a:path>
              </a:pathLst>
            </a:custGeom>
            <a:noFill/>
            <a:ln w="3175">
              <a:solidFill>
                <a:srgbClr val="83831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119" name="Line 76"/>
          <p:cNvSpPr>
            <a:spLocks noChangeAspect="1" noChangeShapeType="1"/>
          </p:cNvSpPr>
          <p:nvPr/>
        </p:nvSpPr>
        <p:spPr bwMode="auto">
          <a:xfrm flipH="1" flipV="1">
            <a:off x="1135836" y="3787216"/>
            <a:ext cx="849320" cy="1485347"/>
          </a:xfrm>
          <a:prstGeom prst="line">
            <a:avLst/>
          </a:prstGeom>
          <a:noFill/>
          <a:ln w="33338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grpSp>
        <p:nvGrpSpPr>
          <p:cNvPr id="120" name="Group 77"/>
          <p:cNvGrpSpPr>
            <a:grpSpLocks noChangeAspect="1"/>
          </p:cNvGrpSpPr>
          <p:nvPr/>
        </p:nvGrpSpPr>
        <p:grpSpPr bwMode="auto">
          <a:xfrm>
            <a:off x="1917404" y="5112299"/>
            <a:ext cx="214145" cy="402983"/>
            <a:chOff x="148" y="2536"/>
            <a:chExt cx="177" cy="347"/>
          </a:xfrm>
        </p:grpSpPr>
        <p:sp>
          <p:nvSpPr>
            <p:cNvPr id="121" name="Freeform 78"/>
            <p:cNvSpPr>
              <a:spLocks noChangeAspect="1"/>
            </p:cNvSpPr>
            <p:nvPr/>
          </p:nvSpPr>
          <p:spPr bwMode="auto">
            <a:xfrm>
              <a:off x="240" y="2536"/>
              <a:ext cx="78" cy="26"/>
            </a:xfrm>
            <a:custGeom>
              <a:avLst/>
              <a:gdLst/>
              <a:ahLst/>
              <a:cxnLst>
                <a:cxn ang="0">
                  <a:pos x="78" y="19"/>
                </a:cxn>
                <a:cxn ang="0">
                  <a:pos x="14" y="0"/>
                </a:cxn>
                <a:cxn ang="0">
                  <a:pos x="0" y="7"/>
                </a:cxn>
                <a:cxn ang="0">
                  <a:pos x="64" y="26"/>
                </a:cxn>
                <a:cxn ang="0">
                  <a:pos x="78" y="19"/>
                </a:cxn>
              </a:cxnLst>
              <a:rect l="0" t="0" r="r" b="b"/>
              <a:pathLst>
                <a:path w="78" h="26">
                  <a:moveTo>
                    <a:pt x="78" y="19"/>
                  </a:moveTo>
                  <a:lnTo>
                    <a:pt x="14" y="0"/>
                  </a:lnTo>
                  <a:lnTo>
                    <a:pt x="0" y="7"/>
                  </a:lnTo>
                  <a:lnTo>
                    <a:pt x="64" y="26"/>
                  </a:lnTo>
                  <a:lnTo>
                    <a:pt x="78" y="19"/>
                  </a:lnTo>
                  <a:close/>
                </a:path>
              </a:pathLst>
            </a:custGeom>
            <a:solidFill>
              <a:srgbClr val="63C9C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2" name="Freeform 79"/>
            <p:cNvSpPr>
              <a:spLocks noChangeAspect="1"/>
            </p:cNvSpPr>
            <p:nvPr/>
          </p:nvSpPr>
          <p:spPr bwMode="auto">
            <a:xfrm>
              <a:off x="240" y="2536"/>
              <a:ext cx="78" cy="26"/>
            </a:xfrm>
            <a:custGeom>
              <a:avLst/>
              <a:gdLst/>
              <a:ahLst/>
              <a:cxnLst>
                <a:cxn ang="0">
                  <a:pos x="78" y="19"/>
                </a:cxn>
                <a:cxn ang="0">
                  <a:pos x="14" y="0"/>
                </a:cxn>
                <a:cxn ang="0">
                  <a:pos x="0" y="7"/>
                </a:cxn>
                <a:cxn ang="0">
                  <a:pos x="64" y="26"/>
                </a:cxn>
                <a:cxn ang="0">
                  <a:pos x="78" y="19"/>
                </a:cxn>
              </a:cxnLst>
              <a:rect l="0" t="0" r="r" b="b"/>
              <a:pathLst>
                <a:path w="78" h="26">
                  <a:moveTo>
                    <a:pt x="78" y="19"/>
                  </a:moveTo>
                  <a:lnTo>
                    <a:pt x="14" y="0"/>
                  </a:lnTo>
                  <a:lnTo>
                    <a:pt x="0" y="7"/>
                  </a:lnTo>
                  <a:lnTo>
                    <a:pt x="64" y="26"/>
                  </a:lnTo>
                  <a:lnTo>
                    <a:pt x="78" y="19"/>
                  </a:lnTo>
                </a:path>
              </a:pathLst>
            </a:custGeom>
            <a:noFill/>
            <a:ln w="3175">
              <a:solidFill>
                <a:srgbClr val="63C9C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3" name="Freeform 80"/>
            <p:cNvSpPr>
              <a:spLocks noChangeAspect="1"/>
            </p:cNvSpPr>
            <p:nvPr/>
          </p:nvSpPr>
          <p:spPr bwMode="auto">
            <a:xfrm>
              <a:off x="148" y="2847"/>
              <a:ext cx="71" cy="36"/>
            </a:xfrm>
            <a:custGeom>
              <a:avLst/>
              <a:gdLst/>
              <a:ahLst/>
              <a:cxnLst>
                <a:cxn ang="0">
                  <a:pos x="64" y="19"/>
                </a:cxn>
                <a:cxn ang="0">
                  <a:pos x="0" y="0"/>
                </a:cxn>
                <a:cxn ang="0">
                  <a:pos x="9" y="17"/>
                </a:cxn>
                <a:cxn ang="0">
                  <a:pos x="71" y="36"/>
                </a:cxn>
                <a:cxn ang="0">
                  <a:pos x="64" y="19"/>
                </a:cxn>
              </a:cxnLst>
              <a:rect l="0" t="0" r="r" b="b"/>
              <a:pathLst>
                <a:path w="71" h="36">
                  <a:moveTo>
                    <a:pt x="64" y="19"/>
                  </a:moveTo>
                  <a:lnTo>
                    <a:pt x="0" y="0"/>
                  </a:lnTo>
                  <a:lnTo>
                    <a:pt x="9" y="17"/>
                  </a:lnTo>
                  <a:lnTo>
                    <a:pt x="71" y="36"/>
                  </a:lnTo>
                  <a:lnTo>
                    <a:pt x="64" y="19"/>
                  </a:lnTo>
                  <a:close/>
                </a:path>
              </a:pathLst>
            </a:custGeom>
            <a:solidFill>
              <a:srgbClr val="2272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4" name="Freeform 81"/>
            <p:cNvSpPr>
              <a:spLocks noChangeAspect="1"/>
            </p:cNvSpPr>
            <p:nvPr/>
          </p:nvSpPr>
          <p:spPr bwMode="auto">
            <a:xfrm>
              <a:off x="148" y="2847"/>
              <a:ext cx="71" cy="36"/>
            </a:xfrm>
            <a:custGeom>
              <a:avLst/>
              <a:gdLst/>
              <a:ahLst/>
              <a:cxnLst>
                <a:cxn ang="0">
                  <a:pos x="64" y="19"/>
                </a:cxn>
                <a:cxn ang="0">
                  <a:pos x="0" y="0"/>
                </a:cxn>
                <a:cxn ang="0">
                  <a:pos x="9" y="17"/>
                </a:cxn>
                <a:cxn ang="0">
                  <a:pos x="71" y="36"/>
                </a:cxn>
                <a:cxn ang="0">
                  <a:pos x="64" y="19"/>
                </a:cxn>
              </a:cxnLst>
              <a:rect l="0" t="0" r="r" b="b"/>
              <a:pathLst>
                <a:path w="71" h="36">
                  <a:moveTo>
                    <a:pt x="64" y="19"/>
                  </a:moveTo>
                  <a:lnTo>
                    <a:pt x="0" y="0"/>
                  </a:lnTo>
                  <a:lnTo>
                    <a:pt x="9" y="17"/>
                  </a:lnTo>
                  <a:lnTo>
                    <a:pt x="71" y="36"/>
                  </a:lnTo>
                  <a:lnTo>
                    <a:pt x="64" y="19"/>
                  </a:lnTo>
                </a:path>
              </a:pathLst>
            </a:custGeom>
            <a:noFill/>
            <a:ln w="3175">
              <a:solidFill>
                <a:srgbClr val="22727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5" name="Freeform 82"/>
            <p:cNvSpPr>
              <a:spLocks noChangeAspect="1"/>
            </p:cNvSpPr>
            <p:nvPr/>
          </p:nvSpPr>
          <p:spPr bwMode="auto">
            <a:xfrm>
              <a:off x="221" y="2543"/>
              <a:ext cx="83" cy="50"/>
            </a:xfrm>
            <a:custGeom>
              <a:avLst/>
              <a:gdLst/>
              <a:ahLst/>
              <a:cxnLst>
                <a:cxn ang="0">
                  <a:pos x="83" y="19"/>
                </a:cxn>
                <a:cxn ang="0">
                  <a:pos x="19" y="0"/>
                </a:cxn>
                <a:cxn ang="0">
                  <a:pos x="0" y="31"/>
                </a:cxn>
                <a:cxn ang="0">
                  <a:pos x="64" y="50"/>
                </a:cxn>
                <a:cxn ang="0">
                  <a:pos x="83" y="19"/>
                </a:cxn>
              </a:cxnLst>
              <a:rect l="0" t="0" r="r" b="b"/>
              <a:pathLst>
                <a:path w="83" h="50">
                  <a:moveTo>
                    <a:pt x="83" y="19"/>
                  </a:moveTo>
                  <a:lnTo>
                    <a:pt x="19" y="0"/>
                  </a:lnTo>
                  <a:lnTo>
                    <a:pt x="0" y="31"/>
                  </a:lnTo>
                  <a:lnTo>
                    <a:pt x="64" y="50"/>
                  </a:lnTo>
                  <a:lnTo>
                    <a:pt x="83" y="19"/>
                  </a:lnTo>
                  <a:close/>
                </a:path>
              </a:pathLst>
            </a:custGeom>
            <a:solidFill>
              <a:srgbClr val="7DEBE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6" name="Freeform 83"/>
            <p:cNvSpPr>
              <a:spLocks noChangeAspect="1"/>
            </p:cNvSpPr>
            <p:nvPr/>
          </p:nvSpPr>
          <p:spPr bwMode="auto">
            <a:xfrm>
              <a:off x="221" y="2543"/>
              <a:ext cx="83" cy="50"/>
            </a:xfrm>
            <a:custGeom>
              <a:avLst/>
              <a:gdLst/>
              <a:ahLst/>
              <a:cxnLst>
                <a:cxn ang="0">
                  <a:pos x="83" y="19"/>
                </a:cxn>
                <a:cxn ang="0">
                  <a:pos x="19" y="0"/>
                </a:cxn>
                <a:cxn ang="0">
                  <a:pos x="0" y="31"/>
                </a:cxn>
                <a:cxn ang="0">
                  <a:pos x="64" y="50"/>
                </a:cxn>
                <a:cxn ang="0">
                  <a:pos x="83" y="19"/>
                </a:cxn>
              </a:cxnLst>
              <a:rect l="0" t="0" r="r" b="b"/>
              <a:pathLst>
                <a:path w="83" h="50">
                  <a:moveTo>
                    <a:pt x="83" y="19"/>
                  </a:moveTo>
                  <a:lnTo>
                    <a:pt x="19" y="0"/>
                  </a:lnTo>
                  <a:lnTo>
                    <a:pt x="0" y="31"/>
                  </a:lnTo>
                  <a:lnTo>
                    <a:pt x="64" y="50"/>
                  </a:lnTo>
                  <a:lnTo>
                    <a:pt x="83" y="19"/>
                  </a:lnTo>
                </a:path>
              </a:pathLst>
            </a:custGeom>
            <a:noFill/>
            <a:ln w="3175">
              <a:solidFill>
                <a:srgbClr val="7DEBE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7" name="Freeform 84"/>
            <p:cNvSpPr>
              <a:spLocks noChangeAspect="1"/>
            </p:cNvSpPr>
            <p:nvPr/>
          </p:nvSpPr>
          <p:spPr bwMode="auto">
            <a:xfrm>
              <a:off x="148" y="2807"/>
              <a:ext cx="66" cy="59"/>
            </a:xfrm>
            <a:custGeom>
              <a:avLst/>
              <a:gdLst/>
              <a:ahLst/>
              <a:cxnLst>
                <a:cxn ang="0">
                  <a:pos x="66" y="19"/>
                </a:cxn>
                <a:cxn ang="0">
                  <a:pos x="2" y="0"/>
                </a:cxn>
                <a:cxn ang="0">
                  <a:pos x="0" y="40"/>
                </a:cxn>
                <a:cxn ang="0">
                  <a:pos x="64" y="59"/>
                </a:cxn>
                <a:cxn ang="0">
                  <a:pos x="66" y="19"/>
                </a:cxn>
              </a:cxnLst>
              <a:rect l="0" t="0" r="r" b="b"/>
              <a:pathLst>
                <a:path w="66" h="59">
                  <a:moveTo>
                    <a:pt x="66" y="19"/>
                  </a:moveTo>
                  <a:lnTo>
                    <a:pt x="2" y="0"/>
                  </a:lnTo>
                  <a:lnTo>
                    <a:pt x="0" y="40"/>
                  </a:lnTo>
                  <a:lnTo>
                    <a:pt x="64" y="59"/>
                  </a:lnTo>
                  <a:lnTo>
                    <a:pt x="66" y="19"/>
                  </a:lnTo>
                  <a:close/>
                </a:path>
              </a:pathLst>
            </a:custGeom>
            <a:solidFill>
              <a:srgbClr val="2E828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8" name="Freeform 85"/>
            <p:cNvSpPr>
              <a:spLocks noChangeAspect="1"/>
            </p:cNvSpPr>
            <p:nvPr/>
          </p:nvSpPr>
          <p:spPr bwMode="auto">
            <a:xfrm>
              <a:off x="148" y="2807"/>
              <a:ext cx="66" cy="59"/>
            </a:xfrm>
            <a:custGeom>
              <a:avLst/>
              <a:gdLst/>
              <a:ahLst/>
              <a:cxnLst>
                <a:cxn ang="0">
                  <a:pos x="66" y="19"/>
                </a:cxn>
                <a:cxn ang="0">
                  <a:pos x="2" y="0"/>
                </a:cxn>
                <a:cxn ang="0">
                  <a:pos x="0" y="40"/>
                </a:cxn>
                <a:cxn ang="0">
                  <a:pos x="64" y="59"/>
                </a:cxn>
                <a:cxn ang="0">
                  <a:pos x="66" y="19"/>
                </a:cxn>
              </a:cxnLst>
              <a:rect l="0" t="0" r="r" b="b"/>
              <a:pathLst>
                <a:path w="66" h="59">
                  <a:moveTo>
                    <a:pt x="66" y="19"/>
                  </a:moveTo>
                  <a:lnTo>
                    <a:pt x="2" y="0"/>
                  </a:lnTo>
                  <a:lnTo>
                    <a:pt x="0" y="40"/>
                  </a:lnTo>
                  <a:lnTo>
                    <a:pt x="64" y="59"/>
                  </a:lnTo>
                  <a:lnTo>
                    <a:pt x="66" y="19"/>
                  </a:lnTo>
                </a:path>
              </a:pathLst>
            </a:custGeom>
            <a:noFill/>
            <a:ln w="3175">
              <a:solidFill>
                <a:srgbClr val="2E828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9" name="Freeform 86"/>
            <p:cNvSpPr>
              <a:spLocks noChangeAspect="1"/>
            </p:cNvSpPr>
            <p:nvPr/>
          </p:nvSpPr>
          <p:spPr bwMode="auto">
            <a:xfrm>
              <a:off x="198" y="2574"/>
              <a:ext cx="87" cy="69"/>
            </a:xfrm>
            <a:custGeom>
              <a:avLst/>
              <a:gdLst/>
              <a:ahLst/>
              <a:cxnLst>
                <a:cxn ang="0">
                  <a:pos x="87" y="19"/>
                </a:cxn>
                <a:cxn ang="0">
                  <a:pos x="23" y="0"/>
                </a:cxn>
                <a:cxn ang="0">
                  <a:pos x="0" y="50"/>
                </a:cxn>
                <a:cxn ang="0">
                  <a:pos x="64" y="69"/>
                </a:cxn>
                <a:cxn ang="0">
                  <a:pos x="87" y="19"/>
                </a:cxn>
              </a:cxnLst>
              <a:rect l="0" t="0" r="r" b="b"/>
              <a:pathLst>
                <a:path w="87" h="69">
                  <a:moveTo>
                    <a:pt x="87" y="19"/>
                  </a:moveTo>
                  <a:lnTo>
                    <a:pt x="23" y="0"/>
                  </a:lnTo>
                  <a:lnTo>
                    <a:pt x="0" y="50"/>
                  </a:lnTo>
                  <a:lnTo>
                    <a:pt x="64" y="69"/>
                  </a:lnTo>
                  <a:lnTo>
                    <a:pt x="87" y="19"/>
                  </a:lnTo>
                  <a:close/>
                </a:path>
              </a:pathLst>
            </a:custGeom>
            <a:solidFill>
              <a:srgbClr val="8AFCF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0" name="Freeform 87"/>
            <p:cNvSpPr>
              <a:spLocks noChangeAspect="1"/>
            </p:cNvSpPr>
            <p:nvPr/>
          </p:nvSpPr>
          <p:spPr bwMode="auto">
            <a:xfrm>
              <a:off x="198" y="2574"/>
              <a:ext cx="87" cy="69"/>
            </a:xfrm>
            <a:custGeom>
              <a:avLst/>
              <a:gdLst/>
              <a:ahLst/>
              <a:cxnLst>
                <a:cxn ang="0">
                  <a:pos x="87" y="19"/>
                </a:cxn>
                <a:cxn ang="0">
                  <a:pos x="23" y="0"/>
                </a:cxn>
                <a:cxn ang="0">
                  <a:pos x="0" y="50"/>
                </a:cxn>
                <a:cxn ang="0">
                  <a:pos x="64" y="69"/>
                </a:cxn>
                <a:cxn ang="0">
                  <a:pos x="87" y="19"/>
                </a:cxn>
              </a:cxnLst>
              <a:rect l="0" t="0" r="r" b="b"/>
              <a:pathLst>
                <a:path w="87" h="69">
                  <a:moveTo>
                    <a:pt x="87" y="19"/>
                  </a:moveTo>
                  <a:lnTo>
                    <a:pt x="23" y="0"/>
                  </a:lnTo>
                  <a:lnTo>
                    <a:pt x="0" y="50"/>
                  </a:lnTo>
                  <a:lnTo>
                    <a:pt x="64" y="69"/>
                  </a:lnTo>
                  <a:lnTo>
                    <a:pt x="87" y="19"/>
                  </a:lnTo>
                </a:path>
              </a:pathLst>
            </a:custGeom>
            <a:noFill/>
            <a:ln w="3175">
              <a:solidFill>
                <a:srgbClr val="8AFCF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1" name="Freeform 88"/>
            <p:cNvSpPr>
              <a:spLocks noChangeAspect="1"/>
            </p:cNvSpPr>
            <p:nvPr/>
          </p:nvSpPr>
          <p:spPr bwMode="auto">
            <a:xfrm>
              <a:off x="150" y="2752"/>
              <a:ext cx="74" cy="74"/>
            </a:xfrm>
            <a:custGeom>
              <a:avLst/>
              <a:gdLst/>
              <a:ahLst/>
              <a:cxnLst>
                <a:cxn ang="0">
                  <a:pos x="74" y="19"/>
                </a:cxn>
                <a:cxn ang="0">
                  <a:pos x="10" y="0"/>
                </a:cxn>
                <a:cxn ang="0">
                  <a:pos x="0" y="55"/>
                </a:cxn>
                <a:cxn ang="0">
                  <a:pos x="64" y="74"/>
                </a:cxn>
                <a:cxn ang="0">
                  <a:pos x="74" y="19"/>
                </a:cxn>
              </a:cxnLst>
              <a:rect l="0" t="0" r="r" b="b"/>
              <a:pathLst>
                <a:path w="74" h="74">
                  <a:moveTo>
                    <a:pt x="74" y="19"/>
                  </a:moveTo>
                  <a:lnTo>
                    <a:pt x="10" y="0"/>
                  </a:lnTo>
                  <a:lnTo>
                    <a:pt x="0" y="55"/>
                  </a:lnTo>
                  <a:lnTo>
                    <a:pt x="64" y="74"/>
                  </a:lnTo>
                  <a:lnTo>
                    <a:pt x="74" y="19"/>
                  </a:lnTo>
                  <a:close/>
                </a:path>
              </a:pathLst>
            </a:custGeom>
            <a:solidFill>
              <a:srgbClr val="55B6B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2" name="Freeform 89"/>
            <p:cNvSpPr>
              <a:spLocks noChangeAspect="1"/>
            </p:cNvSpPr>
            <p:nvPr/>
          </p:nvSpPr>
          <p:spPr bwMode="auto">
            <a:xfrm>
              <a:off x="150" y="2752"/>
              <a:ext cx="74" cy="74"/>
            </a:xfrm>
            <a:custGeom>
              <a:avLst/>
              <a:gdLst/>
              <a:ahLst/>
              <a:cxnLst>
                <a:cxn ang="0">
                  <a:pos x="74" y="19"/>
                </a:cxn>
                <a:cxn ang="0">
                  <a:pos x="10" y="0"/>
                </a:cxn>
                <a:cxn ang="0">
                  <a:pos x="0" y="55"/>
                </a:cxn>
                <a:cxn ang="0">
                  <a:pos x="64" y="74"/>
                </a:cxn>
                <a:cxn ang="0">
                  <a:pos x="74" y="19"/>
                </a:cxn>
              </a:cxnLst>
              <a:rect l="0" t="0" r="r" b="b"/>
              <a:pathLst>
                <a:path w="74" h="74">
                  <a:moveTo>
                    <a:pt x="74" y="19"/>
                  </a:moveTo>
                  <a:lnTo>
                    <a:pt x="10" y="0"/>
                  </a:lnTo>
                  <a:lnTo>
                    <a:pt x="0" y="55"/>
                  </a:lnTo>
                  <a:lnTo>
                    <a:pt x="64" y="74"/>
                  </a:lnTo>
                  <a:lnTo>
                    <a:pt x="74" y="19"/>
                  </a:lnTo>
                </a:path>
              </a:pathLst>
            </a:custGeom>
            <a:noFill/>
            <a:ln w="3175">
              <a:solidFill>
                <a:srgbClr val="55B6B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3" name="Freeform 90"/>
            <p:cNvSpPr>
              <a:spLocks noChangeAspect="1"/>
            </p:cNvSpPr>
            <p:nvPr/>
          </p:nvSpPr>
          <p:spPr bwMode="auto">
            <a:xfrm>
              <a:off x="178" y="2624"/>
              <a:ext cx="84" cy="83"/>
            </a:xfrm>
            <a:custGeom>
              <a:avLst/>
              <a:gdLst/>
              <a:ahLst/>
              <a:cxnLst>
                <a:cxn ang="0">
                  <a:pos x="84" y="19"/>
                </a:cxn>
                <a:cxn ang="0">
                  <a:pos x="20" y="0"/>
                </a:cxn>
                <a:cxn ang="0">
                  <a:pos x="0" y="64"/>
                </a:cxn>
                <a:cxn ang="0">
                  <a:pos x="64" y="83"/>
                </a:cxn>
                <a:cxn ang="0">
                  <a:pos x="84" y="19"/>
                </a:cxn>
              </a:cxnLst>
              <a:rect l="0" t="0" r="r" b="b"/>
              <a:pathLst>
                <a:path w="84" h="83">
                  <a:moveTo>
                    <a:pt x="84" y="19"/>
                  </a:moveTo>
                  <a:lnTo>
                    <a:pt x="20" y="0"/>
                  </a:lnTo>
                  <a:lnTo>
                    <a:pt x="0" y="64"/>
                  </a:lnTo>
                  <a:lnTo>
                    <a:pt x="64" y="83"/>
                  </a:lnTo>
                  <a:lnTo>
                    <a:pt x="84" y="19"/>
                  </a:lnTo>
                  <a:close/>
                </a:path>
              </a:pathLst>
            </a:custGeom>
            <a:solidFill>
              <a:srgbClr val="87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4" name="Freeform 91"/>
            <p:cNvSpPr>
              <a:spLocks noChangeAspect="1"/>
            </p:cNvSpPr>
            <p:nvPr/>
          </p:nvSpPr>
          <p:spPr bwMode="auto">
            <a:xfrm>
              <a:off x="178" y="2624"/>
              <a:ext cx="84" cy="83"/>
            </a:xfrm>
            <a:custGeom>
              <a:avLst/>
              <a:gdLst/>
              <a:ahLst/>
              <a:cxnLst>
                <a:cxn ang="0">
                  <a:pos x="84" y="19"/>
                </a:cxn>
                <a:cxn ang="0">
                  <a:pos x="20" y="0"/>
                </a:cxn>
                <a:cxn ang="0">
                  <a:pos x="0" y="64"/>
                </a:cxn>
                <a:cxn ang="0">
                  <a:pos x="64" y="83"/>
                </a:cxn>
                <a:cxn ang="0">
                  <a:pos x="84" y="19"/>
                </a:cxn>
              </a:cxnLst>
              <a:rect l="0" t="0" r="r" b="b"/>
              <a:pathLst>
                <a:path w="84" h="83">
                  <a:moveTo>
                    <a:pt x="84" y="19"/>
                  </a:moveTo>
                  <a:lnTo>
                    <a:pt x="20" y="0"/>
                  </a:lnTo>
                  <a:lnTo>
                    <a:pt x="0" y="64"/>
                  </a:lnTo>
                  <a:lnTo>
                    <a:pt x="64" y="83"/>
                  </a:lnTo>
                  <a:lnTo>
                    <a:pt x="84" y="19"/>
                  </a:lnTo>
                </a:path>
              </a:pathLst>
            </a:custGeom>
            <a:noFill/>
            <a:ln w="3175">
              <a:solidFill>
                <a:srgbClr val="87F8F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5" name="Freeform 92"/>
            <p:cNvSpPr>
              <a:spLocks noChangeAspect="1"/>
            </p:cNvSpPr>
            <p:nvPr/>
          </p:nvSpPr>
          <p:spPr bwMode="auto">
            <a:xfrm>
              <a:off x="160" y="2688"/>
              <a:ext cx="82" cy="83"/>
            </a:xfrm>
            <a:custGeom>
              <a:avLst/>
              <a:gdLst/>
              <a:ahLst/>
              <a:cxnLst>
                <a:cxn ang="0">
                  <a:pos x="82" y="19"/>
                </a:cxn>
                <a:cxn ang="0">
                  <a:pos x="18" y="0"/>
                </a:cxn>
                <a:cxn ang="0">
                  <a:pos x="0" y="64"/>
                </a:cxn>
                <a:cxn ang="0">
                  <a:pos x="64" y="83"/>
                </a:cxn>
                <a:cxn ang="0">
                  <a:pos x="82" y="19"/>
                </a:cxn>
              </a:cxnLst>
              <a:rect l="0" t="0" r="r" b="b"/>
              <a:pathLst>
                <a:path w="82" h="83">
                  <a:moveTo>
                    <a:pt x="82" y="19"/>
                  </a:moveTo>
                  <a:lnTo>
                    <a:pt x="18" y="0"/>
                  </a:lnTo>
                  <a:lnTo>
                    <a:pt x="0" y="64"/>
                  </a:lnTo>
                  <a:lnTo>
                    <a:pt x="64" y="83"/>
                  </a:lnTo>
                  <a:lnTo>
                    <a:pt x="82" y="19"/>
                  </a:lnTo>
                  <a:close/>
                </a:path>
              </a:pathLst>
            </a:custGeom>
            <a:solidFill>
              <a:srgbClr val="73DED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6" name="Freeform 93"/>
            <p:cNvSpPr>
              <a:spLocks noChangeAspect="1"/>
            </p:cNvSpPr>
            <p:nvPr/>
          </p:nvSpPr>
          <p:spPr bwMode="auto">
            <a:xfrm>
              <a:off x="160" y="2688"/>
              <a:ext cx="82" cy="83"/>
            </a:xfrm>
            <a:custGeom>
              <a:avLst/>
              <a:gdLst/>
              <a:ahLst/>
              <a:cxnLst>
                <a:cxn ang="0">
                  <a:pos x="82" y="19"/>
                </a:cxn>
                <a:cxn ang="0">
                  <a:pos x="18" y="0"/>
                </a:cxn>
                <a:cxn ang="0">
                  <a:pos x="0" y="64"/>
                </a:cxn>
                <a:cxn ang="0">
                  <a:pos x="64" y="83"/>
                </a:cxn>
                <a:cxn ang="0">
                  <a:pos x="82" y="19"/>
                </a:cxn>
              </a:cxnLst>
              <a:rect l="0" t="0" r="r" b="b"/>
              <a:pathLst>
                <a:path w="82" h="83">
                  <a:moveTo>
                    <a:pt x="82" y="19"/>
                  </a:moveTo>
                  <a:lnTo>
                    <a:pt x="18" y="0"/>
                  </a:lnTo>
                  <a:lnTo>
                    <a:pt x="0" y="64"/>
                  </a:lnTo>
                  <a:lnTo>
                    <a:pt x="64" y="83"/>
                  </a:lnTo>
                  <a:lnTo>
                    <a:pt x="82" y="19"/>
                  </a:lnTo>
                </a:path>
              </a:pathLst>
            </a:custGeom>
            <a:noFill/>
            <a:ln w="3175">
              <a:solidFill>
                <a:srgbClr val="73DED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7" name="Freeform 94"/>
            <p:cNvSpPr>
              <a:spLocks noChangeAspect="1"/>
            </p:cNvSpPr>
            <p:nvPr/>
          </p:nvSpPr>
          <p:spPr bwMode="auto">
            <a:xfrm>
              <a:off x="212" y="2555"/>
              <a:ext cx="113" cy="328"/>
            </a:xfrm>
            <a:custGeom>
              <a:avLst/>
              <a:gdLst/>
              <a:ahLst/>
              <a:cxnLst>
                <a:cxn ang="0">
                  <a:pos x="0" y="311"/>
                </a:cxn>
                <a:cxn ang="0">
                  <a:pos x="7" y="328"/>
                </a:cxn>
                <a:cxn ang="0">
                  <a:pos x="21" y="320"/>
                </a:cxn>
                <a:cxn ang="0">
                  <a:pos x="40" y="289"/>
                </a:cxn>
                <a:cxn ang="0">
                  <a:pos x="62" y="238"/>
                </a:cxn>
                <a:cxn ang="0">
                  <a:pos x="83" y="176"/>
                </a:cxn>
                <a:cxn ang="0">
                  <a:pos x="101" y="114"/>
                </a:cxn>
                <a:cxn ang="0">
                  <a:pos x="109" y="59"/>
                </a:cxn>
                <a:cxn ang="0">
                  <a:pos x="113" y="17"/>
                </a:cxn>
                <a:cxn ang="0">
                  <a:pos x="106" y="0"/>
                </a:cxn>
                <a:cxn ang="0">
                  <a:pos x="92" y="7"/>
                </a:cxn>
                <a:cxn ang="0">
                  <a:pos x="73" y="38"/>
                </a:cxn>
                <a:cxn ang="0">
                  <a:pos x="50" y="88"/>
                </a:cxn>
                <a:cxn ang="0">
                  <a:pos x="30" y="152"/>
                </a:cxn>
                <a:cxn ang="0">
                  <a:pos x="12" y="216"/>
                </a:cxn>
                <a:cxn ang="0">
                  <a:pos x="2" y="271"/>
                </a:cxn>
                <a:cxn ang="0">
                  <a:pos x="0" y="311"/>
                </a:cxn>
              </a:cxnLst>
              <a:rect l="0" t="0" r="r" b="b"/>
              <a:pathLst>
                <a:path w="113" h="328">
                  <a:moveTo>
                    <a:pt x="0" y="311"/>
                  </a:moveTo>
                  <a:lnTo>
                    <a:pt x="7" y="328"/>
                  </a:lnTo>
                  <a:lnTo>
                    <a:pt x="21" y="320"/>
                  </a:lnTo>
                  <a:lnTo>
                    <a:pt x="40" y="289"/>
                  </a:lnTo>
                  <a:lnTo>
                    <a:pt x="62" y="238"/>
                  </a:lnTo>
                  <a:lnTo>
                    <a:pt x="83" y="176"/>
                  </a:lnTo>
                  <a:lnTo>
                    <a:pt x="101" y="114"/>
                  </a:lnTo>
                  <a:lnTo>
                    <a:pt x="109" y="59"/>
                  </a:lnTo>
                  <a:lnTo>
                    <a:pt x="113" y="17"/>
                  </a:lnTo>
                  <a:lnTo>
                    <a:pt x="106" y="0"/>
                  </a:lnTo>
                  <a:lnTo>
                    <a:pt x="92" y="7"/>
                  </a:lnTo>
                  <a:lnTo>
                    <a:pt x="73" y="38"/>
                  </a:lnTo>
                  <a:lnTo>
                    <a:pt x="50" y="88"/>
                  </a:lnTo>
                  <a:lnTo>
                    <a:pt x="30" y="152"/>
                  </a:lnTo>
                  <a:lnTo>
                    <a:pt x="12" y="216"/>
                  </a:lnTo>
                  <a:lnTo>
                    <a:pt x="2" y="271"/>
                  </a:lnTo>
                  <a:lnTo>
                    <a:pt x="0" y="311"/>
                  </a:lnTo>
                  <a:close/>
                </a:path>
              </a:pathLst>
            </a:custGeom>
            <a:solidFill>
              <a:srgbClr val="2272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8" name="Freeform 95"/>
            <p:cNvSpPr>
              <a:spLocks noChangeAspect="1"/>
            </p:cNvSpPr>
            <p:nvPr/>
          </p:nvSpPr>
          <p:spPr bwMode="auto">
            <a:xfrm>
              <a:off x="212" y="2555"/>
              <a:ext cx="113" cy="328"/>
            </a:xfrm>
            <a:custGeom>
              <a:avLst/>
              <a:gdLst/>
              <a:ahLst/>
              <a:cxnLst>
                <a:cxn ang="0">
                  <a:pos x="0" y="311"/>
                </a:cxn>
                <a:cxn ang="0">
                  <a:pos x="7" y="328"/>
                </a:cxn>
                <a:cxn ang="0">
                  <a:pos x="21" y="320"/>
                </a:cxn>
                <a:cxn ang="0">
                  <a:pos x="40" y="289"/>
                </a:cxn>
                <a:cxn ang="0">
                  <a:pos x="62" y="238"/>
                </a:cxn>
                <a:cxn ang="0">
                  <a:pos x="83" y="176"/>
                </a:cxn>
                <a:cxn ang="0">
                  <a:pos x="101" y="114"/>
                </a:cxn>
                <a:cxn ang="0">
                  <a:pos x="109" y="59"/>
                </a:cxn>
                <a:cxn ang="0">
                  <a:pos x="113" y="17"/>
                </a:cxn>
                <a:cxn ang="0">
                  <a:pos x="106" y="0"/>
                </a:cxn>
                <a:cxn ang="0">
                  <a:pos x="92" y="7"/>
                </a:cxn>
                <a:cxn ang="0">
                  <a:pos x="73" y="38"/>
                </a:cxn>
                <a:cxn ang="0">
                  <a:pos x="50" y="88"/>
                </a:cxn>
                <a:cxn ang="0">
                  <a:pos x="30" y="152"/>
                </a:cxn>
                <a:cxn ang="0">
                  <a:pos x="12" y="216"/>
                </a:cxn>
                <a:cxn ang="0">
                  <a:pos x="2" y="271"/>
                </a:cxn>
                <a:cxn ang="0">
                  <a:pos x="0" y="311"/>
                </a:cxn>
              </a:cxnLst>
              <a:rect l="0" t="0" r="r" b="b"/>
              <a:pathLst>
                <a:path w="113" h="328">
                  <a:moveTo>
                    <a:pt x="0" y="311"/>
                  </a:moveTo>
                  <a:lnTo>
                    <a:pt x="7" y="328"/>
                  </a:lnTo>
                  <a:lnTo>
                    <a:pt x="21" y="320"/>
                  </a:lnTo>
                  <a:lnTo>
                    <a:pt x="40" y="289"/>
                  </a:lnTo>
                  <a:lnTo>
                    <a:pt x="62" y="238"/>
                  </a:lnTo>
                  <a:lnTo>
                    <a:pt x="83" y="176"/>
                  </a:lnTo>
                  <a:lnTo>
                    <a:pt x="101" y="114"/>
                  </a:lnTo>
                  <a:lnTo>
                    <a:pt x="109" y="59"/>
                  </a:lnTo>
                  <a:lnTo>
                    <a:pt x="113" y="17"/>
                  </a:lnTo>
                  <a:lnTo>
                    <a:pt x="106" y="0"/>
                  </a:lnTo>
                  <a:lnTo>
                    <a:pt x="92" y="7"/>
                  </a:lnTo>
                  <a:lnTo>
                    <a:pt x="73" y="38"/>
                  </a:lnTo>
                  <a:lnTo>
                    <a:pt x="50" y="88"/>
                  </a:lnTo>
                  <a:lnTo>
                    <a:pt x="30" y="152"/>
                  </a:lnTo>
                  <a:lnTo>
                    <a:pt x="12" y="216"/>
                  </a:lnTo>
                  <a:lnTo>
                    <a:pt x="2" y="271"/>
                  </a:lnTo>
                  <a:lnTo>
                    <a:pt x="0" y="311"/>
                  </a:lnTo>
                </a:path>
              </a:pathLst>
            </a:custGeom>
            <a:noFill/>
            <a:ln w="3175">
              <a:solidFill>
                <a:srgbClr val="22727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9" name="Line 96"/>
            <p:cNvSpPr>
              <a:spLocks noChangeAspect="1" noChangeShapeType="1"/>
            </p:cNvSpPr>
            <p:nvPr/>
          </p:nvSpPr>
          <p:spPr bwMode="auto">
            <a:xfrm flipH="1">
              <a:off x="240" y="2553"/>
              <a:ext cx="55" cy="2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0" name="Line 97"/>
            <p:cNvSpPr>
              <a:spLocks noChangeAspect="1" noChangeShapeType="1"/>
            </p:cNvSpPr>
            <p:nvPr/>
          </p:nvSpPr>
          <p:spPr bwMode="auto">
            <a:xfrm flipV="1">
              <a:off x="186" y="2626"/>
              <a:ext cx="37" cy="21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141" name="Line 98"/>
          <p:cNvSpPr>
            <a:spLocks noChangeAspect="1" noChangeShapeType="1"/>
          </p:cNvSpPr>
          <p:nvPr/>
        </p:nvSpPr>
        <p:spPr bwMode="auto">
          <a:xfrm flipH="1">
            <a:off x="2063797" y="4533954"/>
            <a:ext cx="1928513" cy="788546"/>
          </a:xfrm>
          <a:prstGeom prst="line">
            <a:avLst/>
          </a:prstGeom>
          <a:noFill/>
          <a:ln w="33338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42" name="Line 99"/>
          <p:cNvSpPr>
            <a:spLocks noChangeAspect="1" noChangeShapeType="1"/>
          </p:cNvSpPr>
          <p:nvPr/>
        </p:nvSpPr>
        <p:spPr bwMode="auto">
          <a:xfrm flipH="1" flipV="1">
            <a:off x="2068636" y="5316694"/>
            <a:ext cx="459746" cy="804805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43" name="Line 100"/>
          <p:cNvSpPr>
            <a:spLocks noChangeAspect="1" noChangeShapeType="1"/>
          </p:cNvSpPr>
          <p:nvPr/>
        </p:nvSpPr>
        <p:spPr bwMode="auto">
          <a:xfrm flipH="1" flipV="1">
            <a:off x="1145515" y="3801152"/>
            <a:ext cx="542016" cy="923261"/>
          </a:xfrm>
          <a:prstGeom prst="line">
            <a:avLst/>
          </a:prstGeom>
          <a:noFill/>
          <a:ln w="6826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grpSp>
        <p:nvGrpSpPr>
          <p:cNvPr id="144" name="Group 101"/>
          <p:cNvGrpSpPr>
            <a:grpSpLocks noChangeAspect="1"/>
          </p:cNvGrpSpPr>
          <p:nvPr/>
        </p:nvGrpSpPr>
        <p:grpSpPr bwMode="auto">
          <a:xfrm>
            <a:off x="1509682" y="4614086"/>
            <a:ext cx="430709" cy="402983"/>
            <a:chOff x="-189" y="2107"/>
            <a:chExt cx="356" cy="347"/>
          </a:xfrm>
        </p:grpSpPr>
        <p:sp>
          <p:nvSpPr>
            <p:cNvPr id="145" name="Freeform 102"/>
            <p:cNvSpPr>
              <a:spLocks noChangeAspect="1"/>
            </p:cNvSpPr>
            <p:nvPr/>
          </p:nvSpPr>
          <p:spPr bwMode="auto">
            <a:xfrm>
              <a:off x="51" y="2109"/>
              <a:ext cx="116" cy="19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6" y="178"/>
                </a:cxn>
                <a:cxn ang="0">
                  <a:pos x="116" y="193"/>
                </a:cxn>
                <a:cxn ang="0">
                  <a:pos x="19" y="15"/>
                </a:cxn>
                <a:cxn ang="0">
                  <a:pos x="0" y="0"/>
                </a:cxn>
              </a:cxnLst>
              <a:rect l="0" t="0" r="r" b="b"/>
              <a:pathLst>
                <a:path w="116" h="193">
                  <a:moveTo>
                    <a:pt x="0" y="0"/>
                  </a:moveTo>
                  <a:lnTo>
                    <a:pt x="96" y="178"/>
                  </a:lnTo>
                  <a:lnTo>
                    <a:pt x="116" y="193"/>
                  </a:lnTo>
                  <a:lnTo>
                    <a:pt x="19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757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6" name="Freeform 103"/>
            <p:cNvSpPr>
              <a:spLocks noChangeAspect="1"/>
            </p:cNvSpPr>
            <p:nvPr/>
          </p:nvSpPr>
          <p:spPr bwMode="auto">
            <a:xfrm>
              <a:off x="51" y="2109"/>
              <a:ext cx="116" cy="19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6" y="178"/>
                </a:cxn>
                <a:cxn ang="0">
                  <a:pos x="116" y="193"/>
                </a:cxn>
                <a:cxn ang="0">
                  <a:pos x="19" y="15"/>
                </a:cxn>
                <a:cxn ang="0">
                  <a:pos x="0" y="0"/>
                </a:cxn>
              </a:cxnLst>
              <a:rect l="0" t="0" r="r" b="b"/>
              <a:pathLst>
                <a:path w="116" h="193">
                  <a:moveTo>
                    <a:pt x="0" y="0"/>
                  </a:moveTo>
                  <a:lnTo>
                    <a:pt x="96" y="178"/>
                  </a:lnTo>
                  <a:lnTo>
                    <a:pt x="116" y="193"/>
                  </a:lnTo>
                  <a:lnTo>
                    <a:pt x="19" y="15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6757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7" name="Freeform 104"/>
            <p:cNvSpPr>
              <a:spLocks noChangeAspect="1"/>
            </p:cNvSpPr>
            <p:nvPr/>
          </p:nvSpPr>
          <p:spPr bwMode="auto">
            <a:xfrm>
              <a:off x="-189" y="2235"/>
              <a:ext cx="95" cy="204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95" y="204"/>
                </a:cxn>
                <a:cxn ang="0">
                  <a:pos x="95" y="178"/>
                </a:cxn>
                <a:cxn ang="0">
                  <a:pos x="0" y="0"/>
                </a:cxn>
                <a:cxn ang="0">
                  <a:pos x="0" y="26"/>
                </a:cxn>
              </a:cxnLst>
              <a:rect l="0" t="0" r="r" b="b"/>
              <a:pathLst>
                <a:path w="95" h="204">
                  <a:moveTo>
                    <a:pt x="0" y="26"/>
                  </a:moveTo>
                  <a:lnTo>
                    <a:pt x="95" y="204"/>
                  </a:lnTo>
                  <a:lnTo>
                    <a:pt x="95" y="178"/>
                  </a:lnTo>
                  <a:lnTo>
                    <a:pt x="0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3CAAA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8" name="Freeform 105"/>
            <p:cNvSpPr>
              <a:spLocks noChangeAspect="1"/>
            </p:cNvSpPr>
            <p:nvPr/>
          </p:nvSpPr>
          <p:spPr bwMode="auto">
            <a:xfrm>
              <a:off x="-189" y="2235"/>
              <a:ext cx="95" cy="204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95" y="204"/>
                </a:cxn>
                <a:cxn ang="0">
                  <a:pos x="95" y="178"/>
                </a:cxn>
                <a:cxn ang="0">
                  <a:pos x="0" y="0"/>
                </a:cxn>
                <a:cxn ang="0">
                  <a:pos x="0" y="26"/>
                </a:cxn>
              </a:cxnLst>
              <a:rect l="0" t="0" r="r" b="b"/>
              <a:pathLst>
                <a:path w="95" h="204">
                  <a:moveTo>
                    <a:pt x="0" y="26"/>
                  </a:moveTo>
                  <a:lnTo>
                    <a:pt x="95" y="204"/>
                  </a:lnTo>
                  <a:lnTo>
                    <a:pt x="95" y="178"/>
                  </a:lnTo>
                  <a:lnTo>
                    <a:pt x="0" y="0"/>
                  </a:lnTo>
                  <a:lnTo>
                    <a:pt x="0" y="26"/>
                  </a:lnTo>
                </a:path>
              </a:pathLst>
            </a:custGeom>
            <a:noFill/>
            <a:ln w="3175">
              <a:solidFill>
                <a:srgbClr val="3CAAA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9" name="Freeform 106"/>
            <p:cNvSpPr>
              <a:spLocks noChangeAspect="1"/>
            </p:cNvSpPr>
            <p:nvPr/>
          </p:nvSpPr>
          <p:spPr bwMode="auto">
            <a:xfrm>
              <a:off x="15" y="2107"/>
              <a:ext cx="132" cy="1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7" y="178"/>
                </a:cxn>
                <a:cxn ang="0">
                  <a:pos x="132" y="180"/>
                </a:cxn>
                <a:cxn ang="0">
                  <a:pos x="36" y="2"/>
                </a:cxn>
                <a:cxn ang="0">
                  <a:pos x="0" y="0"/>
                </a:cxn>
              </a:cxnLst>
              <a:rect l="0" t="0" r="r" b="b"/>
              <a:pathLst>
                <a:path w="132" h="180">
                  <a:moveTo>
                    <a:pt x="0" y="0"/>
                  </a:moveTo>
                  <a:lnTo>
                    <a:pt x="97" y="178"/>
                  </a:lnTo>
                  <a:lnTo>
                    <a:pt x="132" y="180"/>
                  </a:lnTo>
                  <a:lnTo>
                    <a:pt x="36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B0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0" name="Freeform 107"/>
            <p:cNvSpPr>
              <a:spLocks noChangeAspect="1"/>
            </p:cNvSpPr>
            <p:nvPr/>
          </p:nvSpPr>
          <p:spPr bwMode="auto">
            <a:xfrm>
              <a:off x="15" y="2107"/>
              <a:ext cx="132" cy="1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7" y="178"/>
                </a:cxn>
                <a:cxn ang="0">
                  <a:pos x="132" y="180"/>
                </a:cxn>
                <a:cxn ang="0">
                  <a:pos x="36" y="2"/>
                </a:cxn>
                <a:cxn ang="0">
                  <a:pos x="0" y="0"/>
                </a:cxn>
              </a:cxnLst>
              <a:rect l="0" t="0" r="r" b="b"/>
              <a:pathLst>
                <a:path w="132" h="180">
                  <a:moveTo>
                    <a:pt x="0" y="0"/>
                  </a:moveTo>
                  <a:lnTo>
                    <a:pt x="97" y="178"/>
                  </a:lnTo>
                  <a:lnTo>
                    <a:pt x="132" y="180"/>
                  </a:lnTo>
                  <a:lnTo>
                    <a:pt x="36" y="2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40B0B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1" name="Freeform 108"/>
            <p:cNvSpPr>
              <a:spLocks noChangeAspect="1"/>
            </p:cNvSpPr>
            <p:nvPr/>
          </p:nvSpPr>
          <p:spPr bwMode="auto">
            <a:xfrm>
              <a:off x="-189" y="2204"/>
              <a:ext cx="116" cy="209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95" y="209"/>
                </a:cxn>
                <a:cxn ang="0">
                  <a:pos x="116" y="178"/>
                </a:cxn>
                <a:cxn ang="0">
                  <a:pos x="21" y="0"/>
                </a:cxn>
                <a:cxn ang="0">
                  <a:pos x="0" y="31"/>
                </a:cxn>
              </a:cxnLst>
              <a:rect l="0" t="0" r="r" b="b"/>
              <a:pathLst>
                <a:path w="116" h="209">
                  <a:moveTo>
                    <a:pt x="0" y="31"/>
                  </a:moveTo>
                  <a:lnTo>
                    <a:pt x="95" y="209"/>
                  </a:lnTo>
                  <a:lnTo>
                    <a:pt x="116" y="178"/>
                  </a:lnTo>
                  <a:lnTo>
                    <a:pt x="21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60DCD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2" name="Freeform 109"/>
            <p:cNvSpPr>
              <a:spLocks noChangeAspect="1"/>
            </p:cNvSpPr>
            <p:nvPr/>
          </p:nvSpPr>
          <p:spPr bwMode="auto">
            <a:xfrm>
              <a:off x="-189" y="2204"/>
              <a:ext cx="116" cy="209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95" y="209"/>
                </a:cxn>
                <a:cxn ang="0">
                  <a:pos x="116" y="178"/>
                </a:cxn>
                <a:cxn ang="0">
                  <a:pos x="21" y="0"/>
                </a:cxn>
                <a:cxn ang="0">
                  <a:pos x="0" y="31"/>
                </a:cxn>
              </a:cxnLst>
              <a:rect l="0" t="0" r="r" b="b"/>
              <a:pathLst>
                <a:path w="116" h="209">
                  <a:moveTo>
                    <a:pt x="0" y="31"/>
                  </a:moveTo>
                  <a:lnTo>
                    <a:pt x="95" y="209"/>
                  </a:lnTo>
                  <a:lnTo>
                    <a:pt x="116" y="178"/>
                  </a:lnTo>
                  <a:lnTo>
                    <a:pt x="21" y="0"/>
                  </a:lnTo>
                  <a:lnTo>
                    <a:pt x="0" y="31"/>
                  </a:lnTo>
                </a:path>
              </a:pathLst>
            </a:custGeom>
            <a:noFill/>
            <a:ln w="3175">
              <a:solidFill>
                <a:srgbClr val="60DCD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3" name="Freeform 110"/>
            <p:cNvSpPr>
              <a:spLocks noChangeAspect="1"/>
            </p:cNvSpPr>
            <p:nvPr/>
          </p:nvSpPr>
          <p:spPr bwMode="auto">
            <a:xfrm>
              <a:off x="-32" y="2107"/>
              <a:ext cx="144" cy="188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97" y="188"/>
                </a:cxn>
                <a:cxn ang="0">
                  <a:pos x="144" y="178"/>
                </a:cxn>
                <a:cxn ang="0">
                  <a:pos x="47" y="0"/>
                </a:cxn>
                <a:cxn ang="0">
                  <a:pos x="0" y="10"/>
                </a:cxn>
              </a:cxnLst>
              <a:rect l="0" t="0" r="r" b="b"/>
              <a:pathLst>
                <a:path w="144" h="188">
                  <a:moveTo>
                    <a:pt x="0" y="10"/>
                  </a:moveTo>
                  <a:lnTo>
                    <a:pt x="97" y="188"/>
                  </a:lnTo>
                  <a:lnTo>
                    <a:pt x="144" y="178"/>
                  </a:lnTo>
                  <a:lnTo>
                    <a:pt x="47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62DFD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4" name="Freeform 111"/>
            <p:cNvSpPr>
              <a:spLocks noChangeAspect="1"/>
            </p:cNvSpPr>
            <p:nvPr/>
          </p:nvSpPr>
          <p:spPr bwMode="auto">
            <a:xfrm>
              <a:off x="-32" y="2107"/>
              <a:ext cx="144" cy="188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97" y="188"/>
                </a:cxn>
                <a:cxn ang="0">
                  <a:pos x="144" y="178"/>
                </a:cxn>
                <a:cxn ang="0">
                  <a:pos x="47" y="0"/>
                </a:cxn>
                <a:cxn ang="0">
                  <a:pos x="0" y="10"/>
                </a:cxn>
              </a:cxnLst>
              <a:rect l="0" t="0" r="r" b="b"/>
              <a:pathLst>
                <a:path w="144" h="188">
                  <a:moveTo>
                    <a:pt x="0" y="10"/>
                  </a:moveTo>
                  <a:lnTo>
                    <a:pt x="97" y="188"/>
                  </a:lnTo>
                  <a:lnTo>
                    <a:pt x="144" y="178"/>
                  </a:lnTo>
                  <a:lnTo>
                    <a:pt x="47" y="0"/>
                  </a:lnTo>
                  <a:lnTo>
                    <a:pt x="0" y="10"/>
                  </a:lnTo>
                </a:path>
              </a:pathLst>
            </a:custGeom>
            <a:noFill/>
            <a:ln w="3175">
              <a:solidFill>
                <a:srgbClr val="62DFD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5" name="Freeform 112"/>
            <p:cNvSpPr>
              <a:spLocks noChangeAspect="1"/>
            </p:cNvSpPr>
            <p:nvPr/>
          </p:nvSpPr>
          <p:spPr bwMode="auto">
            <a:xfrm>
              <a:off x="-168" y="2171"/>
              <a:ext cx="131" cy="211"/>
            </a:xfrm>
            <a:custGeom>
              <a:avLst/>
              <a:gdLst/>
              <a:ahLst/>
              <a:cxnLst>
                <a:cxn ang="0">
                  <a:pos x="0" y="33"/>
                </a:cxn>
                <a:cxn ang="0">
                  <a:pos x="95" y="211"/>
                </a:cxn>
                <a:cxn ang="0">
                  <a:pos x="131" y="178"/>
                </a:cxn>
                <a:cxn ang="0">
                  <a:pos x="34" y="0"/>
                </a:cxn>
                <a:cxn ang="0">
                  <a:pos x="0" y="33"/>
                </a:cxn>
              </a:cxnLst>
              <a:rect l="0" t="0" r="r" b="b"/>
              <a:pathLst>
                <a:path w="131" h="211">
                  <a:moveTo>
                    <a:pt x="0" y="33"/>
                  </a:moveTo>
                  <a:lnTo>
                    <a:pt x="95" y="211"/>
                  </a:lnTo>
                  <a:lnTo>
                    <a:pt x="131" y="178"/>
                  </a:lnTo>
                  <a:lnTo>
                    <a:pt x="34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77FDF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6" name="Freeform 113"/>
            <p:cNvSpPr>
              <a:spLocks noChangeAspect="1"/>
            </p:cNvSpPr>
            <p:nvPr/>
          </p:nvSpPr>
          <p:spPr bwMode="auto">
            <a:xfrm>
              <a:off x="-168" y="2171"/>
              <a:ext cx="131" cy="211"/>
            </a:xfrm>
            <a:custGeom>
              <a:avLst/>
              <a:gdLst/>
              <a:ahLst/>
              <a:cxnLst>
                <a:cxn ang="0">
                  <a:pos x="0" y="33"/>
                </a:cxn>
                <a:cxn ang="0">
                  <a:pos x="95" y="211"/>
                </a:cxn>
                <a:cxn ang="0">
                  <a:pos x="131" y="178"/>
                </a:cxn>
                <a:cxn ang="0">
                  <a:pos x="34" y="0"/>
                </a:cxn>
                <a:cxn ang="0">
                  <a:pos x="0" y="33"/>
                </a:cxn>
              </a:cxnLst>
              <a:rect l="0" t="0" r="r" b="b"/>
              <a:pathLst>
                <a:path w="131" h="211">
                  <a:moveTo>
                    <a:pt x="0" y="33"/>
                  </a:moveTo>
                  <a:lnTo>
                    <a:pt x="95" y="211"/>
                  </a:lnTo>
                  <a:lnTo>
                    <a:pt x="131" y="178"/>
                  </a:lnTo>
                  <a:lnTo>
                    <a:pt x="34" y="0"/>
                  </a:lnTo>
                  <a:lnTo>
                    <a:pt x="0" y="33"/>
                  </a:lnTo>
                </a:path>
              </a:pathLst>
            </a:custGeom>
            <a:noFill/>
            <a:ln w="3175">
              <a:solidFill>
                <a:srgbClr val="77FDF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7" name="Freeform 114"/>
            <p:cNvSpPr>
              <a:spLocks noChangeAspect="1"/>
            </p:cNvSpPr>
            <p:nvPr/>
          </p:nvSpPr>
          <p:spPr bwMode="auto">
            <a:xfrm>
              <a:off x="-85" y="2117"/>
              <a:ext cx="150" cy="201"/>
            </a:xfrm>
            <a:custGeom>
              <a:avLst/>
              <a:gdLst/>
              <a:ahLst/>
              <a:cxnLst>
                <a:cxn ang="0">
                  <a:pos x="0" y="23"/>
                </a:cxn>
                <a:cxn ang="0">
                  <a:pos x="97" y="201"/>
                </a:cxn>
                <a:cxn ang="0">
                  <a:pos x="150" y="178"/>
                </a:cxn>
                <a:cxn ang="0">
                  <a:pos x="53" y="0"/>
                </a:cxn>
                <a:cxn ang="0">
                  <a:pos x="0" y="23"/>
                </a:cxn>
              </a:cxnLst>
              <a:rect l="0" t="0" r="r" b="b"/>
              <a:pathLst>
                <a:path w="150" h="201">
                  <a:moveTo>
                    <a:pt x="0" y="23"/>
                  </a:moveTo>
                  <a:lnTo>
                    <a:pt x="97" y="201"/>
                  </a:lnTo>
                  <a:lnTo>
                    <a:pt x="150" y="178"/>
                  </a:lnTo>
                  <a:lnTo>
                    <a:pt x="53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79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8" name="Freeform 115"/>
            <p:cNvSpPr>
              <a:spLocks noChangeAspect="1"/>
            </p:cNvSpPr>
            <p:nvPr/>
          </p:nvSpPr>
          <p:spPr bwMode="auto">
            <a:xfrm>
              <a:off x="-85" y="2117"/>
              <a:ext cx="150" cy="201"/>
            </a:xfrm>
            <a:custGeom>
              <a:avLst/>
              <a:gdLst/>
              <a:ahLst/>
              <a:cxnLst>
                <a:cxn ang="0">
                  <a:pos x="0" y="23"/>
                </a:cxn>
                <a:cxn ang="0">
                  <a:pos x="97" y="201"/>
                </a:cxn>
                <a:cxn ang="0">
                  <a:pos x="150" y="178"/>
                </a:cxn>
                <a:cxn ang="0">
                  <a:pos x="53" y="0"/>
                </a:cxn>
                <a:cxn ang="0">
                  <a:pos x="0" y="23"/>
                </a:cxn>
              </a:cxnLst>
              <a:rect l="0" t="0" r="r" b="b"/>
              <a:pathLst>
                <a:path w="150" h="201">
                  <a:moveTo>
                    <a:pt x="0" y="23"/>
                  </a:moveTo>
                  <a:lnTo>
                    <a:pt x="97" y="201"/>
                  </a:lnTo>
                  <a:lnTo>
                    <a:pt x="150" y="178"/>
                  </a:lnTo>
                  <a:lnTo>
                    <a:pt x="53" y="0"/>
                  </a:lnTo>
                  <a:lnTo>
                    <a:pt x="0" y="23"/>
                  </a:lnTo>
                </a:path>
              </a:pathLst>
            </a:custGeom>
            <a:noFill/>
            <a:ln w="3175">
              <a:solidFill>
                <a:srgbClr val="79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9" name="Freeform 116"/>
            <p:cNvSpPr>
              <a:spLocks noChangeAspect="1"/>
            </p:cNvSpPr>
            <p:nvPr/>
          </p:nvSpPr>
          <p:spPr bwMode="auto">
            <a:xfrm>
              <a:off x="-134" y="2140"/>
              <a:ext cx="146" cy="209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97" y="209"/>
                </a:cxn>
                <a:cxn ang="0">
                  <a:pos x="146" y="178"/>
                </a:cxn>
                <a:cxn ang="0">
                  <a:pos x="49" y="0"/>
                </a:cxn>
                <a:cxn ang="0">
                  <a:pos x="0" y="31"/>
                </a:cxn>
              </a:cxnLst>
              <a:rect l="0" t="0" r="r" b="b"/>
              <a:pathLst>
                <a:path w="146" h="209">
                  <a:moveTo>
                    <a:pt x="0" y="31"/>
                  </a:moveTo>
                  <a:lnTo>
                    <a:pt x="97" y="209"/>
                  </a:lnTo>
                  <a:lnTo>
                    <a:pt x="146" y="178"/>
                  </a:lnTo>
                  <a:lnTo>
                    <a:pt x="49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8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0" name="Freeform 117"/>
            <p:cNvSpPr>
              <a:spLocks noChangeAspect="1"/>
            </p:cNvSpPr>
            <p:nvPr/>
          </p:nvSpPr>
          <p:spPr bwMode="auto">
            <a:xfrm>
              <a:off x="-134" y="2140"/>
              <a:ext cx="146" cy="209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97" y="209"/>
                </a:cxn>
                <a:cxn ang="0">
                  <a:pos x="146" y="178"/>
                </a:cxn>
                <a:cxn ang="0">
                  <a:pos x="49" y="0"/>
                </a:cxn>
                <a:cxn ang="0">
                  <a:pos x="0" y="31"/>
                </a:cxn>
              </a:cxnLst>
              <a:rect l="0" t="0" r="r" b="b"/>
              <a:pathLst>
                <a:path w="146" h="209">
                  <a:moveTo>
                    <a:pt x="0" y="31"/>
                  </a:moveTo>
                  <a:lnTo>
                    <a:pt x="97" y="209"/>
                  </a:lnTo>
                  <a:lnTo>
                    <a:pt x="146" y="178"/>
                  </a:lnTo>
                  <a:lnTo>
                    <a:pt x="49" y="0"/>
                  </a:lnTo>
                  <a:lnTo>
                    <a:pt x="0" y="31"/>
                  </a:lnTo>
                </a:path>
              </a:pathLst>
            </a:custGeom>
            <a:noFill/>
            <a:ln w="3175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1" name="Freeform 118"/>
            <p:cNvSpPr>
              <a:spLocks noChangeAspect="1"/>
            </p:cNvSpPr>
            <p:nvPr/>
          </p:nvSpPr>
          <p:spPr bwMode="auto">
            <a:xfrm>
              <a:off x="-94" y="2285"/>
              <a:ext cx="261" cy="169"/>
            </a:xfrm>
            <a:custGeom>
              <a:avLst/>
              <a:gdLst/>
              <a:ahLst/>
              <a:cxnLst>
                <a:cxn ang="0">
                  <a:pos x="106" y="33"/>
                </a:cxn>
                <a:cxn ang="0">
                  <a:pos x="57" y="64"/>
                </a:cxn>
                <a:cxn ang="0">
                  <a:pos x="21" y="97"/>
                </a:cxn>
                <a:cxn ang="0">
                  <a:pos x="0" y="128"/>
                </a:cxn>
                <a:cxn ang="0">
                  <a:pos x="0" y="154"/>
                </a:cxn>
                <a:cxn ang="0">
                  <a:pos x="21" y="169"/>
                </a:cxn>
                <a:cxn ang="0">
                  <a:pos x="56" y="169"/>
                </a:cxn>
                <a:cxn ang="0">
                  <a:pos x="102" y="159"/>
                </a:cxn>
                <a:cxn ang="0">
                  <a:pos x="154" y="137"/>
                </a:cxn>
                <a:cxn ang="0">
                  <a:pos x="203" y="107"/>
                </a:cxn>
                <a:cxn ang="0">
                  <a:pos x="239" y="74"/>
                </a:cxn>
                <a:cxn ang="0">
                  <a:pos x="260" y="43"/>
                </a:cxn>
                <a:cxn ang="0">
                  <a:pos x="261" y="17"/>
                </a:cxn>
                <a:cxn ang="0">
                  <a:pos x="241" y="2"/>
                </a:cxn>
                <a:cxn ang="0">
                  <a:pos x="206" y="0"/>
                </a:cxn>
                <a:cxn ang="0">
                  <a:pos x="159" y="10"/>
                </a:cxn>
                <a:cxn ang="0">
                  <a:pos x="106" y="33"/>
                </a:cxn>
              </a:cxnLst>
              <a:rect l="0" t="0" r="r" b="b"/>
              <a:pathLst>
                <a:path w="261" h="169">
                  <a:moveTo>
                    <a:pt x="106" y="33"/>
                  </a:moveTo>
                  <a:lnTo>
                    <a:pt x="57" y="64"/>
                  </a:lnTo>
                  <a:lnTo>
                    <a:pt x="21" y="97"/>
                  </a:lnTo>
                  <a:lnTo>
                    <a:pt x="0" y="128"/>
                  </a:lnTo>
                  <a:lnTo>
                    <a:pt x="0" y="154"/>
                  </a:lnTo>
                  <a:lnTo>
                    <a:pt x="21" y="169"/>
                  </a:lnTo>
                  <a:lnTo>
                    <a:pt x="56" y="169"/>
                  </a:lnTo>
                  <a:lnTo>
                    <a:pt x="102" y="159"/>
                  </a:lnTo>
                  <a:lnTo>
                    <a:pt x="154" y="137"/>
                  </a:lnTo>
                  <a:lnTo>
                    <a:pt x="203" y="107"/>
                  </a:lnTo>
                  <a:lnTo>
                    <a:pt x="239" y="74"/>
                  </a:lnTo>
                  <a:lnTo>
                    <a:pt x="260" y="43"/>
                  </a:lnTo>
                  <a:lnTo>
                    <a:pt x="261" y="17"/>
                  </a:lnTo>
                  <a:lnTo>
                    <a:pt x="241" y="2"/>
                  </a:lnTo>
                  <a:lnTo>
                    <a:pt x="206" y="0"/>
                  </a:lnTo>
                  <a:lnTo>
                    <a:pt x="159" y="10"/>
                  </a:lnTo>
                  <a:lnTo>
                    <a:pt x="106" y="33"/>
                  </a:lnTo>
                  <a:close/>
                </a:path>
              </a:pathLst>
            </a:custGeom>
            <a:solidFill>
              <a:srgbClr val="1572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2" name="Freeform 119"/>
            <p:cNvSpPr>
              <a:spLocks noChangeAspect="1"/>
            </p:cNvSpPr>
            <p:nvPr/>
          </p:nvSpPr>
          <p:spPr bwMode="auto">
            <a:xfrm>
              <a:off x="-94" y="2285"/>
              <a:ext cx="261" cy="169"/>
            </a:xfrm>
            <a:custGeom>
              <a:avLst/>
              <a:gdLst/>
              <a:ahLst/>
              <a:cxnLst>
                <a:cxn ang="0">
                  <a:pos x="106" y="33"/>
                </a:cxn>
                <a:cxn ang="0">
                  <a:pos x="57" y="64"/>
                </a:cxn>
                <a:cxn ang="0">
                  <a:pos x="21" y="97"/>
                </a:cxn>
                <a:cxn ang="0">
                  <a:pos x="0" y="128"/>
                </a:cxn>
                <a:cxn ang="0">
                  <a:pos x="0" y="154"/>
                </a:cxn>
                <a:cxn ang="0">
                  <a:pos x="21" y="169"/>
                </a:cxn>
                <a:cxn ang="0">
                  <a:pos x="56" y="169"/>
                </a:cxn>
                <a:cxn ang="0">
                  <a:pos x="102" y="159"/>
                </a:cxn>
                <a:cxn ang="0">
                  <a:pos x="154" y="137"/>
                </a:cxn>
                <a:cxn ang="0">
                  <a:pos x="203" y="107"/>
                </a:cxn>
                <a:cxn ang="0">
                  <a:pos x="239" y="74"/>
                </a:cxn>
                <a:cxn ang="0">
                  <a:pos x="260" y="43"/>
                </a:cxn>
                <a:cxn ang="0">
                  <a:pos x="261" y="17"/>
                </a:cxn>
                <a:cxn ang="0">
                  <a:pos x="241" y="2"/>
                </a:cxn>
                <a:cxn ang="0">
                  <a:pos x="206" y="0"/>
                </a:cxn>
                <a:cxn ang="0">
                  <a:pos x="159" y="10"/>
                </a:cxn>
                <a:cxn ang="0">
                  <a:pos x="106" y="33"/>
                </a:cxn>
              </a:cxnLst>
              <a:rect l="0" t="0" r="r" b="b"/>
              <a:pathLst>
                <a:path w="261" h="169">
                  <a:moveTo>
                    <a:pt x="106" y="33"/>
                  </a:moveTo>
                  <a:lnTo>
                    <a:pt x="57" y="64"/>
                  </a:lnTo>
                  <a:lnTo>
                    <a:pt x="21" y="97"/>
                  </a:lnTo>
                  <a:lnTo>
                    <a:pt x="0" y="128"/>
                  </a:lnTo>
                  <a:lnTo>
                    <a:pt x="0" y="154"/>
                  </a:lnTo>
                  <a:lnTo>
                    <a:pt x="21" y="169"/>
                  </a:lnTo>
                  <a:lnTo>
                    <a:pt x="56" y="169"/>
                  </a:lnTo>
                  <a:lnTo>
                    <a:pt x="102" y="159"/>
                  </a:lnTo>
                  <a:lnTo>
                    <a:pt x="154" y="137"/>
                  </a:lnTo>
                  <a:lnTo>
                    <a:pt x="203" y="107"/>
                  </a:lnTo>
                  <a:lnTo>
                    <a:pt x="239" y="74"/>
                  </a:lnTo>
                  <a:lnTo>
                    <a:pt x="260" y="43"/>
                  </a:lnTo>
                  <a:lnTo>
                    <a:pt x="261" y="17"/>
                  </a:lnTo>
                  <a:lnTo>
                    <a:pt x="241" y="2"/>
                  </a:lnTo>
                  <a:lnTo>
                    <a:pt x="206" y="0"/>
                  </a:lnTo>
                  <a:lnTo>
                    <a:pt x="159" y="10"/>
                  </a:lnTo>
                  <a:lnTo>
                    <a:pt x="106" y="33"/>
                  </a:lnTo>
                </a:path>
              </a:pathLst>
            </a:custGeom>
            <a:noFill/>
            <a:ln w="3175">
              <a:solidFill>
                <a:srgbClr val="15727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3" name="Line 120"/>
            <p:cNvSpPr>
              <a:spLocks noChangeAspect="1" noChangeShapeType="1"/>
            </p:cNvSpPr>
            <p:nvPr/>
          </p:nvSpPr>
          <p:spPr bwMode="auto">
            <a:xfrm flipV="1">
              <a:off x="-149" y="2161"/>
              <a:ext cx="145" cy="17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4" name="Line 121"/>
            <p:cNvSpPr>
              <a:spLocks noChangeAspect="1" noChangeShapeType="1"/>
            </p:cNvSpPr>
            <p:nvPr/>
          </p:nvSpPr>
          <p:spPr bwMode="auto">
            <a:xfrm>
              <a:off x="22" y="2152"/>
              <a:ext cx="90" cy="6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165" name="Line 122"/>
          <p:cNvSpPr>
            <a:spLocks noChangeAspect="1" noChangeShapeType="1"/>
          </p:cNvSpPr>
          <p:nvPr/>
        </p:nvSpPr>
        <p:spPr bwMode="auto">
          <a:xfrm flipH="1">
            <a:off x="2743736" y="4542083"/>
            <a:ext cx="1228005" cy="513310"/>
          </a:xfrm>
          <a:prstGeom prst="line">
            <a:avLst/>
          </a:prstGeom>
          <a:noFill/>
          <a:ln w="6826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grpSp>
        <p:nvGrpSpPr>
          <p:cNvPr id="166" name="Group 123"/>
          <p:cNvGrpSpPr>
            <a:grpSpLocks noChangeAspect="1"/>
          </p:cNvGrpSpPr>
          <p:nvPr/>
        </p:nvGrpSpPr>
        <p:grpSpPr bwMode="auto">
          <a:xfrm>
            <a:off x="2453371" y="4867257"/>
            <a:ext cx="395623" cy="411113"/>
            <a:chOff x="591" y="2325"/>
            <a:chExt cx="327" cy="354"/>
          </a:xfrm>
        </p:grpSpPr>
        <p:sp>
          <p:nvSpPr>
            <p:cNvPr id="167" name="Freeform 124"/>
            <p:cNvSpPr>
              <a:spLocks noChangeAspect="1"/>
            </p:cNvSpPr>
            <p:nvPr/>
          </p:nvSpPr>
          <p:spPr bwMode="auto">
            <a:xfrm>
              <a:off x="591" y="2325"/>
              <a:ext cx="209" cy="91"/>
            </a:xfrm>
            <a:custGeom>
              <a:avLst/>
              <a:gdLst/>
              <a:ahLst/>
              <a:cxnLst>
                <a:cxn ang="0">
                  <a:pos x="197" y="3"/>
                </a:cxn>
                <a:cxn ang="0">
                  <a:pos x="0" y="91"/>
                </a:cxn>
                <a:cxn ang="0">
                  <a:pos x="12" y="90"/>
                </a:cxn>
                <a:cxn ang="0">
                  <a:pos x="209" y="0"/>
                </a:cxn>
                <a:cxn ang="0">
                  <a:pos x="197" y="3"/>
                </a:cxn>
              </a:cxnLst>
              <a:rect l="0" t="0" r="r" b="b"/>
              <a:pathLst>
                <a:path w="209" h="91">
                  <a:moveTo>
                    <a:pt x="197" y="3"/>
                  </a:moveTo>
                  <a:lnTo>
                    <a:pt x="0" y="91"/>
                  </a:lnTo>
                  <a:lnTo>
                    <a:pt x="12" y="90"/>
                  </a:lnTo>
                  <a:lnTo>
                    <a:pt x="209" y="0"/>
                  </a:lnTo>
                  <a:lnTo>
                    <a:pt x="197" y="3"/>
                  </a:lnTo>
                  <a:close/>
                </a:path>
              </a:pathLst>
            </a:custGeom>
            <a:solidFill>
              <a:srgbClr val="43B4B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8" name="Freeform 125"/>
            <p:cNvSpPr>
              <a:spLocks noChangeAspect="1"/>
            </p:cNvSpPr>
            <p:nvPr/>
          </p:nvSpPr>
          <p:spPr bwMode="auto">
            <a:xfrm>
              <a:off x="591" y="2325"/>
              <a:ext cx="209" cy="91"/>
            </a:xfrm>
            <a:custGeom>
              <a:avLst/>
              <a:gdLst/>
              <a:ahLst/>
              <a:cxnLst>
                <a:cxn ang="0">
                  <a:pos x="197" y="3"/>
                </a:cxn>
                <a:cxn ang="0">
                  <a:pos x="0" y="91"/>
                </a:cxn>
                <a:cxn ang="0">
                  <a:pos x="12" y="90"/>
                </a:cxn>
                <a:cxn ang="0">
                  <a:pos x="209" y="0"/>
                </a:cxn>
                <a:cxn ang="0">
                  <a:pos x="197" y="3"/>
                </a:cxn>
              </a:cxnLst>
              <a:rect l="0" t="0" r="r" b="b"/>
              <a:pathLst>
                <a:path w="209" h="91">
                  <a:moveTo>
                    <a:pt x="197" y="3"/>
                  </a:moveTo>
                  <a:lnTo>
                    <a:pt x="0" y="91"/>
                  </a:lnTo>
                  <a:lnTo>
                    <a:pt x="12" y="90"/>
                  </a:lnTo>
                  <a:lnTo>
                    <a:pt x="209" y="0"/>
                  </a:lnTo>
                  <a:lnTo>
                    <a:pt x="197" y="3"/>
                  </a:lnTo>
                </a:path>
              </a:pathLst>
            </a:custGeom>
            <a:noFill/>
            <a:ln w="3175">
              <a:solidFill>
                <a:srgbClr val="43B4B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9" name="Freeform 126"/>
            <p:cNvSpPr>
              <a:spLocks noChangeAspect="1"/>
            </p:cNvSpPr>
            <p:nvPr/>
          </p:nvSpPr>
          <p:spPr bwMode="auto">
            <a:xfrm>
              <a:off x="719" y="2567"/>
              <a:ext cx="199" cy="111"/>
            </a:xfrm>
            <a:custGeom>
              <a:avLst/>
              <a:gdLst/>
              <a:ahLst/>
              <a:cxnLst>
                <a:cxn ang="0">
                  <a:pos x="199" y="0"/>
                </a:cxn>
                <a:cxn ang="0">
                  <a:pos x="2" y="90"/>
                </a:cxn>
                <a:cxn ang="0">
                  <a:pos x="0" y="111"/>
                </a:cxn>
                <a:cxn ang="0">
                  <a:pos x="195" y="22"/>
                </a:cxn>
                <a:cxn ang="0">
                  <a:pos x="199" y="0"/>
                </a:cxn>
              </a:cxnLst>
              <a:rect l="0" t="0" r="r" b="b"/>
              <a:pathLst>
                <a:path w="199" h="111">
                  <a:moveTo>
                    <a:pt x="199" y="0"/>
                  </a:moveTo>
                  <a:lnTo>
                    <a:pt x="2" y="90"/>
                  </a:lnTo>
                  <a:lnTo>
                    <a:pt x="0" y="111"/>
                  </a:lnTo>
                  <a:lnTo>
                    <a:pt x="195" y="2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rgbClr val="1572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0" name="Freeform 127"/>
            <p:cNvSpPr>
              <a:spLocks noChangeAspect="1"/>
            </p:cNvSpPr>
            <p:nvPr/>
          </p:nvSpPr>
          <p:spPr bwMode="auto">
            <a:xfrm>
              <a:off x="719" y="2567"/>
              <a:ext cx="199" cy="111"/>
            </a:xfrm>
            <a:custGeom>
              <a:avLst/>
              <a:gdLst/>
              <a:ahLst/>
              <a:cxnLst>
                <a:cxn ang="0">
                  <a:pos x="199" y="0"/>
                </a:cxn>
                <a:cxn ang="0">
                  <a:pos x="2" y="90"/>
                </a:cxn>
                <a:cxn ang="0">
                  <a:pos x="0" y="111"/>
                </a:cxn>
                <a:cxn ang="0">
                  <a:pos x="195" y="22"/>
                </a:cxn>
                <a:cxn ang="0">
                  <a:pos x="199" y="0"/>
                </a:cxn>
              </a:cxnLst>
              <a:rect l="0" t="0" r="r" b="b"/>
              <a:pathLst>
                <a:path w="199" h="111">
                  <a:moveTo>
                    <a:pt x="199" y="0"/>
                  </a:moveTo>
                  <a:lnTo>
                    <a:pt x="2" y="90"/>
                  </a:lnTo>
                  <a:lnTo>
                    <a:pt x="0" y="111"/>
                  </a:lnTo>
                  <a:lnTo>
                    <a:pt x="195" y="22"/>
                  </a:lnTo>
                  <a:lnTo>
                    <a:pt x="199" y="0"/>
                  </a:lnTo>
                </a:path>
              </a:pathLst>
            </a:custGeom>
            <a:noFill/>
            <a:ln w="3175">
              <a:solidFill>
                <a:srgbClr val="15727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1" name="Freeform 128"/>
            <p:cNvSpPr>
              <a:spLocks noChangeAspect="1"/>
            </p:cNvSpPr>
            <p:nvPr/>
          </p:nvSpPr>
          <p:spPr bwMode="auto">
            <a:xfrm>
              <a:off x="603" y="2325"/>
              <a:ext cx="216" cy="107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90"/>
                </a:cxn>
                <a:cxn ang="0">
                  <a:pos x="19" y="107"/>
                </a:cxn>
                <a:cxn ang="0">
                  <a:pos x="216" y="19"/>
                </a:cxn>
                <a:cxn ang="0">
                  <a:pos x="197" y="0"/>
                </a:cxn>
              </a:cxnLst>
              <a:rect l="0" t="0" r="r" b="b"/>
              <a:pathLst>
                <a:path w="216" h="107">
                  <a:moveTo>
                    <a:pt x="197" y="0"/>
                  </a:moveTo>
                  <a:lnTo>
                    <a:pt x="0" y="90"/>
                  </a:lnTo>
                  <a:lnTo>
                    <a:pt x="19" y="107"/>
                  </a:lnTo>
                  <a:lnTo>
                    <a:pt x="216" y="19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61DED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2" name="Freeform 129"/>
            <p:cNvSpPr>
              <a:spLocks noChangeAspect="1"/>
            </p:cNvSpPr>
            <p:nvPr/>
          </p:nvSpPr>
          <p:spPr bwMode="auto">
            <a:xfrm>
              <a:off x="603" y="2325"/>
              <a:ext cx="216" cy="107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90"/>
                </a:cxn>
                <a:cxn ang="0">
                  <a:pos x="19" y="107"/>
                </a:cxn>
                <a:cxn ang="0">
                  <a:pos x="216" y="19"/>
                </a:cxn>
                <a:cxn ang="0">
                  <a:pos x="197" y="0"/>
                </a:cxn>
              </a:cxnLst>
              <a:rect l="0" t="0" r="r" b="b"/>
              <a:pathLst>
                <a:path w="216" h="107">
                  <a:moveTo>
                    <a:pt x="197" y="0"/>
                  </a:moveTo>
                  <a:lnTo>
                    <a:pt x="0" y="90"/>
                  </a:lnTo>
                  <a:lnTo>
                    <a:pt x="19" y="107"/>
                  </a:lnTo>
                  <a:lnTo>
                    <a:pt x="216" y="19"/>
                  </a:lnTo>
                  <a:lnTo>
                    <a:pt x="197" y="0"/>
                  </a:lnTo>
                </a:path>
              </a:pathLst>
            </a:custGeom>
            <a:noFill/>
            <a:ln w="3175">
              <a:solidFill>
                <a:srgbClr val="61DED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3" name="Freeform 130"/>
            <p:cNvSpPr>
              <a:spLocks noChangeAspect="1"/>
            </p:cNvSpPr>
            <p:nvPr/>
          </p:nvSpPr>
          <p:spPr bwMode="auto">
            <a:xfrm>
              <a:off x="712" y="2529"/>
              <a:ext cx="206" cy="128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90"/>
                </a:cxn>
                <a:cxn ang="0">
                  <a:pos x="9" y="128"/>
                </a:cxn>
                <a:cxn ang="0">
                  <a:pos x="206" y="38"/>
                </a:cxn>
                <a:cxn ang="0">
                  <a:pos x="197" y="0"/>
                </a:cxn>
              </a:cxnLst>
              <a:rect l="0" t="0" r="r" b="b"/>
              <a:pathLst>
                <a:path w="206" h="128">
                  <a:moveTo>
                    <a:pt x="197" y="0"/>
                  </a:moveTo>
                  <a:lnTo>
                    <a:pt x="0" y="90"/>
                  </a:lnTo>
                  <a:lnTo>
                    <a:pt x="9" y="128"/>
                  </a:lnTo>
                  <a:lnTo>
                    <a:pt x="206" y="38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329C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4" name="Freeform 131"/>
            <p:cNvSpPr>
              <a:spLocks noChangeAspect="1"/>
            </p:cNvSpPr>
            <p:nvPr/>
          </p:nvSpPr>
          <p:spPr bwMode="auto">
            <a:xfrm>
              <a:off x="712" y="2529"/>
              <a:ext cx="206" cy="128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90"/>
                </a:cxn>
                <a:cxn ang="0">
                  <a:pos x="9" y="128"/>
                </a:cxn>
                <a:cxn ang="0">
                  <a:pos x="206" y="38"/>
                </a:cxn>
                <a:cxn ang="0">
                  <a:pos x="197" y="0"/>
                </a:cxn>
              </a:cxnLst>
              <a:rect l="0" t="0" r="r" b="b"/>
              <a:pathLst>
                <a:path w="206" h="128">
                  <a:moveTo>
                    <a:pt x="197" y="0"/>
                  </a:moveTo>
                  <a:lnTo>
                    <a:pt x="0" y="90"/>
                  </a:lnTo>
                  <a:lnTo>
                    <a:pt x="9" y="128"/>
                  </a:lnTo>
                  <a:lnTo>
                    <a:pt x="206" y="38"/>
                  </a:lnTo>
                  <a:lnTo>
                    <a:pt x="197" y="0"/>
                  </a:lnTo>
                </a:path>
              </a:pathLst>
            </a:custGeom>
            <a:noFill/>
            <a:ln w="3175">
              <a:solidFill>
                <a:srgbClr val="329C9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5" name="Freeform 132"/>
            <p:cNvSpPr>
              <a:spLocks noChangeAspect="1"/>
            </p:cNvSpPr>
            <p:nvPr/>
          </p:nvSpPr>
          <p:spPr bwMode="auto">
            <a:xfrm>
              <a:off x="622" y="2344"/>
              <a:ext cx="221" cy="123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88"/>
                </a:cxn>
                <a:cxn ang="0">
                  <a:pos x="24" y="123"/>
                </a:cxn>
                <a:cxn ang="0">
                  <a:pos x="221" y="34"/>
                </a:cxn>
                <a:cxn ang="0">
                  <a:pos x="197" y="0"/>
                </a:cxn>
              </a:cxnLst>
              <a:rect l="0" t="0" r="r" b="b"/>
              <a:pathLst>
                <a:path w="221" h="123">
                  <a:moveTo>
                    <a:pt x="197" y="0"/>
                  </a:moveTo>
                  <a:lnTo>
                    <a:pt x="0" y="88"/>
                  </a:lnTo>
                  <a:lnTo>
                    <a:pt x="24" y="123"/>
                  </a:lnTo>
                  <a:lnTo>
                    <a:pt x="221" y="34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73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6" name="Freeform 133"/>
            <p:cNvSpPr>
              <a:spLocks noChangeAspect="1"/>
            </p:cNvSpPr>
            <p:nvPr/>
          </p:nvSpPr>
          <p:spPr bwMode="auto">
            <a:xfrm>
              <a:off x="622" y="2344"/>
              <a:ext cx="221" cy="123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88"/>
                </a:cxn>
                <a:cxn ang="0">
                  <a:pos x="24" y="123"/>
                </a:cxn>
                <a:cxn ang="0">
                  <a:pos x="221" y="34"/>
                </a:cxn>
                <a:cxn ang="0">
                  <a:pos x="197" y="0"/>
                </a:cxn>
              </a:cxnLst>
              <a:rect l="0" t="0" r="r" b="b"/>
              <a:pathLst>
                <a:path w="221" h="123">
                  <a:moveTo>
                    <a:pt x="197" y="0"/>
                  </a:moveTo>
                  <a:lnTo>
                    <a:pt x="0" y="88"/>
                  </a:lnTo>
                  <a:lnTo>
                    <a:pt x="24" y="123"/>
                  </a:lnTo>
                  <a:lnTo>
                    <a:pt x="221" y="34"/>
                  </a:lnTo>
                  <a:lnTo>
                    <a:pt x="197" y="0"/>
                  </a:lnTo>
                </a:path>
              </a:pathLst>
            </a:custGeom>
            <a:noFill/>
            <a:ln w="3175">
              <a:solidFill>
                <a:srgbClr val="73F8F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7" name="Freeform 134"/>
            <p:cNvSpPr>
              <a:spLocks noChangeAspect="1"/>
            </p:cNvSpPr>
            <p:nvPr/>
          </p:nvSpPr>
          <p:spPr bwMode="auto">
            <a:xfrm>
              <a:off x="696" y="2480"/>
              <a:ext cx="213" cy="139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90"/>
                </a:cxn>
                <a:cxn ang="0">
                  <a:pos x="16" y="139"/>
                </a:cxn>
                <a:cxn ang="0">
                  <a:pos x="213" y="49"/>
                </a:cxn>
                <a:cxn ang="0">
                  <a:pos x="197" y="0"/>
                </a:cxn>
              </a:cxnLst>
              <a:rect l="0" t="0" r="r" b="b"/>
              <a:pathLst>
                <a:path w="213" h="139">
                  <a:moveTo>
                    <a:pt x="197" y="0"/>
                  </a:moveTo>
                  <a:lnTo>
                    <a:pt x="0" y="90"/>
                  </a:lnTo>
                  <a:lnTo>
                    <a:pt x="16" y="139"/>
                  </a:lnTo>
                  <a:lnTo>
                    <a:pt x="213" y="49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54CBC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8" name="Freeform 135"/>
            <p:cNvSpPr>
              <a:spLocks noChangeAspect="1"/>
            </p:cNvSpPr>
            <p:nvPr/>
          </p:nvSpPr>
          <p:spPr bwMode="auto">
            <a:xfrm>
              <a:off x="696" y="2480"/>
              <a:ext cx="213" cy="139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90"/>
                </a:cxn>
                <a:cxn ang="0">
                  <a:pos x="16" y="139"/>
                </a:cxn>
                <a:cxn ang="0">
                  <a:pos x="213" y="49"/>
                </a:cxn>
                <a:cxn ang="0">
                  <a:pos x="197" y="0"/>
                </a:cxn>
              </a:cxnLst>
              <a:rect l="0" t="0" r="r" b="b"/>
              <a:pathLst>
                <a:path w="213" h="139">
                  <a:moveTo>
                    <a:pt x="197" y="0"/>
                  </a:moveTo>
                  <a:lnTo>
                    <a:pt x="0" y="90"/>
                  </a:lnTo>
                  <a:lnTo>
                    <a:pt x="16" y="139"/>
                  </a:lnTo>
                  <a:lnTo>
                    <a:pt x="213" y="49"/>
                  </a:lnTo>
                  <a:lnTo>
                    <a:pt x="197" y="0"/>
                  </a:lnTo>
                </a:path>
              </a:pathLst>
            </a:custGeom>
            <a:noFill/>
            <a:ln w="3175">
              <a:solidFill>
                <a:srgbClr val="54CBC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9" name="Freeform 136"/>
            <p:cNvSpPr>
              <a:spLocks noChangeAspect="1"/>
            </p:cNvSpPr>
            <p:nvPr/>
          </p:nvSpPr>
          <p:spPr bwMode="auto">
            <a:xfrm>
              <a:off x="672" y="2427"/>
              <a:ext cx="221" cy="143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90"/>
                </a:cxn>
                <a:cxn ang="0">
                  <a:pos x="24" y="143"/>
                </a:cxn>
                <a:cxn ang="0">
                  <a:pos x="221" y="53"/>
                </a:cxn>
                <a:cxn ang="0">
                  <a:pos x="197" y="0"/>
                </a:cxn>
              </a:cxnLst>
              <a:rect l="0" t="0" r="r" b="b"/>
              <a:pathLst>
                <a:path w="221" h="143">
                  <a:moveTo>
                    <a:pt x="197" y="0"/>
                  </a:moveTo>
                  <a:lnTo>
                    <a:pt x="0" y="90"/>
                  </a:lnTo>
                  <a:lnTo>
                    <a:pt x="24" y="143"/>
                  </a:lnTo>
                  <a:lnTo>
                    <a:pt x="221" y="53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6CEEE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80" name="Freeform 137"/>
            <p:cNvSpPr>
              <a:spLocks noChangeAspect="1"/>
            </p:cNvSpPr>
            <p:nvPr/>
          </p:nvSpPr>
          <p:spPr bwMode="auto">
            <a:xfrm>
              <a:off x="672" y="2427"/>
              <a:ext cx="221" cy="143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90"/>
                </a:cxn>
                <a:cxn ang="0">
                  <a:pos x="24" y="143"/>
                </a:cxn>
                <a:cxn ang="0">
                  <a:pos x="221" y="53"/>
                </a:cxn>
                <a:cxn ang="0">
                  <a:pos x="197" y="0"/>
                </a:cxn>
              </a:cxnLst>
              <a:rect l="0" t="0" r="r" b="b"/>
              <a:pathLst>
                <a:path w="221" h="143">
                  <a:moveTo>
                    <a:pt x="197" y="0"/>
                  </a:moveTo>
                  <a:lnTo>
                    <a:pt x="0" y="90"/>
                  </a:lnTo>
                  <a:lnTo>
                    <a:pt x="24" y="143"/>
                  </a:lnTo>
                  <a:lnTo>
                    <a:pt x="221" y="53"/>
                  </a:lnTo>
                  <a:lnTo>
                    <a:pt x="197" y="0"/>
                  </a:lnTo>
                </a:path>
              </a:pathLst>
            </a:custGeom>
            <a:noFill/>
            <a:ln w="3175">
              <a:solidFill>
                <a:srgbClr val="6CEEE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81" name="Freeform 138"/>
            <p:cNvSpPr>
              <a:spLocks noChangeAspect="1"/>
            </p:cNvSpPr>
            <p:nvPr/>
          </p:nvSpPr>
          <p:spPr bwMode="auto">
            <a:xfrm>
              <a:off x="646" y="2378"/>
              <a:ext cx="223" cy="139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89"/>
                </a:cxn>
                <a:cxn ang="0">
                  <a:pos x="26" y="139"/>
                </a:cxn>
                <a:cxn ang="0">
                  <a:pos x="223" y="49"/>
                </a:cxn>
                <a:cxn ang="0">
                  <a:pos x="197" y="0"/>
                </a:cxn>
              </a:cxnLst>
              <a:rect l="0" t="0" r="r" b="b"/>
              <a:pathLst>
                <a:path w="223" h="139">
                  <a:moveTo>
                    <a:pt x="197" y="0"/>
                  </a:moveTo>
                  <a:lnTo>
                    <a:pt x="0" y="89"/>
                  </a:lnTo>
                  <a:lnTo>
                    <a:pt x="26" y="139"/>
                  </a:lnTo>
                  <a:lnTo>
                    <a:pt x="223" y="49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78FEF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82" name="Freeform 139"/>
            <p:cNvSpPr>
              <a:spLocks noChangeAspect="1"/>
            </p:cNvSpPr>
            <p:nvPr/>
          </p:nvSpPr>
          <p:spPr bwMode="auto">
            <a:xfrm>
              <a:off x="646" y="2378"/>
              <a:ext cx="223" cy="139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89"/>
                </a:cxn>
                <a:cxn ang="0">
                  <a:pos x="26" y="139"/>
                </a:cxn>
                <a:cxn ang="0">
                  <a:pos x="223" y="49"/>
                </a:cxn>
                <a:cxn ang="0">
                  <a:pos x="197" y="0"/>
                </a:cxn>
              </a:cxnLst>
              <a:rect l="0" t="0" r="r" b="b"/>
              <a:pathLst>
                <a:path w="223" h="139">
                  <a:moveTo>
                    <a:pt x="197" y="0"/>
                  </a:moveTo>
                  <a:lnTo>
                    <a:pt x="0" y="89"/>
                  </a:lnTo>
                  <a:lnTo>
                    <a:pt x="26" y="139"/>
                  </a:lnTo>
                  <a:lnTo>
                    <a:pt x="223" y="49"/>
                  </a:lnTo>
                  <a:lnTo>
                    <a:pt x="197" y="0"/>
                  </a:lnTo>
                </a:path>
              </a:pathLst>
            </a:custGeom>
            <a:noFill/>
            <a:ln w="3175">
              <a:solidFill>
                <a:srgbClr val="78FEF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83" name="Freeform 140"/>
            <p:cNvSpPr>
              <a:spLocks noChangeAspect="1"/>
            </p:cNvSpPr>
            <p:nvPr/>
          </p:nvSpPr>
          <p:spPr bwMode="auto">
            <a:xfrm>
              <a:off x="591" y="2415"/>
              <a:ext cx="130" cy="264"/>
            </a:xfrm>
            <a:custGeom>
              <a:avLst/>
              <a:gdLst/>
              <a:ahLst/>
              <a:cxnLst>
                <a:cxn ang="0">
                  <a:pos x="81" y="102"/>
                </a:cxn>
                <a:cxn ang="0">
                  <a:pos x="55" y="52"/>
                </a:cxn>
                <a:cxn ang="0">
                  <a:pos x="31" y="17"/>
                </a:cxn>
                <a:cxn ang="0">
                  <a:pos x="12" y="0"/>
                </a:cxn>
                <a:cxn ang="0">
                  <a:pos x="0" y="1"/>
                </a:cxn>
                <a:cxn ang="0">
                  <a:pos x="0" y="24"/>
                </a:cxn>
                <a:cxn ang="0">
                  <a:pos x="9" y="62"/>
                </a:cxn>
                <a:cxn ang="0">
                  <a:pos x="24" y="110"/>
                </a:cxn>
                <a:cxn ang="0">
                  <a:pos x="48" y="162"/>
                </a:cxn>
                <a:cxn ang="0">
                  <a:pos x="74" y="211"/>
                </a:cxn>
                <a:cxn ang="0">
                  <a:pos x="97" y="245"/>
                </a:cxn>
                <a:cxn ang="0">
                  <a:pos x="116" y="264"/>
                </a:cxn>
                <a:cxn ang="0">
                  <a:pos x="128" y="263"/>
                </a:cxn>
                <a:cxn ang="0">
                  <a:pos x="130" y="242"/>
                </a:cxn>
                <a:cxn ang="0">
                  <a:pos x="121" y="204"/>
                </a:cxn>
                <a:cxn ang="0">
                  <a:pos x="105" y="155"/>
                </a:cxn>
                <a:cxn ang="0">
                  <a:pos x="81" y="102"/>
                </a:cxn>
              </a:cxnLst>
              <a:rect l="0" t="0" r="r" b="b"/>
              <a:pathLst>
                <a:path w="130" h="264">
                  <a:moveTo>
                    <a:pt x="81" y="102"/>
                  </a:moveTo>
                  <a:lnTo>
                    <a:pt x="55" y="52"/>
                  </a:lnTo>
                  <a:lnTo>
                    <a:pt x="31" y="17"/>
                  </a:lnTo>
                  <a:lnTo>
                    <a:pt x="12" y="0"/>
                  </a:lnTo>
                  <a:lnTo>
                    <a:pt x="0" y="1"/>
                  </a:lnTo>
                  <a:lnTo>
                    <a:pt x="0" y="24"/>
                  </a:lnTo>
                  <a:lnTo>
                    <a:pt x="9" y="62"/>
                  </a:lnTo>
                  <a:lnTo>
                    <a:pt x="24" y="110"/>
                  </a:lnTo>
                  <a:lnTo>
                    <a:pt x="48" y="162"/>
                  </a:lnTo>
                  <a:lnTo>
                    <a:pt x="74" y="211"/>
                  </a:lnTo>
                  <a:lnTo>
                    <a:pt x="97" y="245"/>
                  </a:lnTo>
                  <a:lnTo>
                    <a:pt x="116" y="264"/>
                  </a:lnTo>
                  <a:lnTo>
                    <a:pt x="128" y="263"/>
                  </a:lnTo>
                  <a:lnTo>
                    <a:pt x="130" y="242"/>
                  </a:lnTo>
                  <a:lnTo>
                    <a:pt x="121" y="204"/>
                  </a:lnTo>
                  <a:lnTo>
                    <a:pt x="105" y="155"/>
                  </a:lnTo>
                  <a:lnTo>
                    <a:pt x="81" y="102"/>
                  </a:lnTo>
                  <a:close/>
                </a:path>
              </a:pathLst>
            </a:custGeom>
            <a:solidFill>
              <a:srgbClr val="3EACA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84" name="Freeform 141"/>
            <p:cNvSpPr>
              <a:spLocks noChangeAspect="1"/>
            </p:cNvSpPr>
            <p:nvPr/>
          </p:nvSpPr>
          <p:spPr bwMode="auto">
            <a:xfrm>
              <a:off x="591" y="2415"/>
              <a:ext cx="130" cy="264"/>
            </a:xfrm>
            <a:custGeom>
              <a:avLst/>
              <a:gdLst/>
              <a:ahLst/>
              <a:cxnLst>
                <a:cxn ang="0">
                  <a:pos x="81" y="102"/>
                </a:cxn>
                <a:cxn ang="0">
                  <a:pos x="55" y="52"/>
                </a:cxn>
                <a:cxn ang="0">
                  <a:pos x="31" y="17"/>
                </a:cxn>
                <a:cxn ang="0">
                  <a:pos x="12" y="0"/>
                </a:cxn>
                <a:cxn ang="0">
                  <a:pos x="0" y="1"/>
                </a:cxn>
                <a:cxn ang="0">
                  <a:pos x="0" y="24"/>
                </a:cxn>
                <a:cxn ang="0">
                  <a:pos x="9" y="62"/>
                </a:cxn>
                <a:cxn ang="0">
                  <a:pos x="24" y="110"/>
                </a:cxn>
                <a:cxn ang="0">
                  <a:pos x="48" y="162"/>
                </a:cxn>
                <a:cxn ang="0">
                  <a:pos x="74" y="211"/>
                </a:cxn>
                <a:cxn ang="0">
                  <a:pos x="97" y="245"/>
                </a:cxn>
                <a:cxn ang="0">
                  <a:pos x="116" y="264"/>
                </a:cxn>
                <a:cxn ang="0">
                  <a:pos x="128" y="263"/>
                </a:cxn>
                <a:cxn ang="0">
                  <a:pos x="130" y="242"/>
                </a:cxn>
                <a:cxn ang="0">
                  <a:pos x="121" y="204"/>
                </a:cxn>
                <a:cxn ang="0">
                  <a:pos x="105" y="155"/>
                </a:cxn>
                <a:cxn ang="0">
                  <a:pos x="81" y="102"/>
                </a:cxn>
              </a:cxnLst>
              <a:rect l="0" t="0" r="r" b="b"/>
              <a:pathLst>
                <a:path w="130" h="264">
                  <a:moveTo>
                    <a:pt x="81" y="102"/>
                  </a:moveTo>
                  <a:lnTo>
                    <a:pt x="55" y="52"/>
                  </a:lnTo>
                  <a:lnTo>
                    <a:pt x="31" y="17"/>
                  </a:lnTo>
                  <a:lnTo>
                    <a:pt x="12" y="0"/>
                  </a:lnTo>
                  <a:lnTo>
                    <a:pt x="0" y="1"/>
                  </a:lnTo>
                  <a:lnTo>
                    <a:pt x="0" y="24"/>
                  </a:lnTo>
                  <a:lnTo>
                    <a:pt x="9" y="62"/>
                  </a:lnTo>
                  <a:lnTo>
                    <a:pt x="24" y="110"/>
                  </a:lnTo>
                  <a:lnTo>
                    <a:pt x="48" y="162"/>
                  </a:lnTo>
                  <a:lnTo>
                    <a:pt x="74" y="211"/>
                  </a:lnTo>
                  <a:lnTo>
                    <a:pt x="97" y="245"/>
                  </a:lnTo>
                  <a:lnTo>
                    <a:pt x="116" y="264"/>
                  </a:lnTo>
                  <a:lnTo>
                    <a:pt x="128" y="263"/>
                  </a:lnTo>
                  <a:lnTo>
                    <a:pt x="130" y="242"/>
                  </a:lnTo>
                  <a:lnTo>
                    <a:pt x="121" y="204"/>
                  </a:lnTo>
                  <a:lnTo>
                    <a:pt x="105" y="155"/>
                  </a:lnTo>
                  <a:lnTo>
                    <a:pt x="81" y="102"/>
                  </a:lnTo>
                </a:path>
              </a:pathLst>
            </a:custGeom>
            <a:noFill/>
            <a:ln w="3175">
              <a:solidFill>
                <a:srgbClr val="3EACA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85" name="Line 142"/>
            <p:cNvSpPr>
              <a:spLocks noChangeAspect="1" noChangeShapeType="1"/>
            </p:cNvSpPr>
            <p:nvPr/>
          </p:nvSpPr>
          <p:spPr bwMode="auto">
            <a:xfrm flipH="1" flipV="1">
              <a:off x="786" y="2403"/>
              <a:ext cx="42" cy="21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86" name="Line 143"/>
            <p:cNvSpPr>
              <a:spLocks noChangeAspect="1" noChangeShapeType="1"/>
            </p:cNvSpPr>
            <p:nvPr/>
          </p:nvSpPr>
          <p:spPr bwMode="auto">
            <a:xfrm>
              <a:off x="698" y="2373"/>
              <a:ext cx="67" cy="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187" name="Line 144"/>
          <p:cNvSpPr>
            <a:spLocks noChangeAspect="1" noChangeShapeType="1"/>
          </p:cNvSpPr>
          <p:nvPr/>
        </p:nvSpPr>
        <p:spPr bwMode="auto">
          <a:xfrm flipH="1">
            <a:off x="2063797" y="5136687"/>
            <a:ext cx="462165" cy="177684"/>
          </a:xfrm>
          <a:prstGeom prst="line">
            <a:avLst/>
          </a:prstGeom>
          <a:noFill/>
          <a:ln w="46038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88" name="Line 145"/>
          <p:cNvSpPr>
            <a:spLocks noChangeAspect="1" noChangeShapeType="1"/>
          </p:cNvSpPr>
          <p:nvPr/>
        </p:nvSpPr>
        <p:spPr bwMode="auto">
          <a:xfrm flipH="1" flipV="1">
            <a:off x="1798838" y="4931130"/>
            <a:ext cx="160911" cy="289172"/>
          </a:xfrm>
          <a:prstGeom prst="line">
            <a:avLst/>
          </a:prstGeom>
          <a:noFill/>
          <a:ln w="46038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89" name="Line 146"/>
          <p:cNvSpPr>
            <a:spLocks noChangeAspect="1" noChangeShapeType="1"/>
          </p:cNvSpPr>
          <p:nvPr/>
        </p:nvSpPr>
        <p:spPr bwMode="auto">
          <a:xfrm flipH="1">
            <a:off x="1457658" y="5336436"/>
            <a:ext cx="462165" cy="178846"/>
          </a:xfrm>
          <a:prstGeom prst="line">
            <a:avLst/>
          </a:prstGeom>
          <a:noFill/>
          <a:ln w="46038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grpSp>
        <p:nvGrpSpPr>
          <p:cNvPr id="190" name="Group 147"/>
          <p:cNvGrpSpPr>
            <a:grpSpLocks noChangeAspect="1"/>
          </p:cNvGrpSpPr>
          <p:nvPr/>
        </p:nvGrpSpPr>
        <p:grpSpPr bwMode="auto">
          <a:xfrm>
            <a:off x="1314895" y="5291144"/>
            <a:ext cx="395623" cy="408790"/>
            <a:chOff x="-350" y="2690"/>
            <a:chExt cx="327" cy="352"/>
          </a:xfrm>
        </p:grpSpPr>
        <p:sp>
          <p:nvSpPr>
            <p:cNvPr id="191" name="Freeform 148"/>
            <p:cNvSpPr>
              <a:spLocks noChangeAspect="1"/>
            </p:cNvSpPr>
            <p:nvPr/>
          </p:nvSpPr>
          <p:spPr bwMode="auto">
            <a:xfrm>
              <a:off x="-348" y="2690"/>
              <a:ext cx="208" cy="90"/>
            </a:xfrm>
            <a:custGeom>
              <a:avLst/>
              <a:gdLst/>
              <a:ahLst/>
              <a:cxnLst>
                <a:cxn ang="0">
                  <a:pos x="195" y="1"/>
                </a:cxn>
                <a:cxn ang="0">
                  <a:pos x="0" y="90"/>
                </a:cxn>
                <a:cxn ang="0">
                  <a:pos x="10" y="88"/>
                </a:cxn>
                <a:cxn ang="0">
                  <a:pos x="208" y="0"/>
                </a:cxn>
                <a:cxn ang="0">
                  <a:pos x="195" y="1"/>
                </a:cxn>
              </a:cxnLst>
              <a:rect l="0" t="0" r="r" b="b"/>
              <a:pathLst>
                <a:path w="208" h="90">
                  <a:moveTo>
                    <a:pt x="195" y="1"/>
                  </a:moveTo>
                  <a:lnTo>
                    <a:pt x="0" y="90"/>
                  </a:lnTo>
                  <a:lnTo>
                    <a:pt x="10" y="88"/>
                  </a:lnTo>
                  <a:lnTo>
                    <a:pt x="208" y="0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rgbClr val="43B4B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2" name="Freeform 149"/>
            <p:cNvSpPr>
              <a:spLocks noChangeAspect="1"/>
            </p:cNvSpPr>
            <p:nvPr/>
          </p:nvSpPr>
          <p:spPr bwMode="auto">
            <a:xfrm>
              <a:off x="-348" y="2690"/>
              <a:ext cx="208" cy="90"/>
            </a:xfrm>
            <a:custGeom>
              <a:avLst/>
              <a:gdLst/>
              <a:ahLst/>
              <a:cxnLst>
                <a:cxn ang="0">
                  <a:pos x="195" y="1"/>
                </a:cxn>
                <a:cxn ang="0">
                  <a:pos x="0" y="90"/>
                </a:cxn>
                <a:cxn ang="0">
                  <a:pos x="10" y="88"/>
                </a:cxn>
                <a:cxn ang="0">
                  <a:pos x="208" y="0"/>
                </a:cxn>
                <a:cxn ang="0">
                  <a:pos x="195" y="1"/>
                </a:cxn>
              </a:cxnLst>
              <a:rect l="0" t="0" r="r" b="b"/>
              <a:pathLst>
                <a:path w="208" h="90">
                  <a:moveTo>
                    <a:pt x="195" y="1"/>
                  </a:moveTo>
                  <a:lnTo>
                    <a:pt x="0" y="90"/>
                  </a:lnTo>
                  <a:lnTo>
                    <a:pt x="10" y="88"/>
                  </a:lnTo>
                  <a:lnTo>
                    <a:pt x="208" y="0"/>
                  </a:lnTo>
                  <a:lnTo>
                    <a:pt x="195" y="1"/>
                  </a:lnTo>
                </a:path>
              </a:pathLst>
            </a:custGeom>
            <a:noFill/>
            <a:ln w="3175">
              <a:solidFill>
                <a:srgbClr val="43B4B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3" name="Freeform 150"/>
            <p:cNvSpPr>
              <a:spLocks noChangeAspect="1"/>
            </p:cNvSpPr>
            <p:nvPr/>
          </p:nvSpPr>
          <p:spPr bwMode="auto">
            <a:xfrm>
              <a:off x="-222" y="2930"/>
              <a:ext cx="199" cy="112"/>
            </a:xfrm>
            <a:custGeom>
              <a:avLst/>
              <a:gdLst/>
              <a:ahLst/>
              <a:cxnLst>
                <a:cxn ang="0">
                  <a:pos x="199" y="0"/>
                </a:cxn>
                <a:cxn ang="0">
                  <a:pos x="2" y="90"/>
                </a:cxn>
                <a:cxn ang="0">
                  <a:pos x="0" y="112"/>
                </a:cxn>
                <a:cxn ang="0">
                  <a:pos x="197" y="22"/>
                </a:cxn>
                <a:cxn ang="0">
                  <a:pos x="199" y="0"/>
                </a:cxn>
              </a:cxnLst>
              <a:rect l="0" t="0" r="r" b="b"/>
              <a:pathLst>
                <a:path w="199" h="112">
                  <a:moveTo>
                    <a:pt x="199" y="0"/>
                  </a:moveTo>
                  <a:lnTo>
                    <a:pt x="2" y="90"/>
                  </a:lnTo>
                  <a:lnTo>
                    <a:pt x="0" y="112"/>
                  </a:lnTo>
                  <a:lnTo>
                    <a:pt x="197" y="2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rgbClr val="1572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4" name="Freeform 151"/>
            <p:cNvSpPr>
              <a:spLocks noChangeAspect="1"/>
            </p:cNvSpPr>
            <p:nvPr/>
          </p:nvSpPr>
          <p:spPr bwMode="auto">
            <a:xfrm>
              <a:off x="-222" y="2930"/>
              <a:ext cx="199" cy="112"/>
            </a:xfrm>
            <a:custGeom>
              <a:avLst/>
              <a:gdLst/>
              <a:ahLst/>
              <a:cxnLst>
                <a:cxn ang="0">
                  <a:pos x="199" y="0"/>
                </a:cxn>
                <a:cxn ang="0">
                  <a:pos x="2" y="90"/>
                </a:cxn>
                <a:cxn ang="0">
                  <a:pos x="0" y="112"/>
                </a:cxn>
                <a:cxn ang="0">
                  <a:pos x="197" y="22"/>
                </a:cxn>
                <a:cxn ang="0">
                  <a:pos x="199" y="0"/>
                </a:cxn>
              </a:cxnLst>
              <a:rect l="0" t="0" r="r" b="b"/>
              <a:pathLst>
                <a:path w="199" h="112">
                  <a:moveTo>
                    <a:pt x="199" y="0"/>
                  </a:moveTo>
                  <a:lnTo>
                    <a:pt x="2" y="90"/>
                  </a:lnTo>
                  <a:lnTo>
                    <a:pt x="0" y="112"/>
                  </a:lnTo>
                  <a:lnTo>
                    <a:pt x="197" y="22"/>
                  </a:lnTo>
                  <a:lnTo>
                    <a:pt x="199" y="0"/>
                  </a:lnTo>
                </a:path>
              </a:pathLst>
            </a:custGeom>
            <a:noFill/>
            <a:ln w="3175">
              <a:solidFill>
                <a:srgbClr val="15727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5" name="Freeform 152"/>
            <p:cNvSpPr>
              <a:spLocks noChangeAspect="1"/>
            </p:cNvSpPr>
            <p:nvPr/>
          </p:nvSpPr>
          <p:spPr bwMode="auto">
            <a:xfrm>
              <a:off x="-338" y="2690"/>
              <a:ext cx="217" cy="107"/>
            </a:xfrm>
            <a:custGeom>
              <a:avLst/>
              <a:gdLst/>
              <a:ahLst/>
              <a:cxnLst>
                <a:cxn ang="0">
                  <a:pos x="198" y="0"/>
                </a:cxn>
                <a:cxn ang="0">
                  <a:pos x="0" y="88"/>
                </a:cxn>
                <a:cxn ang="0">
                  <a:pos x="19" y="107"/>
                </a:cxn>
                <a:cxn ang="0">
                  <a:pos x="217" y="17"/>
                </a:cxn>
                <a:cxn ang="0">
                  <a:pos x="198" y="0"/>
                </a:cxn>
              </a:cxnLst>
              <a:rect l="0" t="0" r="r" b="b"/>
              <a:pathLst>
                <a:path w="217" h="107">
                  <a:moveTo>
                    <a:pt x="198" y="0"/>
                  </a:moveTo>
                  <a:lnTo>
                    <a:pt x="0" y="88"/>
                  </a:lnTo>
                  <a:lnTo>
                    <a:pt x="19" y="107"/>
                  </a:lnTo>
                  <a:lnTo>
                    <a:pt x="217" y="17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61DED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6" name="Freeform 153"/>
            <p:cNvSpPr>
              <a:spLocks noChangeAspect="1"/>
            </p:cNvSpPr>
            <p:nvPr/>
          </p:nvSpPr>
          <p:spPr bwMode="auto">
            <a:xfrm>
              <a:off x="-338" y="2690"/>
              <a:ext cx="217" cy="107"/>
            </a:xfrm>
            <a:custGeom>
              <a:avLst/>
              <a:gdLst/>
              <a:ahLst/>
              <a:cxnLst>
                <a:cxn ang="0">
                  <a:pos x="198" y="0"/>
                </a:cxn>
                <a:cxn ang="0">
                  <a:pos x="0" y="88"/>
                </a:cxn>
                <a:cxn ang="0">
                  <a:pos x="19" y="107"/>
                </a:cxn>
                <a:cxn ang="0">
                  <a:pos x="217" y="17"/>
                </a:cxn>
                <a:cxn ang="0">
                  <a:pos x="198" y="0"/>
                </a:cxn>
              </a:cxnLst>
              <a:rect l="0" t="0" r="r" b="b"/>
              <a:pathLst>
                <a:path w="217" h="107">
                  <a:moveTo>
                    <a:pt x="198" y="0"/>
                  </a:moveTo>
                  <a:lnTo>
                    <a:pt x="0" y="88"/>
                  </a:lnTo>
                  <a:lnTo>
                    <a:pt x="19" y="107"/>
                  </a:lnTo>
                  <a:lnTo>
                    <a:pt x="217" y="17"/>
                  </a:lnTo>
                  <a:lnTo>
                    <a:pt x="198" y="0"/>
                  </a:lnTo>
                </a:path>
              </a:pathLst>
            </a:custGeom>
            <a:noFill/>
            <a:ln w="3175">
              <a:solidFill>
                <a:srgbClr val="61DED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7" name="Freeform 154"/>
            <p:cNvSpPr>
              <a:spLocks noChangeAspect="1"/>
            </p:cNvSpPr>
            <p:nvPr/>
          </p:nvSpPr>
          <p:spPr bwMode="auto">
            <a:xfrm>
              <a:off x="-227" y="2892"/>
              <a:ext cx="204" cy="128"/>
            </a:xfrm>
            <a:custGeom>
              <a:avLst/>
              <a:gdLst/>
              <a:ahLst/>
              <a:cxnLst>
                <a:cxn ang="0">
                  <a:pos x="195" y="0"/>
                </a:cxn>
                <a:cxn ang="0">
                  <a:pos x="0" y="90"/>
                </a:cxn>
                <a:cxn ang="0">
                  <a:pos x="7" y="128"/>
                </a:cxn>
                <a:cxn ang="0">
                  <a:pos x="204" y="38"/>
                </a:cxn>
                <a:cxn ang="0">
                  <a:pos x="195" y="0"/>
                </a:cxn>
              </a:cxnLst>
              <a:rect l="0" t="0" r="r" b="b"/>
              <a:pathLst>
                <a:path w="204" h="128">
                  <a:moveTo>
                    <a:pt x="195" y="0"/>
                  </a:moveTo>
                  <a:lnTo>
                    <a:pt x="0" y="90"/>
                  </a:lnTo>
                  <a:lnTo>
                    <a:pt x="7" y="128"/>
                  </a:lnTo>
                  <a:lnTo>
                    <a:pt x="204" y="38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329C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8" name="Freeform 155"/>
            <p:cNvSpPr>
              <a:spLocks noChangeAspect="1"/>
            </p:cNvSpPr>
            <p:nvPr/>
          </p:nvSpPr>
          <p:spPr bwMode="auto">
            <a:xfrm>
              <a:off x="-227" y="2892"/>
              <a:ext cx="204" cy="128"/>
            </a:xfrm>
            <a:custGeom>
              <a:avLst/>
              <a:gdLst/>
              <a:ahLst/>
              <a:cxnLst>
                <a:cxn ang="0">
                  <a:pos x="195" y="0"/>
                </a:cxn>
                <a:cxn ang="0">
                  <a:pos x="0" y="90"/>
                </a:cxn>
                <a:cxn ang="0">
                  <a:pos x="7" y="128"/>
                </a:cxn>
                <a:cxn ang="0">
                  <a:pos x="204" y="38"/>
                </a:cxn>
                <a:cxn ang="0">
                  <a:pos x="195" y="0"/>
                </a:cxn>
              </a:cxnLst>
              <a:rect l="0" t="0" r="r" b="b"/>
              <a:pathLst>
                <a:path w="204" h="128">
                  <a:moveTo>
                    <a:pt x="195" y="0"/>
                  </a:moveTo>
                  <a:lnTo>
                    <a:pt x="0" y="90"/>
                  </a:lnTo>
                  <a:lnTo>
                    <a:pt x="7" y="128"/>
                  </a:lnTo>
                  <a:lnTo>
                    <a:pt x="204" y="38"/>
                  </a:lnTo>
                  <a:lnTo>
                    <a:pt x="195" y="0"/>
                  </a:lnTo>
                </a:path>
              </a:pathLst>
            </a:custGeom>
            <a:noFill/>
            <a:ln w="3175">
              <a:solidFill>
                <a:srgbClr val="329C9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9" name="Freeform 156"/>
            <p:cNvSpPr>
              <a:spLocks noChangeAspect="1"/>
            </p:cNvSpPr>
            <p:nvPr/>
          </p:nvSpPr>
          <p:spPr bwMode="auto">
            <a:xfrm>
              <a:off x="-319" y="2707"/>
              <a:ext cx="222" cy="124"/>
            </a:xfrm>
            <a:custGeom>
              <a:avLst/>
              <a:gdLst/>
              <a:ahLst/>
              <a:cxnLst>
                <a:cxn ang="0">
                  <a:pos x="198" y="0"/>
                </a:cxn>
                <a:cxn ang="0">
                  <a:pos x="0" y="90"/>
                </a:cxn>
                <a:cxn ang="0">
                  <a:pos x="25" y="124"/>
                </a:cxn>
                <a:cxn ang="0">
                  <a:pos x="222" y="34"/>
                </a:cxn>
                <a:cxn ang="0">
                  <a:pos x="198" y="0"/>
                </a:cxn>
              </a:cxnLst>
              <a:rect l="0" t="0" r="r" b="b"/>
              <a:pathLst>
                <a:path w="222" h="124">
                  <a:moveTo>
                    <a:pt x="198" y="0"/>
                  </a:moveTo>
                  <a:lnTo>
                    <a:pt x="0" y="90"/>
                  </a:lnTo>
                  <a:lnTo>
                    <a:pt x="25" y="124"/>
                  </a:lnTo>
                  <a:lnTo>
                    <a:pt x="222" y="34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73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0" name="Freeform 157"/>
            <p:cNvSpPr>
              <a:spLocks noChangeAspect="1"/>
            </p:cNvSpPr>
            <p:nvPr/>
          </p:nvSpPr>
          <p:spPr bwMode="auto">
            <a:xfrm>
              <a:off x="-319" y="2707"/>
              <a:ext cx="222" cy="124"/>
            </a:xfrm>
            <a:custGeom>
              <a:avLst/>
              <a:gdLst/>
              <a:ahLst/>
              <a:cxnLst>
                <a:cxn ang="0">
                  <a:pos x="198" y="0"/>
                </a:cxn>
                <a:cxn ang="0">
                  <a:pos x="0" y="90"/>
                </a:cxn>
                <a:cxn ang="0">
                  <a:pos x="25" y="124"/>
                </a:cxn>
                <a:cxn ang="0">
                  <a:pos x="222" y="34"/>
                </a:cxn>
                <a:cxn ang="0">
                  <a:pos x="198" y="0"/>
                </a:cxn>
              </a:cxnLst>
              <a:rect l="0" t="0" r="r" b="b"/>
              <a:pathLst>
                <a:path w="222" h="124">
                  <a:moveTo>
                    <a:pt x="198" y="0"/>
                  </a:moveTo>
                  <a:lnTo>
                    <a:pt x="0" y="90"/>
                  </a:lnTo>
                  <a:lnTo>
                    <a:pt x="25" y="124"/>
                  </a:lnTo>
                  <a:lnTo>
                    <a:pt x="222" y="34"/>
                  </a:lnTo>
                  <a:lnTo>
                    <a:pt x="198" y="0"/>
                  </a:lnTo>
                </a:path>
              </a:pathLst>
            </a:custGeom>
            <a:noFill/>
            <a:ln w="3175">
              <a:solidFill>
                <a:srgbClr val="73F8F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1" name="Freeform 158"/>
            <p:cNvSpPr>
              <a:spLocks noChangeAspect="1"/>
            </p:cNvSpPr>
            <p:nvPr/>
          </p:nvSpPr>
          <p:spPr bwMode="auto">
            <a:xfrm>
              <a:off x="-244" y="2844"/>
              <a:ext cx="212" cy="138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89"/>
                </a:cxn>
                <a:cxn ang="0">
                  <a:pos x="17" y="138"/>
                </a:cxn>
                <a:cxn ang="0">
                  <a:pos x="212" y="48"/>
                </a:cxn>
                <a:cxn ang="0">
                  <a:pos x="197" y="0"/>
                </a:cxn>
              </a:cxnLst>
              <a:rect l="0" t="0" r="r" b="b"/>
              <a:pathLst>
                <a:path w="212" h="138">
                  <a:moveTo>
                    <a:pt x="197" y="0"/>
                  </a:moveTo>
                  <a:lnTo>
                    <a:pt x="0" y="89"/>
                  </a:lnTo>
                  <a:lnTo>
                    <a:pt x="17" y="138"/>
                  </a:lnTo>
                  <a:lnTo>
                    <a:pt x="212" y="48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54CBC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2" name="Freeform 159"/>
            <p:cNvSpPr>
              <a:spLocks noChangeAspect="1"/>
            </p:cNvSpPr>
            <p:nvPr/>
          </p:nvSpPr>
          <p:spPr bwMode="auto">
            <a:xfrm>
              <a:off x="-244" y="2844"/>
              <a:ext cx="212" cy="138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89"/>
                </a:cxn>
                <a:cxn ang="0">
                  <a:pos x="17" y="138"/>
                </a:cxn>
                <a:cxn ang="0">
                  <a:pos x="212" y="48"/>
                </a:cxn>
                <a:cxn ang="0">
                  <a:pos x="197" y="0"/>
                </a:cxn>
              </a:cxnLst>
              <a:rect l="0" t="0" r="r" b="b"/>
              <a:pathLst>
                <a:path w="212" h="138">
                  <a:moveTo>
                    <a:pt x="197" y="0"/>
                  </a:moveTo>
                  <a:lnTo>
                    <a:pt x="0" y="89"/>
                  </a:lnTo>
                  <a:lnTo>
                    <a:pt x="17" y="138"/>
                  </a:lnTo>
                  <a:lnTo>
                    <a:pt x="212" y="48"/>
                  </a:lnTo>
                  <a:lnTo>
                    <a:pt x="197" y="0"/>
                  </a:lnTo>
                </a:path>
              </a:pathLst>
            </a:custGeom>
            <a:noFill/>
            <a:ln w="3175">
              <a:solidFill>
                <a:srgbClr val="54CBC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3" name="Freeform 160"/>
            <p:cNvSpPr>
              <a:spLocks noChangeAspect="1"/>
            </p:cNvSpPr>
            <p:nvPr/>
          </p:nvSpPr>
          <p:spPr bwMode="auto">
            <a:xfrm>
              <a:off x="-268" y="2790"/>
              <a:ext cx="221" cy="143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90"/>
                </a:cxn>
                <a:cxn ang="0">
                  <a:pos x="24" y="143"/>
                </a:cxn>
                <a:cxn ang="0">
                  <a:pos x="221" y="54"/>
                </a:cxn>
                <a:cxn ang="0">
                  <a:pos x="197" y="0"/>
                </a:cxn>
              </a:cxnLst>
              <a:rect l="0" t="0" r="r" b="b"/>
              <a:pathLst>
                <a:path w="221" h="143">
                  <a:moveTo>
                    <a:pt x="197" y="0"/>
                  </a:moveTo>
                  <a:lnTo>
                    <a:pt x="0" y="90"/>
                  </a:lnTo>
                  <a:lnTo>
                    <a:pt x="24" y="143"/>
                  </a:lnTo>
                  <a:lnTo>
                    <a:pt x="221" y="54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6CEEE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4" name="Freeform 161"/>
            <p:cNvSpPr>
              <a:spLocks noChangeAspect="1"/>
            </p:cNvSpPr>
            <p:nvPr/>
          </p:nvSpPr>
          <p:spPr bwMode="auto">
            <a:xfrm>
              <a:off x="-268" y="2790"/>
              <a:ext cx="221" cy="143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90"/>
                </a:cxn>
                <a:cxn ang="0">
                  <a:pos x="24" y="143"/>
                </a:cxn>
                <a:cxn ang="0">
                  <a:pos x="221" y="54"/>
                </a:cxn>
                <a:cxn ang="0">
                  <a:pos x="197" y="0"/>
                </a:cxn>
              </a:cxnLst>
              <a:rect l="0" t="0" r="r" b="b"/>
              <a:pathLst>
                <a:path w="221" h="143">
                  <a:moveTo>
                    <a:pt x="197" y="0"/>
                  </a:moveTo>
                  <a:lnTo>
                    <a:pt x="0" y="90"/>
                  </a:lnTo>
                  <a:lnTo>
                    <a:pt x="24" y="143"/>
                  </a:lnTo>
                  <a:lnTo>
                    <a:pt x="221" y="54"/>
                  </a:lnTo>
                  <a:lnTo>
                    <a:pt x="197" y="0"/>
                  </a:lnTo>
                </a:path>
              </a:pathLst>
            </a:custGeom>
            <a:noFill/>
            <a:ln w="3175">
              <a:solidFill>
                <a:srgbClr val="6CEEE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5" name="Freeform 162"/>
            <p:cNvSpPr>
              <a:spLocks noChangeAspect="1"/>
            </p:cNvSpPr>
            <p:nvPr/>
          </p:nvSpPr>
          <p:spPr bwMode="auto">
            <a:xfrm>
              <a:off x="-294" y="2741"/>
              <a:ext cx="223" cy="139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90"/>
                </a:cxn>
                <a:cxn ang="0">
                  <a:pos x="26" y="139"/>
                </a:cxn>
                <a:cxn ang="0">
                  <a:pos x="223" y="49"/>
                </a:cxn>
                <a:cxn ang="0">
                  <a:pos x="197" y="0"/>
                </a:cxn>
              </a:cxnLst>
              <a:rect l="0" t="0" r="r" b="b"/>
              <a:pathLst>
                <a:path w="223" h="139">
                  <a:moveTo>
                    <a:pt x="197" y="0"/>
                  </a:moveTo>
                  <a:lnTo>
                    <a:pt x="0" y="90"/>
                  </a:lnTo>
                  <a:lnTo>
                    <a:pt x="26" y="139"/>
                  </a:lnTo>
                  <a:lnTo>
                    <a:pt x="223" y="49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78FEF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6" name="Freeform 163"/>
            <p:cNvSpPr>
              <a:spLocks noChangeAspect="1"/>
            </p:cNvSpPr>
            <p:nvPr/>
          </p:nvSpPr>
          <p:spPr bwMode="auto">
            <a:xfrm>
              <a:off x="-294" y="2741"/>
              <a:ext cx="223" cy="139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90"/>
                </a:cxn>
                <a:cxn ang="0">
                  <a:pos x="26" y="139"/>
                </a:cxn>
                <a:cxn ang="0">
                  <a:pos x="223" y="49"/>
                </a:cxn>
                <a:cxn ang="0">
                  <a:pos x="197" y="0"/>
                </a:cxn>
              </a:cxnLst>
              <a:rect l="0" t="0" r="r" b="b"/>
              <a:pathLst>
                <a:path w="223" h="139">
                  <a:moveTo>
                    <a:pt x="197" y="0"/>
                  </a:moveTo>
                  <a:lnTo>
                    <a:pt x="0" y="90"/>
                  </a:lnTo>
                  <a:lnTo>
                    <a:pt x="26" y="139"/>
                  </a:lnTo>
                  <a:lnTo>
                    <a:pt x="223" y="49"/>
                  </a:lnTo>
                  <a:lnTo>
                    <a:pt x="197" y="0"/>
                  </a:lnTo>
                </a:path>
              </a:pathLst>
            </a:custGeom>
            <a:noFill/>
            <a:ln w="3175">
              <a:solidFill>
                <a:srgbClr val="78FEF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7" name="Freeform 164"/>
            <p:cNvSpPr>
              <a:spLocks noChangeAspect="1"/>
            </p:cNvSpPr>
            <p:nvPr/>
          </p:nvSpPr>
          <p:spPr bwMode="auto">
            <a:xfrm>
              <a:off x="-350" y="2778"/>
              <a:ext cx="130" cy="264"/>
            </a:xfrm>
            <a:custGeom>
              <a:avLst/>
              <a:gdLst/>
              <a:ahLst/>
              <a:cxnLst>
                <a:cxn ang="0">
                  <a:pos x="82" y="102"/>
                </a:cxn>
                <a:cxn ang="0">
                  <a:pos x="56" y="53"/>
                </a:cxn>
                <a:cxn ang="0">
                  <a:pos x="31" y="19"/>
                </a:cxn>
                <a:cxn ang="0">
                  <a:pos x="12" y="0"/>
                </a:cxn>
                <a:cxn ang="0">
                  <a:pos x="2" y="2"/>
                </a:cxn>
                <a:cxn ang="0">
                  <a:pos x="0" y="24"/>
                </a:cxn>
                <a:cxn ang="0">
                  <a:pos x="9" y="62"/>
                </a:cxn>
                <a:cxn ang="0">
                  <a:pos x="25" y="110"/>
                </a:cxn>
                <a:cxn ang="0">
                  <a:pos x="49" y="164"/>
                </a:cxn>
                <a:cxn ang="0">
                  <a:pos x="75" y="211"/>
                </a:cxn>
                <a:cxn ang="0">
                  <a:pos x="99" y="247"/>
                </a:cxn>
                <a:cxn ang="0">
                  <a:pos x="118" y="264"/>
                </a:cxn>
                <a:cxn ang="0">
                  <a:pos x="128" y="264"/>
                </a:cxn>
                <a:cxn ang="0">
                  <a:pos x="130" y="242"/>
                </a:cxn>
                <a:cxn ang="0">
                  <a:pos x="123" y="204"/>
                </a:cxn>
                <a:cxn ang="0">
                  <a:pos x="106" y="155"/>
                </a:cxn>
                <a:cxn ang="0">
                  <a:pos x="82" y="102"/>
                </a:cxn>
              </a:cxnLst>
              <a:rect l="0" t="0" r="r" b="b"/>
              <a:pathLst>
                <a:path w="130" h="264">
                  <a:moveTo>
                    <a:pt x="82" y="102"/>
                  </a:moveTo>
                  <a:lnTo>
                    <a:pt x="56" y="53"/>
                  </a:lnTo>
                  <a:lnTo>
                    <a:pt x="31" y="19"/>
                  </a:lnTo>
                  <a:lnTo>
                    <a:pt x="12" y="0"/>
                  </a:lnTo>
                  <a:lnTo>
                    <a:pt x="2" y="2"/>
                  </a:lnTo>
                  <a:lnTo>
                    <a:pt x="0" y="24"/>
                  </a:lnTo>
                  <a:lnTo>
                    <a:pt x="9" y="62"/>
                  </a:lnTo>
                  <a:lnTo>
                    <a:pt x="25" y="110"/>
                  </a:lnTo>
                  <a:lnTo>
                    <a:pt x="49" y="164"/>
                  </a:lnTo>
                  <a:lnTo>
                    <a:pt x="75" y="211"/>
                  </a:lnTo>
                  <a:lnTo>
                    <a:pt x="99" y="247"/>
                  </a:lnTo>
                  <a:lnTo>
                    <a:pt x="118" y="264"/>
                  </a:lnTo>
                  <a:lnTo>
                    <a:pt x="128" y="264"/>
                  </a:lnTo>
                  <a:lnTo>
                    <a:pt x="130" y="242"/>
                  </a:lnTo>
                  <a:lnTo>
                    <a:pt x="123" y="204"/>
                  </a:lnTo>
                  <a:lnTo>
                    <a:pt x="106" y="155"/>
                  </a:lnTo>
                  <a:lnTo>
                    <a:pt x="82" y="102"/>
                  </a:lnTo>
                  <a:close/>
                </a:path>
              </a:pathLst>
            </a:custGeom>
            <a:solidFill>
              <a:srgbClr val="3EACA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8" name="Freeform 165"/>
            <p:cNvSpPr>
              <a:spLocks noChangeAspect="1"/>
            </p:cNvSpPr>
            <p:nvPr/>
          </p:nvSpPr>
          <p:spPr bwMode="auto">
            <a:xfrm>
              <a:off x="-350" y="2778"/>
              <a:ext cx="130" cy="264"/>
            </a:xfrm>
            <a:custGeom>
              <a:avLst/>
              <a:gdLst/>
              <a:ahLst/>
              <a:cxnLst>
                <a:cxn ang="0">
                  <a:pos x="82" y="102"/>
                </a:cxn>
                <a:cxn ang="0">
                  <a:pos x="56" y="53"/>
                </a:cxn>
                <a:cxn ang="0">
                  <a:pos x="31" y="19"/>
                </a:cxn>
                <a:cxn ang="0">
                  <a:pos x="12" y="0"/>
                </a:cxn>
                <a:cxn ang="0">
                  <a:pos x="2" y="2"/>
                </a:cxn>
                <a:cxn ang="0">
                  <a:pos x="0" y="24"/>
                </a:cxn>
                <a:cxn ang="0">
                  <a:pos x="9" y="62"/>
                </a:cxn>
                <a:cxn ang="0">
                  <a:pos x="25" y="110"/>
                </a:cxn>
                <a:cxn ang="0">
                  <a:pos x="49" y="164"/>
                </a:cxn>
                <a:cxn ang="0">
                  <a:pos x="75" y="211"/>
                </a:cxn>
                <a:cxn ang="0">
                  <a:pos x="99" y="247"/>
                </a:cxn>
                <a:cxn ang="0">
                  <a:pos x="118" y="264"/>
                </a:cxn>
                <a:cxn ang="0">
                  <a:pos x="128" y="264"/>
                </a:cxn>
                <a:cxn ang="0">
                  <a:pos x="130" y="242"/>
                </a:cxn>
                <a:cxn ang="0">
                  <a:pos x="123" y="204"/>
                </a:cxn>
                <a:cxn ang="0">
                  <a:pos x="106" y="155"/>
                </a:cxn>
                <a:cxn ang="0">
                  <a:pos x="82" y="102"/>
                </a:cxn>
              </a:cxnLst>
              <a:rect l="0" t="0" r="r" b="b"/>
              <a:pathLst>
                <a:path w="130" h="264">
                  <a:moveTo>
                    <a:pt x="82" y="102"/>
                  </a:moveTo>
                  <a:lnTo>
                    <a:pt x="56" y="53"/>
                  </a:lnTo>
                  <a:lnTo>
                    <a:pt x="31" y="19"/>
                  </a:lnTo>
                  <a:lnTo>
                    <a:pt x="12" y="0"/>
                  </a:lnTo>
                  <a:lnTo>
                    <a:pt x="2" y="2"/>
                  </a:lnTo>
                  <a:lnTo>
                    <a:pt x="0" y="24"/>
                  </a:lnTo>
                  <a:lnTo>
                    <a:pt x="9" y="62"/>
                  </a:lnTo>
                  <a:lnTo>
                    <a:pt x="25" y="110"/>
                  </a:lnTo>
                  <a:lnTo>
                    <a:pt x="49" y="164"/>
                  </a:lnTo>
                  <a:lnTo>
                    <a:pt x="75" y="211"/>
                  </a:lnTo>
                  <a:lnTo>
                    <a:pt x="99" y="247"/>
                  </a:lnTo>
                  <a:lnTo>
                    <a:pt x="118" y="264"/>
                  </a:lnTo>
                  <a:lnTo>
                    <a:pt x="128" y="264"/>
                  </a:lnTo>
                  <a:lnTo>
                    <a:pt x="130" y="242"/>
                  </a:lnTo>
                  <a:lnTo>
                    <a:pt x="123" y="204"/>
                  </a:lnTo>
                  <a:lnTo>
                    <a:pt x="106" y="155"/>
                  </a:lnTo>
                  <a:lnTo>
                    <a:pt x="82" y="102"/>
                  </a:lnTo>
                </a:path>
              </a:pathLst>
            </a:custGeom>
            <a:noFill/>
            <a:ln w="3175">
              <a:solidFill>
                <a:srgbClr val="3EACA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9" name="Line 166"/>
            <p:cNvSpPr>
              <a:spLocks noChangeAspect="1" noChangeShapeType="1"/>
            </p:cNvSpPr>
            <p:nvPr/>
          </p:nvSpPr>
          <p:spPr bwMode="auto">
            <a:xfrm flipH="1" flipV="1">
              <a:off x="-154" y="2766"/>
              <a:ext cx="41" cy="21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10" name="Line 167"/>
            <p:cNvSpPr>
              <a:spLocks noChangeAspect="1" noChangeShapeType="1"/>
            </p:cNvSpPr>
            <p:nvPr/>
          </p:nvSpPr>
          <p:spPr bwMode="auto">
            <a:xfrm>
              <a:off x="-242" y="2736"/>
              <a:ext cx="67" cy="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211" name="Line 168"/>
          <p:cNvSpPr>
            <a:spLocks noChangeAspect="1" noChangeShapeType="1"/>
          </p:cNvSpPr>
          <p:nvPr/>
        </p:nvSpPr>
        <p:spPr bwMode="auto">
          <a:xfrm flipH="1">
            <a:off x="1101960" y="5550122"/>
            <a:ext cx="281897" cy="118456"/>
          </a:xfrm>
          <a:prstGeom prst="line">
            <a:avLst/>
          </a:prstGeom>
          <a:noFill/>
          <a:ln w="33338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grpSp>
        <p:nvGrpSpPr>
          <p:cNvPr id="212" name="Group 169"/>
          <p:cNvGrpSpPr>
            <a:grpSpLocks noChangeAspect="1"/>
          </p:cNvGrpSpPr>
          <p:nvPr/>
        </p:nvGrpSpPr>
        <p:grpSpPr bwMode="auto">
          <a:xfrm>
            <a:off x="927741" y="3433008"/>
            <a:ext cx="3327109" cy="2676876"/>
            <a:chOff x="-673" y="1090"/>
            <a:chExt cx="2750" cy="2305"/>
          </a:xfrm>
        </p:grpSpPr>
        <p:sp>
          <p:nvSpPr>
            <p:cNvPr id="215" name="Text Box 172"/>
            <p:cNvSpPr txBox="1">
              <a:spLocks noChangeAspect="1" noChangeArrowheads="1"/>
            </p:cNvSpPr>
            <p:nvPr/>
          </p:nvSpPr>
          <p:spPr bwMode="auto">
            <a:xfrm>
              <a:off x="-673" y="3024"/>
              <a:ext cx="1063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buFontTx/>
                <a:buNone/>
              </a:pPr>
              <a:r>
                <a:rPr lang="en-US" altLang="ja-JP" sz="1100" dirty="0" smtClean="0">
                  <a:solidFill>
                    <a:srgbClr val="FFFFFF"/>
                  </a:solidFill>
                </a:rPr>
                <a:t>Power-recycling</a:t>
              </a:r>
            </a:p>
            <a:p>
              <a:pPr>
                <a:buFontTx/>
                <a:buNone/>
              </a:pPr>
              <a:r>
                <a:rPr lang="en-US" altLang="ja-JP" sz="1100" dirty="0" smtClean="0">
                  <a:solidFill>
                    <a:srgbClr val="FFFFFF"/>
                  </a:solidFill>
                </a:rPr>
                <a:t>mirror</a:t>
              </a:r>
              <a:endParaRPr lang="ja-JP" altLang="en-US" sz="1100" dirty="0">
                <a:solidFill>
                  <a:srgbClr val="FFFFFF"/>
                </a:solidFill>
              </a:endParaRPr>
            </a:p>
          </p:txBody>
        </p:sp>
        <p:sp>
          <p:nvSpPr>
            <p:cNvPr id="216" name="Text Box 173"/>
            <p:cNvSpPr txBox="1">
              <a:spLocks noChangeAspect="1" noChangeArrowheads="1"/>
            </p:cNvSpPr>
            <p:nvPr/>
          </p:nvSpPr>
          <p:spPr bwMode="auto">
            <a:xfrm rot="20100000">
              <a:off x="920" y="2333"/>
              <a:ext cx="1157" cy="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ja-JP" sz="1200" dirty="0" smtClean="0">
                  <a:solidFill>
                    <a:srgbClr val="FFFFFF"/>
                  </a:solidFill>
                </a:rPr>
                <a:t>Fabry-Perot cavity</a:t>
              </a:r>
              <a:endParaRPr lang="ja-JP" altLang="en-US" sz="1200" dirty="0">
                <a:solidFill>
                  <a:srgbClr val="FFFFFF"/>
                </a:solidFill>
              </a:endParaRPr>
            </a:p>
          </p:txBody>
        </p:sp>
        <p:sp>
          <p:nvSpPr>
            <p:cNvPr id="217" name="Rectangle 174"/>
            <p:cNvSpPr>
              <a:spLocks noChangeAspect="1" noChangeArrowheads="1"/>
            </p:cNvSpPr>
            <p:nvPr/>
          </p:nvSpPr>
          <p:spPr bwMode="auto">
            <a:xfrm rot="3600000">
              <a:off x="-658" y="1578"/>
              <a:ext cx="1205" cy="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ja-JP" sz="1200" dirty="0" smtClean="0">
                  <a:solidFill>
                    <a:srgbClr val="FFFFFF"/>
                  </a:solidFill>
                </a:rPr>
                <a:t>Fabry-Perot cavity</a:t>
              </a:r>
              <a:endParaRPr lang="ja-JP" altLang="en-US" sz="1200" dirty="0">
                <a:solidFill>
                  <a:srgbClr val="FFFFFF"/>
                </a:solidFill>
              </a:endParaRPr>
            </a:p>
          </p:txBody>
        </p:sp>
        <p:sp>
          <p:nvSpPr>
            <p:cNvPr id="218" name="Text Box 172"/>
            <p:cNvSpPr txBox="1">
              <a:spLocks noChangeAspect="1" noChangeArrowheads="1"/>
            </p:cNvSpPr>
            <p:nvPr/>
          </p:nvSpPr>
          <p:spPr bwMode="auto">
            <a:xfrm>
              <a:off x="509" y="2930"/>
              <a:ext cx="1181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buFontTx/>
                <a:buNone/>
              </a:pPr>
              <a:r>
                <a:rPr lang="en-US" altLang="ja-JP" sz="1100" dirty="0" smtClean="0">
                  <a:solidFill>
                    <a:srgbClr val="FFFFFF"/>
                  </a:solidFill>
                </a:rPr>
                <a:t>Signal-extraction</a:t>
              </a:r>
            </a:p>
            <a:p>
              <a:pPr>
                <a:buFontTx/>
                <a:buNone/>
              </a:pPr>
              <a:r>
                <a:rPr lang="en-US" altLang="ja-JP" sz="1100" dirty="0" smtClean="0">
                  <a:solidFill>
                    <a:srgbClr val="FFFFFF"/>
                  </a:solidFill>
                </a:rPr>
                <a:t>mirror</a:t>
              </a:r>
              <a:endParaRPr lang="ja-JP" altLang="en-US" sz="11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19" name="Group 176"/>
          <p:cNvGrpSpPr>
            <a:grpSpLocks/>
          </p:cNvGrpSpPr>
          <p:nvPr/>
        </p:nvGrpSpPr>
        <p:grpSpPr bwMode="auto">
          <a:xfrm>
            <a:off x="2185447" y="5636139"/>
            <a:ext cx="326208" cy="332317"/>
            <a:chOff x="3318" y="1817"/>
            <a:chExt cx="403" cy="396"/>
          </a:xfrm>
        </p:grpSpPr>
        <p:pic>
          <p:nvPicPr>
            <p:cNvPr id="220" name="Picture 177" descr="mirror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318" y="1817"/>
              <a:ext cx="403" cy="396"/>
            </a:xfrm>
            <a:prstGeom prst="rect">
              <a:avLst/>
            </a:prstGeom>
            <a:noFill/>
          </p:spPr>
        </p:pic>
        <p:sp>
          <p:nvSpPr>
            <p:cNvPr id="221" name="Line 178"/>
            <p:cNvSpPr>
              <a:spLocks noChangeShapeType="1"/>
            </p:cNvSpPr>
            <p:nvPr/>
          </p:nvSpPr>
          <p:spPr bwMode="auto">
            <a:xfrm>
              <a:off x="3572" y="2123"/>
              <a:ext cx="29" cy="55"/>
            </a:xfrm>
            <a:prstGeom prst="line">
              <a:avLst/>
            </a:prstGeom>
            <a:noFill/>
            <a:ln w="412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</p:grpSp>
      <p:pic>
        <p:nvPicPr>
          <p:cNvPr id="9574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7" y="3257565"/>
            <a:ext cx="4025250" cy="2028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2" name="AutoShape 29"/>
          <p:cNvSpPr>
            <a:spLocks noChangeArrowheads="1"/>
          </p:cNvSpPr>
          <p:nvPr/>
        </p:nvSpPr>
        <p:spPr bwMode="auto">
          <a:xfrm>
            <a:off x="4572000" y="5500702"/>
            <a:ext cx="4357718" cy="857256"/>
          </a:xfrm>
          <a:prstGeom prst="roundRect">
            <a:avLst>
              <a:gd name="adj" fmla="val 4505"/>
            </a:avLst>
          </a:prstGeom>
          <a:solidFill>
            <a:srgbClr val="FFCCCC">
              <a:alpha val="10000"/>
            </a:srgbClr>
          </a:solidFill>
          <a:ln w="3175">
            <a:solidFill>
              <a:srgbClr val="FFCCCC">
                <a:alpha val="50000"/>
              </a:srgbClr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223" name="Rectangle 24"/>
          <p:cNvSpPr>
            <a:spLocks noChangeArrowheads="1"/>
          </p:cNvSpPr>
          <p:nvPr/>
        </p:nvSpPr>
        <p:spPr bwMode="auto">
          <a:xfrm>
            <a:off x="4857752" y="5507355"/>
            <a:ext cx="3357586" cy="4219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2000" b="1" dirty="0" smtClean="0">
                <a:solidFill>
                  <a:srgbClr val="FF99CC"/>
                </a:solidFill>
              </a:rPr>
              <a:t>Low-loss mirror</a:t>
            </a:r>
          </a:p>
        </p:txBody>
      </p:sp>
      <p:sp>
        <p:nvSpPr>
          <p:cNvPr id="224" name="Rectangle 24"/>
          <p:cNvSpPr>
            <a:spLocks noChangeArrowheads="1"/>
          </p:cNvSpPr>
          <p:nvPr/>
        </p:nvSpPr>
        <p:spPr bwMode="auto">
          <a:xfrm>
            <a:off x="4929190" y="5889488"/>
            <a:ext cx="3714776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en-US" altLang="ja-JP" sz="1800" b="1" dirty="0" smtClean="0">
                <a:solidFill>
                  <a:srgbClr val="FFFFFF"/>
                </a:solidFill>
              </a:rPr>
              <a:t>Less than 45ppm by reflection</a:t>
            </a:r>
            <a:endParaRPr lang="en-US" altLang="ja-JP" sz="1800" b="1" dirty="0" smtClean="0">
              <a:solidFill>
                <a:srgbClr val="DDDDDD"/>
              </a:solidFill>
            </a:endParaRPr>
          </a:p>
        </p:txBody>
      </p:sp>
      <p:sp>
        <p:nvSpPr>
          <p:cNvPr id="225" name="Rectangle 24"/>
          <p:cNvSpPr>
            <a:spLocks noChangeArrowheads="1"/>
          </p:cNvSpPr>
          <p:nvPr/>
        </p:nvSpPr>
        <p:spPr bwMode="auto">
          <a:xfrm>
            <a:off x="1500166" y="1285860"/>
            <a:ext cx="7000924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Shot noise reduction by high power in arm cavities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56418" name="Object 7"/>
          <p:cNvGraphicFramePr>
            <a:graphicFrameLocks noGrp="1" noChangeAspect="1"/>
          </p:cNvGraphicFramePr>
          <p:nvPr/>
        </p:nvGraphicFramePr>
        <p:xfrm>
          <a:off x="5000628" y="3929066"/>
          <a:ext cx="3947352" cy="2357447"/>
        </p:xfrm>
        <a:graphic>
          <a:graphicData uri="http://schemas.openxmlformats.org/presentationml/2006/ole">
            <p:oleObj spid="_x0000_s956418" name="Drawing" r:id="rId5" imgW="11058480" imgH="6603480" progId="Canvas.Drawing.X">
              <p:embed/>
            </p:oleObj>
          </a:graphicData>
        </a:graphic>
      </p:graphicFrame>
      <p:sp>
        <p:nvSpPr>
          <p:cNvPr id="45" name="AutoShape 29"/>
          <p:cNvSpPr>
            <a:spLocks noChangeArrowheads="1"/>
          </p:cNvSpPr>
          <p:nvPr/>
        </p:nvSpPr>
        <p:spPr bwMode="auto">
          <a:xfrm>
            <a:off x="571472" y="1643050"/>
            <a:ext cx="4143404" cy="4572032"/>
          </a:xfrm>
          <a:prstGeom prst="roundRect">
            <a:avLst>
              <a:gd name="adj" fmla="val 4505"/>
            </a:avLst>
          </a:prstGeom>
          <a:solidFill>
            <a:srgbClr val="CCECFF">
              <a:alpha val="9804"/>
            </a:srgbClr>
          </a:solidFill>
          <a:ln w="3175">
            <a:solidFill>
              <a:srgbClr val="CCECFF">
                <a:alpha val="50000"/>
              </a:srgbClr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55" name="角丸四角形 54"/>
          <p:cNvSpPr/>
          <p:nvPr/>
        </p:nvSpPr>
        <p:spPr bwMode="auto">
          <a:xfrm>
            <a:off x="1071538" y="4071942"/>
            <a:ext cx="2428892" cy="1000132"/>
          </a:xfrm>
          <a:prstGeom prst="roundRect">
            <a:avLst>
              <a:gd name="adj" fmla="val 5876"/>
            </a:avLst>
          </a:prstGeom>
          <a:solidFill>
            <a:srgbClr val="000000">
              <a:alpha val="50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61129" name="Rectangle 10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Thermal-noise reduction</a:t>
            </a:r>
            <a:endParaRPr lang="en-US" altLang="ja-JP" sz="2000" dirty="0"/>
          </a:p>
        </p:txBody>
      </p:sp>
      <p:sp>
        <p:nvSpPr>
          <p:cNvPr id="2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The 20th workshop on General Relativity and Gravitation  (JGRG20, Sept. 23, 2010, YITP, Kyoto)</a:t>
            </a:r>
            <a:endParaRPr lang="en-US" altLang="ja-JP"/>
          </a:p>
        </p:txBody>
      </p:sp>
      <p:sp>
        <p:nvSpPr>
          <p:cNvPr id="21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C1B733-560C-448E-A342-D9401B5FD509}" type="slidenum">
              <a:rPr lang="en-US" altLang="ja-JP"/>
              <a:pPr/>
              <a:t>14</a:t>
            </a:fld>
            <a:endParaRPr lang="en-US" altLang="ja-JP"/>
          </a:p>
        </p:txBody>
      </p:sp>
      <p:sp>
        <p:nvSpPr>
          <p:cNvPr id="28" name="Rectangle 24"/>
          <p:cNvSpPr>
            <a:spLocks noChangeArrowheads="1"/>
          </p:cNvSpPr>
          <p:nvPr/>
        </p:nvSpPr>
        <p:spPr bwMode="auto">
          <a:xfrm>
            <a:off x="642910" y="1681451"/>
            <a:ext cx="2000264" cy="4219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2000" b="1" dirty="0" smtClean="0">
                <a:solidFill>
                  <a:srgbClr val="6699FF"/>
                </a:solidFill>
              </a:rPr>
              <a:t>Cryogenics</a:t>
            </a:r>
          </a:p>
        </p:txBody>
      </p:sp>
      <p:sp>
        <p:nvSpPr>
          <p:cNvPr id="43" name="Rectangle 24"/>
          <p:cNvSpPr>
            <a:spLocks noChangeArrowheads="1"/>
          </p:cNvSpPr>
          <p:nvPr/>
        </p:nvSpPr>
        <p:spPr bwMode="auto">
          <a:xfrm>
            <a:off x="928662" y="2155765"/>
            <a:ext cx="3714776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en-US" altLang="ja-JP" sz="1800" b="1" dirty="0" smtClean="0">
                <a:solidFill>
                  <a:srgbClr val="FFFFFF"/>
                </a:solidFill>
              </a:rPr>
              <a:t>Mirror          </a:t>
            </a:r>
            <a:r>
              <a:rPr lang="en-US" altLang="ja-JP" sz="1800" b="1" dirty="0" smtClean="0">
                <a:solidFill>
                  <a:srgbClr val="CCECFF"/>
                </a:solidFill>
              </a:rPr>
              <a:t>~20K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1800" b="1" dirty="0" smtClean="0">
                <a:solidFill>
                  <a:srgbClr val="FFFFFF"/>
                </a:solidFill>
              </a:rPr>
              <a:t>Suspension </a:t>
            </a:r>
            <a:r>
              <a:rPr lang="en-US" altLang="ja-JP" sz="1800" b="1" dirty="0" smtClean="0">
                <a:solidFill>
                  <a:srgbClr val="CCECFF"/>
                </a:solidFill>
              </a:rPr>
              <a:t>~16K</a:t>
            </a:r>
          </a:p>
        </p:txBody>
      </p:sp>
      <p:sp>
        <p:nvSpPr>
          <p:cNvPr id="49" name="Rectangle 24"/>
          <p:cNvSpPr>
            <a:spLocks noChangeArrowheads="1"/>
          </p:cNvSpPr>
          <p:nvPr/>
        </p:nvSpPr>
        <p:spPr bwMode="auto">
          <a:xfrm>
            <a:off x="1071538" y="928670"/>
            <a:ext cx="5929354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Mid.-freq. (around 100 Hz) improvement </a:t>
            </a:r>
          </a:p>
        </p:txBody>
      </p:sp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6" cstate="print"/>
          <a:srcRect l="26416" t="2431" r="26979"/>
          <a:stretch>
            <a:fillRect/>
          </a:stretch>
        </p:blipFill>
        <p:spPr bwMode="auto">
          <a:xfrm>
            <a:off x="7072330" y="1500174"/>
            <a:ext cx="1694491" cy="2375314"/>
          </a:xfrm>
          <a:prstGeom prst="rect">
            <a:avLst/>
          </a:prstGeom>
          <a:noFill/>
          <a:ln w="25400" cap="flat">
            <a:noFill/>
            <a:miter lim="800000"/>
            <a:headEnd/>
            <a:tailEnd/>
          </a:ln>
        </p:spPr>
      </p:pic>
      <p:sp>
        <p:nvSpPr>
          <p:cNvPr id="50" name="右矢印 49"/>
          <p:cNvSpPr/>
          <p:nvPr/>
        </p:nvSpPr>
        <p:spPr bwMode="auto">
          <a:xfrm>
            <a:off x="1214414" y="5214950"/>
            <a:ext cx="285752" cy="285752"/>
          </a:xfrm>
          <a:prstGeom prst="rightArrow">
            <a:avLst/>
          </a:prstGeom>
          <a:solidFill>
            <a:srgbClr val="FFFFFF">
              <a:alpha val="1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51" name="Rectangle 24"/>
          <p:cNvSpPr>
            <a:spLocks noChangeArrowheads="1"/>
          </p:cNvSpPr>
          <p:nvPr/>
        </p:nvSpPr>
        <p:spPr bwMode="auto">
          <a:xfrm>
            <a:off x="928662" y="2857496"/>
            <a:ext cx="3714776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en-US" altLang="ja-JP" sz="1800" b="1" dirty="0" smtClean="0">
                <a:solidFill>
                  <a:srgbClr val="CCECFF"/>
                </a:solidFill>
              </a:rPr>
              <a:t>Sapphire</a:t>
            </a:r>
            <a:r>
              <a:rPr lang="en-US" altLang="ja-JP" sz="1800" b="1" dirty="0" smtClean="0">
                <a:solidFill>
                  <a:srgbClr val="FFFFFF"/>
                </a:solidFill>
              </a:rPr>
              <a:t> mirror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1800" b="1" dirty="0" smtClean="0">
                <a:solidFill>
                  <a:srgbClr val="FFFFFF"/>
                </a:solidFill>
              </a:rPr>
              <a:t>   </a:t>
            </a:r>
            <a:r>
              <a:rPr lang="en-US" altLang="ja-JP" sz="1800" b="1" dirty="0" smtClean="0">
                <a:solidFill>
                  <a:srgbClr val="FFFFFF"/>
                </a:solidFill>
                <a:sym typeface="Wingdings" pitchFamily="2" charset="2"/>
              </a:rPr>
              <a:t></a:t>
            </a:r>
            <a:r>
              <a:rPr lang="en-US" altLang="ja-JP" sz="1800" b="1" dirty="0" smtClean="0">
                <a:solidFill>
                  <a:srgbClr val="FFFFFF"/>
                </a:solidFill>
              </a:rPr>
              <a:t>  High mechanical Q-value 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1800" b="1" dirty="0" smtClean="0">
                <a:solidFill>
                  <a:srgbClr val="FFFFFF"/>
                </a:solidFill>
              </a:rPr>
              <a:t>                  at low temperature</a:t>
            </a:r>
          </a:p>
        </p:txBody>
      </p:sp>
      <p:sp>
        <p:nvSpPr>
          <p:cNvPr id="52" name="Rectangle 24"/>
          <p:cNvSpPr>
            <a:spLocks noChangeArrowheads="1"/>
          </p:cNvSpPr>
          <p:nvPr/>
        </p:nvSpPr>
        <p:spPr bwMode="auto">
          <a:xfrm>
            <a:off x="1142976" y="4286256"/>
            <a:ext cx="1571636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en-US" altLang="ja-JP" sz="1800" b="1" dirty="0" smtClean="0">
                <a:solidFill>
                  <a:srgbClr val="FFFFFF"/>
                </a:solidFill>
              </a:rPr>
              <a:t>Thermal 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1800" b="1" dirty="0" smtClean="0">
                <a:solidFill>
                  <a:srgbClr val="FFFFFF"/>
                </a:solidFill>
              </a:rPr>
              <a:t>     noise</a:t>
            </a:r>
          </a:p>
        </p:txBody>
      </p:sp>
      <p:pic>
        <p:nvPicPr>
          <p:cNvPr id="54" name="図 53" descr="txp_fig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tretch>
            <a:fillRect/>
          </a:stretch>
        </p:blipFill>
        <p:spPr>
          <a:xfrm>
            <a:off x="2359019" y="4214818"/>
            <a:ext cx="855659" cy="768346"/>
          </a:xfrm>
          <a:prstGeom prst="rect">
            <a:avLst/>
          </a:prstGeom>
          <a:noFill/>
        </p:spPr>
      </p:pic>
      <p:sp>
        <p:nvSpPr>
          <p:cNvPr id="56" name="Rectangle 24"/>
          <p:cNvSpPr>
            <a:spLocks noChangeArrowheads="1"/>
          </p:cNvSpPr>
          <p:nvPr/>
        </p:nvSpPr>
        <p:spPr bwMode="auto">
          <a:xfrm>
            <a:off x="1500166" y="5208653"/>
            <a:ext cx="3429024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en-US" altLang="ja-JP" sz="1800" b="1" dirty="0" smtClean="0">
                <a:solidFill>
                  <a:srgbClr val="FFFFFF"/>
                </a:solidFill>
              </a:rPr>
              <a:t>Cryogenic is 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1800" b="1" dirty="0" smtClean="0">
                <a:solidFill>
                  <a:srgbClr val="FFFFFF"/>
                </a:solidFill>
              </a:rPr>
              <a:t>  a straight-forward way 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1800" b="1" dirty="0" smtClean="0">
                <a:solidFill>
                  <a:srgbClr val="FFFFFF"/>
                </a:solidFill>
              </a:rPr>
              <a:t>   to reduce thermal noise.</a:t>
            </a:r>
          </a:p>
        </p:txBody>
      </p:sp>
      <p:sp>
        <p:nvSpPr>
          <p:cNvPr id="57" name="Rectangle 24"/>
          <p:cNvSpPr>
            <a:spLocks noChangeArrowheads="1"/>
          </p:cNvSpPr>
          <p:nvPr/>
        </p:nvSpPr>
        <p:spPr bwMode="auto">
          <a:xfrm>
            <a:off x="5072066" y="1643050"/>
            <a:ext cx="2071702" cy="6463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ja-JP" sz="1200" b="1" dirty="0" smtClean="0">
                <a:solidFill>
                  <a:srgbClr val="808080"/>
                </a:solidFill>
              </a:rPr>
              <a:t>Cryogenic mirror and </a:t>
            </a:r>
          </a:p>
          <a:p>
            <a:pPr algn="l">
              <a:buNone/>
            </a:pPr>
            <a:r>
              <a:rPr lang="en-US" altLang="ja-JP" sz="1200" b="1" dirty="0" smtClean="0">
                <a:solidFill>
                  <a:srgbClr val="808080"/>
                </a:solidFill>
              </a:rPr>
              <a:t>  suspension of CLIO </a:t>
            </a:r>
          </a:p>
          <a:p>
            <a:pPr algn="l">
              <a:buNone/>
            </a:pPr>
            <a:r>
              <a:rPr lang="en-US" altLang="ja-JP" sz="1200" b="1" dirty="0" smtClean="0">
                <a:solidFill>
                  <a:srgbClr val="808080"/>
                </a:solidFill>
              </a:rPr>
              <a:t>  100-m interferometer</a:t>
            </a:r>
          </a:p>
        </p:txBody>
      </p:sp>
      <p:sp>
        <p:nvSpPr>
          <p:cNvPr id="58" name="Rectangle 24"/>
          <p:cNvSpPr>
            <a:spLocks noChangeArrowheads="1"/>
          </p:cNvSpPr>
          <p:nvPr/>
        </p:nvSpPr>
        <p:spPr bwMode="auto">
          <a:xfrm>
            <a:off x="5286380" y="3357562"/>
            <a:ext cx="2071702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ja-JP" sz="1200" b="1" dirty="0" smtClean="0">
                <a:solidFill>
                  <a:srgbClr val="808080"/>
                </a:solidFill>
              </a:rPr>
              <a:t>Low-vibration</a:t>
            </a:r>
          </a:p>
          <a:p>
            <a:pPr algn="l">
              <a:buNone/>
            </a:pPr>
            <a:r>
              <a:rPr lang="en-US" altLang="ja-JP" sz="1200" b="1" dirty="0" smtClean="0">
                <a:solidFill>
                  <a:srgbClr val="808080"/>
                </a:solidFill>
              </a:rPr>
              <a:t>Cryo-cooler design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AutoShape 29"/>
          <p:cNvSpPr>
            <a:spLocks noChangeArrowheads="1"/>
          </p:cNvSpPr>
          <p:nvPr/>
        </p:nvSpPr>
        <p:spPr bwMode="auto">
          <a:xfrm>
            <a:off x="285720" y="1643050"/>
            <a:ext cx="4214842" cy="4714908"/>
          </a:xfrm>
          <a:prstGeom prst="roundRect">
            <a:avLst>
              <a:gd name="adj" fmla="val 4505"/>
            </a:avLst>
          </a:prstGeom>
          <a:solidFill>
            <a:srgbClr val="CCFFCC">
              <a:alpha val="10000"/>
            </a:srgbClr>
          </a:solidFill>
          <a:ln w="3175">
            <a:solidFill>
              <a:srgbClr val="CCFFCC">
                <a:alpha val="50000"/>
              </a:srgbClr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47" name="角丸四角形 46"/>
          <p:cNvSpPr/>
          <p:nvPr/>
        </p:nvSpPr>
        <p:spPr bwMode="auto">
          <a:xfrm>
            <a:off x="392971" y="3476730"/>
            <a:ext cx="4071966" cy="2738352"/>
          </a:xfrm>
          <a:prstGeom prst="roundRect">
            <a:avLst>
              <a:gd name="adj" fmla="val 5876"/>
            </a:avLst>
          </a:prstGeom>
          <a:solidFill>
            <a:srgbClr val="000000">
              <a:alpha val="50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6" name="AutoShape 29"/>
          <p:cNvSpPr>
            <a:spLocks noChangeArrowheads="1"/>
          </p:cNvSpPr>
          <p:nvPr/>
        </p:nvSpPr>
        <p:spPr bwMode="auto">
          <a:xfrm>
            <a:off x="4572000" y="1643050"/>
            <a:ext cx="4357718" cy="4714908"/>
          </a:xfrm>
          <a:prstGeom prst="roundRect">
            <a:avLst>
              <a:gd name="adj" fmla="val 4505"/>
            </a:avLst>
          </a:prstGeom>
          <a:solidFill>
            <a:srgbClr val="CCFFCC">
              <a:alpha val="10000"/>
            </a:srgbClr>
          </a:solidFill>
          <a:ln w="3175">
            <a:solidFill>
              <a:srgbClr val="CCFFCC">
                <a:alpha val="50000"/>
              </a:srgbClr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261129" name="Rectangle 10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Seismic-noise reduction</a:t>
            </a:r>
            <a:endParaRPr lang="en-US" altLang="ja-JP" sz="2000" dirty="0"/>
          </a:p>
        </p:txBody>
      </p:sp>
      <p:sp>
        <p:nvSpPr>
          <p:cNvPr id="2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The 20th workshop on General Relativity and Gravitation  (JGRG20, Sept. 23, 2010, YITP, Kyoto)</a:t>
            </a:r>
            <a:endParaRPr lang="en-US" altLang="ja-JP"/>
          </a:p>
        </p:txBody>
      </p:sp>
      <p:sp>
        <p:nvSpPr>
          <p:cNvPr id="21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C1B733-560C-448E-A342-D9401B5FD509}" type="slidenum">
              <a:rPr lang="en-US" altLang="ja-JP"/>
              <a:pPr/>
              <a:t>15</a:t>
            </a:fld>
            <a:endParaRPr lang="en-US" altLang="ja-JP"/>
          </a:p>
        </p:txBody>
      </p:sp>
      <p:sp>
        <p:nvSpPr>
          <p:cNvPr id="28" name="Rectangle 24"/>
          <p:cNvSpPr>
            <a:spLocks noChangeArrowheads="1"/>
          </p:cNvSpPr>
          <p:nvPr/>
        </p:nvSpPr>
        <p:spPr bwMode="auto">
          <a:xfrm>
            <a:off x="428596" y="1681451"/>
            <a:ext cx="2000264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2000" b="1" dirty="0" smtClean="0">
                <a:solidFill>
                  <a:srgbClr val="99FF99"/>
                </a:solidFill>
              </a:rPr>
              <a:t>Quiet site</a:t>
            </a:r>
          </a:p>
        </p:txBody>
      </p:sp>
      <p:sp>
        <p:nvSpPr>
          <p:cNvPr id="14" name="角丸四角形 13"/>
          <p:cNvSpPr/>
          <p:nvPr/>
        </p:nvSpPr>
        <p:spPr bwMode="auto">
          <a:xfrm>
            <a:off x="4643438" y="3286124"/>
            <a:ext cx="4214842" cy="2976604"/>
          </a:xfrm>
          <a:prstGeom prst="roundRect">
            <a:avLst>
              <a:gd name="adj" fmla="val 5876"/>
            </a:avLst>
          </a:prstGeom>
          <a:solidFill>
            <a:srgbClr val="000000">
              <a:alpha val="50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4857752" y="1681451"/>
            <a:ext cx="3357586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2000" b="1" dirty="0" smtClean="0">
                <a:solidFill>
                  <a:srgbClr val="99FF99"/>
                </a:solidFill>
              </a:rPr>
              <a:t>Better Isolation system</a:t>
            </a:r>
          </a:p>
        </p:txBody>
      </p:sp>
      <p:pic>
        <p:nvPicPr>
          <p:cNvPr id="19" name="Picture 20" descr="FM-sec0428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78375" y="3219471"/>
            <a:ext cx="4095750" cy="3138487"/>
          </a:xfrm>
          <a:prstGeom prst="rect">
            <a:avLst/>
          </a:prstGeom>
          <a:noFill/>
        </p:spPr>
      </p:pic>
      <p:sp>
        <p:nvSpPr>
          <p:cNvPr id="23" name="Text Box 22"/>
          <p:cNvSpPr txBox="1">
            <a:spLocks noChangeAspect="1" noChangeArrowheads="1"/>
          </p:cNvSpPr>
          <p:nvPr/>
        </p:nvSpPr>
        <p:spPr bwMode="auto">
          <a:xfrm>
            <a:off x="7429500" y="3843358"/>
            <a:ext cx="15255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en-US" altLang="ja-JP" sz="1000" b="1">
                <a:solidFill>
                  <a:srgbClr val="FFFFFF"/>
                </a:solidFill>
              </a:rPr>
              <a:t>SAS: </a:t>
            </a:r>
          </a:p>
          <a:p>
            <a:pPr algn="l">
              <a:buFontTx/>
              <a:buNone/>
            </a:pPr>
            <a:r>
              <a:rPr lang="en-US" altLang="ja-JP" sz="1000" b="1">
                <a:solidFill>
                  <a:srgbClr val="FFFFFF"/>
                </a:solidFill>
              </a:rPr>
              <a:t>three stages with </a:t>
            </a:r>
          </a:p>
          <a:p>
            <a:pPr algn="l">
              <a:buFontTx/>
              <a:buNone/>
            </a:pPr>
            <a:r>
              <a:rPr lang="en-US" altLang="ja-JP" sz="1000" b="1">
                <a:solidFill>
                  <a:srgbClr val="FFFFFF"/>
                </a:solidFill>
              </a:rPr>
              <a:t>inverted pendulum</a:t>
            </a:r>
          </a:p>
          <a:p>
            <a:pPr algn="l">
              <a:buFontTx/>
              <a:buNone/>
            </a:pPr>
            <a:r>
              <a:rPr lang="en-US" altLang="ja-JP" sz="1000" b="1">
                <a:solidFill>
                  <a:srgbClr val="FFFFFF"/>
                </a:solidFill>
              </a:rPr>
              <a:t>      </a:t>
            </a:r>
          </a:p>
        </p:txBody>
      </p:sp>
      <p:sp>
        <p:nvSpPr>
          <p:cNvPr id="25" name="Text Box 23"/>
          <p:cNvSpPr txBox="1">
            <a:spLocks noChangeAspect="1" noChangeArrowheads="1"/>
          </p:cNvSpPr>
          <p:nvPr/>
        </p:nvSpPr>
        <p:spPr bwMode="auto">
          <a:xfrm>
            <a:off x="7654925" y="5969021"/>
            <a:ext cx="9318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000" b="1">
                <a:solidFill>
                  <a:srgbClr val="FFFFFF"/>
                </a:solidFill>
              </a:rPr>
              <a:t>Main mirror</a:t>
            </a:r>
          </a:p>
        </p:txBody>
      </p:sp>
      <p:sp>
        <p:nvSpPr>
          <p:cNvPr id="26" name="Text Box 24"/>
          <p:cNvSpPr txBox="1">
            <a:spLocks noChangeAspect="1" noChangeArrowheads="1"/>
          </p:cNvSpPr>
          <p:nvPr/>
        </p:nvSpPr>
        <p:spPr bwMode="auto">
          <a:xfrm>
            <a:off x="4849812" y="5016521"/>
            <a:ext cx="137953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000" b="1">
                <a:solidFill>
                  <a:srgbClr val="FFFFFF"/>
                </a:solidFill>
              </a:rPr>
              <a:t>Heat links extend</a:t>
            </a:r>
          </a:p>
          <a:p>
            <a:pPr algn="l">
              <a:buFontTx/>
              <a:buNone/>
            </a:pPr>
            <a:r>
              <a:rPr lang="en-US" altLang="ja-JP" sz="1000" b="1">
                <a:solidFill>
                  <a:srgbClr val="FFFFFF"/>
                </a:solidFill>
              </a:rPr>
              <a:t> to the inner shield</a:t>
            </a:r>
          </a:p>
          <a:p>
            <a:pPr algn="l">
              <a:buFontTx/>
              <a:buNone/>
            </a:pPr>
            <a:r>
              <a:rPr lang="en-US" altLang="ja-JP" sz="1000" b="1">
                <a:solidFill>
                  <a:srgbClr val="FFFFFF"/>
                </a:solidFill>
              </a:rPr>
              <a:t>heat anchor.</a:t>
            </a:r>
          </a:p>
        </p:txBody>
      </p:sp>
      <p:sp>
        <p:nvSpPr>
          <p:cNvPr id="29" name="Line 26"/>
          <p:cNvSpPr>
            <a:spLocks noChangeAspect="1" noChangeShapeType="1"/>
          </p:cNvSpPr>
          <p:nvPr/>
        </p:nvSpPr>
        <p:spPr bwMode="auto">
          <a:xfrm>
            <a:off x="6181725" y="5241946"/>
            <a:ext cx="644525" cy="225425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31" name="Line 27"/>
          <p:cNvSpPr>
            <a:spLocks noChangeAspect="1" noChangeShapeType="1"/>
          </p:cNvSpPr>
          <p:nvPr/>
        </p:nvSpPr>
        <p:spPr bwMode="auto">
          <a:xfrm>
            <a:off x="6923087" y="5789633"/>
            <a:ext cx="741363" cy="258763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 type="arrow" w="med" len="med"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32" name="Line 28"/>
          <p:cNvSpPr>
            <a:spLocks noChangeAspect="1" noChangeShapeType="1"/>
          </p:cNvSpPr>
          <p:nvPr/>
        </p:nvSpPr>
        <p:spPr bwMode="auto">
          <a:xfrm flipH="1">
            <a:off x="7019925" y="3887808"/>
            <a:ext cx="419100" cy="0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33" name="Line 29"/>
          <p:cNvSpPr>
            <a:spLocks noChangeAspect="1" noChangeShapeType="1"/>
          </p:cNvSpPr>
          <p:nvPr/>
        </p:nvSpPr>
        <p:spPr bwMode="auto">
          <a:xfrm flipH="1">
            <a:off x="7019925" y="3887808"/>
            <a:ext cx="387350" cy="290513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34" name="Line 30"/>
          <p:cNvSpPr>
            <a:spLocks noChangeAspect="1" noChangeShapeType="1"/>
          </p:cNvSpPr>
          <p:nvPr/>
        </p:nvSpPr>
        <p:spPr bwMode="auto">
          <a:xfrm flipH="1">
            <a:off x="7019925" y="3887808"/>
            <a:ext cx="387350" cy="806450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35" name="Line 31"/>
          <p:cNvSpPr>
            <a:spLocks noChangeAspect="1" noChangeShapeType="1"/>
          </p:cNvSpPr>
          <p:nvPr/>
        </p:nvSpPr>
        <p:spPr bwMode="auto">
          <a:xfrm>
            <a:off x="7042000" y="3632921"/>
            <a:ext cx="363770" cy="236540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 type="arrow" w="med" len="med"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37" name="Text Box 33"/>
          <p:cNvSpPr txBox="1">
            <a:spLocks noChangeAspect="1" noChangeArrowheads="1"/>
          </p:cNvSpPr>
          <p:nvPr/>
        </p:nvSpPr>
        <p:spPr bwMode="auto">
          <a:xfrm>
            <a:off x="4706937" y="4567258"/>
            <a:ext cx="16811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000" b="1" dirty="0">
                <a:solidFill>
                  <a:srgbClr val="FFFFFF"/>
                </a:solidFill>
              </a:rPr>
              <a:t>Outer shield of cryostat</a:t>
            </a:r>
          </a:p>
        </p:txBody>
      </p:sp>
      <p:sp>
        <p:nvSpPr>
          <p:cNvPr id="38" name="Line 34"/>
          <p:cNvSpPr>
            <a:spLocks noChangeAspect="1" noChangeShapeType="1"/>
          </p:cNvSpPr>
          <p:nvPr/>
        </p:nvSpPr>
        <p:spPr bwMode="auto">
          <a:xfrm flipH="1" flipV="1">
            <a:off x="6148387" y="4822846"/>
            <a:ext cx="549275" cy="419100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 type="arrow" w="med" len="med"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39" name="Text Box 35"/>
          <p:cNvSpPr txBox="1">
            <a:spLocks noChangeAspect="1" noChangeArrowheads="1"/>
          </p:cNvSpPr>
          <p:nvPr/>
        </p:nvSpPr>
        <p:spPr bwMode="auto">
          <a:xfrm>
            <a:off x="4979987" y="3833833"/>
            <a:ext cx="14160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000" b="1">
                <a:solidFill>
                  <a:srgbClr val="FF9900"/>
                </a:solidFill>
              </a:rPr>
              <a:t>Vacuum is common</a:t>
            </a:r>
          </a:p>
        </p:txBody>
      </p:sp>
      <p:sp>
        <p:nvSpPr>
          <p:cNvPr id="40" name="Text Box 36"/>
          <p:cNvSpPr txBox="1">
            <a:spLocks noChangeAspect="1" noChangeArrowheads="1"/>
          </p:cNvSpPr>
          <p:nvPr/>
        </p:nvSpPr>
        <p:spPr bwMode="auto">
          <a:xfrm>
            <a:off x="7500958" y="4857760"/>
            <a:ext cx="13493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000" b="1">
                <a:solidFill>
                  <a:srgbClr val="FFFFFF"/>
                </a:solidFill>
              </a:rPr>
              <a:t>Sapphire fiber </a:t>
            </a:r>
          </a:p>
          <a:p>
            <a:pPr algn="l">
              <a:buFontTx/>
              <a:buNone/>
            </a:pPr>
            <a:r>
              <a:rPr lang="en-US" altLang="ja-JP" sz="1000" b="1">
                <a:solidFill>
                  <a:srgbClr val="FFFFFF"/>
                </a:solidFill>
              </a:rPr>
              <a:t>suspending mirror</a:t>
            </a:r>
          </a:p>
        </p:txBody>
      </p:sp>
      <p:sp>
        <p:nvSpPr>
          <p:cNvPr id="41" name="Line 37"/>
          <p:cNvSpPr>
            <a:spLocks noChangeAspect="1" noChangeShapeType="1"/>
          </p:cNvSpPr>
          <p:nvPr/>
        </p:nvSpPr>
        <p:spPr bwMode="auto">
          <a:xfrm flipV="1">
            <a:off x="7000892" y="5286388"/>
            <a:ext cx="774700" cy="419100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 type="arrow" w="med" len="med"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42" name="Text Box 38"/>
          <p:cNvSpPr txBox="1">
            <a:spLocks noChangeAspect="1" noChangeArrowheads="1"/>
          </p:cNvSpPr>
          <p:nvPr/>
        </p:nvSpPr>
        <p:spPr bwMode="auto">
          <a:xfrm>
            <a:off x="6553200" y="6056333"/>
            <a:ext cx="1841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endParaRPr lang="ja-JP" altLang="ja-JP" sz="1000" b="1"/>
          </a:p>
        </p:txBody>
      </p:sp>
      <p:pic>
        <p:nvPicPr>
          <p:cNvPr id="955395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3460767"/>
            <a:ext cx="4208112" cy="2682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" name="Rectangle 24"/>
          <p:cNvSpPr>
            <a:spLocks noChangeArrowheads="1"/>
          </p:cNvSpPr>
          <p:nvPr/>
        </p:nvSpPr>
        <p:spPr bwMode="auto">
          <a:xfrm>
            <a:off x="714348" y="2113053"/>
            <a:ext cx="3714776" cy="67300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en-US" altLang="ja-JP" sz="1800" b="1" dirty="0" smtClean="0">
                <a:solidFill>
                  <a:srgbClr val="CCFFCC"/>
                </a:solidFill>
              </a:rPr>
              <a:t>Kamioka</a:t>
            </a:r>
            <a:r>
              <a:rPr lang="en-US" altLang="ja-JP" sz="1800" b="1" dirty="0" smtClean="0">
                <a:solidFill>
                  <a:srgbClr val="FFFFFF"/>
                </a:solidFill>
              </a:rPr>
              <a:t> underground site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1800" b="1" dirty="0" smtClean="0">
                <a:solidFill>
                  <a:srgbClr val="DDDDDD"/>
                </a:solidFill>
              </a:rPr>
              <a:t>   (~1000km underground)</a:t>
            </a:r>
          </a:p>
        </p:txBody>
      </p:sp>
      <p:sp>
        <p:nvSpPr>
          <p:cNvPr id="44" name="Rectangle 24"/>
          <p:cNvSpPr>
            <a:spLocks noChangeArrowheads="1"/>
          </p:cNvSpPr>
          <p:nvPr/>
        </p:nvSpPr>
        <p:spPr bwMode="auto">
          <a:xfrm>
            <a:off x="714348" y="2755995"/>
            <a:ext cx="4000528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en-US" altLang="ja-JP" sz="1800" b="1" dirty="0" smtClean="0">
                <a:solidFill>
                  <a:srgbClr val="FFFFFF"/>
                </a:solidFill>
              </a:rPr>
              <a:t>Lower seismic disturbance 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1800" b="1" dirty="0" smtClean="0">
                <a:solidFill>
                  <a:srgbClr val="FFFFFF"/>
                </a:solidFill>
              </a:rPr>
              <a:t>                        by </a:t>
            </a:r>
            <a:r>
              <a:rPr lang="en-US" altLang="ja-JP" sz="1800" b="1" dirty="0" smtClean="0">
                <a:solidFill>
                  <a:srgbClr val="CCFFCC"/>
                </a:solidFill>
              </a:rPr>
              <a:t>2-3 orders</a:t>
            </a:r>
          </a:p>
        </p:txBody>
      </p:sp>
      <p:sp>
        <p:nvSpPr>
          <p:cNvPr id="48" name="Rectangle 24"/>
          <p:cNvSpPr>
            <a:spLocks noChangeArrowheads="1"/>
          </p:cNvSpPr>
          <p:nvPr/>
        </p:nvSpPr>
        <p:spPr bwMode="auto">
          <a:xfrm>
            <a:off x="4929190" y="2327367"/>
            <a:ext cx="3714776" cy="67300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en-US" altLang="ja-JP" sz="1800" b="1" dirty="0" smtClean="0">
                <a:solidFill>
                  <a:srgbClr val="CCFFCC"/>
                </a:solidFill>
              </a:rPr>
              <a:t>Multi-stage</a:t>
            </a:r>
            <a:r>
              <a:rPr lang="en-US" altLang="ja-JP" sz="1800" b="1" dirty="0" smtClean="0">
                <a:solidFill>
                  <a:srgbClr val="FFFFFF"/>
                </a:solidFill>
              </a:rPr>
              <a:t> and Low-freq.   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1800" b="1" dirty="0" smtClean="0">
                <a:solidFill>
                  <a:srgbClr val="FFFFFF"/>
                </a:solidFill>
              </a:rPr>
              <a:t>   vibration isolation  system</a:t>
            </a:r>
            <a:endParaRPr lang="en-US" altLang="ja-JP" sz="1800" b="1" dirty="0" smtClean="0">
              <a:solidFill>
                <a:srgbClr val="DDDDDD"/>
              </a:solidFill>
            </a:endParaRPr>
          </a:p>
        </p:txBody>
      </p:sp>
      <p:sp>
        <p:nvSpPr>
          <p:cNvPr id="49" name="Rectangle 24"/>
          <p:cNvSpPr>
            <a:spLocks noChangeArrowheads="1"/>
          </p:cNvSpPr>
          <p:nvPr/>
        </p:nvSpPr>
        <p:spPr bwMode="auto">
          <a:xfrm>
            <a:off x="1071538" y="928670"/>
            <a:ext cx="5929354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Low-freq. (&lt; 100 Hz) improvement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The 20th workshop on General Relativity and Gravitation  (JGRG20, Sept. 23, 2010, YITP, Kyoto)</a:t>
            </a:r>
            <a:endParaRPr lang="en-US" altLang="ja-JP" sz="12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96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48" y="1074761"/>
            <a:ext cx="7858180" cy="5211759"/>
          </a:xfrm>
        </p:spPr>
        <p:txBody>
          <a:bodyPr/>
          <a:lstStyle/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/>
              <a:t> </a:t>
            </a:r>
            <a:r>
              <a:rPr lang="en-US" altLang="ja-JP" sz="2800" b="1" dirty="0" smtClean="0"/>
              <a:t>    </a:t>
            </a:r>
            <a:r>
              <a:rPr lang="en-US" altLang="ja-JP" sz="3600" b="1" dirty="0" smtClean="0">
                <a:solidFill>
                  <a:srgbClr val="FFFFFF"/>
                </a:solidFill>
              </a:rPr>
              <a:t>1. Introduction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600" b="1" dirty="0" smtClean="0"/>
              <a:t>    </a:t>
            </a:r>
            <a:r>
              <a:rPr lang="en-US" altLang="ja-JP" sz="3600" b="1" dirty="0" smtClean="0">
                <a:solidFill>
                  <a:srgbClr val="FF7C80"/>
                </a:solidFill>
              </a:rPr>
              <a:t>2. LCGT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FF7C80"/>
                </a:solidFill>
              </a:rPr>
              <a:t>           </a:t>
            </a:r>
            <a:r>
              <a:rPr lang="en-US" altLang="ja-JP" sz="2800" b="1" dirty="0" smtClean="0">
                <a:solidFill>
                  <a:srgbClr val="FFFFFF"/>
                </a:solidFill>
              </a:rPr>
              <a:t>Overview and design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FF7C80"/>
                </a:solidFill>
              </a:rPr>
              <a:t>           Observable range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FF7C80"/>
                </a:solidFill>
              </a:rPr>
              <a:t>           </a:t>
            </a:r>
            <a:r>
              <a:rPr lang="en-US" altLang="ja-JP" sz="2800" b="1" dirty="0" smtClean="0">
                <a:solidFill>
                  <a:srgbClr val="FFFFFF"/>
                </a:solidFill>
              </a:rPr>
              <a:t>R&amp;D by CLIO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600" b="1" dirty="0" smtClean="0"/>
              <a:t>    3. DECIGO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600" b="1" dirty="0" smtClean="0"/>
              <a:t>    4. Summary</a:t>
            </a:r>
            <a:r>
              <a:rPr lang="ja-JP" altLang="en-US" sz="2800" b="1" dirty="0" smtClean="0">
                <a:solidFill>
                  <a:srgbClr val="008000"/>
                </a:solidFill>
              </a:rPr>
              <a:t>          </a:t>
            </a:r>
            <a:endParaRPr lang="ja-JP" altLang="en-US" sz="2800" b="1" dirty="0"/>
          </a:p>
        </p:txBody>
      </p:sp>
      <p:sp>
        <p:nvSpPr>
          <p:cNvPr id="19640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ja-JP" altLang="ja-JP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4D060A6-9F2D-4B2F-AA5E-080FECEE08E7}" type="slidenum">
              <a:rPr lang="en-US" altLang="ja-JP" smtClean="0"/>
              <a:pPr/>
              <a:t>16</a:t>
            </a:fld>
            <a:endParaRPr lang="en-US" altLang="ja-JP" dirty="0"/>
          </a:p>
        </p:txBody>
      </p:sp>
      <p:sp>
        <p:nvSpPr>
          <p:cNvPr id="8" name="下矢印 7"/>
          <p:cNvSpPr/>
          <p:nvPr/>
        </p:nvSpPr>
        <p:spPr bwMode="auto">
          <a:xfrm rot="5400000" flipV="1">
            <a:off x="1500166" y="3286124"/>
            <a:ext cx="428628" cy="285752"/>
          </a:xfrm>
          <a:prstGeom prst="downArrow">
            <a:avLst/>
          </a:prstGeom>
          <a:solidFill>
            <a:srgbClr val="FFFFFF">
              <a:alpha val="1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AutoShape 29"/>
          <p:cNvSpPr>
            <a:spLocks noChangeArrowheads="1"/>
          </p:cNvSpPr>
          <p:nvPr/>
        </p:nvSpPr>
        <p:spPr bwMode="auto">
          <a:xfrm>
            <a:off x="1357290" y="2143116"/>
            <a:ext cx="6643734" cy="4214842"/>
          </a:xfrm>
          <a:prstGeom prst="roundRect">
            <a:avLst>
              <a:gd name="adj" fmla="val 4505"/>
            </a:avLst>
          </a:prstGeom>
          <a:solidFill>
            <a:srgbClr val="000000">
              <a:alpha val="70000"/>
            </a:srgbClr>
          </a:solidFill>
          <a:ln w="3175">
            <a:solidFill>
              <a:srgbClr val="FFFFFF">
                <a:alpha val="50000"/>
              </a:srgbClr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pic>
        <p:nvPicPr>
          <p:cNvPr id="958467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71604" y="2285992"/>
            <a:ext cx="6187769" cy="4083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角丸四角形 21"/>
          <p:cNvSpPr/>
          <p:nvPr/>
        </p:nvSpPr>
        <p:spPr bwMode="auto">
          <a:xfrm>
            <a:off x="6786578" y="4071942"/>
            <a:ext cx="928694" cy="357190"/>
          </a:xfrm>
          <a:prstGeom prst="roundRect">
            <a:avLst>
              <a:gd name="adj" fmla="val 5876"/>
            </a:avLst>
          </a:prstGeom>
          <a:solidFill>
            <a:srgbClr val="000000">
              <a:alpha val="90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082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Tahoma" pitchFamily="34" charset="0"/>
              </a:rPr>
              <a:t>Observable range </a:t>
            </a:r>
            <a:endParaRPr lang="ja-JP" altLang="en-US" dirty="0">
              <a:latin typeface="Tahoma" pitchFamily="34" charset="0"/>
            </a:endParaRPr>
          </a:p>
        </p:txBody>
      </p:sp>
      <p:sp>
        <p:nvSpPr>
          <p:cNvPr id="2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The 20th workshop on General Relativity and Gravitation  (JGRG20, Sept. 23, 2010, YITP, Kyoto)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" name="スライド番号プレースホルダ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AF75637-E8AC-4181-927C-9D85E9A3AAC1}" type="slidenum">
              <a:rPr lang="en-US" altLang="ja-JP" sz="14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altLang="ja-JP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1142976" y="857232"/>
            <a:ext cx="7500990" cy="1000132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2000" b="1" kern="0" dirty="0" smtClean="0">
                <a:solidFill>
                  <a:srgbClr val="EAEAEA"/>
                </a:solidFill>
                <a:latin typeface="+mn-lt"/>
                <a:ea typeface="+mn-ea"/>
              </a:rPr>
              <a:t>Primary purpose of LCGT</a:t>
            </a:r>
            <a:r>
              <a:rPr lang="ja-JP" altLang="en-US" sz="2000" b="1" kern="0" dirty="0" smtClean="0">
                <a:solidFill>
                  <a:srgbClr val="EAEAEA"/>
                </a:solidFill>
                <a:latin typeface="+mn-lt"/>
                <a:ea typeface="+mn-ea"/>
              </a:rPr>
              <a:t> </a:t>
            </a:r>
            <a:r>
              <a:rPr lang="en-US" altLang="ja-JP" sz="2000" b="1" kern="0" dirty="0" smtClean="0">
                <a:solidFill>
                  <a:srgbClr val="EAEAEA"/>
                </a:solidFill>
                <a:latin typeface="+mn-lt"/>
                <a:ea typeface="+mn-ea"/>
              </a:rPr>
              <a:t>: Detection of GW </a:t>
            </a: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2000" b="1" kern="0" dirty="0" smtClean="0">
                <a:solidFill>
                  <a:srgbClr val="EAEAEA"/>
                </a:solidFill>
                <a:latin typeface="+mn-lt"/>
                <a:ea typeface="+mn-ea"/>
                <a:sym typeface="Wingdings" pitchFamily="2" charset="2"/>
              </a:rPr>
              <a:t>      First target </a:t>
            </a:r>
            <a:r>
              <a:rPr lang="en-US" altLang="ja-JP" sz="2000" b="1" kern="0" dirty="0" smtClean="0">
                <a:solidFill>
                  <a:srgbClr val="CCECFF"/>
                </a:solidFill>
                <a:latin typeface="+mn-lt"/>
                <a:ea typeface="+mn-ea"/>
                <a:sym typeface="Wingdings" pitchFamily="2" charset="2"/>
              </a:rPr>
              <a:t>:  </a:t>
            </a:r>
            <a:r>
              <a:rPr lang="en-US" altLang="ja-JP" sz="2000" b="1" kern="0" dirty="0" smtClean="0">
                <a:solidFill>
                  <a:srgbClr val="99CCFF"/>
                </a:solidFill>
                <a:latin typeface="+mn-lt"/>
                <a:ea typeface="+mn-ea"/>
                <a:sym typeface="Wingdings" pitchFamily="2" charset="2"/>
              </a:rPr>
              <a:t>Neutron-star binary inspirals</a:t>
            </a:r>
            <a:endParaRPr kumimoji="1" lang="en-US" altLang="ja-JP" sz="2000" b="1" i="0" u="none" strike="noStrike" kern="0" cap="none" spc="0" normalizeH="0" baseline="0" noProof="0" dirty="0" smtClean="0">
              <a:ln>
                <a:noFill/>
              </a:ln>
              <a:solidFill>
                <a:srgbClr val="99CC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6858016" y="6072206"/>
            <a:ext cx="1500198" cy="428628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200" b="1" kern="0" dirty="0" smtClean="0">
                <a:solidFill>
                  <a:srgbClr val="DDDDDD"/>
                </a:solidFill>
                <a:latin typeface="+mn-lt"/>
                <a:ea typeface="+mn-ea"/>
              </a:rPr>
              <a:t>By N.Kanda</a:t>
            </a:r>
            <a:endParaRPr kumimoji="1" lang="en-US" altLang="ja-JP" sz="1200" b="1" i="0" u="none" strike="noStrike" kern="0" cap="none" spc="0" normalizeH="0" baseline="0" noProof="0" dirty="0" smtClean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6" name="直線コネクタ 15"/>
          <p:cNvCxnSpPr/>
          <p:nvPr/>
        </p:nvCxnSpPr>
        <p:spPr bwMode="auto">
          <a:xfrm rot="5400000">
            <a:off x="2000232" y="5072074"/>
            <a:ext cx="1571636" cy="0"/>
          </a:xfrm>
          <a:prstGeom prst="line">
            <a:avLst/>
          </a:prstGeom>
          <a:solidFill>
            <a:srgbClr val="FAFFC9">
              <a:alpha val="50000"/>
            </a:srgbClr>
          </a:solidFill>
          <a:ln w="63500" cap="flat" cmpd="sng" algn="ctr">
            <a:solidFill>
              <a:srgbClr val="6699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直線コネクタ 16"/>
          <p:cNvCxnSpPr/>
          <p:nvPr/>
        </p:nvCxnSpPr>
        <p:spPr bwMode="auto">
          <a:xfrm>
            <a:off x="2786050" y="4286256"/>
            <a:ext cx="4000528" cy="0"/>
          </a:xfrm>
          <a:prstGeom prst="line">
            <a:avLst/>
          </a:prstGeom>
          <a:solidFill>
            <a:srgbClr val="FAFFC9">
              <a:alpha val="50000"/>
            </a:srgbClr>
          </a:solidFill>
          <a:ln w="63500" cap="flat" cmpd="sng" algn="ctr">
            <a:solidFill>
              <a:srgbClr val="6699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Rectangle 3"/>
          <p:cNvSpPr txBox="1">
            <a:spLocks noChangeArrowheads="1"/>
          </p:cNvSpPr>
          <p:nvPr/>
        </p:nvSpPr>
        <p:spPr>
          <a:xfrm rot="16200000">
            <a:off x="1716861" y="4860141"/>
            <a:ext cx="1495436" cy="500066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600" b="1" kern="0" dirty="0" smtClean="0">
                <a:solidFill>
                  <a:srgbClr val="99CCFF"/>
                </a:solidFill>
                <a:latin typeface="+mn-lt"/>
                <a:ea typeface="+mn-ea"/>
                <a:sym typeface="Wingdings" pitchFamily="2" charset="2"/>
              </a:rPr>
              <a:t>1.4 M</a:t>
            </a:r>
            <a:r>
              <a:rPr lang="en-US" altLang="ja-JP" sz="1600" b="1" kern="0" baseline="-25000" dirty="0" smtClean="0">
                <a:solidFill>
                  <a:srgbClr val="99CCFF"/>
                </a:solidFill>
                <a:latin typeface="+mn-lt"/>
                <a:ea typeface="+mn-ea"/>
                <a:sym typeface="Wingdings" pitchFamily="2" charset="2"/>
              </a:rPr>
              <a:t>sun</a:t>
            </a:r>
            <a:r>
              <a:rPr lang="en-US" altLang="ja-JP" sz="1600" b="1" kern="0" dirty="0" smtClean="0">
                <a:solidFill>
                  <a:srgbClr val="99CCFF"/>
                </a:solidFill>
                <a:latin typeface="+mn-lt"/>
                <a:ea typeface="+mn-ea"/>
                <a:sym typeface="Wingdings" pitchFamily="2" charset="2"/>
              </a:rPr>
              <a:t> </a:t>
            </a: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600" b="1" kern="0" dirty="0" smtClean="0">
                <a:solidFill>
                  <a:srgbClr val="99CCFF"/>
                </a:solidFill>
                <a:latin typeface="+mn-lt"/>
                <a:ea typeface="+mn-ea"/>
                <a:sym typeface="Wingdings" pitchFamily="2" charset="2"/>
              </a:rPr>
              <a:t> NS-NS</a:t>
            </a: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99CC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6786578" y="4071942"/>
            <a:ext cx="1495436" cy="500066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600" b="1" kern="0" dirty="0" smtClean="0">
                <a:solidFill>
                  <a:srgbClr val="99CCFF"/>
                </a:solidFill>
                <a:latin typeface="+mn-lt"/>
                <a:ea typeface="+mn-ea"/>
                <a:sym typeface="Wingdings" pitchFamily="2" charset="2"/>
              </a:rPr>
              <a:t>120 Mpc</a:t>
            </a: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99CC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右矢印 22"/>
          <p:cNvSpPr/>
          <p:nvPr/>
        </p:nvSpPr>
        <p:spPr bwMode="auto">
          <a:xfrm>
            <a:off x="2416797" y="1678863"/>
            <a:ext cx="285752" cy="285752"/>
          </a:xfrm>
          <a:prstGeom prst="rightArrow">
            <a:avLst/>
          </a:prstGeom>
          <a:solidFill>
            <a:srgbClr val="FFFFFF">
              <a:alpha val="1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>
          <a:xfrm>
            <a:off x="2714236" y="1619300"/>
            <a:ext cx="3429024" cy="428628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2000" b="1" kern="0" dirty="0" smtClean="0">
                <a:solidFill>
                  <a:srgbClr val="EAEAEA"/>
                </a:solidFill>
                <a:latin typeface="+mn-lt"/>
                <a:ea typeface="+mn-ea"/>
              </a:rPr>
              <a:t>Obs. Range</a:t>
            </a:r>
            <a:r>
              <a:rPr lang="en-US" altLang="ja-JP" sz="2000" b="1" kern="0" dirty="0" smtClean="0">
                <a:solidFill>
                  <a:srgbClr val="CCECFF"/>
                </a:solidFill>
                <a:latin typeface="+mn-lt"/>
                <a:ea typeface="+mn-ea"/>
                <a:sym typeface="Wingdings" pitchFamily="2" charset="2"/>
              </a:rPr>
              <a:t> </a:t>
            </a:r>
            <a:r>
              <a:rPr lang="en-US" altLang="ja-JP" sz="2000" b="1" kern="0" dirty="0" smtClean="0">
                <a:solidFill>
                  <a:srgbClr val="99CCFF"/>
                </a:solidFill>
                <a:latin typeface="+mn-lt"/>
                <a:ea typeface="+mn-ea"/>
                <a:sym typeface="Wingdings" pitchFamily="2" charset="2"/>
              </a:rPr>
              <a:t>120Mpc</a:t>
            </a:r>
            <a:endParaRPr kumimoji="1" lang="en-US" altLang="ja-JP" sz="2000" b="1" i="0" u="none" strike="noStrike" kern="0" cap="none" spc="0" normalizeH="0" baseline="0" noProof="0" dirty="0" smtClean="0">
              <a:ln>
                <a:noFill/>
              </a:ln>
              <a:solidFill>
                <a:srgbClr val="99CC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4" name="Rectangle 3"/>
          <p:cNvSpPr txBox="1">
            <a:spLocks noChangeArrowheads="1"/>
          </p:cNvSpPr>
          <p:nvPr/>
        </p:nvSpPr>
        <p:spPr>
          <a:xfrm>
            <a:off x="5572132" y="1714488"/>
            <a:ext cx="3143272" cy="428628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200" b="1" kern="0" dirty="0" smtClean="0">
                <a:solidFill>
                  <a:srgbClr val="808080"/>
                </a:solidFill>
                <a:latin typeface="+mn-lt"/>
                <a:ea typeface="+mn-ea"/>
              </a:rPr>
              <a:t>(SNR=8, Avg. over sky pos. an pol.)</a:t>
            </a:r>
            <a:endParaRPr kumimoji="1" lang="en-US" altLang="ja-JP" sz="1200" b="1" i="0" u="none" strike="noStrike" kern="0" cap="none" spc="0" normalizeH="0" baseline="0" noProof="0" dirty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5" name="円/楕円 34"/>
          <p:cNvSpPr/>
          <p:nvPr/>
        </p:nvSpPr>
        <p:spPr bwMode="auto">
          <a:xfrm>
            <a:off x="2643174" y="4143380"/>
            <a:ext cx="285752" cy="285752"/>
          </a:xfrm>
          <a:prstGeom prst="ellipse">
            <a:avLst/>
          </a:prstGeom>
          <a:solidFill>
            <a:srgbClr val="99CCFF"/>
          </a:solidFill>
          <a:ln w="57150" cap="flat" cmpd="sng" algn="ctr">
            <a:solidFill>
              <a:srgbClr val="66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40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Detection rate of LCGT</a:t>
            </a:r>
            <a:endParaRPr lang="ja-JP" altLang="ja-JP" dirty="0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The 20th workshop on General Relativity and Gravitation  (JGRG20, Sept. 23, 2010, YITP, Kyoto)</a:t>
            </a:r>
            <a:endParaRPr lang="en-US" altLang="ja-JP" sz="12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357438" y="5000636"/>
            <a:ext cx="5357834" cy="785824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  <a:buClrTx/>
              <a:buNone/>
              <a:defRPr/>
            </a:pPr>
            <a:r>
              <a:rPr lang="en-US" altLang="ja-JP" sz="2400" b="1" dirty="0" smtClean="0">
                <a:solidFill>
                  <a:srgbClr val="6699FF"/>
                </a:solidFill>
              </a:rPr>
              <a:t>Detection rate</a:t>
            </a:r>
            <a:r>
              <a:rPr lang="ja-JP" altLang="en-US" sz="2400" b="1" dirty="0" smtClean="0">
                <a:solidFill>
                  <a:srgbClr val="6699FF"/>
                </a:solidFill>
              </a:rPr>
              <a:t>　 </a:t>
            </a:r>
            <a:r>
              <a:rPr lang="en-US" altLang="ja-JP" sz="2400" b="1" dirty="0" smtClean="0">
                <a:solidFill>
                  <a:srgbClr val="6699FF"/>
                </a:solidFill>
              </a:rPr>
              <a:t>  6.9 events/yr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ja-JP" sz="2400" b="1" dirty="0" smtClean="0">
              <a:solidFill>
                <a:srgbClr val="6699FF"/>
              </a:solidFill>
            </a:endParaRPr>
          </a:p>
        </p:txBody>
      </p:sp>
      <p:sp>
        <p:nvSpPr>
          <p:cNvPr id="22" name="右矢印 21"/>
          <p:cNvSpPr/>
          <p:nvPr/>
        </p:nvSpPr>
        <p:spPr bwMode="auto">
          <a:xfrm>
            <a:off x="1928794" y="5000642"/>
            <a:ext cx="357190" cy="428628"/>
          </a:xfrm>
          <a:prstGeom prst="rightArrow">
            <a:avLst/>
          </a:prstGeom>
          <a:solidFill>
            <a:srgbClr val="99CCFF">
              <a:alpha val="10000"/>
            </a:srgbClr>
          </a:solidFill>
          <a:ln w="158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9" name="角丸四角形 18"/>
          <p:cNvSpPr/>
          <p:nvPr/>
        </p:nvSpPr>
        <p:spPr bwMode="auto">
          <a:xfrm>
            <a:off x="1285852" y="2214554"/>
            <a:ext cx="7358114" cy="2500330"/>
          </a:xfrm>
          <a:prstGeom prst="roundRect">
            <a:avLst>
              <a:gd name="adj" fmla="val 5609"/>
            </a:avLst>
          </a:prstGeom>
          <a:solidFill>
            <a:srgbClr val="000000">
              <a:alpha val="50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grpSp>
        <p:nvGrpSpPr>
          <p:cNvPr id="3" name="グループ化 27"/>
          <p:cNvGrpSpPr/>
          <p:nvPr/>
        </p:nvGrpSpPr>
        <p:grpSpPr>
          <a:xfrm>
            <a:off x="1357290" y="3786190"/>
            <a:ext cx="7500990" cy="928694"/>
            <a:chOff x="1071538" y="2428868"/>
            <a:chExt cx="7500990" cy="928694"/>
          </a:xfrm>
        </p:grpSpPr>
        <p:sp>
          <p:nvSpPr>
            <p:cNvPr id="14" name="Rectangle 3"/>
            <p:cNvSpPr txBox="1">
              <a:spLocks noChangeArrowheads="1"/>
            </p:cNvSpPr>
            <p:nvPr/>
          </p:nvSpPr>
          <p:spPr>
            <a:xfrm>
              <a:off x="1071538" y="2428868"/>
              <a:ext cx="7500990" cy="571504"/>
            </a:xfrm>
            <a:prstGeom prst="rect">
              <a:avLst/>
            </a:prstGeom>
          </p:spPr>
          <p:txBody>
            <a:bodyPr/>
            <a:lstStyle/>
            <a:p>
              <a:pPr marL="193675" indent="-193675" algn="l" eaLnBrk="0" hangingPunct="0">
                <a:lnSpc>
                  <a:spcPct val="110000"/>
                </a:lnSpc>
                <a:buSzPct val="70000"/>
                <a:buNone/>
                <a:defRPr/>
              </a:pPr>
              <a:r>
                <a:rPr lang="en-US" altLang="ja-JP" sz="2000" b="1" kern="0" dirty="0" smtClean="0">
                  <a:solidFill>
                    <a:srgbClr val="EAEAEA"/>
                  </a:solidFill>
                  <a:latin typeface="+mn-lt"/>
                  <a:ea typeface="+mn-ea"/>
                </a:rPr>
                <a:t>Event rate :   </a:t>
              </a:r>
              <a:endParaRPr lang="en-US" altLang="ja-JP" sz="1600" b="1" kern="0" dirty="0" smtClean="0">
                <a:solidFill>
                  <a:srgbClr val="CCECFF"/>
                </a:solidFill>
                <a:latin typeface="+mn-lt"/>
                <a:ea typeface="+mn-ea"/>
              </a:endParaRPr>
            </a:p>
          </p:txBody>
        </p:sp>
        <p:pic>
          <p:nvPicPr>
            <p:cNvPr id="16" name="図 15" descr="txp_fig.bmp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00000"/>
            </a:blip>
            <a:stretch>
              <a:fillRect/>
            </a:stretch>
          </p:blipFill>
          <p:spPr>
            <a:xfrm>
              <a:off x="1728128" y="2830200"/>
              <a:ext cx="4357718" cy="432048"/>
            </a:xfrm>
            <a:prstGeom prst="rect">
              <a:avLst/>
            </a:prstGeom>
          </p:spPr>
        </p:pic>
        <p:sp>
          <p:nvSpPr>
            <p:cNvPr id="17" name="Rectangle 3"/>
            <p:cNvSpPr txBox="1">
              <a:spLocks noChangeArrowheads="1"/>
            </p:cNvSpPr>
            <p:nvPr/>
          </p:nvSpPr>
          <p:spPr>
            <a:xfrm>
              <a:off x="6429388" y="2857496"/>
              <a:ext cx="1928858" cy="500066"/>
            </a:xfrm>
            <a:prstGeom prst="rect">
              <a:avLst/>
            </a:prstGeom>
          </p:spPr>
          <p:txBody>
            <a:bodyPr/>
            <a:lstStyle/>
            <a:p>
              <a:pPr marL="193675" indent="-193675" algn="l" eaLnBrk="0" hangingPunct="0">
                <a:lnSpc>
                  <a:spcPct val="110000"/>
                </a:lnSpc>
                <a:buSzPct val="70000"/>
                <a:buNone/>
                <a:defRPr/>
              </a:pPr>
              <a:r>
                <a:rPr lang="en-US" altLang="ja-JP" sz="1100" b="1" kern="0" dirty="0" smtClean="0">
                  <a:solidFill>
                    <a:srgbClr val="CCECFF"/>
                  </a:solidFill>
                  <a:latin typeface="+mn-lt"/>
                  <a:ea typeface="+mn-ea"/>
                </a:rPr>
                <a:t>V. Kalogera et.al., </a:t>
              </a:r>
            </a:p>
            <a:p>
              <a:pPr marL="193675" indent="-193675" algn="l" eaLnBrk="0" hangingPunct="0">
                <a:lnSpc>
                  <a:spcPct val="110000"/>
                </a:lnSpc>
                <a:buSzPct val="70000"/>
                <a:buNone/>
                <a:defRPr/>
              </a:pPr>
              <a:r>
                <a:rPr lang="en-US" altLang="ja-JP" sz="1100" b="1" kern="0" dirty="0" smtClean="0">
                  <a:solidFill>
                    <a:srgbClr val="CCECFF"/>
                  </a:solidFill>
                  <a:latin typeface="+mn-lt"/>
                  <a:ea typeface="+mn-ea"/>
                </a:rPr>
                <a:t> ApJ, 601 L179 (2004)</a:t>
              </a:r>
            </a:p>
          </p:txBody>
        </p:sp>
      </p:grpSp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1357290" y="2214554"/>
            <a:ext cx="7500990" cy="1000132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2000" b="1" kern="0" dirty="0" smtClean="0">
                <a:solidFill>
                  <a:srgbClr val="EAEAEA"/>
                </a:solidFill>
                <a:latin typeface="+mn-lt"/>
                <a:ea typeface="+mn-ea"/>
              </a:rPr>
              <a:t>Observable range </a:t>
            </a:r>
          </a:p>
          <a:p>
            <a:pPr marL="193675" lvl="0" indent="-193675" algn="l" eaLnBrk="0" hangingPunct="0">
              <a:lnSpc>
                <a:spcPct val="110000"/>
              </a:lnSpc>
              <a:buSzPct val="70000"/>
              <a:buNone/>
              <a:defRPr/>
            </a:pPr>
            <a:r>
              <a:rPr lang="en-US" altLang="ja-JP" sz="2000" b="1" kern="0" dirty="0" smtClean="0">
                <a:solidFill>
                  <a:srgbClr val="EAEAEA"/>
                </a:solidFill>
                <a:latin typeface="+mn-lt"/>
                <a:ea typeface="+mn-ea"/>
              </a:rPr>
              <a:t>         </a:t>
            </a:r>
            <a:r>
              <a:rPr lang="en-US" altLang="ja-JP" sz="2000" b="1" kern="0" dirty="0" smtClean="0">
                <a:solidFill>
                  <a:srgbClr val="EAEAEA"/>
                </a:solidFill>
              </a:rPr>
              <a:t>sensitivity curve  </a:t>
            </a:r>
            <a:r>
              <a:rPr lang="en-US" altLang="ja-JP" sz="2000" b="1" kern="0" dirty="0" smtClean="0">
                <a:solidFill>
                  <a:srgbClr val="EAEAEA"/>
                </a:solidFill>
                <a:sym typeface="Wingdings" pitchFamily="2" charset="2"/>
              </a:rPr>
              <a:t> </a:t>
            </a:r>
            <a:r>
              <a:rPr lang="en-US" altLang="ja-JP" sz="2000" b="1" kern="0" dirty="0" smtClean="0">
                <a:solidFill>
                  <a:srgbClr val="EAEAEA"/>
                </a:solidFill>
                <a:latin typeface="+mn-lt"/>
                <a:ea typeface="+mn-ea"/>
              </a:rPr>
              <a:t>120 Mpc</a:t>
            </a:r>
            <a:endParaRPr kumimoji="1" lang="en-US" altLang="ja-JP" sz="2000" b="1" i="0" u="none" strike="noStrike" kern="0" cap="none" spc="0" normalizeH="0" baseline="0" noProof="0" dirty="0" smtClean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4" name="グループ化 28"/>
          <p:cNvGrpSpPr/>
          <p:nvPr/>
        </p:nvGrpSpPr>
        <p:grpSpPr>
          <a:xfrm>
            <a:off x="1357290" y="2942582"/>
            <a:ext cx="7500990" cy="915046"/>
            <a:chOff x="1142976" y="3299772"/>
            <a:chExt cx="7500990" cy="915046"/>
          </a:xfrm>
        </p:grpSpPr>
        <p:sp>
          <p:nvSpPr>
            <p:cNvPr id="23" name="Rectangle 3"/>
            <p:cNvSpPr txBox="1">
              <a:spLocks noChangeArrowheads="1"/>
            </p:cNvSpPr>
            <p:nvPr/>
          </p:nvSpPr>
          <p:spPr>
            <a:xfrm>
              <a:off x="1142976" y="3299772"/>
              <a:ext cx="7500990" cy="571504"/>
            </a:xfrm>
            <a:prstGeom prst="rect">
              <a:avLst/>
            </a:prstGeom>
          </p:spPr>
          <p:txBody>
            <a:bodyPr/>
            <a:lstStyle/>
            <a:p>
              <a:pPr marL="193675" indent="-193675" algn="l" eaLnBrk="0" hangingPunct="0">
                <a:lnSpc>
                  <a:spcPct val="110000"/>
                </a:lnSpc>
                <a:buSzPct val="70000"/>
                <a:buNone/>
                <a:defRPr/>
              </a:pPr>
              <a:r>
                <a:rPr lang="en-US" altLang="ja-JP" sz="2000" b="1" kern="0" dirty="0" smtClean="0">
                  <a:solidFill>
                    <a:srgbClr val="EAEAEA"/>
                  </a:solidFill>
                  <a:latin typeface="+mn-lt"/>
                  <a:ea typeface="+mn-ea"/>
                </a:rPr>
                <a:t>Galaxy number density :   </a:t>
              </a:r>
              <a:endParaRPr lang="en-US" altLang="ja-JP" sz="1600" b="1" kern="0" dirty="0" smtClean="0">
                <a:solidFill>
                  <a:srgbClr val="CCECFF"/>
                </a:solidFill>
                <a:latin typeface="+mn-lt"/>
                <a:ea typeface="+mn-ea"/>
              </a:endParaRPr>
            </a:p>
          </p:txBody>
        </p:sp>
        <p:pic>
          <p:nvPicPr>
            <p:cNvPr id="26" name="図 25" descr="txp_fig.bmp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00000"/>
            </a:blip>
            <a:stretch>
              <a:fillRect/>
            </a:stretch>
          </p:blipFill>
          <p:spPr>
            <a:xfrm>
              <a:off x="1857356" y="3730378"/>
              <a:ext cx="3925670" cy="387353"/>
            </a:xfrm>
            <a:prstGeom prst="rect">
              <a:avLst/>
            </a:prstGeom>
          </p:spPr>
        </p:pic>
        <p:sp>
          <p:nvSpPr>
            <p:cNvPr id="27" name="Rectangle 3"/>
            <p:cNvSpPr txBox="1">
              <a:spLocks noChangeArrowheads="1"/>
            </p:cNvSpPr>
            <p:nvPr/>
          </p:nvSpPr>
          <p:spPr>
            <a:xfrm>
              <a:off x="6429388" y="3714752"/>
              <a:ext cx="1928858" cy="500066"/>
            </a:xfrm>
            <a:prstGeom prst="rect">
              <a:avLst/>
            </a:prstGeom>
          </p:spPr>
          <p:txBody>
            <a:bodyPr/>
            <a:lstStyle/>
            <a:p>
              <a:pPr marL="193675" indent="-193675" algn="l" eaLnBrk="0" hangingPunct="0">
                <a:lnSpc>
                  <a:spcPct val="110000"/>
                </a:lnSpc>
                <a:buSzPct val="70000"/>
                <a:buNone/>
                <a:defRPr/>
              </a:pPr>
              <a:r>
                <a:rPr lang="en-US" altLang="ja-JP" sz="1100" b="1" kern="0" dirty="0" smtClean="0">
                  <a:solidFill>
                    <a:srgbClr val="CCECFF"/>
                  </a:solidFill>
                  <a:latin typeface="+mn-lt"/>
                  <a:ea typeface="+mn-ea"/>
                </a:rPr>
                <a:t>R. K. Kopparapu et.al., </a:t>
              </a:r>
            </a:p>
            <a:p>
              <a:pPr marL="193675" indent="-193675" algn="l" eaLnBrk="0" hangingPunct="0">
                <a:lnSpc>
                  <a:spcPct val="110000"/>
                </a:lnSpc>
                <a:buSzPct val="70000"/>
                <a:buNone/>
                <a:defRPr/>
              </a:pPr>
              <a:r>
                <a:rPr lang="en-US" altLang="ja-JP" sz="1100" b="1" kern="0" dirty="0" smtClean="0">
                  <a:solidFill>
                    <a:srgbClr val="CCECFF"/>
                  </a:solidFill>
                  <a:latin typeface="+mn-lt"/>
                  <a:ea typeface="+mn-ea"/>
                </a:rPr>
                <a:t> ApJ. 675 1459 (2008)</a:t>
              </a:r>
            </a:p>
          </p:txBody>
        </p:sp>
      </p:grpSp>
      <p:sp>
        <p:nvSpPr>
          <p:cNvPr id="21" name="スライド番号プレースホルダ 2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AF75637-E8AC-4181-927C-9D85E9A3AAC1}" type="slidenum">
              <a:rPr lang="en-US" altLang="ja-JP" sz="14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altLang="ja-JP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>
          <a:xfrm>
            <a:off x="1071538" y="1500174"/>
            <a:ext cx="6215106" cy="571504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b="1" kern="0" dirty="0" smtClean="0">
                <a:solidFill>
                  <a:srgbClr val="99CCFF"/>
                </a:solidFill>
                <a:latin typeface="+mn-lt"/>
                <a:ea typeface="+mn-ea"/>
                <a:sym typeface="Wingdings" pitchFamily="2" charset="2"/>
              </a:rPr>
              <a:t>Neutron-star binary inspirals events</a:t>
            </a:r>
            <a:endParaRPr kumimoji="1" lang="en-US" altLang="ja-JP" b="1" i="0" u="none" strike="noStrike" kern="0" cap="none" spc="0" normalizeH="0" baseline="0" noProof="0" dirty="0" smtClean="0">
              <a:ln>
                <a:noFill/>
              </a:ln>
              <a:solidFill>
                <a:srgbClr val="99CC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40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Detection probability</a:t>
            </a:r>
            <a:endParaRPr lang="ja-JP" altLang="ja-JP" dirty="0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The 20th workshop on General Relativity and Gravitation  (JGRG20, Sept. 23, 2010, YITP, Kyoto)</a:t>
            </a:r>
            <a:endParaRPr lang="en-US" altLang="ja-JP" sz="12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67370" y="2571744"/>
            <a:ext cx="6190844" cy="3817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928662" y="1071546"/>
            <a:ext cx="4786346" cy="785818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2000" b="1" kern="0" dirty="0" smtClean="0">
                <a:solidFill>
                  <a:srgbClr val="EAEAEA"/>
                </a:solidFill>
                <a:latin typeface="+mn-lt"/>
                <a:ea typeface="+mn-ea"/>
              </a:rPr>
              <a:t>Probability to detect</a:t>
            </a: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2000" b="1" kern="0" dirty="0" smtClean="0">
                <a:solidFill>
                  <a:srgbClr val="EAEAEA"/>
                </a:solidFill>
                <a:latin typeface="+mn-lt"/>
                <a:ea typeface="+mn-ea"/>
              </a:rPr>
              <a:t>   at least one event</a:t>
            </a: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2000" b="1" kern="0" dirty="0" smtClean="0">
                <a:solidFill>
                  <a:srgbClr val="EAEAEA"/>
                </a:solidFill>
                <a:latin typeface="+mn-lt"/>
                <a:ea typeface="+mn-ea"/>
              </a:rPr>
              <a:t>   in one-year observation</a:t>
            </a:r>
          </a:p>
        </p:txBody>
      </p:sp>
      <p:sp>
        <p:nvSpPr>
          <p:cNvPr id="14" name="右矢印 13"/>
          <p:cNvSpPr/>
          <p:nvPr/>
        </p:nvSpPr>
        <p:spPr bwMode="auto">
          <a:xfrm>
            <a:off x="4572000" y="1357298"/>
            <a:ext cx="357190" cy="357190"/>
          </a:xfrm>
          <a:prstGeom prst="rightArrow">
            <a:avLst/>
          </a:prstGeom>
          <a:solidFill>
            <a:srgbClr val="FFFFFF">
              <a:alpha val="1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5072066" y="1142984"/>
            <a:ext cx="3571900" cy="785818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2000" b="1" kern="0" dirty="0" smtClean="0">
                <a:solidFill>
                  <a:srgbClr val="CCECFF"/>
                </a:solidFill>
                <a:latin typeface="+mn-lt"/>
                <a:ea typeface="+mn-ea"/>
              </a:rPr>
              <a:t>Success probability</a:t>
            </a: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2000" b="1" kern="0" dirty="0" smtClean="0">
                <a:solidFill>
                  <a:srgbClr val="EAEAEA"/>
                </a:solidFill>
                <a:latin typeface="+mn-lt"/>
                <a:ea typeface="+mn-ea"/>
              </a:rPr>
              <a:t>      of the LCGT project</a:t>
            </a: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357158" y="5857892"/>
            <a:ext cx="1785950" cy="500066"/>
          </a:xfrm>
          <a:prstGeom prst="rect">
            <a:avLst/>
          </a:prstGeom>
        </p:spPr>
        <p:txBody>
          <a:bodyPr/>
          <a:lstStyle/>
          <a:p>
            <a:pPr marL="193675" indent="-193675" algn="l" eaLnBrk="0" hangingPunct="0">
              <a:lnSpc>
                <a:spcPct val="110000"/>
              </a:lnSpc>
              <a:buSzPct val="70000"/>
              <a:buNone/>
              <a:defRPr/>
            </a:pPr>
            <a:r>
              <a:rPr lang="en-US" altLang="ja-JP" sz="1200" b="1" kern="0" dirty="0" smtClean="0">
                <a:solidFill>
                  <a:srgbClr val="DDDDDD"/>
                </a:solidFill>
                <a:latin typeface="+mn-lt"/>
                <a:ea typeface="+mn-ea"/>
              </a:rPr>
              <a:t>Assume</a:t>
            </a:r>
          </a:p>
          <a:p>
            <a:pPr marL="193675" indent="-193675" algn="l" eaLnBrk="0" hangingPunct="0">
              <a:lnSpc>
                <a:spcPct val="110000"/>
              </a:lnSpc>
              <a:buSzPct val="70000"/>
              <a:buNone/>
              <a:defRPr/>
            </a:pPr>
            <a:r>
              <a:rPr lang="en-US" altLang="ja-JP" sz="1200" b="1" kern="0" dirty="0" smtClean="0">
                <a:solidFill>
                  <a:srgbClr val="DDDDDD"/>
                </a:solidFill>
                <a:latin typeface="+mn-lt"/>
                <a:ea typeface="+mn-ea"/>
              </a:rPr>
              <a:t> Poisson distribution</a:t>
            </a: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7215206" y="6187786"/>
            <a:ext cx="1285884" cy="285752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altLang="ja-JP" sz="1000" b="1" kern="0" dirty="0" smtClean="0">
                <a:solidFill>
                  <a:srgbClr val="3366FF"/>
                </a:solidFill>
                <a:latin typeface="+mn-lt"/>
                <a:ea typeface="+mn-ea"/>
              </a:rPr>
              <a:t>Figure: N.Kanda</a:t>
            </a:r>
          </a:p>
        </p:txBody>
      </p:sp>
      <p:sp>
        <p:nvSpPr>
          <p:cNvPr id="19" name="スライド番号プレースホルダ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AF75637-E8AC-4181-927C-9D85E9A3AAC1}" type="slidenum">
              <a:rPr lang="en-US" altLang="ja-JP" sz="14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altLang="ja-JP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cxnSp>
        <p:nvCxnSpPr>
          <p:cNvPr id="20" name="直線コネクタ 19"/>
          <p:cNvCxnSpPr>
            <a:stCxn id="22" idx="4"/>
          </p:cNvCxnSpPr>
          <p:nvPr/>
        </p:nvCxnSpPr>
        <p:spPr bwMode="auto">
          <a:xfrm rot="5400000">
            <a:off x="4607719" y="4393413"/>
            <a:ext cx="3071834" cy="0"/>
          </a:xfrm>
          <a:prstGeom prst="line">
            <a:avLst/>
          </a:prstGeom>
          <a:solidFill>
            <a:srgbClr val="FAFFC9">
              <a:alpha val="50000"/>
            </a:srgbClr>
          </a:solidFill>
          <a:ln w="63500" cap="flat" cmpd="sng" algn="ctr">
            <a:solidFill>
              <a:srgbClr val="6699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円/楕円 21"/>
          <p:cNvSpPr/>
          <p:nvPr/>
        </p:nvSpPr>
        <p:spPr bwMode="auto">
          <a:xfrm>
            <a:off x="6000760" y="2571744"/>
            <a:ext cx="285752" cy="285752"/>
          </a:xfrm>
          <a:prstGeom prst="ellipse">
            <a:avLst/>
          </a:prstGeom>
          <a:solidFill>
            <a:srgbClr val="99CCFF"/>
          </a:solidFill>
          <a:ln w="57150" cap="flat" cmpd="sng" algn="ctr">
            <a:solidFill>
              <a:srgbClr val="66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>
          <a:xfrm>
            <a:off x="6286528" y="2214554"/>
            <a:ext cx="1643058" cy="571504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kumimoji="1" lang="en-US" altLang="ja-JP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6699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99.9%</a:t>
            </a: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endParaRPr kumimoji="1" lang="en-US" altLang="ja-JP" sz="2400" b="1" i="0" u="none" strike="noStrike" kern="0" cap="none" spc="0" normalizeH="0" baseline="0" noProof="0" dirty="0" smtClean="0">
              <a:ln>
                <a:noFill/>
              </a:ln>
              <a:solidFill>
                <a:srgbClr val="6699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The 20th workshop on General Relativity and Gravitation  (JGRG20, Sept. 23, 2010, YITP, Kyoto)</a:t>
            </a:r>
            <a:endParaRPr lang="en-US" altLang="ja-JP" sz="12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96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48" y="1074761"/>
            <a:ext cx="7858180" cy="5211759"/>
          </a:xfrm>
        </p:spPr>
        <p:txBody>
          <a:bodyPr/>
          <a:lstStyle/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/>
              <a:t>  </a:t>
            </a:r>
            <a:endParaRPr lang="en-US" altLang="ja-JP" sz="2800" b="1" dirty="0" smtClean="0"/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 smtClean="0"/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/>
              <a:t>     </a:t>
            </a:r>
            <a:r>
              <a:rPr lang="en-US" altLang="ja-JP" sz="3600" b="1" dirty="0" smtClean="0"/>
              <a:t>1. Introduction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600" b="1" dirty="0" smtClean="0"/>
              <a:t>    2. LCGT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600" b="1" dirty="0" smtClean="0"/>
              <a:t>    3. DECIGO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600" b="1" dirty="0" smtClean="0"/>
              <a:t>    4. Summary</a:t>
            </a:r>
            <a:r>
              <a:rPr lang="ja-JP" altLang="en-US" sz="2800" b="1" dirty="0" smtClean="0">
                <a:solidFill>
                  <a:srgbClr val="008000"/>
                </a:solidFill>
              </a:rPr>
              <a:t>          </a:t>
            </a:r>
            <a:endParaRPr lang="ja-JP" altLang="en-US" sz="2800" b="1" dirty="0"/>
          </a:p>
        </p:txBody>
      </p:sp>
      <p:sp>
        <p:nvSpPr>
          <p:cNvPr id="19640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ja-JP" altLang="ja-JP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4D060A6-9F2D-4B2F-AA5E-080FECEE08E7}" type="slidenum">
              <a:rPr lang="en-US" altLang="ja-JP" smtClean="0"/>
              <a:pPr/>
              <a:t>2</a:t>
            </a:fld>
            <a:endParaRPr lang="en-US" altLang="ja-JP" dirty="0"/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The 20th workshop on General Relativity and Gravitation  (JGRG20, Sept. 23, 2010, YITP, Kyoto)</a:t>
            </a:r>
            <a:endParaRPr lang="en-US" altLang="ja-JP" sz="12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96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48" y="1074761"/>
            <a:ext cx="7858180" cy="5211759"/>
          </a:xfrm>
        </p:spPr>
        <p:txBody>
          <a:bodyPr/>
          <a:lstStyle/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/>
              <a:t> </a:t>
            </a:r>
            <a:r>
              <a:rPr lang="en-US" altLang="ja-JP" sz="2800" b="1" dirty="0" smtClean="0"/>
              <a:t>    </a:t>
            </a:r>
            <a:r>
              <a:rPr lang="en-US" altLang="ja-JP" sz="3600" b="1" dirty="0" smtClean="0">
                <a:solidFill>
                  <a:srgbClr val="FFFFFF"/>
                </a:solidFill>
              </a:rPr>
              <a:t>1. Introduction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600" b="1" dirty="0" smtClean="0"/>
              <a:t>    </a:t>
            </a:r>
            <a:r>
              <a:rPr lang="en-US" altLang="ja-JP" sz="3600" b="1" dirty="0" smtClean="0">
                <a:solidFill>
                  <a:srgbClr val="FF7C80"/>
                </a:solidFill>
              </a:rPr>
              <a:t>2. LCGT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FF7C80"/>
                </a:solidFill>
              </a:rPr>
              <a:t>           </a:t>
            </a:r>
            <a:r>
              <a:rPr lang="en-US" altLang="ja-JP" sz="2800" b="1" dirty="0" smtClean="0">
                <a:solidFill>
                  <a:srgbClr val="FFFFFF"/>
                </a:solidFill>
              </a:rPr>
              <a:t>Overview and design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FF7C80"/>
                </a:solidFill>
              </a:rPr>
              <a:t>           </a:t>
            </a:r>
            <a:r>
              <a:rPr lang="en-US" altLang="ja-JP" sz="2800" b="1" dirty="0" smtClean="0">
                <a:solidFill>
                  <a:srgbClr val="FFFFFF"/>
                </a:solidFill>
              </a:rPr>
              <a:t>Observable range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FF7C80"/>
                </a:solidFill>
              </a:rPr>
              <a:t>           R&amp;D by CLIO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600" b="1" dirty="0" smtClean="0"/>
              <a:t>    3. DECIGO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600" b="1" dirty="0" smtClean="0"/>
              <a:t>    4. Summary</a:t>
            </a:r>
            <a:r>
              <a:rPr lang="ja-JP" altLang="en-US" sz="2800" b="1" dirty="0" smtClean="0">
                <a:solidFill>
                  <a:srgbClr val="008000"/>
                </a:solidFill>
              </a:rPr>
              <a:t>          </a:t>
            </a:r>
            <a:endParaRPr lang="ja-JP" altLang="en-US" sz="2800" b="1" dirty="0"/>
          </a:p>
        </p:txBody>
      </p:sp>
      <p:sp>
        <p:nvSpPr>
          <p:cNvPr id="19640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ja-JP" altLang="ja-JP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4D060A6-9F2D-4B2F-AA5E-080FECEE08E7}" type="slidenum">
              <a:rPr lang="en-US" altLang="ja-JP" smtClean="0"/>
              <a:pPr/>
              <a:t>20</a:t>
            </a:fld>
            <a:endParaRPr lang="en-US" altLang="ja-JP" dirty="0"/>
          </a:p>
        </p:txBody>
      </p:sp>
      <p:sp>
        <p:nvSpPr>
          <p:cNvPr id="8" name="下矢印 7"/>
          <p:cNvSpPr/>
          <p:nvPr/>
        </p:nvSpPr>
        <p:spPr bwMode="auto">
          <a:xfrm rot="5400000" flipV="1">
            <a:off x="1500166" y="3786190"/>
            <a:ext cx="428628" cy="285752"/>
          </a:xfrm>
          <a:prstGeom prst="downArrow">
            <a:avLst/>
          </a:prstGeom>
          <a:solidFill>
            <a:srgbClr val="FFFFFF">
              <a:alpha val="1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dirty="0" smtClean="0"/>
              <a:t>CLIO</a:t>
            </a:r>
            <a:endParaRPr lang="ja-JP" altLang="en-US" dirty="0" smtClean="0"/>
          </a:p>
        </p:txBody>
      </p:sp>
      <p:sp>
        <p:nvSpPr>
          <p:cNvPr id="41986" name="フッター プレースホルダ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The 20th workshop on General Relativity and Gravitation  (JGRG20, Sept. 23, 2010, YITP, Kyoto)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graphicFrame>
        <p:nvGraphicFramePr>
          <p:cNvPr id="356354" name="Object 2">
            <a:hlinkClick r:id="rId4" action="ppaction://hlinkfile"/>
          </p:cNvPr>
          <p:cNvGraphicFramePr>
            <a:graphicFrameLocks noChangeAspect="1"/>
          </p:cNvGraphicFramePr>
          <p:nvPr/>
        </p:nvGraphicFramePr>
        <p:xfrm>
          <a:off x="928662" y="785794"/>
          <a:ext cx="7500990" cy="5632894"/>
        </p:xfrm>
        <a:graphic>
          <a:graphicData uri="http://schemas.openxmlformats.org/presentationml/2006/ole">
            <p:oleObj spid="_x0000_s950274" name="Acrobat Document" r:id="rId5" imgW="9753219" imgH="7315200" progId="AcroExch.Document.7">
              <p:embed/>
            </p:oleObj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6215074" y="857232"/>
            <a:ext cx="2928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kumimoji="1" lang="en-US" altLang="ja-JP" sz="1200" dirty="0" err="1" smtClean="0">
                <a:solidFill>
                  <a:srgbClr val="1C1C1C"/>
                </a:solidFill>
              </a:rPr>
              <a:t>T.Uchiyama</a:t>
            </a:r>
            <a:r>
              <a:rPr kumimoji="1" lang="ja-JP" altLang="en-US" sz="1200" dirty="0" smtClean="0">
                <a:solidFill>
                  <a:srgbClr val="1C1C1C"/>
                </a:solidFill>
              </a:rPr>
              <a:t>　　</a:t>
            </a:r>
            <a:endParaRPr kumimoji="1" lang="en-US" altLang="ja-JP" sz="1200" dirty="0" smtClean="0">
              <a:solidFill>
                <a:srgbClr val="1C1C1C"/>
              </a:solidFill>
            </a:endParaRPr>
          </a:p>
          <a:p>
            <a:pPr algn="l">
              <a:buNone/>
            </a:pPr>
            <a:r>
              <a:rPr kumimoji="1" lang="en-US" altLang="ja-JP" sz="1200" dirty="0" smtClean="0">
                <a:solidFill>
                  <a:srgbClr val="1C1C1C"/>
                </a:solidFill>
              </a:rPr>
              <a:t>March 29, 2009 </a:t>
            </a:r>
            <a:r>
              <a:rPr lang="en-US" altLang="ja-JP" sz="1200" dirty="0" smtClean="0">
                <a:solidFill>
                  <a:srgbClr val="1C1C1C"/>
                </a:solidFill>
              </a:rPr>
              <a:t>JPS Meeting</a:t>
            </a:r>
            <a:endParaRPr kumimoji="1" lang="ja-JP" altLang="en-US" sz="1200" dirty="0">
              <a:solidFill>
                <a:srgbClr val="1C1C1C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21</a:t>
            </a:fld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角丸四角形 8"/>
          <p:cNvSpPr/>
          <p:nvPr/>
        </p:nvSpPr>
        <p:spPr bwMode="auto">
          <a:xfrm>
            <a:off x="642910" y="1285860"/>
            <a:ext cx="8286808" cy="5072098"/>
          </a:xfrm>
          <a:prstGeom prst="roundRect">
            <a:avLst>
              <a:gd name="adj" fmla="val 2202"/>
            </a:avLst>
          </a:prstGeom>
          <a:solidFill>
            <a:srgbClr val="FFFFFF">
              <a:alpha val="9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9" y="1375317"/>
            <a:ext cx="5929354" cy="5065769"/>
          </a:xfrm>
          <a:prstGeom prst="rect">
            <a:avLst/>
          </a:prstGeom>
          <a:noFill/>
          <a:ln w="25400" cap="flat">
            <a:noFill/>
            <a:miter lim="800000"/>
            <a:headEnd/>
            <a:tailEnd/>
          </a:ln>
        </p:spPr>
      </p:pic>
      <p:sp>
        <p:nvSpPr>
          <p:cNvPr id="1494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dirty="0" smtClean="0"/>
              <a:t>CLIO sensitivity</a:t>
            </a:r>
            <a:endParaRPr lang="ja-JP" altLang="en-US" dirty="0" smtClean="0"/>
          </a:p>
        </p:txBody>
      </p:sp>
      <p:sp>
        <p:nvSpPr>
          <p:cNvPr id="41986" name="フッター プレースホルダ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The 20th workshop on General Relativity and Gravitation  (JGRG20, Sept. 23, 2010, YITP, Kyoto)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358082" y="5929330"/>
            <a:ext cx="16430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kumimoji="1" lang="en-US" altLang="ja-JP" sz="1000" dirty="0" err="1" smtClean="0">
                <a:solidFill>
                  <a:srgbClr val="1C1C1C"/>
                </a:solidFill>
              </a:rPr>
              <a:t>T.Uchiyama</a:t>
            </a:r>
            <a:r>
              <a:rPr kumimoji="1" lang="ja-JP" altLang="en-US" sz="1000" dirty="0" smtClean="0">
                <a:solidFill>
                  <a:srgbClr val="1C1C1C"/>
                </a:solidFill>
              </a:rPr>
              <a:t>　　</a:t>
            </a:r>
            <a:endParaRPr kumimoji="1" lang="en-US" altLang="ja-JP" sz="1000" dirty="0" smtClean="0">
              <a:solidFill>
                <a:srgbClr val="1C1C1C"/>
              </a:solidFill>
            </a:endParaRPr>
          </a:p>
          <a:p>
            <a:pPr algn="l">
              <a:buNone/>
            </a:pPr>
            <a:r>
              <a:rPr kumimoji="1" lang="en-US" altLang="ja-JP" sz="1000" dirty="0" smtClean="0">
                <a:solidFill>
                  <a:srgbClr val="1C1C1C"/>
                </a:solidFill>
              </a:rPr>
              <a:t>GWADW2010</a:t>
            </a:r>
            <a:endParaRPr kumimoji="1" lang="ja-JP" altLang="en-US" sz="1000" dirty="0">
              <a:solidFill>
                <a:srgbClr val="1C1C1C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22</a:t>
            </a:fld>
            <a:endParaRPr lang="en-US" altLang="ja-JP" dirty="0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1071538" y="857232"/>
            <a:ext cx="7858180" cy="785818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2000" b="1" kern="0" dirty="0" smtClean="0">
                <a:solidFill>
                  <a:srgbClr val="EAEAEA"/>
                </a:solidFill>
                <a:latin typeface="+mn-lt"/>
                <a:ea typeface="+mn-ea"/>
              </a:rPr>
              <a:t>Sensitivity improvement with cryogenic operation</a:t>
            </a:r>
          </a:p>
        </p:txBody>
      </p:sp>
      <p:grpSp>
        <p:nvGrpSpPr>
          <p:cNvPr id="18" name="グループ化 17"/>
          <p:cNvGrpSpPr/>
          <p:nvPr/>
        </p:nvGrpSpPr>
        <p:grpSpPr>
          <a:xfrm>
            <a:off x="3143240" y="2000240"/>
            <a:ext cx="5788989" cy="3786214"/>
            <a:chOff x="3143240" y="2000240"/>
            <a:chExt cx="5788989" cy="3786214"/>
          </a:xfrm>
        </p:grpSpPr>
        <p:sp>
          <p:nvSpPr>
            <p:cNvPr id="11" name="角丸四角形 10"/>
            <p:cNvSpPr/>
            <p:nvPr/>
          </p:nvSpPr>
          <p:spPr bwMode="auto">
            <a:xfrm>
              <a:off x="4429124" y="2000240"/>
              <a:ext cx="4357718" cy="3786214"/>
            </a:xfrm>
            <a:prstGeom prst="roundRect">
              <a:avLst>
                <a:gd name="adj" fmla="val 2202"/>
              </a:avLst>
            </a:prstGeom>
            <a:solidFill>
              <a:srgbClr val="FFFFFF">
                <a:alpha val="90000"/>
              </a:srgbClr>
            </a:solidFill>
            <a:ln w="50800" cap="flat" cmpd="sng" algn="ctr">
              <a:solidFill>
                <a:srgbClr val="000000">
                  <a:alpha val="8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00562" y="2000240"/>
              <a:ext cx="4431667" cy="3786214"/>
            </a:xfrm>
            <a:prstGeom prst="rect">
              <a:avLst/>
            </a:prstGeom>
            <a:noFill/>
            <a:ln w="25400" cap="flat">
              <a:noFill/>
              <a:miter lim="800000"/>
              <a:headEnd/>
              <a:tailEnd/>
            </a:ln>
          </p:spPr>
        </p:pic>
        <p:sp>
          <p:nvSpPr>
            <p:cNvPr id="15" name="角丸四角形 14"/>
            <p:cNvSpPr/>
            <p:nvPr/>
          </p:nvSpPr>
          <p:spPr bwMode="auto">
            <a:xfrm>
              <a:off x="3143240" y="4572008"/>
              <a:ext cx="428628" cy="642942"/>
            </a:xfrm>
            <a:prstGeom prst="roundRect">
              <a:avLst>
                <a:gd name="adj" fmla="val 2202"/>
              </a:avLst>
            </a:prstGeom>
            <a:noFill/>
            <a:ln w="50800" cap="flat" cmpd="sng" algn="ctr">
              <a:solidFill>
                <a:srgbClr val="000000">
                  <a:alpha val="8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17" name="右矢印 16"/>
            <p:cNvSpPr/>
            <p:nvPr/>
          </p:nvSpPr>
          <p:spPr bwMode="auto">
            <a:xfrm rot="19869224">
              <a:off x="3688980" y="4493298"/>
              <a:ext cx="652664" cy="357190"/>
            </a:xfrm>
            <a:prstGeom prst="rightArrow">
              <a:avLst/>
            </a:prstGeom>
            <a:solidFill>
              <a:srgbClr val="FFFFFF">
                <a:alpha val="10000"/>
              </a:srgbClr>
            </a:solidFill>
            <a:ln w="47625" cap="flat" cmpd="sng" algn="ctr">
              <a:solidFill>
                <a:srgbClr val="000000">
                  <a:alpha val="8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The 20th workshop on General Relativity and Gravitation  (JGRG20, Sept. 23, 2010, YITP, Kyoto)</a:t>
            </a:r>
            <a:endParaRPr lang="en-US" altLang="ja-JP" sz="12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96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48" y="1074761"/>
            <a:ext cx="7858180" cy="5211759"/>
          </a:xfrm>
        </p:spPr>
        <p:txBody>
          <a:bodyPr/>
          <a:lstStyle/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/>
              <a:t>     </a:t>
            </a:r>
            <a:r>
              <a:rPr lang="en-US" altLang="ja-JP" sz="3600" b="1" dirty="0" smtClean="0">
                <a:solidFill>
                  <a:srgbClr val="FFFFFF"/>
                </a:solidFill>
              </a:rPr>
              <a:t>1. Introduction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600" b="1" dirty="0" smtClean="0"/>
              <a:t>    2. LCGT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600" b="1" dirty="0" smtClean="0"/>
              <a:t>    </a:t>
            </a:r>
            <a:r>
              <a:rPr lang="en-US" altLang="ja-JP" sz="3600" b="1" dirty="0" smtClean="0">
                <a:solidFill>
                  <a:srgbClr val="FF7C80"/>
                </a:solidFill>
              </a:rPr>
              <a:t>3. DECIGO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600" b="1" dirty="0" smtClean="0">
                <a:solidFill>
                  <a:srgbClr val="FF7C80"/>
                </a:solidFill>
              </a:rPr>
              <a:t>          </a:t>
            </a:r>
            <a:r>
              <a:rPr lang="en-US" altLang="ja-JP" sz="2800" b="1" dirty="0" smtClean="0">
                <a:solidFill>
                  <a:srgbClr val="FF7C80"/>
                </a:solidFill>
              </a:rPr>
              <a:t>Overview and design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FF7C80"/>
                </a:solidFill>
              </a:rPr>
              <a:t>             </a:t>
            </a:r>
            <a:r>
              <a:rPr lang="en-US" altLang="ja-JP" sz="2800" b="1" dirty="0" smtClean="0">
                <a:solidFill>
                  <a:srgbClr val="FFFFFF"/>
                </a:solidFill>
              </a:rPr>
              <a:t>DECIGO Pathfinder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FFFFFF"/>
                </a:solidFill>
              </a:rPr>
              <a:t>             Space demonstration by SWIM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600" b="1" dirty="0" smtClean="0"/>
              <a:t>    4. Summary</a:t>
            </a:r>
            <a:r>
              <a:rPr lang="ja-JP" altLang="en-US" sz="2800" b="1" dirty="0" smtClean="0">
                <a:solidFill>
                  <a:srgbClr val="008000"/>
                </a:solidFill>
              </a:rPr>
              <a:t>          </a:t>
            </a:r>
            <a:endParaRPr lang="ja-JP" altLang="en-US" sz="2800" b="1" dirty="0"/>
          </a:p>
        </p:txBody>
      </p:sp>
      <p:sp>
        <p:nvSpPr>
          <p:cNvPr id="19640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ja-JP" altLang="ja-JP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4D060A6-9F2D-4B2F-AA5E-080FECEE08E7}" type="slidenum">
              <a:rPr lang="en-US" altLang="ja-JP" smtClean="0"/>
              <a:pPr/>
              <a:t>23</a:t>
            </a:fld>
            <a:endParaRPr lang="en-US" altLang="ja-JP" dirty="0"/>
          </a:p>
        </p:txBody>
      </p:sp>
      <p:sp>
        <p:nvSpPr>
          <p:cNvPr id="8" name="下矢印 7"/>
          <p:cNvSpPr/>
          <p:nvPr/>
        </p:nvSpPr>
        <p:spPr bwMode="auto">
          <a:xfrm rot="5400000" flipV="1">
            <a:off x="1500166" y="2786058"/>
            <a:ext cx="428628" cy="285752"/>
          </a:xfrm>
          <a:prstGeom prst="downArrow">
            <a:avLst/>
          </a:prstGeom>
          <a:solidFill>
            <a:srgbClr val="FFFFFF">
              <a:alpha val="1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DECIGO</a:t>
            </a:r>
            <a:endParaRPr lang="ja-JP" altLang="en-US" dirty="0"/>
          </a:p>
        </p:txBody>
      </p:sp>
      <p:sp>
        <p:nvSpPr>
          <p:cNvPr id="3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The 20th workshop on General Relativity and Gravitation  (JGRG20, Sept. 23, 2010, YITP, Kyoto)</a:t>
            </a:r>
            <a:endParaRPr lang="en-US" altLang="ja-JP" dirty="0"/>
          </a:p>
        </p:txBody>
      </p:sp>
      <p:sp>
        <p:nvSpPr>
          <p:cNvPr id="36" name="Rectangle 39"/>
          <p:cNvSpPr>
            <a:spLocks noGrp="1" noChangeArrowheads="1"/>
          </p:cNvSpPr>
          <p:nvPr>
            <p:ph idx="4294967295"/>
          </p:nvPr>
        </p:nvSpPr>
        <p:spPr>
          <a:xfrm>
            <a:off x="1000116" y="857232"/>
            <a:ext cx="2286000" cy="530225"/>
          </a:xfrm>
          <a:prstGeom prst="rect">
            <a:avLst/>
          </a:prstGeom>
          <a:noFill/>
          <a:ln/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ja-JP" b="1" dirty="0">
                <a:solidFill>
                  <a:srgbClr val="FFCCFF"/>
                </a:solidFill>
              </a:rPr>
              <a:t>DECIGO</a:t>
            </a:r>
            <a:r>
              <a:rPr lang="ja-JP" altLang="en-US" b="1" dirty="0">
                <a:solidFill>
                  <a:srgbClr val="FFCCFF"/>
                </a:solidFill>
              </a:rPr>
              <a:t>　</a:t>
            </a:r>
          </a:p>
        </p:txBody>
      </p:sp>
      <p:sp>
        <p:nvSpPr>
          <p:cNvPr id="1144864" name="Rectangle 32"/>
          <p:cNvSpPr>
            <a:spLocks noChangeArrowheads="1"/>
          </p:cNvSpPr>
          <p:nvPr/>
        </p:nvSpPr>
        <p:spPr bwMode="auto">
          <a:xfrm>
            <a:off x="785786" y="1357298"/>
            <a:ext cx="4276731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Space GW antenna  (~2027)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Obs. band around 0.1 Hz</a:t>
            </a:r>
            <a:endParaRPr lang="ja-JP" altLang="en-US" sz="1800" b="1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44835" name="AutoShape 3"/>
          <p:cNvSpPr>
            <a:spLocks noChangeAspect="1" noChangeArrowheads="1"/>
          </p:cNvSpPr>
          <p:nvPr/>
        </p:nvSpPr>
        <p:spPr bwMode="auto">
          <a:xfrm>
            <a:off x="900113" y="2309221"/>
            <a:ext cx="7632700" cy="4119190"/>
          </a:xfrm>
          <a:prstGeom prst="roundRect">
            <a:avLst>
              <a:gd name="adj" fmla="val 1917"/>
            </a:avLst>
          </a:prstGeom>
          <a:solidFill>
            <a:srgbClr val="FFFFFF">
              <a:alpha val="10001"/>
            </a:srgbClr>
          </a:soli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35" name="フリーフォーム 34"/>
          <p:cNvSpPr/>
          <p:nvPr/>
        </p:nvSpPr>
        <p:spPr bwMode="auto">
          <a:xfrm>
            <a:off x="4421875" y="2527984"/>
            <a:ext cx="1719618" cy="2263221"/>
          </a:xfrm>
          <a:custGeom>
            <a:avLst/>
            <a:gdLst>
              <a:gd name="connsiteX0" fmla="*/ 0 w 1719618"/>
              <a:gd name="connsiteY0" fmla="*/ 0 h 2320120"/>
              <a:gd name="connsiteX1" fmla="*/ 0 w 1719618"/>
              <a:gd name="connsiteY1" fmla="*/ 1760562 h 2320120"/>
              <a:gd name="connsiteX2" fmla="*/ 40943 w 1719618"/>
              <a:gd name="connsiteY2" fmla="*/ 1828800 h 2320120"/>
              <a:gd name="connsiteX3" fmla="*/ 504967 w 1719618"/>
              <a:gd name="connsiteY3" fmla="*/ 2265529 h 2320120"/>
              <a:gd name="connsiteX4" fmla="*/ 723331 w 1719618"/>
              <a:gd name="connsiteY4" fmla="*/ 2306472 h 2320120"/>
              <a:gd name="connsiteX5" fmla="*/ 1160059 w 1719618"/>
              <a:gd name="connsiteY5" fmla="*/ 2320120 h 2320120"/>
              <a:gd name="connsiteX6" fmla="*/ 1460310 w 1719618"/>
              <a:gd name="connsiteY6" fmla="*/ 2306472 h 2320120"/>
              <a:gd name="connsiteX7" fmla="*/ 1719618 w 1719618"/>
              <a:gd name="connsiteY7" fmla="*/ 2238233 h 2320120"/>
              <a:gd name="connsiteX8" fmla="*/ 1678674 w 1719618"/>
              <a:gd name="connsiteY8" fmla="*/ 0 h 2320120"/>
              <a:gd name="connsiteX9" fmla="*/ 0 w 1719618"/>
              <a:gd name="connsiteY9" fmla="*/ 0 h 232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19618" h="2320120">
                <a:moveTo>
                  <a:pt x="0" y="0"/>
                </a:moveTo>
                <a:lnTo>
                  <a:pt x="0" y="1760562"/>
                </a:lnTo>
                <a:lnTo>
                  <a:pt x="40943" y="1828800"/>
                </a:lnTo>
                <a:lnTo>
                  <a:pt x="504967" y="2265529"/>
                </a:lnTo>
                <a:lnTo>
                  <a:pt x="723331" y="2306472"/>
                </a:lnTo>
                <a:lnTo>
                  <a:pt x="1160059" y="2320120"/>
                </a:lnTo>
                <a:lnTo>
                  <a:pt x="1460310" y="2306472"/>
                </a:lnTo>
                <a:lnTo>
                  <a:pt x="1719618" y="2238233"/>
                </a:lnTo>
                <a:lnTo>
                  <a:pt x="1678674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FF">
              <a:alpha val="14902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4" name="フリーフォーム 33"/>
          <p:cNvSpPr/>
          <p:nvPr/>
        </p:nvSpPr>
        <p:spPr bwMode="auto">
          <a:xfrm>
            <a:off x="2374710" y="2514672"/>
            <a:ext cx="2456597" cy="1224801"/>
          </a:xfrm>
          <a:custGeom>
            <a:avLst/>
            <a:gdLst>
              <a:gd name="connsiteX0" fmla="*/ 0 w 2456597"/>
              <a:gd name="connsiteY0" fmla="*/ 0 h 1255594"/>
              <a:gd name="connsiteX1" fmla="*/ 68239 w 2456597"/>
              <a:gd name="connsiteY1" fmla="*/ 163773 h 1255594"/>
              <a:gd name="connsiteX2" fmla="*/ 1201003 w 2456597"/>
              <a:gd name="connsiteY2" fmla="*/ 1201003 h 1255594"/>
              <a:gd name="connsiteX3" fmla="*/ 1405720 w 2456597"/>
              <a:gd name="connsiteY3" fmla="*/ 1241946 h 1255594"/>
              <a:gd name="connsiteX4" fmla="*/ 1705971 w 2456597"/>
              <a:gd name="connsiteY4" fmla="*/ 1255594 h 1255594"/>
              <a:gd name="connsiteX5" fmla="*/ 1856096 w 2456597"/>
              <a:gd name="connsiteY5" fmla="*/ 1214650 h 1255594"/>
              <a:gd name="connsiteX6" fmla="*/ 2060812 w 2456597"/>
              <a:gd name="connsiteY6" fmla="*/ 1064525 h 1255594"/>
              <a:gd name="connsiteX7" fmla="*/ 2088108 w 2456597"/>
              <a:gd name="connsiteY7" fmla="*/ 1037230 h 1255594"/>
              <a:gd name="connsiteX8" fmla="*/ 2197290 w 2456597"/>
              <a:gd name="connsiteY8" fmla="*/ 1091821 h 1255594"/>
              <a:gd name="connsiteX9" fmla="*/ 2265529 w 2456597"/>
              <a:gd name="connsiteY9" fmla="*/ 1050877 h 1255594"/>
              <a:gd name="connsiteX10" fmla="*/ 2306472 w 2456597"/>
              <a:gd name="connsiteY10" fmla="*/ 982639 h 1255594"/>
              <a:gd name="connsiteX11" fmla="*/ 2374711 w 2456597"/>
              <a:gd name="connsiteY11" fmla="*/ 1037230 h 1255594"/>
              <a:gd name="connsiteX12" fmla="*/ 2442950 w 2456597"/>
              <a:gd name="connsiteY12" fmla="*/ 955343 h 1255594"/>
              <a:gd name="connsiteX13" fmla="*/ 2456597 w 2456597"/>
              <a:gd name="connsiteY13" fmla="*/ 13647 h 1255594"/>
              <a:gd name="connsiteX14" fmla="*/ 0 w 2456597"/>
              <a:gd name="connsiteY14" fmla="*/ 0 h 1255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56597" h="1255594">
                <a:moveTo>
                  <a:pt x="0" y="0"/>
                </a:moveTo>
                <a:lnTo>
                  <a:pt x="68239" y="163773"/>
                </a:lnTo>
                <a:lnTo>
                  <a:pt x="1201003" y="1201003"/>
                </a:lnTo>
                <a:lnTo>
                  <a:pt x="1405720" y="1241946"/>
                </a:lnTo>
                <a:lnTo>
                  <a:pt x="1705971" y="1255594"/>
                </a:lnTo>
                <a:lnTo>
                  <a:pt x="1856096" y="1214650"/>
                </a:lnTo>
                <a:lnTo>
                  <a:pt x="2060812" y="1064525"/>
                </a:lnTo>
                <a:lnTo>
                  <a:pt x="2088108" y="1037230"/>
                </a:lnTo>
                <a:lnTo>
                  <a:pt x="2197290" y="1091821"/>
                </a:lnTo>
                <a:lnTo>
                  <a:pt x="2265529" y="1050877"/>
                </a:lnTo>
                <a:lnTo>
                  <a:pt x="2306472" y="982639"/>
                </a:lnTo>
                <a:lnTo>
                  <a:pt x="2374711" y="1037230"/>
                </a:lnTo>
                <a:lnTo>
                  <a:pt x="2442950" y="955343"/>
                </a:lnTo>
                <a:lnTo>
                  <a:pt x="2456597" y="13647"/>
                </a:lnTo>
                <a:lnTo>
                  <a:pt x="0" y="0"/>
                </a:lnTo>
                <a:close/>
              </a:path>
            </a:pathLst>
          </a:custGeom>
          <a:solidFill>
            <a:srgbClr val="CCECFF">
              <a:alpha val="15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3" name="フリーフォーム 32"/>
          <p:cNvSpPr/>
          <p:nvPr/>
        </p:nvSpPr>
        <p:spPr bwMode="auto">
          <a:xfrm>
            <a:off x="5704764" y="2514672"/>
            <a:ext cx="2361063" cy="2223281"/>
          </a:xfrm>
          <a:custGeom>
            <a:avLst/>
            <a:gdLst>
              <a:gd name="connsiteX0" fmla="*/ 13648 w 2361063"/>
              <a:gd name="connsiteY0" fmla="*/ 0 h 2279176"/>
              <a:gd name="connsiteX1" fmla="*/ 0 w 2361063"/>
              <a:gd name="connsiteY1" fmla="*/ 1050877 h 2279176"/>
              <a:gd name="connsiteX2" fmla="*/ 81887 w 2361063"/>
              <a:gd name="connsiteY2" fmla="*/ 1460310 h 2279176"/>
              <a:gd name="connsiteX3" fmla="*/ 163773 w 2361063"/>
              <a:gd name="connsiteY3" fmla="*/ 1569492 h 2279176"/>
              <a:gd name="connsiteX4" fmla="*/ 873457 w 2361063"/>
              <a:gd name="connsiteY4" fmla="*/ 2210937 h 2279176"/>
              <a:gd name="connsiteX5" fmla="*/ 968991 w 2361063"/>
              <a:gd name="connsiteY5" fmla="*/ 2279176 h 2279176"/>
              <a:gd name="connsiteX6" fmla="*/ 1105469 w 2361063"/>
              <a:gd name="connsiteY6" fmla="*/ 2279176 h 2279176"/>
              <a:gd name="connsiteX7" fmla="*/ 1269242 w 2361063"/>
              <a:gd name="connsiteY7" fmla="*/ 2279176 h 2279176"/>
              <a:gd name="connsiteX8" fmla="*/ 1419367 w 2361063"/>
              <a:gd name="connsiteY8" fmla="*/ 2238233 h 2279176"/>
              <a:gd name="connsiteX9" fmla="*/ 2006221 w 2361063"/>
              <a:gd name="connsiteY9" fmla="*/ 1992573 h 2279176"/>
              <a:gd name="connsiteX10" fmla="*/ 2279176 w 2361063"/>
              <a:gd name="connsiteY10" fmla="*/ 1856095 h 2279176"/>
              <a:gd name="connsiteX11" fmla="*/ 2361063 w 2361063"/>
              <a:gd name="connsiteY11" fmla="*/ 1828800 h 2279176"/>
              <a:gd name="connsiteX12" fmla="*/ 2361063 w 2361063"/>
              <a:gd name="connsiteY12" fmla="*/ 0 h 2279176"/>
              <a:gd name="connsiteX13" fmla="*/ 13648 w 2361063"/>
              <a:gd name="connsiteY13" fmla="*/ 0 h 2279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61063" h="2279176">
                <a:moveTo>
                  <a:pt x="13648" y="0"/>
                </a:moveTo>
                <a:lnTo>
                  <a:pt x="0" y="1050877"/>
                </a:lnTo>
                <a:lnTo>
                  <a:pt x="81887" y="1460310"/>
                </a:lnTo>
                <a:lnTo>
                  <a:pt x="163773" y="1569492"/>
                </a:lnTo>
                <a:lnTo>
                  <a:pt x="873457" y="2210937"/>
                </a:lnTo>
                <a:lnTo>
                  <a:pt x="968991" y="2279176"/>
                </a:lnTo>
                <a:lnTo>
                  <a:pt x="1105469" y="2279176"/>
                </a:lnTo>
                <a:lnTo>
                  <a:pt x="1269242" y="2279176"/>
                </a:lnTo>
                <a:lnTo>
                  <a:pt x="1419367" y="2238233"/>
                </a:lnTo>
                <a:lnTo>
                  <a:pt x="2006221" y="1992573"/>
                </a:lnTo>
                <a:lnTo>
                  <a:pt x="2279176" y="1856095"/>
                </a:lnTo>
                <a:lnTo>
                  <a:pt x="2361063" y="1828800"/>
                </a:lnTo>
                <a:lnTo>
                  <a:pt x="2361063" y="0"/>
                </a:lnTo>
                <a:lnTo>
                  <a:pt x="13648" y="0"/>
                </a:lnTo>
                <a:close/>
              </a:path>
            </a:pathLst>
          </a:custGeom>
          <a:solidFill>
            <a:srgbClr val="FFCC99">
              <a:alpha val="15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11448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3775" y="2285992"/>
            <a:ext cx="7343775" cy="41671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144844" name="Rectangle 12"/>
          <p:cNvSpPr>
            <a:spLocks noChangeAspect="1" noChangeArrowheads="1"/>
          </p:cNvSpPr>
          <p:nvPr/>
        </p:nvSpPr>
        <p:spPr bwMode="auto">
          <a:xfrm>
            <a:off x="5429256" y="2670571"/>
            <a:ext cx="2643206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800" b="1" dirty="0" smtClean="0">
                <a:solidFill>
                  <a:srgbClr val="FFCC99"/>
                </a:solidFill>
              </a:rPr>
              <a:t>Terrestrial Detectors  </a:t>
            </a:r>
          </a:p>
          <a:p>
            <a:pPr algn="l">
              <a:buFontTx/>
              <a:buNone/>
            </a:pPr>
            <a:r>
              <a:rPr lang="en-US" altLang="ja-JP" sz="1600" b="1" dirty="0" smtClean="0">
                <a:solidFill>
                  <a:srgbClr val="FFCC99"/>
                </a:solidFill>
              </a:rPr>
              <a:t>    </a:t>
            </a:r>
            <a:r>
              <a:rPr lang="en-US" altLang="ja-JP" sz="1400" b="1" dirty="0" smtClean="0">
                <a:solidFill>
                  <a:srgbClr val="FFCC99"/>
                </a:solidFill>
              </a:rPr>
              <a:t>(Ad. LIGO,  LCGT, etc)</a:t>
            </a:r>
            <a:endParaRPr lang="en-US" altLang="ja-JP" sz="1400" b="1" dirty="0">
              <a:solidFill>
                <a:srgbClr val="FFCC99"/>
              </a:solidFill>
            </a:endParaRPr>
          </a:p>
        </p:txBody>
      </p:sp>
      <p:sp>
        <p:nvSpPr>
          <p:cNvPr id="1144838" name="Rectangle 6"/>
          <p:cNvSpPr>
            <a:spLocks noChangeAspect="1" noChangeArrowheads="1"/>
          </p:cNvSpPr>
          <p:nvPr/>
        </p:nvSpPr>
        <p:spPr bwMode="auto">
          <a:xfrm>
            <a:off x="4429124" y="4896887"/>
            <a:ext cx="1696298" cy="73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  <a:buFontTx/>
              <a:buNone/>
            </a:pPr>
            <a:r>
              <a:rPr lang="en-US" altLang="ja-JP" b="1" dirty="0">
                <a:solidFill>
                  <a:srgbClr val="CC99FF"/>
                </a:solidFill>
              </a:rPr>
              <a:t>  DECIGO </a:t>
            </a:r>
          </a:p>
          <a:p>
            <a:pPr algn="l">
              <a:lnSpc>
                <a:spcPct val="90000"/>
              </a:lnSpc>
              <a:buFontTx/>
              <a:buNone/>
            </a:pPr>
            <a:endParaRPr lang="en-US" altLang="ja-JP" b="1" dirty="0">
              <a:solidFill>
                <a:srgbClr val="CC99FF"/>
              </a:solidFill>
            </a:endParaRPr>
          </a:p>
        </p:txBody>
      </p:sp>
      <p:sp>
        <p:nvSpPr>
          <p:cNvPr id="1144856" name="Rectangle 24"/>
          <p:cNvSpPr>
            <a:spLocks noChangeAspect="1" noChangeArrowheads="1"/>
          </p:cNvSpPr>
          <p:nvPr/>
        </p:nvSpPr>
        <p:spPr bwMode="auto">
          <a:xfrm>
            <a:off x="2778127" y="3712224"/>
            <a:ext cx="1936749" cy="450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b="1" dirty="0" smtClean="0">
                <a:solidFill>
                  <a:srgbClr val="99CCFF"/>
                </a:solidFill>
              </a:rPr>
              <a:t>LISA</a:t>
            </a:r>
            <a:endParaRPr lang="en-US" altLang="ja-JP" b="1" dirty="0">
              <a:solidFill>
                <a:srgbClr val="99CCFF"/>
              </a:solidFill>
            </a:endParaRPr>
          </a:p>
        </p:txBody>
      </p:sp>
      <p:sp>
        <p:nvSpPr>
          <p:cNvPr id="37" name="Rectangle 35"/>
          <p:cNvSpPr>
            <a:spLocks noChangeArrowheads="1"/>
          </p:cNvSpPr>
          <p:nvPr/>
        </p:nvSpPr>
        <p:spPr bwMode="auto">
          <a:xfrm>
            <a:off x="2206561" y="857232"/>
            <a:ext cx="6477000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(</a:t>
            </a:r>
            <a:r>
              <a:rPr lang="en-US" altLang="ja-JP" sz="1600" b="1" u="sng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Deci</a:t>
            </a:r>
            <a:r>
              <a:rPr lang="en-US" altLang="ja-JP" sz="1600" b="1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-hertz </a:t>
            </a:r>
            <a:r>
              <a:rPr lang="en-US" altLang="ja-JP" sz="1600" b="1" dirty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interferometer </a:t>
            </a:r>
            <a:r>
              <a:rPr lang="en-US" altLang="ja-JP" sz="1600" b="1" u="sng" dirty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G</a:t>
            </a:r>
            <a:r>
              <a:rPr lang="en-US" altLang="ja-JP" sz="1600" b="1" dirty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ravitational wave </a:t>
            </a:r>
            <a:r>
              <a:rPr lang="en-US" altLang="ja-JP" sz="1600" b="1" u="sng" dirty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O</a:t>
            </a:r>
            <a:r>
              <a:rPr lang="en-US" altLang="ja-JP" sz="1600" b="1" dirty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bservatory)</a:t>
            </a:r>
          </a:p>
        </p:txBody>
      </p:sp>
      <p:sp>
        <p:nvSpPr>
          <p:cNvPr id="39" name="Rectangle 32"/>
          <p:cNvSpPr>
            <a:spLocks noChangeArrowheads="1"/>
          </p:cNvSpPr>
          <p:nvPr/>
        </p:nvSpPr>
        <p:spPr bwMode="auto">
          <a:xfrm>
            <a:off x="4714908" y="1373675"/>
            <a:ext cx="4357686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‘Bridge’ the obs.gap between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LISA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and </a:t>
            </a:r>
            <a:r>
              <a:rPr lang="en-US" altLang="ja-JP" sz="2000" b="1" dirty="0" smtClean="0">
                <a:solidFill>
                  <a:srgbClr val="FFCC99"/>
                </a:solidFill>
                <a:latin typeface="Tahoma" pitchFamily="34" charset="0"/>
                <a:ea typeface="HGP創英角ｺﾞｼｯｸUB" pitchFamily="50" charset="-128"/>
              </a:rPr>
              <a:t>Terrestrial detectors</a:t>
            </a:r>
            <a:endParaRPr lang="ja-JP" altLang="en-US" sz="2000" b="1" dirty="0">
              <a:solidFill>
                <a:srgbClr val="FFCC99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1" name="下矢印 40"/>
          <p:cNvSpPr/>
          <p:nvPr/>
        </p:nvSpPr>
        <p:spPr bwMode="auto">
          <a:xfrm rot="5400000" flipV="1">
            <a:off x="4214810" y="1571612"/>
            <a:ext cx="428628" cy="285752"/>
          </a:xfrm>
          <a:prstGeom prst="downArrow">
            <a:avLst/>
          </a:prstGeom>
          <a:solidFill>
            <a:srgbClr val="FFFFFF">
              <a:alpha val="1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7" name="スライド番号プレースホルダ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24</a:t>
            </a:fld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角丸四角形 234"/>
          <p:cNvSpPr/>
          <p:nvPr/>
        </p:nvSpPr>
        <p:spPr bwMode="auto">
          <a:xfrm>
            <a:off x="642910" y="2928934"/>
            <a:ext cx="3429024" cy="1571636"/>
          </a:xfrm>
          <a:prstGeom prst="roundRect">
            <a:avLst>
              <a:gd name="adj" fmla="val 4342"/>
            </a:avLst>
          </a:prstGeom>
          <a:solidFill>
            <a:srgbClr val="CCFFCC">
              <a:alpha val="15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1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DECIGO Interferometer</a:t>
            </a:r>
            <a:endParaRPr lang="en-US" altLang="ja-JP" dirty="0"/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The 20th workshop on General Relativity and Gravitation  (JGRG20, Sept. 23, 2010, YITP, Kyoto)</a:t>
            </a:r>
            <a:endParaRPr lang="en-US" altLang="ja-JP" dirty="0"/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509593" y="1740747"/>
            <a:ext cx="48482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b="1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Interferometer Unit: 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b="1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   </a:t>
            </a:r>
            <a:r>
              <a:rPr kumimoji="1" lang="en-US" altLang="ja-JP" sz="2000" b="1" kern="1200" dirty="0" smtClean="0">
                <a:solidFill>
                  <a:schemeClr val="bg1">
                    <a:lumMod val="90000"/>
                  </a:schemeClr>
                </a:solidFill>
                <a:latin typeface="+mj-lt"/>
                <a:ea typeface="ＭＳ Ｐゴシック" pitchFamily="50" charset="-128"/>
                <a:cs typeface="+mn-cs"/>
              </a:rPr>
              <a:t>Differential </a:t>
            </a:r>
            <a:r>
              <a:rPr kumimoji="1" lang="en-US" altLang="ja-JP" sz="2000" b="1" kern="1200" dirty="0">
                <a:solidFill>
                  <a:schemeClr val="bg1">
                    <a:lumMod val="90000"/>
                  </a:schemeClr>
                </a:solidFill>
                <a:latin typeface="+mj-lt"/>
                <a:ea typeface="ＭＳ Ｐゴシック" pitchFamily="50" charset="-128"/>
                <a:cs typeface="+mn-cs"/>
              </a:rPr>
              <a:t>FP </a:t>
            </a:r>
            <a:r>
              <a:rPr kumimoji="1" lang="en-US" altLang="ja-JP" sz="2000" b="1" kern="1200" dirty="0" smtClean="0">
                <a:solidFill>
                  <a:schemeClr val="bg1">
                    <a:lumMod val="90000"/>
                  </a:schemeClr>
                </a:solidFill>
                <a:latin typeface="+mj-lt"/>
                <a:ea typeface="ＭＳ Ｐゴシック" pitchFamily="50" charset="-128"/>
                <a:cs typeface="+mn-cs"/>
              </a:rPr>
              <a:t>interferometer</a:t>
            </a:r>
            <a:endParaRPr kumimoji="1" lang="en-US" altLang="ja-JP" sz="2000" b="1" kern="1200" dirty="0">
              <a:solidFill>
                <a:schemeClr val="bg1">
                  <a:lumMod val="90000"/>
                </a:schemeClr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grpSp>
        <p:nvGrpSpPr>
          <p:cNvPr id="232" name="グループ化 231"/>
          <p:cNvGrpSpPr/>
          <p:nvPr/>
        </p:nvGrpSpPr>
        <p:grpSpPr>
          <a:xfrm>
            <a:off x="3590955" y="1196961"/>
            <a:ext cx="5338763" cy="5018121"/>
            <a:chOff x="3590955" y="1196961"/>
            <a:chExt cx="5338763" cy="5018121"/>
          </a:xfrm>
        </p:grpSpPr>
        <p:sp>
          <p:nvSpPr>
            <p:cNvPr id="114" name="Oval 137"/>
            <p:cNvSpPr>
              <a:spLocks noChangeArrowheads="1"/>
            </p:cNvSpPr>
            <p:nvPr/>
          </p:nvSpPr>
          <p:spPr bwMode="auto">
            <a:xfrm>
              <a:off x="3590955" y="4259249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2" name="Oval 209"/>
            <p:cNvSpPr>
              <a:spLocks noChangeArrowheads="1"/>
            </p:cNvSpPr>
            <p:nvPr/>
          </p:nvSpPr>
          <p:spPr bwMode="auto">
            <a:xfrm>
              <a:off x="5354668" y="1196961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3" name="Oval 210"/>
            <p:cNvSpPr>
              <a:spLocks noChangeArrowheads="1"/>
            </p:cNvSpPr>
            <p:nvPr/>
          </p:nvSpPr>
          <p:spPr bwMode="auto">
            <a:xfrm>
              <a:off x="7124730" y="4259249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" name="Freeform 5"/>
            <p:cNvSpPr>
              <a:spLocks/>
            </p:cNvSpPr>
            <p:nvPr/>
          </p:nvSpPr>
          <p:spPr bwMode="auto">
            <a:xfrm rot="14397729">
              <a:off x="6053168" y="3727436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1" name="Freeform 6"/>
            <p:cNvSpPr>
              <a:spLocks/>
            </p:cNvSpPr>
            <p:nvPr/>
          </p:nvSpPr>
          <p:spPr bwMode="auto">
            <a:xfrm rot="14397729" flipV="1">
              <a:off x="6184930" y="3654411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2" name="Freeform 7"/>
            <p:cNvSpPr>
              <a:spLocks/>
            </p:cNvSpPr>
            <p:nvPr/>
          </p:nvSpPr>
          <p:spPr bwMode="auto">
            <a:xfrm rot="14397729">
              <a:off x="6137305" y="3506773"/>
              <a:ext cx="2006600" cy="190500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3" name="Rectangle 8"/>
            <p:cNvSpPr>
              <a:spLocks noChangeArrowheads="1"/>
            </p:cNvSpPr>
            <p:nvPr/>
          </p:nvSpPr>
          <p:spPr bwMode="auto">
            <a:xfrm rot="11744560">
              <a:off x="6373843" y="2201849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4" name="Rectangle 9"/>
            <p:cNvSpPr>
              <a:spLocks noChangeArrowheads="1"/>
            </p:cNvSpPr>
            <p:nvPr/>
          </p:nvSpPr>
          <p:spPr bwMode="auto">
            <a:xfrm rot="9888311">
              <a:off x="6130955" y="2193911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" name="Rectangle 10"/>
            <p:cNvSpPr>
              <a:spLocks noChangeArrowheads="1"/>
            </p:cNvSpPr>
            <p:nvPr/>
          </p:nvSpPr>
          <p:spPr bwMode="auto">
            <a:xfrm rot="10780961">
              <a:off x="6227793" y="1901811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" name="Line 11"/>
            <p:cNvSpPr>
              <a:spLocks noChangeShapeType="1"/>
            </p:cNvSpPr>
            <p:nvPr/>
          </p:nvSpPr>
          <p:spPr bwMode="auto">
            <a:xfrm rot="7209001" flipV="1">
              <a:off x="5557868" y="2105011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" name="Rectangle 12"/>
            <p:cNvSpPr>
              <a:spLocks noChangeArrowheads="1"/>
            </p:cNvSpPr>
            <p:nvPr/>
          </p:nvSpPr>
          <p:spPr bwMode="auto">
            <a:xfrm rot="7209001">
              <a:off x="6364318" y="1533511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" name="Freeform 13"/>
            <p:cNvSpPr>
              <a:spLocks/>
            </p:cNvSpPr>
            <p:nvPr/>
          </p:nvSpPr>
          <p:spPr bwMode="auto">
            <a:xfrm rot="7209001">
              <a:off x="6024593" y="236853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" name="Line 14"/>
            <p:cNvSpPr>
              <a:spLocks noChangeShapeType="1"/>
            </p:cNvSpPr>
            <p:nvPr/>
          </p:nvSpPr>
          <p:spPr bwMode="auto">
            <a:xfrm rot="7209001">
              <a:off x="6083330" y="247172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" name="Line 15"/>
            <p:cNvSpPr>
              <a:spLocks noChangeShapeType="1"/>
            </p:cNvSpPr>
            <p:nvPr/>
          </p:nvSpPr>
          <p:spPr bwMode="auto">
            <a:xfrm rot="7209001">
              <a:off x="5970618" y="2411399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1" name="Group 16"/>
            <p:cNvGrpSpPr>
              <a:grpSpLocks/>
            </p:cNvGrpSpPr>
            <p:nvPr/>
          </p:nvGrpSpPr>
          <p:grpSpPr bwMode="auto">
            <a:xfrm rot="7209001">
              <a:off x="5538818" y="2690798"/>
              <a:ext cx="600075" cy="495300"/>
              <a:chOff x="4785" y="11039"/>
              <a:chExt cx="829" cy="688"/>
            </a:xfrm>
          </p:grpSpPr>
          <p:sp>
            <p:nvSpPr>
              <p:cNvPr id="221" name="Freeform 1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2" name="Line 1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3" name="Line 1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4" name="Line 2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5" name="Arc 2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2" name="Freeform 22"/>
            <p:cNvSpPr>
              <a:spLocks/>
            </p:cNvSpPr>
            <p:nvPr/>
          </p:nvSpPr>
          <p:spPr bwMode="auto">
            <a:xfrm rot="9872463">
              <a:off x="5869018" y="2471724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" name="Freeform 23"/>
            <p:cNvSpPr>
              <a:spLocks/>
            </p:cNvSpPr>
            <p:nvPr/>
          </p:nvSpPr>
          <p:spPr bwMode="auto">
            <a:xfrm rot="7209001">
              <a:off x="5748368" y="2481248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" name="Arc 24"/>
            <p:cNvSpPr>
              <a:spLocks/>
            </p:cNvSpPr>
            <p:nvPr/>
          </p:nvSpPr>
          <p:spPr bwMode="auto">
            <a:xfrm rot="14146499">
              <a:off x="6054755" y="2360598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" name="Arc 25"/>
            <p:cNvSpPr>
              <a:spLocks/>
            </p:cNvSpPr>
            <p:nvPr/>
          </p:nvSpPr>
          <p:spPr bwMode="auto">
            <a:xfrm rot="271502" flipV="1">
              <a:off x="5770593" y="2198674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6" name="Group 26"/>
            <p:cNvGrpSpPr>
              <a:grpSpLocks/>
            </p:cNvGrpSpPr>
            <p:nvPr/>
          </p:nvGrpSpPr>
          <p:grpSpPr bwMode="auto">
            <a:xfrm rot="7209001">
              <a:off x="5492780" y="2660636"/>
              <a:ext cx="600075" cy="500063"/>
              <a:chOff x="4785" y="11039"/>
              <a:chExt cx="829" cy="688"/>
            </a:xfrm>
          </p:grpSpPr>
          <p:sp>
            <p:nvSpPr>
              <p:cNvPr id="216" name="Freeform 2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7" name="Line 2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8" name="Line 2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9" name="Line 3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0" name="Arc 3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7" name="Arc 32"/>
            <p:cNvSpPr>
              <a:spLocks/>
            </p:cNvSpPr>
            <p:nvPr/>
          </p:nvSpPr>
          <p:spPr bwMode="auto">
            <a:xfrm rot="9872463" flipH="1" flipV="1">
              <a:off x="5767418" y="2468549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" name="Arc 33"/>
            <p:cNvSpPr>
              <a:spLocks/>
            </p:cNvSpPr>
            <p:nvPr/>
          </p:nvSpPr>
          <p:spPr bwMode="auto">
            <a:xfrm rot="9872463">
              <a:off x="5840443" y="233043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" name="Arc 34"/>
            <p:cNvSpPr>
              <a:spLocks/>
            </p:cNvSpPr>
            <p:nvPr/>
          </p:nvSpPr>
          <p:spPr bwMode="auto">
            <a:xfrm rot="9872463">
              <a:off x="6024593" y="2311386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" name="Arc 35"/>
            <p:cNvSpPr>
              <a:spLocks/>
            </p:cNvSpPr>
            <p:nvPr/>
          </p:nvSpPr>
          <p:spPr bwMode="auto">
            <a:xfrm rot="9872463" flipH="1" flipV="1">
              <a:off x="5957918" y="2428861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" name="Line 36"/>
            <p:cNvSpPr>
              <a:spLocks noChangeShapeType="1"/>
            </p:cNvSpPr>
            <p:nvPr/>
          </p:nvSpPr>
          <p:spPr bwMode="auto">
            <a:xfrm rot="9016332" flipV="1">
              <a:off x="6453218" y="2035161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2" name="Freeform 37"/>
            <p:cNvSpPr>
              <a:spLocks/>
            </p:cNvSpPr>
            <p:nvPr/>
          </p:nvSpPr>
          <p:spPr bwMode="auto">
            <a:xfrm rot="3616332">
              <a:off x="6429405" y="2368536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3" name="Line 38"/>
            <p:cNvSpPr>
              <a:spLocks noChangeShapeType="1"/>
            </p:cNvSpPr>
            <p:nvPr/>
          </p:nvSpPr>
          <p:spPr bwMode="auto">
            <a:xfrm rot="3616332">
              <a:off x="6491318" y="240822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4" name="Line 39"/>
            <p:cNvSpPr>
              <a:spLocks noChangeShapeType="1"/>
            </p:cNvSpPr>
            <p:nvPr/>
          </p:nvSpPr>
          <p:spPr bwMode="auto">
            <a:xfrm rot="3616332">
              <a:off x="6380193" y="2476486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5" name="Freeform 40"/>
            <p:cNvSpPr>
              <a:spLocks/>
            </p:cNvSpPr>
            <p:nvPr/>
          </p:nvSpPr>
          <p:spPr bwMode="auto">
            <a:xfrm rot="3616332">
              <a:off x="6553230" y="2549511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6" name="Line 41"/>
            <p:cNvSpPr>
              <a:spLocks noChangeShapeType="1"/>
            </p:cNvSpPr>
            <p:nvPr/>
          </p:nvSpPr>
          <p:spPr bwMode="auto">
            <a:xfrm rot="3616332">
              <a:off x="6594505" y="2462198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7" name="Line 42"/>
            <p:cNvSpPr>
              <a:spLocks noChangeShapeType="1"/>
            </p:cNvSpPr>
            <p:nvPr/>
          </p:nvSpPr>
          <p:spPr bwMode="auto">
            <a:xfrm rot="3616332">
              <a:off x="6707218" y="2638411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8" name="Line 43"/>
            <p:cNvSpPr>
              <a:spLocks noChangeShapeType="1"/>
            </p:cNvSpPr>
            <p:nvPr/>
          </p:nvSpPr>
          <p:spPr bwMode="auto">
            <a:xfrm rot="3616332">
              <a:off x="6380193" y="2825736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9" name="Arc 44"/>
            <p:cNvSpPr>
              <a:spLocks/>
            </p:cNvSpPr>
            <p:nvPr/>
          </p:nvSpPr>
          <p:spPr bwMode="auto">
            <a:xfrm rot="17144832">
              <a:off x="6511955" y="2695561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0" name="Freeform 45"/>
            <p:cNvSpPr>
              <a:spLocks/>
            </p:cNvSpPr>
            <p:nvPr/>
          </p:nvSpPr>
          <p:spPr bwMode="auto">
            <a:xfrm rot="6279794">
              <a:off x="6440518" y="2478073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1" name="Freeform 46"/>
            <p:cNvSpPr>
              <a:spLocks/>
            </p:cNvSpPr>
            <p:nvPr/>
          </p:nvSpPr>
          <p:spPr bwMode="auto">
            <a:xfrm rot="3616332">
              <a:off x="6332568" y="2482836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2" name="Arc 47"/>
            <p:cNvSpPr>
              <a:spLocks/>
            </p:cNvSpPr>
            <p:nvPr/>
          </p:nvSpPr>
          <p:spPr bwMode="auto">
            <a:xfrm rot="10553830">
              <a:off x="6470680" y="2198674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3" name="Arc 48"/>
            <p:cNvSpPr>
              <a:spLocks/>
            </p:cNvSpPr>
            <p:nvPr/>
          </p:nvSpPr>
          <p:spPr bwMode="auto">
            <a:xfrm rot="18278834" flipV="1">
              <a:off x="6186518" y="2365361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54" name="Group 49"/>
            <p:cNvGrpSpPr>
              <a:grpSpLocks/>
            </p:cNvGrpSpPr>
            <p:nvPr/>
          </p:nvGrpSpPr>
          <p:grpSpPr bwMode="auto">
            <a:xfrm rot="3616332">
              <a:off x="6419880" y="2673336"/>
              <a:ext cx="600075" cy="503238"/>
              <a:chOff x="4785" y="11039"/>
              <a:chExt cx="829" cy="688"/>
            </a:xfrm>
          </p:grpSpPr>
          <p:sp>
            <p:nvSpPr>
              <p:cNvPr id="211" name="Freeform 5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2" name="Line 5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3" name="Line 5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4" name="Line 5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5" name="Arc 5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55" name="Arc 55"/>
            <p:cNvSpPr>
              <a:spLocks/>
            </p:cNvSpPr>
            <p:nvPr/>
          </p:nvSpPr>
          <p:spPr bwMode="auto">
            <a:xfrm rot="6279794" flipH="1" flipV="1">
              <a:off x="6413530" y="2471723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6" name="Arc 56"/>
            <p:cNvSpPr>
              <a:spLocks/>
            </p:cNvSpPr>
            <p:nvPr/>
          </p:nvSpPr>
          <p:spPr bwMode="auto">
            <a:xfrm rot="6279794">
              <a:off x="6330980" y="233996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7" name="Arc 57"/>
            <p:cNvSpPr>
              <a:spLocks/>
            </p:cNvSpPr>
            <p:nvPr/>
          </p:nvSpPr>
          <p:spPr bwMode="auto">
            <a:xfrm rot="6279794">
              <a:off x="6369080" y="2314561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8" name="Arc 58"/>
            <p:cNvSpPr>
              <a:spLocks/>
            </p:cNvSpPr>
            <p:nvPr/>
          </p:nvSpPr>
          <p:spPr bwMode="auto">
            <a:xfrm rot="6279794" flipH="1" flipV="1">
              <a:off x="6434168" y="2428861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9" name="Line 59"/>
            <p:cNvSpPr>
              <a:spLocks noChangeShapeType="1"/>
            </p:cNvSpPr>
            <p:nvPr/>
          </p:nvSpPr>
          <p:spPr bwMode="auto">
            <a:xfrm rot="7209001">
              <a:off x="5934105" y="1924036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0" name="Line 60"/>
            <p:cNvSpPr>
              <a:spLocks noChangeShapeType="1"/>
            </p:cNvSpPr>
            <p:nvPr/>
          </p:nvSpPr>
          <p:spPr bwMode="auto">
            <a:xfrm rot="14429284">
              <a:off x="6605618" y="1931973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61" name="Group 61"/>
            <p:cNvGrpSpPr>
              <a:grpSpLocks/>
            </p:cNvGrpSpPr>
            <p:nvPr/>
          </p:nvGrpSpPr>
          <p:grpSpPr bwMode="auto">
            <a:xfrm rot="14462297">
              <a:off x="6792943" y="1941498"/>
              <a:ext cx="223838" cy="180975"/>
              <a:chOff x="5504" y="8144"/>
              <a:chExt cx="291" cy="236"/>
            </a:xfrm>
          </p:grpSpPr>
          <p:sp>
            <p:nvSpPr>
              <p:cNvPr id="209" name="Rectangle 6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0" name="Rectangle 6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62" name="Group 64"/>
            <p:cNvGrpSpPr>
              <a:grpSpLocks/>
            </p:cNvGrpSpPr>
            <p:nvPr/>
          </p:nvGrpSpPr>
          <p:grpSpPr bwMode="auto">
            <a:xfrm rot="7209001">
              <a:off x="5526118" y="1951023"/>
              <a:ext cx="227013" cy="180975"/>
              <a:chOff x="5504" y="8144"/>
              <a:chExt cx="291" cy="236"/>
            </a:xfrm>
          </p:grpSpPr>
          <p:sp>
            <p:nvSpPr>
              <p:cNvPr id="207" name="Rectangle 6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8" name="Rectangle 6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63" name="Rectangle 67"/>
            <p:cNvSpPr>
              <a:spLocks noChangeArrowheads="1"/>
            </p:cNvSpPr>
            <p:nvPr/>
          </p:nvSpPr>
          <p:spPr bwMode="auto">
            <a:xfrm rot="10780961">
              <a:off x="6224618" y="1900224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4" name="Rectangle 68"/>
            <p:cNvSpPr>
              <a:spLocks noChangeArrowheads="1"/>
            </p:cNvSpPr>
            <p:nvPr/>
          </p:nvSpPr>
          <p:spPr bwMode="auto">
            <a:xfrm rot="9888311">
              <a:off x="6130955" y="2193911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5" name="Rectangle 69"/>
            <p:cNvSpPr>
              <a:spLocks noChangeArrowheads="1"/>
            </p:cNvSpPr>
            <p:nvPr/>
          </p:nvSpPr>
          <p:spPr bwMode="auto">
            <a:xfrm rot="11744560">
              <a:off x="6373843" y="2201849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" name="Rectangle 70"/>
            <p:cNvSpPr>
              <a:spLocks noChangeArrowheads="1"/>
            </p:cNvSpPr>
            <p:nvPr/>
          </p:nvSpPr>
          <p:spPr bwMode="auto">
            <a:xfrm rot="17064441" flipH="1">
              <a:off x="7912130" y="4856148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7" name="Rectangle 71"/>
            <p:cNvSpPr>
              <a:spLocks noChangeArrowheads="1"/>
            </p:cNvSpPr>
            <p:nvPr/>
          </p:nvSpPr>
          <p:spPr bwMode="auto">
            <a:xfrm rot="18920690" flipH="1">
              <a:off x="7797830" y="5068874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" name="Rectangle 72"/>
            <p:cNvSpPr>
              <a:spLocks noChangeArrowheads="1"/>
            </p:cNvSpPr>
            <p:nvPr/>
          </p:nvSpPr>
          <p:spPr bwMode="auto">
            <a:xfrm rot="18028040" flipH="1">
              <a:off x="8023255" y="5000611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" name="Line 73"/>
            <p:cNvSpPr>
              <a:spLocks noChangeShapeType="1"/>
            </p:cNvSpPr>
            <p:nvPr/>
          </p:nvSpPr>
          <p:spPr bwMode="auto">
            <a:xfrm flipH="1" flipV="1">
              <a:off x="7323168" y="5154599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0" name="Rectangle 74"/>
            <p:cNvSpPr>
              <a:spLocks noChangeArrowheads="1"/>
            </p:cNvSpPr>
            <p:nvPr/>
          </p:nvSpPr>
          <p:spPr bwMode="auto">
            <a:xfrm flipH="1">
              <a:off x="8405843" y="5059349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auto">
            <a:xfrm flipH="1">
              <a:off x="7597805" y="508316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" name="Line 76"/>
            <p:cNvSpPr>
              <a:spLocks noChangeShapeType="1"/>
            </p:cNvSpPr>
            <p:nvPr/>
          </p:nvSpPr>
          <p:spPr bwMode="auto">
            <a:xfrm flipH="1">
              <a:off x="7600980" y="509109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" name="Line 77"/>
            <p:cNvSpPr>
              <a:spLocks noChangeShapeType="1"/>
            </p:cNvSpPr>
            <p:nvPr/>
          </p:nvSpPr>
          <p:spPr bwMode="auto">
            <a:xfrm flipH="1">
              <a:off x="7599393" y="5219686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74" name="Group 78"/>
            <p:cNvGrpSpPr>
              <a:grpSpLocks/>
            </p:cNvGrpSpPr>
            <p:nvPr/>
          </p:nvGrpSpPr>
          <p:grpSpPr bwMode="auto">
            <a:xfrm flipH="1">
              <a:off x="6792943" y="4854561"/>
              <a:ext cx="600075" cy="495300"/>
              <a:chOff x="4785" y="11039"/>
              <a:chExt cx="829" cy="688"/>
            </a:xfrm>
          </p:grpSpPr>
          <p:sp>
            <p:nvSpPr>
              <p:cNvPr id="202" name="Freeform 7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3" name="Line 8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4" name="Line 8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5" name="Line 8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6" name="Arc 8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75" name="Freeform 84"/>
            <p:cNvSpPr>
              <a:spLocks/>
            </p:cNvSpPr>
            <p:nvPr/>
          </p:nvSpPr>
          <p:spPr bwMode="auto">
            <a:xfrm rot="18936538" flipH="1">
              <a:off x="7364443" y="5049824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6" name="Freeform 85"/>
            <p:cNvSpPr>
              <a:spLocks/>
            </p:cNvSpPr>
            <p:nvPr/>
          </p:nvSpPr>
          <p:spPr bwMode="auto">
            <a:xfrm flipH="1">
              <a:off x="7231093" y="5040299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" name="Arc 86"/>
            <p:cNvSpPr>
              <a:spLocks/>
            </p:cNvSpPr>
            <p:nvPr/>
          </p:nvSpPr>
          <p:spPr bwMode="auto">
            <a:xfrm rot="14662502" flipH="1">
              <a:off x="7483505" y="4824398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8" name="Arc 87"/>
            <p:cNvSpPr>
              <a:spLocks/>
            </p:cNvSpPr>
            <p:nvPr/>
          </p:nvSpPr>
          <p:spPr bwMode="auto">
            <a:xfrm rot="6937498" flipH="1" flipV="1">
              <a:off x="7481918" y="5149836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79" name="Group 88"/>
            <p:cNvGrpSpPr>
              <a:grpSpLocks/>
            </p:cNvGrpSpPr>
            <p:nvPr/>
          </p:nvGrpSpPr>
          <p:grpSpPr bwMode="auto">
            <a:xfrm flipH="1">
              <a:off x="6792943" y="4899011"/>
              <a:ext cx="600075" cy="500063"/>
              <a:chOff x="4785" y="11039"/>
              <a:chExt cx="829" cy="688"/>
            </a:xfrm>
          </p:grpSpPr>
          <p:sp>
            <p:nvSpPr>
              <p:cNvPr id="197" name="Freeform 8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8" name="Line 9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9" name="Line 9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0" name="Line 9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1" name="Arc 9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80" name="Arc 94"/>
            <p:cNvSpPr>
              <a:spLocks/>
            </p:cNvSpPr>
            <p:nvPr/>
          </p:nvSpPr>
          <p:spPr bwMode="auto">
            <a:xfrm rot="18936538" flipV="1">
              <a:off x="7221568" y="4976799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1" name="Arc 95"/>
            <p:cNvSpPr>
              <a:spLocks/>
            </p:cNvSpPr>
            <p:nvPr/>
          </p:nvSpPr>
          <p:spPr bwMode="auto">
            <a:xfrm rot="18936538" flipH="1">
              <a:off x="7378730" y="498473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2" name="Arc 96"/>
            <p:cNvSpPr>
              <a:spLocks/>
            </p:cNvSpPr>
            <p:nvPr/>
          </p:nvSpPr>
          <p:spPr bwMode="auto">
            <a:xfrm rot="18936538" flipH="1">
              <a:off x="7631143" y="5084749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3" name="Arc 97"/>
            <p:cNvSpPr>
              <a:spLocks/>
            </p:cNvSpPr>
            <p:nvPr/>
          </p:nvSpPr>
          <p:spPr bwMode="auto">
            <a:xfrm rot="18936538" flipV="1">
              <a:off x="7497793" y="5083161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4" name="Line 98"/>
            <p:cNvSpPr>
              <a:spLocks noChangeShapeType="1"/>
            </p:cNvSpPr>
            <p:nvPr/>
          </p:nvSpPr>
          <p:spPr bwMode="auto">
            <a:xfrm rot="19792668" flipH="1" flipV="1">
              <a:off x="7864505" y="4470386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5" name="Freeform 99"/>
            <p:cNvSpPr>
              <a:spLocks/>
            </p:cNvSpPr>
            <p:nvPr/>
          </p:nvSpPr>
          <p:spPr bwMode="auto">
            <a:xfrm rot="3592668" flipH="1">
              <a:off x="7802593" y="4732323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6" name="Line 100"/>
            <p:cNvSpPr>
              <a:spLocks noChangeShapeType="1"/>
            </p:cNvSpPr>
            <p:nvPr/>
          </p:nvSpPr>
          <p:spPr bwMode="auto">
            <a:xfrm rot="3592668" flipH="1">
              <a:off x="7861330" y="477042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7" name="Line 101"/>
            <p:cNvSpPr>
              <a:spLocks noChangeShapeType="1"/>
            </p:cNvSpPr>
            <p:nvPr/>
          </p:nvSpPr>
          <p:spPr bwMode="auto">
            <a:xfrm rot="3592668" flipH="1">
              <a:off x="7747030" y="4830748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8" name="Freeform 102"/>
            <p:cNvSpPr>
              <a:spLocks/>
            </p:cNvSpPr>
            <p:nvPr/>
          </p:nvSpPr>
          <p:spPr bwMode="auto">
            <a:xfrm rot="3592668" flipH="1">
              <a:off x="7585105" y="4322748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9" name="Line 103"/>
            <p:cNvSpPr>
              <a:spLocks noChangeShapeType="1"/>
            </p:cNvSpPr>
            <p:nvPr/>
          </p:nvSpPr>
          <p:spPr bwMode="auto">
            <a:xfrm rot="3592668" flipH="1">
              <a:off x="7712105" y="4383073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0" name="Line 104"/>
            <p:cNvSpPr>
              <a:spLocks noChangeShapeType="1"/>
            </p:cNvSpPr>
            <p:nvPr/>
          </p:nvSpPr>
          <p:spPr bwMode="auto">
            <a:xfrm rot="3592668" flipH="1">
              <a:off x="7742268" y="4416411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1" name="Line 105"/>
            <p:cNvSpPr>
              <a:spLocks noChangeShapeType="1"/>
            </p:cNvSpPr>
            <p:nvPr/>
          </p:nvSpPr>
          <p:spPr bwMode="auto">
            <a:xfrm rot="3592668" flipH="1">
              <a:off x="7413655" y="4602148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2" name="Arc 106"/>
            <p:cNvSpPr>
              <a:spLocks/>
            </p:cNvSpPr>
            <p:nvPr/>
          </p:nvSpPr>
          <p:spPr bwMode="auto">
            <a:xfrm rot="11664170" flipH="1">
              <a:off x="7294593" y="4035411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3" name="Freeform 107"/>
            <p:cNvSpPr>
              <a:spLocks/>
            </p:cNvSpPr>
            <p:nvPr/>
          </p:nvSpPr>
          <p:spPr bwMode="auto">
            <a:xfrm rot="929206" flipH="1">
              <a:off x="7647018" y="4552936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4" name="Freeform 108"/>
            <p:cNvSpPr>
              <a:spLocks/>
            </p:cNvSpPr>
            <p:nvPr/>
          </p:nvSpPr>
          <p:spPr bwMode="auto">
            <a:xfrm rot="3592668" flipH="1">
              <a:off x="7523193" y="4532298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5" name="Arc 109"/>
            <p:cNvSpPr>
              <a:spLocks/>
            </p:cNvSpPr>
            <p:nvPr/>
          </p:nvSpPr>
          <p:spPr bwMode="auto">
            <a:xfrm rot="18255170" flipH="1">
              <a:off x="7831168" y="4544998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6" name="Arc 110"/>
            <p:cNvSpPr>
              <a:spLocks/>
            </p:cNvSpPr>
            <p:nvPr/>
          </p:nvSpPr>
          <p:spPr bwMode="auto">
            <a:xfrm rot="10530167" flipH="1" flipV="1">
              <a:off x="7547005" y="4708511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97" name="Group 111"/>
            <p:cNvGrpSpPr>
              <a:grpSpLocks/>
            </p:cNvGrpSpPr>
            <p:nvPr/>
          </p:nvGrpSpPr>
          <p:grpSpPr bwMode="auto">
            <a:xfrm rot="3592668" flipH="1">
              <a:off x="7243793" y="4094148"/>
              <a:ext cx="600075" cy="503238"/>
              <a:chOff x="4785" y="11039"/>
              <a:chExt cx="829" cy="688"/>
            </a:xfrm>
          </p:grpSpPr>
          <p:sp>
            <p:nvSpPr>
              <p:cNvPr id="192" name="Freeform 11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3" name="Line 11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4" name="Line 11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5" name="Line 11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6" name="Arc 11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98" name="Arc 117"/>
            <p:cNvSpPr>
              <a:spLocks/>
            </p:cNvSpPr>
            <p:nvPr/>
          </p:nvSpPr>
          <p:spPr bwMode="auto">
            <a:xfrm rot="929206" flipV="1">
              <a:off x="7545418" y="4416411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9" name="Arc 118"/>
            <p:cNvSpPr>
              <a:spLocks/>
            </p:cNvSpPr>
            <p:nvPr/>
          </p:nvSpPr>
          <p:spPr bwMode="auto">
            <a:xfrm rot="929206" flipH="1">
              <a:off x="7616855" y="455611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0" name="Arc 119"/>
            <p:cNvSpPr>
              <a:spLocks/>
            </p:cNvSpPr>
            <p:nvPr/>
          </p:nvSpPr>
          <p:spPr bwMode="auto">
            <a:xfrm rot="929206" flipH="1">
              <a:off x="7801005" y="4786299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1" name="Arc 120"/>
            <p:cNvSpPr>
              <a:spLocks/>
            </p:cNvSpPr>
            <p:nvPr/>
          </p:nvSpPr>
          <p:spPr bwMode="auto">
            <a:xfrm rot="929206" flipV="1">
              <a:off x="7735918" y="4670411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2" name="Line 121"/>
            <p:cNvSpPr>
              <a:spLocks noChangeShapeType="1"/>
            </p:cNvSpPr>
            <p:nvPr/>
          </p:nvSpPr>
          <p:spPr bwMode="auto">
            <a:xfrm flipH="1">
              <a:off x="7793068" y="5133961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3" name="Line 122"/>
            <p:cNvSpPr>
              <a:spLocks noChangeShapeType="1"/>
            </p:cNvSpPr>
            <p:nvPr/>
          </p:nvSpPr>
          <p:spPr bwMode="auto">
            <a:xfrm rot="14379716" flipH="1">
              <a:off x="8124855" y="4549761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04" name="Group 123"/>
            <p:cNvGrpSpPr>
              <a:grpSpLocks/>
            </p:cNvGrpSpPr>
            <p:nvPr/>
          </p:nvGrpSpPr>
          <p:grpSpPr bwMode="auto">
            <a:xfrm rot="14346703" flipH="1">
              <a:off x="8299480" y="4541823"/>
              <a:ext cx="223838" cy="180975"/>
              <a:chOff x="5504" y="8144"/>
              <a:chExt cx="291" cy="236"/>
            </a:xfrm>
          </p:grpSpPr>
          <p:sp>
            <p:nvSpPr>
              <p:cNvPr id="190" name="Rectangle 12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1" name="Rectangle 12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05" name="Group 126"/>
            <p:cNvGrpSpPr>
              <a:grpSpLocks/>
            </p:cNvGrpSpPr>
            <p:nvPr/>
          </p:nvGrpSpPr>
          <p:grpSpPr bwMode="auto">
            <a:xfrm flipH="1">
              <a:off x="7654955" y="5632436"/>
              <a:ext cx="227013" cy="180975"/>
              <a:chOff x="5504" y="8144"/>
              <a:chExt cx="291" cy="236"/>
            </a:xfrm>
          </p:grpSpPr>
          <p:sp>
            <p:nvSpPr>
              <p:cNvPr id="188" name="Rectangle 127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9" name="Rectangle 128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06" name="Rectangle 129"/>
            <p:cNvSpPr>
              <a:spLocks noChangeArrowheads="1"/>
            </p:cNvSpPr>
            <p:nvPr/>
          </p:nvSpPr>
          <p:spPr bwMode="auto">
            <a:xfrm rot="18028040" flipH="1">
              <a:off x="8021668" y="5002198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7" name="Rectangle 130"/>
            <p:cNvSpPr>
              <a:spLocks noChangeArrowheads="1"/>
            </p:cNvSpPr>
            <p:nvPr/>
          </p:nvSpPr>
          <p:spPr bwMode="auto">
            <a:xfrm rot="18920690" flipH="1">
              <a:off x="7797830" y="5068874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8" name="Rectangle 131"/>
            <p:cNvSpPr>
              <a:spLocks noChangeArrowheads="1"/>
            </p:cNvSpPr>
            <p:nvPr/>
          </p:nvSpPr>
          <p:spPr bwMode="auto">
            <a:xfrm rot="17064441" flipH="1">
              <a:off x="7912130" y="4856148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9" name="Rectangle 132"/>
            <p:cNvSpPr>
              <a:spLocks noChangeArrowheads="1"/>
            </p:cNvSpPr>
            <p:nvPr/>
          </p:nvSpPr>
          <p:spPr bwMode="auto">
            <a:xfrm rot="4535559">
              <a:off x="4584730" y="4862498"/>
              <a:ext cx="38100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0" name="Rectangle 133"/>
            <p:cNvSpPr>
              <a:spLocks noChangeArrowheads="1"/>
            </p:cNvSpPr>
            <p:nvPr/>
          </p:nvSpPr>
          <p:spPr bwMode="auto">
            <a:xfrm rot="2679310">
              <a:off x="4697443" y="5073636"/>
              <a:ext cx="39688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1" name="Rectangle 134"/>
            <p:cNvSpPr>
              <a:spLocks noChangeArrowheads="1"/>
            </p:cNvSpPr>
            <p:nvPr/>
          </p:nvSpPr>
          <p:spPr bwMode="auto">
            <a:xfrm rot="3571960">
              <a:off x="4472018" y="5006961"/>
              <a:ext cx="41275" cy="350838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2" name="Line 135"/>
            <p:cNvSpPr>
              <a:spLocks noChangeShapeType="1"/>
            </p:cNvSpPr>
            <p:nvPr/>
          </p:nvSpPr>
          <p:spPr bwMode="auto">
            <a:xfrm flipV="1">
              <a:off x="3871268" y="5153690"/>
              <a:ext cx="1500198" cy="45719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3" name="Rectangle 136"/>
            <p:cNvSpPr>
              <a:spLocks noChangeArrowheads="1"/>
            </p:cNvSpPr>
            <p:nvPr/>
          </p:nvSpPr>
          <p:spPr bwMode="auto">
            <a:xfrm>
              <a:off x="3778280" y="5106643"/>
              <a:ext cx="350838" cy="18415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5" name="Freeform 138"/>
            <p:cNvSpPr>
              <a:spLocks/>
            </p:cNvSpPr>
            <p:nvPr/>
          </p:nvSpPr>
          <p:spPr bwMode="auto">
            <a:xfrm>
              <a:off x="4857780" y="508951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6" name="Line 139"/>
            <p:cNvSpPr>
              <a:spLocks noChangeShapeType="1"/>
            </p:cNvSpPr>
            <p:nvPr/>
          </p:nvSpPr>
          <p:spPr bwMode="auto">
            <a:xfrm>
              <a:off x="4864130" y="509586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7" name="Line 140"/>
            <p:cNvSpPr>
              <a:spLocks noChangeShapeType="1"/>
            </p:cNvSpPr>
            <p:nvPr/>
          </p:nvSpPr>
          <p:spPr bwMode="auto">
            <a:xfrm>
              <a:off x="4867305" y="522603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18" name="Group 141"/>
            <p:cNvGrpSpPr>
              <a:grpSpLocks/>
            </p:cNvGrpSpPr>
            <p:nvPr/>
          </p:nvGrpSpPr>
          <p:grpSpPr bwMode="auto">
            <a:xfrm>
              <a:off x="5141943" y="4906949"/>
              <a:ext cx="600075" cy="500063"/>
              <a:chOff x="4785" y="11039"/>
              <a:chExt cx="829" cy="688"/>
            </a:xfrm>
          </p:grpSpPr>
          <p:sp>
            <p:nvSpPr>
              <p:cNvPr id="183" name="Freeform 14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4" name="Line 14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5" name="Line 14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6" name="Line 14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7" name="Arc 14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19" name="Freeform 147"/>
            <p:cNvSpPr>
              <a:spLocks/>
            </p:cNvSpPr>
            <p:nvPr/>
          </p:nvSpPr>
          <p:spPr bwMode="auto">
            <a:xfrm>
              <a:off x="5059393" y="5065699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0" name="Freeform 148"/>
            <p:cNvSpPr>
              <a:spLocks/>
            </p:cNvSpPr>
            <p:nvPr/>
          </p:nvSpPr>
          <p:spPr bwMode="auto">
            <a:xfrm flipV="1">
              <a:off x="5057805" y="5219686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1" name="Freeform 149"/>
            <p:cNvSpPr>
              <a:spLocks/>
            </p:cNvSpPr>
            <p:nvPr/>
          </p:nvSpPr>
          <p:spPr bwMode="auto">
            <a:xfrm rot="2663462">
              <a:off x="4953030" y="5056174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2" name="Freeform 150"/>
            <p:cNvSpPr>
              <a:spLocks/>
            </p:cNvSpPr>
            <p:nvPr/>
          </p:nvSpPr>
          <p:spPr bwMode="auto">
            <a:xfrm>
              <a:off x="5251480" y="5065699"/>
              <a:ext cx="2008188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3" name="Freeform 151"/>
            <p:cNvSpPr>
              <a:spLocks/>
            </p:cNvSpPr>
            <p:nvPr/>
          </p:nvSpPr>
          <p:spPr bwMode="auto">
            <a:xfrm>
              <a:off x="4853018" y="5046649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4" name="Arc 152"/>
            <p:cNvSpPr>
              <a:spLocks/>
            </p:cNvSpPr>
            <p:nvPr/>
          </p:nvSpPr>
          <p:spPr bwMode="auto">
            <a:xfrm rot="6937498">
              <a:off x="4760943" y="4830748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5" name="Arc 153"/>
            <p:cNvSpPr>
              <a:spLocks/>
            </p:cNvSpPr>
            <p:nvPr/>
          </p:nvSpPr>
          <p:spPr bwMode="auto">
            <a:xfrm rot="14662502" flipV="1">
              <a:off x="4760943" y="5156186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6" name="Freeform 154"/>
            <p:cNvSpPr>
              <a:spLocks/>
            </p:cNvSpPr>
            <p:nvPr/>
          </p:nvSpPr>
          <p:spPr bwMode="auto">
            <a:xfrm flipH="1">
              <a:off x="7213630" y="4970449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7" name="Line 155"/>
            <p:cNvSpPr>
              <a:spLocks noChangeShapeType="1"/>
            </p:cNvSpPr>
            <p:nvPr/>
          </p:nvSpPr>
          <p:spPr bwMode="auto">
            <a:xfrm flipH="1">
              <a:off x="7383493" y="495616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8" name="Line 156"/>
            <p:cNvSpPr>
              <a:spLocks noChangeShapeType="1"/>
            </p:cNvSpPr>
            <p:nvPr/>
          </p:nvSpPr>
          <p:spPr bwMode="auto">
            <a:xfrm flipH="1">
              <a:off x="7210455" y="4967274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9" name="Line 157"/>
            <p:cNvSpPr>
              <a:spLocks noChangeShapeType="1"/>
            </p:cNvSpPr>
            <p:nvPr/>
          </p:nvSpPr>
          <p:spPr bwMode="auto">
            <a:xfrm flipH="1">
              <a:off x="7205693" y="5341924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0" name="Arc 158"/>
            <p:cNvSpPr>
              <a:spLocks/>
            </p:cNvSpPr>
            <p:nvPr/>
          </p:nvSpPr>
          <p:spPr bwMode="auto">
            <a:xfrm rot="8071501" flipH="1">
              <a:off x="6797705" y="4897423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1" name="Freeform 159"/>
            <p:cNvSpPr>
              <a:spLocks/>
            </p:cNvSpPr>
            <p:nvPr/>
          </p:nvSpPr>
          <p:spPr bwMode="auto">
            <a:xfrm>
              <a:off x="5153055" y="4976799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2" name="Line 160"/>
            <p:cNvSpPr>
              <a:spLocks noChangeShapeType="1"/>
            </p:cNvSpPr>
            <p:nvPr/>
          </p:nvSpPr>
          <p:spPr bwMode="auto">
            <a:xfrm>
              <a:off x="5151468" y="496251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3" name="Line 161"/>
            <p:cNvSpPr>
              <a:spLocks noChangeShapeType="1"/>
            </p:cNvSpPr>
            <p:nvPr/>
          </p:nvSpPr>
          <p:spPr bwMode="auto">
            <a:xfrm>
              <a:off x="5141943" y="5348274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4" name="Arc 162"/>
            <p:cNvSpPr>
              <a:spLocks/>
            </p:cNvSpPr>
            <p:nvPr/>
          </p:nvSpPr>
          <p:spPr bwMode="auto">
            <a:xfrm rot="13528499">
              <a:off x="5235605" y="4903773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5" name="Arc 163"/>
            <p:cNvSpPr>
              <a:spLocks/>
            </p:cNvSpPr>
            <p:nvPr/>
          </p:nvSpPr>
          <p:spPr bwMode="auto">
            <a:xfrm rot="2663462" flipH="1" flipV="1">
              <a:off x="4960968" y="4981561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6" name="Arc 164"/>
            <p:cNvSpPr>
              <a:spLocks/>
            </p:cNvSpPr>
            <p:nvPr/>
          </p:nvSpPr>
          <p:spPr bwMode="auto">
            <a:xfrm rot="2663462">
              <a:off x="4805393" y="4991086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7" name="Arc 165"/>
            <p:cNvSpPr>
              <a:spLocks/>
            </p:cNvSpPr>
            <p:nvPr/>
          </p:nvSpPr>
          <p:spPr bwMode="auto">
            <a:xfrm rot="2663462">
              <a:off x="4764118" y="5091099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8" name="Arc 166"/>
            <p:cNvSpPr>
              <a:spLocks/>
            </p:cNvSpPr>
            <p:nvPr/>
          </p:nvSpPr>
          <p:spPr bwMode="auto">
            <a:xfrm rot="2663462" flipH="1" flipV="1">
              <a:off x="4895880" y="5089511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9" name="Line 167"/>
            <p:cNvSpPr>
              <a:spLocks noChangeShapeType="1"/>
            </p:cNvSpPr>
            <p:nvPr/>
          </p:nvSpPr>
          <p:spPr bwMode="auto">
            <a:xfrm rot="1807332" flipH="1" flipV="1">
              <a:off x="4623135" y="4709470"/>
              <a:ext cx="45720" cy="48041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0" name="Freeform 168"/>
            <p:cNvSpPr>
              <a:spLocks/>
            </p:cNvSpPr>
            <p:nvPr/>
          </p:nvSpPr>
          <p:spPr bwMode="auto">
            <a:xfrm rot="18007332">
              <a:off x="4654580" y="473708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1" name="Line 169"/>
            <p:cNvSpPr>
              <a:spLocks noChangeShapeType="1"/>
            </p:cNvSpPr>
            <p:nvPr/>
          </p:nvSpPr>
          <p:spPr bwMode="auto">
            <a:xfrm rot="18007332">
              <a:off x="4605368" y="4773598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2" name="Line 170"/>
            <p:cNvSpPr>
              <a:spLocks noChangeShapeType="1"/>
            </p:cNvSpPr>
            <p:nvPr/>
          </p:nvSpPr>
          <p:spPr bwMode="auto">
            <a:xfrm rot="18007332">
              <a:off x="4719668" y="483551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43" name="Group 171"/>
            <p:cNvGrpSpPr>
              <a:grpSpLocks/>
            </p:cNvGrpSpPr>
            <p:nvPr/>
          </p:nvGrpSpPr>
          <p:grpSpPr bwMode="auto">
            <a:xfrm rot="18007332">
              <a:off x="4667280" y="4086211"/>
              <a:ext cx="600075" cy="500063"/>
              <a:chOff x="4785" y="11039"/>
              <a:chExt cx="829" cy="688"/>
            </a:xfrm>
          </p:grpSpPr>
          <p:sp>
            <p:nvSpPr>
              <p:cNvPr id="178" name="Freeform 17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9" name="Line 17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0" name="Line 17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1" name="Line 17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2" name="Arc 17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44" name="Freeform 177"/>
            <p:cNvSpPr>
              <a:spLocks/>
            </p:cNvSpPr>
            <p:nvPr/>
          </p:nvSpPr>
          <p:spPr bwMode="auto">
            <a:xfrm rot="18007332">
              <a:off x="4171980" y="3673461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5" name="Freeform 178"/>
            <p:cNvSpPr>
              <a:spLocks/>
            </p:cNvSpPr>
            <p:nvPr/>
          </p:nvSpPr>
          <p:spPr bwMode="auto">
            <a:xfrm rot="18007332" flipV="1">
              <a:off x="4302155" y="3751248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6" name="Freeform 179"/>
            <p:cNvSpPr>
              <a:spLocks/>
            </p:cNvSpPr>
            <p:nvPr/>
          </p:nvSpPr>
          <p:spPr bwMode="auto">
            <a:xfrm rot="20670794">
              <a:off x="4670455" y="4559286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7" name="Freeform 180"/>
            <p:cNvSpPr>
              <a:spLocks/>
            </p:cNvSpPr>
            <p:nvPr/>
          </p:nvSpPr>
          <p:spPr bwMode="auto">
            <a:xfrm rot="18007332">
              <a:off x="4379943" y="3519473"/>
              <a:ext cx="2006600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8" name="Freeform 181"/>
            <p:cNvSpPr>
              <a:spLocks/>
            </p:cNvSpPr>
            <p:nvPr/>
          </p:nvSpPr>
          <p:spPr bwMode="auto">
            <a:xfrm rot="18007332">
              <a:off x="4559330" y="4537061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9" name="Arc 182"/>
            <p:cNvSpPr>
              <a:spLocks/>
            </p:cNvSpPr>
            <p:nvPr/>
          </p:nvSpPr>
          <p:spPr bwMode="auto">
            <a:xfrm rot="3344830">
              <a:off x="4413280" y="4549761"/>
              <a:ext cx="290513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0" name="Arc 183"/>
            <p:cNvSpPr>
              <a:spLocks/>
            </p:cNvSpPr>
            <p:nvPr/>
          </p:nvSpPr>
          <p:spPr bwMode="auto">
            <a:xfrm rot="11069833" flipV="1">
              <a:off x="4694268" y="4711686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1" name="Freeform 184"/>
            <p:cNvSpPr>
              <a:spLocks/>
            </p:cNvSpPr>
            <p:nvPr/>
          </p:nvSpPr>
          <p:spPr bwMode="auto">
            <a:xfrm rot="18007332" flipH="1">
              <a:off x="5810280" y="2544748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2" name="Line 185"/>
            <p:cNvSpPr>
              <a:spLocks noChangeShapeType="1"/>
            </p:cNvSpPr>
            <p:nvPr/>
          </p:nvSpPr>
          <p:spPr bwMode="auto">
            <a:xfrm rot="18007332" flipH="1">
              <a:off x="5937280" y="2455848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3" name="Line 186"/>
            <p:cNvSpPr>
              <a:spLocks noChangeShapeType="1"/>
            </p:cNvSpPr>
            <p:nvPr/>
          </p:nvSpPr>
          <p:spPr bwMode="auto">
            <a:xfrm rot="18007332" flipH="1">
              <a:off x="5643593" y="2632061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4" name="Line 187"/>
            <p:cNvSpPr>
              <a:spLocks noChangeShapeType="1"/>
            </p:cNvSpPr>
            <p:nvPr/>
          </p:nvSpPr>
          <p:spPr bwMode="auto">
            <a:xfrm rot="18007332" flipH="1">
              <a:off x="5964268" y="2820973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5" name="Arc 188"/>
            <p:cNvSpPr>
              <a:spLocks/>
            </p:cNvSpPr>
            <p:nvPr/>
          </p:nvSpPr>
          <p:spPr bwMode="auto">
            <a:xfrm rot="4478833" flipH="1">
              <a:off x="5515005" y="2689211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6" name="Freeform 189"/>
            <p:cNvSpPr>
              <a:spLocks/>
            </p:cNvSpPr>
            <p:nvPr/>
          </p:nvSpPr>
          <p:spPr bwMode="auto">
            <a:xfrm rot="18007332">
              <a:off x="4781580" y="4327511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7" name="Line 190"/>
            <p:cNvSpPr>
              <a:spLocks noChangeShapeType="1"/>
            </p:cNvSpPr>
            <p:nvPr/>
          </p:nvSpPr>
          <p:spPr bwMode="auto">
            <a:xfrm rot="18007332">
              <a:off x="4822855" y="438783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8" name="Line 191"/>
            <p:cNvSpPr>
              <a:spLocks noChangeShapeType="1"/>
            </p:cNvSpPr>
            <p:nvPr/>
          </p:nvSpPr>
          <p:spPr bwMode="auto">
            <a:xfrm rot="18007332">
              <a:off x="4540280" y="4635423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9" name="Line 192"/>
            <p:cNvSpPr>
              <a:spLocks noChangeShapeType="1"/>
            </p:cNvSpPr>
            <p:nvPr/>
          </p:nvSpPr>
          <p:spPr bwMode="auto">
            <a:xfrm rot="18007332">
              <a:off x="4933980" y="4606911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0" name="Arc 193"/>
            <p:cNvSpPr>
              <a:spLocks/>
            </p:cNvSpPr>
            <p:nvPr/>
          </p:nvSpPr>
          <p:spPr bwMode="auto">
            <a:xfrm rot="9935830">
              <a:off x="4738718" y="4040174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1" name="Arc 194"/>
            <p:cNvSpPr>
              <a:spLocks/>
            </p:cNvSpPr>
            <p:nvPr/>
          </p:nvSpPr>
          <p:spPr bwMode="auto">
            <a:xfrm rot="20670794" flipH="1" flipV="1">
              <a:off x="4638705" y="4421174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2" name="Arc 195"/>
            <p:cNvSpPr>
              <a:spLocks/>
            </p:cNvSpPr>
            <p:nvPr/>
          </p:nvSpPr>
          <p:spPr bwMode="auto">
            <a:xfrm rot="20670794">
              <a:off x="4567268" y="4560874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3" name="Arc 196"/>
            <p:cNvSpPr>
              <a:spLocks/>
            </p:cNvSpPr>
            <p:nvPr/>
          </p:nvSpPr>
          <p:spPr bwMode="auto">
            <a:xfrm rot="20670794">
              <a:off x="4594255" y="4792649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" name="Arc 197"/>
            <p:cNvSpPr>
              <a:spLocks/>
            </p:cNvSpPr>
            <p:nvPr/>
          </p:nvSpPr>
          <p:spPr bwMode="auto">
            <a:xfrm rot="20670794" flipH="1" flipV="1">
              <a:off x="4657755" y="4676761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5" name="Line 198"/>
            <p:cNvSpPr>
              <a:spLocks noChangeShapeType="1"/>
            </p:cNvSpPr>
            <p:nvPr/>
          </p:nvSpPr>
          <p:spPr bwMode="auto">
            <a:xfrm>
              <a:off x="4740305" y="5140311"/>
              <a:ext cx="1588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6" name="Line 199"/>
            <p:cNvSpPr>
              <a:spLocks noChangeShapeType="1"/>
            </p:cNvSpPr>
            <p:nvPr/>
          </p:nvSpPr>
          <p:spPr bwMode="auto">
            <a:xfrm rot="7220284">
              <a:off x="4411693" y="4556111"/>
              <a:ext cx="0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67" name="Group 200"/>
            <p:cNvGrpSpPr>
              <a:grpSpLocks/>
            </p:cNvGrpSpPr>
            <p:nvPr/>
          </p:nvGrpSpPr>
          <p:grpSpPr bwMode="auto">
            <a:xfrm rot="7253297">
              <a:off x="3994180" y="4571986"/>
              <a:ext cx="227013" cy="180975"/>
              <a:chOff x="5504" y="8144"/>
              <a:chExt cx="291" cy="236"/>
            </a:xfrm>
          </p:grpSpPr>
          <p:sp>
            <p:nvSpPr>
              <p:cNvPr id="176" name="Rectangle 201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7" name="Rectangle 202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68" name="Group 203"/>
            <p:cNvGrpSpPr>
              <a:grpSpLocks/>
            </p:cNvGrpSpPr>
            <p:nvPr/>
          </p:nvGrpSpPr>
          <p:grpSpPr bwMode="auto">
            <a:xfrm>
              <a:off x="4624418" y="5638786"/>
              <a:ext cx="223838" cy="180975"/>
              <a:chOff x="5504" y="8144"/>
              <a:chExt cx="291" cy="236"/>
            </a:xfrm>
          </p:grpSpPr>
          <p:sp>
            <p:nvSpPr>
              <p:cNvPr id="174" name="Rectangle 20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5" name="Rectangle 20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69" name="Rectangle 206"/>
            <p:cNvSpPr>
              <a:spLocks noChangeArrowheads="1"/>
            </p:cNvSpPr>
            <p:nvPr/>
          </p:nvSpPr>
          <p:spPr bwMode="auto">
            <a:xfrm rot="3571960">
              <a:off x="4470430" y="5006961"/>
              <a:ext cx="42863" cy="35083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0" name="Rectangle 207"/>
            <p:cNvSpPr>
              <a:spLocks noChangeArrowheads="1"/>
            </p:cNvSpPr>
            <p:nvPr/>
          </p:nvSpPr>
          <p:spPr bwMode="auto">
            <a:xfrm rot="2679310">
              <a:off x="4697443" y="5073636"/>
              <a:ext cx="39688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1" name="Rectangle 208"/>
            <p:cNvSpPr>
              <a:spLocks noChangeArrowheads="1"/>
            </p:cNvSpPr>
            <p:nvPr/>
          </p:nvSpPr>
          <p:spPr bwMode="auto">
            <a:xfrm rot="4535559">
              <a:off x="4584730" y="4860911"/>
              <a:ext cx="38100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26" name="Text Box 211"/>
            <p:cNvSpPr txBox="1">
              <a:spLocks noChangeArrowheads="1"/>
            </p:cNvSpPr>
            <p:nvPr/>
          </p:nvSpPr>
          <p:spPr bwMode="auto">
            <a:xfrm>
              <a:off x="3636993" y="5264136"/>
              <a:ext cx="957262" cy="285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200" b="1" kern="1200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  <a:cs typeface="+mn-cs"/>
                </a:rPr>
                <a:t>Laser</a:t>
              </a:r>
            </a:p>
          </p:txBody>
        </p:sp>
        <p:sp>
          <p:nvSpPr>
            <p:cNvPr id="227" name="Text Box 212"/>
            <p:cNvSpPr txBox="1">
              <a:spLocks noChangeArrowheads="1"/>
            </p:cNvSpPr>
            <p:nvPr/>
          </p:nvSpPr>
          <p:spPr bwMode="auto">
            <a:xfrm>
              <a:off x="3929093" y="5489561"/>
              <a:ext cx="800100" cy="423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200" b="1" kern="1200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  <a:cs typeface="+mn-cs"/>
                </a:rPr>
                <a:t>Photo-</a:t>
              </a:r>
            </a:p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200" b="1" kern="1200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  <a:cs typeface="+mn-cs"/>
                </a:rPr>
                <a:t>detector</a:t>
              </a:r>
            </a:p>
          </p:txBody>
        </p:sp>
        <p:sp>
          <p:nvSpPr>
            <p:cNvPr id="228" name="Text Box 214"/>
            <p:cNvSpPr txBox="1">
              <a:spLocks noChangeArrowheads="1"/>
            </p:cNvSpPr>
            <p:nvPr/>
          </p:nvSpPr>
          <p:spPr bwMode="auto">
            <a:xfrm>
              <a:off x="5632468" y="4500570"/>
              <a:ext cx="1582738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600" b="1" kern="1200" dirty="0" smtClean="0">
                  <a:solidFill>
                    <a:srgbClr val="CCFFCC"/>
                  </a:solidFill>
                  <a:latin typeface="+mj-lt"/>
                  <a:ea typeface="ＭＳ Ｐゴシック" pitchFamily="50" charset="-128"/>
                  <a:cs typeface="+mn-cs"/>
                </a:rPr>
                <a:t>1000km</a:t>
              </a:r>
            </a:p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600" b="1" kern="1200" dirty="0" smtClean="0">
                  <a:solidFill>
                    <a:srgbClr val="CCFFCC"/>
                  </a:solidFill>
                  <a:latin typeface="+mj-lt"/>
                  <a:ea typeface="ＭＳ Ｐゴシック" pitchFamily="50" charset="-128"/>
                  <a:cs typeface="+mn-cs"/>
                </a:rPr>
                <a:t>Arm </a:t>
              </a:r>
              <a:r>
                <a:rPr kumimoji="1" lang="en-US" altLang="ja-JP" sz="1600" b="1" kern="1200" dirty="0">
                  <a:solidFill>
                    <a:srgbClr val="CCFFCC"/>
                  </a:solidFill>
                  <a:latin typeface="+mj-lt"/>
                  <a:ea typeface="ＭＳ Ｐゴシック" pitchFamily="50" charset="-128"/>
                  <a:cs typeface="+mn-cs"/>
                </a:rPr>
                <a:t>cavity</a:t>
              </a:r>
            </a:p>
          </p:txBody>
        </p:sp>
        <p:sp>
          <p:nvSpPr>
            <p:cNvPr id="229" name="Text Box 215"/>
            <p:cNvSpPr txBox="1">
              <a:spLocks noChangeArrowheads="1"/>
            </p:cNvSpPr>
            <p:nvPr/>
          </p:nvSpPr>
          <p:spPr bwMode="auto">
            <a:xfrm>
              <a:off x="5143504" y="5811857"/>
              <a:ext cx="1943100" cy="40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600" b="1" kern="1200" dirty="0">
                  <a:solidFill>
                    <a:srgbClr val="FFCCFF"/>
                  </a:solidFill>
                  <a:latin typeface="+mj-lt"/>
                  <a:ea typeface="ＭＳ Ｐゴシック" pitchFamily="50" charset="-128"/>
                  <a:cs typeface="+mn-cs"/>
                </a:rPr>
                <a:t>Drag-free S/C</a:t>
              </a:r>
            </a:p>
          </p:txBody>
        </p:sp>
        <p:sp>
          <p:nvSpPr>
            <p:cNvPr id="230" name="Text Box 216"/>
            <p:cNvSpPr txBox="1">
              <a:spLocks noChangeArrowheads="1"/>
            </p:cNvSpPr>
            <p:nvPr/>
          </p:nvSpPr>
          <p:spPr bwMode="auto">
            <a:xfrm rot="17950394">
              <a:off x="4408785" y="3176419"/>
              <a:ext cx="154305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600" b="1" kern="1200" dirty="0">
                  <a:solidFill>
                    <a:srgbClr val="CCFFCC"/>
                  </a:solidFill>
                  <a:latin typeface="+mj-lt"/>
                  <a:ea typeface="ＭＳ Ｐゴシック" pitchFamily="50" charset="-128"/>
                  <a:cs typeface="+mn-cs"/>
                </a:rPr>
                <a:t>Arm cavity</a:t>
              </a:r>
            </a:p>
          </p:txBody>
        </p:sp>
        <p:sp>
          <p:nvSpPr>
            <p:cNvPr id="231" name="Text Box 218"/>
            <p:cNvSpPr txBox="1">
              <a:spLocks noChangeArrowheads="1"/>
            </p:cNvSpPr>
            <p:nvPr/>
          </p:nvSpPr>
          <p:spPr bwMode="auto">
            <a:xfrm>
              <a:off x="4760943" y="5314936"/>
              <a:ext cx="722312" cy="319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200" b="1" kern="1200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  <a:cs typeface="+mn-cs"/>
                </a:rPr>
                <a:t>Mirror</a:t>
              </a:r>
            </a:p>
          </p:txBody>
        </p:sp>
      </p:grpSp>
      <p:sp>
        <p:nvSpPr>
          <p:cNvPr id="233" name="Text Box 3"/>
          <p:cNvSpPr txBox="1">
            <a:spLocks noChangeArrowheads="1"/>
          </p:cNvSpPr>
          <p:nvPr/>
        </p:nvSpPr>
        <p:spPr bwMode="auto">
          <a:xfrm>
            <a:off x="723907" y="3000372"/>
            <a:ext cx="3705217" cy="1421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8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Baseline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 </a:t>
            </a:r>
            <a:r>
              <a:rPr kumimoji="1" lang="en-US" altLang="ja-JP" sz="1800" b="1" kern="1200" dirty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length: 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   </a:t>
            </a:r>
            <a:r>
              <a:rPr kumimoji="1" lang="en-US" altLang="ja-JP" sz="1800" b="1" kern="1200" dirty="0" smtClean="0">
                <a:solidFill>
                  <a:srgbClr val="CCFFCC"/>
                </a:solidFill>
                <a:latin typeface="+mj-lt"/>
                <a:ea typeface="ＭＳ Ｐゴシック" pitchFamily="50" charset="-128"/>
                <a:cs typeface="+mn-cs"/>
              </a:rPr>
              <a:t>1000 </a:t>
            </a:r>
            <a:r>
              <a:rPr kumimoji="1" lang="en-US" altLang="ja-JP" sz="1800" b="1" kern="1200" dirty="0">
                <a:solidFill>
                  <a:srgbClr val="CCFFCC"/>
                </a:solidFill>
                <a:latin typeface="+mj-lt"/>
                <a:ea typeface="ＭＳ Ｐゴシック" pitchFamily="50" charset="-128"/>
                <a:cs typeface="+mn-cs"/>
              </a:rPr>
              <a:t>km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800" b="1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3 S/C  formation flight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8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      3 FP interferometers</a:t>
            </a:r>
            <a:endParaRPr kumimoji="1" lang="en-US" altLang="ja-JP" sz="1800" b="1" kern="1200" dirty="0" smtClean="0">
              <a:solidFill>
                <a:srgbClr val="CCFFCC"/>
              </a:solidFill>
              <a:latin typeface="+mj-lt"/>
              <a:ea typeface="ＭＳ Ｐゴシック" pitchFamily="50" charset="-128"/>
              <a:cs typeface="+mn-cs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800" b="1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      Drag-free control</a:t>
            </a:r>
            <a:endParaRPr kumimoji="1" lang="en-US" altLang="ja-JP" sz="1800" b="1" kern="1200" dirty="0">
              <a:solidFill>
                <a:srgbClr val="CCFFCC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234" name="スライド番号プレースホルダ 23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25</a:t>
            </a:fld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Targets and Science</a:t>
            </a:r>
            <a:endParaRPr lang="ja-JP" altLang="en-US" dirty="0"/>
          </a:p>
        </p:txBody>
      </p:sp>
      <p:sp>
        <p:nvSpPr>
          <p:cNvPr id="3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The 20th workshop on General Relativity and Gravitation  (JGRG20, Sept. 23, 2010, YITP, Kyoto)</a:t>
            </a:r>
            <a:endParaRPr lang="en-US" altLang="ja-JP" dirty="0"/>
          </a:p>
        </p:txBody>
      </p:sp>
      <p:sp>
        <p:nvSpPr>
          <p:cNvPr id="1144835" name="AutoShape 3"/>
          <p:cNvSpPr>
            <a:spLocks noChangeAspect="1" noChangeArrowheads="1"/>
          </p:cNvSpPr>
          <p:nvPr/>
        </p:nvSpPr>
        <p:spPr bwMode="auto">
          <a:xfrm>
            <a:off x="868390" y="1991016"/>
            <a:ext cx="7632700" cy="4222750"/>
          </a:xfrm>
          <a:prstGeom prst="roundRect">
            <a:avLst>
              <a:gd name="adj" fmla="val 1917"/>
            </a:avLst>
          </a:prstGeom>
          <a:solidFill>
            <a:srgbClr val="FFFFFF">
              <a:alpha val="10001"/>
            </a:srgbClr>
          </a:soli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pic>
        <p:nvPicPr>
          <p:cNvPr id="1144836" name="Picture 4"/>
          <p:cNvPicPr>
            <a:picLocks noChangeAspect="1" noChangeArrowheads="1"/>
          </p:cNvPicPr>
          <p:nvPr/>
        </p:nvPicPr>
        <p:blipFill>
          <a:blip r:embed="rId3" cstate="print">
            <a:lum bright="-60000" contrast="-100000"/>
          </a:blip>
          <a:srcRect/>
          <a:stretch>
            <a:fillRect/>
          </a:stretch>
        </p:blipFill>
        <p:spPr bwMode="auto">
          <a:xfrm>
            <a:off x="962052" y="1967203"/>
            <a:ext cx="7343775" cy="42719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144838" name="Rectangle 6"/>
          <p:cNvSpPr>
            <a:spLocks noChangeAspect="1" noChangeArrowheads="1"/>
          </p:cNvSpPr>
          <p:nvPr/>
        </p:nvSpPr>
        <p:spPr bwMode="auto">
          <a:xfrm>
            <a:off x="6572264" y="3538839"/>
            <a:ext cx="1087157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  <a:buFontTx/>
              <a:buNone/>
            </a:pPr>
            <a:r>
              <a:rPr lang="en-US" altLang="ja-JP" sz="1400" b="1" dirty="0">
                <a:solidFill>
                  <a:srgbClr val="CC99FF"/>
                </a:solidFill>
              </a:rPr>
              <a:t>  DECIGO </a:t>
            </a:r>
          </a:p>
          <a:p>
            <a:pPr algn="l">
              <a:lnSpc>
                <a:spcPct val="90000"/>
              </a:lnSpc>
              <a:buFontTx/>
              <a:buNone/>
            </a:pPr>
            <a:r>
              <a:rPr lang="en-US" altLang="ja-JP" sz="1400" b="1" dirty="0">
                <a:solidFill>
                  <a:srgbClr val="CC99FF"/>
                </a:solidFill>
              </a:rPr>
              <a:t>  </a:t>
            </a:r>
            <a:r>
              <a:rPr lang="en-US" altLang="ja-JP" sz="1400" b="1" dirty="0" smtClean="0">
                <a:solidFill>
                  <a:srgbClr val="CC99FF"/>
                </a:solidFill>
              </a:rPr>
              <a:t>  (1 unit)</a:t>
            </a:r>
            <a:endParaRPr lang="en-US" altLang="ja-JP" sz="1400" b="1" dirty="0">
              <a:solidFill>
                <a:srgbClr val="CC99FF"/>
              </a:solidFill>
            </a:endParaRPr>
          </a:p>
        </p:txBody>
      </p:sp>
      <p:grpSp>
        <p:nvGrpSpPr>
          <p:cNvPr id="44" name="グループ化 43"/>
          <p:cNvGrpSpPr/>
          <p:nvPr/>
        </p:nvGrpSpPr>
        <p:grpSpPr>
          <a:xfrm>
            <a:off x="3435584" y="2662547"/>
            <a:ext cx="3422432" cy="1266811"/>
            <a:chOff x="3435584" y="2662547"/>
            <a:chExt cx="3422432" cy="1266811"/>
          </a:xfrm>
        </p:grpSpPr>
        <p:sp>
          <p:nvSpPr>
            <p:cNvPr id="35" name="爆発 2 34"/>
            <p:cNvSpPr/>
            <p:nvPr/>
          </p:nvSpPr>
          <p:spPr bwMode="auto">
            <a:xfrm>
              <a:off x="5254657" y="3357854"/>
              <a:ext cx="642942" cy="571504"/>
            </a:xfrm>
            <a:prstGeom prst="irregularSeal2">
              <a:avLst/>
            </a:prstGeom>
            <a:solidFill>
              <a:srgbClr val="FFCC99">
                <a:alpha val="50000"/>
              </a:srgbClr>
            </a:solidFill>
            <a:ln w="15875" cap="flat" cmpd="sng" algn="ctr">
              <a:solidFill>
                <a:srgbClr val="FFCC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cxnSp>
          <p:nvCxnSpPr>
            <p:cNvPr id="34" name="直線矢印コネクタ 33"/>
            <p:cNvCxnSpPr/>
            <p:nvPr/>
          </p:nvCxnSpPr>
          <p:spPr bwMode="auto">
            <a:xfrm>
              <a:off x="3468707" y="3000664"/>
              <a:ext cx="2071702" cy="642942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1270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sp>
          <p:nvSpPr>
            <p:cNvPr id="37" name="Rectangle 32"/>
            <p:cNvSpPr>
              <a:spLocks noChangeArrowheads="1"/>
            </p:cNvSpPr>
            <p:nvPr/>
          </p:nvSpPr>
          <p:spPr bwMode="auto">
            <a:xfrm rot="1080139">
              <a:off x="3435584" y="2662547"/>
              <a:ext cx="2619645" cy="430887"/>
            </a:xfrm>
            <a:prstGeom prst="rect">
              <a:avLst/>
            </a:prstGeom>
            <a:solidFill>
              <a:srgbClr val="FFCC99">
                <a:alpha val="10000"/>
              </a:srgbClr>
            </a:solidFill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2000" b="1" dirty="0" smtClean="0">
                  <a:solidFill>
                    <a:srgbClr val="FFCC99"/>
                  </a:solidFill>
                  <a:latin typeface="Tahoma" pitchFamily="34" charset="0"/>
                  <a:ea typeface="HGP創英角ｺﾞｼｯｸUB" pitchFamily="50" charset="-128"/>
                </a:rPr>
                <a:t>IMBH</a:t>
              </a:r>
              <a:r>
                <a:rPr lang="en-US" altLang="ja-JP" sz="2000" b="1" dirty="0" smtClean="0">
                  <a:solidFill>
                    <a:srgbClr val="FFCC99"/>
                  </a:solidFill>
                </a:rPr>
                <a:t> </a:t>
              </a:r>
              <a:r>
                <a:rPr lang="en-US" altLang="ja-JP" sz="2000" b="1" dirty="0" smtClean="0">
                  <a:solidFill>
                    <a:srgbClr val="FFCC99"/>
                  </a:solidFill>
                  <a:latin typeface="Tahoma" pitchFamily="34" charset="0"/>
                  <a:ea typeface="HGP創英角ｺﾞｼｯｸUB" pitchFamily="50" charset="-128"/>
                </a:rPr>
                <a:t>inspiral </a:t>
              </a:r>
              <a:r>
                <a:rPr lang="en-US" altLang="ja-JP" sz="1600" b="1" dirty="0" smtClean="0">
                  <a:solidFill>
                    <a:srgbClr val="FFCC99"/>
                  </a:solidFill>
                  <a:latin typeface="Tahoma" pitchFamily="34" charset="0"/>
                  <a:ea typeface="HGP創英角ｺﾞｼｯｸUB" pitchFamily="50" charset="-128"/>
                </a:rPr>
                <a:t>(z~1)</a:t>
              </a:r>
              <a:endParaRPr lang="ja-JP" altLang="en-US" sz="1600" b="1" dirty="0">
                <a:solidFill>
                  <a:srgbClr val="FFCC99"/>
                </a:solidFill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51" name="Rectangle 32"/>
            <p:cNvSpPr>
              <a:spLocks noChangeArrowheads="1"/>
            </p:cNvSpPr>
            <p:nvPr/>
          </p:nvSpPr>
          <p:spPr bwMode="auto">
            <a:xfrm>
              <a:off x="5772587" y="3538839"/>
              <a:ext cx="1085429" cy="32932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400" b="1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</a:rPr>
                <a:t>Merger</a:t>
              </a:r>
              <a:endParaRPr lang="ja-JP" altLang="en-US" sz="14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endParaRPr>
            </a:p>
          </p:txBody>
        </p:sp>
      </p:grpSp>
      <p:sp>
        <p:nvSpPr>
          <p:cNvPr id="52" name="Text Box 3"/>
          <p:cNvSpPr txBox="1">
            <a:spLocks noChangeArrowheads="1"/>
          </p:cNvSpPr>
          <p:nvPr/>
        </p:nvSpPr>
        <p:spPr bwMode="auto">
          <a:xfrm>
            <a:off x="4041440" y="5824855"/>
            <a:ext cx="27146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Frequency   [Hz]</a:t>
            </a:r>
            <a:endParaRPr kumimoji="1" lang="en-US" altLang="ja-JP" sz="2000" b="1" kern="12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53" name="Text Box 3"/>
          <p:cNvSpPr txBox="1">
            <a:spLocks noChangeArrowheads="1"/>
          </p:cNvSpPr>
          <p:nvPr/>
        </p:nvSpPr>
        <p:spPr bwMode="auto">
          <a:xfrm rot="-5400000">
            <a:off x="-447860" y="3649323"/>
            <a:ext cx="3357587" cy="42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GW amplitude   [Hz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-1/2</a:t>
            </a: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]</a:t>
            </a:r>
            <a:endParaRPr kumimoji="1" lang="en-US" altLang="ja-JP" sz="2000" b="1" kern="12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54" name="正方形/長方形 53"/>
          <p:cNvSpPr/>
          <p:nvPr/>
        </p:nvSpPr>
        <p:spPr bwMode="auto">
          <a:xfrm>
            <a:off x="2214546" y="2181517"/>
            <a:ext cx="5786478" cy="3357586"/>
          </a:xfrm>
          <a:prstGeom prst="rect">
            <a:avLst/>
          </a:prstGeom>
          <a:noFill/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55" name="Text Box 3"/>
          <p:cNvSpPr txBox="1">
            <a:spLocks noChangeArrowheads="1"/>
          </p:cNvSpPr>
          <p:nvPr/>
        </p:nvSpPr>
        <p:spPr bwMode="auto">
          <a:xfrm>
            <a:off x="2571736" y="5539103"/>
            <a:ext cx="7858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-4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56" name="Text Box 3"/>
          <p:cNvSpPr txBox="1">
            <a:spLocks noChangeArrowheads="1"/>
          </p:cNvSpPr>
          <p:nvPr/>
        </p:nvSpPr>
        <p:spPr bwMode="auto">
          <a:xfrm>
            <a:off x="3857620" y="5539103"/>
            <a:ext cx="785818" cy="42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-2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57" name="Text Box 3"/>
          <p:cNvSpPr txBox="1">
            <a:spLocks noChangeArrowheads="1"/>
          </p:cNvSpPr>
          <p:nvPr/>
        </p:nvSpPr>
        <p:spPr bwMode="auto">
          <a:xfrm>
            <a:off x="5143504" y="5539103"/>
            <a:ext cx="785818" cy="42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0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58" name="Text Box 3"/>
          <p:cNvSpPr txBox="1">
            <a:spLocks noChangeArrowheads="1"/>
          </p:cNvSpPr>
          <p:nvPr/>
        </p:nvSpPr>
        <p:spPr bwMode="auto">
          <a:xfrm>
            <a:off x="6500826" y="5539103"/>
            <a:ext cx="785818" cy="42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2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59" name="Text Box 3"/>
          <p:cNvSpPr txBox="1">
            <a:spLocks noChangeArrowheads="1"/>
          </p:cNvSpPr>
          <p:nvPr/>
        </p:nvSpPr>
        <p:spPr bwMode="auto">
          <a:xfrm>
            <a:off x="7715272" y="5539103"/>
            <a:ext cx="785818" cy="42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4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60" name="Text Box 3"/>
          <p:cNvSpPr txBox="1">
            <a:spLocks noChangeArrowheads="1"/>
          </p:cNvSpPr>
          <p:nvPr/>
        </p:nvSpPr>
        <p:spPr bwMode="auto">
          <a:xfrm>
            <a:off x="1428728" y="4434496"/>
            <a:ext cx="9286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-24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61" name="Text Box 3"/>
          <p:cNvSpPr txBox="1">
            <a:spLocks noChangeArrowheads="1"/>
          </p:cNvSpPr>
          <p:nvPr/>
        </p:nvSpPr>
        <p:spPr bwMode="auto">
          <a:xfrm>
            <a:off x="1428728" y="3824591"/>
            <a:ext cx="10001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-22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62" name="Text Box 3"/>
          <p:cNvSpPr txBox="1">
            <a:spLocks noChangeArrowheads="1"/>
          </p:cNvSpPr>
          <p:nvPr/>
        </p:nvSpPr>
        <p:spPr bwMode="auto">
          <a:xfrm>
            <a:off x="1428728" y="3181649"/>
            <a:ext cx="10001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-20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63" name="Text Box 3"/>
          <p:cNvSpPr txBox="1">
            <a:spLocks noChangeArrowheads="1"/>
          </p:cNvSpPr>
          <p:nvPr/>
        </p:nvSpPr>
        <p:spPr bwMode="auto">
          <a:xfrm>
            <a:off x="1428728" y="2577108"/>
            <a:ext cx="9286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-18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64" name="Text Box 3"/>
          <p:cNvSpPr txBox="1">
            <a:spLocks noChangeArrowheads="1"/>
          </p:cNvSpPr>
          <p:nvPr/>
        </p:nvSpPr>
        <p:spPr bwMode="auto">
          <a:xfrm>
            <a:off x="1428728" y="2005604"/>
            <a:ext cx="9286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-16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65" name="Text Box 3"/>
          <p:cNvSpPr txBox="1">
            <a:spLocks noChangeArrowheads="1"/>
          </p:cNvSpPr>
          <p:nvPr/>
        </p:nvSpPr>
        <p:spPr bwMode="auto">
          <a:xfrm>
            <a:off x="1428728" y="5039037"/>
            <a:ext cx="9286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-26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grpSp>
        <p:nvGrpSpPr>
          <p:cNvPr id="48" name="グループ化 47"/>
          <p:cNvGrpSpPr/>
          <p:nvPr/>
        </p:nvGrpSpPr>
        <p:grpSpPr>
          <a:xfrm>
            <a:off x="2030956" y="2428868"/>
            <a:ext cx="5081089" cy="2928958"/>
            <a:chOff x="2030956" y="2428868"/>
            <a:chExt cx="5081089" cy="2928958"/>
          </a:xfrm>
        </p:grpSpPr>
        <p:sp>
          <p:nvSpPr>
            <p:cNvPr id="47" name="Rectangle 6"/>
            <p:cNvSpPr>
              <a:spLocks noChangeAspect="1" noChangeArrowheads="1"/>
            </p:cNvSpPr>
            <p:nvPr/>
          </p:nvSpPr>
          <p:spPr bwMode="auto">
            <a:xfrm>
              <a:off x="4929190" y="4572008"/>
              <a:ext cx="1414170" cy="4801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lnSpc>
                  <a:spcPct val="90000"/>
                </a:lnSpc>
                <a:buFontTx/>
                <a:buNone/>
              </a:pPr>
              <a:r>
                <a:rPr lang="en-US" altLang="ja-JP" sz="1400" b="1" dirty="0">
                  <a:solidFill>
                    <a:srgbClr val="CCECFF"/>
                  </a:solidFill>
                </a:rPr>
                <a:t>  DECIGO </a:t>
              </a:r>
            </a:p>
            <a:p>
              <a:pPr algn="l">
                <a:lnSpc>
                  <a:spcPct val="90000"/>
                </a:lnSpc>
                <a:buFontTx/>
                <a:buNone/>
              </a:pPr>
              <a:r>
                <a:rPr lang="en-US" altLang="ja-JP" sz="1400" b="1" dirty="0">
                  <a:solidFill>
                    <a:srgbClr val="CCECFF"/>
                  </a:solidFill>
                </a:rPr>
                <a:t> </a:t>
              </a:r>
              <a:r>
                <a:rPr lang="en-US" altLang="ja-JP" sz="1400" b="1" dirty="0" smtClean="0">
                  <a:solidFill>
                    <a:srgbClr val="CCECFF"/>
                  </a:solidFill>
                </a:rPr>
                <a:t>(Correlation)</a:t>
              </a:r>
              <a:endParaRPr lang="en-US" altLang="ja-JP" sz="1400" b="1" dirty="0">
                <a:solidFill>
                  <a:srgbClr val="CCECFF"/>
                </a:solidFill>
              </a:endParaRPr>
            </a:p>
          </p:txBody>
        </p:sp>
        <p:sp>
          <p:nvSpPr>
            <p:cNvPr id="66" name="Rectangle 32"/>
            <p:cNvSpPr>
              <a:spLocks noChangeArrowheads="1"/>
            </p:cNvSpPr>
            <p:nvPr/>
          </p:nvSpPr>
          <p:spPr bwMode="auto">
            <a:xfrm rot="2610760">
              <a:off x="2030956" y="3593240"/>
              <a:ext cx="2307637" cy="701731"/>
            </a:xfrm>
            <a:prstGeom prst="rect">
              <a:avLst/>
            </a:prstGeom>
            <a:solidFill>
              <a:srgbClr val="CCFFCC">
                <a:alpha val="10000"/>
              </a:srgbClr>
            </a:solidFill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2000" b="1" dirty="0" smtClean="0">
                  <a:solidFill>
                    <a:srgbClr val="CCFFCC"/>
                  </a:solidFill>
                </a:rPr>
                <a:t>Background GW</a:t>
              </a:r>
              <a:r>
                <a:rPr lang="en-US" altLang="ja-JP" sz="1600" b="1" dirty="0" smtClean="0">
                  <a:solidFill>
                    <a:srgbClr val="CCFFCC"/>
                  </a:solidFill>
                </a:rPr>
                <a:t> 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 b="1" dirty="0" smtClean="0">
                  <a:solidFill>
                    <a:srgbClr val="CCFFCC"/>
                  </a:solidFill>
                </a:rPr>
                <a:t>   </a:t>
              </a:r>
              <a:r>
                <a:rPr lang="en-US" altLang="ja-JP" sz="1600" b="1" dirty="0" smtClean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</a:rPr>
                <a:t>(Ωgw ~ 2 x 10</a:t>
              </a:r>
              <a:r>
                <a:rPr lang="en-US" altLang="ja-JP" sz="1600" b="1" baseline="30000" dirty="0" smtClean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</a:rPr>
                <a:t>-16</a:t>
              </a:r>
              <a:r>
                <a:rPr lang="en-US" altLang="ja-JP" sz="1600" b="1" dirty="0" smtClean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</a:rPr>
                <a:t>)</a:t>
              </a:r>
              <a:endParaRPr lang="ja-JP" altLang="en-US" sz="1600" b="1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endParaRPr>
            </a:p>
          </p:txBody>
        </p:sp>
        <p:cxnSp>
          <p:nvCxnSpPr>
            <p:cNvPr id="42" name="直線コネクタ 41"/>
            <p:cNvCxnSpPr/>
            <p:nvPr/>
          </p:nvCxnSpPr>
          <p:spPr bwMode="auto">
            <a:xfrm rot="10800000">
              <a:off x="2214546" y="2428868"/>
              <a:ext cx="3214710" cy="2928958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88900" cap="flat" cmpd="sng" algn="ctr">
              <a:solidFill>
                <a:srgbClr val="CCFFCC">
                  <a:alpha val="74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6" name="フリーフォーム 45"/>
            <p:cNvSpPr/>
            <p:nvPr/>
          </p:nvSpPr>
          <p:spPr bwMode="auto">
            <a:xfrm>
              <a:off x="4314254" y="4429132"/>
              <a:ext cx="2797791" cy="641444"/>
            </a:xfrm>
            <a:custGeom>
              <a:avLst/>
              <a:gdLst>
                <a:gd name="connsiteX0" fmla="*/ 0 w 2797791"/>
                <a:gd name="connsiteY0" fmla="*/ 0 h 641444"/>
                <a:gd name="connsiteX1" fmla="*/ 477672 w 2797791"/>
                <a:gd name="connsiteY1" fmla="*/ 409432 h 641444"/>
                <a:gd name="connsiteX2" fmla="*/ 627797 w 2797791"/>
                <a:gd name="connsiteY2" fmla="*/ 573206 h 641444"/>
                <a:gd name="connsiteX3" fmla="*/ 791570 w 2797791"/>
                <a:gd name="connsiteY3" fmla="*/ 627797 h 641444"/>
                <a:gd name="connsiteX4" fmla="*/ 1064526 w 2797791"/>
                <a:gd name="connsiteY4" fmla="*/ 641444 h 641444"/>
                <a:gd name="connsiteX5" fmla="*/ 1473958 w 2797791"/>
                <a:gd name="connsiteY5" fmla="*/ 627797 h 641444"/>
                <a:gd name="connsiteX6" fmla="*/ 1842448 w 2797791"/>
                <a:gd name="connsiteY6" fmla="*/ 559558 h 641444"/>
                <a:gd name="connsiteX7" fmla="*/ 2797791 w 2797791"/>
                <a:gd name="connsiteY7" fmla="*/ 150125 h 64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97791" h="641444">
                  <a:moveTo>
                    <a:pt x="0" y="0"/>
                  </a:moveTo>
                  <a:lnTo>
                    <a:pt x="477672" y="409432"/>
                  </a:lnTo>
                  <a:lnTo>
                    <a:pt x="627797" y="573206"/>
                  </a:lnTo>
                  <a:lnTo>
                    <a:pt x="791570" y="627797"/>
                  </a:lnTo>
                  <a:lnTo>
                    <a:pt x="1064526" y="641444"/>
                  </a:lnTo>
                  <a:lnTo>
                    <a:pt x="1473958" y="627797"/>
                  </a:lnTo>
                  <a:lnTo>
                    <a:pt x="1842448" y="559558"/>
                  </a:lnTo>
                  <a:lnTo>
                    <a:pt x="2797791" y="150125"/>
                  </a:lnTo>
                </a:path>
              </a:pathLst>
            </a:custGeom>
            <a:noFill/>
            <a:ln w="50800" cap="flat" cmpd="sng" algn="ctr">
              <a:solidFill>
                <a:srgbClr val="CCEC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</p:grpSp>
      <p:sp>
        <p:nvSpPr>
          <p:cNvPr id="45" name="フリーフォーム 44"/>
          <p:cNvSpPr/>
          <p:nvPr/>
        </p:nvSpPr>
        <p:spPr bwMode="auto">
          <a:xfrm>
            <a:off x="4240026" y="3857920"/>
            <a:ext cx="2797791" cy="641444"/>
          </a:xfrm>
          <a:custGeom>
            <a:avLst/>
            <a:gdLst>
              <a:gd name="connsiteX0" fmla="*/ 0 w 2797791"/>
              <a:gd name="connsiteY0" fmla="*/ 0 h 641444"/>
              <a:gd name="connsiteX1" fmla="*/ 477672 w 2797791"/>
              <a:gd name="connsiteY1" fmla="*/ 409432 h 641444"/>
              <a:gd name="connsiteX2" fmla="*/ 627797 w 2797791"/>
              <a:gd name="connsiteY2" fmla="*/ 573206 h 641444"/>
              <a:gd name="connsiteX3" fmla="*/ 791570 w 2797791"/>
              <a:gd name="connsiteY3" fmla="*/ 627797 h 641444"/>
              <a:gd name="connsiteX4" fmla="*/ 1064526 w 2797791"/>
              <a:gd name="connsiteY4" fmla="*/ 641444 h 641444"/>
              <a:gd name="connsiteX5" fmla="*/ 1473958 w 2797791"/>
              <a:gd name="connsiteY5" fmla="*/ 627797 h 641444"/>
              <a:gd name="connsiteX6" fmla="*/ 1842448 w 2797791"/>
              <a:gd name="connsiteY6" fmla="*/ 559558 h 641444"/>
              <a:gd name="connsiteX7" fmla="*/ 2797791 w 2797791"/>
              <a:gd name="connsiteY7" fmla="*/ 150125 h 641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97791" h="641444">
                <a:moveTo>
                  <a:pt x="0" y="0"/>
                </a:moveTo>
                <a:lnTo>
                  <a:pt x="477672" y="409432"/>
                </a:lnTo>
                <a:lnTo>
                  <a:pt x="627797" y="573206"/>
                </a:lnTo>
                <a:lnTo>
                  <a:pt x="791570" y="627797"/>
                </a:lnTo>
                <a:lnTo>
                  <a:pt x="1064526" y="641444"/>
                </a:lnTo>
                <a:lnTo>
                  <a:pt x="1473958" y="627797"/>
                </a:lnTo>
                <a:lnTo>
                  <a:pt x="1842448" y="559558"/>
                </a:lnTo>
                <a:lnTo>
                  <a:pt x="2797791" y="150125"/>
                </a:lnTo>
              </a:path>
            </a:pathLst>
          </a:custGeom>
          <a:noFill/>
          <a:ln w="50800" cap="flat" cmpd="sng" algn="ctr">
            <a:solidFill>
              <a:srgbClr val="CC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grpSp>
        <p:nvGrpSpPr>
          <p:cNvPr id="73" name="グループ化 72"/>
          <p:cNvGrpSpPr/>
          <p:nvPr/>
        </p:nvGrpSpPr>
        <p:grpSpPr>
          <a:xfrm>
            <a:off x="4254525" y="3780373"/>
            <a:ext cx="4032251" cy="1727134"/>
            <a:chOff x="4254525" y="3780373"/>
            <a:chExt cx="4032251" cy="1727134"/>
          </a:xfrm>
        </p:grpSpPr>
        <p:sp>
          <p:nvSpPr>
            <p:cNvPr id="40" name="爆発 2 39"/>
            <p:cNvSpPr/>
            <p:nvPr/>
          </p:nvSpPr>
          <p:spPr bwMode="auto">
            <a:xfrm>
              <a:off x="6969169" y="4572300"/>
              <a:ext cx="642942" cy="571504"/>
            </a:xfrm>
            <a:prstGeom prst="irregularSeal2">
              <a:avLst/>
            </a:prstGeom>
            <a:solidFill>
              <a:srgbClr val="FFFFCC">
                <a:alpha val="50000"/>
              </a:srgbClr>
            </a:solidFill>
            <a:ln w="15875" cap="flat" cmpd="sng" algn="ctr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cxnSp>
          <p:nvCxnSpPr>
            <p:cNvPr id="38" name="直線矢印コネクタ 37"/>
            <p:cNvCxnSpPr/>
            <p:nvPr/>
          </p:nvCxnSpPr>
          <p:spPr bwMode="auto">
            <a:xfrm>
              <a:off x="4254525" y="3929358"/>
              <a:ext cx="3000396" cy="928694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1270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sp>
          <p:nvSpPr>
            <p:cNvPr id="49" name="Rectangle 32"/>
            <p:cNvSpPr>
              <a:spLocks noChangeArrowheads="1"/>
            </p:cNvSpPr>
            <p:nvPr/>
          </p:nvSpPr>
          <p:spPr bwMode="auto">
            <a:xfrm>
              <a:off x="5786446" y="5110475"/>
              <a:ext cx="2143139" cy="397032"/>
            </a:xfrm>
            <a:prstGeom prst="rect">
              <a:avLst/>
            </a:prstGeom>
            <a:solidFill>
              <a:srgbClr val="FFFFCC">
                <a:alpha val="10000"/>
              </a:srgbClr>
            </a:solidFill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800" b="1" dirty="0" smtClean="0">
                  <a:solidFill>
                    <a:srgbClr val="FFFFCC"/>
                  </a:solidFill>
                  <a:latin typeface="Tahoma" pitchFamily="34" charset="0"/>
                  <a:ea typeface="HGP創英角ｺﾞｼｯｸUB" pitchFamily="50" charset="-128"/>
                </a:rPr>
                <a:t>NS</a:t>
              </a:r>
              <a:r>
                <a:rPr lang="en-US" altLang="ja-JP" sz="1800" b="1" dirty="0" smtClean="0">
                  <a:solidFill>
                    <a:srgbClr val="FFFFCC"/>
                  </a:solidFill>
                </a:rPr>
                <a:t> </a:t>
              </a:r>
              <a:r>
                <a:rPr lang="en-US" altLang="ja-JP" sz="1800" b="1" dirty="0" smtClean="0">
                  <a:solidFill>
                    <a:srgbClr val="FFFFCC"/>
                  </a:solidFill>
                  <a:latin typeface="Tahoma" pitchFamily="34" charset="0"/>
                  <a:ea typeface="HGP創英角ｺﾞｼｯｸUB" pitchFamily="50" charset="-128"/>
                </a:rPr>
                <a:t>inspiral </a:t>
              </a:r>
              <a:r>
                <a:rPr lang="en-US" altLang="ja-JP" sz="1600" b="1" dirty="0" smtClean="0">
                  <a:solidFill>
                    <a:srgbClr val="FFFFCC"/>
                  </a:solidFill>
                  <a:latin typeface="Tahoma" pitchFamily="34" charset="0"/>
                  <a:ea typeface="HGP創英角ｺﾞｼｯｸUB" pitchFamily="50" charset="-128"/>
                </a:rPr>
                <a:t>(z~1)</a:t>
              </a:r>
              <a:endParaRPr lang="ja-JP" altLang="en-US" sz="1600" b="1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50" name="Rectangle 32"/>
            <p:cNvSpPr>
              <a:spLocks noChangeArrowheads="1"/>
            </p:cNvSpPr>
            <p:nvPr/>
          </p:nvSpPr>
          <p:spPr bwMode="auto">
            <a:xfrm>
              <a:off x="7201347" y="4352526"/>
              <a:ext cx="1085429" cy="32932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400" b="1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</a:rPr>
                <a:t>Merger</a:t>
              </a:r>
              <a:endParaRPr lang="ja-JP" altLang="en-US" sz="14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67" name="二等辺三角形 66"/>
            <p:cNvSpPr/>
            <p:nvPr/>
          </p:nvSpPr>
          <p:spPr bwMode="auto">
            <a:xfrm>
              <a:off x="4929190" y="4038905"/>
              <a:ext cx="45719" cy="71438"/>
            </a:xfrm>
            <a:prstGeom prst="triangle">
              <a:avLst/>
            </a:prstGeom>
            <a:solidFill>
              <a:srgbClr val="FAFFC9">
                <a:alpha val="50000"/>
              </a:srgbClr>
            </a:solidFill>
            <a:ln w="50800" cap="flat" cmpd="sng" algn="ctr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68" name="Rectangle 6"/>
            <p:cNvSpPr>
              <a:spLocks noChangeAspect="1" noChangeArrowheads="1"/>
            </p:cNvSpPr>
            <p:nvPr/>
          </p:nvSpPr>
          <p:spPr bwMode="auto">
            <a:xfrm>
              <a:off x="4502191" y="3780373"/>
              <a:ext cx="784189" cy="258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lnSpc>
                  <a:spcPct val="90000"/>
                </a:lnSpc>
                <a:buFontTx/>
                <a:buNone/>
              </a:pPr>
              <a:r>
                <a:rPr lang="en-US" altLang="ja-JP" sz="1200" b="1" dirty="0" smtClean="0">
                  <a:solidFill>
                    <a:srgbClr val="FFFFCC"/>
                  </a:solidFill>
                </a:rPr>
                <a:t>3month</a:t>
              </a:r>
              <a:endParaRPr lang="en-US" altLang="ja-JP" sz="1200" b="1" dirty="0">
                <a:solidFill>
                  <a:srgbClr val="FFFFCC"/>
                </a:solidFill>
              </a:endParaRPr>
            </a:p>
          </p:txBody>
        </p:sp>
      </p:grpSp>
      <p:sp>
        <p:nvSpPr>
          <p:cNvPr id="69" name="Text Box 3"/>
          <p:cNvSpPr txBox="1">
            <a:spLocks noChangeArrowheads="1"/>
          </p:cNvSpPr>
          <p:nvPr/>
        </p:nvSpPr>
        <p:spPr bwMode="auto">
          <a:xfrm>
            <a:off x="1000100" y="785794"/>
            <a:ext cx="48482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CC99"/>
                </a:solidFill>
                <a:latin typeface="+mj-lt"/>
                <a:ea typeface="ＭＳ Ｐゴシック" pitchFamily="50" charset="-128"/>
              </a:rPr>
              <a:t>IMBH </a:t>
            </a: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binary inspiral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b="1" kern="1200" dirty="0" smtClean="0">
                <a:solidFill>
                  <a:srgbClr val="FFFFCC"/>
                </a:solidFill>
                <a:latin typeface="+mj-lt"/>
                <a:ea typeface="ＭＳ Ｐゴシック" pitchFamily="50" charset="-128"/>
                <a:cs typeface="+mn-cs"/>
              </a:rPr>
              <a:t>NS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 binary inspiral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b="1" kern="1200" dirty="0" smtClean="0">
                <a:solidFill>
                  <a:srgbClr val="CCFFCC"/>
                </a:solidFill>
                <a:latin typeface="+mj-lt"/>
                <a:ea typeface="ＭＳ Ｐゴシック" pitchFamily="50" charset="-128"/>
                <a:cs typeface="+mn-cs"/>
              </a:rPr>
              <a:t>Stoch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astic background</a:t>
            </a:r>
          </a:p>
        </p:txBody>
      </p:sp>
      <p:sp>
        <p:nvSpPr>
          <p:cNvPr id="70" name="下矢印 69"/>
          <p:cNvSpPr/>
          <p:nvPr/>
        </p:nvSpPr>
        <p:spPr bwMode="auto">
          <a:xfrm rot="5400000" flipV="1">
            <a:off x="4286248" y="1285860"/>
            <a:ext cx="428628" cy="285752"/>
          </a:xfrm>
          <a:prstGeom prst="downArrow">
            <a:avLst/>
          </a:prstGeom>
          <a:solidFill>
            <a:srgbClr val="FFFFFF">
              <a:alpha val="1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71" name="Text Box 3"/>
          <p:cNvSpPr txBox="1">
            <a:spLocks noChangeArrowheads="1"/>
          </p:cNvSpPr>
          <p:nvPr/>
        </p:nvSpPr>
        <p:spPr bwMode="auto">
          <a:xfrm>
            <a:off x="4786314" y="857232"/>
            <a:ext cx="4071966" cy="1163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Galaxy formation </a:t>
            </a:r>
            <a:r>
              <a:rPr lang="en-US" altLang="ja-JP" sz="1800" b="1" dirty="0" smtClean="0">
                <a:solidFill>
                  <a:srgbClr val="DDDDDD"/>
                </a:solidFill>
                <a:latin typeface="+mj-lt"/>
                <a:ea typeface="ＭＳ Ｐゴシック" pitchFamily="50" charset="-128"/>
              </a:rPr>
              <a:t>(Massive BH)</a:t>
            </a:r>
            <a:endParaRPr kumimoji="1" lang="en-US" altLang="ja-JP" sz="1800" b="1" kern="1200" dirty="0" smtClean="0">
              <a:solidFill>
                <a:srgbClr val="DDDDDD"/>
              </a:solidFill>
              <a:latin typeface="+mj-lt"/>
              <a:ea typeface="ＭＳ Ｐゴシック" pitchFamily="50" charset="-128"/>
              <a:cs typeface="+mn-cs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Cosmology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+mj-lt"/>
                <a:ea typeface="ＭＳ Ｐゴシック" pitchFamily="50" charset="-128"/>
              </a:rPr>
              <a:t>    (Inflation, Dark energy)</a:t>
            </a:r>
          </a:p>
        </p:txBody>
      </p:sp>
      <p:sp>
        <p:nvSpPr>
          <p:cNvPr id="43" name="スライド番号プレースホルダ 4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26</a:t>
            </a:fld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dirty="0" smtClean="0"/>
              <a:t>IMBH inspiral and Merger</a:t>
            </a:r>
            <a:endParaRPr lang="en-US" altLang="ja-JP" sz="2000" dirty="0" smtClean="0"/>
          </a:p>
        </p:txBody>
      </p:sp>
      <p:sp>
        <p:nvSpPr>
          <p:cNvPr id="26626" name="フッター プレースホルダ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ja-JP" smtClean="0"/>
              <a:t>The 20th workshop on General Relativity and Gravitation  (JGRG20, Sept. 23, 2010, YITP, Kyoto)</a:t>
            </a:r>
            <a:endParaRPr lang="en-US" altLang="ja-JP" dirty="0"/>
          </a:p>
        </p:txBody>
      </p:sp>
      <p:sp>
        <p:nvSpPr>
          <p:cNvPr id="26627" name="AutoShape 126"/>
          <p:cNvSpPr>
            <a:spLocks noChangeArrowheads="1"/>
          </p:cNvSpPr>
          <p:nvPr/>
        </p:nvSpPr>
        <p:spPr bwMode="auto">
          <a:xfrm>
            <a:off x="4465667" y="1928802"/>
            <a:ext cx="4462464" cy="3929090"/>
          </a:xfrm>
          <a:prstGeom prst="roundRect">
            <a:avLst>
              <a:gd name="adj" fmla="val 4875"/>
            </a:avLst>
          </a:prstGeom>
          <a:solidFill>
            <a:srgbClr val="FFFFFF">
              <a:alpha val="50195"/>
            </a:srgbClr>
          </a:solidFill>
          <a:ln w="6350">
            <a:noFill/>
            <a:round/>
            <a:headEnd/>
            <a:tailEnd/>
          </a:ln>
        </p:spPr>
        <p:txBody>
          <a:bodyPr wrap="square" anchor="ctr">
            <a:noAutofit/>
          </a:bodyPr>
          <a:lstStyle/>
          <a:p>
            <a:endParaRPr lang="ja-JP" altLang="en-US" dirty="0"/>
          </a:p>
        </p:txBody>
      </p:sp>
      <p:pic>
        <p:nvPicPr>
          <p:cNvPr id="26648" name="Picture 124" descr="account2j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9981" y="2143116"/>
            <a:ext cx="4214842" cy="3162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49" name="Text Box 125"/>
          <p:cNvSpPr txBox="1">
            <a:spLocks noChangeArrowheads="1"/>
          </p:cNvSpPr>
          <p:nvPr/>
        </p:nvSpPr>
        <p:spPr bwMode="auto">
          <a:xfrm>
            <a:off x="6337331" y="5473696"/>
            <a:ext cx="25923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zh-CN" altLang="en-US" sz="800" b="1">
                <a:solidFill>
                  <a:srgbClr val="B2B2B2"/>
                </a:solidFill>
              </a:rPr>
              <a:t>戎崎俊一</a:t>
            </a:r>
            <a:r>
              <a:rPr lang="en-US" altLang="zh-CN" sz="800" b="1" dirty="0">
                <a:solidFill>
                  <a:srgbClr val="B2B2B2"/>
                </a:solidFill>
              </a:rPr>
              <a:t>(</a:t>
            </a:r>
            <a:r>
              <a:rPr lang="zh-CN" altLang="en-US" sz="800" b="1">
                <a:solidFill>
                  <a:srgbClr val="B2B2B2"/>
                </a:solidFill>
              </a:rPr>
              <a:t>理化学研究所</a:t>
            </a:r>
            <a:r>
              <a:rPr lang="en-US" altLang="zh-CN" sz="800" b="1" dirty="0">
                <a:solidFill>
                  <a:srgbClr val="B2B2B2"/>
                </a:solidFill>
              </a:rPr>
              <a:t>)</a:t>
            </a:r>
            <a:r>
              <a:rPr lang="en-US" altLang="ja-JP" sz="800" b="1" dirty="0">
                <a:solidFill>
                  <a:srgbClr val="B2B2B2"/>
                </a:solidFill>
              </a:rPr>
              <a:t> </a:t>
            </a:r>
            <a:r>
              <a:rPr lang="ja-JP" altLang="en-US" sz="800" b="1" dirty="0">
                <a:solidFill>
                  <a:srgbClr val="B2B2B2"/>
                </a:solidFill>
              </a:rPr>
              <a:t>先生の</a:t>
            </a:r>
            <a:r>
              <a:rPr lang="en-US" altLang="ja-JP" sz="800" b="1" dirty="0">
                <a:solidFill>
                  <a:srgbClr val="B2B2B2"/>
                </a:solidFill>
              </a:rPr>
              <a:t>web</a:t>
            </a:r>
            <a:r>
              <a:rPr lang="ja-JP" altLang="en-US" sz="800" b="1" dirty="0">
                <a:solidFill>
                  <a:srgbClr val="B2B2B2"/>
                </a:solidFill>
              </a:rPr>
              <a:t>ページより引用 </a:t>
            </a:r>
            <a:r>
              <a:rPr lang="en-US" altLang="ja-JP" sz="800" b="1" dirty="0">
                <a:solidFill>
                  <a:srgbClr val="B2B2B2"/>
                </a:solidFill>
              </a:rPr>
              <a:t>http://atlas.riken.go.jp/~ebisu/smbh.html</a:t>
            </a:r>
          </a:p>
        </p:txBody>
      </p:sp>
      <p:sp>
        <p:nvSpPr>
          <p:cNvPr id="40" name="Text Box 4"/>
          <p:cNvSpPr txBox="1">
            <a:spLocks noChangeArrowheads="1"/>
          </p:cNvSpPr>
          <p:nvPr/>
        </p:nvSpPr>
        <p:spPr bwMode="auto">
          <a:xfrm>
            <a:off x="285720" y="1785926"/>
            <a:ext cx="7643866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DECIGO will observe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 Intermediate-mass BH (</a:t>
            </a:r>
            <a:r>
              <a:rPr lang="en-US" altLang="ja-JP" sz="2000" b="1" dirty="0" smtClean="0">
                <a:solidFill>
                  <a:srgbClr val="FFFFCC"/>
                </a:solidFill>
              </a:rPr>
              <a:t>IMBH</a:t>
            </a:r>
            <a:r>
              <a:rPr lang="en-US" altLang="ja-JP" sz="2000" b="1" dirty="0" smtClean="0">
                <a:solidFill>
                  <a:srgbClr val="FFFFFF"/>
                </a:solidFill>
              </a:rPr>
              <a:t>)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   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binary merger with 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    </a:t>
            </a:r>
            <a:r>
              <a:rPr kumimoji="1" lang="en-US" altLang="ja-JP" sz="2000" b="1" kern="1200" dirty="0" smtClean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SNR&gt;6000 for z~1 source</a:t>
            </a:r>
          </a:p>
        </p:txBody>
      </p:sp>
      <p:sp>
        <p:nvSpPr>
          <p:cNvPr id="41" name="Text Box 4"/>
          <p:cNvSpPr txBox="1">
            <a:spLocks noChangeArrowheads="1"/>
          </p:cNvSpPr>
          <p:nvPr/>
        </p:nvSpPr>
        <p:spPr bwMode="auto">
          <a:xfrm>
            <a:off x="357158" y="4054152"/>
            <a:ext cx="4071966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Information on the  </a:t>
            </a:r>
          </a:p>
          <a:p>
            <a:pPr algn="l">
              <a:lnSpc>
                <a:spcPct val="110000"/>
              </a:lnSpc>
              <a:buNone/>
            </a:pP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formation of </a:t>
            </a:r>
          </a:p>
          <a:p>
            <a:pPr algn="l">
              <a:lnSpc>
                <a:spcPct val="110000"/>
              </a:lnSpc>
              <a:buNone/>
            </a:pP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sz="2000" b="1" kern="1200" dirty="0" smtClean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Supermassive</a:t>
            </a:r>
            <a:r>
              <a:rPr lang="en-US" altLang="ja-JP" sz="2000" b="1" dirty="0" smtClean="0">
                <a:solidFill>
                  <a:srgbClr val="FFFFCC"/>
                </a:solidFill>
              </a:rPr>
              <a:t> BHs</a:t>
            </a:r>
          </a:p>
          <a:p>
            <a:pPr algn="l">
              <a:lnSpc>
                <a:spcPct val="110000"/>
              </a:lnSpc>
              <a:buNone/>
            </a:pP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at the center of galaxies</a:t>
            </a:r>
          </a:p>
        </p:txBody>
      </p:sp>
      <p:sp>
        <p:nvSpPr>
          <p:cNvPr id="42" name="下矢印 41"/>
          <p:cNvSpPr/>
          <p:nvPr/>
        </p:nvSpPr>
        <p:spPr bwMode="auto">
          <a:xfrm>
            <a:off x="1714480" y="3571876"/>
            <a:ext cx="428628" cy="357190"/>
          </a:xfrm>
          <a:prstGeom prst="downArrow">
            <a:avLst/>
          </a:prstGeom>
          <a:solidFill>
            <a:srgbClr val="FFFFFF">
              <a:alpha val="1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0" name="スライド番号プレースホルダ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27</a:t>
            </a:fld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solidFill>
                  <a:srgbClr val="FFFFFF"/>
                </a:solidFill>
              </a:rPr>
              <a:t>Constraint on dark energy</a:t>
            </a:r>
          </a:p>
        </p:txBody>
      </p:sp>
      <p:sp>
        <p:nvSpPr>
          <p:cNvPr id="47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The 20th workshop on General Relativity and Gravitation  (JGRG20, Sept. 23, 2010, YITP, Kyoto)</a:t>
            </a:r>
            <a:endParaRPr lang="en-US" altLang="ja-JP" sz="1200" b="1" kern="1200" dirty="0">
              <a:solidFill>
                <a:srgbClr val="DDDDDD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49" name="Text Box 4"/>
          <p:cNvSpPr txBox="1">
            <a:spLocks noChangeArrowheads="1"/>
          </p:cNvSpPr>
          <p:nvPr/>
        </p:nvSpPr>
        <p:spPr bwMode="auto">
          <a:xfrm>
            <a:off x="652434" y="831907"/>
            <a:ext cx="449107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DECIGO will observe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        10</a:t>
            </a:r>
            <a:r>
              <a:rPr lang="en-US" altLang="ja-JP" sz="2000" b="1" baseline="30000" dirty="0" smtClean="0">
                <a:solidFill>
                  <a:srgbClr val="FFFFFF"/>
                </a:solidFill>
              </a:rPr>
              <a:t>4-5</a:t>
            </a:r>
            <a:r>
              <a:rPr lang="en-US" altLang="ja-JP" sz="2000" b="1" dirty="0" smtClean="0">
                <a:solidFill>
                  <a:srgbClr val="FFFFFF"/>
                </a:solidFill>
              </a:rPr>
              <a:t>  NS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binaries at z~1</a:t>
            </a:r>
          </a:p>
        </p:txBody>
      </p:sp>
      <p:cxnSp>
        <p:nvCxnSpPr>
          <p:cNvPr id="52" name="直線コネクタ 51"/>
          <p:cNvCxnSpPr/>
          <p:nvPr/>
        </p:nvCxnSpPr>
        <p:spPr bwMode="auto">
          <a:xfrm>
            <a:off x="2143108" y="1529910"/>
            <a:ext cx="2357454" cy="1588"/>
          </a:xfrm>
          <a:prstGeom prst="line">
            <a:avLst/>
          </a:prstGeom>
          <a:solidFill>
            <a:srgbClr val="FAFFC9">
              <a:alpha val="50000"/>
            </a:srgbClr>
          </a:solidFill>
          <a:ln w="38100" cap="flat" cmpd="sng" algn="ctr">
            <a:solidFill>
              <a:srgbClr val="FFCC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曲折矢印 53"/>
          <p:cNvSpPr/>
          <p:nvPr/>
        </p:nvSpPr>
        <p:spPr bwMode="auto">
          <a:xfrm flipV="1">
            <a:off x="2428860" y="1672786"/>
            <a:ext cx="385188" cy="318788"/>
          </a:xfrm>
          <a:prstGeom prst="bentArrow">
            <a:avLst>
              <a:gd name="adj1" fmla="val 35629"/>
              <a:gd name="adj2" fmla="val 46259"/>
              <a:gd name="adj3" fmla="val 39173"/>
              <a:gd name="adj4" fmla="val 29578"/>
            </a:avLst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56" name="Text Box 4"/>
          <p:cNvSpPr txBox="1">
            <a:spLocks noChangeArrowheads="1"/>
          </p:cNvSpPr>
          <p:nvPr/>
        </p:nvSpPr>
        <p:spPr bwMode="auto">
          <a:xfrm>
            <a:off x="2838474" y="1672786"/>
            <a:ext cx="5876930" cy="39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Precise ‘clock’ at cosmological distance </a:t>
            </a:r>
            <a:endParaRPr kumimoji="1" lang="en-US" altLang="ja-JP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897072" name="Text Box 48"/>
          <p:cNvSpPr txBox="1">
            <a:spLocks noChangeArrowheads="1"/>
          </p:cNvSpPr>
          <p:nvPr/>
        </p:nvSpPr>
        <p:spPr bwMode="auto">
          <a:xfrm>
            <a:off x="6215074" y="5295141"/>
            <a:ext cx="268695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2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Angular resolution</a:t>
            </a:r>
            <a:r>
              <a:rPr kumimoji="1" lang="ja-JP" altLang="en-US" sz="12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endParaRPr kumimoji="1" lang="en-US" altLang="ja-JP" sz="1200" b="1" kern="1200" dirty="0" smtClean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200" b="1" dirty="0" smtClean="0">
                <a:solidFill>
                  <a:srgbClr val="DDDDDD"/>
                </a:solidFill>
              </a:rPr>
              <a:t>          </a:t>
            </a:r>
            <a:r>
              <a:rPr kumimoji="1" lang="ja-JP" altLang="en-US" sz="12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～</a:t>
            </a:r>
            <a:r>
              <a:rPr kumimoji="1" lang="en-US" altLang="ja-JP" sz="12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10arcmin    </a:t>
            </a:r>
            <a:r>
              <a:rPr kumimoji="1" lang="ja-JP" altLang="en-US" sz="12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（</a:t>
            </a:r>
            <a:r>
              <a:rPr kumimoji="1" lang="en-US" altLang="ja-JP" sz="12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 detector</a:t>
            </a:r>
            <a:r>
              <a:rPr kumimoji="1" lang="ja-JP" altLang="en-US" sz="12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）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2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　</a:t>
            </a:r>
            <a:r>
              <a:rPr lang="ja-JP" altLang="en-US" sz="1200" b="1" dirty="0">
                <a:solidFill>
                  <a:srgbClr val="DDDDDD"/>
                </a:solidFill>
              </a:rPr>
              <a:t> </a:t>
            </a:r>
            <a:r>
              <a:rPr kumimoji="1" lang="ja-JP" altLang="en-US" sz="12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～</a:t>
            </a:r>
            <a:r>
              <a:rPr kumimoji="1" lang="en-US" altLang="ja-JP" sz="12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10arcsec    </a:t>
            </a:r>
            <a:r>
              <a:rPr kumimoji="1" lang="ja-JP" altLang="en-US" sz="12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（</a:t>
            </a:r>
            <a:r>
              <a:rPr kumimoji="1" lang="en-US" altLang="ja-JP" sz="12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 detectors</a:t>
            </a:r>
            <a:r>
              <a:rPr kumimoji="1" lang="ja-JP" altLang="en-US" sz="12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）</a:t>
            </a:r>
          </a:p>
        </p:txBody>
      </p:sp>
      <p:sp>
        <p:nvSpPr>
          <p:cNvPr id="897073" name="Text Box 49"/>
          <p:cNvSpPr txBox="1">
            <a:spLocks noChangeArrowheads="1"/>
          </p:cNvSpPr>
          <p:nvPr/>
        </p:nvSpPr>
        <p:spPr bwMode="auto">
          <a:xfrm>
            <a:off x="8143900" y="5938083"/>
            <a:ext cx="6896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2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at z=1</a:t>
            </a:r>
          </a:p>
        </p:txBody>
      </p:sp>
      <p:sp>
        <p:nvSpPr>
          <p:cNvPr id="897100" name="Text Box 76"/>
          <p:cNvSpPr txBox="1">
            <a:spLocks noChangeArrowheads="1"/>
          </p:cNvSpPr>
          <p:nvPr/>
        </p:nvSpPr>
        <p:spPr bwMode="auto">
          <a:xfrm>
            <a:off x="819152" y="5286388"/>
            <a:ext cx="4967294" cy="368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8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Determine cosmological parameters</a:t>
            </a:r>
          </a:p>
        </p:txBody>
      </p:sp>
      <p:sp>
        <p:nvSpPr>
          <p:cNvPr id="897101" name="Text Box 77"/>
          <p:cNvSpPr txBox="1">
            <a:spLocks noChangeArrowheads="1"/>
          </p:cNvSpPr>
          <p:nvPr/>
        </p:nvSpPr>
        <p:spPr bwMode="auto">
          <a:xfrm>
            <a:off x="857224" y="5715016"/>
            <a:ext cx="5715000" cy="39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800" b="1" kern="1200" dirty="0">
                <a:solidFill>
                  <a:srgbClr val="FFCC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Absolute and independent </a:t>
            </a:r>
            <a:r>
              <a:rPr kumimoji="1"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measurement</a:t>
            </a:r>
          </a:p>
        </p:txBody>
      </p:sp>
      <p:sp>
        <p:nvSpPr>
          <p:cNvPr id="60" name="AutoShape 3"/>
          <p:cNvSpPr>
            <a:spLocks noChangeAspect="1" noChangeArrowheads="1"/>
          </p:cNvSpPr>
          <p:nvPr/>
        </p:nvSpPr>
        <p:spPr bwMode="auto">
          <a:xfrm>
            <a:off x="571472" y="2214554"/>
            <a:ext cx="8286808" cy="2786082"/>
          </a:xfrm>
          <a:prstGeom prst="roundRect">
            <a:avLst>
              <a:gd name="adj" fmla="val 1917"/>
            </a:avLst>
          </a:prstGeom>
          <a:solidFill>
            <a:srgbClr val="FFCC99">
              <a:alpha val="15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/>
          </a:p>
        </p:txBody>
      </p:sp>
      <p:sp>
        <p:nvSpPr>
          <p:cNvPr id="897028" name="Text Box 4"/>
          <p:cNvSpPr txBox="1">
            <a:spLocks noChangeArrowheads="1"/>
          </p:cNvSpPr>
          <p:nvPr/>
        </p:nvSpPr>
        <p:spPr bwMode="auto">
          <a:xfrm>
            <a:off x="785786" y="4214818"/>
            <a:ext cx="3857684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800" b="1" dirty="0" smtClean="0">
                <a:solidFill>
                  <a:srgbClr val="FFFFFF"/>
                </a:solidFill>
                <a:sym typeface="Wingdings" pitchFamily="2" charset="2"/>
              </a:rPr>
              <a:t>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Information on </a:t>
            </a:r>
            <a:r>
              <a:rPr kumimoji="1" lang="en-US" altLang="ja-JP" sz="1800" b="1" kern="1200" dirty="0">
                <a:solidFill>
                  <a:srgbClr val="FFCC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acceleration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800" b="1" kern="1200" dirty="0">
                <a:solidFill>
                  <a:srgbClr val="FFCC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sz="1800" b="1" kern="1200" dirty="0" smtClean="0">
                <a:solidFill>
                  <a:srgbClr val="FFCC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of </a:t>
            </a:r>
            <a:r>
              <a:rPr kumimoji="1" lang="en-US" altLang="ja-JP" sz="1800" b="1" kern="1200" dirty="0">
                <a:solidFill>
                  <a:srgbClr val="FFCC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expansion of the universe</a:t>
            </a:r>
          </a:p>
        </p:txBody>
      </p:sp>
      <p:sp>
        <p:nvSpPr>
          <p:cNvPr id="897029" name="Text Box 5"/>
          <p:cNvSpPr txBox="1">
            <a:spLocks noChangeArrowheads="1"/>
          </p:cNvSpPr>
          <p:nvPr/>
        </p:nvSpPr>
        <p:spPr bwMode="auto">
          <a:xfrm>
            <a:off x="2187250" y="3434462"/>
            <a:ext cx="209899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chirp </a:t>
            </a:r>
            <a:r>
              <a:rPr kumimoji="1" lang="en-US" altLang="ja-JP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waveform</a:t>
            </a:r>
          </a:p>
        </p:txBody>
      </p:sp>
      <p:sp>
        <p:nvSpPr>
          <p:cNvPr id="897031" name="Text Box 7"/>
          <p:cNvSpPr txBox="1">
            <a:spLocks noChangeArrowheads="1"/>
          </p:cNvSpPr>
          <p:nvPr/>
        </p:nvSpPr>
        <p:spPr bwMode="auto">
          <a:xfrm>
            <a:off x="1142976" y="3429000"/>
            <a:ext cx="16557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Distance:</a:t>
            </a:r>
          </a:p>
        </p:txBody>
      </p:sp>
      <p:sp>
        <p:nvSpPr>
          <p:cNvPr id="897032" name="Text Box 8"/>
          <p:cNvSpPr txBox="1">
            <a:spLocks noChangeArrowheads="1"/>
          </p:cNvSpPr>
          <p:nvPr/>
        </p:nvSpPr>
        <p:spPr bwMode="auto">
          <a:xfrm>
            <a:off x="1142976" y="3767554"/>
            <a:ext cx="157163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Redshift: </a:t>
            </a:r>
          </a:p>
        </p:txBody>
      </p:sp>
      <p:sp>
        <p:nvSpPr>
          <p:cNvPr id="897033" name="Text Box 9"/>
          <p:cNvSpPr txBox="1">
            <a:spLocks noChangeArrowheads="1"/>
          </p:cNvSpPr>
          <p:nvPr/>
        </p:nvSpPr>
        <p:spPr bwMode="auto">
          <a:xfrm>
            <a:off x="2191304" y="3777530"/>
            <a:ext cx="242889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host galaxy</a:t>
            </a:r>
          </a:p>
        </p:txBody>
      </p:sp>
      <p:sp>
        <p:nvSpPr>
          <p:cNvPr id="57" name="Text Box 4"/>
          <p:cNvSpPr txBox="1">
            <a:spLocks noChangeArrowheads="1"/>
          </p:cNvSpPr>
          <p:nvPr/>
        </p:nvSpPr>
        <p:spPr bwMode="auto">
          <a:xfrm>
            <a:off x="571472" y="2280530"/>
            <a:ext cx="300039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en-US" altLang="ja-JP" sz="2000" b="1" dirty="0" smtClean="0">
                <a:solidFill>
                  <a:srgbClr val="FFCC99"/>
                </a:solidFill>
                <a:sym typeface="Wingdings" pitchFamily="2" charset="2"/>
              </a:rPr>
              <a:t> ‘</a:t>
            </a:r>
            <a:r>
              <a:rPr lang="en-US" altLang="ja-JP" sz="2000" b="1" dirty="0" smtClean="0">
                <a:solidFill>
                  <a:srgbClr val="FFCC99"/>
                </a:solidFill>
              </a:rPr>
              <a:t>Standard Siren’</a:t>
            </a:r>
            <a:r>
              <a:rPr kumimoji="1" lang="en-US" altLang="ja-JP" sz="2000" b="1" kern="1200" dirty="0" smtClean="0">
                <a:solidFill>
                  <a:srgbClr val="FFCC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endParaRPr kumimoji="1" lang="en-US" altLang="ja-JP" sz="2000" b="1" kern="1200" dirty="0">
              <a:solidFill>
                <a:srgbClr val="FFCC99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9" name="Text Box 4"/>
          <p:cNvSpPr txBox="1">
            <a:spLocks noChangeArrowheads="1"/>
          </p:cNvSpPr>
          <p:nvPr/>
        </p:nvSpPr>
        <p:spPr bwMode="auto">
          <a:xfrm>
            <a:off x="928630" y="2727269"/>
            <a:ext cx="3286180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800" b="1" dirty="0" smtClean="0">
                <a:solidFill>
                  <a:srgbClr val="FFFFFF"/>
                </a:solidFill>
              </a:rPr>
              <a:t>R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elationship </a:t>
            </a:r>
            <a:r>
              <a:rPr kumimoji="1"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between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distance and redshift </a:t>
            </a:r>
          </a:p>
        </p:txBody>
      </p:sp>
      <p:sp>
        <p:nvSpPr>
          <p:cNvPr id="62" name="Oval 93"/>
          <p:cNvSpPr>
            <a:spLocks noChangeArrowheads="1"/>
          </p:cNvSpPr>
          <p:nvPr/>
        </p:nvSpPr>
        <p:spPr bwMode="auto">
          <a:xfrm rot="20307080">
            <a:off x="5302394" y="3546480"/>
            <a:ext cx="329911" cy="161925"/>
          </a:xfrm>
          <a:prstGeom prst="ellipse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63" name="Oval 94"/>
          <p:cNvSpPr>
            <a:spLocks noChangeArrowheads="1"/>
          </p:cNvSpPr>
          <p:nvPr/>
        </p:nvSpPr>
        <p:spPr bwMode="auto">
          <a:xfrm rot="20307080">
            <a:off x="5584119" y="3526374"/>
            <a:ext cx="73314" cy="80963"/>
          </a:xfrm>
          <a:prstGeom prst="ellips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64" name="Oval 95"/>
          <p:cNvSpPr>
            <a:spLocks noChangeArrowheads="1"/>
          </p:cNvSpPr>
          <p:nvPr/>
        </p:nvSpPr>
        <p:spPr bwMode="auto">
          <a:xfrm rot="20307080">
            <a:off x="5277266" y="3647548"/>
            <a:ext cx="73314" cy="80963"/>
          </a:xfrm>
          <a:prstGeom prst="ellips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65" name="Line 96"/>
          <p:cNvSpPr>
            <a:spLocks noChangeShapeType="1"/>
          </p:cNvSpPr>
          <p:nvPr/>
        </p:nvSpPr>
        <p:spPr bwMode="auto">
          <a:xfrm rot="20307080">
            <a:off x="5478758" y="3702746"/>
            <a:ext cx="36657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66" name="Line 97"/>
          <p:cNvSpPr>
            <a:spLocks noChangeShapeType="1"/>
          </p:cNvSpPr>
          <p:nvPr/>
        </p:nvSpPr>
        <p:spPr bwMode="auto">
          <a:xfrm rot="20307080" flipH="1">
            <a:off x="5419284" y="3552139"/>
            <a:ext cx="36657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 dirty="0"/>
          </a:p>
        </p:txBody>
      </p:sp>
      <p:grpSp>
        <p:nvGrpSpPr>
          <p:cNvPr id="68" name="Group 99"/>
          <p:cNvGrpSpPr>
            <a:grpSpLocks/>
          </p:cNvGrpSpPr>
          <p:nvPr/>
        </p:nvGrpSpPr>
        <p:grpSpPr bwMode="auto">
          <a:xfrm>
            <a:off x="8121848" y="3505885"/>
            <a:ext cx="220266" cy="201839"/>
            <a:chOff x="4176" y="1776"/>
            <a:chExt cx="288" cy="240"/>
          </a:xfrm>
        </p:grpSpPr>
        <p:sp>
          <p:nvSpPr>
            <p:cNvPr id="72" name="Line 100"/>
            <p:cNvSpPr>
              <a:spLocks noChangeShapeType="1"/>
            </p:cNvSpPr>
            <p:nvPr/>
          </p:nvSpPr>
          <p:spPr bwMode="auto">
            <a:xfrm flipH="1">
              <a:off x="4176" y="1776"/>
              <a:ext cx="144" cy="240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73" name="Line 101"/>
            <p:cNvSpPr>
              <a:spLocks noChangeShapeType="1"/>
            </p:cNvSpPr>
            <p:nvPr/>
          </p:nvSpPr>
          <p:spPr bwMode="auto">
            <a:xfrm>
              <a:off x="4320" y="1776"/>
              <a:ext cx="144" cy="240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74" name="Line 102"/>
            <p:cNvSpPr>
              <a:spLocks noChangeShapeType="1"/>
            </p:cNvSpPr>
            <p:nvPr/>
          </p:nvSpPr>
          <p:spPr bwMode="auto">
            <a:xfrm>
              <a:off x="4176" y="2016"/>
              <a:ext cx="288" cy="0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</p:grpSp>
      <p:sp>
        <p:nvSpPr>
          <p:cNvPr id="69" name="Oval 103"/>
          <p:cNvSpPr>
            <a:spLocks noChangeArrowheads="1"/>
          </p:cNvSpPr>
          <p:nvPr/>
        </p:nvSpPr>
        <p:spPr bwMode="auto">
          <a:xfrm>
            <a:off x="8195270" y="3465517"/>
            <a:ext cx="73422" cy="80736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70" name="Oval 104"/>
          <p:cNvSpPr>
            <a:spLocks noChangeArrowheads="1"/>
          </p:cNvSpPr>
          <p:nvPr/>
        </p:nvSpPr>
        <p:spPr bwMode="auto">
          <a:xfrm>
            <a:off x="8085137" y="3667356"/>
            <a:ext cx="73422" cy="80736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71" name="Oval 105"/>
          <p:cNvSpPr>
            <a:spLocks noChangeArrowheads="1"/>
          </p:cNvSpPr>
          <p:nvPr/>
        </p:nvSpPr>
        <p:spPr bwMode="auto">
          <a:xfrm>
            <a:off x="8305403" y="3667356"/>
            <a:ext cx="73422" cy="80736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78" name="Line 109"/>
          <p:cNvSpPr>
            <a:spLocks noChangeShapeType="1"/>
          </p:cNvSpPr>
          <p:nvPr/>
        </p:nvSpPr>
        <p:spPr bwMode="auto">
          <a:xfrm>
            <a:off x="8232775" y="3748092"/>
            <a:ext cx="0" cy="323850"/>
          </a:xfrm>
          <a:prstGeom prst="line">
            <a:avLst/>
          </a:prstGeom>
          <a:noFill/>
          <a:ln w="28575">
            <a:solidFill>
              <a:srgbClr val="DDDDDD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79" name="Freeform 110"/>
          <p:cNvSpPr>
            <a:spLocks/>
          </p:cNvSpPr>
          <p:nvPr/>
        </p:nvSpPr>
        <p:spPr bwMode="auto">
          <a:xfrm>
            <a:off x="5668962" y="3546480"/>
            <a:ext cx="2343150" cy="120650"/>
          </a:xfrm>
          <a:custGeom>
            <a:avLst/>
            <a:gdLst>
              <a:gd name="T0" fmla="*/ 0 w 768"/>
              <a:gd name="T1" fmla="*/ 48 h 48"/>
              <a:gd name="T2" fmla="*/ 48 w 768"/>
              <a:gd name="T3" fmla="*/ 0 h 48"/>
              <a:gd name="T4" fmla="*/ 96 w 768"/>
              <a:gd name="T5" fmla="*/ 48 h 48"/>
              <a:gd name="T6" fmla="*/ 144 w 768"/>
              <a:gd name="T7" fmla="*/ 0 h 48"/>
              <a:gd name="T8" fmla="*/ 192 w 768"/>
              <a:gd name="T9" fmla="*/ 48 h 48"/>
              <a:gd name="T10" fmla="*/ 240 w 768"/>
              <a:gd name="T11" fmla="*/ 0 h 48"/>
              <a:gd name="T12" fmla="*/ 288 w 768"/>
              <a:gd name="T13" fmla="*/ 48 h 48"/>
              <a:gd name="T14" fmla="*/ 336 w 768"/>
              <a:gd name="T15" fmla="*/ 0 h 48"/>
              <a:gd name="T16" fmla="*/ 384 w 768"/>
              <a:gd name="T17" fmla="*/ 48 h 48"/>
              <a:gd name="T18" fmla="*/ 432 w 768"/>
              <a:gd name="T19" fmla="*/ 0 h 48"/>
              <a:gd name="T20" fmla="*/ 480 w 768"/>
              <a:gd name="T21" fmla="*/ 48 h 48"/>
              <a:gd name="T22" fmla="*/ 528 w 768"/>
              <a:gd name="T23" fmla="*/ 0 h 48"/>
              <a:gd name="T24" fmla="*/ 576 w 768"/>
              <a:gd name="T25" fmla="*/ 48 h 48"/>
              <a:gd name="T26" fmla="*/ 624 w 768"/>
              <a:gd name="T27" fmla="*/ 0 h 48"/>
              <a:gd name="T28" fmla="*/ 672 w 768"/>
              <a:gd name="T29" fmla="*/ 48 h 48"/>
              <a:gd name="T30" fmla="*/ 720 w 768"/>
              <a:gd name="T31" fmla="*/ 0 h 48"/>
              <a:gd name="T32" fmla="*/ 768 w 768"/>
              <a:gd name="T33" fmla="*/ 48 h 4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768"/>
              <a:gd name="T52" fmla="*/ 0 h 48"/>
              <a:gd name="T53" fmla="*/ 768 w 768"/>
              <a:gd name="T54" fmla="*/ 48 h 4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768" h="48">
                <a:moveTo>
                  <a:pt x="0" y="48"/>
                </a:moveTo>
                <a:cubicBezTo>
                  <a:pt x="16" y="24"/>
                  <a:pt x="32" y="0"/>
                  <a:pt x="48" y="0"/>
                </a:cubicBezTo>
                <a:cubicBezTo>
                  <a:pt x="64" y="0"/>
                  <a:pt x="80" y="48"/>
                  <a:pt x="96" y="48"/>
                </a:cubicBezTo>
                <a:cubicBezTo>
                  <a:pt x="112" y="48"/>
                  <a:pt x="128" y="0"/>
                  <a:pt x="144" y="0"/>
                </a:cubicBezTo>
                <a:cubicBezTo>
                  <a:pt x="160" y="0"/>
                  <a:pt x="176" y="48"/>
                  <a:pt x="192" y="48"/>
                </a:cubicBezTo>
                <a:cubicBezTo>
                  <a:pt x="208" y="48"/>
                  <a:pt x="224" y="0"/>
                  <a:pt x="240" y="0"/>
                </a:cubicBezTo>
                <a:cubicBezTo>
                  <a:pt x="256" y="0"/>
                  <a:pt x="272" y="48"/>
                  <a:pt x="288" y="48"/>
                </a:cubicBezTo>
                <a:cubicBezTo>
                  <a:pt x="304" y="48"/>
                  <a:pt x="320" y="0"/>
                  <a:pt x="336" y="0"/>
                </a:cubicBezTo>
                <a:cubicBezTo>
                  <a:pt x="352" y="0"/>
                  <a:pt x="368" y="48"/>
                  <a:pt x="384" y="48"/>
                </a:cubicBezTo>
                <a:cubicBezTo>
                  <a:pt x="400" y="48"/>
                  <a:pt x="416" y="0"/>
                  <a:pt x="432" y="0"/>
                </a:cubicBezTo>
                <a:cubicBezTo>
                  <a:pt x="448" y="0"/>
                  <a:pt x="464" y="48"/>
                  <a:pt x="480" y="48"/>
                </a:cubicBezTo>
                <a:cubicBezTo>
                  <a:pt x="496" y="48"/>
                  <a:pt x="512" y="0"/>
                  <a:pt x="528" y="0"/>
                </a:cubicBezTo>
                <a:cubicBezTo>
                  <a:pt x="544" y="0"/>
                  <a:pt x="560" y="48"/>
                  <a:pt x="576" y="48"/>
                </a:cubicBezTo>
                <a:cubicBezTo>
                  <a:pt x="592" y="48"/>
                  <a:pt x="608" y="0"/>
                  <a:pt x="624" y="0"/>
                </a:cubicBezTo>
                <a:cubicBezTo>
                  <a:pt x="640" y="0"/>
                  <a:pt x="656" y="48"/>
                  <a:pt x="672" y="48"/>
                </a:cubicBezTo>
                <a:cubicBezTo>
                  <a:pt x="688" y="48"/>
                  <a:pt x="704" y="0"/>
                  <a:pt x="720" y="0"/>
                </a:cubicBezTo>
                <a:cubicBezTo>
                  <a:pt x="736" y="0"/>
                  <a:pt x="752" y="24"/>
                  <a:pt x="768" y="48"/>
                </a:cubicBezTo>
              </a:path>
            </a:pathLst>
          </a:custGeom>
          <a:noFill/>
          <a:ln w="9525">
            <a:solidFill>
              <a:srgbClr val="DDDDDD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80" name="Text Box 111"/>
          <p:cNvSpPr txBox="1">
            <a:spLocks noChangeArrowheads="1"/>
          </p:cNvSpPr>
          <p:nvPr/>
        </p:nvSpPr>
        <p:spPr bwMode="auto">
          <a:xfrm>
            <a:off x="5046662" y="3789367"/>
            <a:ext cx="11096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n-US" altLang="ja-JP" sz="1000" b="1" dirty="0">
                <a:solidFill>
                  <a:srgbClr val="F8F8F8"/>
                </a:solidFill>
                <a:latin typeface="HGP創英角ｺﾞｼｯｸUB" pitchFamily="50" charset="-128"/>
              </a:rPr>
              <a:t>NS-NS (z</a:t>
            </a:r>
            <a:r>
              <a:rPr lang="ja-JP" altLang="en-US" sz="1000" b="1" dirty="0">
                <a:solidFill>
                  <a:srgbClr val="F8F8F8"/>
                </a:solidFill>
                <a:latin typeface="HGP創英角ｺﾞｼｯｸUB" pitchFamily="50" charset="-128"/>
              </a:rPr>
              <a:t>～</a:t>
            </a:r>
            <a:r>
              <a:rPr lang="en-US" altLang="ja-JP" sz="1000" b="1" dirty="0">
                <a:solidFill>
                  <a:srgbClr val="F8F8F8"/>
                </a:solidFill>
                <a:latin typeface="HGP創英角ｺﾞｼｯｸUB" pitchFamily="50" charset="-128"/>
              </a:rPr>
              <a:t>1)</a:t>
            </a:r>
          </a:p>
        </p:txBody>
      </p:sp>
      <p:sp>
        <p:nvSpPr>
          <p:cNvPr id="81" name="Text Box 112"/>
          <p:cNvSpPr txBox="1">
            <a:spLocks noChangeArrowheads="1"/>
          </p:cNvSpPr>
          <p:nvPr/>
        </p:nvSpPr>
        <p:spPr bwMode="auto">
          <a:xfrm>
            <a:off x="6548437" y="3627442"/>
            <a:ext cx="6175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n-US" altLang="ja-JP" sz="1000" b="1" dirty="0">
                <a:solidFill>
                  <a:srgbClr val="DDDDDD"/>
                </a:solidFill>
                <a:latin typeface="HGP創英角ｺﾞｼｯｸUB" pitchFamily="50" charset="-128"/>
              </a:rPr>
              <a:t>GW</a:t>
            </a:r>
          </a:p>
        </p:txBody>
      </p:sp>
      <p:sp>
        <p:nvSpPr>
          <p:cNvPr id="82" name="Text Box 113"/>
          <p:cNvSpPr txBox="1">
            <a:spLocks noChangeArrowheads="1"/>
          </p:cNvSpPr>
          <p:nvPr/>
        </p:nvSpPr>
        <p:spPr bwMode="auto">
          <a:xfrm>
            <a:off x="7939087" y="3189292"/>
            <a:ext cx="7397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n-US" altLang="ja-JP" sz="1000" b="1" dirty="0">
                <a:solidFill>
                  <a:srgbClr val="FF9900"/>
                </a:solidFill>
                <a:latin typeface="HGP創英角ｺﾞｼｯｸUB" pitchFamily="50" charset="-128"/>
              </a:rPr>
              <a:t>DECIGO</a:t>
            </a:r>
          </a:p>
        </p:txBody>
      </p:sp>
      <p:sp>
        <p:nvSpPr>
          <p:cNvPr id="83" name="Text Box 114"/>
          <p:cNvSpPr txBox="1">
            <a:spLocks noChangeArrowheads="1"/>
          </p:cNvSpPr>
          <p:nvPr/>
        </p:nvSpPr>
        <p:spPr bwMode="auto">
          <a:xfrm>
            <a:off x="8215338" y="3781416"/>
            <a:ext cx="584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n-US" altLang="ja-JP" sz="1000" b="1" dirty="0">
                <a:solidFill>
                  <a:srgbClr val="F8F8F8"/>
                </a:solidFill>
                <a:latin typeface="HGP創英角ｺﾞｼｯｸUB" pitchFamily="50" charset="-128"/>
              </a:rPr>
              <a:t>Output</a:t>
            </a:r>
          </a:p>
        </p:txBody>
      </p:sp>
      <p:sp>
        <p:nvSpPr>
          <p:cNvPr id="84" name="AutoShape 115"/>
          <p:cNvSpPr>
            <a:spLocks noChangeArrowheads="1"/>
          </p:cNvSpPr>
          <p:nvPr/>
        </p:nvSpPr>
        <p:spPr bwMode="auto">
          <a:xfrm flipH="1">
            <a:off x="4752975" y="3586167"/>
            <a:ext cx="476250" cy="80963"/>
          </a:xfrm>
          <a:custGeom>
            <a:avLst/>
            <a:gdLst>
              <a:gd name="T0" fmla="*/ 357187 w 21600"/>
              <a:gd name="T1" fmla="*/ 0 h 21600"/>
              <a:gd name="T2" fmla="*/ 0 w 21600"/>
              <a:gd name="T3" fmla="*/ 40482 h 21600"/>
              <a:gd name="T4" fmla="*/ 357187 w 21600"/>
              <a:gd name="T5" fmla="*/ 80963 h 21600"/>
              <a:gd name="T6" fmla="*/ 476250 w 21600"/>
              <a:gd name="T7" fmla="*/ 40482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CC99"/>
          </a:solidFill>
          <a:ln w="9525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85" name="Text Box 116"/>
          <p:cNvSpPr txBox="1">
            <a:spLocks noChangeArrowheads="1"/>
          </p:cNvSpPr>
          <p:nvPr/>
        </p:nvSpPr>
        <p:spPr bwMode="auto">
          <a:xfrm>
            <a:off x="4679950" y="3189292"/>
            <a:ext cx="21971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n-US" altLang="ja-JP" sz="1000" b="1" dirty="0">
                <a:solidFill>
                  <a:srgbClr val="CCFFCC"/>
                </a:solidFill>
                <a:latin typeface="HGP創英角ｺﾞｼｯｸUB" pitchFamily="50" charset="-128"/>
              </a:rPr>
              <a:t>Expansion </a:t>
            </a:r>
            <a:r>
              <a:rPr lang="ja-JP" altLang="en-US" sz="1000" b="1" dirty="0">
                <a:solidFill>
                  <a:srgbClr val="FFFFFF"/>
                </a:solidFill>
                <a:latin typeface="HGP創英角ｺﾞｼｯｸUB" pitchFamily="50" charset="-128"/>
              </a:rPr>
              <a:t>＋</a:t>
            </a:r>
            <a:r>
              <a:rPr lang="en-US" altLang="ja-JP" sz="1000" b="1" dirty="0">
                <a:solidFill>
                  <a:srgbClr val="FFCC99"/>
                </a:solidFill>
                <a:latin typeface="HGP創英角ｺﾞｼｯｸUB" pitchFamily="50" charset="-128"/>
              </a:rPr>
              <a:t>Acceleration?</a:t>
            </a:r>
          </a:p>
        </p:txBody>
      </p:sp>
      <p:sp>
        <p:nvSpPr>
          <p:cNvPr id="91" name="Text Box 122"/>
          <p:cNvSpPr txBox="1">
            <a:spLocks noChangeArrowheads="1"/>
          </p:cNvSpPr>
          <p:nvPr/>
        </p:nvSpPr>
        <p:spPr bwMode="auto">
          <a:xfrm>
            <a:off x="6858016" y="4429132"/>
            <a:ext cx="183515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80000"/>
              </a:lnSpc>
              <a:buFontTx/>
              <a:buNone/>
            </a:pPr>
            <a:r>
              <a:rPr lang="en-US" altLang="ja-JP" sz="800" b="1" dirty="0">
                <a:solidFill>
                  <a:srgbClr val="B2B2B2"/>
                </a:solidFill>
              </a:rPr>
              <a:t>Seto, Kawamura, Nakamura, </a:t>
            </a:r>
          </a:p>
          <a:p>
            <a:pPr algn="l">
              <a:lnSpc>
                <a:spcPct val="80000"/>
              </a:lnSpc>
              <a:buFontTx/>
              <a:buNone/>
            </a:pPr>
            <a:r>
              <a:rPr lang="en-US" altLang="ja-JP" sz="800" b="1" dirty="0">
                <a:solidFill>
                  <a:srgbClr val="B2B2B2"/>
                </a:solidFill>
              </a:rPr>
              <a:t>            PRL 87, 221103 (2001)</a:t>
            </a:r>
          </a:p>
        </p:txBody>
      </p:sp>
      <p:sp>
        <p:nvSpPr>
          <p:cNvPr id="51" name="スライド番号プレースホルダ 5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28</a:t>
            </a:fld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universe_mod_cut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30305"/>
              </a:clrFrom>
              <a:clrTo>
                <a:srgbClr val="03030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1472" y="714356"/>
            <a:ext cx="8075941" cy="5724800"/>
          </a:xfrm>
          <a:prstGeom prst="rect">
            <a:avLst/>
          </a:prstGeom>
        </p:spPr>
      </p:pic>
      <p:sp>
        <p:nvSpPr>
          <p:cNvPr id="826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Stochastic Background GWs</a:t>
            </a:r>
            <a:endParaRPr lang="ja-JP" altLang="en-US" dirty="0"/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The 20th workshop on General Relativity and Gravitation  (JGRG20, Sept. 23, 2010, YITP, Kyoto)</a:t>
            </a:r>
            <a:endParaRPr lang="en-US" altLang="ja-JP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 rot="20217738">
            <a:off x="3488308" y="2176735"/>
            <a:ext cx="2500330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7C80"/>
                </a:solidFill>
                <a:uLnTx/>
                <a:uFillTx/>
                <a:latin typeface="+mj-lt"/>
                <a:ea typeface="+mj-ea"/>
                <a:cs typeface="+mj-cs"/>
              </a:rPr>
              <a:t>Stochastic 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7C80"/>
                </a:solidFill>
                <a:uLnTx/>
                <a:uFillTx/>
                <a:latin typeface="+mj-lt"/>
                <a:ea typeface="+mj-ea"/>
                <a:cs typeface="+mj-cs"/>
              </a:rPr>
              <a:t>Background GWs</a:t>
            </a:r>
            <a:endParaRPr kumimoji="1" lang="ja-JP" altLang="en-US" sz="1800" b="1" i="0" u="none" strike="noStrike" kern="0" cap="none" spc="0" normalizeH="0" baseline="0" noProof="0" dirty="0">
              <a:ln>
                <a:noFill/>
              </a:ln>
              <a:solidFill>
                <a:srgbClr val="FF7C80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29</a:t>
            </a:fld>
            <a:endParaRPr lang="en-US" altLang="ja-JP" dirty="0"/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The 20th workshop on General Relativity and Gravitation  (JGRG20, Sept. 23, 2010, YITP, Kyoto)</a:t>
            </a:r>
            <a:endParaRPr lang="en-US" altLang="ja-JP" sz="12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96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48" y="1074761"/>
            <a:ext cx="7858180" cy="5211759"/>
          </a:xfrm>
        </p:spPr>
        <p:txBody>
          <a:bodyPr/>
          <a:lstStyle/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/>
              <a:t>  </a:t>
            </a:r>
            <a:endParaRPr lang="en-US" altLang="ja-JP" sz="2800" b="1" dirty="0" smtClean="0"/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 smtClean="0"/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/>
              <a:t>     </a:t>
            </a:r>
            <a:r>
              <a:rPr lang="en-US" altLang="ja-JP" sz="3600" b="1" dirty="0" smtClean="0">
                <a:solidFill>
                  <a:srgbClr val="FF7C80"/>
                </a:solidFill>
              </a:rPr>
              <a:t>1. Introduction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600" b="1" dirty="0" smtClean="0"/>
              <a:t>    2. LCGT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600" b="1" dirty="0" smtClean="0"/>
              <a:t>    3. DECIGO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600" b="1" dirty="0" smtClean="0"/>
              <a:t>    4. Summary</a:t>
            </a:r>
            <a:r>
              <a:rPr lang="ja-JP" altLang="en-US" sz="2800" b="1" dirty="0" smtClean="0">
                <a:solidFill>
                  <a:srgbClr val="008000"/>
                </a:solidFill>
              </a:rPr>
              <a:t>          </a:t>
            </a:r>
            <a:endParaRPr lang="ja-JP" altLang="en-US" sz="2800" b="1" dirty="0"/>
          </a:p>
        </p:txBody>
      </p:sp>
      <p:sp>
        <p:nvSpPr>
          <p:cNvPr id="19640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ja-JP" altLang="ja-JP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4D060A6-9F2D-4B2F-AA5E-080FECEE08E7}" type="slidenum">
              <a:rPr lang="en-US" altLang="ja-JP" smtClean="0"/>
              <a:pPr/>
              <a:t>3</a:t>
            </a:fld>
            <a:endParaRPr lang="en-US" altLang="ja-JP" dirty="0"/>
          </a:p>
        </p:txBody>
      </p:sp>
      <p:sp>
        <p:nvSpPr>
          <p:cNvPr id="8" name="下矢印 7"/>
          <p:cNvSpPr/>
          <p:nvPr/>
        </p:nvSpPr>
        <p:spPr bwMode="auto">
          <a:xfrm rot="5400000" flipV="1">
            <a:off x="1500166" y="2428868"/>
            <a:ext cx="428628" cy="285752"/>
          </a:xfrm>
          <a:prstGeom prst="downArrow">
            <a:avLst/>
          </a:prstGeom>
          <a:solidFill>
            <a:srgbClr val="FFFFFF">
              <a:alpha val="1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角丸四角形 234"/>
          <p:cNvSpPr/>
          <p:nvPr/>
        </p:nvSpPr>
        <p:spPr bwMode="auto">
          <a:xfrm>
            <a:off x="642910" y="2285928"/>
            <a:ext cx="3429024" cy="2143140"/>
          </a:xfrm>
          <a:prstGeom prst="roundRect">
            <a:avLst>
              <a:gd name="adj" fmla="val 4342"/>
            </a:avLst>
          </a:prstGeom>
          <a:solidFill>
            <a:srgbClr val="CCFFCC">
              <a:alpha val="15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1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Pre-Conceptual Design</a:t>
            </a:r>
            <a:endParaRPr lang="en-US" altLang="ja-JP" dirty="0"/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The 20th workshop on General Relativity and Gravitation  (JGRG20, Sept. 23, 2010, YITP, Kyoto)</a:t>
            </a:r>
            <a:endParaRPr lang="en-US" altLang="ja-JP" dirty="0"/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509593" y="1142984"/>
            <a:ext cx="48482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b="1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Interferometer Unit: 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b="1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   </a:t>
            </a:r>
            <a:r>
              <a:rPr kumimoji="1" lang="en-US" altLang="ja-JP" sz="2000" b="1" kern="1200" dirty="0" smtClean="0">
                <a:solidFill>
                  <a:schemeClr val="bg1">
                    <a:lumMod val="90000"/>
                  </a:schemeClr>
                </a:solidFill>
                <a:latin typeface="+mj-lt"/>
                <a:ea typeface="ＭＳ Ｐゴシック" pitchFamily="50" charset="-128"/>
                <a:cs typeface="+mn-cs"/>
              </a:rPr>
              <a:t>Differential </a:t>
            </a:r>
            <a:r>
              <a:rPr kumimoji="1" lang="en-US" altLang="ja-JP" sz="2000" b="1" kern="1200" dirty="0">
                <a:solidFill>
                  <a:schemeClr val="bg1">
                    <a:lumMod val="90000"/>
                  </a:schemeClr>
                </a:solidFill>
                <a:latin typeface="+mj-lt"/>
                <a:ea typeface="ＭＳ Ｐゴシック" pitchFamily="50" charset="-128"/>
                <a:cs typeface="+mn-cs"/>
              </a:rPr>
              <a:t>FP </a:t>
            </a:r>
            <a:r>
              <a:rPr kumimoji="1" lang="en-US" altLang="ja-JP" sz="2000" b="1" kern="1200" dirty="0" smtClean="0">
                <a:solidFill>
                  <a:schemeClr val="bg1">
                    <a:lumMod val="90000"/>
                  </a:schemeClr>
                </a:solidFill>
                <a:latin typeface="+mj-lt"/>
                <a:ea typeface="ＭＳ Ｐゴシック" pitchFamily="50" charset="-128"/>
                <a:cs typeface="+mn-cs"/>
              </a:rPr>
              <a:t>interferometer</a:t>
            </a:r>
            <a:endParaRPr kumimoji="1" lang="en-US" altLang="ja-JP" sz="2000" b="1" kern="1200" dirty="0">
              <a:solidFill>
                <a:schemeClr val="bg1">
                  <a:lumMod val="90000"/>
                </a:schemeClr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grpSp>
        <p:nvGrpSpPr>
          <p:cNvPr id="2" name="グループ化 235"/>
          <p:cNvGrpSpPr/>
          <p:nvPr/>
        </p:nvGrpSpPr>
        <p:grpSpPr>
          <a:xfrm>
            <a:off x="3590955" y="1196961"/>
            <a:ext cx="5338763" cy="5018121"/>
            <a:chOff x="3590955" y="1196961"/>
            <a:chExt cx="5338763" cy="5018121"/>
          </a:xfrm>
        </p:grpSpPr>
        <p:sp>
          <p:nvSpPr>
            <p:cNvPr id="114" name="Oval 137"/>
            <p:cNvSpPr>
              <a:spLocks noChangeArrowheads="1"/>
            </p:cNvSpPr>
            <p:nvPr/>
          </p:nvSpPr>
          <p:spPr bwMode="auto">
            <a:xfrm>
              <a:off x="3590955" y="4259249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2" name="Oval 209"/>
            <p:cNvSpPr>
              <a:spLocks noChangeArrowheads="1"/>
            </p:cNvSpPr>
            <p:nvPr/>
          </p:nvSpPr>
          <p:spPr bwMode="auto">
            <a:xfrm>
              <a:off x="5354668" y="1196961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3" name="Oval 210"/>
            <p:cNvSpPr>
              <a:spLocks noChangeArrowheads="1"/>
            </p:cNvSpPr>
            <p:nvPr/>
          </p:nvSpPr>
          <p:spPr bwMode="auto">
            <a:xfrm>
              <a:off x="7124730" y="4259249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" name="Freeform 5"/>
            <p:cNvSpPr>
              <a:spLocks/>
            </p:cNvSpPr>
            <p:nvPr/>
          </p:nvSpPr>
          <p:spPr bwMode="auto">
            <a:xfrm rot="14397729">
              <a:off x="6053168" y="3727436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1" name="Freeform 6"/>
            <p:cNvSpPr>
              <a:spLocks/>
            </p:cNvSpPr>
            <p:nvPr/>
          </p:nvSpPr>
          <p:spPr bwMode="auto">
            <a:xfrm rot="14397729" flipV="1">
              <a:off x="6184930" y="3654411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2" name="Freeform 7"/>
            <p:cNvSpPr>
              <a:spLocks/>
            </p:cNvSpPr>
            <p:nvPr/>
          </p:nvSpPr>
          <p:spPr bwMode="auto">
            <a:xfrm rot="14397729">
              <a:off x="6137305" y="3506773"/>
              <a:ext cx="2006600" cy="190500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3" name="Rectangle 8"/>
            <p:cNvSpPr>
              <a:spLocks noChangeArrowheads="1"/>
            </p:cNvSpPr>
            <p:nvPr/>
          </p:nvSpPr>
          <p:spPr bwMode="auto">
            <a:xfrm rot="11744560">
              <a:off x="6373843" y="2201849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4" name="Rectangle 9"/>
            <p:cNvSpPr>
              <a:spLocks noChangeArrowheads="1"/>
            </p:cNvSpPr>
            <p:nvPr/>
          </p:nvSpPr>
          <p:spPr bwMode="auto">
            <a:xfrm rot="9888311">
              <a:off x="6130955" y="2193911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" name="Rectangle 10"/>
            <p:cNvSpPr>
              <a:spLocks noChangeArrowheads="1"/>
            </p:cNvSpPr>
            <p:nvPr/>
          </p:nvSpPr>
          <p:spPr bwMode="auto">
            <a:xfrm rot="10780961">
              <a:off x="6227793" y="1901811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" name="Line 11"/>
            <p:cNvSpPr>
              <a:spLocks noChangeShapeType="1"/>
            </p:cNvSpPr>
            <p:nvPr/>
          </p:nvSpPr>
          <p:spPr bwMode="auto">
            <a:xfrm rot="7209001" flipV="1">
              <a:off x="5557868" y="2105011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" name="Rectangle 12"/>
            <p:cNvSpPr>
              <a:spLocks noChangeArrowheads="1"/>
            </p:cNvSpPr>
            <p:nvPr/>
          </p:nvSpPr>
          <p:spPr bwMode="auto">
            <a:xfrm rot="7209001">
              <a:off x="6364318" y="1533511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" name="Freeform 13"/>
            <p:cNvSpPr>
              <a:spLocks/>
            </p:cNvSpPr>
            <p:nvPr/>
          </p:nvSpPr>
          <p:spPr bwMode="auto">
            <a:xfrm rot="7209001">
              <a:off x="6024593" y="236853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" name="Line 14"/>
            <p:cNvSpPr>
              <a:spLocks noChangeShapeType="1"/>
            </p:cNvSpPr>
            <p:nvPr/>
          </p:nvSpPr>
          <p:spPr bwMode="auto">
            <a:xfrm rot="7209001">
              <a:off x="6083330" y="247172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" name="Line 15"/>
            <p:cNvSpPr>
              <a:spLocks noChangeShapeType="1"/>
            </p:cNvSpPr>
            <p:nvPr/>
          </p:nvSpPr>
          <p:spPr bwMode="auto">
            <a:xfrm rot="7209001">
              <a:off x="5970618" y="2411399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" name="Group 16"/>
            <p:cNvGrpSpPr>
              <a:grpSpLocks/>
            </p:cNvGrpSpPr>
            <p:nvPr/>
          </p:nvGrpSpPr>
          <p:grpSpPr bwMode="auto">
            <a:xfrm rot="7209001">
              <a:off x="5538818" y="2690798"/>
              <a:ext cx="600075" cy="495300"/>
              <a:chOff x="4785" y="11039"/>
              <a:chExt cx="829" cy="688"/>
            </a:xfrm>
          </p:grpSpPr>
          <p:sp>
            <p:nvSpPr>
              <p:cNvPr id="221" name="Freeform 1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2" name="Line 1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3" name="Line 1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4" name="Line 2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5" name="Arc 2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2" name="Freeform 22"/>
            <p:cNvSpPr>
              <a:spLocks/>
            </p:cNvSpPr>
            <p:nvPr/>
          </p:nvSpPr>
          <p:spPr bwMode="auto">
            <a:xfrm rot="9872463">
              <a:off x="5869018" y="2471724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" name="Freeform 23"/>
            <p:cNvSpPr>
              <a:spLocks/>
            </p:cNvSpPr>
            <p:nvPr/>
          </p:nvSpPr>
          <p:spPr bwMode="auto">
            <a:xfrm rot="7209001">
              <a:off x="5748368" y="2481248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" name="Arc 24"/>
            <p:cNvSpPr>
              <a:spLocks/>
            </p:cNvSpPr>
            <p:nvPr/>
          </p:nvSpPr>
          <p:spPr bwMode="auto">
            <a:xfrm rot="14146499">
              <a:off x="6054755" y="2360598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" name="Arc 25"/>
            <p:cNvSpPr>
              <a:spLocks/>
            </p:cNvSpPr>
            <p:nvPr/>
          </p:nvSpPr>
          <p:spPr bwMode="auto">
            <a:xfrm rot="271502" flipV="1">
              <a:off x="5770593" y="2198674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4" name="Group 26"/>
            <p:cNvGrpSpPr>
              <a:grpSpLocks/>
            </p:cNvGrpSpPr>
            <p:nvPr/>
          </p:nvGrpSpPr>
          <p:grpSpPr bwMode="auto">
            <a:xfrm rot="7209001">
              <a:off x="5492780" y="2660636"/>
              <a:ext cx="600075" cy="500063"/>
              <a:chOff x="4785" y="11039"/>
              <a:chExt cx="829" cy="688"/>
            </a:xfrm>
          </p:grpSpPr>
          <p:sp>
            <p:nvSpPr>
              <p:cNvPr id="216" name="Freeform 2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7" name="Line 2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8" name="Line 2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9" name="Line 3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0" name="Arc 3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7" name="Arc 32"/>
            <p:cNvSpPr>
              <a:spLocks/>
            </p:cNvSpPr>
            <p:nvPr/>
          </p:nvSpPr>
          <p:spPr bwMode="auto">
            <a:xfrm rot="9872463" flipH="1" flipV="1">
              <a:off x="5767418" y="2468549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" name="Arc 33"/>
            <p:cNvSpPr>
              <a:spLocks/>
            </p:cNvSpPr>
            <p:nvPr/>
          </p:nvSpPr>
          <p:spPr bwMode="auto">
            <a:xfrm rot="9872463">
              <a:off x="5840443" y="233043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" name="Arc 34"/>
            <p:cNvSpPr>
              <a:spLocks/>
            </p:cNvSpPr>
            <p:nvPr/>
          </p:nvSpPr>
          <p:spPr bwMode="auto">
            <a:xfrm rot="9872463">
              <a:off x="6024593" y="2311386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" name="Arc 35"/>
            <p:cNvSpPr>
              <a:spLocks/>
            </p:cNvSpPr>
            <p:nvPr/>
          </p:nvSpPr>
          <p:spPr bwMode="auto">
            <a:xfrm rot="9872463" flipH="1" flipV="1">
              <a:off x="5957918" y="2428861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" name="Line 36"/>
            <p:cNvSpPr>
              <a:spLocks noChangeShapeType="1"/>
            </p:cNvSpPr>
            <p:nvPr/>
          </p:nvSpPr>
          <p:spPr bwMode="auto">
            <a:xfrm rot="9016332" flipV="1">
              <a:off x="6453218" y="2035161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2" name="Freeform 37"/>
            <p:cNvSpPr>
              <a:spLocks/>
            </p:cNvSpPr>
            <p:nvPr/>
          </p:nvSpPr>
          <p:spPr bwMode="auto">
            <a:xfrm rot="3616332">
              <a:off x="6429405" y="2368536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3" name="Line 38"/>
            <p:cNvSpPr>
              <a:spLocks noChangeShapeType="1"/>
            </p:cNvSpPr>
            <p:nvPr/>
          </p:nvSpPr>
          <p:spPr bwMode="auto">
            <a:xfrm rot="3616332">
              <a:off x="6491318" y="240822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4" name="Line 39"/>
            <p:cNvSpPr>
              <a:spLocks noChangeShapeType="1"/>
            </p:cNvSpPr>
            <p:nvPr/>
          </p:nvSpPr>
          <p:spPr bwMode="auto">
            <a:xfrm rot="3616332">
              <a:off x="6380193" y="2476486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5" name="Freeform 40"/>
            <p:cNvSpPr>
              <a:spLocks/>
            </p:cNvSpPr>
            <p:nvPr/>
          </p:nvSpPr>
          <p:spPr bwMode="auto">
            <a:xfrm rot="3616332">
              <a:off x="6553230" y="2549511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6" name="Line 41"/>
            <p:cNvSpPr>
              <a:spLocks noChangeShapeType="1"/>
            </p:cNvSpPr>
            <p:nvPr/>
          </p:nvSpPr>
          <p:spPr bwMode="auto">
            <a:xfrm rot="3616332">
              <a:off x="6594505" y="2462198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7" name="Line 42"/>
            <p:cNvSpPr>
              <a:spLocks noChangeShapeType="1"/>
            </p:cNvSpPr>
            <p:nvPr/>
          </p:nvSpPr>
          <p:spPr bwMode="auto">
            <a:xfrm rot="3616332">
              <a:off x="6707218" y="2638411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8" name="Line 43"/>
            <p:cNvSpPr>
              <a:spLocks noChangeShapeType="1"/>
            </p:cNvSpPr>
            <p:nvPr/>
          </p:nvSpPr>
          <p:spPr bwMode="auto">
            <a:xfrm rot="3616332">
              <a:off x="6380193" y="2825736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9" name="Arc 44"/>
            <p:cNvSpPr>
              <a:spLocks/>
            </p:cNvSpPr>
            <p:nvPr/>
          </p:nvSpPr>
          <p:spPr bwMode="auto">
            <a:xfrm rot="17144832">
              <a:off x="6511955" y="2695561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0" name="Freeform 45"/>
            <p:cNvSpPr>
              <a:spLocks/>
            </p:cNvSpPr>
            <p:nvPr/>
          </p:nvSpPr>
          <p:spPr bwMode="auto">
            <a:xfrm rot="6279794">
              <a:off x="6440518" y="2478073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1" name="Freeform 46"/>
            <p:cNvSpPr>
              <a:spLocks/>
            </p:cNvSpPr>
            <p:nvPr/>
          </p:nvSpPr>
          <p:spPr bwMode="auto">
            <a:xfrm rot="3616332">
              <a:off x="6332568" y="2482836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2" name="Arc 47"/>
            <p:cNvSpPr>
              <a:spLocks/>
            </p:cNvSpPr>
            <p:nvPr/>
          </p:nvSpPr>
          <p:spPr bwMode="auto">
            <a:xfrm rot="10553830">
              <a:off x="6470680" y="2198674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3" name="Arc 48"/>
            <p:cNvSpPr>
              <a:spLocks/>
            </p:cNvSpPr>
            <p:nvPr/>
          </p:nvSpPr>
          <p:spPr bwMode="auto">
            <a:xfrm rot="18278834" flipV="1">
              <a:off x="6186518" y="2365361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5" name="Group 49"/>
            <p:cNvGrpSpPr>
              <a:grpSpLocks/>
            </p:cNvGrpSpPr>
            <p:nvPr/>
          </p:nvGrpSpPr>
          <p:grpSpPr bwMode="auto">
            <a:xfrm rot="3616332">
              <a:off x="6419880" y="2673336"/>
              <a:ext cx="600075" cy="503238"/>
              <a:chOff x="4785" y="11039"/>
              <a:chExt cx="829" cy="688"/>
            </a:xfrm>
          </p:grpSpPr>
          <p:sp>
            <p:nvSpPr>
              <p:cNvPr id="211" name="Freeform 5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2" name="Line 5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3" name="Line 5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4" name="Line 5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5" name="Arc 5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55" name="Arc 55"/>
            <p:cNvSpPr>
              <a:spLocks/>
            </p:cNvSpPr>
            <p:nvPr/>
          </p:nvSpPr>
          <p:spPr bwMode="auto">
            <a:xfrm rot="6279794" flipH="1" flipV="1">
              <a:off x="6413530" y="2471723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6" name="Arc 56"/>
            <p:cNvSpPr>
              <a:spLocks/>
            </p:cNvSpPr>
            <p:nvPr/>
          </p:nvSpPr>
          <p:spPr bwMode="auto">
            <a:xfrm rot="6279794">
              <a:off x="6330980" y="233996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7" name="Arc 57"/>
            <p:cNvSpPr>
              <a:spLocks/>
            </p:cNvSpPr>
            <p:nvPr/>
          </p:nvSpPr>
          <p:spPr bwMode="auto">
            <a:xfrm rot="6279794">
              <a:off x="6369080" y="2314561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8" name="Arc 58"/>
            <p:cNvSpPr>
              <a:spLocks/>
            </p:cNvSpPr>
            <p:nvPr/>
          </p:nvSpPr>
          <p:spPr bwMode="auto">
            <a:xfrm rot="6279794" flipH="1" flipV="1">
              <a:off x="6434168" y="2428861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9" name="Line 59"/>
            <p:cNvSpPr>
              <a:spLocks noChangeShapeType="1"/>
            </p:cNvSpPr>
            <p:nvPr/>
          </p:nvSpPr>
          <p:spPr bwMode="auto">
            <a:xfrm rot="7209001">
              <a:off x="5934105" y="1924036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0" name="Line 60"/>
            <p:cNvSpPr>
              <a:spLocks noChangeShapeType="1"/>
            </p:cNvSpPr>
            <p:nvPr/>
          </p:nvSpPr>
          <p:spPr bwMode="auto">
            <a:xfrm rot="14429284">
              <a:off x="6605618" y="1931973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6" name="Group 61"/>
            <p:cNvGrpSpPr>
              <a:grpSpLocks/>
            </p:cNvGrpSpPr>
            <p:nvPr/>
          </p:nvGrpSpPr>
          <p:grpSpPr bwMode="auto">
            <a:xfrm rot="14462297">
              <a:off x="6792943" y="1941498"/>
              <a:ext cx="223838" cy="180975"/>
              <a:chOff x="5504" y="8144"/>
              <a:chExt cx="291" cy="236"/>
            </a:xfrm>
          </p:grpSpPr>
          <p:sp>
            <p:nvSpPr>
              <p:cNvPr id="209" name="Rectangle 6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0" name="Rectangle 6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7" name="Group 64"/>
            <p:cNvGrpSpPr>
              <a:grpSpLocks/>
            </p:cNvGrpSpPr>
            <p:nvPr/>
          </p:nvGrpSpPr>
          <p:grpSpPr bwMode="auto">
            <a:xfrm rot="7209001">
              <a:off x="5526118" y="1951023"/>
              <a:ext cx="227013" cy="180975"/>
              <a:chOff x="5504" y="8144"/>
              <a:chExt cx="291" cy="236"/>
            </a:xfrm>
          </p:grpSpPr>
          <p:sp>
            <p:nvSpPr>
              <p:cNvPr id="207" name="Rectangle 6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8" name="Rectangle 6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63" name="Rectangle 67"/>
            <p:cNvSpPr>
              <a:spLocks noChangeArrowheads="1"/>
            </p:cNvSpPr>
            <p:nvPr/>
          </p:nvSpPr>
          <p:spPr bwMode="auto">
            <a:xfrm rot="10780961">
              <a:off x="6224618" y="1900224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4" name="Rectangle 68"/>
            <p:cNvSpPr>
              <a:spLocks noChangeArrowheads="1"/>
            </p:cNvSpPr>
            <p:nvPr/>
          </p:nvSpPr>
          <p:spPr bwMode="auto">
            <a:xfrm rot="9888311">
              <a:off x="6130955" y="2193911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5" name="Rectangle 69"/>
            <p:cNvSpPr>
              <a:spLocks noChangeArrowheads="1"/>
            </p:cNvSpPr>
            <p:nvPr/>
          </p:nvSpPr>
          <p:spPr bwMode="auto">
            <a:xfrm rot="11744560">
              <a:off x="6373843" y="2201849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" name="Rectangle 70"/>
            <p:cNvSpPr>
              <a:spLocks noChangeArrowheads="1"/>
            </p:cNvSpPr>
            <p:nvPr/>
          </p:nvSpPr>
          <p:spPr bwMode="auto">
            <a:xfrm rot="17064441" flipH="1">
              <a:off x="7912130" y="4856148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7" name="Rectangle 71"/>
            <p:cNvSpPr>
              <a:spLocks noChangeArrowheads="1"/>
            </p:cNvSpPr>
            <p:nvPr/>
          </p:nvSpPr>
          <p:spPr bwMode="auto">
            <a:xfrm rot="18920690" flipH="1">
              <a:off x="7797830" y="5068874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" name="Rectangle 72"/>
            <p:cNvSpPr>
              <a:spLocks noChangeArrowheads="1"/>
            </p:cNvSpPr>
            <p:nvPr/>
          </p:nvSpPr>
          <p:spPr bwMode="auto">
            <a:xfrm rot="18028040" flipH="1">
              <a:off x="8023255" y="5000611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" name="Line 73"/>
            <p:cNvSpPr>
              <a:spLocks noChangeShapeType="1"/>
            </p:cNvSpPr>
            <p:nvPr/>
          </p:nvSpPr>
          <p:spPr bwMode="auto">
            <a:xfrm flipH="1" flipV="1">
              <a:off x="7323168" y="5154599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0" name="Rectangle 74"/>
            <p:cNvSpPr>
              <a:spLocks noChangeArrowheads="1"/>
            </p:cNvSpPr>
            <p:nvPr/>
          </p:nvSpPr>
          <p:spPr bwMode="auto">
            <a:xfrm flipH="1">
              <a:off x="8405843" y="5059349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auto">
            <a:xfrm flipH="1">
              <a:off x="7597805" y="508316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" name="Line 76"/>
            <p:cNvSpPr>
              <a:spLocks noChangeShapeType="1"/>
            </p:cNvSpPr>
            <p:nvPr/>
          </p:nvSpPr>
          <p:spPr bwMode="auto">
            <a:xfrm flipH="1">
              <a:off x="7600980" y="509109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" name="Line 77"/>
            <p:cNvSpPr>
              <a:spLocks noChangeShapeType="1"/>
            </p:cNvSpPr>
            <p:nvPr/>
          </p:nvSpPr>
          <p:spPr bwMode="auto">
            <a:xfrm flipH="1">
              <a:off x="7599393" y="5219686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8" name="Group 78"/>
            <p:cNvGrpSpPr>
              <a:grpSpLocks/>
            </p:cNvGrpSpPr>
            <p:nvPr/>
          </p:nvGrpSpPr>
          <p:grpSpPr bwMode="auto">
            <a:xfrm flipH="1">
              <a:off x="6792943" y="4854561"/>
              <a:ext cx="600075" cy="495300"/>
              <a:chOff x="4785" y="11039"/>
              <a:chExt cx="829" cy="688"/>
            </a:xfrm>
          </p:grpSpPr>
          <p:sp>
            <p:nvSpPr>
              <p:cNvPr id="202" name="Freeform 7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3" name="Line 8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4" name="Line 8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5" name="Line 8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6" name="Arc 8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75" name="Freeform 84"/>
            <p:cNvSpPr>
              <a:spLocks/>
            </p:cNvSpPr>
            <p:nvPr/>
          </p:nvSpPr>
          <p:spPr bwMode="auto">
            <a:xfrm rot="18936538" flipH="1">
              <a:off x="7364443" y="5049824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6" name="Freeform 85"/>
            <p:cNvSpPr>
              <a:spLocks/>
            </p:cNvSpPr>
            <p:nvPr/>
          </p:nvSpPr>
          <p:spPr bwMode="auto">
            <a:xfrm flipH="1">
              <a:off x="7231093" y="5040299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" name="Arc 86"/>
            <p:cNvSpPr>
              <a:spLocks/>
            </p:cNvSpPr>
            <p:nvPr/>
          </p:nvSpPr>
          <p:spPr bwMode="auto">
            <a:xfrm rot="14662502" flipH="1">
              <a:off x="7483505" y="4824398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8" name="Arc 87"/>
            <p:cNvSpPr>
              <a:spLocks/>
            </p:cNvSpPr>
            <p:nvPr/>
          </p:nvSpPr>
          <p:spPr bwMode="auto">
            <a:xfrm rot="6937498" flipH="1" flipV="1">
              <a:off x="7481918" y="5149836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9" name="Group 88"/>
            <p:cNvGrpSpPr>
              <a:grpSpLocks/>
            </p:cNvGrpSpPr>
            <p:nvPr/>
          </p:nvGrpSpPr>
          <p:grpSpPr bwMode="auto">
            <a:xfrm flipH="1">
              <a:off x="6792943" y="4899011"/>
              <a:ext cx="600075" cy="500063"/>
              <a:chOff x="4785" y="11039"/>
              <a:chExt cx="829" cy="688"/>
            </a:xfrm>
          </p:grpSpPr>
          <p:sp>
            <p:nvSpPr>
              <p:cNvPr id="197" name="Freeform 8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8" name="Line 9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9" name="Line 9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0" name="Line 9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1" name="Arc 9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80" name="Arc 94"/>
            <p:cNvSpPr>
              <a:spLocks/>
            </p:cNvSpPr>
            <p:nvPr/>
          </p:nvSpPr>
          <p:spPr bwMode="auto">
            <a:xfrm rot="18936538" flipV="1">
              <a:off x="7221568" y="4976799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1" name="Arc 95"/>
            <p:cNvSpPr>
              <a:spLocks/>
            </p:cNvSpPr>
            <p:nvPr/>
          </p:nvSpPr>
          <p:spPr bwMode="auto">
            <a:xfrm rot="18936538" flipH="1">
              <a:off x="7378730" y="498473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2" name="Arc 96"/>
            <p:cNvSpPr>
              <a:spLocks/>
            </p:cNvSpPr>
            <p:nvPr/>
          </p:nvSpPr>
          <p:spPr bwMode="auto">
            <a:xfrm rot="18936538" flipH="1">
              <a:off x="7631143" y="5084749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3" name="Arc 97"/>
            <p:cNvSpPr>
              <a:spLocks/>
            </p:cNvSpPr>
            <p:nvPr/>
          </p:nvSpPr>
          <p:spPr bwMode="auto">
            <a:xfrm rot="18936538" flipV="1">
              <a:off x="7497793" y="5083161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4" name="Line 98"/>
            <p:cNvSpPr>
              <a:spLocks noChangeShapeType="1"/>
            </p:cNvSpPr>
            <p:nvPr/>
          </p:nvSpPr>
          <p:spPr bwMode="auto">
            <a:xfrm rot="19792668" flipH="1" flipV="1">
              <a:off x="7864505" y="4470386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5" name="Freeform 99"/>
            <p:cNvSpPr>
              <a:spLocks/>
            </p:cNvSpPr>
            <p:nvPr/>
          </p:nvSpPr>
          <p:spPr bwMode="auto">
            <a:xfrm rot="3592668" flipH="1">
              <a:off x="7802593" y="4732323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6" name="Line 100"/>
            <p:cNvSpPr>
              <a:spLocks noChangeShapeType="1"/>
            </p:cNvSpPr>
            <p:nvPr/>
          </p:nvSpPr>
          <p:spPr bwMode="auto">
            <a:xfrm rot="3592668" flipH="1">
              <a:off x="7861330" y="477042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7" name="Line 101"/>
            <p:cNvSpPr>
              <a:spLocks noChangeShapeType="1"/>
            </p:cNvSpPr>
            <p:nvPr/>
          </p:nvSpPr>
          <p:spPr bwMode="auto">
            <a:xfrm rot="3592668" flipH="1">
              <a:off x="7747030" y="4830748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8" name="Freeform 102"/>
            <p:cNvSpPr>
              <a:spLocks/>
            </p:cNvSpPr>
            <p:nvPr/>
          </p:nvSpPr>
          <p:spPr bwMode="auto">
            <a:xfrm rot="3592668" flipH="1">
              <a:off x="7585105" y="4322748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9" name="Line 103"/>
            <p:cNvSpPr>
              <a:spLocks noChangeShapeType="1"/>
            </p:cNvSpPr>
            <p:nvPr/>
          </p:nvSpPr>
          <p:spPr bwMode="auto">
            <a:xfrm rot="3592668" flipH="1">
              <a:off x="7712105" y="4383073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0" name="Line 104"/>
            <p:cNvSpPr>
              <a:spLocks noChangeShapeType="1"/>
            </p:cNvSpPr>
            <p:nvPr/>
          </p:nvSpPr>
          <p:spPr bwMode="auto">
            <a:xfrm rot="3592668" flipH="1">
              <a:off x="7742268" y="4416411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1" name="Line 105"/>
            <p:cNvSpPr>
              <a:spLocks noChangeShapeType="1"/>
            </p:cNvSpPr>
            <p:nvPr/>
          </p:nvSpPr>
          <p:spPr bwMode="auto">
            <a:xfrm rot="3592668" flipH="1">
              <a:off x="7413655" y="4602148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2" name="Arc 106"/>
            <p:cNvSpPr>
              <a:spLocks/>
            </p:cNvSpPr>
            <p:nvPr/>
          </p:nvSpPr>
          <p:spPr bwMode="auto">
            <a:xfrm rot="11664170" flipH="1">
              <a:off x="7294593" y="4035411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3" name="Freeform 107"/>
            <p:cNvSpPr>
              <a:spLocks/>
            </p:cNvSpPr>
            <p:nvPr/>
          </p:nvSpPr>
          <p:spPr bwMode="auto">
            <a:xfrm rot="929206" flipH="1">
              <a:off x="7647018" y="4552936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4" name="Freeform 108"/>
            <p:cNvSpPr>
              <a:spLocks/>
            </p:cNvSpPr>
            <p:nvPr/>
          </p:nvSpPr>
          <p:spPr bwMode="auto">
            <a:xfrm rot="3592668" flipH="1">
              <a:off x="7523193" y="4532298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5" name="Arc 109"/>
            <p:cNvSpPr>
              <a:spLocks/>
            </p:cNvSpPr>
            <p:nvPr/>
          </p:nvSpPr>
          <p:spPr bwMode="auto">
            <a:xfrm rot="18255170" flipH="1">
              <a:off x="7831168" y="4544998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6" name="Arc 110"/>
            <p:cNvSpPr>
              <a:spLocks/>
            </p:cNvSpPr>
            <p:nvPr/>
          </p:nvSpPr>
          <p:spPr bwMode="auto">
            <a:xfrm rot="10530167" flipH="1" flipV="1">
              <a:off x="7547005" y="4708511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0" name="Group 111"/>
            <p:cNvGrpSpPr>
              <a:grpSpLocks/>
            </p:cNvGrpSpPr>
            <p:nvPr/>
          </p:nvGrpSpPr>
          <p:grpSpPr bwMode="auto">
            <a:xfrm rot="3592668" flipH="1">
              <a:off x="7243793" y="4094148"/>
              <a:ext cx="600075" cy="503238"/>
              <a:chOff x="4785" y="11039"/>
              <a:chExt cx="829" cy="688"/>
            </a:xfrm>
          </p:grpSpPr>
          <p:sp>
            <p:nvSpPr>
              <p:cNvPr id="192" name="Freeform 11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3" name="Line 11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4" name="Line 11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5" name="Line 11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6" name="Arc 11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98" name="Arc 117"/>
            <p:cNvSpPr>
              <a:spLocks/>
            </p:cNvSpPr>
            <p:nvPr/>
          </p:nvSpPr>
          <p:spPr bwMode="auto">
            <a:xfrm rot="929206" flipV="1">
              <a:off x="7545418" y="4416411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9" name="Arc 118"/>
            <p:cNvSpPr>
              <a:spLocks/>
            </p:cNvSpPr>
            <p:nvPr/>
          </p:nvSpPr>
          <p:spPr bwMode="auto">
            <a:xfrm rot="929206" flipH="1">
              <a:off x="7616855" y="455611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0" name="Arc 119"/>
            <p:cNvSpPr>
              <a:spLocks/>
            </p:cNvSpPr>
            <p:nvPr/>
          </p:nvSpPr>
          <p:spPr bwMode="auto">
            <a:xfrm rot="929206" flipH="1">
              <a:off x="7801005" y="4786299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1" name="Arc 120"/>
            <p:cNvSpPr>
              <a:spLocks/>
            </p:cNvSpPr>
            <p:nvPr/>
          </p:nvSpPr>
          <p:spPr bwMode="auto">
            <a:xfrm rot="929206" flipV="1">
              <a:off x="7735918" y="4670411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2" name="Line 121"/>
            <p:cNvSpPr>
              <a:spLocks noChangeShapeType="1"/>
            </p:cNvSpPr>
            <p:nvPr/>
          </p:nvSpPr>
          <p:spPr bwMode="auto">
            <a:xfrm flipH="1">
              <a:off x="7793068" y="5133961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3" name="Line 122"/>
            <p:cNvSpPr>
              <a:spLocks noChangeShapeType="1"/>
            </p:cNvSpPr>
            <p:nvPr/>
          </p:nvSpPr>
          <p:spPr bwMode="auto">
            <a:xfrm rot="14379716" flipH="1">
              <a:off x="8124855" y="4549761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1" name="Group 123"/>
            <p:cNvGrpSpPr>
              <a:grpSpLocks/>
            </p:cNvGrpSpPr>
            <p:nvPr/>
          </p:nvGrpSpPr>
          <p:grpSpPr bwMode="auto">
            <a:xfrm rot="14346703" flipH="1">
              <a:off x="8299480" y="4541823"/>
              <a:ext cx="223838" cy="180975"/>
              <a:chOff x="5504" y="8144"/>
              <a:chExt cx="291" cy="236"/>
            </a:xfrm>
          </p:grpSpPr>
          <p:sp>
            <p:nvSpPr>
              <p:cNvPr id="190" name="Rectangle 12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1" name="Rectangle 12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2" name="Group 126"/>
            <p:cNvGrpSpPr>
              <a:grpSpLocks/>
            </p:cNvGrpSpPr>
            <p:nvPr/>
          </p:nvGrpSpPr>
          <p:grpSpPr bwMode="auto">
            <a:xfrm flipH="1">
              <a:off x="7654955" y="5632436"/>
              <a:ext cx="227013" cy="180975"/>
              <a:chOff x="5504" y="8144"/>
              <a:chExt cx="291" cy="236"/>
            </a:xfrm>
          </p:grpSpPr>
          <p:sp>
            <p:nvSpPr>
              <p:cNvPr id="188" name="Rectangle 127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9" name="Rectangle 128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06" name="Rectangle 129"/>
            <p:cNvSpPr>
              <a:spLocks noChangeArrowheads="1"/>
            </p:cNvSpPr>
            <p:nvPr/>
          </p:nvSpPr>
          <p:spPr bwMode="auto">
            <a:xfrm rot="18028040" flipH="1">
              <a:off x="8021668" y="5002198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7" name="Rectangle 130"/>
            <p:cNvSpPr>
              <a:spLocks noChangeArrowheads="1"/>
            </p:cNvSpPr>
            <p:nvPr/>
          </p:nvSpPr>
          <p:spPr bwMode="auto">
            <a:xfrm rot="18920690" flipH="1">
              <a:off x="7797830" y="5068874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8" name="Rectangle 131"/>
            <p:cNvSpPr>
              <a:spLocks noChangeArrowheads="1"/>
            </p:cNvSpPr>
            <p:nvPr/>
          </p:nvSpPr>
          <p:spPr bwMode="auto">
            <a:xfrm rot="17064441" flipH="1">
              <a:off x="7912130" y="4856148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9" name="Rectangle 132"/>
            <p:cNvSpPr>
              <a:spLocks noChangeArrowheads="1"/>
            </p:cNvSpPr>
            <p:nvPr/>
          </p:nvSpPr>
          <p:spPr bwMode="auto">
            <a:xfrm rot="4535559">
              <a:off x="4584730" y="4862498"/>
              <a:ext cx="38100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0" name="Rectangle 133"/>
            <p:cNvSpPr>
              <a:spLocks noChangeArrowheads="1"/>
            </p:cNvSpPr>
            <p:nvPr/>
          </p:nvSpPr>
          <p:spPr bwMode="auto">
            <a:xfrm rot="2679310">
              <a:off x="4697443" y="5073636"/>
              <a:ext cx="39688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1" name="Rectangle 134"/>
            <p:cNvSpPr>
              <a:spLocks noChangeArrowheads="1"/>
            </p:cNvSpPr>
            <p:nvPr/>
          </p:nvSpPr>
          <p:spPr bwMode="auto">
            <a:xfrm rot="3571960">
              <a:off x="4472018" y="5006961"/>
              <a:ext cx="41275" cy="350838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2" name="Line 135"/>
            <p:cNvSpPr>
              <a:spLocks noChangeShapeType="1"/>
            </p:cNvSpPr>
            <p:nvPr/>
          </p:nvSpPr>
          <p:spPr bwMode="auto">
            <a:xfrm flipV="1">
              <a:off x="3871268" y="5153690"/>
              <a:ext cx="1500198" cy="45719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3" name="Rectangle 136"/>
            <p:cNvSpPr>
              <a:spLocks noChangeArrowheads="1"/>
            </p:cNvSpPr>
            <p:nvPr/>
          </p:nvSpPr>
          <p:spPr bwMode="auto">
            <a:xfrm>
              <a:off x="3778280" y="5106643"/>
              <a:ext cx="350838" cy="18415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5" name="Freeform 138"/>
            <p:cNvSpPr>
              <a:spLocks/>
            </p:cNvSpPr>
            <p:nvPr/>
          </p:nvSpPr>
          <p:spPr bwMode="auto">
            <a:xfrm>
              <a:off x="4857780" y="508951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6" name="Line 139"/>
            <p:cNvSpPr>
              <a:spLocks noChangeShapeType="1"/>
            </p:cNvSpPr>
            <p:nvPr/>
          </p:nvSpPr>
          <p:spPr bwMode="auto">
            <a:xfrm>
              <a:off x="4864130" y="509586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7" name="Line 140"/>
            <p:cNvSpPr>
              <a:spLocks noChangeShapeType="1"/>
            </p:cNvSpPr>
            <p:nvPr/>
          </p:nvSpPr>
          <p:spPr bwMode="auto">
            <a:xfrm>
              <a:off x="4867305" y="522603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3" name="Group 141"/>
            <p:cNvGrpSpPr>
              <a:grpSpLocks/>
            </p:cNvGrpSpPr>
            <p:nvPr/>
          </p:nvGrpSpPr>
          <p:grpSpPr bwMode="auto">
            <a:xfrm>
              <a:off x="5141943" y="4906949"/>
              <a:ext cx="600075" cy="500063"/>
              <a:chOff x="4785" y="11039"/>
              <a:chExt cx="829" cy="688"/>
            </a:xfrm>
          </p:grpSpPr>
          <p:sp>
            <p:nvSpPr>
              <p:cNvPr id="183" name="Freeform 14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4" name="Line 14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5" name="Line 14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6" name="Line 14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7" name="Arc 14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19" name="Freeform 147"/>
            <p:cNvSpPr>
              <a:spLocks/>
            </p:cNvSpPr>
            <p:nvPr/>
          </p:nvSpPr>
          <p:spPr bwMode="auto">
            <a:xfrm>
              <a:off x="5059393" y="5065699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0" name="Freeform 148"/>
            <p:cNvSpPr>
              <a:spLocks/>
            </p:cNvSpPr>
            <p:nvPr/>
          </p:nvSpPr>
          <p:spPr bwMode="auto">
            <a:xfrm flipV="1">
              <a:off x="5057805" y="5219686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1" name="Freeform 149"/>
            <p:cNvSpPr>
              <a:spLocks/>
            </p:cNvSpPr>
            <p:nvPr/>
          </p:nvSpPr>
          <p:spPr bwMode="auto">
            <a:xfrm rot="2663462">
              <a:off x="4953030" y="5056174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2" name="Freeform 150"/>
            <p:cNvSpPr>
              <a:spLocks/>
            </p:cNvSpPr>
            <p:nvPr/>
          </p:nvSpPr>
          <p:spPr bwMode="auto">
            <a:xfrm>
              <a:off x="5251480" y="5065699"/>
              <a:ext cx="2008188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3" name="Freeform 151"/>
            <p:cNvSpPr>
              <a:spLocks/>
            </p:cNvSpPr>
            <p:nvPr/>
          </p:nvSpPr>
          <p:spPr bwMode="auto">
            <a:xfrm>
              <a:off x="4853018" y="5046649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4" name="Arc 152"/>
            <p:cNvSpPr>
              <a:spLocks/>
            </p:cNvSpPr>
            <p:nvPr/>
          </p:nvSpPr>
          <p:spPr bwMode="auto">
            <a:xfrm rot="6937498">
              <a:off x="4760943" y="4830748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5" name="Arc 153"/>
            <p:cNvSpPr>
              <a:spLocks/>
            </p:cNvSpPr>
            <p:nvPr/>
          </p:nvSpPr>
          <p:spPr bwMode="auto">
            <a:xfrm rot="14662502" flipV="1">
              <a:off x="4760943" y="5156186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6" name="Freeform 154"/>
            <p:cNvSpPr>
              <a:spLocks/>
            </p:cNvSpPr>
            <p:nvPr/>
          </p:nvSpPr>
          <p:spPr bwMode="auto">
            <a:xfrm flipH="1">
              <a:off x="7213630" y="4970449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7" name="Line 155"/>
            <p:cNvSpPr>
              <a:spLocks noChangeShapeType="1"/>
            </p:cNvSpPr>
            <p:nvPr/>
          </p:nvSpPr>
          <p:spPr bwMode="auto">
            <a:xfrm flipH="1">
              <a:off x="7383493" y="495616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8" name="Line 156"/>
            <p:cNvSpPr>
              <a:spLocks noChangeShapeType="1"/>
            </p:cNvSpPr>
            <p:nvPr/>
          </p:nvSpPr>
          <p:spPr bwMode="auto">
            <a:xfrm flipH="1">
              <a:off x="7210455" y="4967274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9" name="Line 157"/>
            <p:cNvSpPr>
              <a:spLocks noChangeShapeType="1"/>
            </p:cNvSpPr>
            <p:nvPr/>
          </p:nvSpPr>
          <p:spPr bwMode="auto">
            <a:xfrm flipH="1">
              <a:off x="7205693" y="5341924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0" name="Arc 158"/>
            <p:cNvSpPr>
              <a:spLocks/>
            </p:cNvSpPr>
            <p:nvPr/>
          </p:nvSpPr>
          <p:spPr bwMode="auto">
            <a:xfrm rot="8071501" flipH="1">
              <a:off x="6797705" y="4897423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1" name="Freeform 159"/>
            <p:cNvSpPr>
              <a:spLocks/>
            </p:cNvSpPr>
            <p:nvPr/>
          </p:nvSpPr>
          <p:spPr bwMode="auto">
            <a:xfrm>
              <a:off x="5153055" y="4976799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2" name="Line 160"/>
            <p:cNvSpPr>
              <a:spLocks noChangeShapeType="1"/>
            </p:cNvSpPr>
            <p:nvPr/>
          </p:nvSpPr>
          <p:spPr bwMode="auto">
            <a:xfrm>
              <a:off x="5151468" y="496251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3" name="Line 161"/>
            <p:cNvSpPr>
              <a:spLocks noChangeShapeType="1"/>
            </p:cNvSpPr>
            <p:nvPr/>
          </p:nvSpPr>
          <p:spPr bwMode="auto">
            <a:xfrm>
              <a:off x="5141943" y="5348274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4" name="Arc 162"/>
            <p:cNvSpPr>
              <a:spLocks/>
            </p:cNvSpPr>
            <p:nvPr/>
          </p:nvSpPr>
          <p:spPr bwMode="auto">
            <a:xfrm rot="13528499">
              <a:off x="5235605" y="4903773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5" name="Arc 163"/>
            <p:cNvSpPr>
              <a:spLocks/>
            </p:cNvSpPr>
            <p:nvPr/>
          </p:nvSpPr>
          <p:spPr bwMode="auto">
            <a:xfrm rot="2663462" flipH="1" flipV="1">
              <a:off x="4960968" y="4981561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6" name="Arc 164"/>
            <p:cNvSpPr>
              <a:spLocks/>
            </p:cNvSpPr>
            <p:nvPr/>
          </p:nvSpPr>
          <p:spPr bwMode="auto">
            <a:xfrm rot="2663462">
              <a:off x="4805393" y="4991086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7" name="Arc 165"/>
            <p:cNvSpPr>
              <a:spLocks/>
            </p:cNvSpPr>
            <p:nvPr/>
          </p:nvSpPr>
          <p:spPr bwMode="auto">
            <a:xfrm rot="2663462">
              <a:off x="4764118" y="5091099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8" name="Arc 166"/>
            <p:cNvSpPr>
              <a:spLocks/>
            </p:cNvSpPr>
            <p:nvPr/>
          </p:nvSpPr>
          <p:spPr bwMode="auto">
            <a:xfrm rot="2663462" flipH="1" flipV="1">
              <a:off x="4895880" y="5089511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9" name="Line 167"/>
            <p:cNvSpPr>
              <a:spLocks noChangeShapeType="1"/>
            </p:cNvSpPr>
            <p:nvPr/>
          </p:nvSpPr>
          <p:spPr bwMode="auto">
            <a:xfrm rot="1807332" flipH="1" flipV="1">
              <a:off x="4623135" y="4709470"/>
              <a:ext cx="45720" cy="48041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0" name="Freeform 168"/>
            <p:cNvSpPr>
              <a:spLocks/>
            </p:cNvSpPr>
            <p:nvPr/>
          </p:nvSpPr>
          <p:spPr bwMode="auto">
            <a:xfrm rot="18007332">
              <a:off x="4654580" y="473708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1" name="Line 169"/>
            <p:cNvSpPr>
              <a:spLocks noChangeShapeType="1"/>
            </p:cNvSpPr>
            <p:nvPr/>
          </p:nvSpPr>
          <p:spPr bwMode="auto">
            <a:xfrm rot="18007332">
              <a:off x="4605368" y="4773598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2" name="Line 170"/>
            <p:cNvSpPr>
              <a:spLocks noChangeShapeType="1"/>
            </p:cNvSpPr>
            <p:nvPr/>
          </p:nvSpPr>
          <p:spPr bwMode="auto">
            <a:xfrm rot="18007332">
              <a:off x="4719668" y="483551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4" name="Group 171"/>
            <p:cNvGrpSpPr>
              <a:grpSpLocks/>
            </p:cNvGrpSpPr>
            <p:nvPr/>
          </p:nvGrpSpPr>
          <p:grpSpPr bwMode="auto">
            <a:xfrm rot="18007332">
              <a:off x="4667280" y="4086211"/>
              <a:ext cx="600075" cy="500063"/>
              <a:chOff x="4785" y="11039"/>
              <a:chExt cx="829" cy="688"/>
            </a:xfrm>
          </p:grpSpPr>
          <p:sp>
            <p:nvSpPr>
              <p:cNvPr id="178" name="Freeform 17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9" name="Line 17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0" name="Line 17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1" name="Line 17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2" name="Arc 17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44" name="Freeform 177"/>
            <p:cNvSpPr>
              <a:spLocks/>
            </p:cNvSpPr>
            <p:nvPr/>
          </p:nvSpPr>
          <p:spPr bwMode="auto">
            <a:xfrm rot="18007332">
              <a:off x="4171980" y="3673461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5" name="Freeform 178"/>
            <p:cNvSpPr>
              <a:spLocks/>
            </p:cNvSpPr>
            <p:nvPr/>
          </p:nvSpPr>
          <p:spPr bwMode="auto">
            <a:xfrm rot="18007332" flipV="1">
              <a:off x="4302155" y="3751248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6" name="Freeform 179"/>
            <p:cNvSpPr>
              <a:spLocks/>
            </p:cNvSpPr>
            <p:nvPr/>
          </p:nvSpPr>
          <p:spPr bwMode="auto">
            <a:xfrm rot="20670794">
              <a:off x="4670455" y="4559286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7" name="Freeform 180"/>
            <p:cNvSpPr>
              <a:spLocks/>
            </p:cNvSpPr>
            <p:nvPr/>
          </p:nvSpPr>
          <p:spPr bwMode="auto">
            <a:xfrm rot="18007332">
              <a:off x="4379943" y="3519473"/>
              <a:ext cx="2006600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8" name="Freeform 181"/>
            <p:cNvSpPr>
              <a:spLocks/>
            </p:cNvSpPr>
            <p:nvPr/>
          </p:nvSpPr>
          <p:spPr bwMode="auto">
            <a:xfrm rot="18007332">
              <a:off x="4559330" y="4537061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9" name="Arc 182"/>
            <p:cNvSpPr>
              <a:spLocks/>
            </p:cNvSpPr>
            <p:nvPr/>
          </p:nvSpPr>
          <p:spPr bwMode="auto">
            <a:xfrm rot="3344830">
              <a:off x="4413280" y="4549761"/>
              <a:ext cx="290513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0" name="Arc 183"/>
            <p:cNvSpPr>
              <a:spLocks/>
            </p:cNvSpPr>
            <p:nvPr/>
          </p:nvSpPr>
          <p:spPr bwMode="auto">
            <a:xfrm rot="11069833" flipV="1">
              <a:off x="4694268" y="4711686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1" name="Freeform 184"/>
            <p:cNvSpPr>
              <a:spLocks/>
            </p:cNvSpPr>
            <p:nvPr/>
          </p:nvSpPr>
          <p:spPr bwMode="auto">
            <a:xfrm rot="18007332" flipH="1">
              <a:off x="5810280" y="2544748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2" name="Line 185"/>
            <p:cNvSpPr>
              <a:spLocks noChangeShapeType="1"/>
            </p:cNvSpPr>
            <p:nvPr/>
          </p:nvSpPr>
          <p:spPr bwMode="auto">
            <a:xfrm rot="18007332" flipH="1">
              <a:off x="5937280" y="2455848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3" name="Line 186"/>
            <p:cNvSpPr>
              <a:spLocks noChangeShapeType="1"/>
            </p:cNvSpPr>
            <p:nvPr/>
          </p:nvSpPr>
          <p:spPr bwMode="auto">
            <a:xfrm rot="18007332" flipH="1">
              <a:off x="5643593" y="2632061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4" name="Line 187"/>
            <p:cNvSpPr>
              <a:spLocks noChangeShapeType="1"/>
            </p:cNvSpPr>
            <p:nvPr/>
          </p:nvSpPr>
          <p:spPr bwMode="auto">
            <a:xfrm rot="18007332" flipH="1">
              <a:off x="5964268" y="2820973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5" name="Arc 188"/>
            <p:cNvSpPr>
              <a:spLocks/>
            </p:cNvSpPr>
            <p:nvPr/>
          </p:nvSpPr>
          <p:spPr bwMode="auto">
            <a:xfrm rot="4478833" flipH="1">
              <a:off x="5515005" y="2689211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6" name="Freeform 189"/>
            <p:cNvSpPr>
              <a:spLocks/>
            </p:cNvSpPr>
            <p:nvPr/>
          </p:nvSpPr>
          <p:spPr bwMode="auto">
            <a:xfrm rot="18007332">
              <a:off x="4781580" y="4327511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7" name="Line 190"/>
            <p:cNvSpPr>
              <a:spLocks noChangeShapeType="1"/>
            </p:cNvSpPr>
            <p:nvPr/>
          </p:nvSpPr>
          <p:spPr bwMode="auto">
            <a:xfrm rot="18007332">
              <a:off x="4822855" y="438783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8" name="Line 191"/>
            <p:cNvSpPr>
              <a:spLocks noChangeShapeType="1"/>
            </p:cNvSpPr>
            <p:nvPr/>
          </p:nvSpPr>
          <p:spPr bwMode="auto">
            <a:xfrm rot="18007332">
              <a:off x="4540280" y="4635423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9" name="Line 192"/>
            <p:cNvSpPr>
              <a:spLocks noChangeShapeType="1"/>
            </p:cNvSpPr>
            <p:nvPr/>
          </p:nvSpPr>
          <p:spPr bwMode="auto">
            <a:xfrm rot="18007332">
              <a:off x="4933980" y="4606911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0" name="Arc 193"/>
            <p:cNvSpPr>
              <a:spLocks/>
            </p:cNvSpPr>
            <p:nvPr/>
          </p:nvSpPr>
          <p:spPr bwMode="auto">
            <a:xfrm rot="9935830">
              <a:off x="4738718" y="4040174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1" name="Arc 194"/>
            <p:cNvSpPr>
              <a:spLocks/>
            </p:cNvSpPr>
            <p:nvPr/>
          </p:nvSpPr>
          <p:spPr bwMode="auto">
            <a:xfrm rot="20670794" flipH="1" flipV="1">
              <a:off x="4638705" y="4421174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2" name="Arc 195"/>
            <p:cNvSpPr>
              <a:spLocks/>
            </p:cNvSpPr>
            <p:nvPr/>
          </p:nvSpPr>
          <p:spPr bwMode="auto">
            <a:xfrm rot="20670794">
              <a:off x="4567268" y="4560874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3" name="Arc 196"/>
            <p:cNvSpPr>
              <a:spLocks/>
            </p:cNvSpPr>
            <p:nvPr/>
          </p:nvSpPr>
          <p:spPr bwMode="auto">
            <a:xfrm rot="20670794">
              <a:off x="4594255" y="4792649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" name="Arc 197"/>
            <p:cNvSpPr>
              <a:spLocks/>
            </p:cNvSpPr>
            <p:nvPr/>
          </p:nvSpPr>
          <p:spPr bwMode="auto">
            <a:xfrm rot="20670794" flipH="1" flipV="1">
              <a:off x="4657755" y="4676761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5" name="Line 198"/>
            <p:cNvSpPr>
              <a:spLocks noChangeShapeType="1"/>
            </p:cNvSpPr>
            <p:nvPr/>
          </p:nvSpPr>
          <p:spPr bwMode="auto">
            <a:xfrm>
              <a:off x="4740305" y="5140311"/>
              <a:ext cx="1588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6" name="Line 199"/>
            <p:cNvSpPr>
              <a:spLocks noChangeShapeType="1"/>
            </p:cNvSpPr>
            <p:nvPr/>
          </p:nvSpPr>
          <p:spPr bwMode="auto">
            <a:xfrm rot="7220284">
              <a:off x="4411693" y="4556111"/>
              <a:ext cx="0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5" name="Group 200"/>
            <p:cNvGrpSpPr>
              <a:grpSpLocks/>
            </p:cNvGrpSpPr>
            <p:nvPr/>
          </p:nvGrpSpPr>
          <p:grpSpPr bwMode="auto">
            <a:xfrm rot="7253297">
              <a:off x="3994180" y="4571986"/>
              <a:ext cx="227013" cy="180975"/>
              <a:chOff x="5504" y="8144"/>
              <a:chExt cx="291" cy="236"/>
            </a:xfrm>
          </p:grpSpPr>
          <p:sp>
            <p:nvSpPr>
              <p:cNvPr id="176" name="Rectangle 201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7" name="Rectangle 202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7" name="Group 203"/>
            <p:cNvGrpSpPr>
              <a:grpSpLocks/>
            </p:cNvGrpSpPr>
            <p:nvPr/>
          </p:nvGrpSpPr>
          <p:grpSpPr bwMode="auto">
            <a:xfrm>
              <a:off x="4624418" y="5638786"/>
              <a:ext cx="223838" cy="180975"/>
              <a:chOff x="5504" y="8144"/>
              <a:chExt cx="291" cy="236"/>
            </a:xfrm>
          </p:grpSpPr>
          <p:sp>
            <p:nvSpPr>
              <p:cNvPr id="174" name="Rectangle 20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5" name="Rectangle 20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69" name="Rectangle 206"/>
            <p:cNvSpPr>
              <a:spLocks noChangeArrowheads="1"/>
            </p:cNvSpPr>
            <p:nvPr/>
          </p:nvSpPr>
          <p:spPr bwMode="auto">
            <a:xfrm rot="3571960">
              <a:off x="4470430" y="5006961"/>
              <a:ext cx="42863" cy="35083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0" name="Rectangle 207"/>
            <p:cNvSpPr>
              <a:spLocks noChangeArrowheads="1"/>
            </p:cNvSpPr>
            <p:nvPr/>
          </p:nvSpPr>
          <p:spPr bwMode="auto">
            <a:xfrm rot="2679310">
              <a:off x="4697443" y="5073636"/>
              <a:ext cx="39688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1" name="Rectangle 208"/>
            <p:cNvSpPr>
              <a:spLocks noChangeArrowheads="1"/>
            </p:cNvSpPr>
            <p:nvPr/>
          </p:nvSpPr>
          <p:spPr bwMode="auto">
            <a:xfrm rot="4535559">
              <a:off x="4584730" y="4860911"/>
              <a:ext cx="38100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26" name="Text Box 211"/>
            <p:cNvSpPr txBox="1">
              <a:spLocks noChangeArrowheads="1"/>
            </p:cNvSpPr>
            <p:nvPr/>
          </p:nvSpPr>
          <p:spPr bwMode="auto">
            <a:xfrm>
              <a:off x="3636993" y="5264136"/>
              <a:ext cx="957262" cy="285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200" b="1" kern="1200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  <a:cs typeface="+mn-cs"/>
                </a:rPr>
                <a:t>Laser</a:t>
              </a:r>
            </a:p>
          </p:txBody>
        </p:sp>
        <p:sp>
          <p:nvSpPr>
            <p:cNvPr id="227" name="Text Box 212"/>
            <p:cNvSpPr txBox="1">
              <a:spLocks noChangeArrowheads="1"/>
            </p:cNvSpPr>
            <p:nvPr/>
          </p:nvSpPr>
          <p:spPr bwMode="auto">
            <a:xfrm>
              <a:off x="3929093" y="5489561"/>
              <a:ext cx="800100" cy="423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200" b="1" kern="1200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  <a:cs typeface="+mn-cs"/>
                </a:rPr>
                <a:t>Photo-</a:t>
              </a:r>
            </a:p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200" b="1" kern="1200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  <a:cs typeface="+mn-cs"/>
                </a:rPr>
                <a:t>detector</a:t>
              </a:r>
            </a:p>
          </p:txBody>
        </p:sp>
        <p:sp>
          <p:nvSpPr>
            <p:cNvPr id="228" name="Text Box 214"/>
            <p:cNvSpPr txBox="1">
              <a:spLocks noChangeArrowheads="1"/>
            </p:cNvSpPr>
            <p:nvPr/>
          </p:nvSpPr>
          <p:spPr bwMode="auto">
            <a:xfrm>
              <a:off x="5632468" y="4740287"/>
              <a:ext cx="1582738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600" b="1" kern="1200" dirty="0">
                  <a:solidFill>
                    <a:srgbClr val="CCFFCC"/>
                  </a:solidFill>
                  <a:latin typeface="+mj-lt"/>
                  <a:ea typeface="ＭＳ Ｐゴシック" pitchFamily="50" charset="-128"/>
                  <a:cs typeface="+mn-cs"/>
                </a:rPr>
                <a:t>Arm cavity</a:t>
              </a:r>
            </a:p>
          </p:txBody>
        </p:sp>
        <p:sp>
          <p:nvSpPr>
            <p:cNvPr id="229" name="Text Box 215"/>
            <p:cNvSpPr txBox="1">
              <a:spLocks noChangeArrowheads="1"/>
            </p:cNvSpPr>
            <p:nvPr/>
          </p:nvSpPr>
          <p:spPr bwMode="auto">
            <a:xfrm>
              <a:off x="5200668" y="5811857"/>
              <a:ext cx="1943100" cy="40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600" b="1" kern="1200" dirty="0">
                  <a:solidFill>
                    <a:srgbClr val="FFCCFF"/>
                  </a:solidFill>
                  <a:latin typeface="+mj-lt"/>
                  <a:ea typeface="ＭＳ Ｐゴシック" pitchFamily="50" charset="-128"/>
                  <a:cs typeface="+mn-cs"/>
                </a:rPr>
                <a:t>Drag-free S/C</a:t>
              </a:r>
            </a:p>
          </p:txBody>
        </p:sp>
        <p:sp>
          <p:nvSpPr>
            <p:cNvPr id="230" name="Text Box 216"/>
            <p:cNvSpPr txBox="1">
              <a:spLocks noChangeArrowheads="1"/>
            </p:cNvSpPr>
            <p:nvPr/>
          </p:nvSpPr>
          <p:spPr bwMode="auto">
            <a:xfrm rot="17950394">
              <a:off x="4408785" y="3176419"/>
              <a:ext cx="154305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600" b="1" kern="1200" dirty="0">
                  <a:solidFill>
                    <a:srgbClr val="CCFFCC"/>
                  </a:solidFill>
                  <a:latin typeface="+mj-lt"/>
                  <a:ea typeface="ＭＳ Ｐゴシック" pitchFamily="50" charset="-128"/>
                  <a:cs typeface="+mn-cs"/>
                </a:rPr>
                <a:t>Arm cavity</a:t>
              </a:r>
            </a:p>
          </p:txBody>
        </p:sp>
        <p:sp>
          <p:nvSpPr>
            <p:cNvPr id="231" name="Text Box 218"/>
            <p:cNvSpPr txBox="1">
              <a:spLocks noChangeArrowheads="1"/>
            </p:cNvSpPr>
            <p:nvPr/>
          </p:nvSpPr>
          <p:spPr bwMode="auto">
            <a:xfrm>
              <a:off x="4760943" y="5314936"/>
              <a:ext cx="722312" cy="319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200" b="1" kern="1200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  <a:cs typeface="+mn-cs"/>
                </a:rPr>
                <a:t>Mirror</a:t>
              </a:r>
            </a:p>
          </p:txBody>
        </p:sp>
      </p:grpSp>
      <p:sp>
        <p:nvSpPr>
          <p:cNvPr id="233" name="Text Box 3"/>
          <p:cNvSpPr txBox="1">
            <a:spLocks noChangeArrowheads="1"/>
          </p:cNvSpPr>
          <p:nvPr/>
        </p:nvSpPr>
        <p:spPr bwMode="auto">
          <a:xfrm>
            <a:off x="723907" y="2357366"/>
            <a:ext cx="3419465" cy="208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800" b="1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Arm </a:t>
            </a:r>
            <a:r>
              <a:rPr kumimoji="1" lang="en-US" altLang="ja-JP" sz="1800" b="1" kern="1200" dirty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length: 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           </a:t>
            </a:r>
            <a:r>
              <a:rPr kumimoji="1" lang="en-US" altLang="ja-JP" sz="1800" b="1" kern="1200" dirty="0" smtClean="0">
                <a:solidFill>
                  <a:srgbClr val="CCFFCC"/>
                </a:solidFill>
                <a:latin typeface="+mj-lt"/>
                <a:ea typeface="ＭＳ Ｐゴシック" pitchFamily="50" charset="-128"/>
                <a:cs typeface="+mn-cs"/>
              </a:rPr>
              <a:t>1000 </a:t>
            </a:r>
            <a:r>
              <a:rPr kumimoji="1" lang="en-US" altLang="ja-JP" sz="1800" b="1" kern="1200" dirty="0">
                <a:solidFill>
                  <a:srgbClr val="CCFFCC"/>
                </a:solidFill>
                <a:latin typeface="+mj-lt"/>
                <a:ea typeface="ＭＳ Ｐゴシック" pitchFamily="50" charset="-128"/>
                <a:cs typeface="+mn-cs"/>
              </a:rPr>
              <a:t>km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800" b="1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Finesse:                  </a:t>
            </a:r>
            <a:r>
              <a:rPr kumimoji="1" lang="en-US" altLang="ja-JP" sz="1800" b="1" kern="1200" dirty="0" smtClean="0">
                <a:solidFill>
                  <a:srgbClr val="CCFFCC"/>
                </a:solidFill>
                <a:latin typeface="+mj-lt"/>
                <a:ea typeface="ＭＳ Ｐゴシック" pitchFamily="50" charset="-128"/>
                <a:cs typeface="+mn-cs"/>
              </a:rPr>
              <a:t>10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800" b="1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Mirror </a:t>
            </a:r>
            <a:r>
              <a:rPr kumimoji="1" lang="en-US" altLang="ja-JP" sz="1800" b="1" kern="1200" dirty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diameter: 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   </a:t>
            </a:r>
            <a:r>
              <a:rPr kumimoji="1" lang="en-US" altLang="ja-JP" sz="1800" b="1" kern="1200" dirty="0" smtClean="0">
                <a:solidFill>
                  <a:srgbClr val="CCFFCC"/>
                </a:solidFill>
                <a:latin typeface="+mj-lt"/>
                <a:ea typeface="ＭＳ Ｐゴシック" pitchFamily="50" charset="-128"/>
                <a:cs typeface="+mn-cs"/>
              </a:rPr>
              <a:t>1 </a:t>
            </a:r>
            <a:r>
              <a:rPr kumimoji="1" lang="en-US" altLang="ja-JP" sz="1800" b="1" kern="1200" dirty="0">
                <a:solidFill>
                  <a:srgbClr val="CCFFCC"/>
                </a:solidFill>
                <a:latin typeface="+mj-lt"/>
                <a:ea typeface="ＭＳ Ｐゴシック" pitchFamily="50" charset="-128"/>
                <a:cs typeface="+mn-cs"/>
              </a:rPr>
              <a:t>m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800" b="1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Mirror mass:          </a:t>
            </a:r>
            <a:r>
              <a:rPr kumimoji="1" lang="en-US" altLang="ja-JP" sz="1800" b="1" kern="1200" dirty="0" smtClean="0">
                <a:solidFill>
                  <a:srgbClr val="CCFFCC"/>
                </a:solidFill>
                <a:latin typeface="+mj-lt"/>
                <a:ea typeface="ＭＳ Ｐゴシック" pitchFamily="50" charset="-128"/>
                <a:cs typeface="+mn-cs"/>
              </a:rPr>
              <a:t>100 kg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800" b="1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Laser power:          </a:t>
            </a:r>
            <a:r>
              <a:rPr kumimoji="1" lang="en-US" altLang="ja-JP" sz="1800" b="1" kern="1200" dirty="0" smtClean="0">
                <a:solidFill>
                  <a:srgbClr val="CCFFCC"/>
                </a:solidFill>
                <a:latin typeface="+mj-lt"/>
                <a:ea typeface="ＭＳ Ｐゴシック" pitchFamily="50" charset="-128"/>
                <a:cs typeface="+mn-cs"/>
              </a:rPr>
              <a:t>10 W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800" b="1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Laser </a:t>
            </a:r>
            <a:r>
              <a:rPr kumimoji="1" lang="en-US" altLang="ja-JP" sz="1800" b="1" kern="1200" dirty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wavelength</a:t>
            </a:r>
            <a:r>
              <a:rPr kumimoji="1" lang="ja-JP" altLang="en-US" sz="1800" b="1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：</a:t>
            </a:r>
            <a:r>
              <a:rPr kumimoji="1" lang="en-US" altLang="ja-JP" sz="1800" b="1" kern="1200" dirty="0" smtClean="0">
                <a:solidFill>
                  <a:srgbClr val="CCFFCC"/>
                </a:solidFill>
                <a:latin typeface="+mj-lt"/>
                <a:ea typeface="ＭＳ Ｐゴシック" pitchFamily="50" charset="-128"/>
                <a:cs typeface="+mn-cs"/>
              </a:rPr>
              <a:t>532 </a:t>
            </a:r>
            <a:r>
              <a:rPr lang="en-US" altLang="ja-JP" sz="1800" b="1" dirty="0" smtClean="0">
                <a:solidFill>
                  <a:srgbClr val="CCFFCC"/>
                </a:solidFill>
                <a:latin typeface="+mj-lt"/>
                <a:ea typeface="ＭＳ Ｐゴシック" pitchFamily="50" charset="-128"/>
                <a:sym typeface="Symbol" pitchFamily="18" charset="2"/>
              </a:rPr>
              <a:t>n</a:t>
            </a:r>
            <a:r>
              <a:rPr kumimoji="1" lang="en-US" altLang="ja-JP" sz="1800" b="1" kern="1200" dirty="0" smtClean="0">
                <a:solidFill>
                  <a:srgbClr val="CCFFCC"/>
                </a:solidFill>
                <a:latin typeface="+mj-lt"/>
                <a:ea typeface="ＭＳ Ｐゴシック" pitchFamily="50" charset="-128"/>
                <a:cs typeface="+mn-cs"/>
              </a:rPr>
              <a:t>m</a:t>
            </a:r>
            <a:endParaRPr kumimoji="1" lang="en-US" altLang="ja-JP" sz="1800" b="1" kern="1200" dirty="0">
              <a:solidFill>
                <a:srgbClr val="CCFFCC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234" name="Text Box 3"/>
          <p:cNvSpPr txBox="1">
            <a:spLocks noChangeArrowheads="1"/>
          </p:cNvSpPr>
          <p:nvPr/>
        </p:nvSpPr>
        <p:spPr bwMode="auto">
          <a:xfrm>
            <a:off x="928662" y="4957886"/>
            <a:ext cx="2714644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800" b="1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S/C</a:t>
            </a:r>
            <a:r>
              <a:rPr kumimoji="1" lang="en-US" altLang="ja-JP" sz="1800" b="1" kern="1200" dirty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: drag free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800" b="1" kern="1200" dirty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3 interferometers</a:t>
            </a:r>
          </a:p>
        </p:txBody>
      </p:sp>
      <p:sp>
        <p:nvSpPr>
          <p:cNvPr id="232" name="スライド番号プレースホルダ 23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30</a:t>
            </a:fld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126"/>
          <p:cNvSpPr>
            <a:spLocks noChangeArrowheads="1"/>
          </p:cNvSpPr>
          <p:nvPr/>
        </p:nvSpPr>
        <p:spPr bwMode="auto">
          <a:xfrm>
            <a:off x="1473201" y="2357430"/>
            <a:ext cx="6500858" cy="3929090"/>
          </a:xfrm>
          <a:prstGeom prst="roundRect">
            <a:avLst>
              <a:gd name="adj" fmla="val 3486"/>
            </a:avLst>
          </a:prstGeom>
          <a:solidFill>
            <a:srgbClr val="FFFFFF">
              <a:alpha val="90000"/>
            </a:srgbClr>
          </a:solidFill>
          <a:ln w="6350">
            <a:noFill/>
            <a:round/>
            <a:headEnd/>
            <a:tailEnd/>
          </a:ln>
        </p:spPr>
        <p:txBody>
          <a:bodyPr wrap="square" anchor="ctr">
            <a:noAutofit/>
          </a:bodyPr>
          <a:lstStyle/>
          <a:p>
            <a:endParaRPr lang="ja-JP" altLang="en-US" dirty="0"/>
          </a:p>
        </p:txBody>
      </p:sp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Interferometer Design</a:t>
            </a:r>
            <a:endParaRPr lang="en-US" altLang="ja-JP" dirty="0"/>
          </a:p>
        </p:txBody>
      </p:sp>
      <p:sp>
        <p:nvSpPr>
          <p:cNvPr id="1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The 20th workshop on General Relativity and Gravitation  (JGRG20, Sept. 23, 2010, YITP, Kyoto)</a:t>
            </a:r>
            <a:endParaRPr lang="en-US" altLang="ja-JP" sz="1200" b="1" kern="1200" dirty="0">
              <a:solidFill>
                <a:srgbClr val="DDDDDD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431108" name="Rectangle 4"/>
          <p:cNvSpPr>
            <a:spLocks noChangeArrowheads="1"/>
          </p:cNvSpPr>
          <p:nvPr/>
        </p:nvSpPr>
        <p:spPr bwMode="auto">
          <a:xfrm>
            <a:off x="857224" y="917567"/>
            <a:ext cx="6643734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FFCC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Transponder type </a:t>
            </a: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vs </a:t>
            </a:r>
            <a:r>
              <a:rPr kumimoji="1" lang="en-US" altLang="ja-JP" sz="2000" b="1" kern="1200" dirty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Direct-reflection </a:t>
            </a:r>
            <a:r>
              <a:rPr kumimoji="1" lang="en-US" altLang="ja-JP" sz="2000" b="1" kern="1200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type</a:t>
            </a:r>
            <a:endParaRPr kumimoji="1" lang="en-US" altLang="ja-JP" sz="2000" b="1" kern="1200" dirty="0">
              <a:solidFill>
                <a:srgbClr val="FF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43110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24" y="2422524"/>
            <a:ext cx="6553200" cy="3860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grpSp>
        <p:nvGrpSpPr>
          <p:cNvPr id="13" name="グループ化 12"/>
          <p:cNvGrpSpPr/>
          <p:nvPr/>
        </p:nvGrpSpPr>
        <p:grpSpPr>
          <a:xfrm>
            <a:off x="2152625" y="1846261"/>
            <a:ext cx="6419903" cy="3948115"/>
            <a:chOff x="2152625" y="1846261"/>
            <a:chExt cx="6419903" cy="3948115"/>
          </a:xfrm>
        </p:grpSpPr>
        <p:grpSp>
          <p:nvGrpSpPr>
            <p:cNvPr id="2" name="Group 8"/>
            <p:cNvGrpSpPr>
              <a:grpSpLocks/>
            </p:cNvGrpSpPr>
            <p:nvPr/>
          </p:nvGrpSpPr>
          <p:grpSpPr bwMode="auto">
            <a:xfrm>
              <a:off x="3629045" y="3430588"/>
              <a:ext cx="985836" cy="2363788"/>
              <a:chOff x="2213" y="2251"/>
              <a:chExt cx="621" cy="1489"/>
            </a:xfrm>
          </p:grpSpPr>
          <p:sp>
            <p:nvSpPr>
              <p:cNvPr id="431113" name="Oval 9"/>
              <p:cNvSpPr>
                <a:spLocks noChangeArrowheads="1"/>
              </p:cNvSpPr>
              <p:nvPr/>
            </p:nvSpPr>
            <p:spPr bwMode="auto">
              <a:xfrm rot="2700000">
                <a:off x="1949" y="2728"/>
                <a:ext cx="1361" cy="408"/>
              </a:xfrm>
              <a:prstGeom prst="ellipse">
                <a:avLst/>
              </a:prstGeom>
              <a:solidFill>
                <a:srgbClr val="CC99FF">
                  <a:alpha val="50000"/>
                </a:srgbClr>
              </a:solidFill>
              <a:ln w="1587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sz="2400" kern="1200" dirty="0">
                  <a:solidFill>
                    <a:srgbClr val="003366"/>
                  </a:solidFill>
                  <a:latin typeface="Times New Roman" pitchFamily="18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31114" name="Rectangle 10"/>
              <p:cNvSpPr>
                <a:spLocks noChangeArrowheads="1"/>
              </p:cNvSpPr>
              <p:nvPr/>
            </p:nvSpPr>
            <p:spPr bwMode="auto">
              <a:xfrm rot="2700000">
                <a:off x="1780" y="2865"/>
                <a:ext cx="1308" cy="442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 rtl="0" fontAlgn="base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3366"/>
                  </a:buClr>
                  <a:buSzPct val="70000"/>
                  <a:buFont typeface="Wingdings" pitchFamily="2" charset="2"/>
                  <a:buNone/>
                </a:pPr>
                <a:r>
                  <a:rPr kumimoji="1" lang="en-US" altLang="ja-JP" sz="1800" b="1" kern="1200" dirty="0">
                    <a:solidFill>
                      <a:srgbClr val="9966FF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rPr>
                  <a:t>WD-WD</a:t>
                </a:r>
              </a:p>
              <a:p>
                <a:pPr algn="l" rtl="0" fontAlgn="base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3366"/>
                  </a:buClr>
                  <a:buSzPct val="70000"/>
                  <a:buFont typeface="Wingdings" pitchFamily="2" charset="2"/>
                  <a:buNone/>
                </a:pPr>
                <a:r>
                  <a:rPr kumimoji="1" lang="en-US" altLang="ja-JP" sz="1800" b="1" kern="1200" dirty="0">
                    <a:solidFill>
                      <a:srgbClr val="9966FF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rPr>
                  <a:t> confusion noise</a:t>
                </a:r>
              </a:p>
            </p:txBody>
          </p:sp>
        </p:grpSp>
        <p:sp>
          <p:nvSpPr>
            <p:cNvPr id="431116" name="AutoShape 12"/>
            <p:cNvSpPr>
              <a:spLocks noChangeArrowheads="1"/>
            </p:cNvSpPr>
            <p:nvPr/>
          </p:nvSpPr>
          <p:spPr bwMode="auto">
            <a:xfrm>
              <a:off x="2152625" y="1846262"/>
              <a:ext cx="234933" cy="357190"/>
            </a:xfrm>
            <a:custGeom>
              <a:avLst/>
              <a:gdLst>
                <a:gd name="G0" fmla="+- 11249 0 0"/>
                <a:gd name="G1" fmla="+- 5118 0 0"/>
                <a:gd name="G2" fmla="+- 21600 0 5118"/>
                <a:gd name="G3" fmla="+- 10800 0 5118"/>
                <a:gd name="G4" fmla="+- 21600 0 11249"/>
                <a:gd name="G5" fmla="*/ G4 G3 10800"/>
                <a:gd name="G6" fmla="+- 21600 0 G5"/>
                <a:gd name="T0" fmla="*/ 11249 w 21600"/>
                <a:gd name="T1" fmla="*/ 0 h 21600"/>
                <a:gd name="T2" fmla="*/ 0 w 21600"/>
                <a:gd name="T3" fmla="*/ 10800 h 21600"/>
                <a:gd name="T4" fmla="*/ 11249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1249" y="0"/>
                  </a:moveTo>
                  <a:lnTo>
                    <a:pt x="11249" y="5118"/>
                  </a:lnTo>
                  <a:lnTo>
                    <a:pt x="3375" y="5118"/>
                  </a:lnTo>
                  <a:lnTo>
                    <a:pt x="3375" y="16482"/>
                  </a:lnTo>
                  <a:lnTo>
                    <a:pt x="11249" y="16482"/>
                  </a:lnTo>
                  <a:lnTo>
                    <a:pt x="11249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118"/>
                  </a:moveTo>
                  <a:lnTo>
                    <a:pt x="1350" y="16482"/>
                  </a:lnTo>
                  <a:lnTo>
                    <a:pt x="2700" y="16482"/>
                  </a:lnTo>
                  <a:lnTo>
                    <a:pt x="2700" y="5118"/>
                  </a:lnTo>
                  <a:close/>
                </a:path>
                <a:path w="21600" h="21600">
                  <a:moveTo>
                    <a:pt x="0" y="5118"/>
                  </a:moveTo>
                  <a:lnTo>
                    <a:pt x="0" y="16482"/>
                  </a:lnTo>
                  <a:lnTo>
                    <a:pt x="675" y="16482"/>
                  </a:lnTo>
                  <a:lnTo>
                    <a:pt x="675" y="5118"/>
                  </a:lnTo>
                  <a:close/>
                </a:path>
              </a:pathLst>
            </a:custGeom>
            <a:solidFill>
              <a:srgbClr val="CC99FF">
                <a:alpha val="10000"/>
              </a:srgbClr>
            </a:solidFill>
            <a:ln w="3175">
              <a:solidFill>
                <a:srgbClr val="CC99FF"/>
              </a:solidFill>
              <a:miter lim="800000"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sz="2400" kern="1200" dirty="0">
                <a:solidFill>
                  <a:srgbClr val="FFFFFF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31117" name="Rectangle 13"/>
            <p:cNvSpPr>
              <a:spLocks noChangeArrowheads="1"/>
            </p:cNvSpPr>
            <p:nvPr/>
          </p:nvSpPr>
          <p:spPr bwMode="auto">
            <a:xfrm>
              <a:off x="2363779" y="1846261"/>
              <a:ext cx="6208749" cy="43973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noAutofit/>
            </a:bodyPr>
            <a:lstStyle/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2000" b="1" kern="1200" dirty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Decisive factor: </a:t>
              </a:r>
              <a:r>
                <a:rPr kumimoji="1" lang="en-US" altLang="ja-JP" sz="2000" b="1" kern="1200" dirty="0">
                  <a:solidFill>
                    <a:srgbClr val="CC99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Binary confusion noise </a:t>
              </a:r>
            </a:p>
          </p:txBody>
        </p:sp>
      </p:grp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214414" y="1357298"/>
            <a:ext cx="6929486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Compare</a:t>
            </a:r>
            <a:r>
              <a:rPr lang="en-US" altLang="ja-JP" sz="1800" b="1" dirty="0" smtClean="0">
                <a:solidFill>
                  <a:srgbClr val="FFFFFF"/>
                </a:solidFill>
              </a:rPr>
              <a:t> :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lang="en-US" altLang="ja-JP" sz="1800" b="1" dirty="0" smtClean="0">
                <a:solidFill>
                  <a:srgbClr val="FFFFFF"/>
                </a:solidFill>
              </a:rPr>
              <a:t>S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ensitivity curves </a:t>
            </a:r>
            <a:r>
              <a:rPr kumimoji="1"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and Expected 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Sciences</a:t>
            </a:r>
            <a:endParaRPr kumimoji="1" lang="en-US" altLang="ja-JP" sz="18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6" name="スライド番号プレースホルダ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31</a:t>
            </a:fld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Cavity and S/C control</a:t>
            </a:r>
            <a:endParaRPr lang="en-US" altLang="ja-JP" dirty="0"/>
          </a:p>
        </p:txBody>
      </p:sp>
      <p:sp>
        <p:nvSpPr>
          <p:cNvPr id="63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The 20th workshop on General Relativity and Gravitation  (JGRG20, Sept. 23, 2010, YITP, Kyoto)</a:t>
            </a:r>
            <a:endParaRPr lang="en-US" altLang="ja-JP" sz="1200" b="1" kern="1200" dirty="0">
              <a:solidFill>
                <a:srgbClr val="DDDDDD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441350" name="Text Box 6"/>
          <p:cNvSpPr txBox="1">
            <a:spLocks noChangeArrowheads="1"/>
          </p:cNvSpPr>
          <p:nvPr/>
        </p:nvSpPr>
        <p:spPr bwMode="auto">
          <a:xfrm>
            <a:off x="3927475" y="3074997"/>
            <a:ext cx="14224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ＭＳ Ｐゴシック" charset="-128"/>
                <a:cs typeface="+mn-cs"/>
              </a:rPr>
              <a:t>Local Sensor</a:t>
            </a:r>
          </a:p>
        </p:txBody>
      </p:sp>
      <p:sp>
        <p:nvSpPr>
          <p:cNvPr id="441351" name="Text Box 7"/>
          <p:cNvSpPr txBox="1">
            <a:spLocks noChangeArrowheads="1"/>
          </p:cNvSpPr>
          <p:nvPr/>
        </p:nvSpPr>
        <p:spPr bwMode="auto">
          <a:xfrm>
            <a:off x="3679825" y="5487988"/>
            <a:ext cx="157162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ＭＳ Ｐゴシック" charset="-128"/>
                <a:cs typeface="+mn-cs"/>
              </a:rPr>
              <a:t>Actuator</a:t>
            </a:r>
          </a:p>
        </p:txBody>
      </p:sp>
      <p:sp>
        <p:nvSpPr>
          <p:cNvPr id="441352" name="Text Box 8"/>
          <p:cNvSpPr txBox="1">
            <a:spLocks noChangeArrowheads="1"/>
          </p:cNvSpPr>
          <p:nvPr/>
        </p:nvSpPr>
        <p:spPr bwMode="auto">
          <a:xfrm>
            <a:off x="1644650" y="6146800"/>
            <a:ext cx="6888163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33CC33"/>
                </a:solidFill>
                <a:latin typeface="Tahoma" pitchFamily="34" charset="0"/>
                <a:ea typeface="ＭＳ Ｐゴシック" charset="-128"/>
                <a:cs typeface="+mn-cs"/>
              </a:rPr>
              <a:t>Displacement signal between the two Mirrors</a:t>
            </a:r>
          </a:p>
        </p:txBody>
      </p:sp>
      <p:sp>
        <p:nvSpPr>
          <p:cNvPr id="441353" name="Text Box 9"/>
          <p:cNvSpPr txBox="1">
            <a:spLocks noChangeArrowheads="1"/>
          </p:cNvSpPr>
          <p:nvPr/>
        </p:nvSpPr>
        <p:spPr bwMode="auto">
          <a:xfrm>
            <a:off x="395288" y="5230813"/>
            <a:ext cx="1609725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ＭＳ Ｐゴシック" charset="-128"/>
                <a:cs typeface="+mn-cs"/>
              </a:rPr>
              <a:t>Thruster</a:t>
            </a:r>
          </a:p>
        </p:txBody>
      </p:sp>
      <p:sp>
        <p:nvSpPr>
          <p:cNvPr id="441354" name="AutoShape 10"/>
          <p:cNvSpPr>
            <a:spLocks noChangeArrowheads="1"/>
          </p:cNvSpPr>
          <p:nvPr/>
        </p:nvSpPr>
        <p:spPr bwMode="auto">
          <a:xfrm rot="5400000">
            <a:off x="1039813" y="4265612"/>
            <a:ext cx="419100" cy="333375"/>
          </a:xfrm>
          <a:prstGeom prst="flowChartManualOperation">
            <a:avLst/>
          </a:pr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55" name="Oval 11"/>
          <p:cNvSpPr>
            <a:spLocks noChangeArrowheads="1"/>
          </p:cNvSpPr>
          <p:nvPr/>
        </p:nvSpPr>
        <p:spPr bwMode="auto">
          <a:xfrm>
            <a:off x="1398588" y="3070225"/>
            <a:ext cx="2746375" cy="2743200"/>
          </a:xfrm>
          <a:prstGeom prst="ellipse">
            <a:avLst/>
          </a:prstGeom>
          <a:solidFill>
            <a:srgbClr val="FFFFFF">
              <a:alpha val="90000"/>
            </a:srgbClr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56" name="Rectangle 12"/>
          <p:cNvSpPr>
            <a:spLocks noChangeArrowheads="1"/>
          </p:cNvSpPr>
          <p:nvPr/>
        </p:nvSpPr>
        <p:spPr bwMode="auto">
          <a:xfrm rot="2679310">
            <a:off x="2555875" y="4311650"/>
            <a:ext cx="57150" cy="269875"/>
          </a:xfrm>
          <a:prstGeom prst="rect">
            <a:avLst/>
          </a:prstGeom>
          <a:solidFill>
            <a:srgbClr val="00CC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57" name="Line 13"/>
          <p:cNvSpPr>
            <a:spLocks noChangeShapeType="1"/>
          </p:cNvSpPr>
          <p:nvPr/>
        </p:nvSpPr>
        <p:spPr bwMode="auto">
          <a:xfrm>
            <a:off x="2619375" y="4410075"/>
            <a:ext cx="1588" cy="79375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/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58" name="Line 14"/>
          <p:cNvSpPr>
            <a:spLocks noChangeShapeType="1"/>
          </p:cNvSpPr>
          <p:nvPr/>
        </p:nvSpPr>
        <p:spPr bwMode="auto">
          <a:xfrm>
            <a:off x="2613025" y="5445125"/>
            <a:ext cx="3175" cy="2127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59" name="Line 15"/>
          <p:cNvSpPr>
            <a:spLocks noChangeShapeType="1"/>
          </p:cNvSpPr>
          <p:nvPr/>
        </p:nvSpPr>
        <p:spPr bwMode="auto">
          <a:xfrm>
            <a:off x="2606675" y="5646738"/>
            <a:ext cx="520700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60" name="Line 16"/>
          <p:cNvSpPr>
            <a:spLocks noChangeShapeType="1"/>
          </p:cNvSpPr>
          <p:nvPr/>
        </p:nvSpPr>
        <p:spPr bwMode="auto">
          <a:xfrm flipV="1">
            <a:off x="3108325" y="4810125"/>
            <a:ext cx="0" cy="8429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61" name="Line 17"/>
          <p:cNvSpPr>
            <a:spLocks noChangeShapeType="1"/>
          </p:cNvSpPr>
          <p:nvPr/>
        </p:nvSpPr>
        <p:spPr bwMode="auto">
          <a:xfrm>
            <a:off x="3087688" y="4837113"/>
            <a:ext cx="336550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441575" y="5170488"/>
            <a:ext cx="342900" cy="274637"/>
            <a:chOff x="5504" y="8144"/>
            <a:chExt cx="291" cy="236"/>
          </a:xfrm>
        </p:grpSpPr>
        <p:sp>
          <p:nvSpPr>
            <p:cNvPr id="441363" name="Rectangle 19"/>
            <p:cNvSpPr>
              <a:spLocks noChangeArrowheads="1"/>
            </p:cNvSpPr>
            <p:nvPr/>
          </p:nvSpPr>
          <p:spPr bwMode="auto">
            <a:xfrm>
              <a:off x="5577" y="8233"/>
              <a:ext cx="155" cy="147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1364" name="Rectangle 20"/>
            <p:cNvSpPr>
              <a:spLocks noChangeArrowheads="1"/>
            </p:cNvSpPr>
            <p:nvPr/>
          </p:nvSpPr>
          <p:spPr bwMode="auto">
            <a:xfrm>
              <a:off x="5504" y="8144"/>
              <a:ext cx="291" cy="106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441365" name="Rectangle 21"/>
          <p:cNvSpPr>
            <a:spLocks noChangeArrowheads="1"/>
          </p:cNvSpPr>
          <p:nvPr/>
        </p:nvSpPr>
        <p:spPr bwMode="auto">
          <a:xfrm>
            <a:off x="3468688" y="4543425"/>
            <a:ext cx="107950" cy="393700"/>
          </a:xfrm>
          <a:prstGeom prst="rect">
            <a:avLst/>
          </a:prstGeom>
          <a:solidFill>
            <a:srgbClr val="0000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66" name="Line 22"/>
          <p:cNvSpPr>
            <a:spLocks noChangeShapeType="1"/>
          </p:cNvSpPr>
          <p:nvPr/>
        </p:nvSpPr>
        <p:spPr bwMode="auto">
          <a:xfrm flipV="1">
            <a:off x="1689100" y="4043363"/>
            <a:ext cx="1588" cy="3921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67" name="Line 23"/>
          <p:cNvSpPr>
            <a:spLocks noChangeShapeType="1"/>
          </p:cNvSpPr>
          <p:nvPr/>
        </p:nvSpPr>
        <p:spPr bwMode="auto">
          <a:xfrm flipV="1">
            <a:off x="1666875" y="4052888"/>
            <a:ext cx="1846263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68" name="Line 24"/>
          <p:cNvSpPr>
            <a:spLocks noChangeShapeType="1"/>
          </p:cNvSpPr>
          <p:nvPr/>
        </p:nvSpPr>
        <p:spPr bwMode="auto">
          <a:xfrm flipV="1">
            <a:off x="1431925" y="4429125"/>
            <a:ext cx="268288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69" name="Rectangle 25"/>
          <p:cNvSpPr>
            <a:spLocks noChangeArrowheads="1"/>
          </p:cNvSpPr>
          <p:nvPr/>
        </p:nvSpPr>
        <p:spPr bwMode="auto">
          <a:xfrm>
            <a:off x="3468688" y="3944938"/>
            <a:ext cx="107950" cy="393700"/>
          </a:xfrm>
          <a:prstGeom prst="rect">
            <a:avLst/>
          </a:prstGeom>
          <a:solidFill>
            <a:srgbClr val="FFCC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70" name="AutoShape 26"/>
          <p:cNvSpPr>
            <a:spLocks noChangeArrowheads="1"/>
          </p:cNvSpPr>
          <p:nvPr/>
        </p:nvSpPr>
        <p:spPr bwMode="auto">
          <a:xfrm rot="16200000" flipH="1">
            <a:off x="7747794" y="4237832"/>
            <a:ext cx="419100" cy="334962"/>
          </a:xfrm>
          <a:prstGeom prst="flowChartManualOperation">
            <a:avLst/>
          </a:pr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71" name="Oval 27"/>
          <p:cNvSpPr>
            <a:spLocks noChangeArrowheads="1"/>
          </p:cNvSpPr>
          <p:nvPr/>
        </p:nvSpPr>
        <p:spPr bwMode="auto">
          <a:xfrm flipH="1">
            <a:off x="5062538" y="3044825"/>
            <a:ext cx="2746375" cy="2743200"/>
          </a:xfrm>
          <a:prstGeom prst="ellipse">
            <a:avLst/>
          </a:prstGeom>
          <a:solidFill>
            <a:srgbClr val="FFFFFF">
              <a:alpha val="90000"/>
            </a:srgbClr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72" name="Line 28"/>
          <p:cNvSpPr>
            <a:spLocks noChangeShapeType="1"/>
          </p:cNvSpPr>
          <p:nvPr/>
        </p:nvSpPr>
        <p:spPr bwMode="auto">
          <a:xfrm flipH="1" flipV="1">
            <a:off x="7516813" y="4008438"/>
            <a:ext cx="1587" cy="4016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73" name="Line 29"/>
          <p:cNvSpPr>
            <a:spLocks noChangeShapeType="1"/>
          </p:cNvSpPr>
          <p:nvPr/>
        </p:nvSpPr>
        <p:spPr bwMode="auto">
          <a:xfrm flipH="1" flipV="1">
            <a:off x="5673725" y="4021138"/>
            <a:ext cx="1865313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74" name="Line 30"/>
          <p:cNvSpPr>
            <a:spLocks noChangeShapeType="1"/>
          </p:cNvSpPr>
          <p:nvPr/>
        </p:nvSpPr>
        <p:spPr bwMode="auto">
          <a:xfrm flipH="1" flipV="1">
            <a:off x="7507288" y="4402138"/>
            <a:ext cx="268287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75" name="Rectangle 31"/>
          <p:cNvSpPr>
            <a:spLocks noChangeArrowheads="1"/>
          </p:cNvSpPr>
          <p:nvPr/>
        </p:nvSpPr>
        <p:spPr bwMode="auto">
          <a:xfrm flipH="1">
            <a:off x="5630863" y="3919538"/>
            <a:ext cx="106362" cy="392112"/>
          </a:xfrm>
          <a:prstGeom prst="rect">
            <a:avLst/>
          </a:prstGeom>
          <a:solidFill>
            <a:srgbClr val="FFCC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76" name="Line 32"/>
          <p:cNvSpPr>
            <a:spLocks noChangeShapeType="1"/>
          </p:cNvSpPr>
          <p:nvPr/>
        </p:nvSpPr>
        <p:spPr bwMode="auto">
          <a:xfrm flipV="1">
            <a:off x="977900" y="4656138"/>
            <a:ext cx="246063" cy="627062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77" name="Text Box 33"/>
          <p:cNvSpPr txBox="1">
            <a:spLocks noChangeArrowheads="1"/>
          </p:cNvSpPr>
          <p:nvPr/>
        </p:nvSpPr>
        <p:spPr bwMode="auto">
          <a:xfrm>
            <a:off x="7529513" y="5224463"/>
            <a:ext cx="1538287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ＭＳ Ｐゴシック" charset="-128"/>
                <a:cs typeface="+mn-cs"/>
              </a:rPr>
              <a:t>Thruster</a:t>
            </a:r>
          </a:p>
        </p:txBody>
      </p:sp>
      <p:sp>
        <p:nvSpPr>
          <p:cNvPr id="441378" name="Line 34"/>
          <p:cNvSpPr>
            <a:spLocks noChangeShapeType="1"/>
          </p:cNvSpPr>
          <p:nvPr/>
        </p:nvSpPr>
        <p:spPr bwMode="auto">
          <a:xfrm flipH="1" flipV="1">
            <a:off x="2797175" y="5675313"/>
            <a:ext cx="265113" cy="444500"/>
          </a:xfrm>
          <a:prstGeom prst="line">
            <a:avLst/>
          </a:prstGeom>
          <a:noFill/>
          <a:ln w="31750">
            <a:solidFill>
              <a:srgbClr val="33CC33"/>
            </a:solidFill>
            <a:round/>
            <a:headEnd/>
            <a:tailEnd type="stealth" w="lg" len="lg"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79" name="Line 35"/>
          <p:cNvSpPr>
            <a:spLocks noChangeShapeType="1"/>
          </p:cNvSpPr>
          <p:nvPr/>
        </p:nvSpPr>
        <p:spPr bwMode="auto">
          <a:xfrm flipH="1" flipV="1">
            <a:off x="3562350" y="4989513"/>
            <a:ext cx="558800" cy="519112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80" name="Text Box 36"/>
          <p:cNvSpPr txBox="1">
            <a:spLocks noChangeArrowheads="1"/>
          </p:cNvSpPr>
          <p:nvPr/>
        </p:nvSpPr>
        <p:spPr bwMode="auto">
          <a:xfrm>
            <a:off x="2139950" y="2565400"/>
            <a:ext cx="5024438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FF5050"/>
                </a:solidFill>
                <a:latin typeface="Tahoma" pitchFamily="34" charset="0"/>
                <a:ea typeface="ＭＳ Ｐゴシック" charset="-128"/>
                <a:cs typeface="+mn-cs"/>
              </a:rPr>
              <a:t>Displacement Signal between S/C and Mirror</a:t>
            </a:r>
          </a:p>
        </p:txBody>
      </p:sp>
      <p:sp>
        <p:nvSpPr>
          <p:cNvPr id="441381" name="Line 37"/>
          <p:cNvSpPr>
            <a:spLocks noChangeShapeType="1"/>
          </p:cNvSpPr>
          <p:nvPr/>
        </p:nvSpPr>
        <p:spPr bwMode="auto">
          <a:xfrm flipH="1">
            <a:off x="2843213" y="2906713"/>
            <a:ext cx="592137" cy="1079500"/>
          </a:xfrm>
          <a:prstGeom prst="line">
            <a:avLst/>
          </a:prstGeom>
          <a:noFill/>
          <a:ln w="38100">
            <a:solidFill>
              <a:srgbClr val="FF5050"/>
            </a:solidFill>
            <a:round/>
            <a:headEnd/>
            <a:tailEnd type="stealth" w="lg" len="lg"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82" name="Line 38"/>
          <p:cNvSpPr>
            <a:spLocks noChangeShapeType="1"/>
          </p:cNvSpPr>
          <p:nvPr/>
        </p:nvSpPr>
        <p:spPr bwMode="auto">
          <a:xfrm flipH="1">
            <a:off x="3575050" y="3505200"/>
            <a:ext cx="465138" cy="385763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83" name="Line 39"/>
          <p:cNvSpPr>
            <a:spLocks noChangeShapeType="1"/>
          </p:cNvSpPr>
          <p:nvPr/>
        </p:nvSpPr>
        <p:spPr bwMode="auto">
          <a:xfrm flipH="1" flipV="1">
            <a:off x="7967663" y="4651375"/>
            <a:ext cx="246062" cy="625475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84" name="Line 40"/>
          <p:cNvSpPr>
            <a:spLocks noChangeShapeType="1"/>
          </p:cNvSpPr>
          <p:nvPr/>
        </p:nvSpPr>
        <p:spPr bwMode="auto">
          <a:xfrm>
            <a:off x="5180013" y="3478213"/>
            <a:ext cx="465137" cy="385762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85" name="Text Box 41"/>
          <p:cNvSpPr txBox="1">
            <a:spLocks noChangeArrowheads="1"/>
          </p:cNvSpPr>
          <p:nvPr/>
        </p:nvSpPr>
        <p:spPr bwMode="auto">
          <a:xfrm>
            <a:off x="4127500" y="4786322"/>
            <a:ext cx="1042988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ＭＳ Ｐゴシック" charset="-128"/>
                <a:cs typeface="+mn-cs"/>
              </a:rPr>
              <a:t>Mirror</a:t>
            </a:r>
          </a:p>
        </p:txBody>
      </p:sp>
      <p:sp>
        <p:nvSpPr>
          <p:cNvPr id="441386" name="Line 42"/>
          <p:cNvSpPr>
            <a:spLocks noChangeShapeType="1"/>
          </p:cNvSpPr>
          <p:nvPr/>
        </p:nvSpPr>
        <p:spPr bwMode="auto">
          <a:xfrm flipH="1" flipV="1">
            <a:off x="3860800" y="4789488"/>
            <a:ext cx="320675" cy="147637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87" name="Line 43"/>
          <p:cNvSpPr>
            <a:spLocks noChangeShapeType="1"/>
          </p:cNvSpPr>
          <p:nvPr/>
        </p:nvSpPr>
        <p:spPr bwMode="auto">
          <a:xfrm flipV="1">
            <a:off x="5032375" y="4762500"/>
            <a:ext cx="320675" cy="147638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88" name="Line 44"/>
          <p:cNvSpPr>
            <a:spLocks noChangeShapeType="1"/>
          </p:cNvSpPr>
          <p:nvPr/>
        </p:nvSpPr>
        <p:spPr bwMode="auto">
          <a:xfrm>
            <a:off x="5718175" y="2852738"/>
            <a:ext cx="592138" cy="1081087"/>
          </a:xfrm>
          <a:prstGeom prst="line">
            <a:avLst/>
          </a:prstGeom>
          <a:noFill/>
          <a:ln w="38100">
            <a:solidFill>
              <a:srgbClr val="FF5050"/>
            </a:solidFill>
            <a:round/>
            <a:headEnd/>
            <a:tailEnd type="stealth" w="lg" len="lg"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89" name="Freeform 45"/>
          <p:cNvSpPr>
            <a:spLocks/>
          </p:cNvSpPr>
          <p:nvPr/>
        </p:nvSpPr>
        <p:spPr bwMode="auto">
          <a:xfrm>
            <a:off x="3876675" y="4344988"/>
            <a:ext cx="1454150" cy="198437"/>
          </a:xfrm>
          <a:custGeom>
            <a:avLst/>
            <a:gdLst/>
            <a:ahLst/>
            <a:cxnLst>
              <a:cxn ang="0">
                <a:pos x="45" y="30"/>
              </a:cxn>
              <a:cxn ang="0">
                <a:pos x="30" y="171"/>
              </a:cxn>
              <a:cxn ang="0">
                <a:pos x="45" y="327"/>
              </a:cxn>
              <a:cxn ang="0">
                <a:pos x="126" y="315"/>
              </a:cxn>
              <a:cxn ang="0">
                <a:pos x="735" y="303"/>
              </a:cxn>
              <a:cxn ang="0">
                <a:pos x="1605" y="279"/>
              </a:cxn>
              <a:cxn ang="0">
                <a:pos x="2607" y="300"/>
              </a:cxn>
              <a:cxn ang="0">
                <a:pos x="3330" y="333"/>
              </a:cxn>
              <a:cxn ang="0">
                <a:pos x="3648" y="351"/>
              </a:cxn>
              <a:cxn ang="0">
                <a:pos x="3672" y="249"/>
              </a:cxn>
              <a:cxn ang="0">
                <a:pos x="3672" y="171"/>
              </a:cxn>
              <a:cxn ang="0">
                <a:pos x="3690" y="36"/>
              </a:cxn>
              <a:cxn ang="0">
                <a:pos x="3660" y="12"/>
              </a:cxn>
              <a:cxn ang="0">
                <a:pos x="3594" y="6"/>
              </a:cxn>
              <a:cxn ang="0">
                <a:pos x="2991" y="51"/>
              </a:cxn>
              <a:cxn ang="0">
                <a:pos x="1911" y="75"/>
              </a:cxn>
              <a:cxn ang="0">
                <a:pos x="1065" y="78"/>
              </a:cxn>
              <a:cxn ang="0">
                <a:pos x="303" y="51"/>
              </a:cxn>
              <a:cxn ang="0">
                <a:pos x="45" y="30"/>
              </a:cxn>
            </a:cxnLst>
            <a:rect l="0" t="0" r="r" b="b"/>
            <a:pathLst>
              <a:path w="3705" h="365">
                <a:moveTo>
                  <a:pt x="45" y="30"/>
                </a:moveTo>
                <a:cubicBezTo>
                  <a:pt x="0" y="50"/>
                  <a:pt x="30" y="122"/>
                  <a:pt x="30" y="171"/>
                </a:cubicBezTo>
                <a:cubicBezTo>
                  <a:pt x="30" y="220"/>
                  <a:pt x="29" y="303"/>
                  <a:pt x="45" y="327"/>
                </a:cubicBezTo>
                <a:cubicBezTo>
                  <a:pt x="61" y="351"/>
                  <a:pt x="11" y="319"/>
                  <a:pt x="126" y="315"/>
                </a:cubicBezTo>
                <a:cubicBezTo>
                  <a:pt x="241" y="311"/>
                  <a:pt x="489" y="309"/>
                  <a:pt x="735" y="303"/>
                </a:cubicBezTo>
                <a:cubicBezTo>
                  <a:pt x="981" y="297"/>
                  <a:pt x="1293" y="279"/>
                  <a:pt x="1605" y="279"/>
                </a:cubicBezTo>
                <a:cubicBezTo>
                  <a:pt x="1917" y="279"/>
                  <a:pt x="2320" y="291"/>
                  <a:pt x="2607" y="300"/>
                </a:cubicBezTo>
                <a:cubicBezTo>
                  <a:pt x="2894" y="309"/>
                  <a:pt x="3157" y="325"/>
                  <a:pt x="3330" y="333"/>
                </a:cubicBezTo>
                <a:cubicBezTo>
                  <a:pt x="3503" y="341"/>
                  <a:pt x="3591" y="365"/>
                  <a:pt x="3648" y="351"/>
                </a:cubicBezTo>
                <a:cubicBezTo>
                  <a:pt x="3705" y="337"/>
                  <a:pt x="3668" y="279"/>
                  <a:pt x="3672" y="249"/>
                </a:cubicBezTo>
                <a:cubicBezTo>
                  <a:pt x="3676" y="219"/>
                  <a:pt x="3669" y="207"/>
                  <a:pt x="3672" y="171"/>
                </a:cubicBezTo>
                <a:cubicBezTo>
                  <a:pt x="3675" y="135"/>
                  <a:pt x="3692" y="62"/>
                  <a:pt x="3690" y="36"/>
                </a:cubicBezTo>
                <a:cubicBezTo>
                  <a:pt x="3688" y="10"/>
                  <a:pt x="3676" y="17"/>
                  <a:pt x="3660" y="12"/>
                </a:cubicBezTo>
                <a:cubicBezTo>
                  <a:pt x="3644" y="7"/>
                  <a:pt x="3705" y="0"/>
                  <a:pt x="3594" y="6"/>
                </a:cubicBezTo>
                <a:cubicBezTo>
                  <a:pt x="3483" y="12"/>
                  <a:pt x="3271" y="40"/>
                  <a:pt x="2991" y="51"/>
                </a:cubicBezTo>
                <a:cubicBezTo>
                  <a:pt x="2711" y="62"/>
                  <a:pt x="2232" y="71"/>
                  <a:pt x="1911" y="75"/>
                </a:cubicBezTo>
                <a:cubicBezTo>
                  <a:pt x="1590" y="79"/>
                  <a:pt x="1333" y="82"/>
                  <a:pt x="1065" y="78"/>
                </a:cubicBezTo>
                <a:cubicBezTo>
                  <a:pt x="797" y="74"/>
                  <a:pt x="473" y="59"/>
                  <a:pt x="303" y="51"/>
                </a:cubicBezTo>
                <a:cubicBezTo>
                  <a:pt x="133" y="43"/>
                  <a:pt x="90" y="10"/>
                  <a:pt x="45" y="30"/>
                </a:cubicBezTo>
                <a:close/>
              </a:path>
            </a:pathLst>
          </a:custGeom>
          <a:solidFill>
            <a:srgbClr val="339933"/>
          </a:solidFill>
          <a:ln w="3175" cmpd="sng">
            <a:solidFill>
              <a:srgbClr val="339933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grpSp>
        <p:nvGrpSpPr>
          <p:cNvPr id="3" name="Group 46"/>
          <p:cNvGrpSpPr>
            <a:grpSpLocks/>
          </p:cNvGrpSpPr>
          <p:nvPr/>
        </p:nvGrpSpPr>
        <p:grpSpPr bwMode="auto">
          <a:xfrm flipH="1">
            <a:off x="4616450" y="4033838"/>
            <a:ext cx="914400" cy="758825"/>
            <a:chOff x="4785" y="11039"/>
            <a:chExt cx="829" cy="688"/>
          </a:xfrm>
        </p:grpSpPr>
        <p:sp>
          <p:nvSpPr>
            <p:cNvPr id="441391" name="Freeform 47"/>
            <p:cNvSpPr>
              <a:spLocks/>
            </p:cNvSpPr>
            <p:nvPr/>
          </p:nvSpPr>
          <p:spPr bwMode="auto">
            <a:xfrm>
              <a:off x="4800" y="11132"/>
              <a:ext cx="233" cy="5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1392" name="Line 48"/>
            <p:cNvSpPr>
              <a:spLocks noChangeShapeType="1"/>
            </p:cNvSpPr>
            <p:nvPr/>
          </p:nvSpPr>
          <p:spPr bwMode="auto">
            <a:xfrm>
              <a:off x="4798" y="11113"/>
              <a:ext cx="1" cy="54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1393" name="Line 49"/>
            <p:cNvSpPr>
              <a:spLocks noChangeShapeType="1"/>
            </p:cNvSpPr>
            <p:nvPr/>
          </p:nvSpPr>
          <p:spPr bwMode="auto">
            <a:xfrm>
              <a:off x="4787" y="11129"/>
              <a:ext cx="250" cy="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1394" name="Line 50"/>
            <p:cNvSpPr>
              <a:spLocks noChangeShapeType="1"/>
            </p:cNvSpPr>
            <p:nvPr/>
          </p:nvSpPr>
          <p:spPr bwMode="auto">
            <a:xfrm>
              <a:off x="4785" y="11645"/>
              <a:ext cx="259" cy="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1395" name="Arc 51"/>
            <p:cNvSpPr>
              <a:spLocks/>
            </p:cNvSpPr>
            <p:nvPr/>
          </p:nvSpPr>
          <p:spPr bwMode="auto">
            <a:xfrm rot="35128499">
              <a:off x="4917" y="11030"/>
              <a:ext cx="688" cy="706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441402" name="Line 58"/>
          <p:cNvSpPr>
            <a:spLocks noChangeShapeType="1"/>
          </p:cNvSpPr>
          <p:nvPr/>
        </p:nvSpPr>
        <p:spPr bwMode="auto">
          <a:xfrm flipV="1">
            <a:off x="2017713" y="4441825"/>
            <a:ext cx="1901825" cy="1588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403" name="Rectangle 59"/>
          <p:cNvSpPr>
            <a:spLocks noChangeArrowheads="1"/>
          </p:cNvSpPr>
          <p:nvPr/>
        </p:nvSpPr>
        <p:spPr bwMode="auto">
          <a:xfrm>
            <a:off x="1806575" y="4297363"/>
            <a:ext cx="534988" cy="280987"/>
          </a:xfrm>
          <a:prstGeom prst="rect">
            <a:avLst/>
          </a:prstGeom>
          <a:solidFill>
            <a:srgbClr val="00CC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404" name="Rectangle 60"/>
          <p:cNvSpPr>
            <a:spLocks noChangeArrowheads="1"/>
          </p:cNvSpPr>
          <p:nvPr/>
        </p:nvSpPr>
        <p:spPr bwMode="auto">
          <a:xfrm rot="2679310">
            <a:off x="2555875" y="4311650"/>
            <a:ext cx="57150" cy="2698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405" name="Text Box 61"/>
          <p:cNvSpPr txBox="1">
            <a:spLocks noChangeArrowheads="1"/>
          </p:cNvSpPr>
          <p:nvPr/>
        </p:nvSpPr>
        <p:spPr bwMode="auto">
          <a:xfrm>
            <a:off x="1760538" y="3338513"/>
            <a:ext cx="10096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b="1" kern="1200" dirty="0">
                <a:solidFill>
                  <a:srgbClr val="5F5F5F"/>
                </a:solidFill>
                <a:latin typeface="Tahoma" pitchFamily="34" charset="0"/>
                <a:ea typeface="ＭＳ Ｐゴシック" charset="-128"/>
                <a:cs typeface="+mn-cs"/>
              </a:rPr>
              <a:t>S/C 1</a:t>
            </a:r>
          </a:p>
        </p:txBody>
      </p:sp>
      <p:sp>
        <p:nvSpPr>
          <p:cNvPr id="441406" name="Text Box 62"/>
          <p:cNvSpPr txBox="1">
            <a:spLocks noChangeArrowheads="1"/>
          </p:cNvSpPr>
          <p:nvPr/>
        </p:nvSpPr>
        <p:spPr bwMode="auto">
          <a:xfrm>
            <a:off x="6369050" y="3267075"/>
            <a:ext cx="10096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b="1" kern="1200" dirty="0">
                <a:solidFill>
                  <a:srgbClr val="5F5F5F"/>
                </a:solidFill>
                <a:latin typeface="Tahoma" pitchFamily="34" charset="0"/>
                <a:ea typeface="ＭＳ Ｐゴシック" charset="-128"/>
                <a:cs typeface="+mn-cs"/>
              </a:rPr>
              <a:t>S/C 2</a:t>
            </a:r>
          </a:p>
        </p:txBody>
      </p:sp>
      <p:sp>
        <p:nvSpPr>
          <p:cNvPr id="441407" name="Text Box 63"/>
          <p:cNvSpPr txBox="1">
            <a:spLocks noChangeArrowheads="1"/>
          </p:cNvSpPr>
          <p:nvPr/>
        </p:nvSpPr>
        <p:spPr bwMode="auto">
          <a:xfrm>
            <a:off x="7226300" y="6076950"/>
            <a:ext cx="180975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SzPct val="70000"/>
              <a:buNone/>
            </a:pPr>
            <a:r>
              <a:rPr kumimoji="1" lang="en-US" altLang="ja-JP" sz="1400" b="1" kern="1200" dirty="0">
                <a:solidFill>
                  <a:srgbClr val="5F5F5F"/>
                </a:solidFill>
                <a:latin typeface="Tahoma" pitchFamily="34" charset="0"/>
                <a:ea typeface="ＭＳ Ｐゴシック" charset="-128"/>
                <a:cs typeface="+mn-cs"/>
              </a:rPr>
              <a:t>Fig: S. Kawamura</a:t>
            </a:r>
          </a:p>
        </p:txBody>
      </p:sp>
      <p:sp>
        <p:nvSpPr>
          <p:cNvPr id="441408" name="Rectangle 64"/>
          <p:cNvSpPr>
            <a:spLocks noChangeArrowheads="1"/>
          </p:cNvSpPr>
          <p:nvPr/>
        </p:nvSpPr>
        <p:spPr bwMode="auto">
          <a:xfrm>
            <a:off x="684212" y="910880"/>
            <a:ext cx="8102630" cy="144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Cavity length change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PDH error signal </a:t>
            </a: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 Mirror position 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　</a:t>
            </a:r>
            <a:r>
              <a:rPr kumimoji="1" lang="en-US" altLang="ja-JP" sz="18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(</a:t>
            </a:r>
            <a:r>
              <a:rPr kumimoji="1" lang="en-US" altLang="ja-JP" sz="18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and Laser frequency)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2000" b="1" kern="1200" dirty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Relative motion between mirror and S/C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   Local sensor          S/C thruster </a:t>
            </a:r>
            <a:endParaRPr kumimoji="1" lang="en-US" altLang="ja-JP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grpSp>
        <p:nvGrpSpPr>
          <p:cNvPr id="4" name="Group 52"/>
          <p:cNvGrpSpPr>
            <a:grpSpLocks/>
          </p:cNvGrpSpPr>
          <p:nvPr/>
        </p:nvGrpSpPr>
        <p:grpSpPr bwMode="auto">
          <a:xfrm>
            <a:off x="3676650" y="4060825"/>
            <a:ext cx="914400" cy="758825"/>
            <a:chOff x="4785" y="11039"/>
            <a:chExt cx="829" cy="688"/>
          </a:xfrm>
        </p:grpSpPr>
        <p:sp>
          <p:nvSpPr>
            <p:cNvPr id="441397" name="Freeform 53"/>
            <p:cNvSpPr>
              <a:spLocks/>
            </p:cNvSpPr>
            <p:nvPr/>
          </p:nvSpPr>
          <p:spPr bwMode="auto">
            <a:xfrm>
              <a:off x="4800" y="11132"/>
              <a:ext cx="233" cy="5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1398" name="Line 54"/>
            <p:cNvSpPr>
              <a:spLocks noChangeShapeType="1"/>
            </p:cNvSpPr>
            <p:nvPr/>
          </p:nvSpPr>
          <p:spPr bwMode="auto">
            <a:xfrm>
              <a:off x="4798" y="11113"/>
              <a:ext cx="1" cy="54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1399" name="Line 55"/>
            <p:cNvSpPr>
              <a:spLocks noChangeShapeType="1"/>
            </p:cNvSpPr>
            <p:nvPr/>
          </p:nvSpPr>
          <p:spPr bwMode="auto">
            <a:xfrm>
              <a:off x="4787" y="11129"/>
              <a:ext cx="250" cy="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1400" name="Line 56"/>
            <p:cNvSpPr>
              <a:spLocks noChangeShapeType="1"/>
            </p:cNvSpPr>
            <p:nvPr/>
          </p:nvSpPr>
          <p:spPr bwMode="auto">
            <a:xfrm>
              <a:off x="4785" y="11645"/>
              <a:ext cx="259" cy="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1401" name="Arc 57"/>
            <p:cNvSpPr>
              <a:spLocks/>
            </p:cNvSpPr>
            <p:nvPr/>
          </p:nvSpPr>
          <p:spPr bwMode="auto">
            <a:xfrm rot="35128499">
              <a:off x="4917" y="11030"/>
              <a:ext cx="688" cy="706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64" name="スライド番号プレースホルダ 6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32</a:t>
            </a:fld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角丸四角形 71"/>
          <p:cNvSpPr/>
          <p:nvPr/>
        </p:nvSpPr>
        <p:spPr bwMode="auto">
          <a:xfrm>
            <a:off x="1315988" y="3714752"/>
            <a:ext cx="5214974" cy="1214446"/>
          </a:xfrm>
          <a:prstGeom prst="roundRect">
            <a:avLst>
              <a:gd name="adj" fmla="val 4342"/>
            </a:avLst>
          </a:prstGeom>
          <a:solidFill>
            <a:srgbClr val="FFCCFF">
              <a:alpha val="15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71" name="角丸四角形 70"/>
          <p:cNvSpPr/>
          <p:nvPr/>
        </p:nvSpPr>
        <p:spPr bwMode="auto">
          <a:xfrm>
            <a:off x="1244550" y="1071546"/>
            <a:ext cx="5214974" cy="1214446"/>
          </a:xfrm>
          <a:prstGeom prst="roundRect">
            <a:avLst>
              <a:gd name="adj" fmla="val 4342"/>
            </a:avLst>
          </a:prstGeom>
          <a:solidFill>
            <a:srgbClr val="CCFFCC">
              <a:alpha val="15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Requirements</a:t>
            </a:r>
            <a:endParaRPr lang="en-US" altLang="ja-JP" dirty="0"/>
          </a:p>
        </p:txBody>
      </p:sp>
      <p:sp>
        <p:nvSpPr>
          <p:cNvPr id="63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The 20th workshop on General Relativity and Gravitation  (JGRG20, Sept. 23, 2010, YITP, Kyoto)</a:t>
            </a:r>
            <a:endParaRPr lang="en-US" altLang="ja-JP" sz="1200" b="1" kern="1200" dirty="0">
              <a:solidFill>
                <a:srgbClr val="DDDDDD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441408" name="Rectangle 64"/>
          <p:cNvSpPr>
            <a:spLocks noChangeArrowheads="1"/>
          </p:cNvSpPr>
          <p:nvPr/>
        </p:nvSpPr>
        <p:spPr bwMode="auto">
          <a:xfrm>
            <a:off x="1285852" y="1071546"/>
            <a:ext cx="6030928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20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Sensor Noise</a:t>
            </a:r>
            <a:endParaRPr kumimoji="1" lang="en-US" altLang="ja-JP" sz="20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Shot noise    </a:t>
            </a:r>
            <a:r>
              <a:rPr lang="en-US" altLang="ja-JP" sz="2000" b="1" dirty="0" smtClean="0">
                <a:solidFill>
                  <a:srgbClr val="CCFFCC"/>
                </a:solidFill>
              </a:rPr>
              <a:t>3 x 10</a:t>
            </a:r>
            <a:r>
              <a:rPr lang="en-US" altLang="ja-JP" sz="2000" b="1" baseline="30000" dirty="0" smtClean="0">
                <a:solidFill>
                  <a:srgbClr val="CCFFCC"/>
                </a:solidFill>
              </a:rPr>
              <a:t>-18</a:t>
            </a:r>
            <a:r>
              <a:rPr lang="en-US" altLang="ja-JP" sz="2000" b="1" dirty="0" smtClean="0">
                <a:solidFill>
                  <a:srgbClr val="CCFFCC"/>
                </a:solidFill>
              </a:rPr>
              <a:t> m/Hz</a:t>
            </a:r>
            <a:r>
              <a:rPr lang="en-US" altLang="ja-JP" sz="2000" b="1" baseline="30000" dirty="0" smtClean="0">
                <a:solidFill>
                  <a:srgbClr val="CCFFCC"/>
                </a:solidFill>
              </a:rPr>
              <a:t>1/2</a:t>
            </a:r>
            <a:r>
              <a:rPr lang="en-US" altLang="ja-JP" sz="2000" b="1" dirty="0" smtClean="0">
                <a:solidFill>
                  <a:srgbClr val="CCFFCC"/>
                </a:solidFill>
              </a:rPr>
              <a:t>   </a:t>
            </a:r>
            <a:r>
              <a:rPr lang="en-US" altLang="ja-JP" sz="1200" b="1" dirty="0" smtClean="0">
                <a:solidFill>
                  <a:srgbClr val="CCFFCC"/>
                </a:solidFill>
              </a:rPr>
              <a:t>(0.1 Hz)</a:t>
            </a:r>
            <a:r>
              <a:rPr lang="en-US" altLang="ja-JP" sz="2000" b="1" dirty="0" smtClean="0">
                <a:solidFill>
                  <a:srgbClr val="CCFFCC"/>
                </a:solidFill>
                <a:sym typeface="Wingdings" pitchFamily="2" charset="2"/>
              </a:rPr>
              <a:t> </a:t>
            </a:r>
          </a:p>
        </p:txBody>
      </p:sp>
      <p:sp>
        <p:nvSpPr>
          <p:cNvPr id="64" name="Rectangle 64"/>
          <p:cNvSpPr>
            <a:spLocks noChangeArrowheads="1"/>
          </p:cNvSpPr>
          <p:nvPr/>
        </p:nvSpPr>
        <p:spPr bwMode="auto">
          <a:xfrm>
            <a:off x="1387426" y="3714752"/>
            <a:ext cx="5857916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2000" b="1" kern="1200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Acceleration Noise</a:t>
            </a:r>
            <a:endParaRPr kumimoji="1" lang="en-US" altLang="ja-JP" sz="2000" b="1" kern="1200" dirty="0">
              <a:solidFill>
                <a:srgbClr val="FFCCFF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   </a:t>
            </a:r>
            <a:r>
              <a:rPr lang="en-US" altLang="ja-JP" sz="2000" b="1" dirty="0" smtClean="0">
                <a:solidFill>
                  <a:srgbClr val="FFFFFF"/>
                </a:solidFill>
                <a:sym typeface="Wingdings" pitchFamily="2" charset="2"/>
              </a:rPr>
              <a:t>F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orce noise   </a:t>
            </a:r>
            <a:r>
              <a:rPr lang="en-US" altLang="ja-JP" sz="2000" b="1" dirty="0" smtClean="0">
                <a:solidFill>
                  <a:srgbClr val="FFCCFF"/>
                </a:solidFill>
              </a:rPr>
              <a:t>4x10</a:t>
            </a:r>
            <a:r>
              <a:rPr lang="en-US" altLang="ja-JP" sz="2000" b="1" baseline="30000" dirty="0" smtClean="0">
                <a:solidFill>
                  <a:srgbClr val="FFCCFF"/>
                </a:solidFill>
              </a:rPr>
              <a:t>-17</a:t>
            </a:r>
            <a:r>
              <a:rPr lang="en-US" altLang="ja-JP" sz="2000" b="1" dirty="0" smtClean="0">
                <a:solidFill>
                  <a:srgbClr val="FFCCFF"/>
                </a:solidFill>
              </a:rPr>
              <a:t> N/Hz</a:t>
            </a:r>
            <a:r>
              <a:rPr lang="en-US" altLang="ja-JP" sz="2000" b="1" baseline="30000" dirty="0" smtClean="0">
                <a:solidFill>
                  <a:srgbClr val="FFCCFF"/>
                </a:solidFill>
              </a:rPr>
              <a:t>1/2</a:t>
            </a:r>
            <a:r>
              <a:rPr kumimoji="1" lang="en-US" altLang="ja-JP" sz="2000" b="1" kern="1200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</a:t>
            </a:r>
            <a:r>
              <a:rPr lang="en-US" altLang="ja-JP" sz="1200" b="1" dirty="0" smtClean="0">
                <a:solidFill>
                  <a:srgbClr val="FFCCFF"/>
                </a:solidFill>
              </a:rPr>
              <a:t>(0.1 Hz)</a:t>
            </a:r>
            <a:r>
              <a:rPr kumimoji="1" lang="en-US" altLang="ja-JP" sz="2000" b="1" kern="1200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endParaRPr kumimoji="1" lang="en-US" altLang="ja-JP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65" name="下矢印 64"/>
          <p:cNvSpPr/>
          <p:nvPr/>
        </p:nvSpPr>
        <p:spPr bwMode="auto">
          <a:xfrm rot="5400000" flipV="1">
            <a:off x="2214547" y="1901505"/>
            <a:ext cx="357190" cy="214315"/>
          </a:xfrm>
          <a:prstGeom prst="downArrow">
            <a:avLst/>
          </a:prstGeom>
          <a:solidFill>
            <a:srgbClr val="FFFFFF">
              <a:alpha val="1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66" name="Rectangle 64"/>
          <p:cNvSpPr>
            <a:spLocks noChangeArrowheads="1"/>
          </p:cNvSpPr>
          <p:nvPr/>
        </p:nvSpPr>
        <p:spPr bwMode="auto">
          <a:xfrm>
            <a:off x="1643042" y="2357430"/>
            <a:ext cx="6858048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Other noises should be  well below the shot noise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             Laser freq. noise:    </a:t>
            </a:r>
            <a:r>
              <a:rPr lang="en-US" altLang="ja-JP" sz="2000" b="1" dirty="0" smtClean="0">
                <a:solidFill>
                  <a:srgbClr val="CCFFCC"/>
                </a:solidFill>
              </a:rPr>
              <a:t>1 Hz/Hz</a:t>
            </a:r>
            <a:r>
              <a:rPr lang="en-US" altLang="ja-JP" sz="2000" b="1" baseline="30000" dirty="0" smtClean="0">
                <a:solidFill>
                  <a:srgbClr val="CCFFCC"/>
                </a:solidFill>
              </a:rPr>
              <a:t>1/2</a:t>
            </a:r>
            <a:r>
              <a:rPr lang="en-US" altLang="ja-JP" sz="2000" b="1" dirty="0" smtClean="0">
                <a:solidFill>
                  <a:srgbClr val="CCFFCC"/>
                </a:solidFill>
              </a:rPr>
              <a:t>   </a:t>
            </a:r>
            <a:r>
              <a:rPr lang="en-US" altLang="ja-JP" sz="1200" b="1" dirty="0" smtClean="0">
                <a:solidFill>
                  <a:srgbClr val="CCFFCC"/>
                </a:solidFill>
              </a:rPr>
              <a:t>(1Hz)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             Stab. Gain 10</a:t>
            </a:r>
            <a:r>
              <a:rPr lang="en-US" altLang="ja-JP" sz="2000" b="1" baseline="30000" dirty="0" smtClean="0">
                <a:solidFill>
                  <a:srgbClr val="FFFFFF"/>
                </a:solidFill>
              </a:rPr>
              <a:t>5</a:t>
            </a:r>
            <a:r>
              <a:rPr lang="en-US" altLang="ja-JP" sz="2000" b="1" dirty="0" smtClean="0">
                <a:solidFill>
                  <a:srgbClr val="FFFFFF"/>
                </a:solidFill>
              </a:rPr>
              <a:t>,    CMRR   10</a:t>
            </a:r>
            <a:r>
              <a:rPr lang="en-US" altLang="ja-JP" sz="2000" b="1" baseline="30000" dirty="0" smtClean="0">
                <a:solidFill>
                  <a:srgbClr val="FFFFFF"/>
                </a:solidFill>
              </a:rPr>
              <a:t>5</a:t>
            </a:r>
            <a:endParaRPr lang="en-US" altLang="ja-JP" sz="1200" b="1" baseline="30000" dirty="0" smtClean="0">
              <a:solidFill>
                <a:srgbClr val="CCFFCC"/>
              </a:solidFill>
            </a:endParaRPr>
          </a:p>
        </p:txBody>
      </p:sp>
      <p:sp>
        <p:nvSpPr>
          <p:cNvPr id="67" name="Rectangle 64"/>
          <p:cNvSpPr>
            <a:spLocks noChangeArrowheads="1"/>
          </p:cNvSpPr>
          <p:nvPr/>
        </p:nvSpPr>
        <p:spPr bwMode="auto">
          <a:xfrm>
            <a:off x="2571736" y="1785926"/>
            <a:ext cx="5000660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x 10 of LCGT  in phase noise</a:t>
            </a:r>
            <a:endParaRPr lang="en-US" altLang="ja-JP" sz="1200" b="1" baseline="30000" dirty="0" smtClean="0">
              <a:solidFill>
                <a:srgbClr val="CCFFCC"/>
              </a:solidFill>
            </a:endParaRPr>
          </a:p>
        </p:txBody>
      </p:sp>
      <p:sp>
        <p:nvSpPr>
          <p:cNvPr id="68" name="下矢印 67"/>
          <p:cNvSpPr/>
          <p:nvPr/>
        </p:nvSpPr>
        <p:spPr bwMode="auto">
          <a:xfrm rot="5400000" flipV="1">
            <a:off x="2244683" y="4572007"/>
            <a:ext cx="357190" cy="214315"/>
          </a:xfrm>
          <a:prstGeom prst="downArrow">
            <a:avLst/>
          </a:prstGeom>
          <a:solidFill>
            <a:srgbClr val="FFFFFF">
              <a:alpha val="1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69" name="Rectangle 64"/>
          <p:cNvSpPr>
            <a:spLocks noChangeArrowheads="1"/>
          </p:cNvSpPr>
          <p:nvPr/>
        </p:nvSpPr>
        <p:spPr bwMode="auto">
          <a:xfrm>
            <a:off x="2673310" y="4498311"/>
            <a:ext cx="5000660" cy="3988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x 1/50 of LISA</a:t>
            </a:r>
            <a:endParaRPr lang="en-US" altLang="ja-JP" sz="1200" b="1" baseline="30000" dirty="0" smtClean="0">
              <a:solidFill>
                <a:srgbClr val="CCFFCC"/>
              </a:solidFill>
            </a:endParaRPr>
          </a:p>
        </p:txBody>
      </p:sp>
      <p:sp>
        <p:nvSpPr>
          <p:cNvPr id="70" name="Rectangle 64"/>
          <p:cNvSpPr>
            <a:spLocks noChangeArrowheads="1"/>
          </p:cNvSpPr>
          <p:nvPr/>
        </p:nvSpPr>
        <p:spPr bwMode="auto">
          <a:xfrm>
            <a:off x="1744616" y="5107086"/>
            <a:ext cx="6643734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DDDDDD"/>
                </a:solidFill>
                <a:sym typeface="Wingdings" pitchFamily="2" charset="2"/>
              </a:rPr>
              <a:t>External force sources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DDDDDD"/>
                </a:solidFill>
                <a:sym typeface="Wingdings" pitchFamily="2" charset="2"/>
              </a:rPr>
              <a:t>  Fluctuation of magnetic field, electric field, gravitational field, temperature, pressure, etc.</a:t>
            </a:r>
            <a:r>
              <a:rPr kumimoji="1" lang="en-US" altLang="ja-JP" sz="20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endParaRPr kumimoji="1" lang="en-US" altLang="ja-JP" sz="2000" b="1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" name="スライド番号プレースホルダ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33</a:t>
            </a:fld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64" grpId="0"/>
      <p:bldP spid="68" grpId="0" animBg="1"/>
      <p:bldP spid="69" grpId="0"/>
      <p:bldP spid="7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角丸四角形 1285"/>
          <p:cNvSpPr/>
          <p:nvPr/>
        </p:nvSpPr>
        <p:spPr bwMode="auto">
          <a:xfrm>
            <a:off x="642910" y="1428736"/>
            <a:ext cx="4429156" cy="1285884"/>
          </a:xfrm>
          <a:prstGeom prst="roundRect">
            <a:avLst>
              <a:gd name="adj" fmla="val 4342"/>
            </a:avLst>
          </a:prstGeom>
          <a:solidFill>
            <a:srgbClr val="FFCC99">
              <a:alpha val="15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Orbit and Constellation</a:t>
            </a:r>
            <a:endParaRPr lang="en-US" altLang="ja-JP" dirty="0"/>
          </a:p>
        </p:txBody>
      </p:sp>
      <p:sp>
        <p:nvSpPr>
          <p:cNvPr id="63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The 20th workshop on General Relativity and Gravitation  (JGRG20, Sept. 23, 2010, YITP, Kyoto)</a:t>
            </a:r>
            <a:endParaRPr lang="en-US" altLang="ja-JP" sz="1200" b="1" kern="1200" dirty="0">
              <a:solidFill>
                <a:srgbClr val="DDDDDD"/>
              </a:solidFill>
              <a:latin typeface="Tahoma"/>
              <a:ea typeface="HGP創英角ｺﾞｼｯｸUB"/>
              <a:cs typeface="+mn-cs"/>
            </a:endParaRPr>
          </a:p>
        </p:txBody>
      </p:sp>
      <p:pic>
        <p:nvPicPr>
          <p:cNvPr id="14" name="Picture 5" descr="LISAorbi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2202274"/>
            <a:ext cx="3643338" cy="2726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64"/>
          <p:cNvSpPr>
            <a:spLocks noChangeArrowheads="1"/>
          </p:cNvSpPr>
          <p:nvPr/>
        </p:nvSpPr>
        <p:spPr bwMode="auto">
          <a:xfrm>
            <a:off x="642910" y="1460332"/>
            <a:ext cx="4857784" cy="3988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DDDDDD"/>
                </a:solidFill>
                <a:sym typeface="Wingdings" pitchFamily="2" charset="2"/>
              </a:rPr>
              <a:t>Record-disk orbit around the Sun</a:t>
            </a:r>
            <a:endParaRPr kumimoji="1" lang="en-US" altLang="ja-JP" sz="2000" b="1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7" name="Rectangle 64"/>
          <p:cNvSpPr>
            <a:spLocks noChangeArrowheads="1"/>
          </p:cNvSpPr>
          <p:nvPr/>
        </p:nvSpPr>
        <p:spPr bwMode="auto">
          <a:xfrm>
            <a:off x="1214414" y="1886701"/>
            <a:ext cx="421484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DDDDDD"/>
                </a:solidFill>
                <a:sym typeface="Wingdings" pitchFamily="2" charset="2"/>
              </a:rPr>
              <a:t>Relative  acc.     </a:t>
            </a:r>
            <a:r>
              <a:rPr lang="en-US" altLang="ja-JP" sz="2000" b="1" dirty="0" smtClean="0">
                <a:solidFill>
                  <a:srgbClr val="FFCC99"/>
                </a:solidFill>
                <a:sym typeface="Wingdings" pitchFamily="2" charset="2"/>
              </a:rPr>
              <a:t>4x10</a:t>
            </a:r>
            <a:r>
              <a:rPr lang="en-US" altLang="ja-JP" sz="2000" b="1" baseline="30000" dirty="0" smtClean="0">
                <a:solidFill>
                  <a:srgbClr val="FFCC99"/>
                </a:solidFill>
                <a:sym typeface="Wingdings" pitchFamily="2" charset="2"/>
              </a:rPr>
              <a:t>-12</a:t>
            </a:r>
            <a:r>
              <a:rPr lang="en-US" altLang="ja-JP" sz="2000" b="1" dirty="0" smtClean="0">
                <a:solidFill>
                  <a:srgbClr val="FFCC99"/>
                </a:solidFill>
                <a:sym typeface="Wingdings" pitchFamily="2" charset="2"/>
              </a:rPr>
              <a:t> m/s</a:t>
            </a:r>
            <a:r>
              <a:rPr lang="en-US" altLang="ja-JP" sz="2000" b="1" baseline="30000" dirty="0" smtClean="0">
                <a:solidFill>
                  <a:srgbClr val="FFCC99"/>
                </a:solidFill>
                <a:sym typeface="Wingdings" pitchFamily="2" charset="2"/>
              </a:rPr>
              <a:t>2</a:t>
            </a:r>
            <a:r>
              <a:rPr kumimoji="1" lang="en-US" altLang="ja-JP" sz="2000" b="1" kern="1200" dirty="0" smtClean="0">
                <a:solidFill>
                  <a:srgbClr val="FFCC99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endParaRPr kumimoji="1" lang="en-US" altLang="ja-JP" sz="2000" b="1" kern="1200" dirty="0">
              <a:solidFill>
                <a:srgbClr val="FFCC99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8" name="Rectangle 64"/>
          <p:cNvSpPr>
            <a:spLocks noChangeArrowheads="1"/>
          </p:cNvSpPr>
          <p:nvPr/>
        </p:nvSpPr>
        <p:spPr bwMode="auto">
          <a:xfrm>
            <a:off x="642910" y="2889092"/>
            <a:ext cx="4857784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DDDDDD"/>
                </a:solidFill>
                <a:sym typeface="Wingdings" pitchFamily="2" charset="2"/>
              </a:rPr>
              <a:t>Halo orbit around L2 (or L1)</a:t>
            </a:r>
            <a:endParaRPr kumimoji="1" lang="en-US" altLang="ja-JP" sz="2000" b="1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" name="Rectangle 64"/>
          <p:cNvSpPr>
            <a:spLocks noChangeArrowheads="1"/>
          </p:cNvSpPr>
          <p:nvPr/>
        </p:nvSpPr>
        <p:spPr bwMode="auto">
          <a:xfrm>
            <a:off x="1214414" y="3386899"/>
            <a:ext cx="4214842" cy="3988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DDDDDD"/>
                </a:solidFill>
                <a:sym typeface="Wingdings" pitchFamily="2" charset="2"/>
              </a:rPr>
              <a:t>Relative  acc.     </a:t>
            </a:r>
            <a:r>
              <a:rPr lang="en-US" altLang="ja-JP" sz="2000" b="1" dirty="0" smtClean="0">
                <a:solidFill>
                  <a:srgbClr val="FFCC99"/>
                </a:solidFill>
                <a:sym typeface="Wingdings" pitchFamily="2" charset="2"/>
              </a:rPr>
              <a:t>4x10</a:t>
            </a:r>
            <a:r>
              <a:rPr lang="en-US" altLang="ja-JP" sz="2000" b="1" baseline="30000" dirty="0" smtClean="0">
                <a:solidFill>
                  <a:srgbClr val="FFCC99"/>
                </a:solidFill>
                <a:sym typeface="Wingdings" pitchFamily="2" charset="2"/>
              </a:rPr>
              <a:t>-7</a:t>
            </a:r>
            <a:r>
              <a:rPr lang="en-US" altLang="ja-JP" sz="2000" b="1" dirty="0" smtClean="0">
                <a:solidFill>
                  <a:srgbClr val="FFCC99"/>
                </a:solidFill>
                <a:sym typeface="Wingdings" pitchFamily="2" charset="2"/>
              </a:rPr>
              <a:t> m/s</a:t>
            </a:r>
            <a:r>
              <a:rPr lang="en-US" altLang="ja-JP" sz="2000" b="1" baseline="30000" dirty="0" smtClean="0">
                <a:solidFill>
                  <a:srgbClr val="FFCC99"/>
                </a:solidFill>
                <a:sym typeface="Wingdings" pitchFamily="2" charset="2"/>
              </a:rPr>
              <a:t>2</a:t>
            </a:r>
            <a:r>
              <a:rPr kumimoji="1" lang="en-US" altLang="ja-JP" sz="2000" b="1" kern="1200" dirty="0" smtClean="0">
                <a:solidFill>
                  <a:srgbClr val="FFCC99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endParaRPr kumimoji="1" lang="en-US" altLang="ja-JP" sz="2000" b="1" kern="1200" dirty="0">
              <a:solidFill>
                <a:srgbClr val="FFCC99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0" name="Rectangle 64"/>
          <p:cNvSpPr>
            <a:spLocks noChangeArrowheads="1"/>
          </p:cNvSpPr>
          <p:nvPr/>
        </p:nvSpPr>
        <p:spPr bwMode="auto">
          <a:xfrm>
            <a:off x="1643042" y="2285992"/>
            <a:ext cx="3071834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sym typeface="Wingdings" pitchFamily="2" charset="2"/>
              </a:rPr>
              <a:t>(Mirror force  ~</a:t>
            </a:r>
            <a:r>
              <a:rPr lang="en-US" altLang="ja-JP" sz="1800" b="1" dirty="0" smtClean="0">
                <a:solidFill>
                  <a:srgbClr val="FFCC99"/>
                </a:solidFill>
                <a:sym typeface="Wingdings" pitchFamily="2" charset="2"/>
              </a:rPr>
              <a:t>10</a:t>
            </a:r>
            <a:r>
              <a:rPr lang="en-US" altLang="ja-JP" sz="1800" b="1" baseline="30000" dirty="0" smtClean="0">
                <a:solidFill>
                  <a:srgbClr val="FFCC99"/>
                </a:solidFill>
                <a:sym typeface="Wingdings" pitchFamily="2" charset="2"/>
              </a:rPr>
              <a:t>-9</a:t>
            </a:r>
            <a:r>
              <a:rPr lang="en-US" altLang="ja-JP" sz="1800" b="1" dirty="0" smtClean="0">
                <a:solidFill>
                  <a:srgbClr val="FFCC99"/>
                </a:solidFill>
                <a:sym typeface="Wingdings" pitchFamily="2" charset="2"/>
              </a:rPr>
              <a:t> N</a:t>
            </a:r>
            <a:r>
              <a:rPr kumimoji="1" lang="en-US" altLang="ja-JP" sz="18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r>
              <a:rPr lang="en-US" altLang="ja-JP" sz="1800" b="1" dirty="0" smtClean="0">
                <a:solidFill>
                  <a:srgbClr val="DDDDDD"/>
                </a:solidFill>
                <a:sym typeface="Wingdings" pitchFamily="2" charset="2"/>
              </a:rPr>
              <a:t>)</a:t>
            </a:r>
            <a:endParaRPr kumimoji="1" lang="en-US" altLang="ja-JP" sz="1800" b="1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1" name="Rectangle 64"/>
          <p:cNvSpPr>
            <a:spLocks noChangeArrowheads="1"/>
          </p:cNvSpPr>
          <p:nvPr/>
        </p:nvSpPr>
        <p:spPr bwMode="auto">
          <a:xfrm>
            <a:off x="1714480" y="3817786"/>
            <a:ext cx="4214842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sym typeface="Wingdings" pitchFamily="2" charset="2"/>
              </a:rPr>
              <a:t>(Mirror force  ~</a:t>
            </a:r>
            <a:r>
              <a:rPr lang="en-US" altLang="ja-JP" sz="1800" b="1" dirty="0" smtClean="0">
                <a:solidFill>
                  <a:srgbClr val="FFCC99"/>
                </a:solidFill>
                <a:sym typeface="Wingdings" pitchFamily="2" charset="2"/>
              </a:rPr>
              <a:t>10</a:t>
            </a:r>
            <a:r>
              <a:rPr lang="en-US" altLang="ja-JP" sz="1800" b="1" baseline="30000" dirty="0" smtClean="0">
                <a:solidFill>
                  <a:srgbClr val="FFCC99"/>
                </a:solidFill>
                <a:sym typeface="Wingdings" pitchFamily="2" charset="2"/>
              </a:rPr>
              <a:t>-4</a:t>
            </a:r>
            <a:r>
              <a:rPr lang="en-US" altLang="ja-JP" sz="1800" b="1" dirty="0" smtClean="0">
                <a:solidFill>
                  <a:srgbClr val="FFCC99"/>
                </a:solidFill>
                <a:sym typeface="Wingdings" pitchFamily="2" charset="2"/>
              </a:rPr>
              <a:t> N</a:t>
            </a:r>
            <a:r>
              <a:rPr kumimoji="1" lang="en-US" altLang="ja-JP" sz="18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r>
              <a:rPr lang="en-US" altLang="ja-JP" sz="1800" b="1" dirty="0" smtClean="0">
                <a:solidFill>
                  <a:srgbClr val="DDDDDD"/>
                </a:solidFill>
                <a:sym typeface="Wingdings" pitchFamily="2" charset="2"/>
              </a:rPr>
              <a:t>)</a:t>
            </a:r>
            <a:endParaRPr kumimoji="1" lang="en-US" altLang="ja-JP" sz="1800" b="1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grpSp>
        <p:nvGrpSpPr>
          <p:cNvPr id="658" name="グループ化 657"/>
          <p:cNvGrpSpPr/>
          <p:nvPr/>
        </p:nvGrpSpPr>
        <p:grpSpPr>
          <a:xfrm rot="15025950">
            <a:off x="6241154" y="3991840"/>
            <a:ext cx="468631" cy="386138"/>
            <a:chOff x="9501222" y="714356"/>
            <a:chExt cx="5338763" cy="4864101"/>
          </a:xfrm>
        </p:grpSpPr>
        <p:sp>
          <p:nvSpPr>
            <p:cNvPr id="659" name="Oval 137"/>
            <p:cNvSpPr>
              <a:spLocks noChangeArrowheads="1"/>
            </p:cNvSpPr>
            <p:nvPr/>
          </p:nvSpPr>
          <p:spPr bwMode="auto">
            <a:xfrm>
              <a:off x="9501222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0" name="Oval 209"/>
            <p:cNvSpPr>
              <a:spLocks noChangeArrowheads="1"/>
            </p:cNvSpPr>
            <p:nvPr/>
          </p:nvSpPr>
          <p:spPr bwMode="auto">
            <a:xfrm>
              <a:off x="11264935" y="714356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1" name="Oval 210"/>
            <p:cNvSpPr>
              <a:spLocks noChangeArrowheads="1"/>
            </p:cNvSpPr>
            <p:nvPr/>
          </p:nvSpPr>
          <p:spPr bwMode="auto">
            <a:xfrm>
              <a:off x="13034997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2" name="Freeform 5"/>
            <p:cNvSpPr>
              <a:spLocks/>
            </p:cNvSpPr>
            <p:nvPr/>
          </p:nvSpPr>
          <p:spPr bwMode="auto">
            <a:xfrm rot="14397729">
              <a:off x="11963435" y="3244831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3" name="Freeform 6"/>
            <p:cNvSpPr>
              <a:spLocks/>
            </p:cNvSpPr>
            <p:nvPr/>
          </p:nvSpPr>
          <p:spPr bwMode="auto">
            <a:xfrm rot="14397729" flipV="1">
              <a:off x="12095197" y="3171806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4" name="Freeform 7"/>
            <p:cNvSpPr>
              <a:spLocks/>
            </p:cNvSpPr>
            <p:nvPr/>
          </p:nvSpPr>
          <p:spPr bwMode="auto">
            <a:xfrm rot="14397729">
              <a:off x="12047572" y="3024168"/>
              <a:ext cx="2006600" cy="190500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5" name="Rectangle 8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6" name="Rectangle 9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7" name="Rectangle 10"/>
            <p:cNvSpPr>
              <a:spLocks noChangeArrowheads="1"/>
            </p:cNvSpPr>
            <p:nvPr/>
          </p:nvSpPr>
          <p:spPr bwMode="auto">
            <a:xfrm rot="10780961">
              <a:off x="12138060" y="14192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8" name="Line 11"/>
            <p:cNvSpPr>
              <a:spLocks noChangeShapeType="1"/>
            </p:cNvSpPr>
            <p:nvPr/>
          </p:nvSpPr>
          <p:spPr bwMode="auto">
            <a:xfrm rot="7209001" flipV="1">
              <a:off x="11468135" y="1622406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9" name="Rectangle 12"/>
            <p:cNvSpPr>
              <a:spLocks noChangeArrowheads="1"/>
            </p:cNvSpPr>
            <p:nvPr/>
          </p:nvSpPr>
          <p:spPr bwMode="auto">
            <a:xfrm rot="7209001">
              <a:off x="12274585" y="1050906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70" name="Freeform 13"/>
            <p:cNvSpPr>
              <a:spLocks/>
            </p:cNvSpPr>
            <p:nvPr/>
          </p:nvSpPr>
          <p:spPr bwMode="auto">
            <a:xfrm rot="7209001">
              <a:off x="11934860" y="188593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71" name="Line 14"/>
            <p:cNvSpPr>
              <a:spLocks noChangeShapeType="1"/>
            </p:cNvSpPr>
            <p:nvPr/>
          </p:nvSpPr>
          <p:spPr bwMode="auto">
            <a:xfrm rot="7209001">
              <a:off x="11993597" y="19891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72" name="Line 15"/>
            <p:cNvSpPr>
              <a:spLocks noChangeShapeType="1"/>
            </p:cNvSpPr>
            <p:nvPr/>
          </p:nvSpPr>
          <p:spPr bwMode="auto">
            <a:xfrm rot="7209001">
              <a:off x="11880885" y="1928794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673" name="Group 16"/>
            <p:cNvGrpSpPr>
              <a:grpSpLocks/>
            </p:cNvGrpSpPr>
            <p:nvPr/>
          </p:nvGrpSpPr>
          <p:grpSpPr bwMode="auto">
            <a:xfrm rot="7209001">
              <a:off x="11449039" y="2208261"/>
              <a:ext cx="600087" cy="495300"/>
              <a:chOff x="4785" y="11039"/>
              <a:chExt cx="829" cy="688"/>
            </a:xfrm>
          </p:grpSpPr>
          <p:sp>
            <p:nvSpPr>
              <p:cNvPr id="860" name="Freeform 1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61" name="Line 1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62" name="Line 1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63" name="Line 2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64" name="Arc 2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674" name="Freeform 22"/>
            <p:cNvSpPr>
              <a:spLocks/>
            </p:cNvSpPr>
            <p:nvPr/>
          </p:nvSpPr>
          <p:spPr bwMode="auto">
            <a:xfrm rot="9872463">
              <a:off x="11779285" y="19891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75" name="Freeform 23"/>
            <p:cNvSpPr>
              <a:spLocks/>
            </p:cNvSpPr>
            <p:nvPr/>
          </p:nvSpPr>
          <p:spPr bwMode="auto">
            <a:xfrm rot="7209001">
              <a:off x="11658635" y="1998643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76" name="Arc 24"/>
            <p:cNvSpPr>
              <a:spLocks/>
            </p:cNvSpPr>
            <p:nvPr/>
          </p:nvSpPr>
          <p:spPr bwMode="auto">
            <a:xfrm rot="14146499">
              <a:off x="11965022" y="18779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77" name="Arc 25"/>
            <p:cNvSpPr>
              <a:spLocks/>
            </p:cNvSpPr>
            <p:nvPr/>
          </p:nvSpPr>
          <p:spPr bwMode="auto">
            <a:xfrm rot="271502" flipV="1">
              <a:off x="11680860" y="1716069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678" name="Group 26"/>
            <p:cNvGrpSpPr>
              <a:grpSpLocks/>
            </p:cNvGrpSpPr>
            <p:nvPr/>
          </p:nvGrpSpPr>
          <p:grpSpPr bwMode="auto">
            <a:xfrm rot="7209001">
              <a:off x="11403004" y="2178095"/>
              <a:ext cx="600087" cy="500063"/>
              <a:chOff x="4785" y="11039"/>
              <a:chExt cx="829" cy="688"/>
            </a:xfrm>
          </p:grpSpPr>
          <p:sp>
            <p:nvSpPr>
              <p:cNvPr id="855" name="Freeform 2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56" name="Line 2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57" name="Line 2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58" name="Line 3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59" name="Arc 3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679" name="Arc 32"/>
            <p:cNvSpPr>
              <a:spLocks/>
            </p:cNvSpPr>
            <p:nvPr/>
          </p:nvSpPr>
          <p:spPr bwMode="auto">
            <a:xfrm rot="9872463" flipH="1" flipV="1">
              <a:off x="11677685" y="198594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0" name="Arc 33"/>
            <p:cNvSpPr>
              <a:spLocks/>
            </p:cNvSpPr>
            <p:nvPr/>
          </p:nvSpPr>
          <p:spPr bwMode="auto">
            <a:xfrm rot="9872463">
              <a:off x="11750710" y="18478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1" name="Arc 34"/>
            <p:cNvSpPr>
              <a:spLocks/>
            </p:cNvSpPr>
            <p:nvPr/>
          </p:nvSpPr>
          <p:spPr bwMode="auto">
            <a:xfrm rot="9872463">
              <a:off x="11934860" y="1828781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2" name="Arc 35"/>
            <p:cNvSpPr>
              <a:spLocks/>
            </p:cNvSpPr>
            <p:nvPr/>
          </p:nvSpPr>
          <p:spPr bwMode="auto">
            <a:xfrm rot="9872463" flipH="1" flipV="1">
              <a:off x="11868185" y="19462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3" name="Line 36"/>
            <p:cNvSpPr>
              <a:spLocks noChangeShapeType="1"/>
            </p:cNvSpPr>
            <p:nvPr/>
          </p:nvSpPr>
          <p:spPr bwMode="auto">
            <a:xfrm rot="9016332" flipV="1">
              <a:off x="12363485" y="1552556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4" name="Freeform 37"/>
            <p:cNvSpPr>
              <a:spLocks/>
            </p:cNvSpPr>
            <p:nvPr/>
          </p:nvSpPr>
          <p:spPr bwMode="auto">
            <a:xfrm rot="3616332">
              <a:off x="12339672" y="1885931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5" name="Line 38"/>
            <p:cNvSpPr>
              <a:spLocks noChangeShapeType="1"/>
            </p:cNvSpPr>
            <p:nvPr/>
          </p:nvSpPr>
          <p:spPr bwMode="auto">
            <a:xfrm rot="3616332">
              <a:off x="12401585" y="19256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6" name="Line 39"/>
            <p:cNvSpPr>
              <a:spLocks noChangeShapeType="1"/>
            </p:cNvSpPr>
            <p:nvPr/>
          </p:nvSpPr>
          <p:spPr bwMode="auto">
            <a:xfrm rot="3616332">
              <a:off x="12290460" y="1993881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7" name="Freeform 40"/>
            <p:cNvSpPr>
              <a:spLocks/>
            </p:cNvSpPr>
            <p:nvPr/>
          </p:nvSpPr>
          <p:spPr bwMode="auto">
            <a:xfrm rot="3616332">
              <a:off x="12463497" y="2066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8" name="Line 41"/>
            <p:cNvSpPr>
              <a:spLocks noChangeShapeType="1"/>
            </p:cNvSpPr>
            <p:nvPr/>
          </p:nvSpPr>
          <p:spPr bwMode="auto">
            <a:xfrm rot="3616332">
              <a:off x="12504772" y="1979593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9" name="Line 42"/>
            <p:cNvSpPr>
              <a:spLocks noChangeShapeType="1"/>
            </p:cNvSpPr>
            <p:nvPr/>
          </p:nvSpPr>
          <p:spPr bwMode="auto">
            <a:xfrm rot="3616332">
              <a:off x="12617485" y="2155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0" name="Line 43"/>
            <p:cNvSpPr>
              <a:spLocks noChangeShapeType="1"/>
            </p:cNvSpPr>
            <p:nvPr/>
          </p:nvSpPr>
          <p:spPr bwMode="auto">
            <a:xfrm rot="3616332">
              <a:off x="12290460" y="2343131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1" name="Arc 44"/>
            <p:cNvSpPr>
              <a:spLocks/>
            </p:cNvSpPr>
            <p:nvPr/>
          </p:nvSpPr>
          <p:spPr bwMode="auto">
            <a:xfrm rot="17144832">
              <a:off x="12422222" y="221295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2" name="Freeform 45"/>
            <p:cNvSpPr>
              <a:spLocks/>
            </p:cNvSpPr>
            <p:nvPr/>
          </p:nvSpPr>
          <p:spPr bwMode="auto">
            <a:xfrm rot="6279794">
              <a:off x="12350785" y="1995468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3" name="Freeform 46"/>
            <p:cNvSpPr>
              <a:spLocks/>
            </p:cNvSpPr>
            <p:nvPr/>
          </p:nvSpPr>
          <p:spPr bwMode="auto">
            <a:xfrm rot="3616332">
              <a:off x="12242835" y="2000231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4" name="Arc 47"/>
            <p:cNvSpPr>
              <a:spLocks/>
            </p:cNvSpPr>
            <p:nvPr/>
          </p:nvSpPr>
          <p:spPr bwMode="auto">
            <a:xfrm rot="10553830">
              <a:off x="12380947" y="1716069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5" name="Arc 48"/>
            <p:cNvSpPr>
              <a:spLocks/>
            </p:cNvSpPr>
            <p:nvPr/>
          </p:nvSpPr>
          <p:spPr bwMode="auto">
            <a:xfrm rot="18278834" flipV="1">
              <a:off x="12096785" y="188275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696" name="Group 49"/>
            <p:cNvGrpSpPr>
              <a:grpSpLocks/>
            </p:cNvGrpSpPr>
            <p:nvPr/>
          </p:nvGrpSpPr>
          <p:grpSpPr bwMode="auto">
            <a:xfrm rot="3616332">
              <a:off x="12330179" y="2190799"/>
              <a:ext cx="600087" cy="503238"/>
              <a:chOff x="4785" y="11039"/>
              <a:chExt cx="829" cy="688"/>
            </a:xfrm>
          </p:grpSpPr>
          <p:sp>
            <p:nvSpPr>
              <p:cNvPr id="850" name="Freeform 5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51" name="Line 5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52" name="Line 5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53" name="Line 5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54" name="Arc 5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697" name="Arc 55"/>
            <p:cNvSpPr>
              <a:spLocks/>
            </p:cNvSpPr>
            <p:nvPr/>
          </p:nvSpPr>
          <p:spPr bwMode="auto">
            <a:xfrm rot="6279794" flipH="1" flipV="1">
              <a:off x="12323797" y="1989118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8" name="Arc 56"/>
            <p:cNvSpPr>
              <a:spLocks/>
            </p:cNvSpPr>
            <p:nvPr/>
          </p:nvSpPr>
          <p:spPr bwMode="auto">
            <a:xfrm rot="6279794">
              <a:off x="12241247" y="185735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9" name="Arc 57"/>
            <p:cNvSpPr>
              <a:spLocks/>
            </p:cNvSpPr>
            <p:nvPr/>
          </p:nvSpPr>
          <p:spPr bwMode="auto">
            <a:xfrm rot="6279794">
              <a:off x="12279347" y="1831956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00" name="Arc 58"/>
            <p:cNvSpPr>
              <a:spLocks/>
            </p:cNvSpPr>
            <p:nvPr/>
          </p:nvSpPr>
          <p:spPr bwMode="auto">
            <a:xfrm rot="6279794" flipH="1" flipV="1">
              <a:off x="12344435" y="194625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01" name="Line 59"/>
            <p:cNvSpPr>
              <a:spLocks noChangeShapeType="1"/>
            </p:cNvSpPr>
            <p:nvPr/>
          </p:nvSpPr>
          <p:spPr bwMode="auto">
            <a:xfrm rot="7209001">
              <a:off x="11844372" y="1441431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02" name="Line 60"/>
            <p:cNvSpPr>
              <a:spLocks noChangeShapeType="1"/>
            </p:cNvSpPr>
            <p:nvPr/>
          </p:nvSpPr>
          <p:spPr bwMode="auto">
            <a:xfrm rot="14429284">
              <a:off x="12515885" y="1449368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703" name="Group 61"/>
            <p:cNvGrpSpPr>
              <a:grpSpLocks/>
            </p:cNvGrpSpPr>
            <p:nvPr/>
          </p:nvGrpSpPr>
          <p:grpSpPr bwMode="auto">
            <a:xfrm rot="14462297">
              <a:off x="12703220" y="1458910"/>
              <a:ext cx="223837" cy="180975"/>
              <a:chOff x="5504" y="8144"/>
              <a:chExt cx="291" cy="236"/>
            </a:xfrm>
          </p:grpSpPr>
          <p:sp>
            <p:nvSpPr>
              <p:cNvPr id="848" name="Rectangle 6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49" name="Rectangle 6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704" name="Group 64"/>
            <p:cNvGrpSpPr>
              <a:grpSpLocks/>
            </p:cNvGrpSpPr>
            <p:nvPr/>
          </p:nvGrpSpPr>
          <p:grpSpPr bwMode="auto">
            <a:xfrm rot="7209001">
              <a:off x="11436374" y="1468435"/>
              <a:ext cx="227014" cy="180975"/>
              <a:chOff x="5504" y="8144"/>
              <a:chExt cx="291" cy="236"/>
            </a:xfrm>
          </p:grpSpPr>
          <p:sp>
            <p:nvSpPr>
              <p:cNvPr id="846" name="Rectangle 6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47" name="Rectangle 6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705" name="Rectangle 67"/>
            <p:cNvSpPr>
              <a:spLocks noChangeArrowheads="1"/>
            </p:cNvSpPr>
            <p:nvPr/>
          </p:nvSpPr>
          <p:spPr bwMode="auto">
            <a:xfrm rot="10780961">
              <a:off x="12134885" y="1417619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06" name="Rectangle 68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07" name="Rectangle 69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08" name="Rectangle 70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09" name="Rectangle 71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0" name="Rectangle 72"/>
            <p:cNvSpPr>
              <a:spLocks noChangeArrowheads="1"/>
            </p:cNvSpPr>
            <p:nvPr/>
          </p:nvSpPr>
          <p:spPr bwMode="auto">
            <a:xfrm rot="18028040" flipH="1">
              <a:off x="13933522" y="45180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1" name="Line 73"/>
            <p:cNvSpPr>
              <a:spLocks noChangeShapeType="1"/>
            </p:cNvSpPr>
            <p:nvPr/>
          </p:nvSpPr>
          <p:spPr bwMode="auto">
            <a:xfrm flipH="1" flipV="1">
              <a:off x="13233435" y="4671994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2" name="Rectangle 74"/>
            <p:cNvSpPr>
              <a:spLocks noChangeArrowheads="1"/>
            </p:cNvSpPr>
            <p:nvPr/>
          </p:nvSpPr>
          <p:spPr bwMode="auto">
            <a:xfrm flipH="1">
              <a:off x="14316110" y="4576744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3" name="Freeform 75"/>
            <p:cNvSpPr>
              <a:spLocks/>
            </p:cNvSpPr>
            <p:nvPr/>
          </p:nvSpPr>
          <p:spPr bwMode="auto">
            <a:xfrm flipH="1">
              <a:off x="13508072" y="460055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4" name="Line 76"/>
            <p:cNvSpPr>
              <a:spLocks noChangeShapeType="1"/>
            </p:cNvSpPr>
            <p:nvPr/>
          </p:nvSpPr>
          <p:spPr bwMode="auto">
            <a:xfrm flipH="1">
              <a:off x="13511247" y="460849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5" name="Line 77"/>
            <p:cNvSpPr>
              <a:spLocks noChangeShapeType="1"/>
            </p:cNvSpPr>
            <p:nvPr/>
          </p:nvSpPr>
          <p:spPr bwMode="auto">
            <a:xfrm flipH="1">
              <a:off x="13509660" y="4737081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716" name="Group 78"/>
            <p:cNvGrpSpPr>
              <a:grpSpLocks/>
            </p:cNvGrpSpPr>
            <p:nvPr/>
          </p:nvGrpSpPr>
          <p:grpSpPr bwMode="auto">
            <a:xfrm flipH="1">
              <a:off x="12703128" y="4371956"/>
              <a:ext cx="600087" cy="495300"/>
              <a:chOff x="4785" y="11039"/>
              <a:chExt cx="829" cy="688"/>
            </a:xfrm>
          </p:grpSpPr>
          <p:sp>
            <p:nvSpPr>
              <p:cNvPr id="841" name="Freeform 7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42" name="Line 8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43" name="Line 8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44" name="Line 8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45" name="Arc 8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717" name="Freeform 84"/>
            <p:cNvSpPr>
              <a:spLocks/>
            </p:cNvSpPr>
            <p:nvPr/>
          </p:nvSpPr>
          <p:spPr bwMode="auto">
            <a:xfrm rot="18936538" flipH="1">
              <a:off x="13274710" y="45672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8" name="Freeform 85"/>
            <p:cNvSpPr>
              <a:spLocks/>
            </p:cNvSpPr>
            <p:nvPr/>
          </p:nvSpPr>
          <p:spPr bwMode="auto">
            <a:xfrm flipH="1">
              <a:off x="13141360" y="455769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9" name="Arc 86"/>
            <p:cNvSpPr>
              <a:spLocks/>
            </p:cNvSpPr>
            <p:nvPr/>
          </p:nvSpPr>
          <p:spPr bwMode="auto">
            <a:xfrm rot="14662502" flipH="1">
              <a:off x="13393772" y="43417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0" name="Arc 87"/>
            <p:cNvSpPr>
              <a:spLocks/>
            </p:cNvSpPr>
            <p:nvPr/>
          </p:nvSpPr>
          <p:spPr bwMode="auto">
            <a:xfrm rot="6937498" flipH="1" flipV="1">
              <a:off x="13392185" y="4667231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721" name="Group 88"/>
            <p:cNvGrpSpPr>
              <a:grpSpLocks/>
            </p:cNvGrpSpPr>
            <p:nvPr/>
          </p:nvGrpSpPr>
          <p:grpSpPr bwMode="auto">
            <a:xfrm flipH="1">
              <a:off x="12703128" y="4416406"/>
              <a:ext cx="600087" cy="500063"/>
              <a:chOff x="4785" y="11039"/>
              <a:chExt cx="829" cy="688"/>
            </a:xfrm>
          </p:grpSpPr>
          <p:sp>
            <p:nvSpPr>
              <p:cNvPr id="836" name="Freeform 8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37" name="Line 9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38" name="Line 9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39" name="Line 9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40" name="Arc 9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722" name="Arc 94"/>
            <p:cNvSpPr>
              <a:spLocks/>
            </p:cNvSpPr>
            <p:nvPr/>
          </p:nvSpPr>
          <p:spPr bwMode="auto">
            <a:xfrm rot="18936538" flipV="1">
              <a:off x="13131835" y="449419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3" name="Arc 95"/>
            <p:cNvSpPr>
              <a:spLocks/>
            </p:cNvSpPr>
            <p:nvPr/>
          </p:nvSpPr>
          <p:spPr bwMode="auto">
            <a:xfrm rot="18936538" flipH="1">
              <a:off x="13288997" y="45021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4" name="Arc 96"/>
            <p:cNvSpPr>
              <a:spLocks/>
            </p:cNvSpPr>
            <p:nvPr/>
          </p:nvSpPr>
          <p:spPr bwMode="auto">
            <a:xfrm rot="18936538" flipH="1">
              <a:off x="13541410" y="46021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5" name="Arc 97"/>
            <p:cNvSpPr>
              <a:spLocks/>
            </p:cNvSpPr>
            <p:nvPr/>
          </p:nvSpPr>
          <p:spPr bwMode="auto">
            <a:xfrm rot="18936538" flipV="1">
              <a:off x="13408060" y="46005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6" name="Line 98"/>
            <p:cNvSpPr>
              <a:spLocks noChangeShapeType="1"/>
            </p:cNvSpPr>
            <p:nvPr/>
          </p:nvSpPr>
          <p:spPr bwMode="auto">
            <a:xfrm rot="19792668" flipH="1" flipV="1">
              <a:off x="13774772" y="3987781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7" name="Freeform 99"/>
            <p:cNvSpPr>
              <a:spLocks/>
            </p:cNvSpPr>
            <p:nvPr/>
          </p:nvSpPr>
          <p:spPr bwMode="auto">
            <a:xfrm rot="3592668" flipH="1">
              <a:off x="13712860" y="4249718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8" name="Line 100"/>
            <p:cNvSpPr>
              <a:spLocks noChangeShapeType="1"/>
            </p:cNvSpPr>
            <p:nvPr/>
          </p:nvSpPr>
          <p:spPr bwMode="auto">
            <a:xfrm rot="3592668" flipH="1">
              <a:off x="13771597" y="42878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9" name="Line 101"/>
            <p:cNvSpPr>
              <a:spLocks noChangeShapeType="1"/>
            </p:cNvSpPr>
            <p:nvPr/>
          </p:nvSpPr>
          <p:spPr bwMode="auto">
            <a:xfrm rot="3592668" flipH="1">
              <a:off x="13657297" y="4348143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0" name="Freeform 102"/>
            <p:cNvSpPr>
              <a:spLocks/>
            </p:cNvSpPr>
            <p:nvPr/>
          </p:nvSpPr>
          <p:spPr bwMode="auto">
            <a:xfrm rot="3592668" flipH="1">
              <a:off x="13495372" y="3840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1" name="Line 103"/>
            <p:cNvSpPr>
              <a:spLocks noChangeShapeType="1"/>
            </p:cNvSpPr>
            <p:nvPr/>
          </p:nvSpPr>
          <p:spPr bwMode="auto">
            <a:xfrm rot="3592668" flipH="1">
              <a:off x="13622372" y="3900468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2" name="Line 104"/>
            <p:cNvSpPr>
              <a:spLocks noChangeShapeType="1"/>
            </p:cNvSpPr>
            <p:nvPr/>
          </p:nvSpPr>
          <p:spPr bwMode="auto">
            <a:xfrm rot="3592668" flipH="1">
              <a:off x="13652535" y="3933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3" name="Line 105"/>
            <p:cNvSpPr>
              <a:spLocks noChangeShapeType="1"/>
            </p:cNvSpPr>
            <p:nvPr/>
          </p:nvSpPr>
          <p:spPr bwMode="auto">
            <a:xfrm rot="3592668" flipH="1">
              <a:off x="13323922" y="4119543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4" name="Arc 106"/>
            <p:cNvSpPr>
              <a:spLocks/>
            </p:cNvSpPr>
            <p:nvPr/>
          </p:nvSpPr>
          <p:spPr bwMode="auto">
            <a:xfrm rot="11664170" flipH="1">
              <a:off x="13204860" y="35528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5" name="Freeform 107"/>
            <p:cNvSpPr>
              <a:spLocks/>
            </p:cNvSpPr>
            <p:nvPr/>
          </p:nvSpPr>
          <p:spPr bwMode="auto">
            <a:xfrm rot="929206" flipH="1">
              <a:off x="13557285" y="407033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6" name="Freeform 108"/>
            <p:cNvSpPr>
              <a:spLocks/>
            </p:cNvSpPr>
            <p:nvPr/>
          </p:nvSpPr>
          <p:spPr bwMode="auto">
            <a:xfrm rot="3592668" flipH="1">
              <a:off x="13433460" y="4049693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7" name="Arc 109"/>
            <p:cNvSpPr>
              <a:spLocks/>
            </p:cNvSpPr>
            <p:nvPr/>
          </p:nvSpPr>
          <p:spPr bwMode="auto">
            <a:xfrm rot="18255170" flipH="1">
              <a:off x="13741435" y="406239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8" name="Arc 110"/>
            <p:cNvSpPr>
              <a:spLocks/>
            </p:cNvSpPr>
            <p:nvPr/>
          </p:nvSpPr>
          <p:spPr bwMode="auto">
            <a:xfrm rot="10530167" flipH="1" flipV="1">
              <a:off x="13457272" y="422590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739" name="Group 111"/>
            <p:cNvGrpSpPr>
              <a:grpSpLocks/>
            </p:cNvGrpSpPr>
            <p:nvPr/>
          </p:nvGrpSpPr>
          <p:grpSpPr bwMode="auto">
            <a:xfrm rot="3592668" flipH="1">
              <a:off x="13154019" y="3611480"/>
              <a:ext cx="600087" cy="503238"/>
              <a:chOff x="4785" y="11039"/>
              <a:chExt cx="829" cy="688"/>
            </a:xfrm>
          </p:grpSpPr>
          <p:sp>
            <p:nvSpPr>
              <p:cNvPr id="831" name="Freeform 11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32" name="Line 11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33" name="Line 11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34" name="Line 11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35" name="Arc 11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740" name="Arc 117"/>
            <p:cNvSpPr>
              <a:spLocks/>
            </p:cNvSpPr>
            <p:nvPr/>
          </p:nvSpPr>
          <p:spPr bwMode="auto">
            <a:xfrm rot="929206" flipV="1">
              <a:off x="13455685" y="3933806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41" name="Arc 118"/>
            <p:cNvSpPr>
              <a:spLocks/>
            </p:cNvSpPr>
            <p:nvPr/>
          </p:nvSpPr>
          <p:spPr bwMode="auto">
            <a:xfrm rot="929206" flipH="1">
              <a:off x="13527122" y="407350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42" name="Arc 119"/>
            <p:cNvSpPr>
              <a:spLocks/>
            </p:cNvSpPr>
            <p:nvPr/>
          </p:nvSpPr>
          <p:spPr bwMode="auto">
            <a:xfrm rot="929206" flipH="1">
              <a:off x="13711272" y="43036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43" name="Arc 120"/>
            <p:cNvSpPr>
              <a:spLocks/>
            </p:cNvSpPr>
            <p:nvPr/>
          </p:nvSpPr>
          <p:spPr bwMode="auto">
            <a:xfrm rot="929206" flipV="1">
              <a:off x="13646185" y="418780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44" name="Line 121"/>
            <p:cNvSpPr>
              <a:spLocks noChangeShapeType="1"/>
            </p:cNvSpPr>
            <p:nvPr/>
          </p:nvSpPr>
          <p:spPr bwMode="auto">
            <a:xfrm flipH="1">
              <a:off x="13703335" y="4651356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45" name="Line 122"/>
            <p:cNvSpPr>
              <a:spLocks noChangeShapeType="1"/>
            </p:cNvSpPr>
            <p:nvPr/>
          </p:nvSpPr>
          <p:spPr bwMode="auto">
            <a:xfrm rot="14379716" flipH="1">
              <a:off x="14035122" y="4067156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746" name="Group 123"/>
            <p:cNvGrpSpPr>
              <a:grpSpLocks/>
            </p:cNvGrpSpPr>
            <p:nvPr/>
          </p:nvGrpSpPr>
          <p:grpSpPr bwMode="auto">
            <a:xfrm rot="14346703" flipH="1">
              <a:off x="14209737" y="4059201"/>
              <a:ext cx="223837" cy="180975"/>
              <a:chOff x="5504" y="8144"/>
              <a:chExt cx="291" cy="236"/>
            </a:xfrm>
          </p:grpSpPr>
          <p:sp>
            <p:nvSpPr>
              <p:cNvPr id="829" name="Rectangle 12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30" name="Rectangle 12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747" name="Group 126"/>
            <p:cNvGrpSpPr>
              <a:grpSpLocks/>
            </p:cNvGrpSpPr>
            <p:nvPr/>
          </p:nvGrpSpPr>
          <p:grpSpPr bwMode="auto">
            <a:xfrm flipH="1">
              <a:off x="13565203" y="5149831"/>
              <a:ext cx="227014" cy="180975"/>
              <a:chOff x="5504" y="8144"/>
              <a:chExt cx="291" cy="236"/>
            </a:xfrm>
          </p:grpSpPr>
          <p:sp>
            <p:nvSpPr>
              <p:cNvPr id="827" name="Rectangle 127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28" name="Rectangle 128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748" name="Rectangle 129"/>
            <p:cNvSpPr>
              <a:spLocks noChangeArrowheads="1"/>
            </p:cNvSpPr>
            <p:nvPr/>
          </p:nvSpPr>
          <p:spPr bwMode="auto">
            <a:xfrm rot="18028040" flipH="1">
              <a:off x="13931935" y="4519593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49" name="Rectangle 130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50" name="Rectangle 131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51" name="Rectangle 132"/>
            <p:cNvSpPr>
              <a:spLocks noChangeArrowheads="1"/>
            </p:cNvSpPr>
            <p:nvPr/>
          </p:nvSpPr>
          <p:spPr bwMode="auto">
            <a:xfrm rot="4535559">
              <a:off x="10494997" y="4379893"/>
              <a:ext cx="38100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52" name="Rectangle 133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53" name="Rectangle 134"/>
            <p:cNvSpPr>
              <a:spLocks noChangeArrowheads="1"/>
            </p:cNvSpPr>
            <p:nvPr/>
          </p:nvSpPr>
          <p:spPr bwMode="auto">
            <a:xfrm rot="3571960">
              <a:off x="10382285" y="4524356"/>
              <a:ext cx="41275" cy="350838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54" name="Line 135"/>
            <p:cNvSpPr>
              <a:spLocks noChangeShapeType="1"/>
            </p:cNvSpPr>
            <p:nvPr/>
          </p:nvSpPr>
          <p:spPr bwMode="auto">
            <a:xfrm flipV="1">
              <a:off x="9781535" y="4671085"/>
              <a:ext cx="1500198" cy="45719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55" name="Rectangle 136"/>
            <p:cNvSpPr>
              <a:spLocks noChangeArrowheads="1"/>
            </p:cNvSpPr>
            <p:nvPr/>
          </p:nvSpPr>
          <p:spPr bwMode="auto">
            <a:xfrm>
              <a:off x="9688547" y="4624038"/>
              <a:ext cx="350838" cy="18415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56" name="Freeform 138"/>
            <p:cNvSpPr>
              <a:spLocks/>
            </p:cNvSpPr>
            <p:nvPr/>
          </p:nvSpPr>
          <p:spPr bwMode="auto">
            <a:xfrm>
              <a:off x="10768047" y="460690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57" name="Line 139"/>
            <p:cNvSpPr>
              <a:spLocks noChangeShapeType="1"/>
            </p:cNvSpPr>
            <p:nvPr/>
          </p:nvSpPr>
          <p:spPr bwMode="auto">
            <a:xfrm>
              <a:off x="10774397" y="461325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58" name="Line 140"/>
            <p:cNvSpPr>
              <a:spLocks noChangeShapeType="1"/>
            </p:cNvSpPr>
            <p:nvPr/>
          </p:nvSpPr>
          <p:spPr bwMode="auto">
            <a:xfrm>
              <a:off x="10777572" y="474343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759" name="Group 141"/>
            <p:cNvGrpSpPr>
              <a:grpSpLocks/>
            </p:cNvGrpSpPr>
            <p:nvPr/>
          </p:nvGrpSpPr>
          <p:grpSpPr bwMode="auto">
            <a:xfrm>
              <a:off x="11052280" y="4424344"/>
              <a:ext cx="600087" cy="500063"/>
              <a:chOff x="4785" y="11039"/>
              <a:chExt cx="829" cy="688"/>
            </a:xfrm>
          </p:grpSpPr>
          <p:sp>
            <p:nvSpPr>
              <p:cNvPr id="822" name="Freeform 14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23" name="Line 14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24" name="Line 14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25" name="Line 14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26" name="Arc 14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760" name="Freeform 147"/>
            <p:cNvSpPr>
              <a:spLocks/>
            </p:cNvSpPr>
            <p:nvPr/>
          </p:nvSpPr>
          <p:spPr bwMode="auto">
            <a:xfrm>
              <a:off x="10969660" y="4583094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61" name="Freeform 148"/>
            <p:cNvSpPr>
              <a:spLocks/>
            </p:cNvSpPr>
            <p:nvPr/>
          </p:nvSpPr>
          <p:spPr bwMode="auto">
            <a:xfrm flipV="1">
              <a:off x="10968072" y="4737081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62" name="Freeform 149"/>
            <p:cNvSpPr>
              <a:spLocks/>
            </p:cNvSpPr>
            <p:nvPr/>
          </p:nvSpPr>
          <p:spPr bwMode="auto">
            <a:xfrm rot="2663462">
              <a:off x="10863297" y="4573569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63" name="Freeform 150"/>
            <p:cNvSpPr>
              <a:spLocks/>
            </p:cNvSpPr>
            <p:nvPr/>
          </p:nvSpPr>
          <p:spPr bwMode="auto">
            <a:xfrm>
              <a:off x="11161747" y="4583094"/>
              <a:ext cx="2008188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64" name="Freeform 151"/>
            <p:cNvSpPr>
              <a:spLocks/>
            </p:cNvSpPr>
            <p:nvPr/>
          </p:nvSpPr>
          <p:spPr bwMode="auto">
            <a:xfrm>
              <a:off x="10763285" y="456404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65" name="Arc 152"/>
            <p:cNvSpPr>
              <a:spLocks/>
            </p:cNvSpPr>
            <p:nvPr/>
          </p:nvSpPr>
          <p:spPr bwMode="auto">
            <a:xfrm rot="6937498">
              <a:off x="10671210" y="434814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66" name="Arc 153"/>
            <p:cNvSpPr>
              <a:spLocks/>
            </p:cNvSpPr>
            <p:nvPr/>
          </p:nvSpPr>
          <p:spPr bwMode="auto">
            <a:xfrm rot="14662502" flipV="1">
              <a:off x="10671210" y="46735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67" name="Freeform 154"/>
            <p:cNvSpPr>
              <a:spLocks/>
            </p:cNvSpPr>
            <p:nvPr/>
          </p:nvSpPr>
          <p:spPr bwMode="auto">
            <a:xfrm flipH="1">
              <a:off x="13123897" y="448784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68" name="Line 155"/>
            <p:cNvSpPr>
              <a:spLocks noChangeShapeType="1"/>
            </p:cNvSpPr>
            <p:nvPr/>
          </p:nvSpPr>
          <p:spPr bwMode="auto">
            <a:xfrm flipH="1">
              <a:off x="13293760" y="447355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69" name="Line 156"/>
            <p:cNvSpPr>
              <a:spLocks noChangeShapeType="1"/>
            </p:cNvSpPr>
            <p:nvPr/>
          </p:nvSpPr>
          <p:spPr bwMode="auto">
            <a:xfrm flipH="1">
              <a:off x="13120722" y="4484669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0" name="Line 157"/>
            <p:cNvSpPr>
              <a:spLocks noChangeShapeType="1"/>
            </p:cNvSpPr>
            <p:nvPr/>
          </p:nvSpPr>
          <p:spPr bwMode="auto">
            <a:xfrm flipH="1">
              <a:off x="13115960" y="485931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1" name="Arc 158"/>
            <p:cNvSpPr>
              <a:spLocks/>
            </p:cNvSpPr>
            <p:nvPr/>
          </p:nvSpPr>
          <p:spPr bwMode="auto">
            <a:xfrm rot="8071501" flipH="1">
              <a:off x="12707972" y="441481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2" name="Freeform 159"/>
            <p:cNvSpPr>
              <a:spLocks/>
            </p:cNvSpPr>
            <p:nvPr/>
          </p:nvSpPr>
          <p:spPr bwMode="auto">
            <a:xfrm>
              <a:off x="11063322" y="449419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3" name="Line 160"/>
            <p:cNvSpPr>
              <a:spLocks noChangeShapeType="1"/>
            </p:cNvSpPr>
            <p:nvPr/>
          </p:nvSpPr>
          <p:spPr bwMode="auto">
            <a:xfrm>
              <a:off x="11061735" y="447990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4" name="Line 161"/>
            <p:cNvSpPr>
              <a:spLocks noChangeShapeType="1"/>
            </p:cNvSpPr>
            <p:nvPr/>
          </p:nvSpPr>
          <p:spPr bwMode="auto">
            <a:xfrm>
              <a:off x="11052210" y="486566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5" name="Arc 162"/>
            <p:cNvSpPr>
              <a:spLocks/>
            </p:cNvSpPr>
            <p:nvPr/>
          </p:nvSpPr>
          <p:spPr bwMode="auto">
            <a:xfrm rot="13528499">
              <a:off x="11145872" y="442116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6" name="Arc 163"/>
            <p:cNvSpPr>
              <a:spLocks/>
            </p:cNvSpPr>
            <p:nvPr/>
          </p:nvSpPr>
          <p:spPr bwMode="auto">
            <a:xfrm rot="2663462" flipH="1" flipV="1">
              <a:off x="10871235" y="4498956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7" name="Arc 164"/>
            <p:cNvSpPr>
              <a:spLocks/>
            </p:cNvSpPr>
            <p:nvPr/>
          </p:nvSpPr>
          <p:spPr bwMode="auto">
            <a:xfrm rot="2663462">
              <a:off x="10715660" y="4508481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8" name="Arc 165"/>
            <p:cNvSpPr>
              <a:spLocks/>
            </p:cNvSpPr>
            <p:nvPr/>
          </p:nvSpPr>
          <p:spPr bwMode="auto">
            <a:xfrm rot="2663462">
              <a:off x="10674385" y="46084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9" name="Arc 166"/>
            <p:cNvSpPr>
              <a:spLocks/>
            </p:cNvSpPr>
            <p:nvPr/>
          </p:nvSpPr>
          <p:spPr bwMode="auto">
            <a:xfrm rot="2663462" flipH="1" flipV="1">
              <a:off x="10806147" y="460690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80" name="Line 167"/>
            <p:cNvSpPr>
              <a:spLocks noChangeShapeType="1"/>
            </p:cNvSpPr>
            <p:nvPr/>
          </p:nvSpPr>
          <p:spPr bwMode="auto">
            <a:xfrm rot="1807332" flipH="1" flipV="1">
              <a:off x="10533402" y="4226865"/>
              <a:ext cx="45720" cy="48041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81" name="Freeform 168"/>
            <p:cNvSpPr>
              <a:spLocks/>
            </p:cNvSpPr>
            <p:nvPr/>
          </p:nvSpPr>
          <p:spPr bwMode="auto">
            <a:xfrm rot="18007332">
              <a:off x="10564847" y="425448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82" name="Line 169"/>
            <p:cNvSpPr>
              <a:spLocks noChangeShapeType="1"/>
            </p:cNvSpPr>
            <p:nvPr/>
          </p:nvSpPr>
          <p:spPr bwMode="auto">
            <a:xfrm rot="18007332">
              <a:off x="10515635" y="4290993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83" name="Line 170"/>
            <p:cNvSpPr>
              <a:spLocks noChangeShapeType="1"/>
            </p:cNvSpPr>
            <p:nvPr/>
          </p:nvSpPr>
          <p:spPr bwMode="auto">
            <a:xfrm rot="18007332">
              <a:off x="10629935" y="435290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784" name="Group 171"/>
            <p:cNvGrpSpPr>
              <a:grpSpLocks/>
            </p:cNvGrpSpPr>
            <p:nvPr/>
          </p:nvGrpSpPr>
          <p:grpSpPr bwMode="auto">
            <a:xfrm rot="18007332">
              <a:off x="10577576" y="3603541"/>
              <a:ext cx="600087" cy="500063"/>
              <a:chOff x="4785" y="11039"/>
              <a:chExt cx="829" cy="688"/>
            </a:xfrm>
          </p:grpSpPr>
          <p:sp>
            <p:nvSpPr>
              <p:cNvPr id="817" name="Freeform 17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18" name="Line 17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19" name="Line 17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20" name="Line 17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21" name="Arc 17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785" name="Freeform 177"/>
            <p:cNvSpPr>
              <a:spLocks/>
            </p:cNvSpPr>
            <p:nvPr/>
          </p:nvSpPr>
          <p:spPr bwMode="auto">
            <a:xfrm rot="18007332">
              <a:off x="10082247" y="3190856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86" name="Freeform 178"/>
            <p:cNvSpPr>
              <a:spLocks/>
            </p:cNvSpPr>
            <p:nvPr/>
          </p:nvSpPr>
          <p:spPr bwMode="auto">
            <a:xfrm rot="18007332" flipV="1">
              <a:off x="10212422" y="3268643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87" name="Freeform 179"/>
            <p:cNvSpPr>
              <a:spLocks/>
            </p:cNvSpPr>
            <p:nvPr/>
          </p:nvSpPr>
          <p:spPr bwMode="auto">
            <a:xfrm rot="20670794">
              <a:off x="10580722" y="407668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88" name="Freeform 180"/>
            <p:cNvSpPr>
              <a:spLocks/>
            </p:cNvSpPr>
            <p:nvPr/>
          </p:nvSpPr>
          <p:spPr bwMode="auto">
            <a:xfrm rot="18007332">
              <a:off x="10290210" y="3036868"/>
              <a:ext cx="2006600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89" name="Freeform 181"/>
            <p:cNvSpPr>
              <a:spLocks/>
            </p:cNvSpPr>
            <p:nvPr/>
          </p:nvSpPr>
          <p:spPr bwMode="auto">
            <a:xfrm rot="18007332">
              <a:off x="10469597" y="4054456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90" name="Arc 182"/>
            <p:cNvSpPr>
              <a:spLocks/>
            </p:cNvSpPr>
            <p:nvPr/>
          </p:nvSpPr>
          <p:spPr bwMode="auto">
            <a:xfrm rot="3344830">
              <a:off x="10323547" y="4067156"/>
              <a:ext cx="290513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91" name="Arc 183"/>
            <p:cNvSpPr>
              <a:spLocks/>
            </p:cNvSpPr>
            <p:nvPr/>
          </p:nvSpPr>
          <p:spPr bwMode="auto">
            <a:xfrm rot="11069833" flipV="1">
              <a:off x="10604535" y="42290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92" name="Freeform 184"/>
            <p:cNvSpPr>
              <a:spLocks/>
            </p:cNvSpPr>
            <p:nvPr/>
          </p:nvSpPr>
          <p:spPr bwMode="auto">
            <a:xfrm rot="18007332" flipH="1">
              <a:off x="11720547" y="2062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93" name="Line 185"/>
            <p:cNvSpPr>
              <a:spLocks noChangeShapeType="1"/>
            </p:cNvSpPr>
            <p:nvPr/>
          </p:nvSpPr>
          <p:spPr bwMode="auto">
            <a:xfrm rot="18007332" flipH="1">
              <a:off x="11847547" y="1973243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94" name="Line 186"/>
            <p:cNvSpPr>
              <a:spLocks noChangeShapeType="1"/>
            </p:cNvSpPr>
            <p:nvPr/>
          </p:nvSpPr>
          <p:spPr bwMode="auto">
            <a:xfrm rot="18007332" flipH="1">
              <a:off x="11553860" y="2149456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95" name="Line 187"/>
            <p:cNvSpPr>
              <a:spLocks noChangeShapeType="1"/>
            </p:cNvSpPr>
            <p:nvPr/>
          </p:nvSpPr>
          <p:spPr bwMode="auto">
            <a:xfrm rot="18007332" flipH="1">
              <a:off x="11874535" y="2338368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96" name="Arc 188"/>
            <p:cNvSpPr>
              <a:spLocks/>
            </p:cNvSpPr>
            <p:nvPr/>
          </p:nvSpPr>
          <p:spPr bwMode="auto">
            <a:xfrm rot="4478833" flipH="1">
              <a:off x="11425272" y="22066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97" name="Freeform 189"/>
            <p:cNvSpPr>
              <a:spLocks/>
            </p:cNvSpPr>
            <p:nvPr/>
          </p:nvSpPr>
          <p:spPr bwMode="auto">
            <a:xfrm rot="18007332">
              <a:off x="10691847" y="3844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98" name="Line 190"/>
            <p:cNvSpPr>
              <a:spLocks noChangeShapeType="1"/>
            </p:cNvSpPr>
            <p:nvPr/>
          </p:nvSpPr>
          <p:spPr bwMode="auto">
            <a:xfrm rot="18007332">
              <a:off x="10733122" y="390523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99" name="Line 191"/>
            <p:cNvSpPr>
              <a:spLocks noChangeShapeType="1"/>
            </p:cNvSpPr>
            <p:nvPr/>
          </p:nvSpPr>
          <p:spPr bwMode="auto">
            <a:xfrm rot="18007332">
              <a:off x="10450547" y="4152818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00" name="Line 192"/>
            <p:cNvSpPr>
              <a:spLocks noChangeShapeType="1"/>
            </p:cNvSpPr>
            <p:nvPr/>
          </p:nvSpPr>
          <p:spPr bwMode="auto">
            <a:xfrm rot="18007332">
              <a:off x="10844247" y="4124306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01" name="Arc 193"/>
            <p:cNvSpPr>
              <a:spLocks/>
            </p:cNvSpPr>
            <p:nvPr/>
          </p:nvSpPr>
          <p:spPr bwMode="auto">
            <a:xfrm rot="9935830">
              <a:off x="10648985" y="3557569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02" name="Arc 194"/>
            <p:cNvSpPr>
              <a:spLocks/>
            </p:cNvSpPr>
            <p:nvPr/>
          </p:nvSpPr>
          <p:spPr bwMode="auto">
            <a:xfrm rot="20670794" flipH="1" flipV="1">
              <a:off x="10548972" y="3938569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03" name="Arc 195"/>
            <p:cNvSpPr>
              <a:spLocks/>
            </p:cNvSpPr>
            <p:nvPr/>
          </p:nvSpPr>
          <p:spPr bwMode="auto">
            <a:xfrm rot="20670794">
              <a:off x="10477535" y="4078269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04" name="Arc 196"/>
            <p:cNvSpPr>
              <a:spLocks/>
            </p:cNvSpPr>
            <p:nvPr/>
          </p:nvSpPr>
          <p:spPr bwMode="auto">
            <a:xfrm rot="20670794">
              <a:off x="10504522" y="43100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05" name="Arc 197"/>
            <p:cNvSpPr>
              <a:spLocks/>
            </p:cNvSpPr>
            <p:nvPr/>
          </p:nvSpPr>
          <p:spPr bwMode="auto">
            <a:xfrm rot="20670794" flipH="1" flipV="1">
              <a:off x="10568022" y="41941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06" name="Line 198"/>
            <p:cNvSpPr>
              <a:spLocks noChangeShapeType="1"/>
            </p:cNvSpPr>
            <p:nvPr/>
          </p:nvSpPr>
          <p:spPr bwMode="auto">
            <a:xfrm>
              <a:off x="10650572" y="4657706"/>
              <a:ext cx="1588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07" name="Line 199"/>
            <p:cNvSpPr>
              <a:spLocks noChangeShapeType="1"/>
            </p:cNvSpPr>
            <p:nvPr/>
          </p:nvSpPr>
          <p:spPr bwMode="auto">
            <a:xfrm rot="7220284">
              <a:off x="10321960" y="4073506"/>
              <a:ext cx="0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808" name="Group 200"/>
            <p:cNvGrpSpPr>
              <a:grpSpLocks/>
            </p:cNvGrpSpPr>
            <p:nvPr/>
          </p:nvGrpSpPr>
          <p:grpSpPr bwMode="auto">
            <a:xfrm rot="7253297">
              <a:off x="9904436" y="4089397"/>
              <a:ext cx="227014" cy="180975"/>
              <a:chOff x="5504" y="8144"/>
              <a:chExt cx="291" cy="236"/>
            </a:xfrm>
          </p:grpSpPr>
          <p:sp>
            <p:nvSpPr>
              <p:cNvPr id="815" name="Rectangle 201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16" name="Rectangle 202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809" name="Group 203"/>
            <p:cNvGrpSpPr>
              <a:grpSpLocks/>
            </p:cNvGrpSpPr>
            <p:nvPr/>
          </p:nvGrpSpPr>
          <p:grpSpPr bwMode="auto">
            <a:xfrm>
              <a:off x="10534666" y="5156181"/>
              <a:ext cx="223837" cy="180975"/>
              <a:chOff x="5504" y="8144"/>
              <a:chExt cx="291" cy="236"/>
            </a:xfrm>
          </p:grpSpPr>
          <p:sp>
            <p:nvSpPr>
              <p:cNvPr id="813" name="Rectangle 20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14" name="Rectangle 20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810" name="Rectangle 206"/>
            <p:cNvSpPr>
              <a:spLocks noChangeArrowheads="1"/>
            </p:cNvSpPr>
            <p:nvPr/>
          </p:nvSpPr>
          <p:spPr bwMode="auto">
            <a:xfrm rot="3571960">
              <a:off x="10380697" y="4524356"/>
              <a:ext cx="42863" cy="35083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11" name="Rectangle 207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12" name="Rectangle 208"/>
            <p:cNvSpPr>
              <a:spLocks noChangeArrowheads="1"/>
            </p:cNvSpPr>
            <p:nvPr/>
          </p:nvSpPr>
          <p:spPr bwMode="auto">
            <a:xfrm rot="4535559">
              <a:off x="10494997" y="4378306"/>
              <a:ext cx="38100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</p:grpSp>
      <p:grpSp>
        <p:nvGrpSpPr>
          <p:cNvPr id="1289" name="グループ化 1288"/>
          <p:cNvGrpSpPr/>
          <p:nvPr/>
        </p:nvGrpSpPr>
        <p:grpSpPr>
          <a:xfrm>
            <a:off x="571472" y="1857364"/>
            <a:ext cx="8572560" cy="4214842"/>
            <a:chOff x="571472" y="1857364"/>
            <a:chExt cx="8572560" cy="4214842"/>
          </a:xfrm>
        </p:grpSpPr>
        <p:sp>
          <p:nvSpPr>
            <p:cNvPr id="1281" name="下矢印 1280"/>
            <p:cNvSpPr/>
            <p:nvPr/>
          </p:nvSpPr>
          <p:spPr bwMode="auto">
            <a:xfrm rot="1710309" flipV="1">
              <a:off x="6167088" y="4514198"/>
              <a:ext cx="268500" cy="341599"/>
            </a:xfrm>
            <a:prstGeom prst="downArrow">
              <a:avLst/>
            </a:prstGeom>
            <a:solidFill>
              <a:srgbClr val="CCFFCC">
                <a:alpha val="10000"/>
              </a:srgbClr>
            </a:solidFill>
            <a:ln w="15875" cap="flat" cmpd="sng" algn="ctr">
              <a:solidFill>
                <a:srgbClr val="CCFF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1284" name="Rectangle 64"/>
            <p:cNvSpPr>
              <a:spLocks noChangeArrowheads="1"/>
            </p:cNvSpPr>
            <p:nvPr/>
          </p:nvSpPr>
          <p:spPr bwMode="auto">
            <a:xfrm>
              <a:off x="5143504" y="4475728"/>
              <a:ext cx="1285884" cy="566309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rgbClr val="003366"/>
                </a:buClr>
                <a:buSzPct val="70000"/>
                <a:buNone/>
              </a:pPr>
              <a:r>
                <a:rPr lang="en-US" altLang="ja-JP" sz="1400" b="1" dirty="0" smtClean="0">
                  <a:solidFill>
                    <a:srgbClr val="CCFFCC"/>
                  </a:solidFill>
                  <a:sym typeface="Wingdings" pitchFamily="2" charset="2"/>
                </a:rPr>
                <a:t>Separated</a:t>
              </a:r>
            </a:p>
            <a:p>
              <a:pPr algn="l">
                <a:lnSpc>
                  <a:spcPct val="110000"/>
                </a:lnSpc>
                <a:buClr>
                  <a:srgbClr val="003366"/>
                </a:buClr>
                <a:buSzPct val="70000"/>
                <a:buNone/>
              </a:pPr>
              <a:r>
                <a:rPr lang="en-US" altLang="ja-JP" sz="1400" b="1" dirty="0" smtClean="0">
                  <a:solidFill>
                    <a:srgbClr val="DDDDDD"/>
                  </a:solidFill>
                  <a:sym typeface="Wingdings" pitchFamily="2" charset="2"/>
                </a:rPr>
                <a:t>      unit</a:t>
              </a:r>
              <a:endParaRPr kumimoji="1" lang="en-US" altLang="ja-JP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279" name="グループ化 1278"/>
            <p:cNvGrpSpPr/>
            <p:nvPr/>
          </p:nvGrpSpPr>
          <p:grpSpPr>
            <a:xfrm>
              <a:off x="571472" y="1857364"/>
              <a:ext cx="8572560" cy="4214842"/>
              <a:chOff x="571472" y="1857364"/>
              <a:chExt cx="8572560" cy="4214842"/>
            </a:xfrm>
          </p:grpSpPr>
          <p:sp>
            <p:nvSpPr>
              <p:cNvPr id="1288" name="角丸四角形 1287"/>
              <p:cNvSpPr/>
              <p:nvPr/>
            </p:nvSpPr>
            <p:spPr bwMode="auto">
              <a:xfrm>
                <a:off x="1071538" y="5256351"/>
                <a:ext cx="5429288" cy="815855"/>
              </a:xfrm>
              <a:prstGeom prst="roundRect">
                <a:avLst>
                  <a:gd name="adj" fmla="val 4342"/>
                </a:avLst>
              </a:prstGeom>
              <a:solidFill>
                <a:srgbClr val="FFFFFF">
                  <a:alpha val="10000"/>
                </a:srgbClr>
              </a:solidFill>
              <a:ln w="158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sp>
            <p:nvSpPr>
              <p:cNvPr id="70" name="Rectangle 64"/>
              <p:cNvSpPr>
                <a:spLocks noChangeArrowheads="1"/>
              </p:cNvSpPr>
              <p:nvPr/>
            </p:nvSpPr>
            <p:spPr bwMode="auto">
              <a:xfrm>
                <a:off x="571472" y="4357694"/>
                <a:ext cx="4000528" cy="43088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buClr>
                    <a:srgbClr val="003366"/>
                  </a:buClr>
                  <a:buSzPct val="70000"/>
                  <a:buNone/>
                </a:pPr>
                <a:r>
                  <a:rPr lang="en-US" altLang="ja-JP" sz="2000" b="1" dirty="0" smtClean="0">
                    <a:solidFill>
                      <a:srgbClr val="DDDDDD"/>
                    </a:solidFill>
                    <a:sym typeface="Wingdings" pitchFamily="2" charset="2"/>
                  </a:rPr>
                  <a:t>Constellation</a:t>
                </a:r>
                <a:r>
                  <a:rPr kumimoji="1" lang="en-US" altLang="ja-JP" sz="2000" b="1" kern="1200" dirty="0" smtClean="0">
                    <a:solidFill>
                      <a:srgbClr val="DDDDDD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  <a:sym typeface="Wingdings" pitchFamily="2" charset="2"/>
                  </a:rPr>
                  <a:t> </a:t>
                </a:r>
                <a:endParaRPr kumimoji="1" lang="en-US" altLang="ja-JP" sz="2000" b="1" kern="1200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22" name="Rectangle 64"/>
              <p:cNvSpPr>
                <a:spLocks noChangeArrowheads="1"/>
              </p:cNvSpPr>
              <p:nvPr/>
            </p:nvSpPr>
            <p:spPr bwMode="auto">
              <a:xfrm>
                <a:off x="857224" y="4786322"/>
                <a:ext cx="4286280" cy="43088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buClr>
                    <a:srgbClr val="003366"/>
                  </a:buClr>
                  <a:buSzPct val="70000"/>
                  <a:buNone/>
                </a:pPr>
                <a:r>
                  <a:rPr lang="en-US" altLang="ja-JP" sz="2000" b="1" dirty="0" smtClean="0">
                    <a:solidFill>
                      <a:srgbClr val="DDDDDD"/>
                    </a:solidFill>
                    <a:sym typeface="Wingdings" pitchFamily="2" charset="2"/>
                  </a:rPr>
                  <a:t>4 interferometer units</a:t>
                </a:r>
                <a:endParaRPr kumimoji="1" lang="en-US" altLang="ja-JP" sz="2000" b="1" kern="1200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23" name="Rectangle 64"/>
              <p:cNvSpPr>
                <a:spLocks noChangeArrowheads="1"/>
              </p:cNvSpPr>
              <p:nvPr/>
            </p:nvSpPr>
            <p:spPr bwMode="auto">
              <a:xfrm>
                <a:off x="1071538" y="5256351"/>
                <a:ext cx="5500726" cy="43088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buClr>
                    <a:srgbClr val="003366"/>
                  </a:buClr>
                  <a:buSzPct val="70000"/>
                  <a:buNone/>
                </a:pPr>
                <a:r>
                  <a:rPr lang="en-US" altLang="ja-JP" sz="2000" b="1" dirty="0" smtClean="0">
                    <a:solidFill>
                      <a:srgbClr val="DDDDDD"/>
                    </a:solidFill>
                    <a:sym typeface="Wingdings" pitchFamily="2" charset="2"/>
                  </a:rPr>
                  <a:t>2 </a:t>
                </a:r>
                <a:r>
                  <a:rPr lang="en-US" altLang="ja-JP" sz="2000" b="1" dirty="0" smtClean="0">
                    <a:solidFill>
                      <a:srgbClr val="CCECFF"/>
                    </a:solidFill>
                    <a:sym typeface="Wingdings" pitchFamily="2" charset="2"/>
                  </a:rPr>
                  <a:t>overlapped</a:t>
                </a:r>
                <a:r>
                  <a:rPr lang="en-US" altLang="ja-JP" sz="2000" b="1" dirty="0" smtClean="0">
                    <a:solidFill>
                      <a:srgbClr val="DDDDDD"/>
                    </a:solidFill>
                    <a:sym typeface="Wingdings" pitchFamily="2" charset="2"/>
                  </a:rPr>
                  <a:t> units   Cross correlation</a:t>
                </a:r>
                <a:endParaRPr kumimoji="1" lang="en-US" altLang="ja-JP" sz="2000" b="1" kern="1200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24" name="Rectangle 64"/>
              <p:cNvSpPr>
                <a:spLocks noChangeArrowheads="1"/>
              </p:cNvSpPr>
              <p:nvPr/>
            </p:nvSpPr>
            <p:spPr bwMode="auto">
              <a:xfrm>
                <a:off x="1071538" y="5641319"/>
                <a:ext cx="6000792" cy="43088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buClr>
                    <a:srgbClr val="003366"/>
                  </a:buClr>
                  <a:buSzPct val="70000"/>
                  <a:buNone/>
                </a:pPr>
                <a:r>
                  <a:rPr lang="en-US" altLang="ja-JP" sz="2000" b="1" dirty="0" smtClean="0">
                    <a:solidFill>
                      <a:srgbClr val="DDDDDD"/>
                    </a:solidFill>
                    <a:sym typeface="Wingdings" pitchFamily="2" charset="2"/>
                  </a:rPr>
                  <a:t>2 </a:t>
                </a:r>
                <a:r>
                  <a:rPr lang="en-US" altLang="ja-JP" sz="2000" b="1" dirty="0" smtClean="0">
                    <a:solidFill>
                      <a:srgbClr val="CCFFCC"/>
                    </a:solidFill>
                    <a:sym typeface="Wingdings" pitchFamily="2" charset="2"/>
                  </a:rPr>
                  <a:t>separated</a:t>
                </a:r>
                <a:r>
                  <a:rPr lang="en-US" altLang="ja-JP" sz="2000" b="1" dirty="0" smtClean="0">
                    <a:solidFill>
                      <a:srgbClr val="DDDDDD"/>
                    </a:solidFill>
                    <a:sym typeface="Wingdings" pitchFamily="2" charset="2"/>
                  </a:rPr>
                  <a:t> units     Angular resolution</a:t>
                </a:r>
                <a:endParaRPr kumimoji="1" lang="en-US" altLang="ja-JP" sz="2000" b="1" kern="1200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grpSp>
            <p:nvGrpSpPr>
              <p:cNvPr id="25" name="グループ化 24"/>
              <p:cNvGrpSpPr/>
              <p:nvPr/>
            </p:nvGrpSpPr>
            <p:grpSpPr>
              <a:xfrm rot="15785392">
                <a:off x="8272319" y="3563211"/>
                <a:ext cx="468631" cy="386138"/>
                <a:chOff x="9501222" y="714356"/>
                <a:chExt cx="5338763" cy="4864101"/>
              </a:xfrm>
            </p:grpSpPr>
            <p:sp>
              <p:nvSpPr>
                <p:cNvPr id="26" name="Oval 137"/>
                <p:cNvSpPr>
                  <a:spLocks noChangeArrowheads="1"/>
                </p:cNvSpPr>
                <p:nvPr/>
              </p:nvSpPr>
              <p:spPr bwMode="auto">
                <a:xfrm>
                  <a:off x="9501222" y="3776644"/>
                  <a:ext cx="1804988" cy="1801813"/>
                </a:xfrm>
                <a:prstGeom prst="ellipse">
                  <a:avLst/>
                </a:prstGeom>
                <a:solidFill>
                  <a:srgbClr val="DDDDDD">
                    <a:alpha val="50000"/>
                  </a:srgbClr>
                </a:solidFill>
                <a:ln w="2857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7" name="Oval 209"/>
                <p:cNvSpPr>
                  <a:spLocks noChangeArrowheads="1"/>
                </p:cNvSpPr>
                <p:nvPr/>
              </p:nvSpPr>
              <p:spPr bwMode="auto">
                <a:xfrm>
                  <a:off x="11264935" y="714356"/>
                  <a:ext cx="1804988" cy="1801813"/>
                </a:xfrm>
                <a:prstGeom prst="ellipse">
                  <a:avLst/>
                </a:prstGeom>
                <a:solidFill>
                  <a:srgbClr val="DDDDDD">
                    <a:alpha val="50000"/>
                  </a:srgbClr>
                </a:solidFill>
                <a:ln w="2857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8" name="Oval 210"/>
                <p:cNvSpPr>
                  <a:spLocks noChangeArrowheads="1"/>
                </p:cNvSpPr>
                <p:nvPr/>
              </p:nvSpPr>
              <p:spPr bwMode="auto">
                <a:xfrm>
                  <a:off x="13034997" y="3776644"/>
                  <a:ext cx="1804988" cy="1801813"/>
                </a:xfrm>
                <a:prstGeom prst="ellipse">
                  <a:avLst/>
                </a:prstGeom>
                <a:solidFill>
                  <a:srgbClr val="DDDDDD">
                    <a:alpha val="50000"/>
                  </a:srgbClr>
                </a:solidFill>
                <a:ln w="2857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9" name="Freeform 5"/>
                <p:cNvSpPr>
                  <a:spLocks/>
                </p:cNvSpPr>
                <p:nvPr/>
              </p:nvSpPr>
              <p:spPr bwMode="auto">
                <a:xfrm rot="14397729">
                  <a:off x="11963435" y="3244831"/>
                  <a:ext cx="2165350" cy="381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30" name="Freeform 6"/>
                <p:cNvSpPr>
                  <a:spLocks/>
                </p:cNvSpPr>
                <p:nvPr/>
              </p:nvSpPr>
              <p:spPr bwMode="auto">
                <a:xfrm rot="14397729" flipV="1">
                  <a:off x="12095197" y="3171806"/>
                  <a:ext cx="2165350" cy="381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31" name="Freeform 7"/>
                <p:cNvSpPr>
                  <a:spLocks/>
                </p:cNvSpPr>
                <p:nvPr/>
              </p:nvSpPr>
              <p:spPr bwMode="auto">
                <a:xfrm rot="14397729">
                  <a:off x="12047572" y="3024168"/>
                  <a:ext cx="2006600" cy="190500"/>
                </a:xfrm>
                <a:custGeom>
                  <a:avLst/>
                  <a:gdLst/>
                  <a:ahLst/>
                  <a:cxnLst>
                    <a:cxn ang="0">
                      <a:pos x="45" y="30"/>
                    </a:cxn>
                    <a:cxn ang="0">
                      <a:pos x="30" y="171"/>
                    </a:cxn>
                    <a:cxn ang="0">
                      <a:pos x="45" y="327"/>
                    </a:cxn>
                    <a:cxn ang="0">
                      <a:pos x="126" y="315"/>
                    </a:cxn>
                    <a:cxn ang="0">
                      <a:pos x="735" y="303"/>
                    </a:cxn>
                    <a:cxn ang="0">
                      <a:pos x="1605" y="279"/>
                    </a:cxn>
                    <a:cxn ang="0">
                      <a:pos x="2607" y="300"/>
                    </a:cxn>
                    <a:cxn ang="0">
                      <a:pos x="3330" y="333"/>
                    </a:cxn>
                    <a:cxn ang="0">
                      <a:pos x="3648" y="351"/>
                    </a:cxn>
                    <a:cxn ang="0">
                      <a:pos x="3672" y="249"/>
                    </a:cxn>
                    <a:cxn ang="0">
                      <a:pos x="3672" y="171"/>
                    </a:cxn>
                    <a:cxn ang="0">
                      <a:pos x="3690" y="36"/>
                    </a:cxn>
                    <a:cxn ang="0">
                      <a:pos x="3660" y="12"/>
                    </a:cxn>
                    <a:cxn ang="0">
                      <a:pos x="3594" y="6"/>
                    </a:cxn>
                    <a:cxn ang="0">
                      <a:pos x="2991" y="51"/>
                    </a:cxn>
                    <a:cxn ang="0">
                      <a:pos x="1911" y="75"/>
                    </a:cxn>
                    <a:cxn ang="0">
                      <a:pos x="1065" y="78"/>
                    </a:cxn>
                    <a:cxn ang="0">
                      <a:pos x="303" y="51"/>
                    </a:cxn>
                    <a:cxn ang="0">
                      <a:pos x="45" y="30"/>
                    </a:cxn>
                  </a:cxnLst>
                  <a:rect l="0" t="0" r="r" b="b"/>
                  <a:pathLst>
                    <a:path w="3705" h="365">
                      <a:moveTo>
                        <a:pt x="45" y="30"/>
                      </a:moveTo>
                      <a:cubicBezTo>
                        <a:pt x="0" y="50"/>
                        <a:pt x="30" y="122"/>
                        <a:pt x="30" y="171"/>
                      </a:cubicBezTo>
                      <a:cubicBezTo>
                        <a:pt x="30" y="220"/>
                        <a:pt x="29" y="303"/>
                        <a:pt x="45" y="327"/>
                      </a:cubicBezTo>
                      <a:cubicBezTo>
                        <a:pt x="61" y="351"/>
                        <a:pt x="11" y="319"/>
                        <a:pt x="126" y="315"/>
                      </a:cubicBezTo>
                      <a:cubicBezTo>
                        <a:pt x="241" y="311"/>
                        <a:pt x="489" y="309"/>
                        <a:pt x="735" y="303"/>
                      </a:cubicBezTo>
                      <a:cubicBezTo>
                        <a:pt x="981" y="297"/>
                        <a:pt x="1293" y="279"/>
                        <a:pt x="1605" y="279"/>
                      </a:cubicBezTo>
                      <a:cubicBezTo>
                        <a:pt x="1917" y="279"/>
                        <a:pt x="2320" y="291"/>
                        <a:pt x="2607" y="300"/>
                      </a:cubicBezTo>
                      <a:cubicBezTo>
                        <a:pt x="2894" y="309"/>
                        <a:pt x="3157" y="325"/>
                        <a:pt x="3330" y="333"/>
                      </a:cubicBezTo>
                      <a:cubicBezTo>
                        <a:pt x="3503" y="341"/>
                        <a:pt x="3591" y="365"/>
                        <a:pt x="3648" y="351"/>
                      </a:cubicBezTo>
                      <a:cubicBezTo>
                        <a:pt x="3705" y="337"/>
                        <a:pt x="3668" y="279"/>
                        <a:pt x="3672" y="249"/>
                      </a:cubicBezTo>
                      <a:cubicBezTo>
                        <a:pt x="3676" y="219"/>
                        <a:pt x="3669" y="207"/>
                        <a:pt x="3672" y="171"/>
                      </a:cubicBezTo>
                      <a:cubicBezTo>
                        <a:pt x="3675" y="135"/>
                        <a:pt x="3692" y="62"/>
                        <a:pt x="3690" y="36"/>
                      </a:cubicBezTo>
                      <a:cubicBezTo>
                        <a:pt x="3688" y="10"/>
                        <a:pt x="3676" y="17"/>
                        <a:pt x="3660" y="12"/>
                      </a:cubicBezTo>
                      <a:cubicBezTo>
                        <a:pt x="3644" y="7"/>
                        <a:pt x="3705" y="0"/>
                        <a:pt x="3594" y="6"/>
                      </a:cubicBezTo>
                      <a:cubicBezTo>
                        <a:pt x="3483" y="12"/>
                        <a:pt x="3271" y="40"/>
                        <a:pt x="2991" y="51"/>
                      </a:cubicBezTo>
                      <a:cubicBezTo>
                        <a:pt x="2711" y="62"/>
                        <a:pt x="2232" y="71"/>
                        <a:pt x="1911" y="75"/>
                      </a:cubicBezTo>
                      <a:cubicBezTo>
                        <a:pt x="1590" y="79"/>
                        <a:pt x="1333" y="82"/>
                        <a:pt x="1065" y="78"/>
                      </a:cubicBezTo>
                      <a:cubicBezTo>
                        <a:pt x="797" y="74"/>
                        <a:pt x="473" y="59"/>
                        <a:pt x="303" y="51"/>
                      </a:cubicBezTo>
                      <a:cubicBezTo>
                        <a:pt x="133" y="43"/>
                        <a:pt x="90" y="10"/>
                        <a:pt x="45" y="30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  <a:alpha val="50000"/>
                  </a:schemeClr>
                </a:solidFill>
                <a:ln w="3175" cmpd="sng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chemeClr val="bg1">
                        <a:lumMod val="50000"/>
                      </a:schemeClr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32" name="Rectangle 8"/>
                <p:cNvSpPr>
                  <a:spLocks noChangeArrowheads="1"/>
                </p:cNvSpPr>
                <p:nvPr/>
              </p:nvSpPr>
              <p:spPr bwMode="auto">
                <a:xfrm rot="11744560">
                  <a:off x="12284110" y="1719244"/>
                  <a:ext cx="38100" cy="17780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33" name="Rectangle 9"/>
                <p:cNvSpPr>
                  <a:spLocks noChangeArrowheads="1"/>
                </p:cNvSpPr>
                <p:nvPr/>
              </p:nvSpPr>
              <p:spPr bwMode="auto">
                <a:xfrm rot="9888311">
                  <a:off x="12041222" y="1711306"/>
                  <a:ext cx="39688" cy="17780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34" name="Rectangle 10"/>
                <p:cNvSpPr>
                  <a:spLocks noChangeArrowheads="1"/>
                </p:cNvSpPr>
                <p:nvPr/>
              </p:nvSpPr>
              <p:spPr bwMode="auto">
                <a:xfrm rot="10780961">
                  <a:off x="12138060" y="1419206"/>
                  <a:ext cx="41275" cy="350838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35" name="Line 11"/>
                <p:cNvSpPr>
                  <a:spLocks noChangeShapeType="1"/>
                </p:cNvSpPr>
                <p:nvPr/>
              </p:nvSpPr>
              <p:spPr bwMode="auto">
                <a:xfrm rot="7209001" flipV="1">
                  <a:off x="11468135" y="1622406"/>
                  <a:ext cx="1397000" cy="1588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36" name="Rectangle 12"/>
                <p:cNvSpPr>
                  <a:spLocks noChangeArrowheads="1"/>
                </p:cNvSpPr>
                <p:nvPr/>
              </p:nvSpPr>
              <p:spPr bwMode="auto">
                <a:xfrm rot="7209001">
                  <a:off x="12274585" y="1050906"/>
                  <a:ext cx="350838" cy="18415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37" name="Freeform 13"/>
                <p:cNvSpPr>
                  <a:spLocks/>
                </p:cNvSpPr>
                <p:nvPr/>
              </p:nvSpPr>
              <p:spPr bwMode="auto">
                <a:xfrm rot="7209001">
                  <a:off x="11934860" y="1885931"/>
                  <a:ext cx="79375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38" name="Line 14"/>
                <p:cNvSpPr>
                  <a:spLocks noChangeShapeType="1"/>
                </p:cNvSpPr>
                <p:nvPr/>
              </p:nvSpPr>
              <p:spPr bwMode="auto">
                <a:xfrm rot="7209001">
                  <a:off x="11993597" y="1989119"/>
                  <a:ext cx="69850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39" name="Line 15"/>
                <p:cNvSpPr>
                  <a:spLocks noChangeShapeType="1"/>
                </p:cNvSpPr>
                <p:nvPr/>
              </p:nvSpPr>
              <p:spPr bwMode="auto">
                <a:xfrm rot="7209001">
                  <a:off x="11880885" y="1928794"/>
                  <a:ext cx="68263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40" name="Group 16"/>
                <p:cNvGrpSpPr>
                  <a:grpSpLocks/>
                </p:cNvGrpSpPr>
                <p:nvPr/>
              </p:nvGrpSpPr>
              <p:grpSpPr bwMode="auto">
                <a:xfrm rot="7209001">
                  <a:off x="11449039" y="2208261"/>
                  <a:ext cx="600087" cy="495300"/>
                  <a:chOff x="4785" y="11039"/>
                  <a:chExt cx="829" cy="688"/>
                </a:xfrm>
              </p:grpSpPr>
              <p:sp>
                <p:nvSpPr>
                  <p:cNvPr id="237" name="Freeform 17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38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39" name="Line 19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40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41" name="Arc 21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41" name="Freeform 22"/>
                <p:cNvSpPr>
                  <a:spLocks/>
                </p:cNvSpPr>
                <p:nvPr/>
              </p:nvSpPr>
              <p:spPr bwMode="auto">
                <a:xfrm rot="9872463">
                  <a:off x="11779285" y="1989119"/>
                  <a:ext cx="217488" cy="214313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42" name="Freeform 23"/>
                <p:cNvSpPr>
                  <a:spLocks/>
                </p:cNvSpPr>
                <p:nvPr/>
              </p:nvSpPr>
              <p:spPr bwMode="auto">
                <a:xfrm rot="7209001">
                  <a:off x="11658635" y="1998643"/>
                  <a:ext cx="450850" cy="227013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31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43" name="Arc 24"/>
                <p:cNvSpPr>
                  <a:spLocks/>
                </p:cNvSpPr>
                <p:nvPr/>
              </p:nvSpPr>
              <p:spPr bwMode="auto">
                <a:xfrm rot="14146499">
                  <a:off x="11965022" y="1877993"/>
                  <a:ext cx="288925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44" name="Arc 25"/>
                <p:cNvSpPr>
                  <a:spLocks/>
                </p:cNvSpPr>
                <p:nvPr/>
              </p:nvSpPr>
              <p:spPr bwMode="auto">
                <a:xfrm rot="271502" flipV="1">
                  <a:off x="11680860" y="1716069"/>
                  <a:ext cx="292100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45" name="Group 26"/>
                <p:cNvGrpSpPr>
                  <a:grpSpLocks/>
                </p:cNvGrpSpPr>
                <p:nvPr/>
              </p:nvGrpSpPr>
              <p:grpSpPr bwMode="auto">
                <a:xfrm rot="7209001">
                  <a:off x="11403003" y="2178095"/>
                  <a:ext cx="600087" cy="500063"/>
                  <a:chOff x="4785" y="11039"/>
                  <a:chExt cx="829" cy="688"/>
                </a:xfrm>
              </p:grpSpPr>
              <p:sp>
                <p:nvSpPr>
                  <p:cNvPr id="232" name="Freeform 27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33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34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35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36" name="Arc 31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46" name="Arc 32"/>
                <p:cNvSpPr>
                  <a:spLocks/>
                </p:cNvSpPr>
                <p:nvPr/>
              </p:nvSpPr>
              <p:spPr bwMode="auto">
                <a:xfrm rot="9872463" flipH="1" flipV="1">
                  <a:off x="11677685" y="1985944"/>
                  <a:ext cx="352425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47" name="Arc 33"/>
                <p:cNvSpPr>
                  <a:spLocks/>
                </p:cNvSpPr>
                <p:nvPr/>
              </p:nvSpPr>
              <p:spPr bwMode="auto">
                <a:xfrm rot="9872463">
                  <a:off x="11750710" y="1847831"/>
                  <a:ext cx="349250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48" name="Arc 34"/>
                <p:cNvSpPr>
                  <a:spLocks/>
                </p:cNvSpPr>
                <p:nvPr/>
              </p:nvSpPr>
              <p:spPr bwMode="auto">
                <a:xfrm rot="9872463">
                  <a:off x="11934860" y="1828781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49" name="Arc 35"/>
                <p:cNvSpPr>
                  <a:spLocks/>
                </p:cNvSpPr>
                <p:nvPr/>
              </p:nvSpPr>
              <p:spPr bwMode="auto">
                <a:xfrm rot="9872463" flipH="1" flipV="1">
                  <a:off x="11868185" y="1946256"/>
                  <a:ext cx="141288" cy="1412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50" name="Line 36"/>
                <p:cNvSpPr>
                  <a:spLocks noChangeShapeType="1"/>
                </p:cNvSpPr>
                <p:nvPr/>
              </p:nvSpPr>
              <p:spPr bwMode="auto">
                <a:xfrm rot="9016332" flipV="1">
                  <a:off x="12363485" y="1552556"/>
                  <a:ext cx="0" cy="733425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51" name="Freeform 37"/>
                <p:cNvSpPr>
                  <a:spLocks/>
                </p:cNvSpPr>
                <p:nvPr/>
              </p:nvSpPr>
              <p:spPr bwMode="auto">
                <a:xfrm rot="3616332">
                  <a:off x="12339672" y="1885931"/>
                  <a:ext cx="77788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52" name="Line 38"/>
                <p:cNvSpPr>
                  <a:spLocks noChangeShapeType="1"/>
                </p:cNvSpPr>
                <p:nvPr/>
              </p:nvSpPr>
              <p:spPr bwMode="auto">
                <a:xfrm rot="3616332">
                  <a:off x="12401585" y="1925619"/>
                  <a:ext cx="69850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53" name="Line 39"/>
                <p:cNvSpPr>
                  <a:spLocks noChangeShapeType="1"/>
                </p:cNvSpPr>
                <p:nvPr/>
              </p:nvSpPr>
              <p:spPr bwMode="auto">
                <a:xfrm rot="3616332">
                  <a:off x="12290460" y="1993881"/>
                  <a:ext cx="69850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54" name="Freeform 40"/>
                <p:cNvSpPr>
                  <a:spLocks/>
                </p:cNvSpPr>
                <p:nvPr/>
              </p:nvSpPr>
              <p:spPr bwMode="auto">
                <a:xfrm rot="3616332">
                  <a:off x="12463497" y="2066906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55" name="Line 41"/>
                <p:cNvSpPr>
                  <a:spLocks noChangeShapeType="1"/>
                </p:cNvSpPr>
                <p:nvPr/>
              </p:nvSpPr>
              <p:spPr bwMode="auto">
                <a:xfrm rot="3616332">
                  <a:off x="12504772" y="1979593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56" name="Line 42"/>
                <p:cNvSpPr>
                  <a:spLocks noChangeShapeType="1"/>
                </p:cNvSpPr>
                <p:nvPr/>
              </p:nvSpPr>
              <p:spPr bwMode="auto">
                <a:xfrm rot="3616332">
                  <a:off x="12617485" y="2155806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57" name="Line 43"/>
                <p:cNvSpPr>
                  <a:spLocks noChangeShapeType="1"/>
                </p:cNvSpPr>
                <p:nvPr/>
              </p:nvSpPr>
              <p:spPr bwMode="auto">
                <a:xfrm rot="3616332">
                  <a:off x="12290460" y="2343131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58" name="Arc 44"/>
                <p:cNvSpPr>
                  <a:spLocks/>
                </p:cNvSpPr>
                <p:nvPr/>
              </p:nvSpPr>
              <p:spPr bwMode="auto">
                <a:xfrm rot="17144832">
                  <a:off x="12422222" y="2212956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59" name="Freeform 45"/>
                <p:cNvSpPr>
                  <a:spLocks/>
                </p:cNvSpPr>
                <p:nvPr/>
              </p:nvSpPr>
              <p:spPr bwMode="auto">
                <a:xfrm rot="6279794">
                  <a:off x="12350785" y="1995468"/>
                  <a:ext cx="217488" cy="215900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60" name="Freeform 46"/>
                <p:cNvSpPr>
                  <a:spLocks/>
                </p:cNvSpPr>
                <p:nvPr/>
              </p:nvSpPr>
              <p:spPr bwMode="auto">
                <a:xfrm rot="3616332">
                  <a:off x="12242835" y="2000231"/>
                  <a:ext cx="452438" cy="228600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31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61" name="Arc 47"/>
                <p:cNvSpPr>
                  <a:spLocks/>
                </p:cNvSpPr>
                <p:nvPr/>
              </p:nvSpPr>
              <p:spPr bwMode="auto">
                <a:xfrm rot="10553830">
                  <a:off x="12380947" y="1716069"/>
                  <a:ext cx="290513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62" name="Arc 48"/>
                <p:cNvSpPr>
                  <a:spLocks/>
                </p:cNvSpPr>
                <p:nvPr/>
              </p:nvSpPr>
              <p:spPr bwMode="auto">
                <a:xfrm rot="18278834" flipV="1">
                  <a:off x="12096785" y="1882756"/>
                  <a:ext cx="293688" cy="333375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73" name="Group 49"/>
                <p:cNvGrpSpPr>
                  <a:grpSpLocks/>
                </p:cNvGrpSpPr>
                <p:nvPr/>
              </p:nvGrpSpPr>
              <p:grpSpPr bwMode="auto">
                <a:xfrm rot="3616332">
                  <a:off x="12330179" y="2190798"/>
                  <a:ext cx="600087" cy="503238"/>
                  <a:chOff x="4785" y="11039"/>
                  <a:chExt cx="829" cy="688"/>
                </a:xfrm>
              </p:grpSpPr>
              <p:sp>
                <p:nvSpPr>
                  <p:cNvPr id="227" name="Freeform 50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28" name="Line 51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29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30" name="Line 53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31" name="Arc 54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74" name="Arc 55"/>
                <p:cNvSpPr>
                  <a:spLocks/>
                </p:cNvSpPr>
                <p:nvPr/>
              </p:nvSpPr>
              <p:spPr bwMode="auto">
                <a:xfrm rot="6279794" flipH="1" flipV="1">
                  <a:off x="12323797" y="1989118"/>
                  <a:ext cx="350838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75" name="Arc 56"/>
                <p:cNvSpPr>
                  <a:spLocks/>
                </p:cNvSpPr>
                <p:nvPr/>
              </p:nvSpPr>
              <p:spPr bwMode="auto">
                <a:xfrm rot="6279794">
                  <a:off x="12241247" y="1857356"/>
                  <a:ext cx="349250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76" name="Arc 57"/>
                <p:cNvSpPr>
                  <a:spLocks/>
                </p:cNvSpPr>
                <p:nvPr/>
              </p:nvSpPr>
              <p:spPr bwMode="auto">
                <a:xfrm rot="6279794">
                  <a:off x="12279347" y="1831956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77" name="Arc 58"/>
                <p:cNvSpPr>
                  <a:spLocks/>
                </p:cNvSpPr>
                <p:nvPr/>
              </p:nvSpPr>
              <p:spPr bwMode="auto">
                <a:xfrm rot="6279794" flipH="1" flipV="1">
                  <a:off x="12344435" y="1946256"/>
                  <a:ext cx="141288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78" name="Line 59"/>
                <p:cNvSpPr>
                  <a:spLocks noChangeShapeType="1"/>
                </p:cNvSpPr>
                <p:nvPr/>
              </p:nvSpPr>
              <p:spPr bwMode="auto">
                <a:xfrm rot="7209001">
                  <a:off x="11844372" y="1441431"/>
                  <a:ext cx="1588" cy="520700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79" name="Line 60"/>
                <p:cNvSpPr>
                  <a:spLocks noChangeShapeType="1"/>
                </p:cNvSpPr>
                <p:nvPr/>
              </p:nvSpPr>
              <p:spPr bwMode="auto">
                <a:xfrm rot="14429284">
                  <a:off x="12515885" y="1449368"/>
                  <a:ext cx="0" cy="519113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80" name="Group 61"/>
                <p:cNvGrpSpPr>
                  <a:grpSpLocks/>
                </p:cNvGrpSpPr>
                <p:nvPr/>
              </p:nvGrpSpPr>
              <p:grpSpPr bwMode="auto">
                <a:xfrm rot="14462297">
                  <a:off x="12703220" y="1458910"/>
                  <a:ext cx="223837" cy="180975"/>
                  <a:chOff x="5504" y="8144"/>
                  <a:chExt cx="291" cy="236"/>
                </a:xfrm>
              </p:grpSpPr>
              <p:sp>
                <p:nvSpPr>
                  <p:cNvPr id="225" name="Rectangle 62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26" name="Rectangle 63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81" name="Group 64"/>
                <p:cNvGrpSpPr>
                  <a:grpSpLocks/>
                </p:cNvGrpSpPr>
                <p:nvPr/>
              </p:nvGrpSpPr>
              <p:grpSpPr bwMode="auto">
                <a:xfrm rot="7209001">
                  <a:off x="11436374" y="1468435"/>
                  <a:ext cx="227014" cy="180975"/>
                  <a:chOff x="5504" y="8144"/>
                  <a:chExt cx="291" cy="236"/>
                </a:xfrm>
              </p:grpSpPr>
              <p:sp>
                <p:nvSpPr>
                  <p:cNvPr id="223" name="Rectangle 65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24" name="Rectangle 66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82" name="Rectangle 67"/>
                <p:cNvSpPr>
                  <a:spLocks noChangeArrowheads="1"/>
                </p:cNvSpPr>
                <p:nvPr/>
              </p:nvSpPr>
              <p:spPr bwMode="auto">
                <a:xfrm rot="10780961">
                  <a:off x="12134885" y="1417619"/>
                  <a:ext cx="42863" cy="350838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3" name="Rectangle 68"/>
                <p:cNvSpPr>
                  <a:spLocks noChangeArrowheads="1"/>
                </p:cNvSpPr>
                <p:nvPr/>
              </p:nvSpPr>
              <p:spPr bwMode="auto">
                <a:xfrm rot="9888311">
                  <a:off x="12041222" y="1711306"/>
                  <a:ext cx="39688" cy="177800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4" name="Rectangle 69"/>
                <p:cNvSpPr>
                  <a:spLocks noChangeArrowheads="1"/>
                </p:cNvSpPr>
                <p:nvPr/>
              </p:nvSpPr>
              <p:spPr bwMode="auto">
                <a:xfrm rot="11744560">
                  <a:off x="12284110" y="1719244"/>
                  <a:ext cx="38100" cy="177800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5" name="Rectangle 70"/>
                <p:cNvSpPr>
                  <a:spLocks noChangeArrowheads="1"/>
                </p:cNvSpPr>
                <p:nvPr/>
              </p:nvSpPr>
              <p:spPr bwMode="auto">
                <a:xfrm rot="17064441" flipH="1">
                  <a:off x="13822397" y="4373543"/>
                  <a:ext cx="38100" cy="17780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6" name="Rectangle 71"/>
                <p:cNvSpPr>
                  <a:spLocks noChangeArrowheads="1"/>
                </p:cNvSpPr>
                <p:nvPr/>
              </p:nvSpPr>
              <p:spPr bwMode="auto">
                <a:xfrm rot="18920690" flipH="1">
                  <a:off x="13708097" y="4586269"/>
                  <a:ext cx="39688" cy="17780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7" name="Rectangle 72"/>
                <p:cNvSpPr>
                  <a:spLocks noChangeArrowheads="1"/>
                </p:cNvSpPr>
                <p:nvPr/>
              </p:nvSpPr>
              <p:spPr bwMode="auto">
                <a:xfrm rot="18028040" flipH="1">
                  <a:off x="13933522" y="4518006"/>
                  <a:ext cx="41275" cy="350838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8" name="Line 73"/>
                <p:cNvSpPr>
                  <a:spLocks noChangeShapeType="1"/>
                </p:cNvSpPr>
                <p:nvPr/>
              </p:nvSpPr>
              <p:spPr bwMode="auto">
                <a:xfrm flipH="1" flipV="1">
                  <a:off x="13233435" y="4671994"/>
                  <a:ext cx="1397000" cy="1588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9" name="Rectangle 74"/>
                <p:cNvSpPr>
                  <a:spLocks noChangeArrowheads="1"/>
                </p:cNvSpPr>
                <p:nvPr/>
              </p:nvSpPr>
              <p:spPr bwMode="auto">
                <a:xfrm flipH="1">
                  <a:off x="14316110" y="4576744"/>
                  <a:ext cx="350838" cy="18415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0" name="Freeform 75"/>
                <p:cNvSpPr>
                  <a:spLocks/>
                </p:cNvSpPr>
                <p:nvPr/>
              </p:nvSpPr>
              <p:spPr bwMode="auto">
                <a:xfrm flipH="1">
                  <a:off x="13508072" y="4600556"/>
                  <a:ext cx="79375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1" name="Line 76"/>
                <p:cNvSpPr>
                  <a:spLocks noChangeShapeType="1"/>
                </p:cNvSpPr>
                <p:nvPr/>
              </p:nvSpPr>
              <p:spPr bwMode="auto">
                <a:xfrm flipH="1">
                  <a:off x="13511247" y="4608494"/>
                  <a:ext cx="69850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2" name="Line 77"/>
                <p:cNvSpPr>
                  <a:spLocks noChangeShapeType="1"/>
                </p:cNvSpPr>
                <p:nvPr/>
              </p:nvSpPr>
              <p:spPr bwMode="auto">
                <a:xfrm flipH="1">
                  <a:off x="13509660" y="4737081"/>
                  <a:ext cx="68263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93" name="Group 78"/>
                <p:cNvGrpSpPr>
                  <a:grpSpLocks/>
                </p:cNvGrpSpPr>
                <p:nvPr/>
              </p:nvGrpSpPr>
              <p:grpSpPr bwMode="auto">
                <a:xfrm flipH="1">
                  <a:off x="12703129" y="4371956"/>
                  <a:ext cx="600087" cy="495300"/>
                  <a:chOff x="4785" y="11039"/>
                  <a:chExt cx="829" cy="688"/>
                </a:xfrm>
              </p:grpSpPr>
              <p:sp>
                <p:nvSpPr>
                  <p:cNvPr id="218" name="Freeform 79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19" name="Line 80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20" name="Line 81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21" name="Line 82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22" name="Arc 83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94" name="Freeform 84"/>
                <p:cNvSpPr>
                  <a:spLocks/>
                </p:cNvSpPr>
                <p:nvPr/>
              </p:nvSpPr>
              <p:spPr bwMode="auto">
                <a:xfrm rot="18936538" flipH="1">
                  <a:off x="13274710" y="4567219"/>
                  <a:ext cx="217488" cy="214313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5" name="Freeform 85"/>
                <p:cNvSpPr>
                  <a:spLocks/>
                </p:cNvSpPr>
                <p:nvPr/>
              </p:nvSpPr>
              <p:spPr bwMode="auto">
                <a:xfrm flipH="1">
                  <a:off x="13141360" y="4557694"/>
                  <a:ext cx="450850" cy="227013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31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6" name="Arc 86"/>
                <p:cNvSpPr>
                  <a:spLocks/>
                </p:cNvSpPr>
                <p:nvPr/>
              </p:nvSpPr>
              <p:spPr bwMode="auto">
                <a:xfrm rot="14662502" flipH="1">
                  <a:off x="13393772" y="4341793"/>
                  <a:ext cx="288925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7" name="Arc 87"/>
                <p:cNvSpPr>
                  <a:spLocks/>
                </p:cNvSpPr>
                <p:nvPr/>
              </p:nvSpPr>
              <p:spPr bwMode="auto">
                <a:xfrm rot="6937498" flipH="1" flipV="1">
                  <a:off x="13392185" y="4667231"/>
                  <a:ext cx="292100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98" name="Group 88"/>
                <p:cNvGrpSpPr>
                  <a:grpSpLocks/>
                </p:cNvGrpSpPr>
                <p:nvPr/>
              </p:nvGrpSpPr>
              <p:grpSpPr bwMode="auto">
                <a:xfrm flipH="1">
                  <a:off x="12703129" y="4416406"/>
                  <a:ext cx="600087" cy="500063"/>
                  <a:chOff x="4785" y="11039"/>
                  <a:chExt cx="829" cy="688"/>
                </a:xfrm>
              </p:grpSpPr>
              <p:sp>
                <p:nvSpPr>
                  <p:cNvPr id="213" name="Freeform 89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14" name="Line 90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15" name="Line 91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16" name="Line 92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17" name="Arc 93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99" name="Arc 94"/>
                <p:cNvSpPr>
                  <a:spLocks/>
                </p:cNvSpPr>
                <p:nvPr/>
              </p:nvSpPr>
              <p:spPr bwMode="auto">
                <a:xfrm rot="18936538" flipV="1">
                  <a:off x="13131835" y="4494194"/>
                  <a:ext cx="352425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0" name="Arc 95"/>
                <p:cNvSpPr>
                  <a:spLocks/>
                </p:cNvSpPr>
                <p:nvPr/>
              </p:nvSpPr>
              <p:spPr bwMode="auto">
                <a:xfrm rot="18936538" flipH="1">
                  <a:off x="13288997" y="4502131"/>
                  <a:ext cx="349250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1" name="Arc 96"/>
                <p:cNvSpPr>
                  <a:spLocks/>
                </p:cNvSpPr>
                <p:nvPr/>
              </p:nvSpPr>
              <p:spPr bwMode="auto">
                <a:xfrm rot="18936538" flipH="1">
                  <a:off x="13541410" y="4602144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2" name="Arc 97"/>
                <p:cNvSpPr>
                  <a:spLocks/>
                </p:cNvSpPr>
                <p:nvPr/>
              </p:nvSpPr>
              <p:spPr bwMode="auto">
                <a:xfrm rot="18936538" flipV="1">
                  <a:off x="13408060" y="4600556"/>
                  <a:ext cx="141288" cy="1412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3" name="Line 98"/>
                <p:cNvSpPr>
                  <a:spLocks noChangeShapeType="1"/>
                </p:cNvSpPr>
                <p:nvPr/>
              </p:nvSpPr>
              <p:spPr bwMode="auto">
                <a:xfrm rot="19792668" flipH="1" flipV="1">
                  <a:off x="13774772" y="3987781"/>
                  <a:ext cx="0" cy="733425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4" name="Freeform 99"/>
                <p:cNvSpPr>
                  <a:spLocks/>
                </p:cNvSpPr>
                <p:nvPr/>
              </p:nvSpPr>
              <p:spPr bwMode="auto">
                <a:xfrm rot="3592668" flipH="1">
                  <a:off x="13712860" y="4249718"/>
                  <a:ext cx="77788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5" name="Line 100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771597" y="4287819"/>
                  <a:ext cx="69850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6" name="Line 101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657297" y="4348143"/>
                  <a:ext cx="69850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7" name="Freeform 102"/>
                <p:cNvSpPr>
                  <a:spLocks/>
                </p:cNvSpPr>
                <p:nvPr/>
              </p:nvSpPr>
              <p:spPr bwMode="auto">
                <a:xfrm rot="3592668" flipH="1">
                  <a:off x="13495372" y="3840143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8" name="Line 103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622372" y="3900468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9" name="Line 104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652535" y="3933806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0" name="Line 105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323922" y="4119543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1" name="Arc 106"/>
                <p:cNvSpPr>
                  <a:spLocks/>
                </p:cNvSpPr>
                <p:nvPr/>
              </p:nvSpPr>
              <p:spPr bwMode="auto">
                <a:xfrm rot="11664170" flipH="1">
                  <a:off x="13204860" y="3552806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2" name="Freeform 107"/>
                <p:cNvSpPr>
                  <a:spLocks/>
                </p:cNvSpPr>
                <p:nvPr/>
              </p:nvSpPr>
              <p:spPr bwMode="auto">
                <a:xfrm rot="929206" flipH="1">
                  <a:off x="13557285" y="4070331"/>
                  <a:ext cx="217488" cy="215900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3" name="Freeform 108"/>
                <p:cNvSpPr>
                  <a:spLocks/>
                </p:cNvSpPr>
                <p:nvPr/>
              </p:nvSpPr>
              <p:spPr bwMode="auto">
                <a:xfrm rot="3592668" flipH="1">
                  <a:off x="13433460" y="4049693"/>
                  <a:ext cx="452438" cy="228600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31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4" name="Arc 109"/>
                <p:cNvSpPr>
                  <a:spLocks/>
                </p:cNvSpPr>
                <p:nvPr/>
              </p:nvSpPr>
              <p:spPr bwMode="auto">
                <a:xfrm rot="18255170" flipH="1">
                  <a:off x="13741435" y="4062393"/>
                  <a:ext cx="290513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5" name="Arc 110"/>
                <p:cNvSpPr>
                  <a:spLocks/>
                </p:cNvSpPr>
                <p:nvPr/>
              </p:nvSpPr>
              <p:spPr bwMode="auto">
                <a:xfrm rot="10530167" flipH="1" flipV="1">
                  <a:off x="13457272" y="4225906"/>
                  <a:ext cx="293688" cy="333375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16" name="Group 111"/>
                <p:cNvGrpSpPr>
                  <a:grpSpLocks/>
                </p:cNvGrpSpPr>
                <p:nvPr/>
              </p:nvGrpSpPr>
              <p:grpSpPr bwMode="auto">
                <a:xfrm rot="3592668" flipH="1">
                  <a:off x="13154018" y="3611479"/>
                  <a:ext cx="600087" cy="503238"/>
                  <a:chOff x="4785" y="11039"/>
                  <a:chExt cx="829" cy="688"/>
                </a:xfrm>
              </p:grpSpPr>
              <p:sp>
                <p:nvSpPr>
                  <p:cNvPr id="208" name="Freeform 112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09" name="Line 113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10" name="Line 114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11" name="Line 115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12" name="Arc 116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17" name="Arc 117"/>
                <p:cNvSpPr>
                  <a:spLocks/>
                </p:cNvSpPr>
                <p:nvPr/>
              </p:nvSpPr>
              <p:spPr bwMode="auto">
                <a:xfrm rot="929206" flipV="1">
                  <a:off x="13455685" y="3933806"/>
                  <a:ext cx="350838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8" name="Arc 118"/>
                <p:cNvSpPr>
                  <a:spLocks/>
                </p:cNvSpPr>
                <p:nvPr/>
              </p:nvSpPr>
              <p:spPr bwMode="auto">
                <a:xfrm rot="929206" flipH="1">
                  <a:off x="13527122" y="4073506"/>
                  <a:ext cx="349250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9" name="Arc 119"/>
                <p:cNvSpPr>
                  <a:spLocks/>
                </p:cNvSpPr>
                <p:nvPr/>
              </p:nvSpPr>
              <p:spPr bwMode="auto">
                <a:xfrm rot="929206" flipH="1">
                  <a:off x="13711272" y="4303694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0" name="Arc 120"/>
                <p:cNvSpPr>
                  <a:spLocks/>
                </p:cNvSpPr>
                <p:nvPr/>
              </p:nvSpPr>
              <p:spPr bwMode="auto">
                <a:xfrm rot="929206" flipV="1">
                  <a:off x="13646185" y="4187806"/>
                  <a:ext cx="141288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1" name="Line 121"/>
                <p:cNvSpPr>
                  <a:spLocks noChangeShapeType="1"/>
                </p:cNvSpPr>
                <p:nvPr/>
              </p:nvSpPr>
              <p:spPr bwMode="auto">
                <a:xfrm flipH="1">
                  <a:off x="13703335" y="4651356"/>
                  <a:ext cx="1588" cy="520700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2" name="Line 122"/>
                <p:cNvSpPr>
                  <a:spLocks noChangeShapeType="1"/>
                </p:cNvSpPr>
                <p:nvPr/>
              </p:nvSpPr>
              <p:spPr bwMode="auto">
                <a:xfrm rot="14379716" flipH="1">
                  <a:off x="14035122" y="4067156"/>
                  <a:ext cx="0" cy="519113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23" name="Group 123"/>
                <p:cNvGrpSpPr>
                  <a:grpSpLocks/>
                </p:cNvGrpSpPr>
                <p:nvPr/>
              </p:nvGrpSpPr>
              <p:grpSpPr bwMode="auto">
                <a:xfrm rot="14346703" flipH="1">
                  <a:off x="14209737" y="4059201"/>
                  <a:ext cx="223837" cy="180975"/>
                  <a:chOff x="5504" y="8144"/>
                  <a:chExt cx="291" cy="236"/>
                </a:xfrm>
              </p:grpSpPr>
              <p:sp>
                <p:nvSpPr>
                  <p:cNvPr id="206" name="Rectangle 124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07" name="Rectangle 125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124" name="Group 126"/>
                <p:cNvGrpSpPr>
                  <a:grpSpLocks/>
                </p:cNvGrpSpPr>
                <p:nvPr/>
              </p:nvGrpSpPr>
              <p:grpSpPr bwMode="auto">
                <a:xfrm flipH="1">
                  <a:off x="13565203" y="5149831"/>
                  <a:ext cx="227014" cy="180975"/>
                  <a:chOff x="5504" y="8144"/>
                  <a:chExt cx="291" cy="236"/>
                </a:xfrm>
              </p:grpSpPr>
              <p:sp>
                <p:nvSpPr>
                  <p:cNvPr id="204" name="Rectangle 127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05" name="Rectangle 128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25" name="Rectangle 129"/>
                <p:cNvSpPr>
                  <a:spLocks noChangeArrowheads="1"/>
                </p:cNvSpPr>
                <p:nvPr/>
              </p:nvSpPr>
              <p:spPr bwMode="auto">
                <a:xfrm rot="18028040" flipH="1">
                  <a:off x="13931935" y="4519593"/>
                  <a:ext cx="42863" cy="350838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6" name="Rectangle 130"/>
                <p:cNvSpPr>
                  <a:spLocks noChangeArrowheads="1"/>
                </p:cNvSpPr>
                <p:nvPr/>
              </p:nvSpPr>
              <p:spPr bwMode="auto">
                <a:xfrm rot="18920690" flipH="1">
                  <a:off x="13708097" y="4586269"/>
                  <a:ext cx="39688" cy="177800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7" name="Rectangle 131"/>
                <p:cNvSpPr>
                  <a:spLocks noChangeArrowheads="1"/>
                </p:cNvSpPr>
                <p:nvPr/>
              </p:nvSpPr>
              <p:spPr bwMode="auto">
                <a:xfrm rot="17064441" flipH="1">
                  <a:off x="13822397" y="4373543"/>
                  <a:ext cx="38100" cy="177800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8" name="Rectangle 132"/>
                <p:cNvSpPr>
                  <a:spLocks noChangeArrowheads="1"/>
                </p:cNvSpPr>
                <p:nvPr/>
              </p:nvSpPr>
              <p:spPr bwMode="auto">
                <a:xfrm rot="4535559">
                  <a:off x="10494997" y="4379893"/>
                  <a:ext cx="38100" cy="177800"/>
                </a:xfrm>
                <a:prstGeom prst="rect">
                  <a:avLst/>
                </a:prstGeom>
                <a:solidFill>
                  <a:srgbClr val="00CC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9" name="Rectangle 133"/>
                <p:cNvSpPr>
                  <a:spLocks noChangeArrowheads="1"/>
                </p:cNvSpPr>
                <p:nvPr/>
              </p:nvSpPr>
              <p:spPr bwMode="auto">
                <a:xfrm rot="2679310">
                  <a:off x="10607710" y="4591031"/>
                  <a:ext cx="39688" cy="177800"/>
                </a:xfrm>
                <a:prstGeom prst="rect">
                  <a:avLst/>
                </a:prstGeom>
                <a:solidFill>
                  <a:srgbClr val="00CC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30" name="Rectangle 134"/>
                <p:cNvSpPr>
                  <a:spLocks noChangeArrowheads="1"/>
                </p:cNvSpPr>
                <p:nvPr/>
              </p:nvSpPr>
              <p:spPr bwMode="auto">
                <a:xfrm rot="3571960">
                  <a:off x="10382285" y="4524356"/>
                  <a:ext cx="41275" cy="350838"/>
                </a:xfrm>
                <a:prstGeom prst="rect">
                  <a:avLst/>
                </a:prstGeom>
                <a:solidFill>
                  <a:srgbClr val="00CC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31" name="Line 135"/>
                <p:cNvSpPr>
                  <a:spLocks noChangeShapeType="1"/>
                </p:cNvSpPr>
                <p:nvPr/>
              </p:nvSpPr>
              <p:spPr bwMode="auto">
                <a:xfrm flipV="1">
                  <a:off x="9781535" y="4671085"/>
                  <a:ext cx="1500198" cy="45719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32" name="Rectangle 136"/>
                <p:cNvSpPr>
                  <a:spLocks noChangeArrowheads="1"/>
                </p:cNvSpPr>
                <p:nvPr/>
              </p:nvSpPr>
              <p:spPr bwMode="auto">
                <a:xfrm>
                  <a:off x="9688547" y="4624038"/>
                  <a:ext cx="350838" cy="184150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33" name="Freeform 138"/>
                <p:cNvSpPr>
                  <a:spLocks/>
                </p:cNvSpPr>
                <p:nvPr/>
              </p:nvSpPr>
              <p:spPr bwMode="auto">
                <a:xfrm>
                  <a:off x="10768047" y="4606906"/>
                  <a:ext cx="79375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34" name="Line 139"/>
                <p:cNvSpPr>
                  <a:spLocks noChangeShapeType="1"/>
                </p:cNvSpPr>
                <p:nvPr/>
              </p:nvSpPr>
              <p:spPr bwMode="auto">
                <a:xfrm>
                  <a:off x="10774397" y="4613256"/>
                  <a:ext cx="68263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35" name="Line 140"/>
                <p:cNvSpPr>
                  <a:spLocks noChangeShapeType="1"/>
                </p:cNvSpPr>
                <p:nvPr/>
              </p:nvSpPr>
              <p:spPr bwMode="auto">
                <a:xfrm>
                  <a:off x="10777572" y="4743431"/>
                  <a:ext cx="68263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36" name="Group 141"/>
                <p:cNvGrpSpPr>
                  <a:grpSpLocks/>
                </p:cNvGrpSpPr>
                <p:nvPr/>
              </p:nvGrpSpPr>
              <p:grpSpPr bwMode="auto">
                <a:xfrm>
                  <a:off x="11052279" y="4424344"/>
                  <a:ext cx="600087" cy="500063"/>
                  <a:chOff x="4785" y="11039"/>
                  <a:chExt cx="829" cy="688"/>
                </a:xfrm>
              </p:grpSpPr>
              <p:sp>
                <p:nvSpPr>
                  <p:cNvPr id="199" name="Freeform 142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00" name="Line 143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01" name="Line 144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02" name="Line 145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03" name="Arc 146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37" name="Freeform 147"/>
                <p:cNvSpPr>
                  <a:spLocks/>
                </p:cNvSpPr>
                <p:nvPr/>
              </p:nvSpPr>
              <p:spPr bwMode="auto">
                <a:xfrm>
                  <a:off x="10969660" y="4583094"/>
                  <a:ext cx="2165350" cy="396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339933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38" name="Freeform 148"/>
                <p:cNvSpPr>
                  <a:spLocks/>
                </p:cNvSpPr>
                <p:nvPr/>
              </p:nvSpPr>
              <p:spPr bwMode="auto">
                <a:xfrm flipV="1">
                  <a:off x="10968072" y="4737081"/>
                  <a:ext cx="2166938" cy="396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339933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39" name="Freeform 149"/>
                <p:cNvSpPr>
                  <a:spLocks/>
                </p:cNvSpPr>
                <p:nvPr/>
              </p:nvSpPr>
              <p:spPr bwMode="auto">
                <a:xfrm rot="2663462">
                  <a:off x="10863297" y="4573569"/>
                  <a:ext cx="217488" cy="215900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40" name="Freeform 150"/>
                <p:cNvSpPr>
                  <a:spLocks/>
                </p:cNvSpPr>
                <p:nvPr/>
              </p:nvSpPr>
              <p:spPr bwMode="auto">
                <a:xfrm>
                  <a:off x="11161747" y="4583094"/>
                  <a:ext cx="2008188" cy="198438"/>
                </a:xfrm>
                <a:custGeom>
                  <a:avLst/>
                  <a:gdLst/>
                  <a:ahLst/>
                  <a:cxnLst>
                    <a:cxn ang="0">
                      <a:pos x="45" y="30"/>
                    </a:cxn>
                    <a:cxn ang="0">
                      <a:pos x="30" y="171"/>
                    </a:cxn>
                    <a:cxn ang="0">
                      <a:pos x="45" y="327"/>
                    </a:cxn>
                    <a:cxn ang="0">
                      <a:pos x="126" y="315"/>
                    </a:cxn>
                    <a:cxn ang="0">
                      <a:pos x="735" y="303"/>
                    </a:cxn>
                    <a:cxn ang="0">
                      <a:pos x="1605" y="279"/>
                    </a:cxn>
                    <a:cxn ang="0">
                      <a:pos x="2607" y="300"/>
                    </a:cxn>
                    <a:cxn ang="0">
                      <a:pos x="3330" y="333"/>
                    </a:cxn>
                    <a:cxn ang="0">
                      <a:pos x="3648" y="351"/>
                    </a:cxn>
                    <a:cxn ang="0">
                      <a:pos x="3672" y="249"/>
                    </a:cxn>
                    <a:cxn ang="0">
                      <a:pos x="3672" y="171"/>
                    </a:cxn>
                    <a:cxn ang="0">
                      <a:pos x="3690" y="36"/>
                    </a:cxn>
                    <a:cxn ang="0">
                      <a:pos x="3660" y="12"/>
                    </a:cxn>
                    <a:cxn ang="0">
                      <a:pos x="3594" y="6"/>
                    </a:cxn>
                    <a:cxn ang="0">
                      <a:pos x="2991" y="51"/>
                    </a:cxn>
                    <a:cxn ang="0">
                      <a:pos x="1911" y="75"/>
                    </a:cxn>
                    <a:cxn ang="0">
                      <a:pos x="1065" y="78"/>
                    </a:cxn>
                    <a:cxn ang="0">
                      <a:pos x="303" y="51"/>
                    </a:cxn>
                    <a:cxn ang="0">
                      <a:pos x="45" y="30"/>
                    </a:cxn>
                  </a:cxnLst>
                  <a:rect l="0" t="0" r="r" b="b"/>
                  <a:pathLst>
                    <a:path w="3705" h="365">
                      <a:moveTo>
                        <a:pt x="45" y="30"/>
                      </a:moveTo>
                      <a:cubicBezTo>
                        <a:pt x="0" y="50"/>
                        <a:pt x="30" y="122"/>
                        <a:pt x="30" y="171"/>
                      </a:cubicBezTo>
                      <a:cubicBezTo>
                        <a:pt x="30" y="220"/>
                        <a:pt x="29" y="303"/>
                        <a:pt x="45" y="327"/>
                      </a:cubicBezTo>
                      <a:cubicBezTo>
                        <a:pt x="61" y="351"/>
                        <a:pt x="11" y="319"/>
                        <a:pt x="126" y="315"/>
                      </a:cubicBezTo>
                      <a:cubicBezTo>
                        <a:pt x="241" y="311"/>
                        <a:pt x="489" y="309"/>
                        <a:pt x="735" y="303"/>
                      </a:cubicBezTo>
                      <a:cubicBezTo>
                        <a:pt x="981" y="297"/>
                        <a:pt x="1293" y="279"/>
                        <a:pt x="1605" y="279"/>
                      </a:cubicBezTo>
                      <a:cubicBezTo>
                        <a:pt x="1917" y="279"/>
                        <a:pt x="2320" y="291"/>
                        <a:pt x="2607" y="300"/>
                      </a:cubicBezTo>
                      <a:cubicBezTo>
                        <a:pt x="2894" y="309"/>
                        <a:pt x="3157" y="325"/>
                        <a:pt x="3330" y="333"/>
                      </a:cubicBezTo>
                      <a:cubicBezTo>
                        <a:pt x="3503" y="341"/>
                        <a:pt x="3591" y="365"/>
                        <a:pt x="3648" y="351"/>
                      </a:cubicBezTo>
                      <a:cubicBezTo>
                        <a:pt x="3705" y="337"/>
                        <a:pt x="3668" y="279"/>
                        <a:pt x="3672" y="249"/>
                      </a:cubicBezTo>
                      <a:cubicBezTo>
                        <a:pt x="3676" y="219"/>
                        <a:pt x="3669" y="207"/>
                        <a:pt x="3672" y="171"/>
                      </a:cubicBezTo>
                      <a:cubicBezTo>
                        <a:pt x="3675" y="135"/>
                        <a:pt x="3692" y="62"/>
                        <a:pt x="3690" y="36"/>
                      </a:cubicBezTo>
                      <a:cubicBezTo>
                        <a:pt x="3688" y="10"/>
                        <a:pt x="3676" y="17"/>
                        <a:pt x="3660" y="12"/>
                      </a:cubicBezTo>
                      <a:cubicBezTo>
                        <a:pt x="3644" y="7"/>
                        <a:pt x="3705" y="0"/>
                        <a:pt x="3594" y="6"/>
                      </a:cubicBezTo>
                      <a:cubicBezTo>
                        <a:pt x="3483" y="12"/>
                        <a:pt x="3271" y="40"/>
                        <a:pt x="2991" y="51"/>
                      </a:cubicBezTo>
                      <a:cubicBezTo>
                        <a:pt x="2711" y="62"/>
                        <a:pt x="2232" y="71"/>
                        <a:pt x="1911" y="75"/>
                      </a:cubicBezTo>
                      <a:cubicBezTo>
                        <a:pt x="1590" y="79"/>
                        <a:pt x="1333" y="82"/>
                        <a:pt x="1065" y="78"/>
                      </a:cubicBezTo>
                      <a:cubicBezTo>
                        <a:pt x="797" y="74"/>
                        <a:pt x="473" y="59"/>
                        <a:pt x="303" y="51"/>
                      </a:cubicBezTo>
                      <a:cubicBezTo>
                        <a:pt x="133" y="43"/>
                        <a:pt x="90" y="10"/>
                        <a:pt x="45" y="3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  <a:alpha val="80000"/>
                  </a:schemeClr>
                </a:solidFill>
                <a:ln w="3175" cmpd="sng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41" name="Freeform 151"/>
                <p:cNvSpPr>
                  <a:spLocks/>
                </p:cNvSpPr>
                <p:nvPr/>
              </p:nvSpPr>
              <p:spPr bwMode="auto">
                <a:xfrm>
                  <a:off x="10763285" y="4564044"/>
                  <a:ext cx="450850" cy="227013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00FF00"/>
                </a:solidFill>
                <a:ln w="3175" cmpd="sng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42" name="Arc 152"/>
                <p:cNvSpPr>
                  <a:spLocks/>
                </p:cNvSpPr>
                <p:nvPr/>
              </p:nvSpPr>
              <p:spPr bwMode="auto">
                <a:xfrm rot="6937498">
                  <a:off x="10671210" y="4348143"/>
                  <a:ext cx="290513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43" name="Arc 153"/>
                <p:cNvSpPr>
                  <a:spLocks/>
                </p:cNvSpPr>
                <p:nvPr/>
              </p:nvSpPr>
              <p:spPr bwMode="auto">
                <a:xfrm rot="14662502" flipV="1">
                  <a:off x="10671210" y="4673581"/>
                  <a:ext cx="293688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44" name="Freeform 154"/>
                <p:cNvSpPr>
                  <a:spLocks/>
                </p:cNvSpPr>
                <p:nvPr/>
              </p:nvSpPr>
              <p:spPr bwMode="auto">
                <a:xfrm flipH="1">
                  <a:off x="13123897" y="4487844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45" name="Line 155"/>
                <p:cNvSpPr>
                  <a:spLocks noChangeShapeType="1"/>
                </p:cNvSpPr>
                <p:nvPr/>
              </p:nvSpPr>
              <p:spPr bwMode="auto">
                <a:xfrm flipH="1">
                  <a:off x="13293760" y="4473556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46" name="Line 156"/>
                <p:cNvSpPr>
                  <a:spLocks noChangeShapeType="1"/>
                </p:cNvSpPr>
                <p:nvPr/>
              </p:nvSpPr>
              <p:spPr bwMode="auto">
                <a:xfrm flipH="1">
                  <a:off x="13120722" y="4484669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47" name="Line 157"/>
                <p:cNvSpPr>
                  <a:spLocks noChangeShapeType="1"/>
                </p:cNvSpPr>
                <p:nvPr/>
              </p:nvSpPr>
              <p:spPr bwMode="auto">
                <a:xfrm flipH="1">
                  <a:off x="13115960" y="4859319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48" name="Arc 158"/>
                <p:cNvSpPr>
                  <a:spLocks/>
                </p:cNvSpPr>
                <p:nvPr/>
              </p:nvSpPr>
              <p:spPr bwMode="auto">
                <a:xfrm rot="8071501" flipH="1">
                  <a:off x="12707972" y="4414818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49" name="Freeform 159"/>
                <p:cNvSpPr>
                  <a:spLocks/>
                </p:cNvSpPr>
                <p:nvPr/>
              </p:nvSpPr>
              <p:spPr bwMode="auto">
                <a:xfrm>
                  <a:off x="11063322" y="4494194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50" name="Line 160"/>
                <p:cNvSpPr>
                  <a:spLocks noChangeShapeType="1"/>
                </p:cNvSpPr>
                <p:nvPr/>
              </p:nvSpPr>
              <p:spPr bwMode="auto">
                <a:xfrm>
                  <a:off x="11061735" y="4479906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51" name="Line 161"/>
                <p:cNvSpPr>
                  <a:spLocks noChangeShapeType="1"/>
                </p:cNvSpPr>
                <p:nvPr/>
              </p:nvSpPr>
              <p:spPr bwMode="auto">
                <a:xfrm>
                  <a:off x="11052210" y="4865669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52" name="Arc 162"/>
                <p:cNvSpPr>
                  <a:spLocks/>
                </p:cNvSpPr>
                <p:nvPr/>
              </p:nvSpPr>
              <p:spPr bwMode="auto">
                <a:xfrm rot="13528499">
                  <a:off x="11145872" y="4421168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53" name="Arc 163"/>
                <p:cNvSpPr>
                  <a:spLocks/>
                </p:cNvSpPr>
                <p:nvPr/>
              </p:nvSpPr>
              <p:spPr bwMode="auto">
                <a:xfrm rot="2663462" flipH="1" flipV="1">
                  <a:off x="10871235" y="4498956"/>
                  <a:ext cx="352425" cy="3571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54" name="Arc 164"/>
                <p:cNvSpPr>
                  <a:spLocks/>
                </p:cNvSpPr>
                <p:nvPr/>
              </p:nvSpPr>
              <p:spPr bwMode="auto">
                <a:xfrm rot="2663462">
                  <a:off x="10715660" y="4508481"/>
                  <a:ext cx="350838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55" name="Arc 165"/>
                <p:cNvSpPr>
                  <a:spLocks/>
                </p:cNvSpPr>
                <p:nvPr/>
              </p:nvSpPr>
              <p:spPr bwMode="auto">
                <a:xfrm rot="2663462">
                  <a:off x="10674385" y="4608494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56" name="Arc 166"/>
                <p:cNvSpPr>
                  <a:spLocks/>
                </p:cNvSpPr>
                <p:nvPr/>
              </p:nvSpPr>
              <p:spPr bwMode="auto">
                <a:xfrm rot="2663462" flipH="1" flipV="1">
                  <a:off x="10806147" y="4606906"/>
                  <a:ext cx="141288" cy="1412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57" name="Line 167"/>
                <p:cNvSpPr>
                  <a:spLocks noChangeShapeType="1"/>
                </p:cNvSpPr>
                <p:nvPr/>
              </p:nvSpPr>
              <p:spPr bwMode="auto">
                <a:xfrm rot="1807332" flipH="1" flipV="1">
                  <a:off x="10533402" y="4226865"/>
                  <a:ext cx="45720" cy="480410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58" name="Freeform 168"/>
                <p:cNvSpPr>
                  <a:spLocks/>
                </p:cNvSpPr>
                <p:nvPr/>
              </p:nvSpPr>
              <p:spPr bwMode="auto">
                <a:xfrm rot="18007332">
                  <a:off x="10564847" y="4254481"/>
                  <a:ext cx="79375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59" name="Line 169"/>
                <p:cNvSpPr>
                  <a:spLocks noChangeShapeType="1"/>
                </p:cNvSpPr>
                <p:nvPr/>
              </p:nvSpPr>
              <p:spPr bwMode="auto">
                <a:xfrm rot="18007332">
                  <a:off x="10515635" y="4290993"/>
                  <a:ext cx="68263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60" name="Line 170"/>
                <p:cNvSpPr>
                  <a:spLocks noChangeShapeType="1"/>
                </p:cNvSpPr>
                <p:nvPr/>
              </p:nvSpPr>
              <p:spPr bwMode="auto">
                <a:xfrm rot="18007332">
                  <a:off x="10629935" y="4352906"/>
                  <a:ext cx="68263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61" name="Group 171"/>
                <p:cNvGrpSpPr>
                  <a:grpSpLocks/>
                </p:cNvGrpSpPr>
                <p:nvPr/>
              </p:nvGrpSpPr>
              <p:grpSpPr bwMode="auto">
                <a:xfrm rot="18007332">
                  <a:off x="10577577" y="3603541"/>
                  <a:ext cx="600087" cy="500063"/>
                  <a:chOff x="4785" y="11039"/>
                  <a:chExt cx="829" cy="688"/>
                </a:xfrm>
              </p:grpSpPr>
              <p:sp>
                <p:nvSpPr>
                  <p:cNvPr id="194" name="Freeform 172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95" name="Line 173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96" name="Line 174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97" name="Line 175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98" name="Arc 176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62" name="Freeform 177"/>
                <p:cNvSpPr>
                  <a:spLocks/>
                </p:cNvSpPr>
                <p:nvPr/>
              </p:nvSpPr>
              <p:spPr bwMode="auto">
                <a:xfrm rot="18007332">
                  <a:off x="10082247" y="3190856"/>
                  <a:ext cx="2165350" cy="396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339933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63" name="Freeform 178"/>
                <p:cNvSpPr>
                  <a:spLocks/>
                </p:cNvSpPr>
                <p:nvPr/>
              </p:nvSpPr>
              <p:spPr bwMode="auto">
                <a:xfrm rot="18007332" flipV="1">
                  <a:off x="10212422" y="3268643"/>
                  <a:ext cx="2166938" cy="396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339933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64" name="Freeform 179"/>
                <p:cNvSpPr>
                  <a:spLocks/>
                </p:cNvSpPr>
                <p:nvPr/>
              </p:nvSpPr>
              <p:spPr bwMode="auto">
                <a:xfrm rot="20670794">
                  <a:off x="10580722" y="4076681"/>
                  <a:ext cx="217488" cy="215900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65" name="Freeform 180"/>
                <p:cNvSpPr>
                  <a:spLocks/>
                </p:cNvSpPr>
                <p:nvPr/>
              </p:nvSpPr>
              <p:spPr bwMode="auto">
                <a:xfrm rot="18007332">
                  <a:off x="10290210" y="3036868"/>
                  <a:ext cx="2006600" cy="198438"/>
                </a:xfrm>
                <a:custGeom>
                  <a:avLst/>
                  <a:gdLst/>
                  <a:ahLst/>
                  <a:cxnLst>
                    <a:cxn ang="0">
                      <a:pos x="45" y="30"/>
                    </a:cxn>
                    <a:cxn ang="0">
                      <a:pos x="30" y="171"/>
                    </a:cxn>
                    <a:cxn ang="0">
                      <a:pos x="45" y="327"/>
                    </a:cxn>
                    <a:cxn ang="0">
                      <a:pos x="126" y="315"/>
                    </a:cxn>
                    <a:cxn ang="0">
                      <a:pos x="735" y="303"/>
                    </a:cxn>
                    <a:cxn ang="0">
                      <a:pos x="1605" y="279"/>
                    </a:cxn>
                    <a:cxn ang="0">
                      <a:pos x="2607" y="300"/>
                    </a:cxn>
                    <a:cxn ang="0">
                      <a:pos x="3330" y="333"/>
                    </a:cxn>
                    <a:cxn ang="0">
                      <a:pos x="3648" y="351"/>
                    </a:cxn>
                    <a:cxn ang="0">
                      <a:pos x="3672" y="249"/>
                    </a:cxn>
                    <a:cxn ang="0">
                      <a:pos x="3672" y="171"/>
                    </a:cxn>
                    <a:cxn ang="0">
                      <a:pos x="3690" y="36"/>
                    </a:cxn>
                    <a:cxn ang="0">
                      <a:pos x="3660" y="12"/>
                    </a:cxn>
                    <a:cxn ang="0">
                      <a:pos x="3594" y="6"/>
                    </a:cxn>
                    <a:cxn ang="0">
                      <a:pos x="2991" y="51"/>
                    </a:cxn>
                    <a:cxn ang="0">
                      <a:pos x="1911" y="75"/>
                    </a:cxn>
                    <a:cxn ang="0">
                      <a:pos x="1065" y="78"/>
                    </a:cxn>
                    <a:cxn ang="0">
                      <a:pos x="303" y="51"/>
                    </a:cxn>
                    <a:cxn ang="0">
                      <a:pos x="45" y="30"/>
                    </a:cxn>
                  </a:cxnLst>
                  <a:rect l="0" t="0" r="r" b="b"/>
                  <a:pathLst>
                    <a:path w="3705" h="365">
                      <a:moveTo>
                        <a:pt x="45" y="30"/>
                      </a:moveTo>
                      <a:cubicBezTo>
                        <a:pt x="0" y="50"/>
                        <a:pt x="30" y="122"/>
                        <a:pt x="30" y="171"/>
                      </a:cubicBezTo>
                      <a:cubicBezTo>
                        <a:pt x="30" y="220"/>
                        <a:pt x="29" y="303"/>
                        <a:pt x="45" y="327"/>
                      </a:cubicBezTo>
                      <a:cubicBezTo>
                        <a:pt x="61" y="351"/>
                        <a:pt x="11" y="319"/>
                        <a:pt x="126" y="315"/>
                      </a:cubicBezTo>
                      <a:cubicBezTo>
                        <a:pt x="241" y="311"/>
                        <a:pt x="489" y="309"/>
                        <a:pt x="735" y="303"/>
                      </a:cubicBezTo>
                      <a:cubicBezTo>
                        <a:pt x="981" y="297"/>
                        <a:pt x="1293" y="279"/>
                        <a:pt x="1605" y="279"/>
                      </a:cubicBezTo>
                      <a:cubicBezTo>
                        <a:pt x="1917" y="279"/>
                        <a:pt x="2320" y="291"/>
                        <a:pt x="2607" y="300"/>
                      </a:cubicBezTo>
                      <a:cubicBezTo>
                        <a:pt x="2894" y="309"/>
                        <a:pt x="3157" y="325"/>
                        <a:pt x="3330" y="333"/>
                      </a:cubicBezTo>
                      <a:cubicBezTo>
                        <a:pt x="3503" y="341"/>
                        <a:pt x="3591" y="365"/>
                        <a:pt x="3648" y="351"/>
                      </a:cubicBezTo>
                      <a:cubicBezTo>
                        <a:pt x="3705" y="337"/>
                        <a:pt x="3668" y="279"/>
                        <a:pt x="3672" y="249"/>
                      </a:cubicBezTo>
                      <a:cubicBezTo>
                        <a:pt x="3676" y="219"/>
                        <a:pt x="3669" y="207"/>
                        <a:pt x="3672" y="171"/>
                      </a:cubicBezTo>
                      <a:cubicBezTo>
                        <a:pt x="3675" y="135"/>
                        <a:pt x="3692" y="62"/>
                        <a:pt x="3690" y="36"/>
                      </a:cubicBezTo>
                      <a:cubicBezTo>
                        <a:pt x="3688" y="10"/>
                        <a:pt x="3676" y="17"/>
                        <a:pt x="3660" y="12"/>
                      </a:cubicBezTo>
                      <a:cubicBezTo>
                        <a:pt x="3644" y="7"/>
                        <a:pt x="3705" y="0"/>
                        <a:pt x="3594" y="6"/>
                      </a:cubicBezTo>
                      <a:cubicBezTo>
                        <a:pt x="3483" y="12"/>
                        <a:pt x="3271" y="40"/>
                        <a:pt x="2991" y="51"/>
                      </a:cubicBezTo>
                      <a:cubicBezTo>
                        <a:pt x="2711" y="62"/>
                        <a:pt x="2232" y="71"/>
                        <a:pt x="1911" y="75"/>
                      </a:cubicBezTo>
                      <a:cubicBezTo>
                        <a:pt x="1590" y="79"/>
                        <a:pt x="1333" y="82"/>
                        <a:pt x="1065" y="78"/>
                      </a:cubicBezTo>
                      <a:cubicBezTo>
                        <a:pt x="797" y="74"/>
                        <a:pt x="473" y="59"/>
                        <a:pt x="303" y="51"/>
                      </a:cubicBezTo>
                      <a:cubicBezTo>
                        <a:pt x="133" y="43"/>
                        <a:pt x="90" y="10"/>
                        <a:pt x="45" y="3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  <a:alpha val="80000"/>
                  </a:schemeClr>
                </a:solidFill>
                <a:ln w="3175" cmpd="sng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66" name="Freeform 181"/>
                <p:cNvSpPr>
                  <a:spLocks/>
                </p:cNvSpPr>
                <p:nvPr/>
              </p:nvSpPr>
              <p:spPr bwMode="auto">
                <a:xfrm rot="18007332">
                  <a:off x="10469597" y="4054456"/>
                  <a:ext cx="450850" cy="227013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00FF00"/>
                </a:solidFill>
                <a:ln w="3175" cmpd="sng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67" name="Arc 182"/>
                <p:cNvSpPr>
                  <a:spLocks/>
                </p:cNvSpPr>
                <p:nvPr/>
              </p:nvSpPr>
              <p:spPr bwMode="auto">
                <a:xfrm rot="3344830">
                  <a:off x="10323547" y="4067156"/>
                  <a:ext cx="290513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68" name="Arc 183"/>
                <p:cNvSpPr>
                  <a:spLocks/>
                </p:cNvSpPr>
                <p:nvPr/>
              </p:nvSpPr>
              <p:spPr bwMode="auto">
                <a:xfrm rot="11069833" flipV="1">
                  <a:off x="10604535" y="4229081"/>
                  <a:ext cx="293688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69" name="Freeform 184"/>
                <p:cNvSpPr>
                  <a:spLocks/>
                </p:cNvSpPr>
                <p:nvPr/>
              </p:nvSpPr>
              <p:spPr bwMode="auto">
                <a:xfrm rot="18007332" flipH="1">
                  <a:off x="11720547" y="2062143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70" name="Line 185"/>
                <p:cNvSpPr>
                  <a:spLocks noChangeShapeType="1"/>
                </p:cNvSpPr>
                <p:nvPr/>
              </p:nvSpPr>
              <p:spPr bwMode="auto">
                <a:xfrm rot="18007332" flipH="1">
                  <a:off x="11847547" y="1973243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71" name="Line 186"/>
                <p:cNvSpPr>
                  <a:spLocks noChangeShapeType="1"/>
                </p:cNvSpPr>
                <p:nvPr/>
              </p:nvSpPr>
              <p:spPr bwMode="auto">
                <a:xfrm rot="18007332" flipH="1">
                  <a:off x="11553860" y="2149456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72" name="Line 187"/>
                <p:cNvSpPr>
                  <a:spLocks noChangeShapeType="1"/>
                </p:cNvSpPr>
                <p:nvPr/>
              </p:nvSpPr>
              <p:spPr bwMode="auto">
                <a:xfrm rot="18007332" flipH="1">
                  <a:off x="11874535" y="2338368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73" name="Arc 188"/>
                <p:cNvSpPr>
                  <a:spLocks/>
                </p:cNvSpPr>
                <p:nvPr/>
              </p:nvSpPr>
              <p:spPr bwMode="auto">
                <a:xfrm rot="4478833" flipH="1">
                  <a:off x="11425272" y="2206606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74" name="Freeform 189"/>
                <p:cNvSpPr>
                  <a:spLocks/>
                </p:cNvSpPr>
                <p:nvPr/>
              </p:nvSpPr>
              <p:spPr bwMode="auto">
                <a:xfrm rot="18007332">
                  <a:off x="10691847" y="3844906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75" name="Line 190"/>
                <p:cNvSpPr>
                  <a:spLocks noChangeShapeType="1"/>
                </p:cNvSpPr>
                <p:nvPr/>
              </p:nvSpPr>
              <p:spPr bwMode="auto">
                <a:xfrm rot="18007332">
                  <a:off x="10733122" y="3905231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76" name="Line 191"/>
                <p:cNvSpPr>
                  <a:spLocks noChangeShapeType="1"/>
                </p:cNvSpPr>
                <p:nvPr/>
              </p:nvSpPr>
              <p:spPr bwMode="auto">
                <a:xfrm rot="18007332">
                  <a:off x="10450547" y="4152818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77" name="Line 192"/>
                <p:cNvSpPr>
                  <a:spLocks noChangeShapeType="1"/>
                </p:cNvSpPr>
                <p:nvPr/>
              </p:nvSpPr>
              <p:spPr bwMode="auto">
                <a:xfrm rot="18007332">
                  <a:off x="10844247" y="4124306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78" name="Arc 193"/>
                <p:cNvSpPr>
                  <a:spLocks/>
                </p:cNvSpPr>
                <p:nvPr/>
              </p:nvSpPr>
              <p:spPr bwMode="auto">
                <a:xfrm rot="9935830">
                  <a:off x="10648985" y="3557569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79" name="Arc 194"/>
                <p:cNvSpPr>
                  <a:spLocks/>
                </p:cNvSpPr>
                <p:nvPr/>
              </p:nvSpPr>
              <p:spPr bwMode="auto">
                <a:xfrm rot="20670794" flipH="1" flipV="1">
                  <a:off x="10548972" y="3938569"/>
                  <a:ext cx="352425" cy="3571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80" name="Arc 195"/>
                <p:cNvSpPr>
                  <a:spLocks/>
                </p:cNvSpPr>
                <p:nvPr/>
              </p:nvSpPr>
              <p:spPr bwMode="auto">
                <a:xfrm rot="20670794">
                  <a:off x="10477535" y="4078269"/>
                  <a:ext cx="350838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81" name="Arc 196"/>
                <p:cNvSpPr>
                  <a:spLocks/>
                </p:cNvSpPr>
                <p:nvPr/>
              </p:nvSpPr>
              <p:spPr bwMode="auto">
                <a:xfrm rot="20670794">
                  <a:off x="10504522" y="4310044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82" name="Arc 197"/>
                <p:cNvSpPr>
                  <a:spLocks/>
                </p:cNvSpPr>
                <p:nvPr/>
              </p:nvSpPr>
              <p:spPr bwMode="auto">
                <a:xfrm rot="20670794" flipH="1" flipV="1">
                  <a:off x="10568022" y="4194156"/>
                  <a:ext cx="141288" cy="1412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83" name="Line 198"/>
                <p:cNvSpPr>
                  <a:spLocks noChangeShapeType="1"/>
                </p:cNvSpPr>
                <p:nvPr/>
              </p:nvSpPr>
              <p:spPr bwMode="auto">
                <a:xfrm>
                  <a:off x="10650572" y="4657706"/>
                  <a:ext cx="1588" cy="520700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84" name="Line 199"/>
                <p:cNvSpPr>
                  <a:spLocks noChangeShapeType="1"/>
                </p:cNvSpPr>
                <p:nvPr/>
              </p:nvSpPr>
              <p:spPr bwMode="auto">
                <a:xfrm rot="7220284">
                  <a:off x="10321960" y="4073506"/>
                  <a:ext cx="0" cy="520700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85" name="Group 200"/>
                <p:cNvGrpSpPr>
                  <a:grpSpLocks/>
                </p:cNvGrpSpPr>
                <p:nvPr/>
              </p:nvGrpSpPr>
              <p:grpSpPr bwMode="auto">
                <a:xfrm rot="7253297">
                  <a:off x="9904436" y="4089397"/>
                  <a:ext cx="227014" cy="180975"/>
                  <a:chOff x="5504" y="8144"/>
                  <a:chExt cx="291" cy="236"/>
                </a:xfrm>
              </p:grpSpPr>
              <p:sp>
                <p:nvSpPr>
                  <p:cNvPr id="192" name="Rectangle 201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00FFFF"/>
                  </a:solidFill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93" name="Rectangle 202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00FFFF"/>
                  </a:solidFill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186" name="Group 203"/>
                <p:cNvGrpSpPr>
                  <a:grpSpLocks/>
                </p:cNvGrpSpPr>
                <p:nvPr/>
              </p:nvGrpSpPr>
              <p:grpSpPr bwMode="auto">
                <a:xfrm>
                  <a:off x="10534666" y="5156181"/>
                  <a:ext cx="223837" cy="180975"/>
                  <a:chOff x="5504" y="8144"/>
                  <a:chExt cx="291" cy="236"/>
                </a:xfrm>
              </p:grpSpPr>
              <p:sp>
                <p:nvSpPr>
                  <p:cNvPr id="190" name="Rectangle 204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00FFFF"/>
                  </a:solidFill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91" name="Rectangle 205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00FFFF"/>
                  </a:solidFill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87" name="Rectangle 206"/>
                <p:cNvSpPr>
                  <a:spLocks noChangeArrowheads="1"/>
                </p:cNvSpPr>
                <p:nvPr/>
              </p:nvSpPr>
              <p:spPr bwMode="auto">
                <a:xfrm rot="3571960">
                  <a:off x="10380697" y="4524356"/>
                  <a:ext cx="42863" cy="350838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88" name="Rectangle 207"/>
                <p:cNvSpPr>
                  <a:spLocks noChangeArrowheads="1"/>
                </p:cNvSpPr>
                <p:nvPr/>
              </p:nvSpPr>
              <p:spPr bwMode="auto">
                <a:xfrm rot="2679310">
                  <a:off x="10607710" y="4591031"/>
                  <a:ext cx="39688" cy="177800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89" name="Rectangle 208"/>
                <p:cNvSpPr>
                  <a:spLocks noChangeArrowheads="1"/>
                </p:cNvSpPr>
                <p:nvPr/>
              </p:nvSpPr>
              <p:spPr bwMode="auto">
                <a:xfrm rot="4535559">
                  <a:off x="10494997" y="4378306"/>
                  <a:ext cx="38100" cy="177800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grpSp>
            <p:nvGrpSpPr>
              <p:cNvPr id="865" name="グループ化 864"/>
              <p:cNvGrpSpPr/>
              <p:nvPr/>
            </p:nvGrpSpPr>
            <p:grpSpPr>
              <a:xfrm rot="16975186" flipH="1">
                <a:off x="7026076" y="2637549"/>
                <a:ext cx="192265" cy="439894"/>
                <a:chOff x="9501222" y="714356"/>
                <a:chExt cx="5338763" cy="4864101"/>
              </a:xfrm>
            </p:grpSpPr>
            <p:sp>
              <p:nvSpPr>
                <p:cNvPr id="866" name="Oval 137"/>
                <p:cNvSpPr>
                  <a:spLocks noChangeArrowheads="1"/>
                </p:cNvSpPr>
                <p:nvPr/>
              </p:nvSpPr>
              <p:spPr bwMode="auto">
                <a:xfrm>
                  <a:off x="9501222" y="3776644"/>
                  <a:ext cx="1804988" cy="1801813"/>
                </a:xfrm>
                <a:prstGeom prst="ellipse">
                  <a:avLst/>
                </a:prstGeom>
                <a:solidFill>
                  <a:srgbClr val="DDDDDD">
                    <a:alpha val="50000"/>
                  </a:srgbClr>
                </a:solidFill>
                <a:ln w="2857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67" name="Oval 209"/>
                <p:cNvSpPr>
                  <a:spLocks noChangeArrowheads="1"/>
                </p:cNvSpPr>
                <p:nvPr/>
              </p:nvSpPr>
              <p:spPr bwMode="auto">
                <a:xfrm>
                  <a:off x="11264935" y="714356"/>
                  <a:ext cx="1804988" cy="1801813"/>
                </a:xfrm>
                <a:prstGeom prst="ellipse">
                  <a:avLst/>
                </a:prstGeom>
                <a:solidFill>
                  <a:srgbClr val="DDDDDD">
                    <a:alpha val="50000"/>
                  </a:srgbClr>
                </a:solidFill>
                <a:ln w="2857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68" name="Oval 210"/>
                <p:cNvSpPr>
                  <a:spLocks noChangeArrowheads="1"/>
                </p:cNvSpPr>
                <p:nvPr/>
              </p:nvSpPr>
              <p:spPr bwMode="auto">
                <a:xfrm>
                  <a:off x="13034997" y="3776644"/>
                  <a:ext cx="1804988" cy="1801813"/>
                </a:xfrm>
                <a:prstGeom prst="ellipse">
                  <a:avLst/>
                </a:prstGeom>
                <a:solidFill>
                  <a:srgbClr val="DDDDDD">
                    <a:alpha val="50000"/>
                  </a:srgbClr>
                </a:solidFill>
                <a:ln w="2857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69" name="Freeform 5"/>
                <p:cNvSpPr>
                  <a:spLocks/>
                </p:cNvSpPr>
                <p:nvPr/>
              </p:nvSpPr>
              <p:spPr bwMode="auto">
                <a:xfrm rot="14397729">
                  <a:off x="11963435" y="3244831"/>
                  <a:ext cx="2165350" cy="381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70" name="Freeform 6"/>
                <p:cNvSpPr>
                  <a:spLocks/>
                </p:cNvSpPr>
                <p:nvPr/>
              </p:nvSpPr>
              <p:spPr bwMode="auto">
                <a:xfrm rot="14397729" flipV="1">
                  <a:off x="12095197" y="3171806"/>
                  <a:ext cx="2165350" cy="381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71" name="Freeform 7"/>
                <p:cNvSpPr>
                  <a:spLocks/>
                </p:cNvSpPr>
                <p:nvPr/>
              </p:nvSpPr>
              <p:spPr bwMode="auto">
                <a:xfrm rot="14397729">
                  <a:off x="12047572" y="3024168"/>
                  <a:ext cx="2006600" cy="190500"/>
                </a:xfrm>
                <a:custGeom>
                  <a:avLst/>
                  <a:gdLst/>
                  <a:ahLst/>
                  <a:cxnLst>
                    <a:cxn ang="0">
                      <a:pos x="45" y="30"/>
                    </a:cxn>
                    <a:cxn ang="0">
                      <a:pos x="30" y="171"/>
                    </a:cxn>
                    <a:cxn ang="0">
                      <a:pos x="45" y="327"/>
                    </a:cxn>
                    <a:cxn ang="0">
                      <a:pos x="126" y="315"/>
                    </a:cxn>
                    <a:cxn ang="0">
                      <a:pos x="735" y="303"/>
                    </a:cxn>
                    <a:cxn ang="0">
                      <a:pos x="1605" y="279"/>
                    </a:cxn>
                    <a:cxn ang="0">
                      <a:pos x="2607" y="300"/>
                    </a:cxn>
                    <a:cxn ang="0">
                      <a:pos x="3330" y="333"/>
                    </a:cxn>
                    <a:cxn ang="0">
                      <a:pos x="3648" y="351"/>
                    </a:cxn>
                    <a:cxn ang="0">
                      <a:pos x="3672" y="249"/>
                    </a:cxn>
                    <a:cxn ang="0">
                      <a:pos x="3672" y="171"/>
                    </a:cxn>
                    <a:cxn ang="0">
                      <a:pos x="3690" y="36"/>
                    </a:cxn>
                    <a:cxn ang="0">
                      <a:pos x="3660" y="12"/>
                    </a:cxn>
                    <a:cxn ang="0">
                      <a:pos x="3594" y="6"/>
                    </a:cxn>
                    <a:cxn ang="0">
                      <a:pos x="2991" y="51"/>
                    </a:cxn>
                    <a:cxn ang="0">
                      <a:pos x="1911" y="75"/>
                    </a:cxn>
                    <a:cxn ang="0">
                      <a:pos x="1065" y="78"/>
                    </a:cxn>
                    <a:cxn ang="0">
                      <a:pos x="303" y="51"/>
                    </a:cxn>
                    <a:cxn ang="0">
                      <a:pos x="45" y="30"/>
                    </a:cxn>
                  </a:cxnLst>
                  <a:rect l="0" t="0" r="r" b="b"/>
                  <a:pathLst>
                    <a:path w="3705" h="365">
                      <a:moveTo>
                        <a:pt x="45" y="30"/>
                      </a:moveTo>
                      <a:cubicBezTo>
                        <a:pt x="0" y="50"/>
                        <a:pt x="30" y="122"/>
                        <a:pt x="30" y="171"/>
                      </a:cubicBezTo>
                      <a:cubicBezTo>
                        <a:pt x="30" y="220"/>
                        <a:pt x="29" y="303"/>
                        <a:pt x="45" y="327"/>
                      </a:cubicBezTo>
                      <a:cubicBezTo>
                        <a:pt x="61" y="351"/>
                        <a:pt x="11" y="319"/>
                        <a:pt x="126" y="315"/>
                      </a:cubicBezTo>
                      <a:cubicBezTo>
                        <a:pt x="241" y="311"/>
                        <a:pt x="489" y="309"/>
                        <a:pt x="735" y="303"/>
                      </a:cubicBezTo>
                      <a:cubicBezTo>
                        <a:pt x="981" y="297"/>
                        <a:pt x="1293" y="279"/>
                        <a:pt x="1605" y="279"/>
                      </a:cubicBezTo>
                      <a:cubicBezTo>
                        <a:pt x="1917" y="279"/>
                        <a:pt x="2320" y="291"/>
                        <a:pt x="2607" y="300"/>
                      </a:cubicBezTo>
                      <a:cubicBezTo>
                        <a:pt x="2894" y="309"/>
                        <a:pt x="3157" y="325"/>
                        <a:pt x="3330" y="333"/>
                      </a:cubicBezTo>
                      <a:cubicBezTo>
                        <a:pt x="3503" y="341"/>
                        <a:pt x="3591" y="365"/>
                        <a:pt x="3648" y="351"/>
                      </a:cubicBezTo>
                      <a:cubicBezTo>
                        <a:pt x="3705" y="337"/>
                        <a:pt x="3668" y="279"/>
                        <a:pt x="3672" y="249"/>
                      </a:cubicBezTo>
                      <a:cubicBezTo>
                        <a:pt x="3676" y="219"/>
                        <a:pt x="3669" y="207"/>
                        <a:pt x="3672" y="171"/>
                      </a:cubicBezTo>
                      <a:cubicBezTo>
                        <a:pt x="3675" y="135"/>
                        <a:pt x="3692" y="62"/>
                        <a:pt x="3690" y="36"/>
                      </a:cubicBezTo>
                      <a:cubicBezTo>
                        <a:pt x="3688" y="10"/>
                        <a:pt x="3676" y="17"/>
                        <a:pt x="3660" y="12"/>
                      </a:cubicBezTo>
                      <a:cubicBezTo>
                        <a:pt x="3644" y="7"/>
                        <a:pt x="3705" y="0"/>
                        <a:pt x="3594" y="6"/>
                      </a:cubicBezTo>
                      <a:cubicBezTo>
                        <a:pt x="3483" y="12"/>
                        <a:pt x="3271" y="40"/>
                        <a:pt x="2991" y="51"/>
                      </a:cubicBezTo>
                      <a:cubicBezTo>
                        <a:pt x="2711" y="62"/>
                        <a:pt x="2232" y="71"/>
                        <a:pt x="1911" y="75"/>
                      </a:cubicBezTo>
                      <a:cubicBezTo>
                        <a:pt x="1590" y="79"/>
                        <a:pt x="1333" y="82"/>
                        <a:pt x="1065" y="78"/>
                      </a:cubicBezTo>
                      <a:cubicBezTo>
                        <a:pt x="797" y="74"/>
                        <a:pt x="473" y="59"/>
                        <a:pt x="303" y="51"/>
                      </a:cubicBezTo>
                      <a:cubicBezTo>
                        <a:pt x="133" y="43"/>
                        <a:pt x="90" y="10"/>
                        <a:pt x="45" y="30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  <a:alpha val="50000"/>
                  </a:schemeClr>
                </a:solidFill>
                <a:ln w="3175" cmpd="sng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chemeClr val="bg1">
                        <a:lumMod val="50000"/>
                      </a:schemeClr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72" name="Rectangle 8"/>
                <p:cNvSpPr>
                  <a:spLocks noChangeArrowheads="1"/>
                </p:cNvSpPr>
                <p:nvPr/>
              </p:nvSpPr>
              <p:spPr bwMode="auto">
                <a:xfrm rot="11744560">
                  <a:off x="12284110" y="1719244"/>
                  <a:ext cx="38100" cy="17780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73" name="Rectangle 9"/>
                <p:cNvSpPr>
                  <a:spLocks noChangeArrowheads="1"/>
                </p:cNvSpPr>
                <p:nvPr/>
              </p:nvSpPr>
              <p:spPr bwMode="auto">
                <a:xfrm rot="9888311">
                  <a:off x="12041222" y="1711306"/>
                  <a:ext cx="39688" cy="17780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74" name="Rectangle 10"/>
                <p:cNvSpPr>
                  <a:spLocks noChangeArrowheads="1"/>
                </p:cNvSpPr>
                <p:nvPr/>
              </p:nvSpPr>
              <p:spPr bwMode="auto">
                <a:xfrm rot="10780961">
                  <a:off x="12138060" y="1419206"/>
                  <a:ext cx="41275" cy="350838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75" name="Line 11"/>
                <p:cNvSpPr>
                  <a:spLocks noChangeShapeType="1"/>
                </p:cNvSpPr>
                <p:nvPr/>
              </p:nvSpPr>
              <p:spPr bwMode="auto">
                <a:xfrm rot="7209001" flipV="1">
                  <a:off x="11468135" y="1622406"/>
                  <a:ext cx="1397000" cy="1588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76" name="Rectangle 12"/>
                <p:cNvSpPr>
                  <a:spLocks noChangeArrowheads="1"/>
                </p:cNvSpPr>
                <p:nvPr/>
              </p:nvSpPr>
              <p:spPr bwMode="auto">
                <a:xfrm rot="7209001">
                  <a:off x="12274585" y="1050906"/>
                  <a:ext cx="350838" cy="18415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77" name="Freeform 13"/>
                <p:cNvSpPr>
                  <a:spLocks/>
                </p:cNvSpPr>
                <p:nvPr/>
              </p:nvSpPr>
              <p:spPr bwMode="auto">
                <a:xfrm rot="7209001">
                  <a:off x="11934860" y="1885931"/>
                  <a:ext cx="79375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78" name="Line 14"/>
                <p:cNvSpPr>
                  <a:spLocks noChangeShapeType="1"/>
                </p:cNvSpPr>
                <p:nvPr/>
              </p:nvSpPr>
              <p:spPr bwMode="auto">
                <a:xfrm rot="7209001">
                  <a:off x="11993597" y="1989119"/>
                  <a:ext cx="69850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79" name="Line 15"/>
                <p:cNvSpPr>
                  <a:spLocks noChangeShapeType="1"/>
                </p:cNvSpPr>
                <p:nvPr/>
              </p:nvSpPr>
              <p:spPr bwMode="auto">
                <a:xfrm rot="7209001">
                  <a:off x="11880885" y="1928794"/>
                  <a:ext cx="68263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880" name="Group 16"/>
                <p:cNvGrpSpPr>
                  <a:grpSpLocks/>
                </p:cNvGrpSpPr>
                <p:nvPr/>
              </p:nvGrpSpPr>
              <p:grpSpPr bwMode="auto">
                <a:xfrm rot="7209001">
                  <a:off x="11449039" y="2208261"/>
                  <a:ext cx="600087" cy="495300"/>
                  <a:chOff x="4785" y="11039"/>
                  <a:chExt cx="829" cy="688"/>
                </a:xfrm>
              </p:grpSpPr>
              <p:sp>
                <p:nvSpPr>
                  <p:cNvPr id="1067" name="Freeform 17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68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69" name="Line 19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70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71" name="Arc 21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881" name="Freeform 22"/>
                <p:cNvSpPr>
                  <a:spLocks/>
                </p:cNvSpPr>
                <p:nvPr/>
              </p:nvSpPr>
              <p:spPr bwMode="auto">
                <a:xfrm rot="9872463">
                  <a:off x="11779285" y="1989119"/>
                  <a:ext cx="217488" cy="214313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82" name="Freeform 23"/>
                <p:cNvSpPr>
                  <a:spLocks/>
                </p:cNvSpPr>
                <p:nvPr/>
              </p:nvSpPr>
              <p:spPr bwMode="auto">
                <a:xfrm rot="7209001">
                  <a:off x="11658635" y="1998643"/>
                  <a:ext cx="450850" cy="227013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31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83" name="Arc 24"/>
                <p:cNvSpPr>
                  <a:spLocks/>
                </p:cNvSpPr>
                <p:nvPr/>
              </p:nvSpPr>
              <p:spPr bwMode="auto">
                <a:xfrm rot="14146499">
                  <a:off x="11965022" y="1877993"/>
                  <a:ext cx="288925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84" name="Arc 25"/>
                <p:cNvSpPr>
                  <a:spLocks/>
                </p:cNvSpPr>
                <p:nvPr/>
              </p:nvSpPr>
              <p:spPr bwMode="auto">
                <a:xfrm rot="271502" flipV="1">
                  <a:off x="11680860" y="1716069"/>
                  <a:ext cx="292100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885" name="Group 26"/>
                <p:cNvGrpSpPr>
                  <a:grpSpLocks/>
                </p:cNvGrpSpPr>
                <p:nvPr/>
              </p:nvGrpSpPr>
              <p:grpSpPr bwMode="auto">
                <a:xfrm rot="7209001">
                  <a:off x="11403005" y="2178095"/>
                  <a:ext cx="600087" cy="500063"/>
                  <a:chOff x="4785" y="11039"/>
                  <a:chExt cx="829" cy="688"/>
                </a:xfrm>
              </p:grpSpPr>
              <p:sp>
                <p:nvSpPr>
                  <p:cNvPr id="1062" name="Freeform 27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63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64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65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66" name="Arc 31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886" name="Arc 32"/>
                <p:cNvSpPr>
                  <a:spLocks/>
                </p:cNvSpPr>
                <p:nvPr/>
              </p:nvSpPr>
              <p:spPr bwMode="auto">
                <a:xfrm rot="9872463" flipH="1" flipV="1">
                  <a:off x="11677685" y="1985944"/>
                  <a:ext cx="352425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87" name="Arc 33"/>
                <p:cNvSpPr>
                  <a:spLocks/>
                </p:cNvSpPr>
                <p:nvPr/>
              </p:nvSpPr>
              <p:spPr bwMode="auto">
                <a:xfrm rot="9872463">
                  <a:off x="11750710" y="1847831"/>
                  <a:ext cx="349250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88" name="Arc 34"/>
                <p:cNvSpPr>
                  <a:spLocks/>
                </p:cNvSpPr>
                <p:nvPr/>
              </p:nvSpPr>
              <p:spPr bwMode="auto">
                <a:xfrm rot="9872463">
                  <a:off x="11934860" y="1828781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89" name="Arc 35"/>
                <p:cNvSpPr>
                  <a:spLocks/>
                </p:cNvSpPr>
                <p:nvPr/>
              </p:nvSpPr>
              <p:spPr bwMode="auto">
                <a:xfrm rot="9872463" flipH="1" flipV="1">
                  <a:off x="11868185" y="1946256"/>
                  <a:ext cx="141288" cy="1412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90" name="Line 36"/>
                <p:cNvSpPr>
                  <a:spLocks noChangeShapeType="1"/>
                </p:cNvSpPr>
                <p:nvPr/>
              </p:nvSpPr>
              <p:spPr bwMode="auto">
                <a:xfrm rot="9016332" flipV="1">
                  <a:off x="12363485" y="1552556"/>
                  <a:ext cx="0" cy="733425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91" name="Freeform 37"/>
                <p:cNvSpPr>
                  <a:spLocks/>
                </p:cNvSpPr>
                <p:nvPr/>
              </p:nvSpPr>
              <p:spPr bwMode="auto">
                <a:xfrm rot="3616332">
                  <a:off x="12339672" y="1885931"/>
                  <a:ext cx="77788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92" name="Line 38"/>
                <p:cNvSpPr>
                  <a:spLocks noChangeShapeType="1"/>
                </p:cNvSpPr>
                <p:nvPr/>
              </p:nvSpPr>
              <p:spPr bwMode="auto">
                <a:xfrm rot="3616332">
                  <a:off x="12401585" y="1925619"/>
                  <a:ext cx="69850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93" name="Line 39"/>
                <p:cNvSpPr>
                  <a:spLocks noChangeShapeType="1"/>
                </p:cNvSpPr>
                <p:nvPr/>
              </p:nvSpPr>
              <p:spPr bwMode="auto">
                <a:xfrm rot="3616332">
                  <a:off x="12290460" y="1993881"/>
                  <a:ext cx="69850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94" name="Freeform 40"/>
                <p:cNvSpPr>
                  <a:spLocks/>
                </p:cNvSpPr>
                <p:nvPr/>
              </p:nvSpPr>
              <p:spPr bwMode="auto">
                <a:xfrm rot="3616332">
                  <a:off x="12463497" y="2066906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95" name="Line 41"/>
                <p:cNvSpPr>
                  <a:spLocks noChangeShapeType="1"/>
                </p:cNvSpPr>
                <p:nvPr/>
              </p:nvSpPr>
              <p:spPr bwMode="auto">
                <a:xfrm rot="3616332">
                  <a:off x="12504772" y="1979593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96" name="Line 42"/>
                <p:cNvSpPr>
                  <a:spLocks noChangeShapeType="1"/>
                </p:cNvSpPr>
                <p:nvPr/>
              </p:nvSpPr>
              <p:spPr bwMode="auto">
                <a:xfrm rot="3616332">
                  <a:off x="12617485" y="2155806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97" name="Line 43"/>
                <p:cNvSpPr>
                  <a:spLocks noChangeShapeType="1"/>
                </p:cNvSpPr>
                <p:nvPr/>
              </p:nvSpPr>
              <p:spPr bwMode="auto">
                <a:xfrm rot="3616332">
                  <a:off x="12290460" y="2343131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98" name="Arc 44"/>
                <p:cNvSpPr>
                  <a:spLocks/>
                </p:cNvSpPr>
                <p:nvPr/>
              </p:nvSpPr>
              <p:spPr bwMode="auto">
                <a:xfrm rot="17144832">
                  <a:off x="12422222" y="2212956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99" name="Freeform 45"/>
                <p:cNvSpPr>
                  <a:spLocks/>
                </p:cNvSpPr>
                <p:nvPr/>
              </p:nvSpPr>
              <p:spPr bwMode="auto">
                <a:xfrm rot="6279794">
                  <a:off x="12350785" y="1995468"/>
                  <a:ext cx="217488" cy="215900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00" name="Freeform 46"/>
                <p:cNvSpPr>
                  <a:spLocks/>
                </p:cNvSpPr>
                <p:nvPr/>
              </p:nvSpPr>
              <p:spPr bwMode="auto">
                <a:xfrm rot="3616332">
                  <a:off x="12242835" y="2000231"/>
                  <a:ext cx="452438" cy="228600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31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01" name="Arc 47"/>
                <p:cNvSpPr>
                  <a:spLocks/>
                </p:cNvSpPr>
                <p:nvPr/>
              </p:nvSpPr>
              <p:spPr bwMode="auto">
                <a:xfrm rot="10553830">
                  <a:off x="12380947" y="1716069"/>
                  <a:ext cx="290513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02" name="Arc 48"/>
                <p:cNvSpPr>
                  <a:spLocks/>
                </p:cNvSpPr>
                <p:nvPr/>
              </p:nvSpPr>
              <p:spPr bwMode="auto">
                <a:xfrm rot="18278834" flipV="1">
                  <a:off x="12096785" y="1882756"/>
                  <a:ext cx="293688" cy="333375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903" name="Group 49"/>
                <p:cNvGrpSpPr>
                  <a:grpSpLocks/>
                </p:cNvGrpSpPr>
                <p:nvPr/>
              </p:nvGrpSpPr>
              <p:grpSpPr bwMode="auto">
                <a:xfrm rot="3616332">
                  <a:off x="12330179" y="2190800"/>
                  <a:ext cx="600087" cy="503238"/>
                  <a:chOff x="4785" y="11039"/>
                  <a:chExt cx="829" cy="688"/>
                </a:xfrm>
              </p:grpSpPr>
              <p:sp>
                <p:nvSpPr>
                  <p:cNvPr id="1057" name="Freeform 50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58" name="Line 51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59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60" name="Line 53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61" name="Arc 54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904" name="Arc 55"/>
                <p:cNvSpPr>
                  <a:spLocks/>
                </p:cNvSpPr>
                <p:nvPr/>
              </p:nvSpPr>
              <p:spPr bwMode="auto">
                <a:xfrm rot="6279794" flipH="1" flipV="1">
                  <a:off x="12323797" y="1989118"/>
                  <a:ext cx="350838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05" name="Arc 56"/>
                <p:cNvSpPr>
                  <a:spLocks/>
                </p:cNvSpPr>
                <p:nvPr/>
              </p:nvSpPr>
              <p:spPr bwMode="auto">
                <a:xfrm rot="6279794">
                  <a:off x="12241247" y="1857356"/>
                  <a:ext cx="349250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06" name="Arc 57"/>
                <p:cNvSpPr>
                  <a:spLocks/>
                </p:cNvSpPr>
                <p:nvPr/>
              </p:nvSpPr>
              <p:spPr bwMode="auto">
                <a:xfrm rot="6279794">
                  <a:off x="12279347" y="1831956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07" name="Arc 58"/>
                <p:cNvSpPr>
                  <a:spLocks/>
                </p:cNvSpPr>
                <p:nvPr/>
              </p:nvSpPr>
              <p:spPr bwMode="auto">
                <a:xfrm rot="6279794" flipH="1" flipV="1">
                  <a:off x="12344435" y="1946256"/>
                  <a:ext cx="141288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08" name="Line 59"/>
                <p:cNvSpPr>
                  <a:spLocks noChangeShapeType="1"/>
                </p:cNvSpPr>
                <p:nvPr/>
              </p:nvSpPr>
              <p:spPr bwMode="auto">
                <a:xfrm rot="7209001">
                  <a:off x="11844372" y="1441431"/>
                  <a:ext cx="1588" cy="520700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09" name="Line 60"/>
                <p:cNvSpPr>
                  <a:spLocks noChangeShapeType="1"/>
                </p:cNvSpPr>
                <p:nvPr/>
              </p:nvSpPr>
              <p:spPr bwMode="auto">
                <a:xfrm rot="14429284">
                  <a:off x="12515885" y="1449368"/>
                  <a:ext cx="0" cy="519113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910" name="Group 61"/>
                <p:cNvGrpSpPr>
                  <a:grpSpLocks/>
                </p:cNvGrpSpPr>
                <p:nvPr/>
              </p:nvGrpSpPr>
              <p:grpSpPr bwMode="auto">
                <a:xfrm rot="14462297">
                  <a:off x="12703220" y="1458910"/>
                  <a:ext cx="223837" cy="180975"/>
                  <a:chOff x="5504" y="8144"/>
                  <a:chExt cx="291" cy="236"/>
                </a:xfrm>
              </p:grpSpPr>
              <p:sp>
                <p:nvSpPr>
                  <p:cNvPr id="1055" name="Rectangle 62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56" name="Rectangle 63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911" name="Group 64"/>
                <p:cNvGrpSpPr>
                  <a:grpSpLocks/>
                </p:cNvGrpSpPr>
                <p:nvPr/>
              </p:nvGrpSpPr>
              <p:grpSpPr bwMode="auto">
                <a:xfrm rot="7209001">
                  <a:off x="11436374" y="1468435"/>
                  <a:ext cx="227014" cy="180975"/>
                  <a:chOff x="5504" y="8144"/>
                  <a:chExt cx="291" cy="236"/>
                </a:xfrm>
              </p:grpSpPr>
              <p:sp>
                <p:nvSpPr>
                  <p:cNvPr id="1053" name="Rectangle 65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54" name="Rectangle 66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912" name="Rectangle 67"/>
                <p:cNvSpPr>
                  <a:spLocks noChangeArrowheads="1"/>
                </p:cNvSpPr>
                <p:nvPr/>
              </p:nvSpPr>
              <p:spPr bwMode="auto">
                <a:xfrm rot="10780961">
                  <a:off x="12134885" y="1417619"/>
                  <a:ext cx="42863" cy="350838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13" name="Rectangle 68"/>
                <p:cNvSpPr>
                  <a:spLocks noChangeArrowheads="1"/>
                </p:cNvSpPr>
                <p:nvPr/>
              </p:nvSpPr>
              <p:spPr bwMode="auto">
                <a:xfrm rot="9888311">
                  <a:off x="12041222" y="1711306"/>
                  <a:ext cx="39688" cy="177800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14" name="Rectangle 69"/>
                <p:cNvSpPr>
                  <a:spLocks noChangeArrowheads="1"/>
                </p:cNvSpPr>
                <p:nvPr/>
              </p:nvSpPr>
              <p:spPr bwMode="auto">
                <a:xfrm rot="11744560">
                  <a:off x="12284110" y="1719244"/>
                  <a:ext cx="38100" cy="177800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15" name="Rectangle 70"/>
                <p:cNvSpPr>
                  <a:spLocks noChangeArrowheads="1"/>
                </p:cNvSpPr>
                <p:nvPr/>
              </p:nvSpPr>
              <p:spPr bwMode="auto">
                <a:xfrm rot="17064441" flipH="1">
                  <a:off x="13822397" y="4373543"/>
                  <a:ext cx="38100" cy="17780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16" name="Rectangle 71"/>
                <p:cNvSpPr>
                  <a:spLocks noChangeArrowheads="1"/>
                </p:cNvSpPr>
                <p:nvPr/>
              </p:nvSpPr>
              <p:spPr bwMode="auto">
                <a:xfrm rot="18920690" flipH="1">
                  <a:off x="13708097" y="4586269"/>
                  <a:ext cx="39688" cy="17780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17" name="Rectangle 72"/>
                <p:cNvSpPr>
                  <a:spLocks noChangeArrowheads="1"/>
                </p:cNvSpPr>
                <p:nvPr/>
              </p:nvSpPr>
              <p:spPr bwMode="auto">
                <a:xfrm rot="18028040" flipH="1">
                  <a:off x="13933522" y="4518006"/>
                  <a:ext cx="41275" cy="350838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18" name="Line 73"/>
                <p:cNvSpPr>
                  <a:spLocks noChangeShapeType="1"/>
                </p:cNvSpPr>
                <p:nvPr/>
              </p:nvSpPr>
              <p:spPr bwMode="auto">
                <a:xfrm flipH="1" flipV="1">
                  <a:off x="13233435" y="4671994"/>
                  <a:ext cx="1397000" cy="1588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19" name="Rectangle 74"/>
                <p:cNvSpPr>
                  <a:spLocks noChangeArrowheads="1"/>
                </p:cNvSpPr>
                <p:nvPr/>
              </p:nvSpPr>
              <p:spPr bwMode="auto">
                <a:xfrm flipH="1">
                  <a:off x="14316110" y="4576744"/>
                  <a:ext cx="350838" cy="18415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20" name="Freeform 75"/>
                <p:cNvSpPr>
                  <a:spLocks/>
                </p:cNvSpPr>
                <p:nvPr/>
              </p:nvSpPr>
              <p:spPr bwMode="auto">
                <a:xfrm flipH="1">
                  <a:off x="13508072" y="4600556"/>
                  <a:ext cx="79375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21" name="Line 76"/>
                <p:cNvSpPr>
                  <a:spLocks noChangeShapeType="1"/>
                </p:cNvSpPr>
                <p:nvPr/>
              </p:nvSpPr>
              <p:spPr bwMode="auto">
                <a:xfrm flipH="1">
                  <a:off x="13511247" y="4608494"/>
                  <a:ext cx="69850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22" name="Line 77"/>
                <p:cNvSpPr>
                  <a:spLocks noChangeShapeType="1"/>
                </p:cNvSpPr>
                <p:nvPr/>
              </p:nvSpPr>
              <p:spPr bwMode="auto">
                <a:xfrm flipH="1">
                  <a:off x="13509660" y="4737081"/>
                  <a:ext cx="68263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923" name="Group 78"/>
                <p:cNvGrpSpPr>
                  <a:grpSpLocks/>
                </p:cNvGrpSpPr>
                <p:nvPr/>
              </p:nvGrpSpPr>
              <p:grpSpPr bwMode="auto">
                <a:xfrm flipH="1">
                  <a:off x="12703127" y="4371956"/>
                  <a:ext cx="600087" cy="495300"/>
                  <a:chOff x="4785" y="11039"/>
                  <a:chExt cx="829" cy="688"/>
                </a:xfrm>
              </p:grpSpPr>
              <p:sp>
                <p:nvSpPr>
                  <p:cNvPr id="1048" name="Freeform 79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49" name="Line 80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50" name="Line 81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51" name="Line 82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52" name="Arc 83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924" name="Freeform 84"/>
                <p:cNvSpPr>
                  <a:spLocks/>
                </p:cNvSpPr>
                <p:nvPr/>
              </p:nvSpPr>
              <p:spPr bwMode="auto">
                <a:xfrm rot="18936538" flipH="1">
                  <a:off x="13274710" y="4567219"/>
                  <a:ext cx="217488" cy="214313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25" name="Freeform 85"/>
                <p:cNvSpPr>
                  <a:spLocks/>
                </p:cNvSpPr>
                <p:nvPr/>
              </p:nvSpPr>
              <p:spPr bwMode="auto">
                <a:xfrm flipH="1">
                  <a:off x="13141360" y="4557694"/>
                  <a:ext cx="450850" cy="227013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31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26" name="Arc 86"/>
                <p:cNvSpPr>
                  <a:spLocks/>
                </p:cNvSpPr>
                <p:nvPr/>
              </p:nvSpPr>
              <p:spPr bwMode="auto">
                <a:xfrm rot="14662502" flipH="1">
                  <a:off x="13393772" y="4341793"/>
                  <a:ext cx="288925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27" name="Arc 87"/>
                <p:cNvSpPr>
                  <a:spLocks/>
                </p:cNvSpPr>
                <p:nvPr/>
              </p:nvSpPr>
              <p:spPr bwMode="auto">
                <a:xfrm rot="6937498" flipH="1" flipV="1">
                  <a:off x="13392185" y="4667231"/>
                  <a:ext cx="292100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928" name="Group 88"/>
                <p:cNvGrpSpPr>
                  <a:grpSpLocks/>
                </p:cNvGrpSpPr>
                <p:nvPr/>
              </p:nvGrpSpPr>
              <p:grpSpPr bwMode="auto">
                <a:xfrm flipH="1">
                  <a:off x="12703127" y="4416406"/>
                  <a:ext cx="600087" cy="500063"/>
                  <a:chOff x="4785" y="11039"/>
                  <a:chExt cx="829" cy="688"/>
                </a:xfrm>
              </p:grpSpPr>
              <p:sp>
                <p:nvSpPr>
                  <p:cNvPr id="1043" name="Freeform 89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44" name="Line 90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45" name="Line 91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46" name="Line 92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47" name="Arc 93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929" name="Arc 94"/>
                <p:cNvSpPr>
                  <a:spLocks/>
                </p:cNvSpPr>
                <p:nvPr/>
              </p:nvSpPr>
              <p:spPr bwMode="auto">
                <a:xfrm rot="18936538" flipV="1">
                  <a:off x="13131835" y="4494194"/>
                  <a:ext cx="352425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30" name="Arc 95"/>
                <p:cNvSpPr>
                  <a:spLocks/>
                </p:cNvSpPr>
                <p:nvPr/>
              </p:nvSpPr>
              <p:spPr bwMode="auto">
                <a:xfrm rot="18936538" flipH="1">
                  <a:off x="13288997" y="4502131"/>
                  <a:ext cx="349250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31" name="Arc 96"/>
                <p:cNvSpPr>
                  <a:spLocks/>
                </p:cNvSpPr>
                <p:nvPr/>
              </p:nvSpPr>
              <p:spPr bwMode="auto">
                <a:xfrm rot="18936538" flipH="1">
                  <a:off x="13541410" y="4602144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32" name="Arc 97"/>
                <p:cNvSpPr>
                  <a:spLocks/>
                </p:cNvSpPr>
                <p:nvPr/>
              </p:nvSpPr>
              <p:spPr bwMode="auto">
                <a:xfrm rot="18936538" flipV="1">
                  <a:off x="13408060" y="4600556"/>
                  <a:ext cx="141288" cy="1412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33" name="Line 98"/>
                <p:cNvSpPr>
                  <a:spLocks noChangeShapeType="1"/>
                </p:cNvSpPr>
                <p:nvPr/>
              </p:nvSpPr>
              <p:spPr bwMode="auto">
                <a:xfrm rot="19792668" flipH="1" flipV="1">
                  <a:off x="13774772" y="3987781"/>
                  <a:ext cx="0" cy="733425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34" name="Freeform 99"/>
                <p:cNvSpPr>
                  <a:spLocks/>
                </p:cNvSpPr>
                <p:nvPr/>
              </p:nvSpPr>
              <p:spPr bwMode="auto">
                <a:xfrm rot="3592668" flipH="1">
                  <a:off x="13712860" y="4249718"/>
                  <a:ext cx="77788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35" name="Line 100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771597" y="4287819"/>
                  <a:ext cx="69850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36" name="Line 101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657297" y="4348143"/>
                  <a:ext cx="69850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37" name="Freeform 102"/>
                <p:cNvSpPr>
                  <a:spLocks/>
                </p:cNvSpPr>
                <p:nvPr/>
              </p:nvSpPr>
              <p:spPr bwMode="auto">
                <a:xfrm rot="3592668" flipH="1">
                  <a:off x="13495372" y="3840143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38" name="Line 103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622372" y="3900468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39" name="Line 104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652535" y="3933806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40" name="Line 105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323922" y="4119543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41" name="Arc 106"/>
                <p:cNvSpPr>
                  <a:spLocks/>
                </p:cNvSpPr>
                <p:nvPr/>
              </p:nvSpPr>
              <p:spPr bwMode="auto">
                <a:xfrm rot="11664170" flipH="1">
                  <a:off x="13204860" y="3552806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42" name="Freeform 107"/>
                <p:cNvSpPr>
                  <a:spLocks/>
                </p:cNvSpPr>
                <p:nvPr/>
              </p:nvSpPr>
              <p:spPr bwMode="auto">
                <a:xfrm rot="929206" flipH="1">
                  <a:off x="13557285" y="4070331"/>
                  <a:ext cx="217488" cy="215900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43" name="Freeform 108"/>
                <p:cNvSpPr>
                  <a:spLocks/>
                </p:cNvSpPr>
                <p:nvPr/>
              </p:nvSpPr>
              <p:spPr bwMode="auto">
                <a:xfrm rot="3592668" flipH="1">
                  <a:off x="13433460" y="4049693"/>
                  <a:ext cx="452438" cy="228600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31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44" name="Arc 109"/>
                <p:cNvSpPr>
                  <a:spLocks/>
                </p:cNvSpPr>
                <p:nvPr/>
              </p:nvSpPr>
              <p:spPr bwMode="auto">
                <a:xfrm rot="18255170" flipH="1">
                  <a:off x="13741435" y="4062393"/>
                  <a:ext cx="290513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45" name="Arc 110"/>
                <p:cNvSpPr>
                  <a:spLocks/>
                </p:cNvSpPr>
                <p:nvPr/>
              </p:nvSpPr>
              <p:spPr bwMode="auto">
                <a:xfrm rot="10530167" flipH="1" flipV="1">
                  <a:off x="13457272" y="4225906"/>
                  <a:ext cx="293688" cy="333375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946" name="Group 111"/>
                <p:cNvGrpSpPr>
                  <a:grpSpLocks/>
                </p:cNvGrpSpPr>
                <p:nvPr/>
              </p:nvGrpSpPr>
              <p:grpSpPr bwMode="auto">
                <a:xfrm rot="3592668" flipH="1">
                  <a:off x="13154020" y="3611481"/>
                  <a:ext cx="600087" cy="503238"/>
                  <a:chOff x="4785" y="11039"/>
                  <a:chExt cx="829" cy="688"/>
                </a:xfrm>
              </p:grpSpPr>
              <p:sp>
                <p:nvSpPr>
                  <p:cNvPr id="1038" name="Freeform 112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39" name="Line 113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40" name="Line 114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41" name="Line 115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42" name="Arc 116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947" name="Arc 117"/>
                <p:cNvSpPr>
                  <a:spLocks/>
                </p:cNvSpPr>
                <p:nvPr/>
              </p:nvSpPr>
              <p:spPr bwMode="auto">
                <a:xfrm rot="929206" flipV="1">
                  <a:off x="13455685" y="3933806"/>
                  <a:ext cx="350838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48" name="Arc 118"/>
                <p:cNvSpPr>
                  <a:spLocks/>
                </p:cNvSpPr>
                <p:nvPr/>
              </p:nvSpPr>
              <p:spPr bwMode="auto">
                <a:xfrm rot="929206" flipH="1">
                  <a:off x="13527122" y="4073506"/>
                  <a:ext cx="349250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49" name="Arc 119"/>
                <p:cNvSpPr>
                  <a:spLocks/>
                </p:cNvSpPr>
                <p:nvPr/>
              </p:nvSpPr>
              <p:spPr bwMode="auto">
                <a:xfrm rot="929206" flipH="1">
                  <a:off x="13711272" y="4303694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50" name="Arc 120"/>
                <p:cNvSpPr>
                  <a:spLocks/>
                </p:cNvSpPr>
                <p:nvPr/>
              </p:nvSpPr>
              <p:spPr bwMode="auto">
                <a:xfrm rot="929206" flipV="1">
                  <a:off x="13646185" y="4187806"/>
                  <a:ext cx="141288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51" name="Line 121"/>
                <p:cNvSpPr>
                  <a:spLocks noChangeShapeType="1"/>
                </p:cNvSpPr>
                <p:nvPr/>
              </p:nvSpPr>
              <p:spPr bwMode="auto">
                <a:xfrm flipH="1">
                  <a:off x="13703335" y="4651356"/>
                  <a:ext cx="1588" cy="520700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52" name="Line 122"/>
                <p:cNvSpPr>
                  <a:spLocks noChangeShapeType="1"/>
                </p:cNvSpPr>
                <p:nvPr/>
              </p:nvSpPr>
              <p:spPr bwMode="auto">
                <a:xfrm rot="14379716" flipH="1">
                  <a:off x="14035122" y="4067156"/>
                  <a:ext cx="0" cy="519113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953" name="Group 123"/>
                <p:cNvGrpSpPr>
                  <a:grpSpLocks/>
                </p:cNvGrpSpPr>
                <p:nvPr/>
              </p:nvGrpSpPr>
              <p:grpSpPr bwMode="auto">
                <a:xfrm rot="14346703" flipH="1">
                  <a:off x="14209737" y="4059201"/>
                  <a:ext cx="223837" cy="180975"/>
                  <a:chOff x="5504" y="8144"/>
                  <a:chExt cx="291" cy="236"/>
                </a:xfrm>
              </p:grpSpPr>
              <p:sp>
                <p:nvSpPr>
                  <p:cNvPr id="1036" name="Rectangle 124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37" name="Rectangle 125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954" name="Group 126"/>
                <p:cNvGrpSpPr>
                  <a:grpSpLocks/>
                </p:cNvGrpSpPr>
                <p:nvPr/>
              </p:nvGrpSpPr>
              <p:grpSpPr bwMode="auto">
                <a:xfrm flipH="1">
                  <a:off x="13565203" y="5149831"/>
                  <a:ext cx="227014" cy="180975"/>
                  <a:chOff x="5504" y="8144"/>
                  <a:chExt cx="291" cy="236"/>
                </a:xfrm>
              </p:grpSpPr>
              <p:sp>
                <p:nvSpPr>
                  <p:cNvPr id="1034" name="Rectangle 127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35" name="Rectangle 128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955" name="Rectangle 129"/>
                <p:cNvSpPr>
                  <a:spLocks noChangeArrowheads="1"/>
                </p:cNvSpPr>
                <p:nvPr/>
              </p:nvSpPr>
              <p:spPr bwMode="auto">
                <a:xfrm rot="18028040" flipH="1">
                  <a:off x="13931935" y="4519593"/>
                  <a:ext cx="42863" cy="350838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56" name="Rectangle 130"/>
                <p:cNvSpPr>
                  <a:spLocks noChangeArrowheads="1"/>
                </p:cNvSpPr>
                <p:nvPr/>
              </p:nvSpPr>
              <p:spPr bwMode="auto">
                <a:xfrm rot="18920690" flipH="1">
                  <a:off x="13708097" y="4586269"/>
                  <a:ext cx="39688" cy="177800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57" name="Rectangle 131"/>
                <p:cNvSpPr>
                  <a:spLocks noChangeArrowheads="1"/>
                </p:cNvSpPr>
                <p:nvPr/>
              </p:nvSpPr>
              <p:spPr bwMode="auto">
                <a:xfrm rot="17064441" flipH="1">
                  <a:off x="13822397" y="4373543"/>
                  <a:ext cx="38100" cy="177800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58" name="Rectangle 132"/>
                <p:cNvSpPr>
                  <a:spLocks noChangeArrowheads="1"/>
                </p:cNvSpPr>
                <p:nvPr/>
              </p:nvSpPr>
              <p:spPr bwMode="auto">
                <a:xfrm rot="4535559">
                  <a:off x="10494997" y="4379893"/>
                  <a:ext cx="38100" cy="177800"/>
                </a:xfrm>
                <a:prstGeom prst="rect">
                  <a:avLst/>
                </a:prstGeom>
                <a:solidFill>
                  <a:srgbClr val="00CC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59" name="Rectangle 133"/>
                <p:cNvSpPr>
                  <a:spLocks noChangeArrowheads="1"/>
                </p:cNvSpPr>
                <p:nvPr/>
              </p:nvSpPr>
              <p:spPr bwMode="auto">
                <a:xfrm rot="2679310">
                  <a:off x="10607710" y="4591031"/>
                  <a:ext cx="39688" cy="177800"/>
                </a:xfrm>
                <a:prstGeom prst="rect">
                  <a:avLst/>
                </a:prstGeom>
                <a:solidFill>
                  <a:srgbClr val="00CC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60" name="Rectangle 134"/>
                <p:cNvSpPr>
                  <a:spLocks noChangeArrowheads="1"/>
                </p:cNvSpPr>
                <p:nvPr/>
              </p:nvSpPr>
              <p:spPr bwMode="auto">
                <a:xfrm rot="3571960">
                  <a:off x="10382285" y="4524356"/>
                  <a:ext cx="41275" cy="350838"/>
                </a:xfrm>
                <a:prstGeom prst="rect">
                  <a:avLst/>
                </a:prstGeom>
                <a:solidFill>
                  <a:srgbClr val="00CC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61" name="Line 135"/>
                <p:cNvSpPr>
                  <a:spLocks noChangeShapeType="1"/>
                </p:cNvSpPr>
                <p:nvPr/>
              </p:nvSpPr>
              <p:spPr bwMode="auto">
                <a:xfrm flipV="1">
                  <a:off x="9781535" y="4671085"/>
                  <a:ext cx="1500198" cy="45719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62" name="Rectangle 136"/>
                <p:cNvSpPr>
                  <a:spLocks noChangeArrowheads="1"/>
                </p:cNvSpPr>
                <p:nvPr/>
              </p:nvSpPr>
              <p:spPr bwMode="auto">
                <a:xfrm>
                  <a:off x="9688547" y="4624038"/>
                  <a:ext cx="350838" cy="184150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63" name="Freeform 138"/>
                <p:cNvSpPr>
                  <a:spLocks/>
                </p:cNvSpPr>
                <p:nvPr/>
              </p:nvSpPr>
              <p:spPr bwMode="auto">
                <a:xfrm>
                  <a:off x="10768047" y="4606906"/>
                  <a:ext cx="79375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64" name="Line 139"/>
                <p:cNvSpPr>
                  <a:spLocks noChangeShapeType="1"/>
                </p:cNvSpPr>
                <p:nvPr/>
              </p:nvSpPr>
              <p:spPr bwMode="auto">
                <a:xfrm>
                  <a:off x="10774397" y="4613256"/>
                  <a:ext cx="68263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65" name="Line 140"/>
                <p:cNvSpPr>
                  <a:spLocks noChangeShapeType="1"/>
                </p:cNvSpPr>
                <p:nvPr/>
              </p:nvSpPr>
              <p:spPr bwMode="auto">
                <a:xfrm>
                  <a:off x="10777572" y="4743431"/>
                  <a:ext cx="68263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966" name="Group 141"/>
                <p:cNvGrpSpPr>
                  <a:grpSpLocks/>
                </p:cNvGrpSpPr>
                <p:nvPr/>
              </p:nvGrpSpPr>
              <p:grpSpPr bwMode="auto">
                <a:xfrm>
                  <a:off x="11052281" y="4424344"/>
                  <a:ext cx="600087" cy="500063"/>
                  <a:chOff x="4785" y="11039"/>
                  <a:chExt cx="829" cy="688"/>
                </a:xfrm>
              </p:grpSpPr>
              <p:sp>
                <p:nvSpPr>
                  <p:cNvPr id="1029" name="Freeform 142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30" name="Line 143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31" name="Line 144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32" name="Line 145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33" name="Arc 146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967" name="Freeform 147"/>
                <p:cNvSpPr>
                  <a:spLocks/>
                </p:cNvSpPr>
                <p:nvPr/>
              </p:nvSpPr>
              <p:spPr bwMode="auto">
                <a:xfrm>
                  <a:off x="10969660" y="4583094"/>
                  <a:ext cx="2165350" cy="396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339933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68" name="Freeform 148"/>
                <p:cNvSpPr>
                  <a:spLocks/>
                </p:cNvSpPr>
                <p:nvPr/>
              </p:nvSpPr>
              <p:spPr bwMode="auto">
                <a:xfrm flipV="1">
                  <a:off x="10968072" y="4737081"/>
                  <a:ext cx="2166938" cy="396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339933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69" name="Freeform 149"/>
                <p:cNvSpPr>
                  <a:spLocks/>
                </p:cNvSpPr>
                <p:nvPr/>
              </p:nvSpPr>
              <p:spPr bwMode="auto">
                <a:xfrm rot="2663462">
                  <a:off x="10863297" y="4573569"/>
                  <a:ext cx="217488" cy="215900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70" name="Freeform 150"/>
                <p:cNvSpPr>
                  <a:spLocks/>
                </p:cNvSpPr>
                <p:nvPr/>
              </p:nvSpPr>
              <p:spPr bwMode="auto">
                <a:xfrm>
                  <a:off x="11161747" y="4583094"/>
                  <a:ext cx="2008188" cy="198438"/>
                </a:xfrm>
                <a:custGeom>
                  <a:avLst/>
                  <a:gdLst/>
                  <a:ahLst/>
                  <a:cxnLst>
                    <a:cxn ang="0">
                      <a:pos x="45" y="30"/>
                    </a:cxn>
                    <a:cxn ang="0">
                      <a:pos x="30" y="171"/>
                    </a:cxn>
                    <a:cxn ang="0">
                      <a:pos x="45" y="327"/>
                    </a:cxn>
                    <a:cxn ang="0">
                      <a:pos x="126" y="315"/>
                    </a:cxn>
                    <a:cxn ang="0">
                      <a:pos x="735" y="303"/>
                    </a:cxn>
                    <a:cxn ang="0">
                      <a:pos x="1605" y="279"/>
                    </a:cxn>
                    <a:cxn ang="0">
                      <a:pos x="2607" y="300"/>
                    </a:cxn>
                    <a:cxn ang="0">
                      <a:pos x="3330" y="333"/>
                    </a:cxn>
                    <a:cxn ang="0">
                      <a:pos x="3648" y="351"/>
                    </a:cxn>
                    <a:cxn ang="0">
                      <a:pos x="3672" y="249"/>
                    </a:cxn>
                    <a:cxn ang="0">
                      <a:pos x="3672" y="171"/>
                    </a:cxn>
                    <a:cxn ang="0">
                      <a:pos x="3690" y="36"/>
                    </a:cxn>
                    <a:cxn ang="0">
                      <a:pos x="3660" y="12"/>
                    </a:cxn>
                    <a:cxn ang="0">
                      <a:pos x="3594" y="6"/>
                    </a:cxn>
                    <a:cxn ang="0">
                      <a:pos x="2991" y="51"/>
                    </a:cxn>
                    <a:cxn ang="0">
                      <a:pos x="1911" y="75"/>
                    </a:cxn>
                    <a:cxn ang="0">
                      <a:pos x="1065" y="78"/>
                    </a:cxn>
                    <a:cxn ang="0">
                      <a:pos x="303" y="51"/>
                    </a:cxn>
                    <a:cxn ang="0">
                      <a:pos x="45" y="30"/>
                    </a:cxn>
                  </a:cxnLst>
                  <a:rect l="0" t="0" r="r" b="b"/>
                  <a:pathLst>
                    <a:path w="3705" h="365">
                      <a:moveTo>
                        <a:pt x="45" y="30"/>
                      </a:moveTo>
                      <a:cubicBezTo>
                        <a:pt x="0" y="50"/>
                        <a:pt x="30" y="122"/>
                        <a:pt x="30" y="171"/>
                      </a:cubicBezTo>
                      <a:cubicBezTo>
                        <a:pt x="30" y="220"/>
                        <a:pt x="29" y="303"/>
                        <a:pt x="45" y="327"/>
                      </a:cubicBezTo>
                      <a:cubicBezTo>
                        <a:pt x="61" y="351"/>
                        <a:pt x="11" y="319"/>
                        <a:pt x="126" y="315"/>
                      </a:cubicBezTo>
                      <a:cubicBezTo>
                        <a:pt x="241" y="311"/>
                        <a:pt x="489" y="309"/>
                        <a:pt x="735" y="303"/>
                      </a:cubicBezTo>
                      <a:cubicBezTo>
                        <a:pt x="981" y="297"/>
                        <a:pt x="1293" y="279"/>
                        <a:pt x="1605" y="279"/>
                      </a:cubicBezTo>
                      <a:cubicBezTo>
                        <a:pt x="1917" y="279"/>
                        <a:pt x="2320" y="291"/>
                        <a:pt x="2607" y="300"/>
                      </a:cubicBezTo>
                      <a:cubicBezTo>
                        <a:pt x="2894" y="309"/>
                        <a:pt x="3157" y="325"/>
                        <a:pt x="3330" y="333"/>
                      </a:cubicBezTo>
                      <a:cubicBezTo>
                        <a:pt x="3503" y="341"/>
                        <a:pt x="3591" y="365"/>
                        <a:pt x="3648" y="351"/>
                      </a:cubicBezTo>
                      <a:cubicBezTo>
                        <a:pt x="3705" y="337"/>
                        <a:pt x="3668" y="279"/>
                        <a:pt x="3672" y="249"/>
                      </a:cubicBezTo>
                      <a:cubicBezTo>
                        <a:pt x="3676" y="219"/>
                        <a:pt x="3669" y="207"/>
                        <a:pt x="3672" y="171"/>
                      </a:cubicBezTo>
                      <a:cubicBezTo>
                        <a:pt x="3675" y="135"/>
                        <a:pt x="3692" y="62"/>
                        <a:pt x="3690" y="36"/>
                      </a:cubicBezTo>
                      <a:cubicBezTo>
                        <a:pt x="3688" y="10"/>
                        <a:pt x="3676" y="17"/>
                        <a:pt x="3660" y="12"/>
                      </a:cubicBezTo>
                      <a:cubicBezTo>
                        <a:pt x="3644" y="7"/>
                        <a:pt x="3705" y="0"/>
                        <a:pt x="3594" y="6"/>
                      </a:cubicBezTo>
                      <a:cubicBezTo>
                        <a:pt x="3483" y="12"/>
                        <a:pt x="3271" y="40"/>
                        <a:pt x="2991" y="51"/>
                      </a:cubicBezTo>
                      <a:cubicBezTo>
                        <a:pt x="2711" y="62"/>
                        <a:pt x="2232" y="71"/>
                        <a:pt x="1911" y="75"/>
                      </a:cubicBezTo>
                      <a:cubicBezTo>
                        <a:pt x="1590" y="79"/>
                        <a:pt x="1333" y="82"/>
                        <a:pt x="1065" y="78"/>
                      </a:cubicBezTo>
                      <a:cubicBezTo>
                        <a:pt x="797" y="74"/>
                        <a:pt x="473" y="59"/>
                        <a:pt x="303" y="51"/>
                      </a:cubicBezTo>
                      <a:cubicBezTo>
                        <a:pt x="133" y="43"/>
                        <a:pt x="90" y="10"/>
                        <a:pt x="45" y="3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  <a:alpha val="80000"/>
                  </a:schemeClr>
                </a:solidFill>
                <a:ln w="3175" cmpd="sng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71" name="Freeform 151"/>
                <p:cNvSpPr>
                  <a:spLocks/>
                </p:cNvSpPr>
                <p:nvPr/>
              </p:nvSpPr>
              <p:spPr bwMode="auto">
                <a:xfrm>
                  <a:off x="10763285" y="4564044"/>
                  <a:ext cx="450850" cy="227013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00FF00"/>
                </a:solidFill>
                <a:ln w="3175" cmpd="sng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72" name="Arc 152"/>
                <p:cNvSpPr>
                  <a:spLocks/>
                </p:cNvSpPr>
                <p:nvPr/>
              </p:nvSpPr>
              <p:spPr bwMode="auto">
                <a:xfrm rot="6937498">
                  <a:off x="10671210" y="4348143"/>
                  <a:ext cx="290513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73" name="Arc 153"/>
                <p:cNvSpPr>
                  <a:spLocks/>
                </p:cNvSpPr>
                <p:nvPr/>
              </p:nvSpPr>
              <p:spPr bwMode="auto">
                <a:xfrm rot="14662502" flipV="1">
                  <a:off x="10671210" y="4673581"/>
                  <a:ext cx="293688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74" name="Freeform 154"/>
                <p:cNvSpPr>
                  <a:spLocks/>
                </p:cNvSpPr>
                <p:nvPr/>
              </p:nvSpPr>
              <p:spPr bwMode="auto">
                <a:xfrm flipH="1">
                  <a:off x="13123897" y="4487844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75" name="Line 155"/>
                <p:cNvSpPr>
                  <a:spLocks noChangeShapeType="1"/>
                </p:cNvSpPr>
                <p:nvPr/>
              </p:nvSpPr>
              <p:spPr bwMode="auto">
                <a:xfrm flipH="1">
                  <a:off x="13293760" y="4473556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76" name="Line 156"/>
                <p:cNvSpPr>
                  <a:spLocks noChangeShapeType="1"/>
                </p:cNvSpPr>
                <p:nvPr/>
              </p:nvSpPr>
              <p:spPr bwMode="auto">
                <a:xfrm flipH="1">
                  <a:off x="13120722" y="4484669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77" name="Line 157"/>
                <p:cNvSpPr>
                  <a:spLocks noChangeShapeType="1"/>
                </p:cNvSpPr>
                <p:nvPr/>
              </p:nvSpPr>
              <p:spPr bwMode="auto">
                <a:xfrm flipH="1">
                  <a:off x="13115960" y="4859319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78" name="Arc 158"/>
                <p:cNvSpPr>
                  <a:spLocks/>
                </p:cNvSpPr>
                <p:nvPr/>
              </p:nvSpPr>
              <p:spPr bwMode="auto">
                <a:xfrm rot="8071501" flipH="1">
                  <a:off x="12707972" y="4414818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79" name="Freeform 159"/>
                <p:cNvSpPr>
                  <a:spLocks/>
                </p:cNvSpPr>
                <p:nvPr/>
              </p:nvSpPr>
              <p:spPr bwMode="auto">
                <a:xfrm>
                  <a:off x="11063322" y="4494194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80" name="Line 160"/>
                <p:cNvSpPr>
                  <a:spLocks noChangeShapeType="1"/>
                </p:cNvSpPr>
                <p:nvPr/>
              </p:nvSpPr>
              <p:spPr bwMode="auto">
                <a:xfrm>
                  <a:off x="11061735" y="4479906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81" name="Line 161"/>
                <p:cNvSpPr>
                  <a:spLocks noChangeShapeType="1"/>
                </p:cNvSpPr>
                <p:nvPr/>
              </p:nvSpPr>
              <p:spPr bwMode="auto">
                <a:xfrm>
                  <a:off x="11052210" y="4865669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82" name="Arc 162"/>
                <p:cNvSpPr>
                  <a:spLocks/>
                </p:cNvSpPr>
                <p:nvPr/>
              </p:nvSpPr>
              <p:spPr bwMode="auto">
                <a:xfrm rot="13528499">
                  <a:off x="11145872" y="4421168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83" name="Arc 163"/>
                <p:cNvSpPr>
                  <a:spLocks/>
                </p:cNvSpPr>
                <p:nvPr/>
              </p:nvSpPr>
              <p:spPr bwMode="auto">
                <a:xfrm rot="2663462" flipH="1" flipV="1">
                  <a:off x="10871235" y="4498956"/>
                  <a:ext cx="352425" cy="3571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84" name="Arc 164"/>
                <p:cNvSpPr>
                  <a:spLocks/>
                </p:cNvSpPr>
                <p:nvPr/>
              </p:nvSpPr>
              <p:spPr bwMode="auto">
                <a:xfrm rot="2663462">
                  <a:off x="10715660" y="4508481"/>
                  <a:ext cx="350838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85" name="Arc 165"/>
                <p:cNvSpPr>
                  <a:spLocks/>
                </p:cNvSpPr>
                <p:nvPr/>
              </p:nvSpPr>
              <p:spPr bwMode="auto">
                <a:xfrm rot="2663462">
                  <a:off x="10674385" y="4608494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86" name="Arc 166"/>
                <p:cNvSpPr>
                  <a:spLocks/>
                </p:cNvSpPr>
                <p:nvPr/>
              </p:nvSpPr>
              <p:spPr bwMode="auto">
                <a:xfrm rot="2663462" flipH="1" flipV="1">
                  <a:off x="10806147" y="4606906"/>
                  <a:ext cx="141288" cy="1412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87" name="Line 167"/>
                <p:cNvSpPr>
                  <a:spLocks noChangeShapeType="1"/>
                </p:cNvSpPr>
                <p:nvPr/>
              </p:nvSpPr>
              <p:spPr bwMode="auto">
                <a:xfrm rot="1807332" flipH="1" flipV="1">
                  <a:off x="10533402" y="4226865"/>
                  <a:ext cx="45720" cy="480410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88" name="Freeform 168"/>
                <p:cNvSpPr>
                  <a:spLocks/>
                </p:cNvSpPr>
                <p:nvPr/>
              </p:nvSpPr>
              <p:spPr bwMode="auto">
                <a:xfrm rot="18007332">
                  <a:off x="10564847" y="4254481"/>
                  <a:ext cx="79375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89" name="Line 169"/>
                <p:cNvSpPr>
                  <a:spLocks noChangeShapeType="1"/>
                </p:cNvSpPr>
                <p:nvPr/>
              </p:nvSpPr>
              <p:spPr bwMode="auto">
                <a:xfrm rot="18007332">
                  <a:off x="10515635" y="4290993"/>
                  <a:ext cx="68263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90" name="Line 170"/>
                <p:cNvSpPr>
                  <a:spLocks noChangeShapeType="1"/>
                </p:cNvSpPr>
                <p:nvPr/>
              </p:nvSpPr>
              <p:spPr bwMode="auto">
                <a:xfrm rot="18007332">
                  <a:off x="10629935" y="4352906"/>
                  <a:ext cx="68263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991" name="Group 171"/>
                <p:cNvGrpSpPr>
                  <a:grpSpLocks/>
                </p:cNvGrpSpPr>
                <p:nvPr/>
              </p:nvGrpSpPr>
              <p:grpSpPr bwMode="auto">
                <a:xfrm rot="18007332">
                  <a:off x="10577575" y="3603541"/>
                  <a:ext cx="600087" cy="500063"/>
                  <a:chOff x="4785" y="11039"/>
                  <a:chExt cx="829" cy="688"/>
                </a:xfrm>
              </p:grpSpPr>
              <p:sp>
                <p:nvSpPr>
                  <p:cNvPr id="1024" name="Freeform 172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25" name="Line 173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26" name="Line 174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27" name="Line 175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28" name="Arc 176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992" name="Freeform 177"/>
                <p:cNvSpPr>
                  <a:spLocks/>
                </p:cNvSpPr>
                <p:nvPr/>
              </p:nvSpPr>
              <p:spPr bwMode="auto">
                <a:xfrm rot="18007332">
                  <a:off x="10082247" y="3190856"/>
                  <a:ext cx="2165350" cy="396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339933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93" name="Freeform 178"/>
                <p:cNvSpPr>
                  <a:spLocks/>
                </p:cNvSpPr>
                <p:nvPr/>
              </p:nvSpPr>
              <p:spPr bwMode="auto">
                <a:xfrm rot="18007332" flipV="1">
                  <a:off x="10212422" y="3268643"/>
                  <a:ext cx="2166938" cy="396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339933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94" name="Freeform 179"/>
                <p:cNvSpPr>
                  <a:spLocks/>
                </p:cNvSpPr>
                <p:nvPr/>
              </p:nvSpPr>
              <p:spPr bwMode="auto">
                <a:xfrm rot="20670794">
                  <a:off x="10580722" y="4076681"/>
                  <a:ext cx="217488" cy="215900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95" name="Freeform 180"/>
                <p:cNvSpPr>
                  <a:spLocks/>
                </p:cNvSpPr>
                <p:nvPr/>
              </p:nvSpPr>
              <p:spPr bwMode="auto">
                <a:xfrm rot="18007332">
                  <a:off x="10290209" y="3036875"/>
                  <a:ext cx="2006606" cy="198431"/>
                </a:xfrm>
                <a:custGeom>
                  <a:avLst/>
                  <a:gdLst/>
                  <a:ahLst/>
                  <a:cxnLst>
                    <a:cxn ang="0">
                      <a:pos x="45" y="30"/>
                    </a:cxn>
                    <a:cxn ang="0">
                      <a:pos x="30" y="171"/>
                    </a:cxn>
                    <a:cxn ang="0">
                      <a:pos x="45" y="327"/>
                    </a:cxn>
                    <a:cxn ang="0">
                      <a:pos x="126" y="315"/>
                    </a:cxn>
                    <a:cxn ang="0">
                      <a:pos x="735" y="303"/>
                    </a:cxn>
                    <a:cxn ang="0">
                      <a:pos x="1605" y="279"/>
                    </a:cxn>
                    <a:cxn ang="0">
                      <a:pos x="2607" y="300"/>
                    </a:cxn>
                    <a:cxn ang="0">
                      <a:pos x="3330" y="333"/>
                    </a:cxn>
                    <a:cxn ang="0">
                      <a:pos x="3648" y="351"/>
                    </a:cxn>
                    <a:cxn ang="0">
                      <a:pos x="3672" y="249"/>
                    </a:cxn>
                    <a:cxn ang="0">
                      <a:pos x="3672" y="171"/>
                    </a:cxn>
                    <a:cxn ang="0">
                      <a:pos x="3690" y="36"/>
                    </a:cxn>
                    <a:cxn ang="0">
                      <a:pos x="3660" y="12"/>
                    </a:cxn>
                    <a:cxn ang="0">
                      <a:pos x="3594" y="6"/>
                    </a:cxn>
                    <a:cxn ang="0">
                      <a:pos x="2991" y="51"/>
                    </a:cxn>
                    <a:cxn ang="0">
                      <a:pos x="1911" y="75"/>
                    </a:cxn>
                    <a:cxn ang="0">
                      <a:pos x="1065" y="78"/>
                    </a:cxn>
                    <a:cxn ang="0">
                      <a:pos x="303" y="51"/>
                    </a:cxn>
                    <a:cxn ang="0">
                      <a:pos x="45" y="30"/>
                    </a:cxn>
                  </a:cxnLst>
                  <a:rect l="0" t="0" r="r" b="b"/>
                  <a:pathLst>
                    <a:path w="3705" h="365">
                      <a:moveTo>
                        <a:pt x="45" y="30"/>
                      </a:moveTo>
                      <a:cubicBezTo>
                        <a:pt x="0" y="50"/>
                        <a:pt x="30" y="122"/>
                        <a:pt x="30" y="171"/>
                      </a:cubicBezTo>
                      <a:cubicBezTo>
                        <a:pt x="30" y="220"/>
                        <a:pt x="29" y="303"/>
                        <a:pt x="45" y="327"/>
                      </a:cubicBezTo>
                      <a:cubicBezTo>
                        <a:pt x="61" y="351"/>
                        <a:pt x="11" y="319"/>
                        <a:pt x="126" y="315"/>
                      </a:cubicBezTo>
                      <a:cubicBezTo>
                        <a:pt x="241" y="311"/>
                        <a:pt x="489" y="309"/>
                        <a:pt x="735" y="303"/>
                      </a:cubicBezTo>
                      <a:cubicBezTo>
                        <a:pt x="981" y="297"/>
                        <a:pt x="1293" y="279"/>
                        <a:pt x="1605" y="279"/>
                      </a:cubicBezTo>
                      <a:cubicBezTo>
                        <a:pt x="1917" y="279"/>
                        <a:pt x="2320" y="291"/>
                        <a:pt x="2607" y="300"/>
                      </a:cubicBezTo>
                      <a:cubicBezTo>
                        <a:pt x="2894" y="309"/>
                        <a:pt x="3157" y="325"/>
                        <a:pt x="3330" y="333"/>
                      </a:cubicBezTo>
                      <a:cubicBezTo>
                        <a:pt x="3503" y="341"/>
                        <a:pt x="3591" y="365"/>
                        <a:pt x="3648" y="351"/>
                      </a:cubicBezTo>
                      <a:cubicBezTo>
                        <a:pt x="3705" y="337"/>
                        <a:pt x="3668" y="279"/>
                        <a:pt x="3672" y="249"/>
                      </a:cubicBezTo>
                      <a:cubicBezTo>
                        <a:pt x="3676" y="219"/>
                        <a:pt x="3669" y="207"/>
                        <a:pt x="3672" y="171"/>
                      </a:cubicBezTo>
                      <a:cubicBezTo>
                        <a:pt x="3675" y="135"/>
                        <a:pt x="3692" y="62"/>
                        <a:pt x="3690" y="36"/>
                      </a:cubicBezTo>
                      <a:cubicBezTo>
                        <a:pt x="3688" y="10"/>
                        <a:pt x="3676" y="17"/>
                        <a:pt x="3660" y="12"/>
                      </a:cubicBezTo>
                      <a:cubicBezTo>
                        <a:pt x="3644" y="7"/>
                        <a:pt x="3705" y="0"/>
                        <a:pt x="3594" y="6"/>
                      </a:cubicBezTo>
                      <a:cubicBezTo>
                        <a:pt x="3483" y="12"/>
                        <a:pt x="3271" y="40"/>
                        <a:pt x="2991" y="51"/>
                      </a:cubicBezTo>
                      <a:cubicBezTo>
                        <a:pt x="2711" y="62"/>
                        <a:pt x="2232" y="71"/>
                        <a:pt x="1911" y="75"/>
                      </a:cubicBezTo>
                      <a:cubicBezTo>
                        <a:pt x="1590" y="79"/>
                        <a:pt x="1333" y="82"/>
                        <a:pt x="1065" y="78"/>
                      </a:cubicBezTo>
                      <a:cubicBezTo>
                        <a:pt x="797" y="74"/>
                        <a:pt x="473" y="59"/>
                        <a:pt x="303" y="51"/>
                      </a:cubicBezTo>
                      <a:cubicBezTo>
                        <a:pt x="133" y="43"/>
                        <a:pt x="90" y="10"/>
                        <a:pt x="45" y="3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  <a:alpha val="80000"/>
                  </a:schemeClr>
                </a:solidFill>
                <a:ln w="3175" cmpd="sng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96" name="Freeform 181"/>
                <p:cNvSpPr>
                  <a:spLocks/>
                </p:cNvSpPr>
                <p:nvPr/>
              </p:nvSpPr>
              <p:spPr bwMode="auto">
                <a:xfrm rot="18007332">
                  <a:off x="10469597" y="4054456"/>
                  <a:ext cx="450850" cy="227013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00FF00"/>
                </a:solidFill>
                <a:ln w="3175" cmpd="sng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97" name="Arc 182"/>
                <p:cNvSpPr>
                  <a:spLocks/>
                </p:cNvSpPr>
                <p:nvPr/>
              </p:nvSpPr>
              <p:spPr bwMode="auto">
                <a:xfrm rot="3344830">
                  <a:off x="10323547" y="4067156"/>
                  <a:ext cx="290513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98" name="Arc 183"/>
                <p:cNvSpPr>
                  <a:spLocks/>
                </p:cNvSpPr>
                <p:nvPr/>
              </p:nvSpPr>
              <p:spPr bwMode="auto">
                <a:xfrm rot="11069833" flipV="1">
                  <a:off x="10604535" y="4229081"/>
                  <a:ext cx="293688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99" name="Freeform 184"/>
                <p:cNvSpPr>
                  <a:spLocks/>
                </p:cNvSpPr>
                <p:nvPr/>
              </p:nvSpPr>
              <p:spPr bwMode="auto">
                <a:xfrm rot="18007332" flipH="1">
                  <a:off x="11720547" y="2062143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00" name="Line 185"/>
                <p:cNvSpPr>
                  <a:spLocks noChangeShapeType="1"/>
                </p:cNvSpPr>
                <p:nvPr/>
              </p:nvSpPr>
              <p:spPr bwMode="auto">
                <a:xfrm rot="18007332" flipH="1">
                  <a:off x="11847547" y="1973243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01" name="Line 186"/>
                <p:cNvSpPr>
                  <a:spLocks noChangeShapeType="1"/>
                </p:cNvSpPr>
                <p:nvPr/>
              </p:nvSpPr>
              <p:spPr bwMode="auto">
                <a:xfrm rot="18007332" flipH="1">
                  <a:off x="11553860" y="2149456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02" name="Line 187"/>
                <p:cNvSpPr>
                  <a:spLocks noChangeShapeType="1"/>
                </p:cNvSpPr>
                <p:nvPr/>
              </p:nvSpPr>
              <p:spPr bwMode="auto">
                <a:xfrm rot="18007332" flipH="1">
                  <a:off x="11874535" y="2338368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03" name="Arc 188"/>
                <p:cNvSpPr>
                  <a:spLocks/>
                </p:cNvSpPr>
                <p:nvPr/>
              </p:nvSpPr>
              <p:spPr bwMode="auto">
                <a:xfrm rot="4478833" flipH="1">
                  <a:off x="11425272" y="2206606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04" name="Freeform 189"/>
                <p:cNvSpPr>
                  <a:spLocks/>
                </p:cNvSpPr>
                <p:nvPr/>
              </p:nvSpPr>
              <p:spPr bwMode="auto">
                <a:xfrm rot="18007332">
                  <a:off x="10691847" y="3844906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05" name="Line 190"/>
                <p:cNvSpPr>
                  <a:spLocks noChangeShapeType="1"/>
                </p:cNvSpPr>
                <p:nvPr/>
              </p:nvSpPr>
              <p:spPr bwMode="auto">
                <a:xfrm rot="18007332">
                  <a:off x="10733122" y="3905231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06" name="Line 191"/>
                <p:cNvSpPr>
                  <a:spLocks noChangeShapeType="1"/>
                </p:cNvSpPr>
                <p:nvPr/>
              </p:nvSpPr>
              <p:spPr bwMode="auto">
                <a:xfrm rot="18007332">
                  <a:off x="10450547" y="4152818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07" name="Line 192"/>
                <p:cNvSpPr>
                  <a:spLocks noChangeShapeType="1"/>
                </p:cNvSpPr>
                <p:nvPr/>
              </p:nvSpPr>
              <p:spPr bwMode="auto">
                <a:xfrm rot="18007332">
                  <a:off x="10844247" y="4124306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08" name="Arc 193"/>
                <p:cNvSpPr>
                  <a:spLocks/>
                </p:cNvSpPr>
                <p:nvPr/>
              </p:nvSpPr>
              <p:spPr bwMode="auto">
                <a:xfrm rot="9935830">
                  <a:off x="10648985" y="3557569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09" name="Arc 194"/>
                <p:cNvSpPr>
                  <a:spLocks/>
                </p:cNvSpPr>
                <p:nvPr/>
              </p:nvSpPr>
              <p:spPr bwMode="auto">
                <a:xfrm rot="20670794" flipH="1" flipV="1">
                  <a:off x="10548972" y="3938569"/>
                  <a:ext cx="352425" cy="3571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10" name="Arc 195"/>
                <p:cNvSpPr>
                  <a:spLocks/>
                </p:cNvSpPr>
                <p:nvPr/>
              </p:nvSpPr>
              <p:spPr bwMode="auto">
                <a:xfrm rot="20670794">
                  <a:off x="10477535" y="4078269"/>
                  <a:ext cx="350838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11" name="Arc 196"/>
                <p:cNvSpPr>
                  <a:spLocks/>
                </p:cNvSpPr>
                <p:nvPr/>
              </p:nvSpPr>
              <p:spPr bwMode="auto">
                <a:xfrm rot="20670794">
                  <a:off x="10504522" y="4310044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12" name="Arc 197"/>
                <p:cNvSpPr>
                  <a:spLocks/>
                </p:cNvSpPr>
                <p:nvPr/>
              </p:nvSpPr>
              <p:spPr bwMode="auto">
                <a:xfrm rot="20670794" flipH="1" flipV="1">
                  <a:off x="10568022" y="4194156"/>
                  <a:ext cx="141288" cy="1412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13" name="Line 198"/>
                <p:cNvSpPr>
                  <a:spLocks noChangeShapeType="1"/>
                </p:cNvSpPr>
                <p:nvPr/>
              </p:nvSpPr>
              <p:spPr bwMode="auto">
                <a:xfrm>
                  <a:off x="10650572" y="4657706"/>
                  <a:ext cx="1588" cy="520700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14" name="Line 199"/>
                <p:cNvSpPr>
                  <a:spLocks noChangeShapeType="1"/>
                </p:cNvSpPr>
                <p:nvPr/>
              </p:nvSpPr>
              <p:spPr bwMode="auto">
                <a:xfrm rot="7220284">
                  <a:off x="10321960" y="4073506"/>
                  <a:ext cx="0" cy="520700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015" name="Group 200"/>
                <p:cNvGrpSpPr>
                  <a:grpSpLocks/>
                </p:cNvGrpSpPr>
                <p:nvPr/>
              </p:nvGrpSpPr>
              <p:grpSpPr bwMode="auto">
                <a:xfrm rot="7253297">
                  <a:off x="9904436" y="4089397"/>
                  <a:ext cx="227014" cy="180975"/>
                  <a:chOff x="5504" y="8144"/>
                  <a:chExt cx="291" cy="236"/>
                </a:xfrm>
              </p:grpSpPr>
              <p:sp>
                <p:nvSpPr>
                  <p:cNvPr id="1022" name="Rectangle 201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00FFFF"/>
                  </a:solidFill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23" name="Rectangle 202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00FFFF"/>
                  </a:solidFill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1016" name="Group 203"/>
                <p:cNvGrpSpPr>
                  <a:grpSpLocks/>
                </p:cNvGrpSpPr>
                <p:nvPr/>
              </p:nvGrpSpPr>
              <p:grpSpPr bwMode="auto">
                <a:xfrm>
                  <a:off x="10534666" y="5156181"/>
                  <a:ext cx="223837" cy="180975"/>
                  <a:chOff x="5504" y="8144"/>
                  <a:chExt cx="291" cy="236"/>
                </a:xfrm>
              </p:grpSpPr>
              <p:sp>
                <p:nvSpPr>
                  <p:cNvPr id="1020" name="Rectangle 204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00FFFF"/>
                  </a:solidFill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21" name="Rectangle 205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00FFFF"/>
                  </a:solidFill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017" name="Rectangle 206"/>
                <p:cNvSpPr>
                  <a:spLocks noChangeArrowheads="1"/>
                </p:cNvSpPr>
                <p:nvPr/>
              </p:nvSpPr>
              <p:spPr bwMode="auto">
                <a:xfrm rot="3571960">
                  <a:off x="10380697" y="4524356"/>
                  <a:ext cx="42863" cy="350838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18" name="Rectangle 207"/>
                <p:cNvSpPr>
                  <a:spLocks noChangeArrowheads="1"/>
                </p:cNvSpPr>
                <p:nvPr/>
              </p:nvSpPr>
              <p:spPr bwMode="auto">
                <a:xfrm rot="2679310">
                  <a:off x="10607710" y="4591031"/>
                  <a:ext cx="39688" cy="177800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19" name="Rectangle 208"/>
                <p:cNvSpPr>
                  <a:spLocks noChangeArrowheads="1"/>
                </p:cNvSpPr>
                <p:nvPr/>
              </p:nvSpPr>
              <p:spPr bwMode="auto">
                <a:xfrm rot="4535559">
                  <a:off x="10494997" y="4378306"/>
                  <a:ext cx="38100" cy="177800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grpSp>
            <p:nvGrpSpPr>
              <p:cNvPr id="1072" name="グループ化 1071"/>
              <p:cNvGrpSpPr/>
              <p:nvPr/>
            </p:nvGrpSpPr>
            <p:grpSpPr>
              <a:xfrm rot="19664887">
                <a:off x="8272319" y="3519113"/>
                <a:ext cx="468631" cy="386138"/>
                <a:chOff x="9501222" y="714356"/>
                <a:chExt cx="5338763" cy="4864101"/>
              </a:xfrm>
            </p:grpSpPr>
            <p:sp>
              <p:nvSpPr>
                <p:cNvPr id="1073" name="Oval 137"/>
                <p:cNvSpPr>
                  <a:spLocks noChangeArrowheads="1"/>
                </p:cNvSpPr>
                <p:nvPr/>
              </p:nvSpPr>
              <p:spPr bwMode="auto">
                <a:xfrm>
                  <a:off x="9501222" y="3776644"/>
                  <a:ext cx="1804988" cy="1801813"/>
                </a:xfrm>
                <a:prstGeom prst="ellipse">
                  <a:avLst/>
                </a:prstGeom>
                <a:solidFill>
                  <a:srgbClr val="DDDDDD">
                    <a:alpha val="50000"/>
                  </a:srgbClr>
                </a:solidFill>
                <a:ln w="2857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74" name="Oval 209"/>
                <p:cNvSpPr>
                  <a:spLocks noChangeArrowheads="1"/>
                </p:cNvSpPr>
                <p:nvPr/>
              </p:nvSpPr>
              <p:spPr bwMode="auto">
                <a:xfrm>
                  <a:off x="11264935" y="714356"/>
                  <a:ext cx="1804988" cy="1801813"/>
                </a:xfrm>
                <a:prstGeom prst="ellipse">
                  <a:avLst/>
                </a:prstGeom>
                <a:solidFill>
                  <a:srgbClr val="DDDDDD">
                    <a:alpha val="50000"/>
                  </a:srgbClr>
                </a:solidFill>
                <a:ln w="2857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75" name="Oval 210"/>
                <p:cNvSpPr>
                  <a:spLocks noChangeArrowheads="1"/>
                </p:cNvSpPr>
                <p:nvPr/>
              </p:nvSpPr>
              <p:spPr bwMode="auto">
                <a:xfrm>
                  <a:off x="13034997" y="3776644"/>
                  <a:ext cx="1804988" cy="1801813"/>
                </a:xfrm>
                <a:prstGeom prst="ellipse">
                  <a:avLst/>
                </a:prstGeom>
                <a:solidFill>
                  <a:srgbClr val="DDDDDD">
                    <a:alpha val="50000"/>
                  </a:srgbClr>
                </a:solidFill>
                <a:ln w="2857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76" name="Freeform 5"/>
                <p:cNvSpPr>
                  <a:spLocks/>
                </p:cNvSpPr>
                <p:nvPr/>
              </p:nvSpPr>
              <p:spPr bwMode="auto">
                <a:xfrm rot="14397729">
                  <a:off x="11963435" y="3244831"/>
                  <a:ext cx="2165350" cy="381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77" name="Freeform 6"/>
                <p:cNvSpPr>
                  <a:spLocks/>
                </p:cNvSpPr>
                <p:nvPr/>
              </p:nvSpPr>
              <p:spPr bwMode="auto">
                <a:xfrm rot="14397729" flipV="1">
                  <a:off x="12095197" y="3171806"/>
                  <a:ext cx="2165350" cy="381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78" name="Freeform 7"/>
                <p:cNvSpPr>
                  <a:spLocks/>
                </p:cNvSpPr>
                <p:nvPr/>
              </p:nvSpPr>
              <p:spPr bwMode="auto">
                <a:xfrm rot="14397729">
                  <a:off x="12047572" y="3024168"/>
                  <a:ext cx="2006600" cy="190500"/>
                </a:xfrm>
                <a:custGeom>
                  <a:avLst/>
                  <a:gdLst/>
                  <a:ahLst/>
                  <a:cxnLst>
                    <a:cxn ang="0">
                      <a:pos x="45" y="30"/>
                    </a:cxn>
                    <a:cxn ang="0">
                      <a:pos x="30" y="171"/>
                    </a:cxn>
                    <a:cxn ang="0">
                      <a:pos x="45" y="327"/>
                    </a:cxn>
                    <a:cxn ang="0">
                      <a:pos x="126" y="315"/>
                    </a:cxn>
                    <a:cxn ang="0">
                      <a:pos x="735" y="303"/>
                    </a:cxn>
                    <a:cxn ang="0">
                      <a:pos x="1605" y="279"/>
                    </a:cxn>
                    <a:cxn ang="0">
                      <a:pos x="2607" y="300"/>
                    </a:cxn>
                    <a:cxn ang="0">
                      <a:pos x="3330" y="333"/>
                    </a:cxn>
                    <a:cxn ang="0">
                      <a:pos x="3648" y="351"/>
                    </a:cxn>
                    <a:cxn ang="0">
                      <a:pos x="3672" y="249"/>
                    </a:cxn>
                    <a:cxn ang="0">
                      <a:pos x="3672" y="171"/>
                    </a:cxn>
                    <a:cxn ang="0">
                      <a:pos x="3690" y="36"/>
                    </a:cxn>
                    <a:cxn ang="0">
                      <a:pos x="3660" y="12"/>
                    </a:cxn>
                    <a:cxn ang="0">
                      <a:pos x="3594" y="6"/>
                    </a:cxn>
                    <a:cxn ang="0">
                      <a:pos x="2991" y="51"/>
                    </a:cxn>
                    <a:cxn ang="0">
                      <a:pos x="1911" y="75"/>
                    </a:cxn>
                    <a:cxn ang="0">
                      <a:pos x="1065" y="78"/>
                    </a:cxn>
                    <a:cxn ang="0">
                      <a:pos x="303" y="51"/>
                    </a:cxn>
                    <a:cxn ang="0">
                      <a:pos x="45" y="30"/>
                    </a:cxn>
                  </a:cxnLst>
                  <a:rect l="0" t="0" r="r" b="b"/>
                  <a:pathLst>
                    <a:path w="3705" h="365">
                      <a:moveTo>
                        <a:pt x="45" y="30"/>
                      </a:moveTo>
                      <a:cubicBezTo>
                        <a:pt x="0" y="50"/>
                        <a:pt x="30" y="122"/>
                        <a:pt x="30" y="171"/>
                      </a:cubicBezTo>
                      <a:cubicBezTo>
                        <a:pt x="30" y="220"/>
                        <a:pt x="29" y="303"/>
                        <a:pt x="45" y="327"/>
                      </a:cubicBezTo>
                      <a:cubicBezTo>
                        <a:pt x="61" y="351"/>
                        <a:pt x="11" y="319"/>
                        <a:pt x="126" y="315"/>
                      </a:cubicBezTo>
                      <a:cubicBezTo>
                        <a:pt x="241" y="311"/>
                        <a:pt x="489" y="309"/>
                        <a:pt x="735" y="303"/>
                      </a:cubicBezTo>
                      <a:cubicBezTo>
                        <a:pt x="981" y="297"/>
                        <a:pt x="1293" y="279"/>
                        <a:pt x="1605" y="279"/>
                      </a:cubicBezTo>
                      <a:cubicBezTo>
                        <a:pt x="1917" y="279"/>
                        <a:pt x="2320" y="291"/>
                        <a:pt x="2607" y="300"/>
                      </a:cubicBezTo>
                      <a:cubicBezTo>
                        <a:pt x="2894" y="309"/>
                        <a:pt x="3157" y="325"/>
                        <a:pt x="3330" y="333"/>
                      </a:cubicBezTo>
                      <a:cubicBezTo>
                        <a:pt x="3503" y="341"/>
                        <a:pt x="3591" y="365"/>
                        <a:pt x="3648" y="351"/>
                      </a:cubicBezTo>
                      <a:cubicBezTo>
                        <a:pt x="3705" y="337"/>
                        <a:pt x="3668" y="279"/>
                        <a:pt x="3672" y="249"/>
                      </a:cubicBezTo>
                      <a:cubicBezTo>
                        <a:pt x="3676" y="219"/>
                        <a:pt x="3669" y="207"/>
                        <a:pt x="3672" y="171"/>
                      </a:cubicBezTo>
                      <a:cubicBezTo>
                        <a:pt x="3675" y="135"/>
                        <a:pt x="3692" y="62"/>
                        <a:pt x="3690" y="36"/>
                      </a:cubicBezTo>
                      <a:cubicBezTo>
                        <a:pt x="3688" y="10"/>
                        <a:pt x="3676" y="17"/>
                        <a:pt x="3660" y="12"/>
                      </a:cubicBezTo>
                      <a:cubicBezTo>
                        <a:pt x="3644" y="7"/>
                        <a:pt x="3705" y="0"/>
                        <a:pt x="3594" y="6"/>
                      </a:cubicBezTo>
                      <a:cubicBezTo>
                        <a:pt x="3483" y="12"/>
                        <a:pt x="3271" y="40"/>
                        <a:pt x="2991" y="51"/>
                      </a:cubicBezTo>
                      <a:cubicBezTo>
                        <a:pt x="2711" y="62"/>
                        <a:pt x="2232" y="71"/>
                        <a:pt x="1911" y="75"/>
                      </a:cubicBezTo>
                      <a:cubicBezTo>
                        <a:pt x="1590" y="79"/>
                        <a:pt x="1333" y="82"/>
                        <a:pt x="1065" y="78"/>
                      </a:cubicBezTo>
                      <a:cubicBezTo>
                        <a:pt x="797" y="74"/>
                        <a:pt x="473" y="59"/>
                        <a:pt x="303" y="51"/>
                      </a:cubicBezTo>
                      <a:cubicBezTo>
                        <a:pt x="133" y="43"/>
                        <a:pt x="90" y="10"/>
                        <a:pt x="45" y="30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  <a:alpha val="50000"/>
                  </a:schemeClr>
                </a:solidFill>
                <a:ln w="3175" cmpd="sng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chemeClr val="bg1">
                        <a:lumMod val="50000"/>
                      </a:schemeClr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79" name="Rectangle 8"/>
                <p:cNvSpPr>
                  <a:spLocks noChangeArrowheads="1"/>
                </p:cNvSpPr>
                <p:nvPr/>
              </p:nvSpPr>
              <p:spPr bwMode="auto">
                <a:xfrm rot="11744560">
                  <a:off x="12284110" y="1719244"/>
                  <a:ext cx="38100" cy="17780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80" name="Rectangle 9"/>
                <p:cNvSpPr>
                  <a:spLocks noChangeArrowheads="1"/>
                </p:cNvSpPr>
                <p:nvPr/>
              </p:nvSpPr>
              <p:spPr bwMode="auto">
                <a:xfrm rot="9888311">
                  <a:off x="12041222" y="1711306"/>
                  <a:ext cx="39688" cy="17780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81" name="Rectangle 10"/>
                <p:cNvSpPr>
                  <a:spLocks noChangeArrowheads="1"/>
                </p:cNvSpPr>
                <p:nvPr/>
              </p:nvSpPr>
              <p:spPr bwMode="auto">
                <a:xfrm rot="10780961">
                  <a:off x="12138060" y="1419206"/>
                  <a:ext cx="41275" cy="350838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82" name="Line 11"/>
                <p:cNvSpPr>
                  <a:spLocks noChangeShapeType="1"/>
                </p:cNvSpPr>
                <p:nvPr/>
              </p:nvSpPr>
              <p:spPr bwMode="auto">
                <a:xfrm rot="7209001" flipV="1">
                  <a:off x="11468135" y="1622406"/>
                  <a:ext cx="1397000" cy="1588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83" name="Rectangle 12"/>
                <p:cNvSpPr>
                  <a:spLocks noChangeArrowheads="1"/>
                </p:cNvSpPr>
                <p:nvPr/>
              </p:nvSpPr>
              <p:spPr bwMode="auto">
                <a:xfrm rot="7209001">
                  <a:off x="12274585" y="1050906"/>
                  <a:ext cx="350838" cy="18415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84" name="Freeform 13"/>
                <p:cNvSpPr>
                  <a:spLocks/>
                </p:cNvSpPr>
                <p:nvPr/>
              </p:nvSpPr>
              <p:spPr bwMode="auto">
                <a:xfrm rot="7209001">
                  <a:off x="11934860" y="1885931"/>
                  <a:ext cx="79375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85" name="Line 14"/>
                <p:cNvSpPr>
                  <a:spLocks noChangeShapeType="1"/>
                </p:cNvSpPr>
                <p:nvPr/>
              </p:nvSpPr>
              <p:spPr bwMode="auto">
                <a:xfrm rot="7209001">
                  <a:off x="11993597" y="1989119"/>
                  <a:ext cx="69850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86" name="Line 15"/>
                <p:cNvSpPr>
                  <a:spLocks noChangeShapeType="1"/>
                </p:cNvSpPr>
                <p:nvPr/>
              </p:nvSpPr>
              <p:spPr bwMode="auto">
                <a:xfrm rot="7209001">
                  <a:off x="11880885" y="1928794"/>
                  <a:ext cx="68263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087" name="Group 16"/>
                <p:cNvGrpSpPr>
                  <a:grpSpLocks/>
                </p:cNvGrpSpPr>
                <p:nvPr/>
              </p:nvGrpSpPr>
              <p:grpSpPr bwMode="auto">
                <a:xfrm rot="7209001">
                  <a:off x="11449039" y="2208261"/>
                  <a:ext cx="600087" cy="495300"/>
                  <a:chOff x="4785" y="11039"/>
                  <a:chExt cx="829" cy="688"/>
                </a:xfrm>
              </p:grpSpPr>
              <p:sp>
                <p:nvSpPr>
                  <p:cNvPr id="1274" name="Freeform 17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75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76" name="Line 19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77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78" name="Arc 21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088" name="Freeform 22"/>
                <p:cNvSpPr>
                  <a:spLocks/>
                </p:cNvSpPr>
                <p:nvPr/>
              </p:nvSpPr>
              <p:spPr bwMode="auto">
                <a:xfrm rot="9872463">
                  <a:off x="11779285" y="1989119"/>
                  <a:ext cx="217488" cy="214313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89" name="Freeform 23"/>
                <p:cNvSpPr>
                  <a:spLocks/>
                </p:cNvSpPr>
                <p:nvPr/>
              </p:nvSpPr>
              <p:spPr bwMode="auto">
                <a:xfrm rot="7209001">
                  <a:off x="11658635" y="1998643"/>
                  <a:ext cx="450850" cy="227013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31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90" name="Arc 24"/>
                <p:cNvSpPr>
                  <a:spLocks/>
                </p:cNvSpPr>
                <p:nvPr/>
              </p:nvSpPr>
              <p:spPr bwMode="auto">
                <a:xfrm rot="14146499">
                  <a:off x="11965022" y="1877993"/>
                  <a:ext cx="288925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91" name="Arc 25"/>
                <p:cNvSpPr>
                  <a:spLocks/>
                </p:cNvSpPr>
                <p:nvPr/>
              </p:nvSpPr>
              <p:spPr bwMode="auto">
                <a:xfrm rot="271502" flipV="1">
                  <a:off x="11680860" y="1716069"/>
                  <a:ext cx="292100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092" name="Group 26"/>
                <p:cNvGrpSpPr>
                  <a:grpSpLocks/>
                </p:cNvGrpSpPr>
                <p:nvPr/>
              </p:nvGrpSpPr>
              <p:grpSpPr bwMode="auto">
                <a:xfrm rot="7209001">
                  <a:off x="11403006" y="2178095"/>
                  <a:ext cx="600087" cy="500063"/>
                  <a:chOff x="4785" y="11039"/>
                  <a:chExt cx="829" cy="688"/>
                </a:xfrm>
              </p:grpSpPr>
              <p:sp>
                <p:nvSpPr>
                  <p:cNvPr id="1269" name="Freeform 27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70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71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72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73" name="Arc 31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093" name="Arc 32"/>
                <p:cNvSpPr>
                  <a:spLocks/>
                </p:cNvSpPr>
                <p:nvPr/>
              </p:nvSpPr>
              <p:spPr bwMode="auto">
                <a:xfrm rot="9872463" flipH="1" flipV="1">
                  <a:off x="11677685" y="1985944"/>
                  <a:ext cx="352425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94" name="Arc 33"/>
                <p:cNvSpPr>
                  <a:spLocks/>
                </p:cNvSpPr>
                <p:nvPr/>
              </p:nvSpPr>
              <p:spPr bwMode="auto">
                <a:xfrm rot="9872463">
                  <a:off x="11750710" y="1847831"/>
                  <a:ext cx="349250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95" name="Arc 34"/>
                <p:cNvSpPr>
                  <a:spLocks/>
                </p:cNvSpPr>
                <p:nvPr/>
              </p:nvSpPr>
              <p:spPr bwMode="auto">
                <a:xfrm rot="9872463">
                  <a:off x="11934860" y="1828781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96" name="Arc 35"/>
                <p:cNvSpPr>
                  <a:spLocks/>
                </p:cNvSpPr>
                <p:nvPr/>
              </p:nvSpPr>
              <p:spPr bwMode="auto">
                <a:xfrm rot="9872463" flipH="1" flipV="1">
                  <a:off x="11868185" y="1946256"/>
                  <a:ext cx="141288" cy="1412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97" name="Line 36"/>
                <p:cNvSpPr>
                  <a:spLocks noChangeShapeType="1"/>
                </p:cNvSpPr>
                <p:nvPr/>
              </p:nvSpPr>
              <p:spPr bwMode="auto">
                <a:xfrm rot="9016332" flipV="1">
                  <a:off x="12363485" y="1552556"/>
                  <a:ext cx="0" cy="733425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98" name="Freeform 37"/>
                <p:cNvSpPr>
                  <a:spLocks/>
                </p:cNvSpPr>
                <p:nvPr/>
              </p:nvSpPr>
              <p:spPr bwMode="auto">
                <a:xfrm rot="3616332">
                  <a:off x="12339672" y="1885931"/>
                  <a:ext cx="77788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99" name="Line 38"/>
                <p:cNvSpPr>
                  <a:spLocks noChangeShapeType="1"/>
                </p:cNvSpPr>
                <p:nvPr/>
              </p:nvSpPr>
              <p:spPr bwMode="auto">
                <a:xfrm rot="3616332">
                  <a:off x="12401585" y="1925619"/>
                  <a:ext cx="69850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00" name="Line 39"/>
                <p:cNvSpPr>
                  <a:spLocks noChangeShapeType="1"/>
                </p:cNvSpPr>
                <p:nvPr/>
              </p:nvSpPr>
              <p:spPr bwMode="auto">
                <a:xfrm rot="3616332">
                  <a:off x="12290460" y="1993881"/>
                  <a:ext cx="69850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01" name="Freeform 40"/>
                <p:cNvSpPr>
                  <a:spLocks/>
                </p:cNvSpPr>
                <p:nvPr/>
              </p:nvSpPr>
              <p:spPr bwMode="auto">
                <a:xfrm rot="3616332">
                  <a:off x="12463497" y="2066906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02" name="Line 41"/>
                <p:cNvSpPr>
                  <a:spLocks noChangeShapeType="1"/>
                </p:cNvSpPr>
                <p:nvPr/>
              </p:nvSpPr>
              <p:spPr bwMode="auto">
                <a:xfrm rot="3616332">
                  <a:off x="12504772" y="1979593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03" name="Line 42"/>
                <p:cNvSpPr>
                  <a:spLocks noChangeShapeType="1"/>
                </p:cNvSpPr>
                <p:nvPr/>
              </p:nvSpPr>
              <p:spPr bwMode="auto">
                <a:xfrm rot="3616332">
                  <a:off x="12617485" y="2155806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04" name="Line 43"/>
                <p:cNvSpPr>
                  <a:spLocks noChangeShapeType="1"/>
                </p:cNvSpPr>
                <p:nvPr/>
              </p:nvSpPr>
              <p:spPr bwMode="auto">
                <a:xfrm rot="3616332">
                  <a:off x="12290460" y="2343131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05" name="Arc 44"/>
                <p:cNvSpPr>
                  <a:spLocks/>
                </p:cNvSpPr>
                <p:nvPr/>
              </p:nvSpPr>
              <p:spPr bwMode="auto">
                <a:xfrm rot="17144832">
                  <a:off x="12422222" y="2212956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06" name="Freeform 45"/>
                <p:cNvSpPr>
                  <a:spLocks/>
                </p:cNvSpPr>
                <p:nvPr/>
              </p:nvSpPr>
              <p:spPr bwMode="auto">
                <a:xfrm rot="6279794">
                  <a:off x="12350785" y="1995468"/>
                  <a:ext cx="217488" cy="215900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07" name="Freeform 46"/>
                <p:cNvSpPr>
                  <a:spLocks/>
                </p:cNvSpPr>
                <p:nvPr/>
              </p:nvSpPr>
              <p:spPr bwMode="auto">
                <a:xfrm rot="3616332">
                  <a:off x="12242835" y="2000231"/>
                  <a:ext cx="452438" cy="228600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31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08" name="Arc 47"/>
                <p:cNvSpPr>
                  <a:spLocks/>
                </p:cNvSpPr>
                <p:nvPr/>
              </p:nvSpPr>
              <p:spPr bwMode="auto">
                <a:xfrm rot="10553830">
                  <a:off x="12380947" y="1716069"/>
                  <a:ext cx="290513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09" name="Arc 48"/>
                <p:cNvSpPr>
                  <a:spLocks/>
                </p:cNvSpPr>
                <p:nvPr/>
              </p:nvSpPr>
              <p:spPr bwMode="auto">
                <a:xfrm rot="18278834" flipV="1">
                  <a:off x="12096785" y="1882756"/>
                  <a:ext cx="293688" cy="333375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110" name="Group 49"/>
                <p:cNvGrpSpPr>
                  <a:grpSpLocks/>
                </p:cNvGrpSpPr>
                <p:nvPr/>
              </p:nvGrpSpPr>
              <p:grpSpPr bwMode="auto">
                <a:xfrm rot="3616332">
                  <a:off x="12330179" y="2190801"/>
                  <a:ext cx="600087" cy="503238"/>
                  <a:chOff x="4785" y="11039"/>
                  <a:chExt cx="829" cy="688"/>
                </a:xfrm>
              </p:grpSpPr>
              <p:sp>
                <p:nvSpPr>
                  <p:cNvPr id="1264" name="Freeform 50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65" name="Line 51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66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67" name="Line 53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68" name="Arc 54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111" name="Arc 55"/>
                <p:cNvSpPr>
                  <a:spLocks/>
                </p:cNvSpPr>
                <p:nvPr/>
              </p:nvSpPr>
              <p:spPr bwMode="auto">
                <a:xfrm rot="6279794" flipH="1" flipV="1">
                  <a:off x="12323797" y="1989118"/>
                  <a:ext cx="350838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12" name="Arc 56"/>
                <p:cNvSpPr>
                  <a:spLocks/>
                </p:cNvSpPr>
                <p:nvPr/>
              </p:nvSpPr>
              <p:spPr bwMode="auto">
                <a:xfrm rot="6279794">
                  <a:off x="12241247" y="1857356"/>
                  <a:ext cx="349250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13" name="Arc 57"/>
                <p:cNvSpPr>
                  <a:spLocks/>
                </p:cNvSpPr>
                <p:nvPr/>
              </p:nvSpPr>
              <p:spPr bwMode="auto">
                <a:xfrm rot="6279794">
                  <a:off x="12279347" y="1831956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14" name="Arc 58"/>
                <p:cNvSpPr>
                  <a:spLocks/>
                </p:cNvSpPr>
                <p:nvPr/>
              </p:nvSpPr>
              <p:spPr bwMode="auto">
                <a:xfrm rot="6279794" flipH="1" flipV="1">
                  <a:off x="12344435" y="1946256"/>
                  <a:ext cx="141288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15" name="Line 59"/>
                <p:cNvSpPr>
                  <a:spLocks noChangeShapeType="1"/>
                </p:cNvSpPr>
                <p:nvPr/>
              </p:nvSpPr>
              <p:spPr bwMode="auto">
                <a:xfrm rot="7209001">
                  <a:off x="11844372" y="1441431"/>
                  <a:ext cx="1588" cy="520700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16" name="Line 60"/>
                <p:cNvSpPr>
                  <a:spLocks noChangeShapeType="1"/>
                </p:cNvSpPr>
                <p:nvPr/>
              </p:nvSpPr>
              <p:spPr bwMode="auto">
                <a:xfrm rot="14429284">
                  <a:off x="12515885" y="1449368"/>
                  <a:ext cx="0" cy="519113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117" name="Group 61"/>
                <p:cNvGrpSpPr>
                  <a:grpSpLocks/>
                </p:cNvGrpSpPr>
                <p:nvPr/>
              </p:nvGrpSpPr>
              <p:grpSpPr bwMode="auto">
                <a:xfrm rot="14462297">
                  <a:off x="12703220" y="1458910"/>
                  <a:ext cx="223837" cy="180975"/>
                  <a:chOff x="5504" y="8144"/>
                  <a:chExt cx="291" cy="236"/>
                </a:xfrm>
              </p:grpSpPr>
              <p:sp>
                <p:nvSpPr>
                  <p:cNvPr id="1262" name="Rectangle 62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63" name="Rectangle 63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1118" name="Group 64"/>
                <p:cNvGrpSpPr>
                  <a:grpSpLocks/>
                </p:cNvGrpSpPr>
                <p:nvPr/>
              </p:nvGrpSpPr>
              <p:grpSpPr bwMode="auto">
                <a:xfrm rot="7209001">
                  <a:off x="11436374" y="1468435"/>
                  <a:ext cx="227014" cy="180975"/>
                  <a:chOff x="5504" y="8144"/>
                  <a:chExt cx="291" cy="236"/>
                </a:xfrm>
              </p:grpSpPr>
              <p:sp>
                <p:nvSpPr>
                  <p:cNvPr id="1260" name="Rectangle 65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61" name="Rectangle 66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119" name="Rectangle 67"/>
                <p:cNvSpPr>
                  <a:spLocks noChangeArrowheads="1"/>
                </p:cNvSpPr>
                <p:nvPr/>
              </p:nvSpPr>
              <p:spPr bwMode="auto">
                <a:xfrm rot="10780961">
                  <a:off x="12134885" y="1417619"/>
                  <a:ext cx="42863" cy="350838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20" name="Rectangle 68"/>
                <p:cNvSpPr>
                  <a:spLocks noChangeArrowheads="1"/>
                </p:cNvSpPr>
                <p:nvPr/>
              </p:nvSpPr>
              <p:spPr bwMode="auto">
                <a:xfrm rot="9888311">
                  <a:off x="12041222" y="1711306"/>
                  <a:ext cx="39688" cy="177800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21" name="Rectangle 69"/>
                <p:cNvSpPr>
                  <a:spLocks noChangeArrowheads="1"/>
                </p:cNvSpPr>
                <p:nvPr/>
              </p:nvSpPr>
              <p:spPr bwMode="auto">
                <a:xfrm rot="11744560">
                  <a:off x="12284110" y="1719244"/>
                  <a:ext cx="38100" cy="177800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22" name="Rectangle 70"/>
                <p:cNvSpPr>
                  <a:spLocks noChangeArrowheads="1"/>
                </p:cNvSpPr>
                <p:nvPr/>
              </p:nvSpPr>
              <p:spPr bwMode="auto">
                <a:xfrm rot="17064441" flipH="1">
                  <a:off x="13822397" y="4373543"/>
                  <a:ext cx="38100" cy="17780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23" name="Rectangle 71"/>
                <p:cNvSpPr>
                  <a:spLocks noChangeArrowheads="1"/>
                </p:cNvSpPr>
                <p:nvPr/>
              </p:nvSpPr>
              <p:spPr bwMode="auto">
                <a:xfrm rot="18920690" flipH="1">
                  <a:off x="13708097" y="4586269"/>
                  <a:ext cx="39688" cy="17780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24" name="Rectangle 72"/>
                <p:cNvSpPr>
                  <a:spLocks noChangeArrowheads="1"/>
                </p:cNvSpPr>
                <p:nvPr/>
              </p:nvSpPr>
              <p:spPr bwMode="auto">
                <a:xfrm rot="18028040" flipH="1">
                  <a:off x="13933522" y="4518006"/>
                  <a:ext cx="41275" cy="350838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25" name="Line 73"/>
                <p:cNvSpPr>
                  <a:spLocks noChangeShapeType="1"/>
                </p:cNvSpPr>
                <p:nvPr/>
              </p:nvSpPr>
              <p:spPr bwMode="auto">
                <a:xfrm flipH="1" flipV="1">
                  <a:off x="13233435" y="4671994"/>
                  <a:ext cx="1397000" cy="1588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26" name="Rectangle 74"/>
                <p:cNvSpPr>
                  <a:spLocks noChangeArrowheads="1"/>
                </p:cNvSpPr>
                <p:nvPr/>
              </p:nvSpPr>
              <p:spPr bwMode="auto">
                <a:xfrm flipH="1">
                  <a:off x="14316110" y="4576744"/>
                  <a:ext cx="350838" cy="18415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27" name="Freeform 75"/>
                <p:cNvSpPr>
                  <a:spLocks/>
                </p:cNvSpPr>
                <p:nvPr/>
              </p:nvSpPr>
              <p:spPr bwMode="auto">
                <a:xfrm flipH="1">
                  <a:off x="13508072" y="4600556"/>
                  <a:ext cx="79375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28" name="Line 76"/>
                <p:cNvSpPr>
                  <a:spLocks noChangeShapeType="1"/>
                </p:cNvSpPr>
                <p:nvPr/>
              </p:nvSpPr>
              <p:spPr bwMode="auto">
                <a:xfrm flipH="1">
                  <a:off x="13511247" y="4608494"/>
                  <a:ext cx="69850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29" name="Line 77"/>
                <p:cNvSpPr>
                  <a:spLocks noChangeShapeType="1"/>
                </p:cNvSpPr>
                <p:nvPr/>
              </p:nvSpPr>
              <p:spPr bwMode="auto">
                <a:xfrm flipH="1">
                  <a:off x="13509660" y="4737081"/>
                  <a:ext cx="68263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130" name="Group 78"/>
                <p:cNvGrpSpPr>
                  <a:grpSpLocks/>
                </p:cNvGrpSpPr>
                <p:nvPr/>
              </p:nvGrpSpPr>
              <p:grpSpPr bwMode="auto">
                <a:xfrm flipH="1">
                  <a:off x="12703126" y="4371956"/>
                  <a:ext cx="600087" cy="495300"/>
                  <a:chOff x="4785" y="11039"/>
                  <a:chExt cx="829" cy="688"/>
                </a:xfrm>
              </p:grpSpPr>
              <p:sp>
                <p:nvSpPr>
                  <p:cNvPr id="1255" name="Freeform 79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56" name="Line 80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57" name="Line 81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58" name="Line 82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59" name="Arc 83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131" name="Freeform 84"/>
                <p:cNvSpPr>
                  <a:spLocks/>
                </p:cNvSpPr>
                <p:nvPr/>
              </p:nvSpPr>
              <p:spPr bwMode="auto">
                <a:xfrm rot="18936538" flipH="1">
                  <a:off x="13274710" y="4567219"/>
                  <a:ext cx="217488" cy="214313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32" name="Freeform 85"/>
                <p:cNvSpPr>
                  <a:spLocks/>
                </p:cNvSpPr>
                <p:nvPr/>
              </p:nvSpPr>
              <p:spPr bwMode="auto">
                <a:xfrm flipH="1">
                  <a:off x="13141360" y="4557694"/>
                  <a:ext cx="450850" cy="227013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31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33" name="Arc 86"/>
                <p:cNvSpPr>
                  <a:spLocks/>
                </p:cNvSpPr>
                <p:nvPr/>
              </p:nvSpPr>
              <p:spPr bwMode="auto">
                <a:xfrm rot="14662502" flipH="1">
                  <a:off x="13393772" y="4341793"/>
                  <a:ext cx="288925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34" name="Arc 87"/>
                <p:cNvSpPr>
                  <a:spLocks/>
                </p:cNvSpPr>
                <p:nvPr/>
              </p:nvSpPr>
              <p:spPr bwMode="auto">
                <a:xfrm rot="6937498" flipH="1" flipV="1">
                  <a:off x="13392185" y="4667231"/>
                  <a:ext cx="292100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135" name="Group 88"/>
                <p:cNvGrpSpPr>
                  <a:grpSpLocks/>
                </p:cNvGrpSpPr>
                <p:nvPr/>
              </p:nvGrpSpPr>
              <p:grpSpPr bwMode="auto">
                <a:xfrm flipH="1">
                  <a:off x="12703126" y="4416406"/>
                  <a:ext cx="600087" cy="500063"/>
                  <a:chOff x="4785" y="11039"/>
                  <a:chExt cx="829" cy="688"/>
                </a:xfrm>
              </p:grpSpPr>
              <p:sp>
                <p:nvSpPr>
                  <p:cNvPr id="1250" name="Freeform 89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51" name="Line 90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52" name="Line 91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53" name="Line 92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54" name="Arc 93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136" name="Arc 94"/>
                <p:cNvSpPr>
                  <a:spLocks/>
                </p:cNvSpPr>
                <p:nvPr/>
              </p:nvSpPr>
              <p:spPr bwMode="auto">
                <a:xfrm rot="18936538" flipV="1">
                  <a:off x="13131835" y="4494194"/>
                  <a:ext cx="352425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37" name="Arc 95"/>
                <p:cNvSpPr>
                  <a:spLocks/>
                </p:cNvSpPr>
                <p:nvPr/>
              </p:nvSpPr>
              <p:spPr bwMode="auto">
                <a:xfrm rot="18936538" flipH="1">
                  <a:off x="13288997" y="4502131"/>
                  <a:ext cx="349250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38" name="Arc 96"/>
                <p:cNvSpPr>
                  <a:spLocks/>
                </p:cNvSpPr>
                <p:nvPr/>
              </p:nvSpPr>
              <p:spPr bwMode="auto">
                <a:xfrm rot="18936538" flipH="1">
                  <a:off x="13541410" y="4602144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39" name="Arc 97"/>
                <p:cNvSpPr>
                  <a:spLocks/>
                </p:cNvSpPr>
                <p:nvPr/>
              </p:nvSpPr>
              <p:spPr bwMode="auto">
                <a:xfrm rot="18936538" flipV="1">
                  <a:off x="13408060" y="4600556"/>
                  <a:ext cx="141288" cy="1412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40" name="Line 98"/>
                <p:cNvSpPr>
                  <a:spLocks noChangeShapeType="1"/>
                </p:cNvSpPr>
                <p:nvPr/>
              </p:nvSpPr>
              <p:spPr bwMode="auto">
                <a:xfrm rot="19792668" flipH="1" flipV="1">
                  <a:off x="13774772" y="3987781"/>
                  <a:ext cx="0" cy="733425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41" name="Freeform 99"/>
                <p:cNvSpPr>
                  <a:spLocks/>
                </p:cNvSpPr>
                <p:nvPr/>
              </p:nvSpPr>
              <p:spPr bwMode="auto">
                <a:xfrm rot="3592668" flipH="1">
                  <a:off x="13712860" y="4249718"/>
                  <a:ext cx="77788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42" name="Line 100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771597" y="4287819"/>
                  <a:ext cx="69850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43" name="Line 101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657297" y="4348143"/>
                  <a:ext cx="69850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44" name="Freeform 102"/>
                <p:cNvSpPr>
                  <a:spLocks/>
                </p:cNvSpPr>
                <p:nvPr/>
              </p:nvSpPr>
              <p:spPr bwMode="auto">
                <a:xfrm rot="3592668" flipH="1">
                  <a:off x="13495372" y="3840143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45" name="Line 103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622372" y="3900468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46" name="Line 104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652535" y="3933806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47" name="Line 105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323922" y="4119543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48" name="Arc 106"/>
                <p:cNvSpPr>
                  <a:spLocks/>
                </p:cNvSpPr>
                <p:nvPr/>
              </p:nvSpPr>
              <p:spPr bwMode="auto">
                <a:xfrm rot="11664170" flipH="1">
                  <a:off x="13204860" y="3552806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49" name="Freeform 107"/>
                <p:cNvSpPr>
                  <a:spLocks/>
                </p:cNvSpPr>
                <p:nvPr/>
              </p:nvSpPr>
              <p:spPr bwMode="auto">
                <a:xfrm rot="929206" flipH="1">
                  <a:off x="13557285" y="4070331"/>
                  <a:ext cx="217488" cy="215900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50" name="Freeform 108"/>
                <p:cNvSpPr>
                  <a:spLocks/>
                </p:cNvSpPr>
                <p:nvPr/>
              </p:nvSpPr>
              <p:spPr bwMode="auto">
                <a:xfrm rot="3592668" flipH="1">
                  <a:off x="13433460" y="4049693"/>
                  <a:ext cx="452438" cy="228600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31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51" name="Arc 109"/>
                <p:cNvSpPr>
                  <a:spLocks/>
                </p:cNvSpPr>
                <p:nvPr/>
              </p:nvSpPr>
              <p:spPr bwMode="auto">
                <a:xfrm rot="18255170" flipH="1">
                  <a:off x="13741435" y="4062393"/>
                  <a:ext cx="290513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52" name="Arc 110"/>
                <p:cNvSpPr>
                  <a:spLocks/>
                </p:cNvSpPr>
                <p:nvPr/>
              </p:nvSpPr>
              <p:spPr bwMode="auto">
                <a:xfrm rot="10530167" flipH="1" flipV="1">
                  <a:off x="13457272" y="4225906"/>
                  <a:ext cx="293688" cy="333375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153" name="Group 111"/>
                <p:cNvGrpSpPr>
                  <a:grpSpLocks/>
                </p:cNvGrpSpPr>
                <p:nvPr/>
              </p:nvGrpSpPr>
              <p:grpSpPr bwMode="auto">
                <a:xfrm rot="3592668" flipH="1">
                  <a:off x="13154021" y="3611482"/>
                  <a:ext cx="600087" cy="503238"/>
                  <a:chOff x="4785" y="11039"/>
                  <a:chExt cx="829" cy="688"/>
                </a:xfrm>
              </p:grpSpPr>
              <p:sp>
                <p:nvSpPr>
                  <p:cNvPr id="1245" name="Freeform 112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46" name="Line 113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47" name="Line 114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48" name="Line 115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49" name="Arc 116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154" name="Arc 117"/>
                <p:cNvSpPr>
                  <a:spLocks/>
                </p:cNvSpPr>
                <p:nvPr/>
              </p:nvSpPr>
              <p:spPr bwMode="auto">
                <a:xfrm rot="929206" flipV="1">
                  <a:off x="13455685" y="3933806"/>
                  <a:ext cx="350838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55" name="Arc 118"/>
                <p:cNvSpPr>
                  <a:spLocks/>
                </p:cNvSpPr>
                <p:nvPr/>
              </p:nvSpPr>
              <p:spPr bwMode="auto">
                <a:xfrm rot="929206" flipH="1">
                  <a:off x="13527122" y="4073506"/>
                  <a:ext cx="349250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56" name="Arc 119"/>
                <p:cNvSpPr>
                  <a:spLocks/>
                </p:cNvSpPr>
                <p:nvPr/>
              </p:nvSpPr>
              <p:spPr bwMode="auto">
                <a:xfrm rot="929206" flipH="1">
                  <a:off x="13711272" y="4303694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57" name="Arc 120"/>
                <p:cNvSpPr>
                  <a:spLocks/>
                </p:cNvSpPr>
                <p:nvPr/>
              </p:nvSpPr>
              <p:spPr bwMode="auto">
                <a:xfrm rot="929206" flipV="1">
                  <a:off x="13646185" y="4187806"/>
                  <a:ext cx="141288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58" name="Line 121"/>
                <p:cNvSpPr>
                  <a:spLocks noChangeShapeType="1"/>
                </p:cNvSpPr>
                <p:nvPr/>
              </p:nvSpPr>
              <p:spPr bwMode="auto">
                <a:xfrm flipH="1">
                  <a:off x="13703335" y="4651356"/>
                  <a:ext cx="1588" cy="520700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59" name="Line 122"/>
                <p:cNvSpPr>
                  <a:spLocks noChangeShapeType="1"/>
                </p:cNvSpPr>
                <p:nvPr/>
              </p:nvSpPr>
              <p:spPr bwMode="auto">
                <a:xfrm rot="14379716" flipH="1">
                  <a:off x="14035122" y="4067156"/>
                  <a:ext cx="0" cy="519113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160" name="Group 123"/>
                <p:cNvGrpSpPr>
                  <a:grpSpLocks/>
                </p:cNvGrpSpPr>
                <p:nvPr/>
              </p:nvGrpSpPr>
              <p:grpSpPr bwMode="auto">
                <a:xfrm rot="14346703" flipH="1">
                  <a:off x="14209737" y="4059201"/>
                  <a:ext cx="223837" cy="180975"/>
                  <a:chOff x="5504" y="8144"/>
                  <a:chExt cx="291" cy="236"/>
                </a:xfrm>
              </p:grpSpPr>
              <p:sp>
                <p:nvSpPr>
                  <p:cNvPr id="1243" name="Rectangle 124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44" name="Rectangle 125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1161" name="Group 126"/>
                <p:cNvGrpSpPr>
                  <a:grpSpLocks/>
                </p:cNvGrpSpPr>
                <p:nvPr/>
              </p:nvGrpSpPr>
              <p:grpSpPr bwMode="auto">
                <a:xfrm flipH="1">
                  <a:off x="13565203" y="5149831"/>
                  <a:ext cx="227014" cy="180975"/>
                  <a:chOff x="5504" y="8144"/>
                  <a:chExt cx="291" cy="236"/>
                </a:xfrm>
              </p:grpSpPr>
              <p:sp>
                <p:nvSpPr>
                  <p:cNvPr id="1241" name="Rectangle 127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42" name="Rectangle 128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162" name="Rectangle 129"/>
                <p:cNvSpPr>
                  <a:spLocks noChangeArrowheads="1"/>
                </p:cNvSpPr>
                <p:nvPr/>
              </p:nvSpPr>
              <p:spPr bwMode="auto">
                <a:xfrm rot="18028040" flipH="1">
                  <a:off x="13931935" y="4519593"/>
                  <a:ext cx="42863" cy="350838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63" name="Rectangle 130"/>
                <p:cNvSpPr>
                  <a:spLocks noChangeArrowheads="1"/>
                </p:cNvSpPr>
                <p:nvPr/>
              </p:nvSpPr>
              <p:spPr bwMode="auto">
                <a:xfrm rot="18920690" flipH="1">
                  <a:off x="13708097" y="4586269"/>
                  <a:ext cx="39688" cy="177800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64" name="Rectangle 131"/>
                <p:cNvSpPr>
                  <a:spLocks noChangeArrowheads="1"/>
                </p:cNvSpPr>
                <p:nvPr/>
              </p:nvSpPr>
              <p:spPr bwMode="auto">
                <a:xfrm rot="17064441" flipH="1">
                  <a:off x="13822397" y="4373543"/>
                  <a:ext cx="38100" cy="177800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65" name="Rectangle 132"/>
                <p:cNvSpPr>
                  <a:spLocks noChangeArrowheads="1"/>
                </p:cNvSpPr>
                <p:nvPr/>
              </p:nvSpPr>
              <p:spPr bwMode="auto">
                <a:xfrm rot="4535559">
                  <a:off x="10494997" y="4379893"/>
                  <a:ext cx="38100" cy="177800"/>
                </a:xfrm>
                <a:prstGeom prst="rect">
                  <a:avLst/>
                </a:prstGeom>
                <a:solidFill>
                  <a:srgbClr val="00CC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66" name="Rectangle 133"/>
                <p:cNvSpPr>
                  <a:spLocks noChangeArrowheads="1"/>
                </p:cNvSpPr>
                <p:nvPr/>
              </p:nvSpPr>
              <p:spPr bwMode="auto">
                <a:xfrm rot="2679310">
                  <a:off x="10607710" y="4591031"/>
                  <a:ext cx="39688" cy="177800"/>
                </a:xfrm>
                <a:prstGeom prst="rect">
                  <a:avLst/>
                </a:prstGeom>
                <a:solidFill>
                  <a:srgbClr val="00CC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67" name="Rectangle 134"/>
                <p:cNvSpPr>
                  <a:spLocks noChangeArrowheads="1"/>
                </p:cNvSpPr>
                <p:nvPr/>
              </p:nvSpPr>
              <p:spPr bwMode="auto">
                <a:xfrm rot="3571960">
                  <a:off x="10382285" y="4524356"/>
                  <a:ext cx="41275" cy="350838"/>
                </a:xfrm>
                <a:prstGeom prst="rect">
                  <a:avLst/>
                </a:prstGeom>
                <a:solidFill>
                  <a:srgbClr val="00CC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68" name="Line 135"/>
                <p:cNvSpPr>
                  <a:spLocks noChangeShapeType="1"/>
                </p:cNvSpPr>
                <p:nvPr/>
              </p:nvSpPr>
              <p:spPr bwMode="auto">
                <a:xfrm flipV="1">
                  <a:off x="9781535" y="4671085"/>
                  <a:ext cx="1500198" cy="45719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69" name="Rectangle 136"/>
                <p:cNvSpPr>
                  <a:spLocks noChangeArrowheads="1"/>
                </p:cNvSpPr>
                <p:nvPr/>
              </p:nvSpPr>
              <p:spPr bwMode="auto">
                <a:xfrm>
                  <a:off x="9688547" y="4624038"/>
                  <a:ext cx="350838" cy="184150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70" name="Freeform 138"/>
                <p:cNvSpPr>
                  <a:spLocks/>
                </p:cNvSpPr>
                <p:nvPr/>
              </p:nvSpPr>
              <p:spPr bwMode="auto">
                <a:xfrm>
                  <a:off x="10768047" y="4606906"/>
                  <a:ext cx="79375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71" name="Line 139"/>
                <p:cNvSpPr>
                  <a:spLocks noChangeShapeType="1"/>
                </p:cNvSpPr>
                <p:nvPr/>
              </p:nvSpPr>
              <p:spPr bwMode="auto">
                <a:xfrm>
                  <a:off x="10774397" y="4613256"/>
                  <a:ext cx="68263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72" name="Line 140"/>
                <p:cNvSpPr>
                  <a:spLocks noChangeShapeType="1"/>
                </p:cNvSpPr>
                <p:nvPr/>
              </p:nvSpPr>
              <p:spPr bwMode="auto">
                <a:xfrm>
                  <a:off x="10777572" y="4743431"/>
                  <a:ext cx="68263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173" name="Group 141"/>
                <p:cNvGrpSpPr>
                  <a:grpSpLocks/>
                </p:cNvGrpSpPr>
                <p:nvPr/>
              </p:nvGrpSpPr>
              <p:grpSpPr bwMode="auto">
                <a:xfrm>
                  <a:off x="11052282" y="4424344"/>
                  <a:ext cx="600087" cy="500063"/>
                  <a:chOff x="4785" y="11039"/>
                  <a:chExt cx="829" cy="688"/>
                </a:xfrm>
              </p:grpSpPr>
              <p:sp>
                <p:nvSpPr>
                  <p:cNvPr id="1236" name="Freeform 142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37" name="Line 143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38" name="Line 144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39" name="Line 145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40" name="Arc 146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174" name="Freeform 147"/>
                <p:cNvSpPr>
                  <a:spLocks/>
                </p:cNvSpPr>
                <p:nvPr/>
              </p:nvSpPr>
              <p:spPr bwMode="auto">
                <a:xfrm>
                  <a:off x="10969660" y="4583094"/>
                  <a:ext cx="2165350" cy="396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339933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75" name="Freeform 148"/>
                <p:cNvSpPr>
                  <a:spLocks/>
                </p:cNvSpPr>
                <p:nvPr/>
              </p:nvSpPr>
              <p:spPr bwMode="auto">
                <a:xfrm flipV="1">
                  <a:off x="10968072" y="4737081"/>
                  <a:ext cx="2166938" cy="396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339933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76" name="Freeform 149"/>
                <p:cNvSpPr>
                  <a:spLocks/>
                </p:cNvSpPr>
                <p:nvPr/>
              </p:nvSpPr>
              <p:spPr bwMode="auto">
                <a:xfrm rot="2663462">
                  <a:off x="10863297" y="4573569"/>
                  <a:ext cx="217488" cy="215900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77" name="Freeform 150"/>
                <p:cNvSpPr>
                  <a:spLocks/>
                </p:cNvSpPr>
                <p:nvPr/>
              </p:nvSpPr>
              <p:spPr bwMode="auto">
                <a:xfrm>
                  <a:off x="11161747" y="4583094"/>
                  <a:ext cx="2008188" cy="198438"/>
                </a:xfrm>
                <a:custGeom>
                  <a:avLst/>
                  <a:gdLst/>
                  <a:ahLst/>
                  <a:cxnLst>
                    <a:cxn ang="0">
                      <a:pos x="45" y="30"/>
                    </a:cxn>
                    <a:cxn ang="0">
                      <a:pos x="30" y="171"/>
                    </a:cxn>
                    <a:cxn ang="0">
                      <a:pos x="45" y="327"/>
                    </a:cxn>
                    <a:cxn ang="0">
                      <a:pos x="126" y="315"/>
                    </a:cxn>
                    <a:cxn ang="0">
                      <a:pos x="735" y="303"/>
                    </a:cxn>
                    <a:cxn ang="0">
                      <a:pos x="1605" y="279"/>
                    </a:cxn>
                    <a:cxn ang="0">
                      <a:pos x="2607" y="300"/>
                    </a:cxn>
                    <a:cxn ang="0">
                      <a:pos x="3330" y="333"/>
                    </a:cxn>
                    <a:cxn ang="0">
                      <a:pos x="3648" y="351"/>
                    </a:cxn>
                    <a:cxn ang="0">
                      <a:pos x="3672" y="249"/>
                    </a:cxn>
                    <a:cxn ang="0">
                      <a:pos x="3672" y="171"/>
                    </a:cxn>
                    <a:cxn ang="0">
                      <a:pos x="3690" y="36"/>
                    </a:cxn>
                    <a:cxn ang="0">
                      <a:pos x="3660" y="12"/>
                    </a:cxn>
                    <a:cxn ang="0">
                      <a:pos x="3594" y="6"/>
                    </a:cxn>
                    <a:cxn ang="0">
                      <a:pos x="2991" y="51"/>
                    </a:cxn>
                    <a:cxn ang="0">
                      <a:pos x="1911" y="75"/>
                    </a:cxn>
                    <a:cxn ang="0">
                      <a:pos x="1065" y="78"/>
                    </a:cxn>
                    <a:cxn ang="0">
                      <a:pos x="303" y="51"/>
                    </a:cxn>
                    <a:cxn ang="0">
                      <a:pos x="45" y="30"/>
                    </a:cxn>
                  </a:cxnLst>
                  <a:rect l="0" t="0" r="r" b="b"/>
                  <a:pathLst>
                    <a:path w="3705" h="365">
                      <a:moveTo>
                        <a:pt x="45" y="30"/>
                      </a:moveTo>
                      <a:cubicBezTo>
                        <a:pt x="0" y="50"/>
                        <a:pt x="30" y="122"/>
                        <a:pt x="30" y="171"/>
                      </a:cubicBezTo>
                      <a:cubicBezTo>
                        <a:pt x="30" y="220"/>
                        <a:pt x="29" y="303"/>
                        <a:pt x="45" y="327"/>
                      </a:cubicBezTo>
                      <a:cubicBezTo>
                        <a:pt x="61" y="351"/>
                        <a:pt x="11" y="319"/>
                        <a:pt x="126" y="315"/>
                      </a:cubicBezTo>
                      <a:cubicBezTo>
                        <a:pt x="241" y="311"/>
                        <a:pt x="489" y="309"/>
                        <a:pt x="735" y="303"/>
                      </a:cubicBezTo>
                      <a:cubicBezTo>
                        <a:pt x="981" y="297"/>
                        <a:pt x="1293" y="279"/>
                        <a:pt x="1605" y="279"/>
                      </a:cubicBezTo>
                      <a:cubicBezTo>
                        <a:pt x="1917" y="279"/>
                        <a:pt x="2320" y="291"/>
                        <a:pt x="2607" y="300"/>
                      </a:cubicBezTo>
                      <a:cubicBezTo>
                        <a:pt x="2894" y="309"/>
                        <a:pt x="3157" y="325"/>
                        <a:pt x="3330" y="333"/>
                      </a:cubicBezTo>
                      <a:cubicBezTo>
                        <a:pt x="3503" y="341"/>
                        <a:pt x="3591" y="365"/>
                        <a:pt x="3648" y="351"/>
                      </a:cubicBezTo>
                      <a:cubicBezTo>
                        <a:pt x="3705" y="337"/>
                        <a:pt x="3668" y="279"/>
                        <a:pt x="3672" y="249"/>
                      </a:cubicBezTo>
                      <a:cubicBezTo>
                        <a:pt x="3676" y="219"/>
                        <a:pt x="3669" y="207"/>
                        <a:pt x="3672" y="171"/>
                      </a:cubicBezTo>
                      <a:cubicBezTo>
                        <a:pt x="3675" y="135"/>
                        <a:pt x="3692" y="62"/>
                        <a:pt x="3690" y="36"/>
                      </a:cubicBezTo>
                      <a:cubicBezTo>
                        <a:pt x="3688" y="10"/>
                        <a:pt x="3676" y="17"/>
                        <a:pt x="3660" y="12"/>
                      </a:cubicBezTo>
                      <a:cubicBezTo>
                        <a:pt x="3644" y="7"/>
                        <a:pt x="3705" y="0"/>
                        <a:pt x="3594" y="6"/>
                      </a:cubicBezTo>
                      <a:cubicBezTo>
                        <a:pt x="3483" y="12"/>
                        <a:pt x="3271" y="40"/>
                        <a:pt x="2991" y="51"/>
                      </a:cubicBezTo>
                      <a:cubicBezTo>
                        <a:pt x="2711" y="62"/>
                        <a:pt x="2232" y="71"/>
                        <a:pt x="1911" y="75"/>
                      </a:cubicBezTo>
                      <a:cubicBezTo>
                        <a:pt x="1590" y="79"/>
                        <a:pt x="1333" y="82"/>
                        <a:pt x="1065" y="78"/>
                      </a:cubicBezTo>
                      <a:cubicBezTo>
                        <a:pt x="797" y="74"/>
                        <a:pt x="473" y="59"/>
                        <a:pt x="303" y="51"/>
                      </a:cubicBezTo>
                      <a:cubicBezTo>
                        <a:pt x="133" y="43"/>
                        <a:pt x="90" y="10"/>
                        <a:pt x="45" y="3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  <a:alpha val="80000"/>
                  </a:schemeClr>
                </a:solidFill>
                <a:ln w="3175" cmpd="sng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78" name="Freeform 151"/>
                <p:cNvSpPr>
                  <a:spLocks/>
                </p:cNvSpPr>
                <p:nvPr/>
              </p:nvSpPr>
              <p:spPr bwMode="auto">
                <a:xfrm>
                  <a:off x="10763285" y="4564044"/>
                  <a:ext cx="450850" cy="227013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00FF00"/>
                </a:solidFill>
                <a:ln w="3175" cmpd="sng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79" name="Arc 152"/>
                <p:cNvSpPr>
                  <a:spLocks/>
                </p:cNvSpPr>
                <p:nvPr/>
              </p:nvSpPr>
              <p:spPr bwMode="auto">
                <a:xfrm rot="6937498">
                  <a:off x="10671210" y="4348143"/>
                  <a:ext cx="290513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80" name="Arc 153"/>
                <p:cNvSpPr>
                  <a:spLocks/>
                </p:cNvSpPr>
                <p:nvPr/>
              </p:nvSpPr>
              <p:spPr bwMode="auto">
                <a:xfrm rot="14662502" flipV="1">
                  <a:off x="10671210" y="4673581"/>
                  <a:ext cx="293688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81" name="Freeform 154"/>
                <p:cNvSpPr>
                  <a:spLocks/>
                </p:cNvSpPr>
                <p:nvPr/>
              </p:nvSpPr>
              <p:spPr bwMode="auto">
                <a:xfrm flipH="1">
                  <a:off x="13123897" y="4487844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82" name="Line 155"/>
                <p:cNvSpPr>
                  <a:spLocks noChangeShapeType="1"/>
                </p:cNvSpPr>
                <p:nvPr/>
              </p:nvSpPr>
              <p:spPr bwMode="auto">
                <a:xfrm flipH="1">
                  <a:off x="13293760" y="4473556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83" name="Line 156"/>
                <p:cNvSpPr>
                  <a:spLocks noChangeShapeType="1"/>
                </p:cNvSpPr>
                <p:nvPr/>
              </p:nvSpPr>
              <p:spPr bwMode="auto">
                <a:xfrm flipH="1">
                  <a:off x="13120722" y="4484669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84" name="Line 157"/>
                <p:cNvSpPr>
                  <a:spLocks noChangeShapeType="1"/>
                </p:cNvSpPr>
                <p:nvPr/>
              </p:nvSpPr>
              <p:spPr bwMode="auto">
                <a:xfrm flipH="1">
                  <a:off x="13115960" y="4859319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85" name="Arc 158"/>
                <p:cNvSpPr>
                  <a:spLocks/>
                </p:cNvSpPr>
                <p:nvPr/>
              </p:nvSpPr>
              <p:spPr bwMode="auto">
                <a:xfrm rot="8071501" flipH="1">
                  <a:off x="12707972" y="4414818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86" name="Freeform 159"/>
                <p:cNvSpPr>
                  <a:spLocks/>
                </p:cNvSpPr>
                <p:nvPr/>
              </p:nvSpPr>
              <p:spPr bwMode="auto">
                <a:xfrm>
                  <a:off x="11063322" y="4494194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87" name="Line 160"/>
                <p:cNvSpPr>
                  <a:spLocks noChangeShapeType="1"/>
                </p:cNvSpPr>
                <p:nvPr/>
              </p:nvSpPr>
              <p:spPr bwMode="auto">
                <a:xfrm>
                  <a:off x="11061735" y="4479906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88" name="Line 161"/>
                <p:cNvSpPr>
                  <a:spLocks noChangeShapeType="1"/>
                </p:cNvSpPr>
                <p:nvPr/>
              </p:nvSpPr>
              <p:spPr bwMode="auto">
                <a:xfrm>
                  <a:off x="11052210" y="4865669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89" name="Arc 162"/>
                <p:cNvSpPr>
                  <a:spLocks/>
                </p:cNvSpPr>
                <p:nvPr/>
              </p:nvSpPr>
              <p:spPr bwMode="auto">
                <a:xfrm rot="13528499">
                  <a:off x="11145872" y="4421168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90" name="Arc 163"/>
                <p:cNvSpPr>
                  <a:spLocks/>
                </p:cNvSpPr>
                <p:nvPr/>
              </p:nvSpPr>
              <p:spPr bwMode="auto">
                <a:xfrm rot="2663462" flipH="1" flipV="1">
                  <a:off x="10871235" y="4498956"/>
                  <a:ext cx="352425" cy="3571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91" name="Arc 164"/>
                <p:cNvSpPr>
                  <a:spLocks/>
                </p:cNvSpPr>
                <p:nvPr/>
              </p:nvSpPr>
              <p:spPr bwMode="auto">
                <a:xfrm rot="2663462">
                  <a:off x="10715660" y="4508481"/>
                  <a:ext cx="350838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92" name="Arc 165"/>
                <p:cNvSpPr>
                  <a:spLocks/>
                </p:cNvSpPr>
                <p:nvPr/>
              </p:nvSpPr>
              <p:spPr bwMode="auto">
                <a:xfrm rot="2663462">
                  <a:off x="10674385" y="4608494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93" name="Arc 166"/>
                <p:cNvSpPr>
                  <a:spLocks/>
                </p:cNvSpPr>
                <p:nvPr/>
              </p:nvSpPr>
              <p:spPr bwMode="auto">
                <a:xfrm rot="2663462" flipH="1" flipV="1">
                  <a:off x="10806147" y="4606906"/>
                  <a:ext cx="141288" cy="1412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94" name="Line 167"/>
                <p:cNvSpPr>
                  <a:spLocks noChangeShapeType="1"/>
                </p:cNvSpPr>
                <p:nvPr/>
              </p:nvSpPr>
              <p:spPr bwMode="auto">
                <a:xfrm rot="1807332" flipH="1" flipV="1">
                  <a:off x="10533402" y="4226865"/>
                  <a:ext cx="45720" cy="480410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95" name="Freeform 168"/>
                <p:cNvSpPr>
                  <a:spLocks/>
                </p:cNvSpPr>
                <p:nvPr/>
              </p:nvSpPr>
              <p:spPr bwMode="auto">
                <a:xfrm rot="18007332">
                  <a:off x="10564847" y="4254481"/>
                  <a:ext cx="79375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96" name="Line 169"/>
                <p:cNvSpPr>
                  <a:spLocks noChangeShapeType="1"/>
                </p:cNvSpPr>
                <p:nvPr/>
              </p:nvSpPr>
              <p:spPr bwMode="auto">
                <a:xfrm rot="18007332">
                  <a:off x="10515635" y="4290993"/>
                  <a:ext cx="68263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97" name="Line 170"/>
                <p:cNvSpPr>
                  <a:spLocks noChangeShapeType="1"/>
                </p:cNvSpPr>
                <p:nvPr/>
              </p:nvSpPr>
              <p:spPr bwMode="auto">
                <a:xfrm rot="18007332">
                  <a:off x="10629935" y="4352906"/>
                  <a:ext cx="68263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198" name="Group 171"/>
                <p:cNvGrpSpPr>
                  <a:grpSpLocks/>
                </p:cNvGrpSpPr>
                <p:nvPr/>
              </p:nvGrpSpPr>
              <p:grpSpPr bwMode="auto">
                <a:xfrm rot="18007332">
                  <a:off x="10577574" y="3603541"/>
                  <a:ext cx="600087" cy="500063"/>
                  <a:chOff x="4785" y="11039"/>
                  <a:chExt cx="829" cy="688"/>
                </a:xfrm>
              </p:grpSpPr>
              <p:sp>
                <p:nvSpPr>
                  <p:cNvPr id="1231" name="Freeform 172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32" name="Line 173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33" name="Line 174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34" name="Line 175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35" name="Arc 176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199" name="Freeform 177"/>
                <p:cNvSpPr>
                  <a:spLocks/>
                </p:cNvSpPr>
                <p:nvPr/>
              </p:nvSpPr>
              <p:spPr bwMode="auto">
                <a:xfrm rot="18007332">
                  <a:off x="10082247" y="3190856"/>
                  <a:ext cx="2165350" cy="396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339933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00" name="Freeform 178"/>
                <p:cNvSpPr>
                  <a:spLocks/>
                </p:cNvSpPr>
                <p:nvPr/>
              </p:nvSpPr>
              <p:spPr bwMode="auto">
                <a:xfrm rot="18007332" flipV="1">
                  <a:off x="10212422" y="3268643"/>
                  <a:ext cx="2166938" cy="396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339933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01" name="Freeform 179"/>
                <p:cNvSpPr>
                  <a:spLocks/>
                </p:cNvSpPr>
                <p:nvPr/>
              </p:nvSpPr>
              <p:spPr bwMode="auto">
                <a:xfrm rot="20670794">
                  <a:off x="10580722" y="4076681"/>
                  <a:ext cx="217488" cy="215900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02" name="Freeform 180"/>
                <p:cNvSpPr>
                  <a:spLocks/>
                </p:cNvSpPr>
                <p:nvPr/>
              </p:nvSpPr>
              <p:spPr bwMode="auto">
                <a:xfrm rot="18007332">
                  <a:off x="10290210" y="3036868"/>
                  <a:ext cx="2006600" cy="198438"/>
                </a:xfrm>
                <a:custGeom>
                  <a:avLst/>
                  <a:gdLst/>
                  <a:ahLst/>
                  <a:cxnLst>
                    <a:cxn ang="0">
                      <a:pos x="45" y="30"/>
                    </a:cxn>
                    <a:cxn ang="0">
                      <a:pos x="30" y="171"/>
                    </a:cxn>
                    <a:cxn ang="0">
                      <a:pos x="45" y="327"/>
                    </a:cxn>
                    <a:cxn ang="0">
                      <a:pos x="126" y="315"/>
                    </a:cxn>
                    <a:cxn ang="0">
                      <a:pos x="735" y="303"/>
                    </a:cxn>
                    <a:cxn ang="0">
                      <a:pos x="1605" y="279"/>
                    </a:cxn>
                    <a:cxn ang="0">
                      <a:pos x="2607" y="300"/>
                    </a:cxn>
                    <a:cxn ang="0">
                      <a:pos x="3330" y="333"/>
                    </a:cxn>
                    <a:cxn ang="0">
                      <a:pos x="3648" y="351"/>
                    </a:cxn>
                    <a:cxn ang="0">
                      <a:pos x="3672" y="249"/>
                    </a:cxn>
                    <a:cxn ang="0">
                      <a:pos x="3672" y="171"/>
                    </a:cxn>
                    <a:cxn ang="0">
                      <a:pos x="3690" y="36"/>
                    </a:cxn>
                    <a:cxn ang="0">
                      <a:pos x="3660" y="12"/>
                    </a:cxn>
                    <a:cxn ang="0">
                      <a:pos x="3594" y="6"/>
                    </a:cxn>
                    <a:cxn ang="0">
                      <a:pos x="2991" y="51"/>
                    </a:cxn>
                    <a:cxn ang="0">
                      <a:pos x="1911" y="75"/>
                    </a:cxn>
                    <a:cxn ang="0">
                      <a:pos x="1065" y="78"/>
                    </a:cxn>
                    <a:cxn ang="0">
                      <a:pos x="303" y="51"/>
                    </a:cxn>
                    <a:cxn ang="0">
                      <a:pos x="45" y="30"/>
                    </a:cxn>
                  </a:cxnLst>
                  <a:rect l="0" t="0" r="r" b="b"/>
                  <a:pathLst>
                    <a:path w="3705" h="365">
                      <a:moveTo>
                        <a:pt x="45" y="30"/>
                      </a:moveTo>
                      <a:cubicBezTo>
                        <a:pt x="0" y="50"/>
                        <a:pt x="30" y="122"/>
                        <a:pt x="30" y="171"/>
                      </a:cubicBezTo>
                      <a:cubicBezTo>
                        <a:pt x="30" y="220"/>
                        <a:pt x="29" y="303"/>
                        <a:pt x="45" y="327"/>
                      </a:cubicBezTo>
                      <a:cubicBezTo>
                        <a:pt x="61" y="351"/>
                        <a:pt x="11" y="319"/>
                        <a:pt x="126" y="315"/>
                      </a:cubicBezTo>
                      <a:cubicBezTo>
                        <a:pt x="241" y="311"/>
                        <a:pt x="489" y="309"/>
                        <a:pt x="735" y="303"/>
                      </a:cubicBezTo>
                      <a:cubicBezTo>
                        <a:pt x="981" y="297"/>
                        <a:pt x="1293" y="279"/>
                        <a:pt x="1605" y="279"/>
                      </a:cubicBezTo>
                      <a:cubicBezTo>
                        <a:pt x="1917" y="279"/>
                        <a:pt x="2320" y="291"/>
                        <a:pt x="2607" y="300"/>
                      </a:cubicBezTo>
                      <a:cubicBezTo>
                        <a:pt x="2894" y="309"/>
                        <a:pt x="3157" y="325"/>
                        <a:pt x="3330" y="333"/>
                      </a:cubicBezTo>
                      <a:cubicBezTo>
                        <a:pt x="3503" y="341"/>
                        <a:pt x="3591" y="365"/>
                        <a:pt x="3648" y="351"/>
                      </a:cubicBezTo>
                      <a:cubicBezTo>
                        <a:pt x="3705" y="337"/>
                        <a:pt x="3668" y="279"/>
                        <a:pt x="3672" y="249"/>
                      </a:cubicBezTo>
                      <a:cubicBezTo>
                        <a:pt x="3676" y="219"/>
                        <a:pt x="3669" y="207"/>
                        <a:pt x="3672" y="171"/>
                      </a:cubicBezTo>
                      <a:cubicBezTo>
                        <a:pt x="3675" y="135"/>
                        <a:pt x="3692" y="62"/>
                        <a:pt x="3690" y="36"/>
                      </a:cubicBezTo>
                      <a:cubicBezTo>
                        <a:pt x="3688" y="10"/>
                        <a:pt x="3676" y="17"/>
                        <a:pt x="3660" y="12"/>
                      </a:cubicBezTo>
                      <a:cubicBezTo>
                        <a:pt x="3644" y="7"/>
                        <a:pt x="3705" y="0"/>
                        <a:pt x="3594" y="6"/>
                      </a:cubicBezTo>
                      <a:cubicBezTo>
                        <a:pt x="3483" y="12"/>
                        <a:pt x="3271" y="40"/>
                        <a:pt x="2991" y="51"/>
                      </a:cubicBezTo>
                      <a:cubicBezTo>
                        <a:pt x="2711" y="62"/>
                        <a:pt x="2232" y="71"/>
                        <a:pt x="1911" y="75"/>
                      </a:cubicBezTo>
                      <a:cubicBezTo>
                        <a:pt x="1590" y="79"/>
                        <a:pt x="1333" y="82"/>
                        <a:pt x="1065" y="78"/>
                      </a:cubicBezTo>
                      <a:cubicBezTo>
                        <a:pt x="797" y="74"/>
                        <a:pt x="473" y="59"/>
                        <a:pt x="303" y="51"/>
                      </a:cubicBezTo>
                      <a:cubicBezTo>
                        <a:pt x="133" y="43"/>
                        <a:pt x="90" y="10"/>
                        <a:pt x="45" y="3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  <a:alpha val="80000"/>
                  </a:schemeClr>
                </a:solidFill>
                <a:ln w="3175" cmpd="sng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03" name="Freeform 181"/>
                <p:cNvSpPr>
                  <a:spLocks/>
                </p:cNvSpPr>
                <p:nvPr/>
              </p:nvSpPr>
              <p:spPr bwMode="auto">
                <a:xfrm rot="18007332">
                  <a:off x="10469597" y="4054456"/>
                  <a:ext cx="450850" cy="227013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00FF00"/>
                </a:solidFill>
                <a:ln w="3175" cmpd="sng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04" name="Arc 182"/>
                <p:cNvSpPr>
                  <a:spLocks/>
                </p:cNvSpPr>
                <p:nvPr/>
              </p:nvSpPr>
              <p:spPr bwMode="auto">
                <a:xfrm rot="3344830">
                  <a:off x="10323547" y="4067156"/>
                  <a:ext cx="290513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05" name="Arc 183"/>
                <p:cNvSpPr>
                  <a:spLocks/>
                </p:cNvSpPr>
                <p:nvPr/>
              </p:nvSpPr>
              <p:spPr bwMode="auto">
                <a:xfrm rot="11069833" flipV="1">
                  <a:off x="10604535" y="4229081"/>
                  <a:ext cx="293688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06" name="Freeform 184"/>
                <p:cNvSpPr>
                  <a:spLocks/>
                </p:cNvSpPr>
                <p:nvPr/>
              </p:nvSpPr>
              <p:spPr bwMode="auto">
                <a:xfrm rot="18007332" flipH="1">
                  <a:off x="11720547" y="2062143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07" name="Line 185"/>
                <p:cNvSpPr>
                  <a:spLocks noChangeShapeType="1"/>
                </p:cNvSpPr>
                <p:nvPr/>
              </p:nvSpPr>
              <p:spPr bwMode="auto">
                <a:xfrm rot="18007332" flipH="1">
                  <a:off x="11847547" y="1973243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08" name="Line 186"/>
                <p:cNvSpPr>
                  <a:spLocks noChangeShapeType="1"/>
                </p:cNvSpPr>
                <p:nvPr/>
              </p:nvSpPr>
              <p:spPr bwMode="auto">
                <a:xfrm rot="18007332" flipH="1">
                  <a:off x="11553860" y="2149456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09" name="Line 187"/>
                <p:cNvSpPr>
                  <a:spLocks noChangeShapeType="1"/>
                </p:cNvSpPr>
                <p:nvPr/>
              </p:nvSpPr>
              <p:spPr bwMode="auto">
                <a:xfrm rot="18007332" flipH="1">
                  <a:off x="11874535" y="2338368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10" name="Arc 188"/>
                <p:cNvSpPr>
                  <a:spLocks/>
                </p:cNvSpPr>
                <p:nvPr/>
              </p:nvSpPr>
              <p:spPr bwMode="auto">
                <a:xfrm rot="4478833" flipH="1">
                  <a:off x="11425272" y="2206606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11" name="Freeform 189"/>
                <p:cNvSpPr>
                  <a:spLocks/>
                </p:cNvSpPr>
                <p:nvPr/>
              </p:nvSpPr>
              <p:spPr bwMode="auto">
                <a:xfrm rot="18007332">
                  <a:off x="10691847" y="3844906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12" name="Line 190"/>
                <p:cNvSpPr>
                  <a:spLocks noChangeShapeType="1"/>
                </p:cNvSpPr>
                <p:nvPr/>
              </p:nvSpPr>
              <p:spPr bwMode="auto">
                <a:xfrm rot="18007332">
                  <a:off x="10733122" y="3905231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13" name="Line 191"/>
                <p:cNvSpPr>
                  <a:spLocks noChangeShapeType="1"/>
                </p:cNvSpPr>
                <p:nvPr/>
              </p:nvSpPr>
              <p:spPr bwMode="auto">
                <a:xfrm rot="18007332">
                  <a:off x="10450547" y="4152818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14" name="Line 192"/>
                <p:cNvSpPr>
                  <a:spLocks noChangeShapeType="1"/>
                </p:cNvSpPr>
                <p:nvPr/>
              </p:nvSpPr>
              <p:spPr bwMode="auto">
                <a:xfrm rot="18007332">
                  <a:off x="10844247" y="4124306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15" name="Arc 193"/>
                <p:cNvSpPr>
                  <a:spLocks/>
                </p:cNvSpPr>
                <p:nvPr/>
              </p:nvSpPr>
              <p:spPr bwMode="auto">
                <a:xfrm rot="9935830">
                  <a:off x="10648985" y="3557569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16" name="Arc 194"/>
                <p:cNvSpPr>
                  <a:spLocks/>
                </p:cNvSpPr>
                <p:nvPr/>
              </p:nvSpPr>
              <p:spPr bwMode="auto">
                <a:xfrm rot="20670794" flipH="1" flipV="1">
                  <a:off x="10548972" y="3938569"/>
                  <a:ext cx="352425" cy="3571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17" name="Arc 195"/>
                <p:cNvSpPr>
                  <a:spLocks/>
                </p:cNvSpPr>
                <p:nvPr/>
              </p:nvSpPr>
              <p:spPr bwMode="auto">
                <a:xfrm rot="20670794">
                  <a:off x="10477535" y="4078269"/>
                  <a:ext cx="350838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18" name="Arc 196"/>
                <p:cNvSpPr>
                  <a:spLocks/>
                </p:cNvSpPr>
                <p:nvPr/>
              </p:nvSpPr>
              <p:spPr bwMode="auto">
                <a:xfrm rot="20670794">
                  <a:off x="10504522" y="4310044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19" name="Arc 197"/>
                <p:cNvSpPr>
                  <a:spLocks/>
                </p:cNvSpPr>
                <p:nvPr/>
              </p:nvSpPr>
              <p:spPr bwMode="auto">
                <a:xfrm rot="20670794" flipH="1" flipV="1">
                  <a:off x="10568022" y="4194156"/>
                  <a:ext cx="141288" cy="1412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20" name="Line 198"/>
                <p:cNvSpPr>
                  <a:spLocks noChangeShapeType="1"/>
                </p:cNvSpPr>
                <p:nvPr/>
              </p:nvSpPr>
              <p:spPr bwMode="auto">
                <a:xfrm>
                  <a:off x="10650572" y="4657706"/>
                  <a:ext cx="1588" cy="520700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21" name="Line 199"/>
                <p:cNvSpPr>
                  <a:spLocks noChangeShapeType="1"/>
                </p:cNvSpPr>
                <p:nvPr/>
              </p:nvSpPr>
              <p:spPr bwMode="auto">
                <a:xfrm rot="7220284">
                  <a:off x="10321960" y="4073506"/>
                  <a:ext cx="0" cy="520700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222" name="Group 200"/>
                <p:cNvGrpSpPr>
                  <a:grpSpLocks/>
                </p:cNvGrpSpPr>
                <p:nvPr/>
              </p:nvGrpSpPr>
              <p:grpSpPr bwMode="auto">
                <a:xfrm rot="7253297">
                  <a:off x="9904436" y="4089397"/>
                  <a:ext cx="227014" cy="180975"/>
                  <a:chOff x="5504" y="8144"/>
                  <a:chExt cx="291" cy="236"/>
                </a:xfrm>
              </p:grpSpPr>
              <p:sp>
                <p:nvSpPr>
                  <p:cNvPr id="1229" name="Rectangle 201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00FFFF"/>
                  </a:solidFill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30" name="Rectangle 202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00FFFF"/>
                  </a:solidFill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1223" name="Group 203"/>
                <p:cNvGrpSpPr>
                  <a:grpSpLocks/>
                </p:cNvGrpSpPr>
                <p:nvPr/>
              </p:nvGrpSpPr>
              <p:grpSpPr bwMode="auto">
                <a:xfrm>
                  <a:off x="10534666" y="5156181"/>
                  <a:ext cx="223837" cy="180975"/>
                  <a:chOff x="5504" y="8144"/>
                  <a:chExt cx="291" cy="236"/>
                </a:xfrm>
              </p:grpSpPr>
              <p:sp>
                <p:nvSpPr>
                  <p:cNvPr id="1227" name="Rectangle 204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00FFFF"/>
                  </a:solidFill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28" name="Rectangle 205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00FFFF"/>
                  </a:solidFill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224" name="Rectangle 206"/>
                <p:cNvSpPr>
                  <a:spLocks noChangeArrowheads="1"/>
                </p:cNvSpPr>
                <p:nvPr/>
              </p:nvSpPr>
              <p:spPr bwMode="auto">
                <a:xfrm rot="3571960">
                  <a:off x="10380697" y="4524356"/>
                  <a:ext cx="42863" cy="350838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25" name="Rectangle 207"/>
                <p:cNvSpPr>
                  <a:spLocks noChangeArrowheads="1"/>
                </p:cNvSpPr>
                <p:nvPr/>
              </p:nvSpPr>
              <p:spPr bwMode="auto">
                <a:xfrm rot="2679310">
                  <a:off x="10607710" y="4591031"/>
                  <a:ext cx="39688" cy="177800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26" name="Rectangle 208"/>
                <p:cNvSpPr>
                  <a:spLocks noChangeArrowheads="1"/>
                </p:cNvSpPr>
                <p:nvPr/>
              </p:nvSpPr>
              <p:spPr bwMode="auto">
                <a:xfrm rot="4535559">
                  <a:off x="10494997" y="4378306"/>
                  <a:ext cx="38100" cy="177800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1280" name="下矢印 1279"/>
              <p:cNvSpPr/>
              <p:nvPr/>
            </p:nvSpPr>
            <p:spPr bwMode="auto">
              <a:xfrm rot="8239608" flipV="1">
                <a:off x="6738940" y="2403942"/>
                <a:ext cx="268337" cy="335601"/>
              </a:xfrm>
              <a:prstGeom prst="downArrow">
                <a:avLst/>
              </a:prstGeom>
              <a:solidFill>
                <a:srgbClr val="CCFFCC">
                  <a:alpha val="10000"/>
                </a:srgbClr>
              </a:solidFill>
              <a:ln w="15875" cap="flat" cmpd="sng" algn="ctr">
                <a:solidFill>
                  <a:srgbClr val="CC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sp>
            <p:nvSpPr>
              <p:cNvPr id="1282" name="下矢印 1281"/>
              <p:cNvSpPr/>
              <p:nvPr/>
            </p:nvSpPr>
            <p:spPr bwMode="auto">
              <a:xfrm rot="21421127" flipV="1">
                <a:off x="8389957" y="4276692"/>
                <a:ext cx="318192" cy="287236"/>
              </a:xfrm>
              <a:prstGeom prst="downArrow">
                <a:avLst/>
              </a:prstGeom>
              <a:solidFill>
                <a:srgbClr val="CCECFF">
                  <a:alpha val="10000"/>
                </a:srgbClr>
              </a:solidFill>
              <a:ln w="15875" cap="flat" cmpd="sng" algn="ctr">
                <a:solidFill>
                  <a:srgbClr val="CCEC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sp>
            <p:nvSpPr>
              <p:cNvPr id="1283" name="Rectangle 64"/>
              <p:cNvSpPr>
                <a:spLocks noChangeArrowheads="1"/>
              </p:cNvSpPr>
              <p:nvPr/>
            </p:nvSpPr>
            <p:spPr bwMode="auto">
              <a:xfrm>
                <a:off x="7858148" y="4572008"/>
                <a:ext cx="1285884" cy="566309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buClr>
                    <a:srgbClr val="003366"/>
                  </a:buClr>
                  <a:buSzPct val="70000"/>
                  <a:buNone/>
                </a:pPr>
                <a:r>
                  <a:rPr lang="en-US" altLang="ja-JP" sz="1400" b="1" dirty="0" smtClean="0">
                    <a:solidFill>
                      <a:srgbClr val="CCECFF"/>
                    </a:solidFill>
                    <a:sym typeface="Wingdings" pitchFamily="2" charset="2"/>
                  </a:rPr>
                  <a:t>overlapped</a:t>
                </a:r>
                <a:r>
                  <a:rPr lang="en-US" altLang="ja-JP" sz="1400" b="1" dirty="0" smtClean="0">
                    <a:solidFill>
                      <a:srgbClr val="DDDDDD"/>
                    </a:solidFill>
                    <a:sym typeface="Wingdings" pitchFamily="2" charset="2"/>
                  </a:rPr>
                  <a:t> </a:t>
                </a:r>
              </a:p>
              <a:p>
                <a:pPr algn="l">
                  <a:lnSpc>
                    <a:spcPct val="110000"/>
                  </a:lnSpc>
                  <a:buClr>
                    <a:srgbClr val="003366"/>
                  </a:buClr>
                  <a:buSzPct val="70000"/>
                  <a:buNone/>
                </a:pPr>
                <a:r>
                  <a:rPr lang="en-US" altLang="ja-JP" sz="1400" b="1" dirty="0" smtClean="0">
                    <a:solidFill>
                      <a:srgbClr val="DDDDDD"/>
                    </a:solidFill>
                    <a:sym typeface="Wingdings" pitchFamily="2" charset="2"/>
                  </a:rPr>
                  <a:t>      units</a:t>
                </a:r>
                <a:endParaRPr kumimoji="1" lang="en-US" altLang="ja-JP" sz="1400" b="1" kern="1200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285" name="Rectangle 64"/>
              <p:cNvSpPr>
                <a:spLocks noChangeArrowheads="1"/>
              </p:cNvSpPr>
              <p:nvPr/>
            </p:nvSpPr>
            <p:spPr bwMode="auto">
              <a:xfrm>
                <a:off x="6072198" y="1857364"/>
                <a:ext cx="1285884" cy="566309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buClr>
                    <a:srgbClr val="003366"/>
                  </a:buClr>
                  <a:buSzPct val="70000"/>
                  <a:buNone/>
                </a:pPr>
                <a:r>
                  <a:rPr lang="en-US" altLang="ja-JP" sz="1400" b="1" dirty="0" smtClean="0">
                    <a:solidFill>
                      <a:srgbClr val="CCFFCC"/>
                    </a:solidFill>
                    <a:sym typeface="Wingdings" pitchFamily="2" charset="2"/>
                  </a:rPr>
                  <a:t>Separated</a:t>
                </a:r>
              </a:p>
              <a:p>
                <a:pPr algn="l">
                  <a:lnSpc>
                    <a:spcPct val="110000"/>
                  </a:lnSpc>
                  <a:buClr>
                    <a:srgbClr val="003366"/>
                  </a:buClr>
                  <a:buSzPct val="70000"/>
                  <a:buNone/>
                </a:pPr>
                <a:r>
                  <a:rPr lang="en-US" altLang="ja-JP" sz="1400" b="1" dirty="0" smtClean="0">
                    <a:solidFill>
                      <a:srgbClr val="DDDDDD"/>
                    </a:solidFill>
                    <a:sym typeface="Wingdings" pitchFamily="2" charset="2"/>
                  </a:rPr>
                  <a:t>      unit</a:t>
                </a:r>
                <a:endParaRPr kumimoji="1" lang="en-US" altLang="ja-JP" sz="1400" b="1" kern="1200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</p:grpSp>
      </p:grpSp>
      <p:sp>
        <p:nvSpPr>
          <p:cNvPr id="1287" name="Rectangle 64"/>
          <p:cNvSpPr>
            <a:spLocks noChangeArrowheads="1"/>
          </p:cNvSpPr>
          <p:nvPr/>
        </p:nvSpPr>
        <p:spPr bwMode="auto">
          <a:xfrm>
            <a:off x="500034" y="1000108"/>
            <a:ext cx="4857784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DDDDDD"/>
                </a:solidFill>
                <a:sym typeface="Wingdings" pitchFamily="2" charset="2"/>
              </a:rPr>
              <a:t>Candidate of orbit: </a:t>
            </a:r>
          </a:p>
        </p:txBody>
      </p:sp>
      <p:sp>
        <p:nvSpPr>
          <p:cNvPr id="1290" name="スライド番号プレースホルダ 128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34</a:t>
            </a:fld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3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2143116"/>
            <a:ext cx="1305302" cy="131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76229" name="Group 5"/>
          <p:cNvGraphicFramePr>
            <a:graphicFrameLocks noGrp="1"/>
          </p:cNvGraphicFramePr>
          <p:nvPr/>
        </p:nvGraphicFramePr>
        <p:xfrm>
          <a:off x="611188" y="1142984"/>
          <a:ext cx="8280400" cy="5214974"/>
        </p:xfrm>
        <a:graphic>
          <a:graphicData uri="http://schemas.openxmlformats.org/drawingml/2006/table">
            <a:tbl>
              <a:tblPr/>
              <a:tblGrid>
                <a:gridCol w="395287"/>
                <a:gridCol w="393700"/>
                <a:gridCol w="393700"/>
                <a:gridCol w="393700"/>
                <a:gridCol w="395288"/>
                <a:gridCol w="395287"/>
                <a:gridCol w="393700"/>
                <a:gridCol w="395288"/>
                <a:gridCol w="120650"/>
                <a:gridCol w="273050"/>
                <a:gridCol w="393700"/>
                <a:gridCol w="395287"/>
                <a:gridCol w="392113"/>
                <a:gridCol w="395287"/>
                <a:gridCol w="395288"/>
                <a:gridCol w="392112"/>
                <a:gridCol w="395288"/>
                <a:gridCol w="395287"/>
                <a:gridCol w="393700"/>
                <a:gridCol w="395288"/>
                <a:gridCol w="392112"/>
                <a:gridCol w="395288"/>
              </a:tblGrid>
              <a:tr h="42782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ja-JP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2010</a:t>
                      </a:r>
                    </a:p>
                  </a:txBody>
                  <a:tcPr marL="0" marR="0" marT="0" marB="0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11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12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13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14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15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16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17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18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19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20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21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22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23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24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25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26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27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28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29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05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Mission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ja-JP" altLang="ja-JP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10309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Objective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　  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Space test of key tech.</a:t>
                      </a: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　　</a:t>
                      </a:r>
                      <a:endParaRPr kumimoji="1" lang="en-US" altLang="ja-JP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GW observation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Detect GW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      with min. spec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FP between S/C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GW astronomy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en-US" altLang="ja-JP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8556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Design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　　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Single small satellite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　　</a:t>
                      </a:r>
                      <a:r>
                        <a:rPr kumimoji="0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Short FP interferometer</a:t>
                      </a:r>
                      <a:endParaRPr kumimoji="0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3 S/C 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 interferometer unit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3 S/C 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   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x 3-4 units</a:t>
                      </a: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762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solidFill>
                  <a:srgbClr val="DDDDDD"/>
                </a:solidFill>
              </a:rPr>
              <a:t>Roadmap</a:t>
            </a:r>
            <a:endParaRPr lang="ja-JP" altLang="en-US" dirty="0">
              <a:solidFill>
                <a:srgbClr val="DDDDDD"/>
              </a:solidFill>
            </a:endParaRPr>
          </a:p>
        </p:txBody>
      </p:sp>
      <p:sp>
        <p:nvSpPr>
          <p:cNvPr id="35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The 20th workshop on General Relativity and Gravitation  (JGRG20, Sept. 23, 2010, YITP, Kyoto)</a:t>
            </a:r>
            <a:endParaRPr lang="en-US" altLang="ja-JP" dirty="0"/>
          </a:p>
        </p:txBody>
      </p:sp>
      <p:sp>
        <p:nvSpPr>
          <p:cNvPr id="1076228" name="Text Box 4"/>
          <p:cNvSpPr txBox="1">
            <a:spLocks noChangeArrowheads="1"/>
          </p:cNvSpPr>
          <p:nvPr/>
        </p:nvSpPr>
        <p:spPr bwMode="auto">
          <a:xfrm>
            <a:off x="6805613" y="850900"/>
            <a:ext cx="2303462" cy="2746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altLang="ja-JP" sz="12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Figure: S.Kawamura</a:t>
            </a:r>
          </a:p>
        </p:txBody>
      </p:sp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5029200" y="2473311"/>
            <a:ext cx="1044575" cy="957262"/>
            <a:chOff x="741" y="473"/>
            <a:chExt cx="3836" cy="3504"/>
          </a:xfrm>
        </p:grpSpPr>
        <p:sp>
          <p:nvSpPr>
            <p:cNvPr id="1076272" name="Oval 48"/>
            <p:cNvSpPr>
              <a:spLocks noChangeArrowheads="1"/>
            </p:cNvSpPr>
            <p:nvPr/>
          </p:nvSpPr>
          <p:spPr bwMode="auto">
            <a:xfrm>
              <a:off x="741" y="2680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273" name="Oval 49"/>
            <p:cNvSpPr>
              <a:spLocks noChangeArrowheads="1"/>
            </p:cNvSpPr>
            <p:nvPr/>
          </p:nvSpPr>
          <p:spPr bwMode="auto">
            <a:xfrm>
              <a:off x="3281" y="2680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274" name="Oval 50"/>
            <p:cNvSpPr>
              <a:spLocks noChangeArrowheads="1"/>
            </p:cNvSpPr>
            <p:nvPr/>
          </p:nvSpPr>
          <p:spPr bwMode="auto">
            <a:xfrm>
              <a:off x="2008" y="473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3" name="Group 51"/>
            <p:cNvGrpSpPr>
              <a:grpSpLocks/>
            </p:cNvGrpSpPr>
            <p:nvPr/>
          </p:nvGrpSpPr>
          <p:grpSpPr bwMode="auto">
            <a:xfrm rot="7209001">
              <a:off x="2107" y="1529"/>
              <a:ext cx="432" cy="358"/>
              <a:chOff x="4785" y="11039"/>
              <a:chExt cx="829" cy="688"/>
            </a:xfrm>
          </p:grpSpPr>
          <p:sp>
            <p:nvSpPr>
              <p:cNvPr id="1076276" name="Freeform 5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77" name="Line 5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78" name="Line 5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79" name="Line 5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0" name="Arc 5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4" name="Group 57"/>
            <p:cNvGrpSpPr>
              <a:grpSpLocks/>
            </p:cNvGrpSpPr>
            <p:nvPr/>
          </p:nvGrpSpPr>
          <p:grpSpPr bwMode="auto">
            <a:xfrm rot="7209001">
              <a:off x="2107" y="1529"/>
              <a:ext cx="432" cy="358"/>
              <a:chOff x="4785" y="11039"/>
              <a:chExt cx="829" cy="688"/>
            </a:xfrm>
          </p:grpSpPr>
          <p:sp>
            <p:nvSpPr>
              <p:cNvPr id="1076282" name="Freeform 58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3" name="Line 59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4" name="Line 60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5" name="Line 61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6" name="Arc 62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5" name="Group 63"/>
            <p:cNvGrpSpPr>
              <a:grpSpLocks/>
            </p:cNvGrpSpPr>
            <p:nvPr/>
          </p:nvGrpSpPr>
          <p:grpSpPr bwMode="auto">
            <a:xfrm flipH="1">
              <a:off x="3041" y="3145"/>
              <a:ext cx="432" cy="358"/>
              <a:chOff x="4785" y="11039"/>
              <a:chExt cx="829" cy="688"/>
            </a:xfrm>
          </p:grpSpPr>
          <p:sp>
            <p:nvSpPr>
              <p:cNvPr id="1076288" name="Freeform 6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9" name="Line 6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0" name="Line 6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1" name="Line 6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2" name="Arc 6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6" name="Group 69"/>
            <p:cNvGrpSpPr>
              <a:grpSpLocks/>
            </p:cNvGrpSpPr>
            <p:nvPr/>
          </p:nvGrpSpPr>
          <p:grpSpPr bwMode="auto">
            <a:xfrm flipH="1">
              <a:off x="3041" y="3142"/>
              <a:ext cx="432" cy="361"/>
              <a:chOff x="4785" y="11039"/>
              <a:chExt cx="829" cy="688"/>
            </a:xfrm>
          </p:grpSpPr>
          <p:sp>
            <p:nvSpPr>
              <p:cNvPr id="1076294" name="Freeform 7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5" name="Line 7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6" name="Line 7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7" name="Line 7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8" name="Arc 7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299" name="Rectangle 75"/>
            <p:cNvSpPr>
              <a:spLocks noChangeArrowheads="1"/>
            </p:cNvSpPr>
            <p:nvPr/>
          </p:nvSpPr>
          <p:spPr bwMode="auto">
            <a:xfrm rot="-17064441">
              <a:off x="1453" y="3113"/>
              <a:ext cx="30" cy="127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0" name="Rectangle 76"/>
            <p:cNvSpPr>
              <a:spLocks noChangeArrowheads="1"/>
            </p:cNvSpPr>
            <p:nvPr/>
          </p:nvSpPr>
          <p:spPr bwMode="auto">
            <a:xfrm rot="2679310">
              <a:off x="1537" y="3266"/>
              <a:ext cx="27" cy="127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1" name="Rectangle 77"/>
            <p:cNvSpPr>
              <a:spLocks noChangeArrowheads="1"/>
            </p:cNvSpPr>
            <p:nvPr/>
          </p:nvSpPr>
          <p:spPr bwMode="auto">
            <a:xfrm rot="3571960">
              <a:off x="1371" y="3219"/>
              <a:ext cx="33" cy="252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2" name="Line 78"/>
            <p:cNvSpPr>
              <a:spLocks noChangeShapeType="1"/>
            </p:cNvSpPr>
            <p:nvPr/>
          </p:nvSpPr>
          <p:spPr bwMode="auto">
            <a:xfrm flipV="1">
              <a:off x="901" y="3328"/>
              <a:ext cx="2362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3" name="Rectangle 79"/>
            <p:cNvSpPr>
              <a:spLocks noChangeArrowheads="1"/>
            </p:cNvSpPr>
            <p:nvPr/>
          </p:nvSpPr>
          <p:spPr bwMode="auto">
            <a:xfrm>
              <a:off x="874" y="3260"/>
              <a:ext cx="255" cy="13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4" name="Freeform 80"/>
            <p:cNvSpPr>
              <a:spLocks/>
            </p:cNvSpPr>
            <p:nvPr/>
          </p:nvSpPr>
          <p:spPr bwMode="auto">
            <a:xfrm>
              <a:off x="1653" y="3278"/>
              <a:ext cx="56" cy="101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5" name="Line 81"/>
            <p:cNvSpPr>
              <a:spLocks noChangeShapeType="1"/>
            </p:cNvSpPr>
            <p:nvPr/>
          </p:nvSpPr>
          <p:spPr bwMode="auto">
            <a:xfrm>
              <a:off x="1656" y="3281"/>
              <a:ext cx="50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6" name="Line 82"/>
            <p:cNvSpPr>
              <a:spLocks noChangeShapeType="1"/>
            </p:cNvSpPr>
            <p:nvPr/>
          </p:nvSpPr>
          <p:spPr bwMode="auto">
            <a:xfrm>
              <a:off x="1659" y="3376"/>
              <a:ext cx="4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7" name="Group 83"/>
            <p:cNvGrpSpPr>
              <a:grpSpLocks/>
            </p:cNvGrpSpPr>
            <p:nvPr/>
          </p:nvGrpSpPr>
          <p:grpSpPr bwMode="auto">
            <a:xfrm>
              <a:off x="1857" y="3148"/>
              <a:ext cx="429" cy="361"/>
              <a:chOff x="4785" y="11039"/>
              <a:chExt cx="829" cy="688"/>
            </a:xfrm>
          </p:grpSpPr>
          <p:sp>
            <p:nvSpPr>
              <p:cNvPr id="1076308" name="Freeform 8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09" name="Line 8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10" name="Line 8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11" name="Line 8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12" name="Arc 8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313" name="Freeform 89"/>
            <p:cNvSpPr>
              <a:spLocks/>
            </p:cNvSpPr>
            <p:nvPr/>
          </p:nvSpPr>
          <p:spPr bwMode="auto">
            <a:xfrm>
              <a:off x="1795" y="3260"/>
              <a:ext cx="1557" cy="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4" name="Freeform 90"/>
            <p:cNvSpPr>
              <a:spLocks/>
            </p:cNvSpPr>
            <p:nvPr/>
          </p:nvSpPr>
          <p:spPr bwMode="auto">
            <a:xfrm flipV="1">
              <a:off x="1795" y="3370"/>
              <a:ext cx="155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5" name="Freeform 91"/>
            <p:cNvSpPr>
              <a:spLocks/>
            </p:cNvSpPr>
            <p:nvPr/>
          </p:nvSpPr>
          <p:spPr bwMode="auto">
            <a:xfrm rot="2663462">
              <a:off x="1721" y="3254"/>
              <a:ext cx="154" cy="154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6" name="Freeform 92"/>
            <p:cNvSpPr>
              <a:spLocks/>
            </p:cNvSpPr>
            <p:nvPr/>
          </p:nvSpPr>
          <p:spPr bwMode="auto">
            <a:xfrm>
              <a:off x="1934" y="3260"/>
              <a:ext cx="1444" cy="142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7" name="Freeform 93"/>
            <p:cNvSpPr>
              <a:spLocks/>
            </p:cNvSpPr>
            <p:nvPr/>
          </p:nvSpPr>
          <p:spPr bwMode="auto">
            <a:xfrm>
              <a:off x="1647" y="3245"/>
              <a:ext cx="325" cy="16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8" name="Arc 94"/>
            <p:cNvSpPr>
              <a:spLocks/>
            </p:cNvSpPr>
            <p:nvPr/>
          </p:nvSpPr>
          <p:spPr bwMode="auto">
            <a:xfrm rot="6937498">
              <a:off x="1582" y="3091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9" name="Arc 95"/>
            <p:cNvSpPr>
              <a:spLocks/>
            </p:cNvSpPr>
            <p:nvPr/>
          </p:nvSpPr>
          <p:spPr bwMode="auto">
            <a:xfrm rot="14662502" flipV="1">
              <a:off x="1582" y="3325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0" name="Freeform 96"/>
            <p:cNvSpPr>
              <a:spLocks/>
            </p:cNvSpPr>
            <p:nvPr/>
          </p:nvSpPr>
          <p:spPr bwMode="auto">
            <a:xfrm flipH="1">
              <a:off x="3343" y="3192"/>
              <a:ext cx="121" cy="2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1" name="Line 97"/>
            <p:cNvSpPr>
              <a:spLocks noChangeShapeType="1"/>
            </p:cNvSpPr>
            <p:nvPr/>
          </p:nvSpPr>
          <p:spPr bwMode="auto">
            <a:xfrm flipH="1">
              <a:off x="3343" y="3189"/>
              <a:ext cx="13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2" name="Line 98"/>
            <p:cNvSpPr>
              <a:spLocks noChangeShapeType="1"/>
            </p:cNvSpPr>
            <p:nvPr/>
          </p:nvSpPr>
          <p:spPr bwMode="auto">
            <a:xfrm flipH="1">
              <a:off x="3337" y="3459"/>
              <a:ext cx="1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3" name="Arc 99"/>
            <p:cNvSpPr>
              <a:spLocks/>
            </p:cNvSpPr>
            <p:nvPr/>
          </p:nvSpPr>
          <p:spPr bwMode="auto">
            <a:xfrm rot="8071501" flipH="1">
              <a:off x="3044" y="3139"/>
              <a:ext cx="361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4" name="Freeform 100"/>
            <p:cNvSpPr>
              <a:spLocks/>
            </p:cNvSpPr>
            <p:nvPr/>
          </p:nvSpPr>
          <p:spPr bwMode="auto">
            <a:xfrm>
              <a:off x="1863" y="3195"/>
              <a:ext cx="121" cy="2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5" name="Line 101"/>
            <p:cNvSpPr>
              <a:spLocks noChangeShapeType="1"/>
            </p:cNvSpPr>
            <p:nvPr/>
          </p:nvSpPr>
          <p:spPr bwMode="auto">
            <a:xfrm>
              <a:off x="1863" y="3186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6" name="Line 102"/>
            <p:cNvSpPr>
              <a:spLocks noChangeShapeType="1"/>
            </p:cNvSpPr>
            <p:nvPr/>
          </p:nvSpPr>
          <p:spPr bwMode="auto">
            <a:xfrm>
              <a:off x="1857" y="3465"/>
              <a:ext cx="13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7" name="Arc 103"/>
            <p:cNvSpPr>
              <a:spLocks/>
            </p:cNvSpPr>
            <p:nvPr/>
          </p:nvSpPr>
          <p:spPr bwMode="auto">
            <a:xfrm rot="35128499">
              <a:off x="1924" y="3143"/>
              <a:ext cx="358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8" name="Arc 104"/>
            <p:cNvSpPr>
              <a:spLocks/>
            </p:cNvSpPr>
            <p:nvPr/>
          </p:nvSpPr>
          <p:spPr bwMode="auto">
            <a:xfrm rot="2663462" flipH="1" flipV="1">
              <a:off x="1727" y="3198"/>
              <a:ext cx="251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9" name="Arc 105"/>
            <p:cNvSpPr>
              <a:spLocks/>
            </p:cNvSpPr>
            <p:nvPr/>
          </p:nvSpPr>
          <p:spPr bwMode="auto">
            <a:xfrm rot="2663462">
              <a:off x="1614" y="3207"/>
              <a:ext cx="252" cy="25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0" name="Arc 106"/>
            <p:cNvSpPr>
              <a:spLocks/>
            </p:cNvSpPr>
            <p:nvPr/>
          </p:nvSpPr>
          <p:spPr bwMode="auto">
            <a:xfrm rot="2663462">
              <a:off x="1585" y="3278"/>
              <a:ext cx="100" cy="10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1" name="Arc 107"/>
            <p:cNvSpPr>
              <a:spLocks/>
            </p:cNvSpPr>
            <p:nvPr/>
          </p:nvSpPr>
          <p:spPr bwMode="auto">
            <a:xfrm rot="2663462" flipH="1" flipV="1">
              <a:off x="1679" y="3278"/>
              <a:ext cx="101" cy="10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2" name="Line 108"/>
            <p:cNvSpPr>
              <a:spLocks noChangeShapeType="1"/>
            </p:cNvSpPr>
            <p:nvPr/>
          </p:nvSpPr>
          <p:spPr bwMode="auto">
            <a:xfrm rot="1807332" flipV="1">
              <a:off x="1576" y="2609"/>
              <a:ext cx="3" cy="77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3" name="Freeform 109"/>
            <p:cNvSpPr>
              <a:spLocks/>
            </p:cNvSpPr>
            <p:nvPr/>
          </p:nvSpPr>
          <p:spPr bwMode="auto">
            <a:xfrm rot="-3592668">
              <a:off x="1505" y="3023"/>
              <a:ext cx="56" cy="104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4" name="Line 110"/>
            <p:cNvSpPr>
              <a:spLocks noChangeShapeType="1"/>
            </p:cNvSpPr>
            <p:nvPr/>
          </p:nvSpPr>
          <p:spPr bwMode="auto">
            <a:xfrm rot="-3592668">
              <a:off x="1471" y="3048"/>
              <a:ext cx="48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5" name="Line 111"/>
            <p:cNvSpPr>
              <a:spLocks noChangeShapeType="1"/>
            </p:cNvSpPr>
            <p:nvPr/>
          </p:nvSpPr>
          <p:spPr bwMode="auto">
            <a:xfrm rot="-3592668">
              <a:off x="1552" y="3095"/>
              <a:ext cx="4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8" name="Group 112"/>
            <p:cNvGrpSpPr>
              <a:grpSpLocks/>
            </p:cNvGrpSpPr>
            <p:nvPr/>
          </p:nvGrpSpPr>
          <p:grpSpPr bwMode="auto">
            <a:xfrm rot="-3592668">
              <a:off x="1514" y="2555"/>
              <a:ext cx="432" cy="361"/>
              <a:chOff x="4785" y="11039"/>
              <a:chExt cx="829" cy="688"/>
            </a:xfrm>
          </p:grpSpPr>
          <p:sp>
            <p:nvSpPr>
              <p:cNvPr id="1076337" name="Freeform 113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38" name="Line 114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39" name="Line 115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40" name="Line 116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41" name="Arc 117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342" name="Freeform 118"/>
            <p:cNvSpPr>
              <a:spLocks/>
            </p:cNvSpPr>
            <p:nvPr/>
          </p:nvSpPr>
          <p:spPr bwMode="auto">
            <a:xfrm rot="-3592668">
              <a:off x="1155" y="2259"/>
              <a:ext cx="1561" cy="2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3" name="Freeform 119"/>
            <p:cNvSpPr>
              <a:spLocks/>
            </p:cNvSpPr>
            <p:nvPr/>
          </p:nvSpPr>
          <p:spPr bwMode="auto">
            <a:xfrm rot="18007332" flipV="1">
              <a:off x="1249" y="2316"/>
              <a:ext cx="1561" cy="2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4" name="Freeform 120"/>
            <p:cNvSpPr>
              <a:spLocks/>
            </p:cNvSpPr>
            <p:nvPr/>
          </p:nvSpPr>
          <p:spPr bwMode="auto">
            <a:xfrm rot="-929206">
              <a:off x="1516" y="2896"/>
              <a:ext cx="157" cy="154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5" name="Freeform 121"/>
            <p:cNvSpPr>
              <a:spLocks/>
            </p:cNvSpPr>
            <p:nvPr/>
          </p:nvSpPr>
          <p:spPr bwMode="auto">
            <a:xfrm rot="-3592668">
              <a:off x="1306" y="2147"/>
              <a:ext cx="1445" cy="142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6" name="Freeform 122"/>
            <p:cNvSpPr>
              <a:spLocks/>
            </p:cNvSpPr>
            <p:nvPr/>
          </p:nvSpPr>
          <p:spPr bwMode="auto">
            <a:xfrm rot="-3592668">
              <a:off x="1435" y="2879"/>
              <a:ext cx="326" cy="16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7" name="Arc 123"/>
            <p:cNvSpPr>
              <a:spLocks/>
            </p:cNvSpPr>
            <p:nvPr/>
          </p:nvSpPr>
          <p:spPr bwMode="auto">
            <a:xfrm rot="3344830">
              <a:off x="1333" y="2887"/>
              <a:ext cx="207" cy="24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8" name="Arc 124"/>
            <p:cNvSpPr>
              <a:spLocks/>
            </p:cNvSpPr>
            <p:nvPr/>
          </p:nvSpPr>
          <p:spPr bwMode="auto">
            <a:xfrm rot="11069833" flipV="1">
              <a:off x="1534" y="3005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9" name="Freeform 125"/>
            <p:cNvSpPr>
              <a:spLocks/>
            </p:cNvSpPr>
            <p:nvPr/>
          </p:nvSpPr>
          <p:spPr bwMode="auto">
            <a:xfrm rot="18007332" flipH="1">
              <a:off x="2337" y="1444"/>
              <a:ext cx="118" cy="2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0" name="Line 126"/>
            <p:cNvSpPr>
              <a:spLocks noChangeShapeType="1"/>
            </p:cNvSpPr>
            <p:nvPr/>
          </p:nvSpPr>
          <p:spPr bwMode="auto">
            <a:xfrm rot="18007332" flipH="1">
              <a:off x="2427" y="1380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1" name="Line 127"/>
            <p:cNvSpPr>
              <a:spLocks noChangeShapeType="1"/>
            </p:cNvSpPr>
            <p:nvPr/>
          </p:nvSpPr>
          <p:spPr bwMode="auto">
            <a:xfrm rot="18007332" flipH="1">
              <a:off x="2215" y="1507"/>
              <a:ext cx="13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2" name="Line 128"/>
            <p:cNvSpPr>
              <a:spLocks noChangeShapeType="1"/>
            </p:cNvSpPr>
            <p:nvPr/>
          </p:nvSpPr>
          <p:spPr bwMode="auto">
            <a:xfrm rot="18007332" flipH="1">
              <a:off x="2446" y="1643"/>
              <a:ext cx="133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3" name="Arc 129"/>
            <p:cNvSpPr>
              <a:spLocks/>
            </p:cNvSpPr>
            <p:nvPr/>
          </p:nvSpPr>
          <p:spPr bwMode="auto">
            <a:xfrm rot="4478833" flipH="1">
              <a:off x="2123" y="1548"/>
              <a:ext cx="362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4" name="Freeform 130"/>
            <p:cNvSpPr>
              <a:spLocks/>
            </p:cNvSpPr>
            <p:nvPr/>
          </p:nvSpPr>
          <p:spPr bwMode="auto">
            <a:xfrm rot="-3592668">
              <a:off x="1596" y="2727"/>
              <a:ext cx="122" cy="2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5" name="Line 131"/>
            <p:cNvSpPr>
              <a:spLocks noChangeShapeType="1"/>
            </p:cNvSpPr>
            <p:nvPr/>
          </p:nvSpPr>
          <p:spPr bwMode="auto">
            <a:xfrm rot="-3592668">
              <a:off x="1625" y="2773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6" name="Line 132"/>
            <p:cNvSpPr>
              <a:spLocks noChangeShapeType="1"/>
            </p:cNvSpPr>
            <p:nvPr/>
          </p:nvSpPr>
          <p:spPr bwMode="auto">
            <a:xfrm rot="-3592668">
              <a:off x="1474" y="2796"/>
              <a:ext cx="130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7" name="Line 133"/>
            <p:cNvSpPr>
              <a:spLocks noChangeShapeType="1"/>
            </p:cNvSpPr>
            <p:nvPr/>
          </p:nvSpPr>
          <p:spPr bwMode="auto">
            <a:xfrm rot="-3592668">
              <a:off x="1704" y="2930"/>
              <a:ext cx="137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8" name="Arc 134"/>
            <p:cNvSpPr>
              <a:spLocks/>
            </p:cNvSpPr>
            <p:nvPr/>
          </p:nvSpPr>
          <p:spPr bwMode="auto">
            <a:xfrm rot="31535830">
              <a:off x="1567" y="2520"/>
              <a:ext cx="358" cy="370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9" name="Arc 135"/>
            <p:cNvSpPr>
              <a:spLocks/>
            </p:cNvSpPr>
            <p:nvPr/>
          </p:nvSpPr>
          <p:spPr bwMode="auto">
            <a:xfrm rot="-929206" flipH="1" flipV="1">
              <a:off x="1493" y="2795"/>
              <a:ext cx="254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60" name="Arc 136"/>
            <p:cNvSpPr>
              <a:spLocks/>
            </p:cNvSpPr>
            <p:nvPr/>
          </p:nvSpPr>
          <p:spPr bwMode="auto">
            <a:xfrm rot="-929206">
              <a:off x="1442" y="2896"/>
              <a:ext cx="252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61" name="Arc 137"/>
            <p:cNvSpPr>
              <a:spLocks/>
            </p:cNvSpPr>
            <p:nvPr/>
          </p:nvSpPr>
          <p:spPr bwMode="auto">
            <a:xfrm rot="-929206">
              <a:off x="1463" y="3065"/>
              <a:ext cx="98" cy="1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62" name="Arc 138"/>
            <p:cNvSpPr>
              <a:spLocks/>
            </p:cNvSpPr>
            <p:nvPr/>
          </p:nvSpPr>
          <p:spPr bwMode="auto">
            <a:xfrm rot="-929206" flipH="1" flipV="1">
              <a:off x="1508" y="2979"/>
              <a:ext cx="100" cy="10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63" name="Line 139"/>
            <p:cNvSpPr>
              <a:spLocks noChangeShapeType="1"/>
            </p:cNvSpPr>
            <p:nvPr/>
          </p:nvSpPr>
          <p:spPr bwMode="auto">
            <a:xfrm>
              <a:off x="1567" y="3314"/>
              <a:ext cx="0" cy="376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64" name="Line 140"/>
            <p:cNvSpPr>
              <a:spLocks noChangeShapeType="1"/>
            </p:cNvSpPr>
            <p:nvPr/>
          </p:nvSpPr>
          <p:spPr bwMode="auto">
            <a:xfrm rot="7220284">
              <a:off x="1330" y="2894"/>
              <a:ext cx="0" cy="37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9" name="Group 141"/>
            <p:cNvGrpSpPr>
              <a:grpSpLocks/>
            </p:cNvGrpSpPr>
            <p:nvPr/>
          </p:nvGrpSpPr>
          <p:grpSpPr bwMode="auto">
            <a:xfrm rot="7253297">
              <a:off x="1041" y="2886"/>
              <a:ext cx="163" cy="130"/>
              <a:chOff x="5504" y="8144"/>
              <a:chExt cx="291" cy="236"/>
            </a:xfrm>
          </p:grpSpPr>
          <p:sp>
            <p:nvSpPr>
              <p:cNvPr id="1076366" name="Rectangle 14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67" name="Rectangle 14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10" name="Group 144"/>
            <p:cNvGrpSpPr>
              <a:grpSpLocks/>
            </p:cNvGrpSpPr>
            <p:nvPr/>
          </p:nvGrpSpPr>
          <p:grpSpPr bwMode="auto">
            <a:xfrm>
              <a:off x="1484" y="3672"/>
              <a:ext cx="160" cy="130"/>
              <a:chOff x="5504" y="8144"/>
              <a:chExt cx="291" cy="236"/>
            </a:xfrm>
          </p:grpSpPr>
          <p:sp>
            <p:nvSpPr>
              <p:cNvPr id="1076369" name="Rectangle 14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70" name="Rectangle 14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371" name="Rectangle 147"/>
            <p:cNvSpPr>
              <a:spLocks noChangeArrowheads="1"/>
            </p:cNvSpPr>
            <p:nvPr/>
          </p:nvSpPr>
          <p:spPr bwMode="auto">
            <a:xfrm rot="3571960">
              <a:off x="1371" y="3219"/>
              <a:ext cx="33" cy="252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2" name="Rectangle 148"/>
            <p:cNvSpPr>
              <a:spLocks noChangeArrowheads="1"/>
            </p:cNvSpPr>
            <p:nvPr/>
          </p:nvSpPr>
          <p:spPr bwMode="auto">
            <a:xfrm rot="2679310">
              <a:off x="1537" y="3266"/>
              <a:ext cx="27" cy="127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3" name="Rectangle 149"/>
            <p:cNvSpPr>
              <a:spLocks noChangeArrowheads="1"/>
            </p:cNvSpPr>
            <p:nvPr/>
          </p:nvSpPr>
          <p:spPr bwMode="auto">
            <a:xfrm rot="-17064441">
              <a:off x="1454" y="3112"/>
              <a:ext cx="27" cy="127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</p:grpSp>
      <p:grpSp>
        <p:nvGrpSpPr>
          <p:cNvPr id="11" name="Group 150"/>
          <p:cNvGrpSpPr>
            <a:grpSpLocks/>
          </p:cNvGrpSpPr>
          <p:nvPr/>
        </p:nvGrpSpPr>
        <p:grpSpPr bwMode="auto">
          <a:xfrm>
            <a:off x="7183438" y="2292336"/>
            <a:ext cx="1531937" cy="1401762"/>
            <a:chOff x="335" y="1710"/>
            <a:chExt cx="2393" cy="2190"/>
          </a:xfrm>
        </p:grpSpPr>
        <p:sp>
          <p:nvSpPr>
            <p:cNvPr id="1076375" name="Oval 151"/>
            <p:cNvSpPr>
              <a:spLocks noChangeArrowheads="1"/>
            </p:cNvSpPr>
            <p:nvPr/>
          </p:nvSpPr>
          <p:spPr bwMode="auto">
            <a:xfrm rot="-28819849">
              <a:off x="1918" y="3088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6" name="Oval 152"/>
            <p:cNvSpPr>
              <a:spLocks noChangeArrowheads="1"/>
            </p:cNvSpPr>
            <p:nvPr/>
          </p:nvSpPr>
          <p:spPr bwMode="auto">
            <a:xfrm rot="7200911">
              <a:off x="1126" y="171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7" name="Oval 153"/>
            <p:cNvSpPr>
              <a:spLocks noChangeArrowheads="1"/>
            </p:cNvSpPr>
            <p:nvPr/>
          </p:nvSpPr>
          <p:spPr bwMode="auto">
            <a:xfrm>
              <a:off x="335" y="309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8" name="Rectangle 154"/>
            <p:cNvSpPr>
              <a:spLocks noChangeArrowheads="1"/>
            </p:cNvSpPr>
            <p:nvPr/>
          </p:nvSpPr>
          <p:spPr bwMode="auto">
            <a:xfrm rot="-17064441">
              <a:off x="779" y="3361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9" name="Rectangle 155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0" name="Rectangle 156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1" name="Line 157"/>
            <p:cNvSpPr>
              <a:spLocks noChangeShapeType="1"/>
            </p:cNvSpPr>
            <p:nvPr/>
          </p:nvSpPr>
          <p:spPr bwMode="auto">
            <a:xfrm flipV="1">
              <a:off x="435" y="3495"/>
              <a:ext cx="1474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2" name="Rectangle 158"/>
            <p:cNvSpPr>
              <a:spLocks noChangeArrowheads="1"/>
            </p:cNvSpPr>
            <p:nvPr/>
          </p:nvSpPr>
          <p:spPr bwMode="auto">
            <a:xfrm>
              <a:off x="418" y="3452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3" name="Freeform 159"/>
            <p:cNvSpPr>
              <a:spLocks/>
            </p:cNvSpPr>
            <p:nvPr/>
          </p:nvSpPr>
          <p:spPr bwMode="auto">
            <a:xfrm>
              <a:off x="904" y="3464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4" name="Line 160"/>
            <p:cNvSpPr>
              <a:spLocks noChangeShapeType="1"/>
            </p:cNvSpPr>
            <p:nvPr/>
          </p:nvSpPr>
          <p:spPr bwMode="auto">
            <a:xfrm>
              <a:off x="906" y="3465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5" name="Line 161"/>
            <p:cNvSpPr>
              <a:spLocks noChangeShapeType="1"/>
            </p:cNvSpPr>
            <p:nvPr/>
          </p:nvSpPr>
          <p:spPr bwMode="auto">
            <a:xfrm>
              <a:off x="908" y="352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2" name="Group 162"/>
            <p:cNvGrpSpPr>
              <a:grpSpLocks/>
            </p:cNvGrpSpPr>
            <p:nvPr/>
          </p:nvGrpSpPr>
          <p:grpSpPr bwMode="auto">
            <a:xfrm>
              <a:off x="1032" y="3383"/>
              <a:ext cx="267" cy="224"/>
              <a:chOff x="4785" y="11039"/>
              <a:chExt cx="829" cy="688"/>
            </a:xfrm>
          </p:grpSpPr>
          <p:sp>
            <p:nvSpPr>
              <p:cNvPr id="1076387" name="Freeform 163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88" name="Line 164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89" name="Line 165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90" name="Line 166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91" name="Arc 167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392" name="Freeform 168"/>
            <p:cNvSpPr>
              <a:spLocks/>
            </p:cNvSpPr>
            <p:nvPr/>
          </p:nvSpPr>
          <p:spPr bwMode="auto">
            <a:xfrm>
              <a:off x="993" y="3452"/>
              <a:ext cx="972" cy="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3" name="Freeform 169"/>
            <p:cNvSpPr>
              <a:spLocks/>
            </p:cNvSpPr>
            <p:nvPr/>
          </p:nvSpPr>
          <p:spPr bwMode="auto">
            <a:xfrm flipV="1">
              <a:off x="993" y="3521"/>
              <a:ext cx="972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4" name="Freeform 170"/>
            <p:cNvSpPr>
              <a:spLocks/>
            </p:cNvSpPr>
            <p:nvPr/>
          </p:nvSpPr>
          <p:spPr bwMode="auto">
            <a:xfrm rot="2663462">
              <a:off x="947" y="3449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5" name="Freeform 171"/>
            <p:cNvSpPr>
              <a:spLocks/>
            </p:cNvSpPr>
            <p:nvPr/>
          </p:nvSpPr>
          <p:spPr bwMode="auto">
            <a:xfrm>
              <a:off x="1080" y="3452"/>
              <a:ext cx="902" cy="89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6" name="Freeform 172"/>
            <p:cNvSpPr>
              <a:spLocks/>
            </p:cNvSpPr>
            <p:nvPr/>
          </p:nvSpPr>
          <p:spPr bwMode="auto">
            <a:xfrm>
              <a:off x="900" y="3443"/>
              <a:ext cx="204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7" name="Arc 173"/>
            <p:cNvSpPr>
              <a:spLocks/>
            </p:cNvSpPr>
            <p:nvPr/>
          </p:nvSpPr>
          <p:spPr bwMode="auto">
            <a:xfrm rot="6937498">
              <a:off x="860" y="3347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8" name="Arc 174"/>
            <p:cNvSpPr>
              <a:spLocks/>
            </p:cNvSpPr>
            <p:nvPr/>
          </p:nvSpPr>
          <p:spPr bwMode="auto">
            <a:xfrm rot="14662502" flipV="1">
              <a:off x="861" y="3493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9" name="Freeform 175"/>
            <p:cNvSpPr>
              <a:spLocks/>
            </p:cNvSpPr>
            <p:nvPr/>
          </p:nvSpPr>
          <p:spPr bwMode="auto">
            <a:xfrm>
              <a:off x="1036" y="3411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0" name="Line 176"/>
            <p:cNvSpPr>
              <a:spLocks noChangeShapeType="1"/>
            </p:cNvSpPr>
            <p:nvPr/>
          </p:nvSpPr>
          <p:spPr bwMode="auto">
            <a:xfrm>
              <a:off x="103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1" name="Line 177"/>
            <p:cNvSpPr>
              <a:spLocks noChangeShapeType="1"/>
            </p:cNvSpPr>
            <p:nvPr/>
          </p:nvSpPr>
          <p:spPr bwMode="auto">
            <a:xfrm>
              <a:off x="1032" y="358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2" name="Arc 178"/>
            <p:cNvSpPr>
              <a:spLocks/>
            </p:cNvSpPr>
            <p:nvPr/>
          </p:nvSpPr>
          <p:spPr bwMode="auto">
            <a:xfrm rot="35128499">
              <a:off x="1073" y="3380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3" name="Arc 179"/>
            <p:cNvSpPr>
              <a:spLocks/>
            </p:cNvSpPr>
            <p:nvPr/>
          </p:nvSpPr>
          <p:spPr bwMode="auto">
            <a:xfrm rot="2663462" flipH="1" flipV="1">
              <a:off x="950" y="3413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4" name="Arc 180"/>
            <p:cNvSpPr>
              <a:spLocks/>
            </p:cNvSpPr>
            <p:nvPr/>
          </p:nvSpPr>
          <p:spPr bwMode="auto">
            <a:xfrm rot="2663462">
              <a:off x="880" y="3419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5" name="Arc 181"/>
            <p:cNvSpPr>
              <a:spLocks/>
            </p:cNvSpPr>
            <p:nvPr/>
          </p:nvSpPr>
          <p:spPr bwMode="auto">
            <a:xfrm rot="2663462">
              <a:off x="862" y="3464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6" name="Arc 182"/>
            <p:cNvSpPr>
              <a:spLocks/>
            </p:cNvSpPr>
            <p:nvPr/>
          </p:nvSpPr>
          <p:spPr bwMode="auto">
            <a:xfrm rot="2663462" flipH="1" flipV="1">
              <a:off x="921" y="3464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7" name="Line 183"/>
            <p:cNvSpPr>
              <a:spLocks noChangeShapeType="1"/>
            </p:cNvSpPr>
            <p:nvPr/>
          </p:nvSpPr>
          <p:spPr bwMode="auto">
            <a:xfrm rot="1807332" flipV="1">
              <a:off x="857" y="3046"/>
              <a:ext cx="1" cy="48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8" name="Freeform 184"/>
            <p:cNvSpPr>
              <a:spLocks/>
            </p:cNvSpPr>
            <p:nvPr/>
          </p:nvSpPr>
          <p:spPr bwMode="auto">
            <a:xfrm rot="-3592668">
              <a:off x="813" y="3304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9" name="Line 185"/>
            <p:cNvSpPr>
              <a:spLocks noChangeShapeType="1"/>
            </p:cNvSpPr>
            <p:nvPr/>
          </p:nvSpPr>
          <p:spPr bwMode="auto">
            <a:xfrm rot="-3592668">
              <a:off x="791" y="3320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10" name="Line 186"/>
            <p:cNvSpPr>
              <a:spLocks noChangeShapeType="1"/>
            </p:cNvSpPr>
            <p:nvPr/>
          </p:nvSpPr>
          <p:spPr bwMode="auto">
            <a:xfrm rot="-3592668">
              <a:off x="842" y="334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3" name="Group 187"/>
            <p:cNvGrpSpPr>
              <a:grpSpLocks/>
            </p:cNvGrpSpPr>
            <p:nvPr/>
          </p:nvGrpSpPr>
          <p:grpSpPr bwMode="auto">
            <a:xfrm rot="-3592668">
              <a:off x="817" y="3012"/>
              <a:ext cx="270" cy="226"/>
              <a:chOff x="4785" y="11039"/>
              <a:chExt cx="829" cy="688"/>
            </a:xfrm>
          </p:grpSpPr>
          <p:sp>
            <p:nvSpPr>
              <p:cNvPr id="1076412" name="Freeform 188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13" name="Line 189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14" name="Line 190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15" name="Line 191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16" name="Arc 192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417" name="Freeform 193"/>
            <p:cNvSpPr>
              <a:spLocks/>
            </p:cNvSpPr>
            <p:nvPr/>
          </p:nvSpPr>
          <p:spPr bwMode="auto">
            <a:xfrm rot="-3592668">
              <a:off x="593" y="2827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18" name="Freeform 194"/>
            <p:cNvSpPr>
              <a:spLocks/>
            </p:cNvSpPr>
            <p:nvPr/>
          </p:nvSpPr>
          <p:spPr bwMode="auto">
            <a:xfrm rot="18007332" flipV="1">
              <a:off x="652" y="2862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19" name="Freeform 195"/>
            <p:cNvSpPr>
              <a:spLocks/>
            </p:cNvSpPr>
            <p:nvPr/>
          </p:nvSpPr>
          <p:spPr bwMode="auto">
            <a:xfrm rot="-929206">
              <a:off x="819" y="3225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0" name="Freeform 196"/>
            <p:cNvSpPr>
              <a:spLocks/>
            </p:cNvSpPr>
            <p:nvPr/>
          </p:nvSpPr>
          <p:spPr bwMode="auto">
            <a:xfrm rot="-3592668">
              <a:off x="687" y="2758"/>
              <a:ext cx="903" cy="8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1" name="Freeform 197"/>
            <p:cNvSpPr>
              <a:spLocks/>
            </p:cNvSpPr>
            <p:nvPr/>
          </p:nvSpPr>
          <p:spPr bwMode="auto">
            <a:xfrm rot="-3592668">
              <a:off x="768" y="3215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2" name="Arc 198"/>
            <p:cNvSpPr>
              <a:spLocks/>
            </p:cNvSpPr>
            <p:nvPr/>
          </p:nvSpPr>
          <p:spPr bwMode="auto">
            <a:xfrm rot="3344830">
              <a:off x="704" y="3219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3" name="Arc 199"/>
            <p:cNvSpPr>
              <a:spLocks/>
            </p:cNvSpPr>
            <p:nvPr/>
          </p:nvSpPr>
          <p:spPr bwMode="auto">
            <a:xfrm rot="11069833" flipV="1">
              <a:off x="830" y="3293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4" name="Freeform 200"/>
            <p:cNvSpPr>
              <a:spLocks/>
            </p:cNvSpPr>
            <p:nvPr/>
          </p:nvSpPr>
          <p:spPr bwMode="auto">
            <a:xfrm rot="-3592668">
              <a:off x="868" y="3119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5" name="Line 201"/>
            <p:cNvSpPr>
              <a:spLocks noChangeShapeType="1"/>
            </p:cNvSpPr>
            <p:nvPr/>
          </p:nvSpPr>
          <p:spPr bwMode="auto">
            <a:xfrm rot="-3592668">
              <a:off x="887" y="3148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6" name="Line 202"/>
            <p:cNvSpPr>
              <a:spLocks noChangeShapeType="1"/>
            </p:cNvSpPr>
            <p:nvPr/>
          </p:nvSpPr>
          <p:spPr bwMode="auto">
            <a:xfrm rot="-3592668">
              <a:off x="792" y="3163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7" name="Line 203"/>
            <p:cNvSpPr>
              <a:spLocks noChangeShapeType="1"/>
            </p:cNvSpPr>
            <p:nvPr/>
          </p:nvSpPr>
          <p:spPr bwMode="auto">
            <a:xfrm rot="-3592668">
              <a:off x="936" y="3246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8" name="Arc 204"/>
            <p:cNvSpPr>
              <a:spLocks/>
            </p:cNvSpPr>
            <p:nvPr/>
          </p:nvSpPr>
          <p:spPr bwMode="auto">
            <a:xfrm rot="31535830">
              <a:off x="851" y="2990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9" name="Arc 205"/>
            <p:cNvSpPr>
              <a:spLocks/>
            </p:cNvSpPr>
            <p:nvPr/>
          </p:nvSpPr>
          <p:spPr bwMode="auto">
            <a:xfrm rot="-929206" flipH="1" flipV="1">
              <a:off x="805" y="3162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30" name="Arc 206"/>
            <p:cNvSpPr>
              <a:spLocks/>
            </p:cNvSpPr>
            <p:nvPr/>
          </p:nvSpPr>
          <p:spPr bwMode="auto">
            <a:xfrm rot="-929206">
              <a:off x="773" y="3225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31" name="Arc 207"/>
            <p:cNvSpPr>
              <a:spLocks/>
            </p:cNvSpPr>
            <p:nvPr/>
          </p:nvSpPr>
          <p:spPr bwMode="auto">
            <a:xfrm rot="-929206">
              <a:off x="786" y="3331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32" name="Arc 208"/>
            <p:cNvSpPr>
              <a:spLocks/>
            </p:cNvSpPr>
            <p:nvPr/>
          </p:nvSpPr>
          <p:spPr bwMode="auto">
            <a:xfrm rot="-929206" flipH="1" flipV="1">
              <a:off x="814" y="3277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33" name="Line 209"/>
            <p:cNvSpPr>
              <a:spLocks noChangeShapeType="1"/>
            </p:cNvSpPr>
            <p:nvPr/>
          </p:nvSpPr>
          <p:spPr bwMode="auto">
            <a:xfrm>
              <a:off x="851" y="3486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34" name="Line 210"/>
            <p:cNvSpPr>
              <a:spLocks noChangeShapeType="1"/>
            </p:cNvSpPr>
            <p:nvPr/>
          </p:nvSpPr>
          <p:spPr bwMode="auto">
            <a:xfrm rot="7220284">
              <a:off x="703" y="3224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4" name="Group 211"/>
            <p:cNvGrpSpPr>
              <a:grpSpLocks/>
            </p:cNvGrpSpPr>
            <p:nvPr/>
          </p:nvGrpSpPr>
          <p:grpSpPr bwMode="auto">
            <a:xfrm rot="7253297">
              <a:off x="523" y="3218"/>
              <a:ext cx="102" cy="81"/>
              <a:chOff x="5504" y="8144"/>
              <a:chExt cx="291" cy="236"/>
            </a:xfrm>
          </p:grpSpPr>
          <p:sp>
            <p:nvSpPr>
              <p:cNvPr id="1076436" name="Rectangle 21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37" name="Rectangle 21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15" name="Group 214"/>
            <p:cNvGrpSpPr>
              <a:grpSpLocks/>
            </p:cNvGrpSpPr>
            <p:nvPr/>
          </p:nvGrpSpPr>
          <p:grpSpPr bwMode="auto">
            <a:xfrm>
              <a:off x="799" y="3710"/>
              <a:ext cx="99" cy="80"/>
              <a:chOff x="5504" y="8144"/>
              <a:chExt cx="291" cy="236"/>
            </a:xfrm>
          </p:grpSpPr>
          <p:sp>
            <p:nvSpPr>
              <p:cNvPr id="1076439" name="Rectangle 21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40" name="Rectangle 21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441" name="Rectangle 217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2" name="Rectangle 218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3" name="Rectangle 219"/>
            <p:cNvSpPr>
              <a:spLocks noChangeArrowheads="1"/>
            </p:cNvSpPr>
            <p:nvPr/>
          </p:nvSpPr>
          <p:spPr bwMode="auto">
            <a:xfrm rot="-17064441">
              <a:off x="780" y="3360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4" name="Freeform 220"/>
            <p:cNvSpPr>
              <a:spLocks/>
            </p:cNvSpPr>
            <p:nvPr/>
          </p:nvSpPr>
          <p:spPr bwMode="auto">
            <a:xfrm rot="3608242">
              <a:off x="1443" y="2731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5" name="Freeform 221"/>
            <p:cNvSpPr>
              <a:spLocks/>
            </p:cNvSpPr>
            <p:nvPr/>
          </p:nvSpPr>
          <p:spPr bwMode="auto">
            <a:xfrm rot="3608242" flipV="1">
              <a:off x="1383" y="2765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6" name="Freeform 222"/>
            <p:cNvSpPr>
              <a:spLocks/>
            </p:cNvSpPr>
            <p:nvPr/>
          </p:nvSpPr>
          <p:spPr bwMode="auto">
            <a:xfrm rot="3608242">
              <a:off x="1479" y="2763"/>
              <a:ext cx="903" cy="8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7" name="Rectangle 223"/>
            <p:cNvSpPr>
              <a:spLocks noChangeArrowheads="1"/>
            </p:cNvSpPr>
            <p:nvPr/>
          </p:nvSpPr>
          <p:spPr bwMode="auto">
            <a:xfrm rot="-9863530">
              <a:off x="1578" y="2165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8" name="Rectangle 224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9" name="Rectangle 225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50" name="Line 226"/>
            <p:cNvSpPr>
              <a:spLocks noChangeShapeType="1"/>
            </p:cNvSpPr>
            <p:nvPr/>
          </p:nvSpPr>
          <p:spPr bwMode="auto">
            <a:xfrm rot="7200911" flipV="1">
              <a:off x="1254" y="2099"/>
              <a:ext cx="571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51" name="Rectangle 227"/>
            <p:cNvSpPr>
              <a:spLocks noChangeArrowheads="1"/>
            </p:cNvSpPr>
            <p:nvPr/>
          </p:nvSpPr>
          <p:spPr bwMode="auto">
            <a:xfrm rot="7200911">
              <a:off x="1573" y="1864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52" name="Freeform 228"/>
            <p:cNvSpPr>
              <a:spLocks/>
            </p:cNvSpPr>
            <p:nvPr/>
          </p:nvSpPr>
          <p:spPr bwMode="auto">
            <a:xfrm rot="7200911">
              <a:off x="1421" y="2240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53" name="Line 229"/>
            <p:cNvSpPr>
              <a:spLocks noChangeShapeType="1"/>
            </p:cNvSpPr>
            <p:nvPr/>
          </p:nvSpPr>
          <p:spPr bwMode="auto">
            <a:xfrm rot="7200911">
              <a:off x="1449" y="2286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54" name="Line 230"/>
            <p:cNvSpPr>
              <a:spLocks noChangeShapeType="1"/>
            </p:cNvSpPr>
            <p:nvPr/>
          </p:nvSpPr>
          <p:spPr bwMode="auto">
            <a:xfrm rot="7200911">
              <a:off x="1398" y="225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6" name="Group 231"/>
            <p:cNvGrpSpPr>
              <a:grpSpLocks/>
            </p:cNvGrpSpPr>
            <p:nvPr/>
          </p:nvGrpSpPr>
          <p:grpSpPr bwMode="auto">
            <a:xfrm rot="7200911">
              <a:off x="1184" y="2372"/>
              <a:ext cx="267" cy="224"/>
              <a:chOff x="4785" y="11039"/>
              <a:chExt cx="829" cy="688"/>
            </a:xfrm>
          </p:grpSpPr>
          <p:sp>
            <p:nvSpPr>
              <p:cNvPr id="1076456" name="Freeform 23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57" name="Line 23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58" name="Line 23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59" name="Line 23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60" name="Arc 23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461" name="Freeform 237"/>
            <p:cNvSpPr>
              <a:spLocks/>
            </p:cNvSpPr>
            <p:nvPr/>
          </p:nvSpPr>
          <p:spPr bwMode="auto">
            <a:xfrm rot="9864373">
              <a:off x="1353" y="2287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2" name="Freeform 238"/>
            <p:cNvSpPr>
              <a:spLocks/>
            </p:cNvSpPr>
            <p:nvPr/>
          </p:nvSpPr>
          <p:spPr bwMode="auto">
            <a:xfrm rot="7200911">
              <a:off x="1299" y="2292"/>
              <a:ext cx="204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3" name="Arc 239"/>
            <p:cNvSpPr>
              <a:spLocks/>
            </p:cNvSpPr>
            <p:nvPr/>
          </p:nvSpPr>
          <p:spPr bwMode="auto">
            <a:xfrm rot="14138409">
              <a:off x="1435" y="2238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4" name="Arc 240"/>
            <p:cNvSpPr>
              <a:spLocks/>
            </p:cNvSpPr>
            <p:nvPr/>
          </p:nvSpPr>
          <p:spPr bwMode="auto">
            <a:xfrm rot="263413" flipV="1">
              <a:off x="1310" y="2165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5" name="Freeform 241"/>
            <p:cNvSpPr>
              <a:spLocks/>
            </p:cNvSpPr>
            <p:nvPr/>
          </p:nvSpPr>
          <p:spPr bwMode="auto">
            <a:xfrm rot="7200911">
              <a:off x="1325" y="2319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6" name="Line 242"/>
            <p:cNvSpPr>
              <a:spLocks noChangeShapeType="1"/>
            </p:cNvSpPr>
            <p:nvPr/>
          </p:nvSpPr>
          <p:spPr bwMode="auto">
            <a:xfrm rot="7200911">
              <a:off x="1382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7" name="Line 243"/>
            <p:cNvSpPr>
              <a:spLocks noChangeShapeType="1"/>
            </p:cNvSpPr>
            <p:nvPr/>
          </p:nvSpPr>
          <p:spPr bwMode="auto">
            <a:xfrm rot="7200911">
              <a:off x="1247" y="23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8" name="Arc 244"/>
            <p:cNvSpPr>
              <a:spLocks/>
            </p:cNvSpPr>
            <p:nvPr/>
          </p:nvSpPr>
          <p:spPr bwMode="auto">
            <a:xfrm rot="42329410">
              <a:off x="1196" y="2386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9" name="Arc 245"/>
            <p:cNvSpPr>
              <a:spLocks/>
            </p:cNvSpPr>
            <p:nvPr/>
          </p:nvSpPr>
          <p:spPr bwMode="auto">
            <a:xfrm rot="9864373" flipH="1" flipV="1">
              <a:off x="1308" y="2285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0" name="Arc 246"/>
            <p:cNvSpPr>
              <a:spLocks/>
            </p:cNvSpPr>
            <p:nvPr/>
          </p:nvSpPr>
          <p:spPr bwMode="auto">
            <a:xfrm rot="9864373">
              <a:off x="1339" y="2223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1" name="Arc 247"/>
            <p:cNvSpPr>
              <a:spLocks/>
            </p:cNvSpPr>
            <p:nvPr/>
          </p:nvSpPr>
          <p:spPr bwMode="auto">
            <a:xfrm rot="9864373">
              <a:off x="1422" y="2214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2" name="Arc 248"/>
            <p:cNvSpPr>
              <a:spLocks/>
            </p:cNvSpPr>
            <p:nvPr/>
          </p:nvSpPr>
          <p:spPr bwMode="auto">
            <a:xfrm rot="9864373" flipH="1" flipV="1">
              <a:off x="1391" y="2267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3" name="Line 249"/>
            <p:cNvSpPr>
              <a:spLocks noChangeShapeType="1"/>
            </p:cNvSpPr>
            <p:nvPr/>
          </p:nvSpPr>
          <p:spPr bwMode="auto">
            <a:xfrm rot="9008242" flipV="1">
              <a:off x="1611" y="2090"/>
              <a:ext cx="1" cy="32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4" name="Freeform 250"/>
            <p:cNvSpPr>
              <a:spLocks/>
            </p:cNvSpPr>
            <p:nvPr/>
          </p:nvSpPr>
          <p:spPr bwMode="auto">
            <a:xfrm rot="3608242">
              <a:off x="1606" y="2239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5" name="Line 251"/>
            <p:cNvSpPr>
              <a:spLocks noChangeShapeType="1"/>
            </p:cNvSpPr>
            <p:nvPr/>
          </p:nvSpPr>
          <p:spPr bwMode="auto">
            <a:xfrm rot="3608242">
              <a:off x="1633" y="2258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6" name="Line 252"/>
            <p:cNvSpPr>
              <a:spLocks noChangeShapeType="1"/>
            </p:cNvSpPr>
            <p:nvPr/>
          </p:nvSpPr>
          <p:spPr bwMode="auto">
            <a:xfrm rot="3608242">
              <a:off x="1584" y="229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7" name="Group 253"/>
            <p:cNvGrpSpPr>
              <a:grpSpLocks/>
            </p:cNvGrpSpPr>
            <p:nvPr/>
          </p:nvGrpSpPr>
          <p:grpSpPr bwMode="auto">
            <a:xfrm rot="3608242">
              <a:off x="1610" y="2371"/>
              <a:ext cx="270" cy="226"/>
              <a:chOff x="4785" y="11039"/>
              <a:chExt cx="829" cy="688"/>
            </a:xfrm>
          </p:grpSpPr>
          <p:sp>
            <p:nvSpPr>
              <p:cNvPr id="1076478" name="Freeform 25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79" name="Line 25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80" name="Line 25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81" name="Line 25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82" name="Arc 25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483" name="Freeform 259"/>
            <p:cNvSpPr>
              <a:spLocks/>
            </p:cNvSpPr>
            <p:nvPr/>
          </p:nvSpPr>
          <p:spPr bwMode="auto">
            <a:xfrm rot="6271705">
              <a:off x="1610" y="2289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4" name="Freeform 260"/>
            <p:cNvSpPr>
              <a:spLocks/>
            </p:cNvSpPr>
            <p:nvPr/>
          </p:nvSpPr>
          <p:spPr bwMode="auto">
            <a:xfrm rot="3608242">
              <a:off x="1562" y="2291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5" name="Arc 261"/>
            <p:cNvSpPr>
              <a:spLocks/>
            </p:cNvSpPr>
            <p:nvPr/>
          </p:nvSpPr>
          <p:spPr bwMode="auto">
            <a:xfrm rot="10545741">
              <a:off x="1624" y="2164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6" name="Arc 262"/>
            <p:cNvSpPr>
              <a:spLocks/>
            </p:cNvSpPr>
            <p:nvPr/>
          </p:nvSpPr>
          <p:spPr bwMode="auto">
            <a:xfrm rot="18270744" flipV="1">
              <a:off x="1497" y="2239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7" name="Freeform 263"/>
            <p:cNvSpPr>
              <a:spLocks/>
            </p:cNvSpPr>
            <p:nvPr/>
          </p:nvSpPr>
          <p:spPr bwMode="auto">
            <a:xfrm rot="3608242">
              <a:off x="1660" y="2320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8" name="Line 264"/>
            <p:cNvSpPr>
              <a:spLocks noChangeShapeType="1"/>
            </p:cNvSpPr>
            <p:nvPr/>
          </p:nvSpPr>
          <p:spPr bwMode="auto">
            <a:xfrm rot="3608242">
              <a:off x="1680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9" name="Line 265"/>
            <p:cNvSpPr>
              <a:spLocks noChangeShapeType="1"/>
            </p:cNvSpPr>
            <p:nvPr/>
          </p:nvSpPr>
          <p:spPr bwMode="auto">
            <a:xfrm rot="3608242">
              <a:off x="1730" y="2360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0" name="Line 266"/>
            <p:cNvSpPr>
              <a:spLocks noChangeShapeType="1"/>
            </p:cNvSpPr>
            <p:nvPr/>
          </p:nvSpPr>
          <p:spPr bwMode="auto">
            <a:xfrm rot="3608242">
              <a:off x="1583" y="2445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1" name="Arc 267"/>
            <p:cNvSpPr>
              <a:spLocks/>
            </p:cNvSpPr>
            <p:nvPr/>
          </p:nvSpPr>
          <p:spPr bwMode="auto">
            <a:xfrm rot="38736742">
              <a:off x="1644" y="2387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2" name="Arc 268"/>
            <p:cNvSpPr>
              <a:spLocks/>
            </p:cNvSpPr>
            <p:nvPr/>
          </p:nvSpPr>
          <p:spPr bwMode="auto">
            <a:xfrm rot="6271705" flipH="1" flipV="1">
              <a:off x="1598" y="2285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3" name="Arc 269"/>
            <p:cNvSpPr>
              <a:spLocks/>
            </p:cNvSpPr>
            <p:nvPr/>
          </p:nvSpPr>
          <p:spPr bwMode="auto">
            <a:xfrm rot="6271705">
              <a:off x="1559" y="2226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4" name="Arc 270"/>
            <p:cNvSpPr>
              <a:spLocks/>
            </p:cNvSpPr>
            <p:nvPr/>
          </p:nvSpPr>
          <p:spPr bwMode="auto">
            <a:xfrm rot="6271705">
              <a:off x="1576" y="2217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5" name="Arc 271"/>
            <p:cNvSpPr>
              <a:spLocks/>
            </p:cNvSpPr>
            <p:nvPr/>
          </p:nvSpPr>
          <p:spPr bwMode="auto">
            <a:xfrm rot="6271705" flipH="1" flipV="1">
              <a:off x="1608" y="2267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6" name="Line 272"/>
            <p:cNvSpPr>
              <a:spLocks noChangeShapeType="1"/>
            </p:cNvSpPr>
            <p:nvPr/>
          </p:nvSpPr>
          <p:spPr bwMode="auto">
            <a:xfrm rot="7200911">
              <a:off x="1381" y="2039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7" name="Line 273"/>
            <p:cNvSpPr>
              <a:spLocks noChangeShapeType="1"/>
            </p:cNvSpPr>
            <p:nvPr/>
          </p:nvSpPr>
          <p:spPr bwMode="auto">
            <a:xfrm rot="14421194">
              <a:off x="1683" y="2045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8" name="Group 274"/>
            <p:cNvGrpSpPr>
              <a:grpSpLocks/>
            </p:cNvGrpSpPr>
            <p:nvPr/>
          </p:nvGrpSpPr>
          <p:grpSpPr bwMode="auto">
            <a:xfrm rot="14454207">
              <a:off x="1767" y="2049"/>
              <a:ext cx="102" cy="81"/>
              <a:chOff x="5504" y="8144"/>
              <a:chExt cx="291" cy="236"/>
            </a:xfrm>
          </p:grpSpPr>
          <p:sp>
            <p:nvSpPr>
              <p:cNvPr id="1076499" name="Rectangle 27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00" name="Rectangle 27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19" name="Group 277"/>
            <p:cNvGrpSpPr>
              <a:grpSpLocks/>
            </p:cNvGrpSpPr>
            <p:nvPr/>
          </p:nvGrpSpPr>
          <p:grpSpPr bwMode="auto">
            <a:xfrm rot="7200911">
              <a:off x="1205" y="2042"/>
              <a:ext cx="99" cy="80"/>
              <a:chOff x="5504" y="8144"/>
              <a:chExt cx="291" cy="236"/>
            </a:xfrm>
          </p:grpSpPr>
          <p:sp>
            <p:nvSpPr>
              <p:cNvPr id="1076502" name="Rectangle 278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03" name="Rectangle 279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504" name="Rectangle 280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05" name="Rectangle 281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06" name="Rectangle 282"/>
            <p:cNvSpPr>
              <a:spLocks noChangeArrowheads="1"/>
            </p:cNvSpPr>
            <p:nvPr/>
          </p:nvSpPr>
          <p:spPr bwMode="auto">
            <a:xfrm rot="-9863530">
              <a:off x="1580" y="21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07" name="Rectangle 283"/>
            <p:cNvSpPr>
              <a:spLocks noChangeArrowheads="1"/>
            </p:cNvSpPr>
            <p:nvPr/>
          </p:nvSpPr>
          <p:spPr bwMode="auto">
            <a:xfrm rot="-45884290">
              <a:off x="2207" y="3458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08" name="Rectangle 284"/>
            <p:cNvSpPr>
              <a:spLocks noChangeArrowheads="1"/>
            </p:cNvSpPr>
            <p:nvPr/>
          </p:nvSpPr>
          <p:spPr bwMode="auto">
            <a:xfrm rot="-26140540">
              <a:off x="2263" y="3365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09" name="Rectangle 285"/>
            <p:cNvSpPr>
              <a:spLocks noChangeArrowheads="1"/>
            </p:cNvSpPr>
            <p:nvPr/>
          </p:nvSpPr>
          <p:spPr bwMode="auto">
            <a:xfrm rot="-25247889">
              <a:off x="2322" y="3409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10" name="Line 286"/>
            <p:cNvSpPr>
              <a:spLocks noChangeShapeType="1"/>
            </p:cNvSpPr>
            <p:nvPr/>
          </p:nvSpPr>
          <p:spPr bwMode="auto">
            <a:xfrm rot="14380151" flipV="1">
              <a:off x="2007" y="3487"/>
              <a:ext cx="623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11" name="Rectangle 287"/>
            <p:cNvSpPr>
              <a:spLocks noChangeArrowheads="1"/>
            </p:cNvSpPr>
            <p:nvPr/>
          </p:nvSpPr>
          <p:spPr bwMode="auto">
            <a:xfrm rot="-28819849">
              <a:off x="2364" y="3660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12" name="Freeform 288"/>
            <p:cNvSpPr>
              <a:spLocks/>
            </p:cNvSpPr>
            <p:nvPr/>
          </p:nvSpPr>
          <p:spPr bwMode="auto">
            <a:xfrm rot="-28819849">
              <a:off x="2213" y="3303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13" name="Line 289"/>
            <p:cNvSpPr>
              <a:spLocks noChangeShapeType="1"/>
            </p:cNvSpPr>
            <p:nvPr/>
          </p:nvSpPr>
          <p:spPr bwMode="auto">
            <a:xfrm rot="-28819849">
              <a:off x="2190" y="3349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14" name="Line 290"/>
            <p:cNvSpPr>
              <a:spLocks noChangeShapeType="1"/>
            </p:cNvSpPr>
            <p:nvPr/>
          </p:nvSpPr>
          <p:spPr bwMode="auto">
            <a:xfrm rot="-28819849">
              <a:off x="2241" y="332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20" name="Group 291"/>
            <p:cNvGrpSpPr>
              <a:grpSpLocks/>
            </p:cNvGrpSpPr>
            <p:nvPr/>
          </p:nvGrpSpPr>
          <p:grpSpPr bwMode="auto">
            <a:xfrm rot="-28819849">
              <a:off x="1973" y="3013"/>
              <a:ext cx="267" cy="224"/>
              <a:chOff x="4785" y="11039"/>
              <a:chExt cx="829" cy="688"/>
            </a:xfrm>
          </p:grpSpPr>
          <p:sp>
            <p:nvSpPr>
              <p:cNvPr id="1076516" name="Freeform 29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17" name="Line 29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18" name="Line 29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19" name="Line 29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20" name="Arc 29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521" name="Freeform 297"/>
            <p:cNvSpPr>
              <a:spLocks/>
            </p:cNvSpPr>
            <p:nvPr/>
          </p:nvSpPr>
          <p:spPr bwMode="auto">
            <a:xfrm rot="-26156385">
              <a:off x="2147" y="3224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2" name="Freeform 298"/>
            <p:cNvSpPr>
              <a:spLocks/>
            </p:cNvSpPr>
            <p:nvPr/>
          </p:nvSpPr>
          <p:spPr bwMode="auto">
            <a:xfrm rot="-28819849">
              <a:off x="2089" y="3217"/>
              <a:ext cx="201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3" name="Arc 299"/>
            <p:cNvSpPr>
              <a:spLocks/>
            </p:cNvSpPr>
            <p:nvPr/>
          </p:nvSpPr>
          <p:spPr bwMode="auto">
            <a:xfrm rot="-21882350">
              <a:off x="2100" y="3294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4" name="Arc 300"/>
            <p:cNvSpPr>
              <a:spLocks/>
            </p:cNvSpPr>
            <p:nvPr/>
          </p:nvSpPr>
          <p:spPr bwMode="auto">
            <a:xfrm rot="7442651" flipV="1">
              <a:off x="2227" y="3220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5" name="Freeform 301"/>
            <p:cNvSpPr>
              <a:spLocks/>
            </p:cNvSpPr>
            <p:nvPr/>
          </p:nvSpPr>
          <p:spPr bwMode="auto">
            <a:xfrm rot="-28819849">
              <a:off x="2117" y="3119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6" name="Line 302"/>
            <p:cNvSpPr>
              <a:spLocks noChangeShapeType="1"/>
            </p:cNvSpPr>
            <p:nvPr/>
          </p:nvSpPr>
          <p:spPr bwMode="auto">
            <a:xfrm rot="-28819849">
              <a:off x="2174" y="3147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7" name="Line 303"/>
            <p:cNvSpPr>
              <a:spLocks noChangeShapeType="1"/>
            </p:cNvSpPr>
            <p:nvPr/>
          </p:nvSpPr>
          <p:spPr bwMode="auto">
            <a:xfrm rot="-28819849">
              <a:off x="2186" y="31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8" name="Arc 304"/>
            <p:cNvSpPr>
              <a:spLocks/>
            </p:cNvSpPr>
            <p:nvPr/>
          </p:nvSpPr>
          <p:spPr bwMode="auto">
            <a:xfrm rot="6308652">
              <a:off x="1986" y="2994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9" name="Arc 305"/>
            <p:cNvSpPr>
              <a:spLocks/>
            </p:cNvSpPr>
            <p:nvPr/>
          </p:nvSpPr>
          <p:spPr bwMode="auto">
            <a:xfrm rot="-26156385" flipH="1" flipV="1">
              <a:off x="2097" y="3163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0" name="Arc 306"/>
            <p:cNvSpPr>
              <a:spLocks/>
            </p:cNvSpPr>
            <p:nvPr/>
          </p:nvSpPr>
          <p:spPr bwMode="auto">
            <a:xfrm rot="-26156385">
              <a:off x="2136" y="3222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1" name="Arc 307"/>
            <p:cNvSpPr>
              <a:spLocks/>
            </p:cNvSpPr>
            <p:nvPr/>
          </p:nvSpPr>
          <p:spPr bwMode="auto">
            <a:xfrm rot="-26156385">
              <a:off x="2216" y="3327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2" name="Arc 308"/>
            <p:cNvSpPr>
              <a:spLocks/>
            </p:cNvSpPr>
            <p:nvPr/>
          </p:nvSpPr>
          <p:spPr bwMode="auto">
            <a:xfrm rot="-26156385" flipH="1" flipV="1">
              <a:off x="2184" y="3276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3" name="Line 309"/>
            <p:cNvSpPr>
              <a:spLocks noChangeShapeType="1"/>
            </p:cNvSpPr>
            <p:nvPr/>
          </p:nvSpPr>
          <p:spPr bwMode="auto">
            <a:xfrm rot="16187483" flipV="1">
              <a:off x="2164" y="3337"/>
              <a:ext cx="1" cy="318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4" name="Freeform 310"/>
            <p:cNvSpPr>
              <a:spLocks/>
            </p:cNvSpPr>
            <p:nvPr/>
          </p:nvSpPr>
          <p:spPr bwMode="auto">
            <a:xfrm rot="-32412517">
              <a:off x="2124" y="3462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5" name="Line 311"/>
            <p:cNvSpPr>
              <a:spLocks noChangeShapeType="1"/>
            </p:cNvSpPr>
            <p:nvPr/>
          </p:nvSpPr>
          <p:spPr bwMode="auto">
            <a:xfrm rot="-32412517">
              <a:off x="2124" y="3523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6" name="Line 312"/>
            <p:cNvSpPr>
              <a:spLocks noChangeShapeType="1"/>
            </p:cNvSpPr>
            <p:nvPr/>
          </p:nvSpPr>
          <p:spPr bwMode="auto">
            <a:xfrm rot="-32412517">
              <a:off x="2122" y="346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21" name="Group 313"/>
            <p:cNvGrpSpPr>
              <a:grpSpLocks/>
            </p:cNvGrpSpPr>
            <p:nvPr/>
          </p:nvGrpSpPr>
          <p:grpSpPr bwMode="auto">
            <a:xfrm rot="-32412517">
              <a:off x="1761" y="3384"/>
              <a:ext cx="270" cy="226"/>
              <a:chOff x="4785" y="11039"/>
              <a:chExt cx="829" cy="688"/>
            </a:xfrm>
          </p:grpSpPr>
          <p:sp>
            <p:nvSpPr>
              <p:cNvPr id="1076538" name="Freeform 31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39" name="Line 31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40" name="Line 31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41" name="Line 31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42" name="Arc 31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543" name="Freeform 319"/>
            <p:cNvSpPr>
              <a:spLocks/>
            </p:cNvSpPr>
            <p:nvPr/>
          </p:nvSpPr>
          <p:spPr bwMode="auto">
            <a:xfrm rot="-29749054">
              <a:off x="2017" y="3446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4" name="Freeform 320"/>
            <p:cNvSpPr>
              <a:spLocks/>
            </p:cNvSpPr>
            <p:nvPr/>
          </p:nvSpPr>
          <p:spPr bwMode="auto">
            <a:xfrm rot="-32412517">
              <a:off x="1957" y="3445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5" name="Arc 321"/>
            <p:cNvSpPr>
              <a:spLocks/>
            </p:cNvSpPr>
            <p:nvPr/>
          </p:nvSpPr>
          <p:spPr bwMode="auto">
            <a:xfrm rot="-25475019">
              <a:off x="2070" y="3493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6" name="Arc 322"/>
            <p:cNvSpPr>
              <a:spLocks/>
            </p:cNvSpPr>
            <p:nvPr/>
          </p:nvSpPr>
          <p:spPr bwMode="auto">
            <a:xfrm rot="3849983" flipV="1">
              <a:off x="2068" y="3347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7" name="Freeform 323"/>
            <p:cNvSpPr>
              <a:spLocks/>
            </p:cNvSpPr>
            <p:nvPr/>
          </p:nvSpPr>
          <p:spPr bwMode="auto">
            <a:xfrm rot="-32412517">
              <a:off x="1948" y="3411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8" name="Line 324"/>
            <p:cNvSpPr>
              <a:spLocks noChangeShapeType="1"/>
            </p:cNvSpPr>
            <p:nvPr/>
          </p:nvSpPr>
          <p:spPr bwMode="auto">
            <a:xfrm rot="-32412517">
              <a:off x="202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9" name="Line 325"/>
            <p:cNvSpPr>
              <a:spLocks noChangeShapeType="1"/>
            </p:cNvSpPr>
            <p:nvPr/>
          </p:nvSpPr>
          <p:spPr bwMode="auto">
            <a:xfrm rot="-32412517">
              <a:off x="1949" y="3579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0" name="Line 326"/>
            <p:cNvSpPr>
              <a:spLocks noChangeShapeType="1"/>
            </p:cNvSpPr>
            <p:nvPr/>
          </p:nvSpPr>
          <p:spPr bwMode="auto">
            <a:xfrm rot="-32412517">
              <a:off x="1945" y="3411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1" name="Arc 327"/>
            <p:cNvSpPr>
              <a:spLocks/>
            </p:cNvSpPr>
            <p:nvPr/>
          </p:nvSpPr>
          <p:spPr bwMode="auto">
            <a:xfrm rot="2715983">
              <a:off x="1762" y="3381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2" name="Arc 328"/>
            <p:cNvSpPr>
              <a:spLocks/>
            </p:cNvSpPr>
            <p:nvPr/>
          </p:nvSpPr>
          <p:spPr bwMode="auto">
            <a:xfrm rot="-29749054" flipH="1" flipV="1">
              <a:off x="1953" y="3415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3" name="Arc 329"/>
            <p:cNvSpPr>
              <a:spLocks/>
            </p:cNvSpPr>
            <p:nvPr/>
          </p:nvSpPr>
          <p:spPr bwMode="auto">
            <a:xfrm rot="-29749054">
              <a:off x="2024" y="3410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4" name="Arc 330"/>
            <p:cNvSpPr>
              <a:spLocks/>
            </p:cNvSpPr>
            <p:nvPr/>
          </p:nvSpPr>
          <p:spPr bwMode="auto">
            <a:xfrm rot="-29749054">
              <a:off x="2138" y="3462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5" name="Arc 331"/>
            <p:cNvSpPr>
              <a:spLocks/>
            </p:cNvSpPr>
            <p:nvPr/>
          </p:nvSpPr>
          <p:spPr bwMode="auto">
            <a:xfrm rot="-29749054" flipH="1" flipV="1">
              <a:off x="2078" y="3464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6" name="Line 332"/>
            <p:cNvSpPr>
              <a:spLocks noChangeShapeType="1"/>
            </p:cNvSpPr>
            <p:nvPr/>
          </p:nvSpPr>
          <p:spPr bwMode="auto">
            <a:xfrm rot="-28819849">
              <a:off x="2361" y="3224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7" name="Line 333"/>
            <p:cNvSpPr>
              <a:spLocks noChangeShapeType="1"/>
            </p:cNvSpPr>
            <p:nvPr/>
          </p:nvSpPr>
          <p:spPr bwMode="auto">
            <a:xfrm rot="-21599564">
              <a:off x="2207" y="3487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22" name="Group 334"/>
            <p:cNvGrpSpPr>
              <a:grpSpLocks/>
            </p:cNvGrpSpPr>
            <p:nvPr/>
          </p:nvGrpSpPr>
          <p:grpSpPr bwMode="auto">
            <a:xfrm rot="-21566552">
              <a:off x="2152" y="3714"/>
              <a:ext cx="102" cy="81"/>
              <a:chOff x="5504" y="8144"/>
              <a:chExt cx="291" cy="236"/>
            </a:xfrm>
          </p:grpSpPr>
          <p:sp>
            <p:nvSpPr>
              <p:cNvPr id="1076559" name="Rectangle 33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60" name="Rectangle 33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23" name="Group 337"/>
            <p:cNvGrpSpPr>
              <a:grpSpLocks/>
            </p:cNvGrpSpPr>
            <p:nvPr/>
          </p:nvGrpSpPr>
          <p:grpSpPr bwMode="auto">
            <a:xfrm rot="-28819849">
              <a:off x="2438" y="3230"/>
              <a:ext cx="99" cy="80"/>
              <a:chOff x="5504" y="8144"/>
              <a:chExt cx="291" cy="236"/>
            </a:xfrm>
          </p:grpSpPr>
          <p:sp>
            <p:nvSpPr>
              <p:cNvPr id="1076562" name="Rectangle 338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63" name="Rectangle 339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564" name="Rectangle 340"/>
            <p:cNvSpPr>
              <a:spLocks noChangeArrowheads="1"/>
            </p:cNvSpPr>
            <p:nvPr/>
          </p:nvSpPr>
          <p:spPr bwMode="auto">
            <a:xfrm rot="-25247889">
              <a:off x="2322" y="3409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65" name="Rectangle 341"/>
            <p:cNvSpPr>
              <a:spLocks noChangeArrowheads="1"/>
            </p:cNvSpPr>
            <p:nvPr/>
          </p:nvSpPr>
          <p:spPr bwMode="auto">
            <a:xfrm rot="-26140540">
              <a:off x="2263" y="33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66" name="Rectangle 342"/>
            <p:cNvSpPr>
              <a:spLocks noChangeArrowheads="1"/>
            </p:cNvSpPr>
            <p:nvPr/>
          </p:nvSpPr>
          <p:spPr bwMode="auto">
            <a:xfrm rot="-45884290">
              <a:off x="2207" y="3458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</p:grpSp>
      <p:sp>
        <p:nvSpPr>
          <p:cNvPr id="1076567" name="Text Box 343"/>
          <p:cNvSpPr txBox="1">
            <a:spLocks noChangeArrowheads="1"/>
          </p:cNvSpPr>
          <p:nvPr/>
        </p:nvSpPr>
        <p:spPr bwMode="auto">
          <a:xfrm>
            <a:off x="2932113" y="3379773"/>
            <a:ext cx="14954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DECIGO </a:t>
            </a:r>
          </a:p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Pathfinder</a:t>
            </a:r>
          </a:p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 (DPF)</a:t>
            </a:r>
          </a:p>
        </p:txBody>
      </p:sp>
      <p:sp>
        <p:nvSpPr>
          <p:cNvPr id="1076568" name="Text Box 344"/>
          <p:cNvSpPr txBox="1">
            <a:spLocks noChangeArrowheads="1"/>
          </p:cNvSpPr>
          <p:nvPr/>
        </p:nvSpPr>
        <p:spPr bwMode="auto">
          <a:xfrm>
            <a:off x="4859338" y="3660761"/>
            <a:ext cx="1857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n-US" altLang="ja-JP" sz="1600" b="1" dirty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Pre-DECIGO</a:t>
            </a:r>
          </a:p>
        </p:txBody>
      </p:sp>
      <p:sp>
        <p:nvSpPr>
          <p:cNvPr id="1076569" name="Text Box 345"/>
          <p:cNvSpPr txBox="1">
            <a:spLocks noChangeArrowheads="1"/>
          </p:cNvSpPr>
          <p:nvPr/>
        </p:nvSpPr>
        <p:spPr bwMode="auto">
          <a:xfrm>
            <a:off x="7575550" y="3735373"/>
            <a:ext cx="1244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n-US" altLang="ja-JP" sz="1600" b="1" dirty="0">
                <a:solidFill>
                  <a:srgbClr val="FF9999"/>
                </a:solidFill>
                <a:latin typeface="Tahoma" pitchFamily="34" charset="0"/>
                <a:ea typeface="HGP創英角ｺﾞｼｯｸUB" pitchFamily="50" charset="-128"/>
              </a:rPr>
              <a:t>DECIGO</a:t>
            </a:r>
          </a:p>
        </p:txBody>
      </p:sp>
      <p:sp>
        <p:nvSpPr>
          <p:cNvPr id="1076570" name="AutoShape 346"/>
          <p:cNvSpPr>
            <a:spLocks noChangeArrowheads="1"/>
          </p:cNvSpPr>
          <p:nvPr/>
        </p:nvSpPr>
        <p:spPr bwMode="auto">
          <a:xfrm>
            <a:off x="1036638" y="2743186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71" name="Text Box 347"/>
          <p:cNvSpPr txBox="1">
            <a:spLocks noChangeArrowheads="1"/>
          </p:cNvSpPr>
          <p:nvPr/>
        </p:nvSpPr>
        <p:spPr bwMode="auto">
          <a:xfrm>
            <a:off x="917575" y="2203436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R&amp;D</a:t>
            </a:r>
          </a:p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Fabrication</a:t>
            </a:r>
          </a:p>
        </p:txBody>
      </p:sp>
      <p:sp>
        <p:nvSpPr>
          <p:cNvPr id="1076572" name="Text Box 348"/>
          <p:cNvSpPr txBox="1">
            <a:spLocks noChangeArrowheads="1"/>
          </p:cNvSpPr>
          <p:nvPr/>
        </p:nvSpPr>
        <p:spPr bwMode="auto">
          <a:xfrm>
            <a:off x="3708400" y="2203436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R&amp;D</a:t>
            </a:r>
          </a:p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Fabrication</a:t>
            </a:r>
          </a:p>
        </p:txBody>
      </p:sp>
      <p:sp>
        <p:nvSpPr>
          <p:cNvPr id="1076573" name="Text Box 349"/>
          <p:cNvSpPr txBox="1">
            <a:spLocks noChangeArrowheads="1"/>
          </p:cNvSpPr>
          <p:nvPr/>
        </p:nvSpPr>
        <p:spPr bwMode="auto">
          <a:xfrm>
            <a:off x="6048375" y="2203436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R&amp;D</a:t>
            </a:r>
          </a:p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Fabrication</a:t>
            </a:r>
          </a:p>
        </p:txBody>
      </p:sp>
      <p:sp>
        <p:nvSpPr>
          <p:cNvPr id="1076574" name="AutoShape 350"/>
          <p:cNvSpPr>
            <a:spLocks noChangeArrowheads="1"/>
          </p:cNvSpPr>
          <p:nvPr/>
        </p:nvSpPr>
        <p:spPr bwMode="auto">
          <a:xfrm>
            <a:off x="3016250" y="1752586"/>
            <a:ext cx="360363" cy="360362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75" name="AutoShape 351"/>
          <p:cNvSpPr>
            <a:spLocks noChangeArrowheads="1"/>
          </p:cNvSpPr>
          <p:nvPr/>
        </p:nvSpPr>
        <p:spPr bwMode="auto">
          <a:xfrm>
            <a:off x="7754938" y="1752586"/>
            <a:ext cx="360362" cy="360362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76" name="AutoShape 352"/>
          <p:cNvSpPr>
            <a:spLocks noChangeArrowheads="1"/>
          </p:cNvSpPr>
          <p:nvPr/>
        </p:nvSpPr>
        <p:spPr bwMode="auto">
          <a:xfrm>
            <a:off x="5386388" y="1752586"/>
            <a:ext cx="360362" cy="360362"/>
          </a:xfrm>
          <a:prstGeom prst="triangle">
            <a:avLst>
              <a:gd name="adj" fmla="val 50000"/>
            </a:avLst>
          </a:prstGeom>
          <a:solidFill>
            <a:srgbClr val="9900CC"/>
          </a:solidFill>
          <a:ln w="9525">
            <a:solidFill>
              <a:srgbClr val="9900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77" name="AutoShape 353"/>
          <p:cNvSpPr>
            <a:spLocks noChangeArrowheads="1"/>
          </p:cNvSpPr>
          <p:nvPr/>
        </p:nvSpPr>
        <p:spPr bwMode="auto">
          <a:xfrm>
            <a:off x="3887788" y="2743186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78" name="AutoShape 354"/>
          <p:cNvSpPr>
            <a:spLocks noChangeArrowheads="1"/>
          </p:cNvSpPr>
          <p:nvPr/>
        </p:nvSpPr>
        <p:spPr bwMode="auto">
          <a:xfrm>
            <a:off x="6138863" y="2743186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pic>
        <p:nvPicPr>
          <p:cNvPr id="1076579" name="Picture 355" descr="クリップボード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2988" y="3214673"/>
            <a:ext cx="1296987" cy="1042988"/>
          </a:xfrm>
          <a:prstGeom prst="rect">
            <a:avLst/>
          </a:prstGeom>
          <a:noFill/>
        </p:spPr>
      </p:pic>
      <p:sp>
        <p:nvSpPr>
          <p:cNvPr id="1076580" name="Text Box 356"/>
          <p:cNvSpPr txBox="1">
            <a:spLocks noChangeArrowheads="1"/>
          </p:cNvSpPr>
          <p:nvPr/>
        </p:nvSpPr>
        <p:spPr bwMode="auto">
          <a:xfrm>
            <a:off x="989013" y="4159241"/>
            <a:ext cx="215422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600" b="1" dirty="0">
                <a:solidFill>
                  <a:schemeClr val="tx1">
                    <a:lumMod val="20000"/>
                    <a:lumOff val="80000"/>
                  </a:schemeClr>
                </a:solidFill>
                <a:latin typeface="Tahoma" pitchFamily="34" charset="0"/>
                <a:ea typeface="HGP創英角ｺﾞｼｯｸUB" pitchFamily="50" charset="-128"/>
              </a:rPr>
              <a:t>SDS-1/SWIM</a:t>
            </a:r>
          </a:p>
        </p:txBody>
      </p:sp>
      <p:sp>
        <p:nvSpPr>
          <p:cNvPr id="317" name="スライド番号プレースホルダ 3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35</a:t>
            </a:fld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The 20th workshop on General Relativity and Gravitation  (JGRG20, Sept. 23, 2010, YITP, Kyoto)</a:t>
            </a:r>
            <a:endParaRPr lang="en-US" altLang="ja-JP" sz="12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96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48" y="1074761"/>
            <a:ext cx="7858180" cy="5211759"/>
          </a:xfrm>
        </p:spPr>
        <p:txBody>
          <a:bodyPr/>
          <a:lstStyle/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/>
              <a:t>     </a:t>
            </a:r>
            <a:r>
              <a:rPr lang="en-US" altLang="ja-JP" sz="3600" b="1" dirty="0" smtClean="0">
                <a:solidFill>
                  <a:srgbClr val="FFFFFF"/>
                </a:solidFill>
              </a:rPr>
              <a:t>1. Introduction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600" b="1" dirty="0" smtClean="0"/>
              <a:t>    2. LCGT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600" b="1" dirty="0" smtClean="0"/>
              <a:t>    </a:t>
            </a:r>
            <a:r>
              <a:rPr lang="en-US" altLang="ja-JP" sz="3600" b="1" dirty="0" smtClean="0">
                <a:solidFill>
                  <a:srgbClr val="FF7C80"/>
                </a:solidFill>
              </a:rPr>
              <a:t>3. DECIGO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600" b="1" dirty="0" smtClean="0">
                <a:solidFill>
                  <a:srgbClr val="FF7C80"/>
                </a:solidFill>
              </a:rPr>
              <a:t>          </a:t>
            </a:r>
            <a:r>
              <a:rPr lang="en-US" altLang="ja-JP" sz="2800" b="1" dirty="0" smtClean="0">
                <a:solidFill>
                  <a:srgbClr val="FFFFFF"/>
                </a:solidFill>
              </a:rPr>
              <a:t>Overview and design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FF7C80"/>
                </a:solidFill>
              </a:rPr>
              <a:t>             DECIGO Pathfinder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FFFFFF"/>
                </a:solidFill>
              </a:rPr>
              <a:t>             Space demonstration by SWIM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600" b="1" dirty="0" smtClean="0"/>
              <a:t>    4. Summary</a:t>
            </a:r>
            <a:r>
              <a:rPr lang="ja-JP" altLang="en-US" sz="2800" b="1" dirty="0" smtClean="0">
                <a:solidFill>
                  <a:srgbClr val="008000"/>
                </a:solidFill>
              </a:rPr>
              <a:t>          </a:t>
            </a:r>
            <a:endParaRPr lang="ja-JP" altLang="en-US" sz="2800" b="1" dirty="0"/>
          </a:p>
        </p:txBody>
      </p:sp>
      <p:sp>
        <p:nvSpPr>
          <p:cNvPr id="19640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ja-JP" altLang="ja-JP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4D060A6-9F2D-4B2F-AA5E-080FECEE08E7}" type="slidenum">
              <a:rPr lang="en-US" altLang="ja-JP" smtClean="0"/>
              <a:pPr/>
              <a:t>36</a:t>
            </a:fld>
            <a:endParaRPr lang="en-US" altLang="ja-JP" dirty="0"/>
          </a:p>
        </p:txBody>
      </p:sp>
      <p:sp>
        <p:nvSpPr>
          <p:cNvPr id="8" name="下矢印 7"/>
          <p:cNvSpPr/>
          <p:nvPr/>
        </p:nvSpPr>
        <p:spPr bwMode="auto">
          <a:xfrm rot="5400000" flipV="1">
            <a:off x="1500166" y="4143380"/>
            <a:ext cx="428628" cy="285752"/>
          </a:xfrm>
          <a:prstGeom prst="downArrow">
            <a:avLst/>
          </a:prstGeom>
          <a:solidFill>
            <a:srgbClr val="FFFFFF">
              <a:alpha val="1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3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2143116"/>
            <a:ext cx="1305302" cy="131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76229" name="Group 5"/>
          <p:cNvGraphicFramePr>
            <a:graphicFrameLocks noGrp="1"/>
          </p:cNvGraphicFramePr>
          <p:nvPr/>
        </p:nvGraphicFramePr>
        <p:xfrm>
          <a:off x="611188" y="1142984"/>
          <a:ext cx="8280400" cy="5214974"/>
        </p:xfrm>
        <a:graphic>
          <a:graphicData uri="http://schemas.openxmlformats.org/drawingml/2006/table">
            <a:tbl>
              <a:tblPr/>
              <a:tblGrid>
                <a:gridCol w="395287"/>
                <a:gridCol w="393700"/>
                <a:gridCol w="393700"/>
                <a:gridCol w="393700"/>
                <a:gridCol w="395288"/>
                <a:gridCol w="395287"/>
                <a:gridCol w="393700"/>
                <a:gridCol w="395288"/>
                <a:gridCol w="120650"/>
                <a:gridCol w="273050"/>
                <a:gridCol w="393700"/>
                <a:gridCol w="395287"/>
                <a:gridCol w="392113"/>
                <a:gridCol w="395287"/>
                <a:gridCol w="395288"/>
                <a:gridCol w="392112"/>
                <a:gridCol w="395288"/>
                <a:gridCol w="395287"/>
                <a:gridCol w="393700"/>
                <a:gridCol w="395288"/>
                <a:gridCol w="392112"/>
                <a:gridCol w="395288"/>
              </a:tblGrid>
              <a:tr h="42782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ja-JP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2010</a:t>
                      </a:r>
                    </a:p>
                  </a:txBody>
                  <a:tcPr marL="0" marR="0" marT="0" marB="0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11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12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13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14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15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16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17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18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19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20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21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22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23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24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25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26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27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28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29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05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Mission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ja-JP" altLang="ja-JP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10309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Objective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　  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Space test of key tech.</a:t>
                      </a: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　　</a:t>
                      </a:r>
                      <a:endParaRPr kumimoji="1" lang="en-US" altLang="ja-JP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GW observation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Detect GW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      with min. spec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FP between S/C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GW astronomy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en-US" altLang="ja-JP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8556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Design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　　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Single small satellite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　　</a:t>
                      </a:r>
                      <a:r>
                        <a:rPr kumimoji="0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Short FP interferometer</a:t>
                      </a:r>
                      <a:endParaRPr kumimoji="0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3 S/C 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 interferometer unit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3 S/C 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   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x 3-4 units</a:t>
                      </a: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762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solidFill>
                  <a:srgbClr val="DDDDDD"/>
                </a:solidFill>
              </a:rPr>
              <a:t>Roadmap</a:t>
            </a:r>
            <a:endParaRPr lang="ja-JP" altLang="en-US" dirty="0">
              <a:solidFill>
                <a:srgbClr val="DDDDDD"/>
              </a:solidFill>
            </a:endParaRPr>
          </a:p>
        </p:txBody>
      </p:sp>
      <p:sp>
        <p:nvSpPr>
          <p:cNvPr id="35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The 20th workshop on General Relativity and Gravitation  (JGRG20, Sept. 23, 2010, YITP, Kyoto)</a:t>
            </a:r>
            <a:endParaRPr lang="en-US" altLang="ja-JP" dirty="0"/>
          </a:p>
        </p:txBody>
      </p:sp>
      <p:sp>
        <p:nvSpPr>
          <p:cNvPr id="1076228" name="Text Box 4"/>
          <p:cNvSpPr txBox="1">
            <a:spLocks noChangeArrowheads="1"/>
          </p:cNvSpPr>
          <p:nvPr/>
        </p:nvSpPr>
        <p:spPr bwMode="auto">
          <a:xfrm>
            <a:off x="6805613" y="850900"/>
            <a:ext cx="2303462" cy="2746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altLang="ja-JP" sz="12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Figure: S.Kawamura</a:t>
            </a:r>
          </a:p>
        </p:txBody>
      </p:sp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5029200" y="2473311"/>
            <a:ext cx="1044575" cy="957262"/>
            <a:chOff x="741" y="473"/>
            <a:chExt cx="3836" cy="3504"/>
          </a:xfrm>
        </p:grpSpPr>
        <p:sp>
          <p:nvSpPr>
            <p:cNvPr id="1076272" name="Oval 48"/>
            <p:cNvSpPr>
              <a:spLocks noChangeArrowheads="1"/>
            </p:cNvSpPr>
            <p:nvPr/>
          </p:nvSpPr>
          <p:spPr bwMode="auto">
            <a:xfrm>
              <a:off x="741" y="2680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273" name="Oval 49"/>
            <p:cNvSpPr>
              <a:spLocks noChangeArrowheads="1"/>
            </p:cNvSpPr>
            <p:nvPr/>
          </p:nvSpPr>
          <p:spPr bwMode="auto">
            <a:xfrm>
              <a:off x="3281" y="2680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274" name="Oval 50"/>
            <p:cNvSpPr>
              <a:spLocks noChangeArrowheads="1"/>
            </p:cNvSpPr>
            <p:nvPr/>
          </p:nvSpPr>
          <p:spPr bwMode="auto">
            <a:xfrm>
              <a:off x="2008" y="473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3" name="Group 51"/>
            <p:cNvGrpSpPr>
              <a:grpSpLocks/>
            </p:cNvGrpSpPr>
            <p:nvPr/>
          </p:nvGrpSpPr>
          <p:grpSpPr bwMode="auto">
            <a:xfrm rot="7209001">
              <a:off x="2107" y="1529"/>
              <a:ext cx="432" cy="358"/>
              <a:chOff x="4785" y="11039"/>
              <a:chExt cx="829" cy="688"/>
            </a:xfrm>
          </p:grpSpPr>
          <p:sp>
            <p:nvSpPr>
              <p:cNvPr id="1076276" name="Freeform 5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77" name="Line 5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78" name="Line 5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79" name="Line 5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0" name="Arc 5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4" name="Group 57"/>
            <p:cNvGrpSpPr>
              <a:grpSpLocks/>
            </p:cNvGrpSpPr>
            <p:nvPr/>
          </p:nvGrpSpPr>
          <p:grpSpPr bwMode="auto">
            <a:xfrm rot="7209001">
              <a:off x="2107" y="1529"/>
              <a:ext cx="432" cy="358"/>
              <a:chOff x="4785" y="11039"/>
              <a:chExt cx="829" cy="688"/>
            </a:xfrm>
          </p:grpSpPr>
          <p:sp>
            <p:nvSpPr>
              <p:cNvPr id="1076282" name="Freeform 58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3" name="Line 59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4" name="Line 60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5" name="Line 61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6" name="Arc 62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5" name="Group 63"/>
            <p:cNvGrpSpPr>
              <a:grpSpLocks/>
            </p:cNvGrpSpPr>
            <p:nvPr/>
          </p:nvGrpSpPr>
          <p:grpSpPr bwMode="auto">
            <a:xfrm flipH="1">
              <a:off x="3041" y="3145"/>
              <a:ext cx="432" cy="358"/>
              <a:chOff x="4785" y="11039"/>
              <a:chExt cx="829" cy="688"/>
            </a:xfrm>
          </p:grpSpPr>
          <p:sp>
            <p:nvSpPr>
              <p:cNvPr id="1076288" name="Freeform 6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9" name="Line 6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0" name="Line 6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1" name="Line 6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2" name="Arc 6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6" name="Group 69"/>
            <p:cNvGrpSpPr>
              <a:grpSpLocks/>
            </p:cNvGrpSpPr>
            <p:nvPr/>
          </p:nvGrpSpPr>
          <p:grpSpPr bwMode="auto">
            <a:xfrm flipH="1">
              <a:off x="3041" y="3142"/>
              <a:ext cx="432" cy="361"/>
              <a:chOff x="4785" y="11039"/>
              <a:chExt cx="829" cy="688"/>
            </a:xfrm>
          </p:grpSpPr>
          <p:sp>
            <p:nvSpPr>
              <p:cNvPr id="1076294" name="Freeform 7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5" name="Line 7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6" name="Line 7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7" name="Line 7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8" name="Arc 7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299" name="Rectangle 75"/>
            <p:cNvSpPr>
              <a:spLocks noChangeArrowheads="1"/>
            </p:cNvSpPr>
            <p:nvPr/>
          </p:nvSpPr>
          <p:spPr bwMode="auto">
            <a:xfrm rot="-17064441">
              <a:off x="1453" y="3113"/>
              <a:ext cx="30" cy="127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0" name="Rectangle 76"/>
            <p:cNvSpPr>
              <a:spLocks noChangeArrowheads="1"/>
            </p:cNvSpPr>
            <p:nvPr/>
          </p:nvSpPr>
          <p:spPr bwMode="auto">
            <a:xfrm rot="2679310">
              <a:off x="1537" y="3266"/>
              <a:ext cx="27" cy="127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1" name="Rectangle 77"/>
            <p:cNvSpPr>
              <a:spLocks noChangeArrowheads="1"/>
            </p:cNvSpPr>
            <p:nvPr/>
          </p:nvSpPr>
          <p:spPr bwMode="auto">
            <a:xfrm rot="3571960">
              <a:off x="1371" y="3219"/>
              <a:ext cx="33" cy="252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2" name="Line 78"/>
            <p:cNvSpPr>
              <a:spLocks noChangeShapeType="1"/>
            </p:cNvSpPr>
            <p:nvPr/>
          </p:nvSpPr>
          <p:spPr bwMode="auto">
            <a:xfrm flipV="1">
              <a:off x="901" y="3328"/>
              <a:ext cx="2362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3" name="Rectangle 79"/>
            <p:cNvSpPr>
              <a:spLocks noChangeArrowheads="1"/>
            </p:cNvSpPr>
            <p:nvPr/>
          </p:nvSpPr>
          <p:spPr bwMode="auto">
            <a:xfrm>
              <a:off x="874" y="3260"/>
              <a:ext cx="255" cy="13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4" name="Freeform 80"/>
            <p:cNvSpPr>
              <a:spLocks/>
            </p:cNvSpPr>
            <p:nvPr/>
          </p:nvSpPr>
          <p:spPr bwMode="auto">
            <a:xfrm>
              <a:off x="1653" y="3278"/>
              <a:ext cx="56" cy="101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5" name="Line 81"/>
            <p:cNvSpPr>
              <a:spLocks noChangeShapeType="1"/>
            </p:cNvSpPr>
            <p:nvPr/>
          </p:nvSpPr>
          <p:spPr bwMode="auto">
            <a:xfrm>
              <a:off x="1656" y="3281"/>
              <a:ext cx="50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6" name="Line 82"/>
            <p:cNvSpPr>
              <a:spLocks noChangeShapeType="1"/>
            </p:cNvSpPr>
            <p:nvPr/>
          </p:nvSpPr>
          <p:spPr bwMode="auto">
            <a:xfrm>
              <a:off x="1659" y="3376"/>
              <a:ext cx="4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7" name="Group 83"/>
            <p:cNvGrpSpPr>
              <a:grpSpLocks/>
            </p:cNvGrpSpPr>
            <p:nvPr/>
          </p:nvGrpSpPr>
          <p:grpSpPr bwMode="auto">
            <a:xfrm>
              <a:off x="1857" y="3148"/>
              <a:ext cx="429" cy="361"/>
              <a:chOff x="4785" y="11039"/>
              <a:chExt cx="829" cy="688"/>
            </a:xfrm>
          </p:grpSpPr>
          <p:sp>
            <p:nvSpPr>
              <p:cNvPr id="1076308" name="Freeform 8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09" name="Line 8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10" name="Line 8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11" name="Line 8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12" name="Arc 8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313" name="Freeform 89"/>
            <p:cNvSpPr>
              <a:spLocks/>
            </p:cNvSpPr>
            <p:nvPr/>
          </p:nvSpPr>
          <p:spPr bwMode="auto">
            <a:xfrm>
              <a:off x="1795" y="3260"/>
              <a:ext cx="1557" cy="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4" name="Freeform 90"/>
            <p:cNvSpPr>
              <a:spLocks/>
            </p:cNvSpPr>
            <p:nvPr/>
          </p:nvSpPr>
          <p:spPr bwMode="auto">
            <a:xfrm flipV="1">
              <a:off x="1795" y="3370"/>
              <a:ext cx="155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5" name="Freeform 91"/>
            <p:cNvSpPr>
              <a:spLocks/>
            </p:cNvSpPr>
            <p:nvPr/>
          </p:nvSpPr>
          <p:spPr bwMode="auto">
            <a:xfrm rot="2663462">
              <a:off x="1721" y="3254"/>
              <a:ext cx="154" cy="154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6" name="Freeform 92"/>
            <p:cNvSpPr>
              <a:spLocks/>
            </p:cNvSpPr>
            <p:nvPr/>
          </p:nvSpPr>
          <p:spPr bwMode="auto">
            <a:xfrm>
              <a:off x="1934" y="3260"/>
              <a:ext cx="1444" cy="142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7" name="Freeform 93"/>
            <p:cNvSpPr>
              <a:spLocks/>
            </p:cNvSpPr>
            <p:nvPr/>
          </p:nvSpPr>
          <p:spPr bwMode="auto">
            <a:xfrm>
              <a:off x="1647" y="3245"/>
              <a:ext cx="325" cy="16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8" name="Arc 94"/>
            <p:cNvSpPr>
              <a:spLocks/>
            </p:cNvSpPr>
            <p:nvPr/>
          </p:nvSpPr>
          <p:spPr bwMode="auto">
            <a:xfrm rot="6937498">
              <a:off x="1582" y="3091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9" name="Arc 95"/>
            <p:cNvSpPr>
              <a:spLocks/>
            </p:cNvSpPr>
            <p:nvPr/>
          </p:nvSpPr>
          <p:spPr bwMode="auto">
            <a:xfrm rot="14662502" flipV="1">
              <a:off x="1582" y="3325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0" name="Freeform 96"/>
            <p:cNvSpPr>
              <a:spLocks/>
            </p:cNvSpPr>
            <p:nvPr/>
          </p:nvSpPr>
          <p:spPr bwMode="auto">
            <a:xfrm flipH="1">
              <a:off x="3343" y="3192"/>
              <a:ext cx="121" cy="2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1" name="Line 97"/>
            <p:cNvSpPr>
              <a:spLocks noChangeShapeType="1"/>
            </p:cNvSpPr>
            <p:nvPr/>
          </p:nvSpPr>
          <p:spPr bwMode="auto">
            <a:xfrm flipH="1">
              <a:off x="3343" y="3189"/>
              <a:ext cx="13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2" name="Line 98"/>
            <p:cNvSpPr>
              <a:spLocks noChangeShapeType="1"/>
            </p:cNvSpPr>
            <p:nvPr/>
          </p:nvSpPr>
          <p:spPr bwMode="auto">
            <a:xfrm flipH="1">
              <a:off x="3337" y="3459"/>
              <a:ext cx="1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3" name="Arc 99"/>
            <p:cNvSpPr>
              <a:spLocks/>
            </p:cNvSpPr>
            <p:nvPr/>
          </p:nvSpPr>
          <p:spPr bwMode="auto">
            <a:xfrm rot="8071501" flipH="1">
              <a:off x="3044" y="3139"/>
              <a:ext cx="361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4" name="Freeform 100"/>
            <p:cNvSpPr>
              <a:spLocks/>
            </p:cNvSpPr>
            <p:nvPr/>
          </p:nvSpPr>
          <p:spPr bwMode="auto">
            <a:xfrm>
              <a:off x="1863" y="3195"/>
              <a:ext cx="121" cy="2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5" name="Line 101"/>
            <p:cNvSpPr>
              <a:spLocks noChangeShapeType="1"/>
            </p:cNvSpPr>
            <p:nvPr/>
          </p:nvSpPr>
          <p:spPr bwMode="auto">
            <a:xfrm>
              <a:off x="1863" y="3186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6" name="Line 102"/>
            <p:cNvSpPr>
              <a:spLocks noChangeShapeType="1"/>
            </p:cNvSpPr>
            <p:nvPr/>
          </p:nvSpPr>
          <p:spPr bwMode="auto">
            <a:xfrm>
              <a:off x="1857" y="3465"/>
              <a:ext cx="13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7" name="Arc 103"/>
            <p:cNvSpPr>
              <a:spLocks/>
            </p:cNvSpPr>
            <p:nvPr/>
          </p:nvSpPr>
          <p:spPr bwMode="auto">
            <a:xfrm rot="35128499">
              <a:off x="1924" y="3143"/>
              <a:ext cx="358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8" name="Arc 104"/>
            <p:cNvSpPr>
              <a:spLocks/>
            </p:cNvSpPr>
            <p:nvPr/>
          </p:nvSpPr>
          <p:spPr bwMode="auto">
            <a:xfrm rot="2663462" flipH="1" flipV="1">
              <a:off x="1727" y="3198"/>
              <a:ext cx="251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9" name="Arc 105"/>
            <p:cNvSpPr>
              <a:spLocks/>
            </p:cNvSpPr>
            <p:nvPr/>
          </p:nvSpPr>
          <p:spPr bwMode="auto">
            <a:xfrm rot="2663462">
              <a:off x="1614" y="3207"/>
              <a:ext cx="252" cy="25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0" name="Arc 106"/>
            <p:cNvSpPr>
              <a:spLocks/>
            </p:cNvSpPr>
            <p:nvPr/>
          </p:nvSpPr>
          <p:spPr bwMode="auto">
            <a:xfrm rot="2663462">
              <a:off x="1585" y="3278"/>
              <a:ext cx="100" cy="10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1" name="Arc 107"/>
            <p:cNvSpPr>
              <a:spLocks/>
            </p:cNvSpPr>
            <p:nvPr/>
          </p:nvSpPr>
          <p:spPr bwMode="auto">
            <a:xfrm rot="2663462" flipH="1" flipV="1">
              <a:off x="1679" y="3278"/>
              <a:ext cx="101" cy="10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2" name="Line 108"/>
            <p:cNvSpPr>
              <a:spLocks noChangeShapeType="1"/>
            </p:cNvSpPr>
            <p:nvPr/>
          </p:nvSpPr>
          <p:spPr bwMode="auto">
            <a:xfrm rot="1807332" flipV="1">
              <a:off x="1576" y="2609"/>
              <a:ext cx="3" cy="77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3" name="Freeform 109"/>
            <p:cNvSpPr>
              <a:spLocks/>
            </p:cNvSpPr>
            <p:nvPr/>
          </p:nvSpPr>
          <p:spPr bwMode="auto">
            <a:xfrm rot="-3592668">
              <a:off x="1505" y="3023"/>
              <a:ext cx="56" cy="104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4" name="Line 110"/>
            <p:cNvSpPr>
              <a:spLocks noChangeShapeType="1"/>
            </p:cNvSpPr>
            <p:nvPr/>
          </p:nvSpPr>
          <p:spPr bwMode="auto">
            <a:xfrm rot="-3592668">
              <a:off x="1471" y="3048"/>
              <a:ext cx="48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5" name="Line 111"/>
            <p:cNvSpPr>
              <a:spLocks noChangeShapeType="1"/>
            </p:cNvSpPr>
            <p:nvPr/>
          </p:nvSpPr>
          <p:spPr bwMode="auto">
            <a:xfrm rot="-3592668">
              <a:off x="1552" y="3095"/>
              <a:ext cx="4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8" name="Group 112"/>
            <p:cNvGrpSpPr>
              <a:grpSpLocks/>
            </p:cNvGrpSpPr>
            <p:nvPr/>
          </p:nvGrpSpPr>
          <p:grpSpPr bwMode="auto">
            <a:xfrm rot="-3592668">
              <a:off x="1514" y="2555"/>
              <a:ext cx="432" cy="361"/>
              <a:chOff x="4785" y="11039"/>
              <a:chExt cx="829" cy="688"/>
            </a:xfrm>
          </p:grpSpPr>
          <p:sp>
            <p:nvSpPr>
              <p:cNvPr id="1076337" name="Freeform 113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38" name="Line 114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39" name="Line 115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40" name="Line 116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41" name="Arc 117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342" name="Freeform 118"/>
            <p:cNvSpPr>
              <a:spLocks/>
            </p:cNvSpPr>
            <p:nvPr/>
          </p:nvSpPr>
          <p:spPr bwMode="auto">
            <a:xfrm rot="-3592668">
              <a:off x="1155" y="2259"/>
              <a:ext cx="1561" cy="2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3" name="Freeform 119"/>
            <p:cNvSpPr>
              <a:spLocks/>
            </p:cNvSpPr>
            <p:nvPr/>
          </p:nvSpPr>
          <p:spPr bwMode="auto">
            <a:xfrm rot="18007332" flipV="1">
              <a:off x="1249" y="2316"/>
              <a:ext cx="1561" cy="2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4" name="Freeform 120"/>
            <p:cNvSpPr>
              <a:spLocks/>
            </p:cNvSpPr>
            <p:nvPr/>
          </p:nvSpPr>
          <p:spPr bwMode="auto">
            <a:xfrm rot="-929206">
              <a:off x="1516" y="2896"/>
              <a:ext cx="157" cy="154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5" name="Freeform 121"/>
            <p:cNvSpPr>
              <a:spLocks/>
            </p:cNvSpPr>
            <p:nvPr/>
          </p:nvSpPr>
          <p:spPr bwMode="auto">
            <a:xfrm rot="-3592668">
              <a:off x="1306" y="2147"/>
              <a:ext cx="1445" cy="142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6" name="Freeform 122"/>
            <p:cNvSpPr>
              <a:spLocks/>
            </p:cNvSpPr>
            <p:nvPr/>
          </p:nvSpPr>
          <p:spPr bwMode="auto">
            <a:xfrm rot="-3592668">
              <a:off x="1435" y="2879"/>
              <a:ext cx="326" cy="16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7" name="Arc 123"/>
            <p:cNvSpPr>
              <a:spLocks/>
            </p:cNvSpPr>
            <p:nvPr/>
          </p:nvSpPr>
          <p:spPr bwMode="auto">
            <a:xfrm rot="3344830">
              <a:off x="1333" y="2887"/>
              <a:ext cx="207" cy="24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8" name="Arc 124"/>
            <p:cNvSpPr>
              <a:spLocks/>
            </p:cNvSpPr>
            <p:nvPr/>
          </p:nvSpPr>
          <p:spPr bwMode="auto">
            <a:xfrm rot="11069833" flipV="1">
              <a:off x="1534" y="3005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9" name="Freeform 125"/>
            <p:cNvSpPr>
              <a:spLocks/>
            </p:cNvSpPr>
            <p:nvPr/>
          </p:nvSpPr>
          <p:spPr bwMode="auto">
            <a:xfrm rot="18007332" flipH="1">
              <a:off x="2337" y="1444"/>
              <a:ext cx="118" cy="2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0" name="Line 126"/>
            <p:cNvSpPr>
              <a:spLocks noChangeShapeType="1"/>
            </p:cNvSpPr>
            <p:nvPr/>
          </p:nvSpPr>
          <p:spPr bwMode="auto">
            <a:xfrm rot="18007332" flipH="1">
              <a:off x="2427" y="1380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1" name="Line 127"/>
            <p:cNvSpPr>
              <a:spLocks noChangeShapeType="1"/>
            </p:cNvSpPr>
            <p:nvPr/>
          </p:nvSpPr>
          <p:spPr bwMode="auto">
            <a:xfrm rot="18007332" flipH="1">
              <a:off x="2215" y="1507"/>
              <a:ext cx="13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2" name="Line 128"/>
            <p:cNvSpPr>
              <a:spLocks noChangeShapeType="1"/>
            </p:cNvSpPr>
            <p:nvPr/>
          </p:nvSpPr>
          <p:spPr bwMode="auto">
            <a:xfrm rot="18007332" flipH="1">
              <a:off x="2446" y="1643"/>
              <a:ext cx="133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3" name="Arc 129"/>
            <p:cNvSpPr>
              <a:spLocks/>
            </p:cNvSpPr>
            <p:nvPr/>
          </p:nvSpPr>
          <p:spPr bwMode="auto">
            <a:xfrm rot="4478833" flipH="1">
              <a:off x="2123" y="1548"/>
              <a:ext cx="362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4" name="Freeform 130"/>
            <p:cNvSpPr>
              <a:spLocks/>
            </p:cNvSpPr>
            <p:nvPr/>
          </p:nvSpPr>
          <p:spPr bwMode="auto">
            <a:xfrm rot="-3592668">
              <a:off x="1596" y="2727"/>
              <a:ext cx="122" cy="2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5" name="Line 131"/>
            <p:cNvSpPr>
              <a:spLocks noChangeShapeType="1"/>
            </p:cNvSpPr>
            <p:nvPr/>
          </p:nvSpPr>
          <p:spPr bwMode="auto">
            <a:xfrm rot="-3592668">
              <a:off x="1625" y="2773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6" name="Line 132"/>
            <p:cNvSpPr>
              <a:spLocks noChangeShapeType="1"/>
            </p:cNvSpPr>
            <p:nvPr/>
          </p:nvSpPr>
          <p:spPr bwMode="auto">
            <a:xfrm rot="-3592668">
              <a:off x="1474" y="2796"/>
              <a:ext cx="130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7" name="Line 133"/>
            <p:cNvSpPr>
              <a:spLocks noChangeShapeType="1"/>
            </p:cNvSpPr>
            <p:nvPr/>
          </p:nvSpPr>
          <p:spPr bwMode="auto">
            <a:xfrm rot="-3592668">
              <a:off x="1704" y="2930"/>
              <a:ext cx="137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8" name="Arc 134"/>
            <p:cNvSpPr>
              <a:spLocks/>
            </p:cNvSpPr>
            <p:nvPr/>
          </p:nvSpPr>
          <p:spPr bwMode="auto">
            <a:xfrm rot="31535830">
              <a:off x="1567" y="2520"/>
              <a:ext cx="358" cy="370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9" name="Arc 135"/>
            <p:cNvSpPr>
              <a:spLocks/>
            </p:cNvSpPr>
            <p:nvPr/>
          </p:nvSpPr>
          <p:spPr bwMode="auto">
            <a:xfrm rot="-929206" flipH="1" flipV="1">
              <a:off x="1493" y="2795"/>
              <a:ext cx="254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60" name="Arc 136"/>
            <p:cNvSpPr>
              <a:spLocks/>
            </p:cNvSpPr>
            <p:nvPr/>
          </p:nvSpPr>
          <p:spPr bwMode="auto">
            <a:xfrm rot="-929206">
              <a:off x="1442" y="2896"/>
              <a:ext cx="252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61" name="Arc 137"/>
            <p:cNvSpPr>
              <a:spLocks/>
            </p:cNvSpPr>
            <p:nvPr/>
          </p:nvSpPr>
          <p:spPr bwMode="auto">
            <a:xfrm rot="-929206">
              <a:off x="1463" y="3065"/>
              <a:ext cx="98" cy="1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62" name="Arc 138"/>
            <p:cNvSpPr>
              <a:spLocks/>
            </p:cNvSpPr>
            <p:nvPr/>
          </p:nvSpPr>
          <p:spPr bwMode="auto">
            <a:xfrm rot="-929206" flipH="1" flipV="1">
              <a:off x="1508" y="2979"/>
              <a:ext cx="100" cy="10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63" name="Line 139"/>
            <p:cNvSpPr>
              <a:spLocks noChangeShapeType="1"/>
            </p:cNvSpPr>
            <p:nvPr/>
          </p:nvSpPr>
          <p:spPr bwMode="auto">
            <a:xfrm>
              <a:off x="1567" y="3314"/>
              <a:ext cx="0" cy="376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64" name="Line 140"/>
            <p:cNvSpPr>
              <a:spLocks noChangeShapeType="1"/>
            </p:cNvSpPr>
            <p:nvPr/>
          </p:nvSpPr>
          <p:spPr bwMode="auto">
            <a:xfrm rot="7220284">
              <a:off x="1330" y="2894"/>
              <a:ext cx="0" cy="37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9" name="Group 141"/>
            <p:cNvGrpSpPr>
              <a:grpSpLocks/>
            </p:cNvGrpSpPr>
            <p:nvPr/>
          </p:nvGrpSpPr>
          <p:grpSpPr bwMode="auto">
            <a:xfrm rot="7253297">
              <a:off x="1041" y="2886"/>
              <a:ext cx="163" cy="130"/>
              <a:chOff x="5504" y="8144"/>
              <a:chExt cx="291" cy="236"/>
            </a:xfrm>
          </p:grpSpPr>
          <p:sp>
            <p:nvSpPr>
              <p:cNvPr id="1076366" name="Rectangle 14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67" name="Rectangle 14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10" name="Group 144"/>
            <p:cNvGrpSpPr>
              <a:grpSpLocks/>
            </p:cNvGrpSpPr>
            <p:nvPr/>
          </p:nvGrpSpPr>
          <p:grpSpPr bwMode="auto">
            <a:xfrm>
              <a:off x="1484" y="3672"/>
              <a:ext cx="160" cy="130"/>
              <a:chOff x="5504" y="8144"/>
              <a:chExt cx="291" cy="236"/>
            </a:xfrm>
          </p:grpSpPr>
          <p:sp>
            <p:nvSpPr>
              <p:cNvPr id="1076369" name="Rectangle 14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70" name="Rectangle 14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371" name="Rectangle 147"/>
            <p:cNvSpPr>
              <a:spLocks noChangeArrowheads="1"/>
            </p:cNvSpPr>
            <p:nvPr/>
          </p:nvSpPr>
          <p:spPr bwMode="auto">
            <a:xfrm rot="3571960">
              <a:off x="1371" y="3219"/>
              <a:ext cx="33" cy="252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2" name="Rectangle 148"/>
            <p:cNvSpPr>
              <a:spLocks noChangeArrowheads="1"/>
            </p:cNvSpPr>
            <p:nvPr/>
          </p:nvSpPr>
          <p:spPr bwMode="auto">
            <a:xfrm rot="2679310">
              <a:off x="1537" y="3266"/>
              <a:ext cx="27" cy="127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3" name="Rectangle 149"/>
            <p:cNvSpPr>
              <a:spLocks noChangeArrowheads="1"/>
            </p:cNvSpPr>
            <p:nvPr/>
          </p:nvSpPr>
          <p:spPr bwMode="auto">
            <a:xfrm rot="-17064441">
              <a:off x="1454" y="3112"/>
              <a:ext cx="27" cy="127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</p:grpSp>
      <p:grpSp>
        <p:nvGrpSpPr>
          <p:cNvPr id="11" name="Group 150"/>
          <p:cNvGrpSpPr>
            <a:grpSpLocks/>
          </p:cNvGrpSpPr>
          <p:nvPr/>
        </p:nvGrpSpPr>
        <p:grpSpPr bwMode="auto">
          <a:xfrm>
            <a:off x="7183438" y="2292336"/>
            <a:ext cx="1531937" cy="1401762"/>
            <a:chOff x="335" y="1710"/>
            <a:chExt cx="2393" cy="2190"/>
          </a:xfrm>
        </p:grpSpPr>
        <p:sp>
          <p:nvSpPr>
            <p:cNvPr id="1076375" name="Oval 151"/>
            <p:cNvSpPr>
              <a:spLocks noChangeArrowheads="1"/>
            </p:cNvSpPr>
            <p:nvPr/>
          </p:nvSpPr>
          <p:spPr bwMode="auto">
            <a:xfrm rot="-28819849">
              <a:off x="1918" y="3088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6" name="Oval 152"/>
            <p:cNvSpPr>
              <a:spLocks noChangeArrowheads="1"/>
            </p:cNvSpPr>
            <p:nvPr/>
          </p:nvSpPr>
          <p:spPr bwMode="auto">
            <a:xfrm rot="7200911">
              <a:off x="1126" y="171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7" name="Oval 153"/>
            <p:cNvSpPr>
              <a:spLocks noChangeArrowheads="1"/>
            </p:cNvSpPr>
            <p:nvPr/>
          </p:nvSpPr>
          <p:spPr bwMode="auto">
            <a:xfrm>
              <a:off x="335" y="309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8" name="Rectangle 154"/>
            <p:cNvSpPr>
              <a:spLocks noChangeArrowheads="1"/>
            </p:cNvSpPr>
            <p:nvPr/>
          </p:nvSpPr>
          <p:spPr bwMode="auto">
            <a:xfrm rot="-17064441">
              <a:off x="779" y="3361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9" name="Rectangle 155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0" name="Rectangle 156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1" name="Line 157"/>
            <p:cNvSpPr>
              <a:spLocks noChangeShapeType="1"/>
            </p:cNvSpPr>
            <p:nvPr/>
          </p:nvSpPr>
          <p:spPr bwMode="auto">
            <a:xfrm flipV="1">
              <a:off x="435" y="3495"/>
              <a:ext cx="1474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2" name="Rectangle 158"/>
            <p:cNvSpPr>
              <a:spLocks noChangeArrowheads="1"/>
            </p:cNvSpPr>
            <p:nvPr/>
          </p:nvSpPr>
          <p:spPr bwMode="auto">
            <a:xfrm>
              <a:off x="418" y="3452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3" name="Freeform 159"/>
            <p:cNvSpPr>
              <a:spLocks/>
            </p:cNvSpPr>
            <p:nvPr/>
          </p:nvSpPr>
          <p:spPr bwMode="auto">
            <a:xfrm>
              <a:off x="904" y="3464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4" name="Line 160"/>
            <p:cNvSpPr>
              <a:spLocks noChangeShapeType="1"/>
            </p:cNvSpPr>
            <p:nvPr/>
          </p:nvSpPr>
          <p:spPr bwMode="auto">
            <a:xfrm>
              <a:off x="906" y="3465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5" name="Line 161"/>
            <p:cNvSpPr>
              <a:spLocks noChangeShapeType="1"/>
            </p:cNvSpPr>
            <p:nvPr/>
          </p:nvSpPr>
          <p:spPr bwMode="auto">
            <a:xfrm>
              <a:off x="908" y="352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2" name="Group 162"/>
            <p:cNvGrpSpPr>
              <a:grpSpLocks/>
            </p:cNvGrpSpPr>
            <p:nvPr/>
          </p:nvGrpSpPr>
          <p:grpSpPr bwMode="auto">
            <a:xfrm>
              <a:off x="1032" y="3383"/>
              <a:ext cx="267" cy="224"/>
              <a:chOff x="4785" y="11039"/>
              <a:chExt cx="829" cy="688"/>
            </a:xfrm>
          </p:grpSpPr>
          <p:sp>
            <p:nvSpPr>
              <p:cNvPr id="1076387" name="Freeform 163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88" name="Line 164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89" name="Line 165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90" name="Line 166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91" name="Arc 167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392" name="Freeform 168"/>
            <p:cNvSpPr>
              <a:spLocks/>
            </p:cNvSpPr>
            <p:nvPr/>
          </p:nvSpPr>
          <p:spPr bwMode="auto">
            <a:xfrm>
              <a:off x="993" y="3452"/>
              <a:ext cx="972" cy="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3" name="Freeform 169"/>
            <p:cNvSpPr>
              <a:spLocks/>
            </p:cNvSpPr>
            <p:nvPr/>
          </p:nvSpPr>
          <p:spPr bwMode="auto">
            <a:xfrm flipV="1">
              <a:off x="993" y="3521"/>
              <a:ext cx="972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4" name="Freeform 170"/>
            <p:cNvSpPr>
              <a:spLocks/>
            </p:cNvSpPr>
            <p:nvPr/>
          </p:nvSpPr>
          <p:spPr bwMode="auto">
            <a:xfrm rot="2663462">
              <a:off x="947" y="3449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5" name="Freeform 171"/>
            <p:cNvSpPr>
              <a:spLocks/>
            </p:cNvSpPr>
            <p:nvPr/>
          </p:nvSpPr>
          <p:spPr bwMode="auto">
            <a:xfrm>
              <a:off x="1080" y="3452"/>
              <a:ext cx="902" cy="89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6" name="Freeform 172"/>
            <p:cNvSpPr>
              <a:spLocks/>
            </p:cNvSpPr>
            <p:nvPr/>
          </p:nvSpPr>
          <p:spPr bwMode="auto">
            <a:xfrm>
              <a:off x="900" y="3443"/>
              <a:ext cx="204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7" name="Arc 173"/>
            <p:cNvSpPr>
              <a:spLocks/>
            </p:cNvSpPr>
            <p:nvPr/>
          </p:nvSpPr>
          <p:spPr bwMode="auto">
            <a:xfrm rot="6937498">
              <a:off x="860" y="3347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8" name="Arc 174"/>
            <p:cNvSpPr>
              <a:spLocks/>
            </p:cNvSpPr>
            <p:nvPr/>
          </p:nvSpPr>
          <p:spPr bwMode="auto">
            <a:xfrm rot="14662502" flipV="1">
              <a:off x="861" y="3493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9" name="Freeform 175"/>
            <p:cNvSpPr>
              <a:spLocks/>
            </p:cNvSpPr>
            <p:nvPr/>
          </p:nvSpPr>
          <p:spPr bwMode="auto">
            <a:xfrm>
              <a:off x="1036" y="3411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0" name="Line 176"/>
            <p:cNvSpPr>
              <a:spLocks noChangeShapeType="1"/>
            </p:cNvSpPr>
            <p:nvPr/>
          </p:nvSpPr>
          <p:spPr bwMode="auto">
            <a:xfrm>
              <a:off x="103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1" name="Line 177"/>
            <p:cNvSpPr>
              <a:spLocks noChangeShapeType="1"/>
            </p:cNvSpPr>
            <p:nvPr/>
          </p:nvSpPr>
          <p:spPr bwMode="auto">
            <a:xfrm>
              <a:off x="1032" y="358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2" name="Arc 178"/>
            <p:cNvSpPr>
              <a:spLocks/>
            </p:cNvSpPr>
            <p:nvPr/>
          </p:nvSpPr>
          <p:spPr bwMode="auto">
            <a:xfrm rot="35128499">
              <a:off x="1073" y="3380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3" name="Arc 179"/>
            <p:cNvSpPr>
              <a:spLocks/>
            </p:cNvSpPr>
            <p:nvPr/>
          </p:nvSpPr>
          <p:spPr bwMode="auto">
            <a:xfrm rot="2663462" flipH="1" flipV="1">
              <a:off x="950" y="3413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4" name="Arc 180"/>
            <p:cNvSpPr>
              <a:spLocks/>
            </p:cNvSpPr>
            <p:nvPr/>
          </p:nvSpPr>
          <p:spPr bwMode="auto">
            <a:xfrm rot="2663462">
              <a:off x="880" y="3419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5" name="Arc 181"/>
            <p:cNvSpPr>
              <a:spLocks/>
            </p:cNvSpPr>
            <p:nvPr/>
          </p:nvSpPr>
          <p:spPr bwMode="auto">
            <a:xfrm rot="2663462">
              <a:off x="862" y="3464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6" name="Arc 182"/>
            <p:cNvSpPr>
              <a:spLocks/>
            </p:cNvSpPr>
            <p:nvPr/>
          </p:nvSpPr>
          <p:spPr bwMode="auto">
            <a:xfrm rot="2663462" flipH="1" flipV="1">
              <a:off x="921" y="3464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7" name="Line 183"/>
            <p:cNvSpPr>
              <a:spLocks noChangeShapeType="1"/>
            </p:cNvSpPr>
            <p:nvPr/>
          </p:nvSpPr>
          <p:spPr bwMode="auto">
            <a:xfrm rot="1807332" flipV="1">
              <a:off x="857" y="3046"/>
              <a:ext cx="1" cy="48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8" name="Freeform 184"/>
            <p:cNvSpPr>
              <a:spLocks/>
            </p:cNvSpPr>
            <p:nvPr/>
          </p:nvSpPr>
          <p:spPr bwMode="auto">
            <a:xfrm rot="-3592668">
              <a:off x="813" y="3304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9" name="Line 185"/>
            <p:cNvSpPr>
              <a:spLocks noChangeShapeType="1"/>
            </p:cNvSpPr>
            <p:nvPr/>
          </p:nvSpPr>
          <p:spPr bwMode="auto">
            <a:xfrm rot="-3592668">
              <a:off x="791" y="3320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10" name="Line 186"/>
            <p:cNvSpPr>
              <a:spLocks noChangeShapeType="1"/>
            </p:cNvSpPr>
            <p:nvPr/>
          </p:nvSpPr>
          <p:spPr bwMode="auto">
            <a:xfrm rot="-3592668">
              <a:off x="842" y="334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3" name="Group 187"/>
            <p:cNvGrpSpPr>
              <a:grpSpLocks/>
            </p:cNvGrpSpPr>
            <p:nvPr/>
          </p:nvGrpSpPr>
          <p:grpSpPr bwMode="auto">
            <a:xfrm rot="-3592668">
              <a:off x="817" y="3012"/>
              <a:ext cx="270" cy="226"/>
              <a:chOff x="4785" y="11039"/>
              <a:chExt cx="829" cy="688"/>
            </a:xfrm>
          </p:grpSpPr>
          <p:sp>
            <p:nvSpPr>
              <p:cNvPr id="1076412" name="Freeform 188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13" name="Line 189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14" name="Line 190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15" name="Line 191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16" name="Arc 192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417" name="Freeform 193"/>
            <p:cNvSpPr>
              <a:spLocks/>
            </p:cNvSpPr>
            <p:nvPr/>
          </p:nvSpPr>
          <p:spPr bwMode="auto">
            <a:xfrm rot="-3592668">
              <a:off x="593" y="2827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18" name="Freeform 194"/>
            <p:cNvSpPr>
              <a:spLocks/>
            </p:cNvSpPr>
            <p:nvPr/>
          </p:nvSpPr>
          <p:spPr bwMode="auto">
            <a:xfrm rot="18007332" flipV="1">
              <a:off x="652" y="2862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19" name="Freeform 195"/>
            <p:cNvSpPr>
              <a:spLocks/>
            </p:cNvSpPr>
            <p:nvPr/>
          </p:nvSpPr>
          <p:spPr bwMode="auto">
            <a:xfrm rot="-929206">
              <a:off x="819" y="3225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0" name="Freeform 196"/>
            <p:cNvSpPr>
              <a:spLocks/>
            </p:cNvSpPr>
            <p:nvPr/>
          </p:nvSpPr>
          <p:spPr bwMode="auto">
            <a:xfrm rot="-3592668">
              <a:off x="687" y="2758"/>
              <a:ext cx="903" cy="8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1" name="Freeform 197"/>
            <p:cNvSpPr>
              <a:spLocks/>
            </p:cNvSpPr>
            <p:nvPr/>
          </p:nvSpPr>
          <p:spPr bwMode="auto">
            <a:xfrm rot="-3592668">
              <a:off x="768" y="3215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2" name="Arc 198"/>
            <p:cNvSpPr>
              <a:spLocks/>
            </p:cNvSpPr>
            <p:nvPr/>
          </p:nvSpPr>
          <p:spPr bwMode="auto">
            <a:xfrm rot="3344830">
              <a:off x="704" y="3219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3" name="Arc 199"/>
            <p:cNvSpPr>
              <a:spLocks/>
            </p:cNvSpPr>
            <p:nvPr/>
          </p:nvSpPr>
          <p:spPr bwMode="auto">
            <a:xfrm rot="11069833" flipV="1">
              <a:off x="830" y="3293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4" name="Freeform 200"/>
            <p:cNvSpPr>
              <a:spLocks/>
            </p:cNvSpPr>
            <p:nvPr/>
          </p:nvSpPr>
          <p:spPr bwMode="auto">
            <a:xfrm rot="-3592668">
              <a:off x="868" y="3119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5" name="Line 201"/>
            <p:cNvSpPr>
              <a:spLocks noChangeShapeType="1"/>
            </p:cNvSpPr>
            <p:nvPr/>
          </p:nvSpPr>
          <p:spPr bwMode="auto">
            <a:xfrm rot="-3592668">
              <a:off x="887" y="3148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6" name="Line 202"/>
            <p:cNvSpPr>
              <a:spLocks noChangeShapeType="1"/>
            </p:cNvSpPr>
            <p:nvPr/>
          </p:nvSpPr>
          <p:spPr bwMode="auto">
            <a:xfrm rot="-3592668">
              <a:off x="792" y="3163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7" name="Line 203"/>
            <p:cNvSpPr>
              <a:spLocks noChangeShapeType="1"/>
            </p:cNvSpPr>
            <p:nvPr/>
          </p:nvSpPr>
          <p:spPr bwMode="auto">
            <a:xfrm rot="-3592668">
              <a:off x="936" y="3246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8" name="Arc 204"/>
            <p:cNvSpPr>
              <a:spLocks/>
            </p:cNvSpPr>
            <p:nvPr/>
          </p:nvSpPr>
          <p:spPr bwMode="auto">
            <a:xfrm rot="31535830">
              <a:off x="851" y="2990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9" name="Arc 205"/>
            <p:cNvSpPr>
              <a:spLocks/>
            </p:cNvSpPr>
            <p:nvPr/>
          </p:nvSpPr>
          <p:spPr bwMode="auto">
            <a:xfrm rot="-929206" flipH="1" flipV="1">
              <a:off x="805" y="3162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30" name="Arc 206"/>
            <p:cNvSpPr>
              <a:spLocks/>
            </p:cNvSpPr>
            <p:nvPr/>
          </p:nvSpPr>
          <p:spPr bwMode="auto">
            <a:xfrm rot="-929206">
              <a:off x="773" y="3225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31" name="Arc 207"/>
            <p:cNvSpPr>
              <a:spLocks/>
            </p:cNvSpPr>
            <p:nvPr/>
          </p:nvSpPr>
          <p:spPr bwMode="auto">
            <a:xfrm rot="-929206">
              <a:off x="786" y="3331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32" name="Arc 208"/>
            <p:cNvSpPr>
              <a:spLocks/>
            </p:cNvSpPr>
            <p:nvPr/>
          </p:nvSpPr>
          <p:spPr bwMode="auto">
            <a:xfrm rot="-929206" flipH="1" flipV="1">
              <a:off x="814" y="3277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33" name="Line 209"/>
            <p:cNvSpPr>
              <a:spLocks noChangeShapeType="1"/>
            </p:cNvSpPr>
            <p:nvPr/>
          </p:nvSpPr>
          <p:spPr bwMode="auto">
            <a:xfrm>
              <a:off x="851" y="3486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34" name="Line 210"/>
            <p:cNvSpPr>
              <a:spLocks noChangeShapeType="1"/>
            </p:cNvSpPr>
            <p:nvPr/>
          </p:nvSpPr>
          <p:spPr bwMode="auto">
            <a:xfrm rot="7220284">
              <a:off x="703" y="3224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4" name="Group 211"/>
            <p:cNvGrpSpPr>
              <a:grpSpLocks/>
            </p:cNvGrpSpPr>
            <p:nvPr/>
          </p:nvGrpSpPr>
          <p:grpSpPr bwMode="auto">
            <a:xfrm rot="7253297">
              <a:off x="523" y="3218"/>
              <a:ext cx="102" cy="81"/>
              <a:chOff x="5504" y="8144"/>
              <a:chExt cx="291" cy="236"/>
            </a:xfrm>
          </p:grpSpPr>
          <p:sp>
            <p:nvSpPr>
              <p:cNvPr id="1076436" name="Rectangle 21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37" name="Rectangle 21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15" name="Group 214"/>
            <p:cNvGrpSpPr>
              <a:grpSpLocks/>
            </p:cNvGrpSpPr>
            <p:nvPr/>
          </p:nvGrpSpPr>
          <p:grpSpPr bwMode="auto">
            <a:xfrm>
              <a:off x="799" y="3710"/>
              <a:ext cx="99" cy="80"/>
              <a:chOff x="5504" y="8144"/>
              <a:chExt cx="291" cy="236"/>
            </a:xfrm>
          </p:grpSpPr>
          <p:sp>
            <p:nvSpPr>
              <p:cNvPr id="1076439" name="Rectangle 21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40" name="Rectangle 21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441" name="Rectangle 217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2" name="Rectangle 218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3" name="Rectangle 219"/>
            <p:cNvSpPr>
              <a:spLocks noChangeArrowheads="1"/>
            </p:cNvSpPr>
            <p:nvPr/>
          </p:nvSpPr>
          <p:spPr bwMode="auto">
            <a:xfrm rot="-17064441">
              <a:off x="780" y="3360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4" name="Freeform 220"/>
            <p:cNvSpPr>
              <a:spLocks/>
            </p:cNvSpPr>
            <p:nvPr/>
          </p:nvSpPr>
          <p:spPr bwMode="auto">
            <a:xfrm rot="3608242">
              <a:off x="1443" y="2731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5" name="Freeform 221"/>
            <p:cNvSpPr>
              <a:spLocks/>
            </p:cNvSpPr>
            <p:nvPr/>
          </p:nvSpPr>
          <p:spPr bwMode="auto">
            <a:xfrm rot="3608242" flipV="1">
              <a:off x="1383" y="2765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6" name="Freeform 222"/>
            <p:cNvSpPr>
              <a:spLocks/>
            </p:cNvSpPr>
            <p:nvPr/>
          </p:nvSpPr>
          <p:spPr bwMode="auto">
            <a:xfrm rot="3608242">
              <a:off x="1479" y="2763"/>
              <a:ext cx="903" cy="8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7" name="Rectangle 223"/>
            <p:cNvSpPr>
              <a:spLocks noChangeArrowheads="1"/>
            </p:cNvSpPr>
            <p:nvPr/>
          </p:nvSpPr>
          <p:spPr bwMode="auto">
            <a:xfrm rot="-9863530">
              <a:off x="1578" y="2165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8" name="Rectangle 224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9" name="Rectangle 225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50" name="Line 226"/>
            <p:cNvSpPr>
              <a:spLocks noChangeShapeType="1"/>
            </p:cNvSpPr>
            <p:nvPr/>
          </p:nvSpPr>
          <p:spPr bwMode="auto">
            <a:xfrm rot="7200911" flipV="1">
              <a:off x="1254" y="2099"/>
              <a:ext cx="571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51" name="Rectangle 227"/>
            <p:cNvSpPr>
              <a:spLocks noChangeArrowheads="1"/>
            </p:cNvSpPr>
            <p:nvPr/>
          </p:nvSpPr>
          <p:spPr bwMode="auto">
            <a:xfrm rot="7200911">
              <a:off x="1573" y="1864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52" name="Freeform 228"/>
            <p:cNvSpPr>
              <a:spLocks/>
            </p:cNvSpPr>
            <p:nvPr/>
          </p:nvSpPr>
          <p:spPr bwMode="auto">
            <a:xfrm rot="7200911">
              <a:off x="1421" y="2240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53" name="Line 229"/>
            <p:cNvSpPr>
              <a:spLocks noChangeShapeType="1"/>
            </p:cNvSpPr>
            <p:nvPr/>
          </p:nvSpPr>
          <p:spPr bwMode="auto">
            <a:xfrm rot="7200911">
              <a:off x="1449" y="2286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54" name="Line 230"/>
            <p:cNvSpPr>
              <a:spLocks noChangeShapeType="1"/>
            </p:cNvSpPr>
            <p:nvPr/>
          </p:nvSpPr>
          <p:spPr bwMode="auto">
            <a:xfrm rot="7200911">
              <a:off x="1398" y="225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6" name="Group 231"/>
            <p:cNvGrpSpPr>
              <a:grpSpLocks/>
            </p:cNvGrpSpPr>
            <p:nvPr/>
          </p:nvGrpSpPr>
          <p:grpSpPr bwMode="auto">
            <a:xfrm rot="7200911">
              <a:off x="1184" y="2372"/>
              <a:ext cx="267" cy="224"/>
              <a:chOff x="4785" y="11039"/>
              <a:chExt cx="829" cy="688"/>
            </a:xfrm>
          </p:grpSpPr>
          <p:sp>
            <p:nvSpPr>
              <p:cNvPr id="1076456" name="Freeform 23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57" name="Line 23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58" name="Line 23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59" name="Line 23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60" name="Arc 23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461" name="Freeform 237"/>
            <p:cNvSpPr>
              <a:spLocks/>
            </p:cNvSpPr>
            <p:nvPr/>
          </p:nvSpPr>
          <p:spPr bwMode="auto">
            <a:xfrm rot="9864373">
              <a:off x="1353" y="2287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2" name="Freeform 238"/>
            <p:cNvSpPr>
              <a:spLocks/>
            </p:cNvSpPr>
            <p:nvPr/>
          </p:nvSpPr>
          <p:spPr bwMode="auto">
            <a:xfrm rot="7200911">
              <a:off x="1299" y="2292"/>
              <a:ext cx="204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3" name="Arc 239"/>
            <p:cNvSpPr>
              <a:spLocks/>
            </p:cNvSpPr>
            <p:nvPr/>
          </p:nvSpPr>
          <p:spPr bwMode="auto">
            <a:xfrm rot="14138409">
              <a:off x="1435" y="2238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4" name="Arc 240"/>
            <p:cNvSpPr>
              <a:spLocks/>
            </p:cNvSpPr>
            <p:nvPr/>
          </p:nvSpPr>
          <p:spPr bwMode="auto">
            <a:xfrm rot="263413" flipV="1">
              <a:off x="1310" y="2165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5" name="Freeform 241"/>
            <p:cNvSpPr>
              <a:spLocks/>
            </p:cNvSpPr>
            <p:nvPr/>
          </p:nvSpPr>
          <p:spPr bwMode="auto">
            <a:xfrm rot="7200911">
              <a:off x="1325" y="2319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6" name="Line 242"/>
            <p:cNvSpPr>
              <a:spLocks noChangeShapeType="1"/>
            </p:cNvSpPr>
            <p:nvPr/>
          </p:nvSpPr>
          <p:spPr bwMode="auto">
            <a:xfrm rot="7200911">
              <a:off x="1382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7" name="Line 243"/>
            <p:cNvSpPr>
              <a:spLocks noChangeShapeType="1"/>
            </p:cNvSpPr>
            <p:nvPr/>
          </p:nvSpPr>
          <p:spPr bwMode="auto">
            <a:xfrm rot="7200911">
              <a:off x="1247" y="23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8" name="Arc 244"/>
            <p:cNvSpPr>
              <a:spLocks/>
            </p:cNvSpPr>
            <p:nvPr/>
          </p:nvSpPr>
          <p:spPr bwMode="auto">
            <a:xfrm rot="42329410">
              <a:off x="1196" y="2386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9" name="Arc 245"/>
            <p:cNvSpPr>
              <a:spLocks/>
            </p:cNvSpPr>
            <p:nvPr/>
          </p:nvSpPr>
          <p:spPr bwMode="auto">
            <a:xfrm rot="9864373" flipH="1" flipV="1">
              <a:off x="1308" y="2285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0" name="Arc 246"/>
            <p:cNvSpPr>
              <a:spLocks/>
            </p:cNvSpPr>
            <p:nvPr/>
          </p:nvSpPr>
          <p:spPr bwMode="auto">
            <a:xfrm rot="9864373">
              <a:off x="1339" y="2223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1" name="Arc 247"/>
            <p:cNvSpPr>
              <a:spLocks/>
            </p:cNvSpPr>
            <p:nvPr/>
          </p:nvSpPr>
          <p:spPr bwMode="auto">
            <a:xfrm rot="9864373">
              <a:off x="1422" y="2214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2" name="Arc 248"/>
            <p:cNvSpPr>
              <a:spLocks/>
            </p:cNvSpPr>
            <p:nvPr/>
          </p:nvSpPr>
          <p:spPr bwMode="auto">
            <a:xfrm rot="9864373" flipH="1" flipV="1">
              <a:off x="1391" y="2267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3" name="Line 249"/>
            <p:cNvSpPr>
              <a:spLocks noChangeShapeType="1"/>
            </p:cNvSpPr>
            <p:nvPr/>
          </p:nvSpPr>
          <p:spPr bwMode="auto">
            <a:xfrm rot="9008242" flipV="1">
              <a:off x="1611" y="2090"/>
              <a:ext cx="1" cy="32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4" name="Freeform 250"/>
            <p:cNvSpPr>
              <a:spLocks/>
            </p:cNvSpPr>
            <p:nvPr/>
          </p:nvSpPr>
          <p:spPr bwMode="auto">
            <a:xfrm rot="3608242">
              <a:off x="1606" y="2239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5" name="Line 251"/>
            <p:cNvSpPr>
              <a:spLocks noChangeShapeType="1"/>
            </p:cNvSpPr>
            <p:nvPr/>
          </p:nvSpPr>
          <p:spPr bwMode="auto">
            <a:xfrm rot="3608242">
              <a:off x="1633" y="2258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6" name="Line 252"/>
            <p:cNvSpPr>
              <a:spLocks noChangeShapeType="1"/>
            </p:cNvSpPr>
            <p:nvPr/>
          </p:nvSpPr>
          <p:spPr bwMode="auto">
            <a:xfrm rot="3608242">
              <a:off x="1584" y="229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7" name="Group 253"/>
            <p:cNvGrpSpPr>
              <a:grpSpLocks/>
            </p:cNvGrpSpPr>
            <p:nvPr/>
          </p:nvGrpSpPr>
          <p:grpSpPr bwMode="auto">
            <a:xfrm rot="3608242">
              <a:off x="1610" y="2371"/>
              <a:ext cx="270" cy="226"/>
              <a:chOff x="4785" y="11039"/>
              <a:chExt cx="829" cy="688"/>
            </a:xfrm>
          </p:grpSpPr>
          <p:sp>
            <p:nvSpPr>
              <p:cNvPr id="1076478" name="Freeform 25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79" name="Line 25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80" name="Line 25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81" name="Line 25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82" name="Arc 25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483" name="Freeform 259"/>
            <p:cNvSpPr>
              <a:spLocks/>
            </p:cNvSpPr>
            <p:nvPr/>
          </p:nvSpPr>
          <p:spPr bwMode="auto">
            <a:xfrm rot="6271705">
              <a:off x="1610" y="2289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4" name="Freeform 260"/>
            <p:cNvSpPr>
              <a:spLocks/>
            </p:cNvSpPr>
            <p:nvPr/>
          </p:nvSpPr>
          <p:spPr bwMode="auto">
            <a:xfrm rot="3608242">
              <a:off x="1562" y="2291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5" name="Arc 261"/>
            <p:cNvSpPr>
              <a:spLocks/>
            </p:cNvSpPr>
            <p:nvPr/>
          </p:nvSpPr>
          <p:spPr bwMode="auto">
            <a:xfrm rot="10545741">
              <a:off x="1624" y="2164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6" name="Arc 262"/>
            <p:cNvSpPr>
              <a:spLocks/>
            </p:cNvSpPr>
            <p:nvPr/>
          </p:nvSpPr>
          <p:spPr bwMode="auto">
            <a:xfrm rot="18270744" flipV="1">
              <a:off x="1497" y="2239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7" name="Freeform 263"/>
            <p:cNvSpPr>
              <a:spLocks/>
            </p:cNvSpPr>
            <p:nvPr/>
          </p:nvSpPr>
          <p:spPr bwMode="auto">
            <a:xfrm rot="3608242">
              <a:off x="1660" y="2320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8" name="Line 264"/>
            <p:cNvSpPr>
              <a:spLocks noChangeShapeType="1"/>
            </p:cNvSpPr>
            <p:nvPr/>
          </p:nvSpPr>
          <p:spPr bwMode="auto">
            <a:xfrm rot="3608242">
              <a:off x="1680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9" name="Line 265"/>
            <p:cNvSpPr>
              <a:spLocks noChangeShapeType="1"/>
            </p:cNvSpPr>
            <p:nvPr/>
          </p:nvSpPr>
          <p:spPr bwMode="auto">
            <a:xfrm rot="3608242">
              <a:off x="1730" y="2360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0" name="Line 266"/>
            <p:cNvSpPr>
              <a:spLocks noChangeShapeType="1"/>
            </p:cNvSpPr>
            <p:nvPr/>
          </p:nvSpPr>
          <p:spPr bwMode="auto">
            <a:xfrm rot="3608242">
              <a:off x="1583" y="2445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1" name="Arc 267"/>
            <p:cNvSpPr>
              <a:spLocks/>
            </p:cNvSpPr>
            <p:nvPr/>
          </p:nvSpPr>
          <p:spPr bwMode="auto">
            <a:xfrm rot="38736742">
              <a:off x="1644" y="2387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2" name="Arc 268"/>
            <p:cNvSpPr>
              <a:spLocks/>
            </p:cNvSpPr>
            <p:nvPr/>
          </p:nvSpPr>
          <p:spPr bwMode="auto">
            <a:xfrm rot="6271705" flipH="1" flipV="1">
              <a:off x="1598" y="2285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3" name="Arc 269"/>
            <p:cNvSpPr>
              <a:spLocks/>
            </p:cNvSpPr>
            <p:nvPr/>
          </p:nvSpPr>
          <p:spPr bwMode="auto">
            <a:xfrm rot="6271705">
              <a:off x="1559" y="2226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4" name="Arc 270"/>
            <p:cNvSpPr>
              <a:spLocks/>
            </p:cNvSpPr>
            <p:nvPr/>
          </p:nvSpPr>
          <p:spPr bwMode="auto">
            <a:xfrm rot="6271705">
              <a:off x="1576" y="2217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5" name="Arc 271"/>
            <p:cNvSpPr>
              <a:spLocks/>
            </p:cNvSpPr>
            <p:nvPr/>
          </p:nvSpPr>
          <p:spPr bwMode="auto">
            <a:xfrm rot="6271705" flipH="1" flipV="1">
              <a:off x="1608" y="2267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6" name="Line 272"/>
            <p:cNvSpPr>
              <a:spLocks noChangeShapeType="1"/>
            </p:cNvSpPr>
            <p:nvPr/>
          </p:nvSpPr>
          <p:spPr bwMode="auto">
            <a:xfrm rot="7200911">
              <a:off x="1381" y="2039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7" name="Line 273"/>
            <p:cNvSpPr>
              <a:spLocks noChangeShapeType="1"/>
            </p:cNvSpPr>
            <p:nvPr/>
          </p:nvSpPr>
          <p:spPr bwMode="auto">
            <a:xfrm rot="14421194">
              <a:off x="1683" y="2045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8" name="Group 274"/>
            <p:cNvGrpSpPr>
              <a:grpSpLocks/>
            </p:cNvGrpSpPr>
            <p:nvPr/>
          </p:nvGrpSpPr>
          <p:grpSpPr bwMode="auto">
            <a:xfrm rot="14454207">
              <a:off x="1767" y="2049"/>
              <a:ext cx="102" cy="81"/>
              <a:chOff x="5504" y="8144"/>
              <a:chExt cx="291" cy="236"/>
            </a:xfrm>
          </p:grpSpPr>
          <p:sp>
            <p:nvSpPr>
              <p:cNvPr id="1076499" name="Rectangle 27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00" name="Rectangle 27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19" name="Group 277"/>
            <p:cNvGrpSpPr>
              <a:grpSpLocks/>
            </p:cNvGrpSpPr>
            <p:nvPr/>
          </p:nvGrpSpPr>
          <p:grpSpPr bwMode="auto">
            <a:xfrm rot="7200911">
              <a:off x="1205" y="2042"/>
              <a:ext cx="99" cy="80"/>
              <a:chOff x="5504" y="8144"/>
              <a:chExt cx="291" cy="236"/>
            </a:xfrm>
          </p:grpSpPr>
          <p:sp>
            <p:nvSpPr>
              <p:cNvPr id="1076502" name="Rectangle 278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03" name="Rectangle 279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504" name="Rectangle 280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05" name="Rectangle 281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06" name="Rectangle 282"/>
            <p:cNvSpPr>
              <a:spLocks noChangeArrowheads="1"/>
            </p:cNvSpPr>
            <p:nvPr/>
          </p:nvSpPr>
          <p:spPr bwMode="auto">
            <a:xfrm rot="-9863530">
              <a:off x="1580" y="21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07" name="Rectangle 283"/>
            <p:cNvSpPr>
              <a:spLocks noChangeArrowheads="1"/>
            </p:cNvSpPr>
            <p:nvPr/>
          </p:nvSpPr>
          <p:spPr bwMode="auto">
            <a:xfrm rot="-45884290">
              <a:off x="2207" y="3458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08" name="Rectangle 284"/>
            <p:cNvSpPr>
              <a:spLocks noChangeArrowheads="1"/>
            </p:cNvSpPr>
            <p:nvPr/>
          </p:nvSpPr>
          <p:spPr bwMode="auto">
            <a:xfrm rot="-26140540">
              <a:off x="2263" y="3365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09" name="Rectangle 285"/>
            <p:cNvSpPr>
              <a:spLocks noChangeArrowheads="1"/>
            </p:cNvSpPr>
            <p:nvPr/>
          </p:nvSpPr>
          <p:spPr bwMode="auto">
            <a:xfrm rot="-25247889">
              <a:off x="2322" y="3409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10" name="Line 286"/>
            <p:cNvSpPr>
              <a:spLocks noChangeShapeType="1"/>
            </p:cNvSpPr>
            <p:nvPr/>
          </p:nvSpPr>
          <p:spPr bwMode="auto">
            <a:xfrm rot="14380151" flipV="1">
              <a:off x="2007" y="3487"/>
              <a:ext cx="623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11" name="Rectangle 287"/>
            <p:cNvSpPr>
              <a:spLocks noChangeArrowheads="1"/>
            </p:cNvSpPr>
            <p:nvPr/>
          </p:nvSpPr>
          <p:spPr bwMode="auto">
            <a:xfrm rot="-28819849">
              <a:off x="2364" y="3660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12" name="Freeform 288"/>
            <p:cNvSpPr>
              <a:spLocks/>
            </p:cNvSpPr>
            <p:nvPr/>
          </p:nvSpPr>
          <p:spPr bwMode="auto">
            <a:xfrm rot="-28819849">
              <a:off x="2213" y="3303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13" name="Line 289"/>
            <p:cNvSpPr>
              <a:spLocks noChangeShapeType="1"/>
            </p:cNvSpPr>
            <p:nvPr/>
          </p:nvSpPr>
          <p:spPr bwMode="auto">
            <a:xfrm rot="-28819849">
              <a:off x="2190" y="3349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14" name="Line 290"/>
            <p:cNvSpPr>
              <a:spLocks noChangeShapeType="1"/>
            </p:cNvSpPr>
            <p:nvPr/>
          </p:nvSpPr>
          <p:spPr bwMode="auto">
            <a:xfrm rot="-28819849">
              <a:off x="2241" y="332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20" name="Group 291"/>
            <p:cNvGrpSpPr>
              <a:grpSpLocks/>
            </p:cNvGrpSpPr>
            <p:nvPr/>
          </p:nvGrpSpPr>
          <p:grpSpPr bwMode="auto">
            <a:xfrm rot="-28819849">
              <a:off x="1973" y="3013"/>
              <a:ext cx="267" cy="224"/>
              <a:chOff x="4785" y="11039"/>
              <a:chExt cx="829" cy="688"/>
            </a:xfrm>
          </p:grpSpPr>
          <p:sp>
            <p:nvSpPr>
              <p:cNvPr id="1076516" name="Freeform 29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17" name="Line 29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18" name="Line 29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19" name="Line 29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20" name="Arc 29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521" name="Freeform 297"/>
            <p:cNvSpPr>
              <a:spLocks/>
            </p:cNvSpPr>
            <p:nvPr/>
          </p:nvSpPr>
          <p:spPr bwMode="auto">
            <a:xfrm rot="-26156385">
              <a:off x="2147" y="3224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2" name="Freeform 298"/>
            <p:cNvSpPr>
              <a:spLocks/>
            </p:cNvSpPr>
            <p:nvPr/>
          </p:nvSpPr>
          <p:spPr bwMode="auto">
            <a:xfrm rot="-28819849">
              <a:off x="2089" y="3217"/>
              <a:ext cx="201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3" name="Arc 299"/>
            <p:cNvSpPr>
              <a:spLocks/>
            </p:cNvSpPr>
            <p:nvPr/>
          </p:nvSpPr>
          <p:spPr bwMode="auto">
            <a:xfrm rot="-21882350">
              <a:off x="2100" y="3294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4" name="Arc 300"/>
            <p:cNvSpPr>
              <a:spLocks/>
            </p:cNvSpPr>
            <p:nvPr/>
          </p:nvSpPr>
          <p:spPr bwMode="auto">
            <a:xfrm rot="7442651" flipV="1">
              <a:off x="2227" y="3220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5" name="Freeform 301"/>
            <p:cNvSpPr>
              <a:spLocks/>
            </p:cNvSpPr>
            <p:nvPr/>
          </p:nvSpPr>
          <p:spPr bwMode="auto">
            <a:xfrm rot="-28819849">
              <a:off x="2117" y="3119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6" name="Line 302"/>
            <p:cNvSpPr>
              <a:spLocks noChangeShapeType="1"/>
            </p:cNvSpPr>
            <p:nvPr/>
          </p:nvSpPr>
          <p:spPr bwMode="auto">
            <a:xfrm rot="-28819849">
              <a:off x="2174" y="3147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7" name="Line 303"/>
            <p:cNvSpPr>
              <a:spLocks noChangeShapeType="1"/>
            </p:cNvSpPr>
            <p:nvPr/>
          </p:nvSpPr>
          <p:spPr bwMode="auto">
            <a:xfrm rot="-28819849">
              <a:off x="2186" y="31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8" name="Arc 304"/>
            <p:cNvSpPr>
              <a:spLocks/>
            </p:cNvSpPr>
            <p:nvPr/>
          </p:nvSpPr>
          <p:spPr bwMode="auto">
            <a:xfrm rot="6308652">
              <a:off x="1986" y="2994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9" name="Arc 305"/>
            <p:cNvSpPr>
              <a:spLocks/>
            </p:cNvSpPr>
            <p:nvPr/>
          </p:nvSpPr>
          <p:spPr bwMode="auto">
            <a:xfrm rot="-26156385" flipH="1" flipV="1">
              <a:off x="2097" y="3163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0" name="Arc 306"/>
            <p:cNvSpPr>
              <a:spLocks/>
            </p:cNvSpPr>
            <p:nvPr/>
          </p:nvSpPr>
          <p:spPr bwMode="auto">
            <a:xfrm rot="-26156385">
              <a:off x="2136" y="3222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1" name="Arc 307"/>
            <p:cNvSpPr>
              <a:spLocks/>
            </p:cNvSpPr>
            <p:nvPr/>
          </p:nvSpPr>
          <p:spPr bwMode="auto">
            <a:xfrm rot="-26156385">
              <a:off x="2216" y="3327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2" name="Arc 308"/>
            <p:cNvSpPr>
              <a:spLocks/>
            </p:cNvSpPr>
            <p:nvPr/>
          </p:nvSpPr>
          <p:spPr bwMode="auto">
            <a:xfrm rot="-26156385" flipH="1" flipV="1">
              <a:off x="2184" y="3276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3" name="Line 309"/>
            <p:cNvSpPr>
              <a:spLocks noChangeShapeType="1"/>
            </p:cNvSpPr>
            <p:nvPr/>
          </p:nvSpPr>
          <p:spPr bwMode="auto">
            <a:xfrm rot="16187483" flipV="1">
              <a:off x="2164" y="3337"/>
              <a:ext cx="1" cy="318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4" name="Freeform 310"/>
            <p:cNvSpPr>
              <a:spLocks/>
            </p:cNvSpPr>
            <p:nvPr/>
          </p:nvSpPr>
          <p:spPr bwMode="auto">
            <a:xfrm rot="-32412517">
              <a:off x="2124" y="3462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5" name="Line 311"/>
            <p:cNvSpPr>
              <a:spLocks noChangeShapeType="1"/>
            </p:cNvSpPr>
            <p:nvPr/>
          </p:nvSpPr>
          <p:spPr bwMode="auto">
            <a:xfrm rot="-32412517">
              <a:off x="2124" y="3523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6" name="Line 312"/>
            <p:cNvSpPr>
              <a:spLocks noChangeShapeType="1"/>
            </p:cNvSpPr>
            <p:nvPr/>
          </p:nvSpPr>
          <p:spPr bwMode="auto">
            <a:xfrm rot="-32412517">
              <a:off x="2122" y="346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21" name="Group 313"/>
            <p:cNvGrpSpPr>
              <a:grpSpLocks/>
            </p:cNvGrpSpPr>
            <p:nvPr/>
          </p:nvGrpSpPr>
          <p:grpSpPr bwMode="auto">
            <a:xfrm rot="-32412517">
              <a:off x="1761" y="3384"/>
              <a:ext cx="270" cy="226"/>
              <a:chOff x="4785" y="11039"/>
              <a:chExt cx="829" cy="688"/>
            </a:xfrm>
          </p:grpSpPr>
          <p:sp>
            <p:nvSpPr>
              <p:cNvPr id="1076538" name="Freeform 31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39" name="Line 31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40" name="Line 31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41" name="Line 31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42" name="Arc 31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543" name="Freeform 319"/>
            <p:cNvSpPr>
              <a:spLocks/>
            </p:cNvSpPr>
            <p:nvPr/>
          </p:nvSpPr>
          <p:spPr bwMode="auto">
            <a:xfrm rot="-29749054">
              <a:off x="2017" y="3446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4" name="Freeform 320"/>
            <p:cNvSpPr>
              <a:spLocks/>
            </p:cNvSpPr>
            <p:nvPr/>
          </p:nvSpPr>
          <p:spPr bwMode="auto">
            <a:xfrm rot="-32412517">
              <a:off x="1957" y="3445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5" name="Arc 321"/>
            <p:cNvSpPr>
              <a:spLocks/>
            </p:cNvSpPr>
            <p:nvPr/>
          </p:nvSpPr>
          <p:spPr bwMode="auto">
            <a:xfrm rot="-25475019">
              <a:off x="2070" y="3493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6" name="Arc 322"/>
            <p:cNvSpPr>
              <a:spLocks/>
            </p:cNvSpPr>
            <p:nvPr/>
          </p:nvSpPr>
          <p:spPr bwMode="auto">
            <a:xfrm rot="3849983" flipV="1">
              <a:off x="2068" y="3347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7" name="Freeform 323"/>
            <p:cNvSpPr>
              <a:spLocks/>
            </p:cNvSpPr>
            <p:nvPr/>
          </p:nvSpPr>
          <p:spPr bwMode="auto">
            <a:xfrm rot="-32412517">
              <a:off x="1948" y="3411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8" name="Line 324"/>
            <p:cNvSpPr>
              <a:spLocks noChangeShapeType="1"/>
            </p:cNvSpPr>
            <p:nvPr/>
          </p:nvSpPr>
          <p:spPr bwMode="auto">
            <a:xfrm rot="-32412517">
              <a:off x="202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9" name="Line 325"/>
            <p:cNvSpPr>
              <a:spLocks noChangeShapeType="1"/>
            </p:cNvSpPr>
            <p:nvPr/>
          </p:nvSpPr>
          <p:spPr bwMode="auto">
            <a:xfrm rot="-32412517">
              <a:off x="1949" y="3579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0" name="Line 326"/>
            <p:cNvSpPr>
              <a:spLocks noChangeShapeType="1"/>
            </p:cNvSpPr>
            <p:nvPr/>
          </p:nvSpPr>
          <p:spPr bwMode="auto">
            <a:xfrm rot="-32412517">
              <a:off x="1945" y="3411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1" name="Arc 327"/>
            <p:cNvSpPr>
              <a:spLocks/>
            </p:cNvSpPr>
            <p:nvPr/>
          </p:nvSpPr>
          <p:spPr bwMode="auto">
            <a:xfrm rot="2715983">
              <a:off x="1762" y="3381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2" name="Arc 328"/>
            <p:cNvSpPr>
              <a:spLocks/>
            </p:cNvSpPr>
            <p:nvPr/>
          </p:nvSpPr>
          <p:spPr bwMode="auto">
            <a:xfrm rot="-29749054" flipH="1" flipV="1">
              <a:off x="1953" y="3415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3" name="Arc 329"/>
            <p:cNvSpPr>
              <a:spLocks/>
            </p:cNvSpPr>
            <p:nvPr/>
          </p:nvSpPr>
          <p:spPr bwMode="auto">
            <a:xfrm rot="-29749054">
              <a:off x="2024" y="3410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4" name="Arc 330"/>
            <p:cNvSpPr>
              <a:spLocks/>
            </p:cNvSpPr>
            <p:nvPr/>
          </p:nvSpPr>
          <p:spPr bwMode="auto">
            <a:xfrm rot="-29749054">
              <a:off x="2138" y="3462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5" name="Arc 331"/>
            <p:cNvSpPr>
              <a:spLocks/>
            </p:cNvSpPr>
            <p:nvPr/>
          </p:nvSpPr>
          <p:spPr bwMode="auto">
            <a:xfrm rot="-29749054" flipH="1" flipV="1">
              <a:off x="2078" y="3464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6" name="Line 332"/>
            <p:cNvSpPr>
              <a:spLocks noChangeShapeType="1"/>
            </p:cNvSpPr>
            <p:nvPr/>
          </p:nvSpPr>
          <p:spPr bwMode="auto">
            <a:xfrm rot="-28819849">
              <a:off x="2361" y="3224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7" name="Line 333"/>
            <p:cNvSpPr>
              <a:spLocks noChangeShapeType="1"/>
            </p:cNvSpPr>
            <p:nvPr/>
          </p:nvSpPr>
          <p:spPr bwMode="auto">
            <a:xfrm rot="-21599564">
              <a:off x="2207" y="3487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22" name="Group 334"/>
            <p:cNvGrpSpPr>
              <a:grpSpLocks/>
            </p:cNvGrpSpPr>
            <p:nvPr/>
          </p:nvGrpSpPr>
          <p:grpSpPr bwMode="auto">
            <a:xfrm rot="-21566552">
              <a:off x="2152" y="3714"/>
              <a:ext cx="102" cy="81"/>
              <a:chOff x="5504" y="8144"/>
              <a:chExt cx="291" cy="236"/>
            </a:xfrm>
          </p:grpSpPr>
          <p:sp>
            <p:nvSpPr>
              <p:cNvPr id="1076559" name="Rectangle 33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60" name="Rectangle 33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23" name="Group 337"/>
            <p:cNvGrpSpPr>
              <a:grpSpLocks/>
            </p:cNvGrpSpPr>
            <p:nvPr/>
          </p:nvGrpSpPr>
          <p:grpSpPr bwMode="auto">
            <a:xfrm rot="-28819849">
              <a:off x="2438" y="3230"/>
              <a:ext cx="99" cy="80"/>
              <a:chOff x="5504" y="8144"/>
              <a:chExt cx="291" cy="236"/>
            </a:xfrm>
          </p:grpSpPr>
          <p:sp>
            <p:nvSpPr>
              <p:cNvPr id="1076562" name="Rectangle 338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63" name="Rectangle 339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564" name="Rectangle 340"/>
            <p:cNvSpPr>
              <a:spLocks noChangeArrowheads="1"/>
            </p:cNvSpPr>
            <p:nvPr/>
          </p:nvSpPr>
          <p:spPr bwMode="auto">
            <a:xfrm rot="-25247889">
              <a:off x="2322" y="3409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65" name="Rectangle 341"/>
            <p:cNvSpPr>
              <a:spLocks noChangeArrowheads="1"/>
            </p:cNvSpPr>
            <p:nvPr/>
          </p:nvSpPr>
          <p:spPr bwMode="auto">
            <a:xfrm rot="-26140540">
              <a:off x="2263" y="33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66" name="Rectangle 342"/>
            <p:cNvSpPr>
              <a:spLocks noChangeArrowheads="1"/>
            </p:cNvSpPr>
            <p:nvPr/>
          </p:nvSpPr>
          <p:spPr bwMode="auto">
            <a:xfrm rot="-45884290">
              <a:off x="2207" y="3458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</p:grpSp>
      <p:sp>
        <p:nvSpPr>
          <p:cNvPr id="1076567" name="Text Box 343"/>
          <p:cNvSpPr txBox="1">
            <a:spLocks noChangeArrowheads="1"/>
          </p:cNvSpPr>
          <p:nvPr/>
        </p:nvSpPr>
        <p:spPr bwMode="auto">
          <a:xfrm>
            <a:off x="2932113" y="3379773"/>
            <a:ext cx="14954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DECIGO </a:t>
            </a:r>
          </a:p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Pathfinder</a:t>
            </a:r>
          </a:p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 (DPF)</a:t>
            </a:r>
          </a:p>
        </p:txBody>
      </p:sp>
      <p:sp>
        <p:nvSpPr>
          <p:cNvPr id="1076568" name="Text Box 344"/>
          <p:cNvSpPr txBox="1">
            <a:spLocks noChangeArrowheads="1"/>
          </p:cNvSpPr>
          <p:nvPr/>
        </p:nvSpPr>
        <p:spPr bwMode="auto">
          <a:xfrm>
            <a:off x="4859338" y="3660761"/>
            <a:ext cx="1857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n-US" altLang="ja-JP" sz="1600" b="1" dirty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Pre-DECIGO</a:t>
            </a:r>
          </a:p>
        </p:txBody>
      </p:sp>
      <p:sp>
        <p:nvSpPr>
          <p:cNvPr id="1076569" name="Text Box 345"/>
          <p:cNvSpPr txBox="1">
            <a:spLocks noChangeArrowheads="1"/>
          </p:cNvSpPr>
          <p:nvPr/>
        </p:nvSpPr>
        <p:spPr bwMode="auto">
          <a:xfrm>
            <a:off x="7575550" y="3735373"/>
            <a:ext cx="1244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n-US" altLang="ja-JP" sz="1600" b="1" dirty="0">
                <a:solidFill>
                  <a:srgbClr val="FF9999"/>
                </a:solidFill>
                <a:latin typeface="Tahoma" pitchFamily="34" charset="0"/>
                <a:ea typeface="HGP創英角ｺﾞｼｯｸUB" pitchFamily="50" charset="-128"/>
              </a:rPr>
              <a:t>DECIGO</a:t>
            </a:r>
          </a:p>
        </p:txBody>
      </p:sp>
      <p:sp>
        <p:nvSpPr>
          <p:cNvPr id="1076570" name="AutoShape 346"/>
          <p:cNvSpPr>
            <a:spLocks noChangeArrowheads="1"/>
          </p:cNvSpPr>
          <p:nvPr/>
        </p:nvSpPr>
        <p:spPr bwMode="auto">
          <a:xfrm>
            <a:off x="1036638" y="2743186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71" name="Text Box 347"/>
          <p:cNvSpPr txBox="1">
            <a:spLocks noChangeArrowheads="1"/>
          </p:cNvSpPr>
          <p:nvPr/>
        </p:nvSpPr>
        <p:spPr bwMode="auto">
          <a:xfrm>
            <a:off x="917575" y="2203436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R&amp;D</a:t>
            </a:r>
          </a:p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Fabrication</a:t>
            </a:r>
          </a:p>
        </p:txBody>
      </p:sp>
      <p:sp>
        <p:nvSpPr>
          <p:cNvPr id="1076572" name="Text Box 348"/>
          <p:cNvSpPr txBox="1">
            <a:spLocks noChangeArrowheads="1"/>
          </p:cNvSpPr>
          <p:nvPr/>
        </p:nvSpPr>
        <p:spPr bwMode="auto">
          <a:xfrm>
            <a:off x="3708400" y="2203436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R&amp;D</a:t>
            </a:r>
          </a:p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Fabrication</a:t>
            </a:r>
          </a:p>
        </p:txBody>
      </p:sp>
      <p:sp>
        <p:nvSpPr>
          <p:cNvPr id="1076573" name="Text Box 349"/>
          <p:cNvSpPr txBox="1">
            <a:spLocks noChangeArrowheads="1"/>
          </p:cNvSpPr>
          <p:nvPr/>
        </p:nvSpPr>
        <p:spPr bwMode="auto">
          <a:xfrm>
            <a:off x="6048375" y="2203436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R&amp;D</a:t>
            </a:r>
          </a:p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Fabrication</a:t>
            </a:r>
          </a:p>
        </p:txBody>
      </p:sp>
      <p:sp>
        <p:nvSpPr>
          <p:cNvPr id="1076574" name="AutoShape 350"/>
          <p:cNvSpPr>
            <a:spLocks noChangeArrowheads="1"/>
          </p:cNvSpPr>
          <p:nvPr/>
        </p:nvSpPr>
        <p:spPr bwMode="auto">
          <a:xfrm>
            <a:off x="3016250" y="1752586"/>
            <a:ext cx="360363" cy="360362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75" name="AutoShape 351"/>
          <p:cNvSpPr>
            <a:spLocks noChangeArrowheads="1"/>
          </p:cNvSpPr>
          <p:nvPr/>
        </p:nvSpPr>
        <p:spPr bwMode="auto">
          <a:xfrm>
            <a:off x="7754938" y="1752586"/>
            <a:ext cx="360362" cy="360362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76" name="AutoShape 352"/>
          <p:cNvSpPr>
            <a:spLocks noChangeArrowheads="1"/>
          </p:cNvSpPr>
          <p:nvPr/>
        </p:nvSpPr>
        <p:spPr bwMode="auto">
          <a:xfrm>
            <a:off x="5386388" y="1752586"/>
            <a:ext cx="360362" cy="360362"/>
          </a:xfrm>
          <a:prstGeom prst="triangle">
            <a:avLst>
              <a:gd name="adj" fmla="val 50000"/>
            </a:avLst>
          </a:prstGeom>
          <a:solidFill>
            <a:srgbClr val="9900CC"/>
          </a:solidFill>
          <a:ln w="9525">
            <a:solidFill>
              <a:srgbClr val="9900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77" name="AutoShape 353"/>
          <p:cNvSpPr>
            <a:spLocks noChangeArrowheads="1"/>
          </p:cNvSpPr>
          <p:nvPr/>
        </p:nvSpPr>
        <p:spPr bwMode="auto">
          <a:xfrm>
            <a:off x="3887788" y="2743186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78" name="AutoShape 354"/>
          <p:cNvSpPr>
            <a:spLocks noChangeArrowheads="1"/>
          </p:cNvSpPr>
          <p:nvPr/>
        </p:nvSpPr>
        <p:spPr bwMode="auto">
          <a:xfrm>
            <a:off x="6138863" y="2743186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80" name="Text Box 356"/>
          <p:cNvSpPr txBox="1">
            <a:spLocks noChangeArrowheads="1"/>
          </p:cNvSpPr>
          <p:nvPr/>
        </p:nvSpPr>
        <p:spPr bwMode="auto">
          <a:xfrm>
            <a:off x="989013" y="4071942"/>
            <a:ext cx="215422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600" b="1" dirty="0">
                <a:solidFill>
                  <a:schemeClr val="tx1">
                    <a:lumMod val="20000"/>
                    <a:lumOff val="80000"/>
                  </a:schemeClr>
                </a:solidFill>
                <a:latin typeface="Tahoma" pitchFamily="34" charset="0"/>
                <a:ea typeface="HGP創英角ｺﾞｼｯｸUB" pitchFamily="50" charset="-128"/>
              </a:rPr>
              <a:t>SDS-1/SWIM</a:t>
            </a:r>
          </a:p>
        </p:txBody>
      </p:sp>
      <p:sp>
        <p:nvSpPr>
          <p:cNvPr id="319" name="AutoShape 357"/>
          <p:cNvSpPr>
            <a:spLocks noChangeArrowheads="1"/>
          </p:cNvSpPr>
          <p:nvPr/>
        </p:nvSpPr>
        <p:spPr bwMode="auto">
          <a:xfrm>
            <a:off x="1000100" y="2143116"/>
            <a:ext cx="3190900" cy="2286016"/>
          </a:xfrm>
          <a:prstGeom prst="roundRect">
            <a:avLst>
              <a:gd name="adj" fmla="val 10097"/>
            </a:avLst>
          </a:prstGeom>
          <a:noFill/>
          <a:ln w="50800">
            <a:solidFill>
              <a:srgbClr val="CCFFCC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318" name="図 16" descr="photo_sat_3_01L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0615" y="3071810"/>
            <a:ext cx="1339683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0" name="スライド番号プレースホルダ 3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37</a:t>
            </a:fld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DECIGO-PF</a:t>
            </a:r>
          </a:p>
        </p:txBody>
      </p:sp>
      <p:sp>
        <p:nvSpPr>
          <p:cNvPr id="5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The 20th workshop on General Relativity and Gravitation  (JGRG20, Sept. 23, 2010, YITP, Kyoto)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0899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42910" y="1285860"/>
            <a:ext cx="5457825" cy="606425"/>
          </a:xfrm>
          <a:prstGeom prst="rect">
            <a:avLst/>
          </a:prstGeo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ja-JP" sz="2200" b="1" dirty="0" smtClean="0"/>
              <a:t>DECIGO Pathfinder</a:t>
            </a:r>
            <a:r>
              <a:rPr lang="ja-JP" altLang="en-US" sz="2200" b="1" dirty="0" smtClean="0"/>
              <a:t> </a:t>
            </a:r>
            <a:r>
              <a:rPr lang="en-US" altLang="ja-JP" sz="2200" b="1" dirty="0"/>
              <a:t>(DPF) </a:t>
            </a:r>
          </a:p>
        </p:txBody>
      </p:sp>
      <p:sp>
        <p:nvSpPr>
          <p:cNvPr id="1108996" name="AutoShape 4"/>
          <p:cNvSpPr>
            <a:spLocks noChangeArrowheads="1"/>
          </p:cNvSpPr>
          <p:nvPr/>
        </p:nvSpPr>
        <p:spPr bwMode="auto">
          <a:xfrm>
            <a:off x="857225" y="3286123"/>
            <a:ext cx="4857784" cy="2571769"/>
          </a:xfrm>
          <a:prstGeom prst="roundRect">
            <a:avLst>
              <a:gd name="adj" fmla="val 3069"/>
            </a:avLst>
          </a:prstGeom>
          <a:solidFill>
            <a:srgbClr val="CCFFCC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8997" name="Rectangle 5"/>
          <p:cNvSpPr>
            <a:spLocks noChangeArrowheads="1"/>
          </p:cNvSpPr>
          <p:nvPr/>
        </p:nvSpPr>
        <p:spPr bwMode="auto">
          <a:xfrm>
            <a:off x="642910" y="3357562"/>
            <a:ext cx="5688013" cy="247824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en-US" altLang="ja-JP" sz="2000" b="1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Single satellite</a:t>
            </a: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</a:rPr>
              <a:t>         </a:t>
            </a:r>
            <a:r>
              <a:rPr lang="ja-JP" altLang="en-US" sz="1800" b="1" dirty="0" smtClean="0">
                <a:solidFill>
                  <a:srgbClr val="DDDDDD"/>
                </a:solidFill>
              </a:rPr>
              <a:t> </a:t>
            </a:r>
            <a:r>
              <a:rPr kumimoji="1" lang="ja-JP" altLang="en-US" sz="18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8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(Payload ~1m</a:t>
            </a:r>
            <a:r>
              <a:rPr kumimoji="1" lang="en-US" altLang="ja-JP" sz="1800" b="1" kern="1200" baseline="300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</a:t>
            </a:r>
            <a:r>
              <a:rPr kumimoji="1" lang="en-US" altLang="ja-JP" sz="18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, </a:t>
            </a:r>
            <a:r>
              <a:rPr kumimoji="1" lang="en-US" altLang="ja-JP" sz="18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350kg) </a:t>
            </a: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en-US" altLang="ja-JP" sz="2000" b="1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Low-earth orbit</a:t>
            </a: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</a:rPr>
              <a:t>       </a:t>
            </a:r>
            <a:r>
              <a:rPr kumimoji="1" lang="ja-JP" altLang="en-US" sz="18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en-US" altLang="ja-JP" sz="18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(Altitude</a:t>
            </a:r>
            <a:r>
              <a:rPr kumimoji="1" lang="ja-JP" altLang="en-US" sz="18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8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500km, </a:t>
            </a:r>
            <a:r>
              <a:rPr kumimoji="1" lang="en-US" altLang="ja-JP" sz="18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sun synchronous)</a:t>
            </a:r>
            <a:endParaRPr kumimoji="1" lang="en-US" altLang="ja-JP" sz="1800" b="1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30cm FP cavity with 2 test masses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Stabilized </a:t>
            </a:r>
            <a:r>
              <a:rPr lang="en-US" altLang="ja-JP" sz="2000" b="1" dirty="0" smtClean="0">
                <a:solidFill>
                  <a:srgbClr val="F8F8F8"/>
                </a:solidFill>
              </a:rPr>
              <a:t>l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aser source 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Drag-free control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9043" name="Rectangle 51"/>
          <p:cNvSpPr>
            <a:spLocks noChangeArrowheads="1"/>
          </p:cNvSpPr>
          <p:nvPr/>
        </p:nvSpPr>
        <p:spPr bwMode="auto">
          <a:xfrm>
            <a:off x="857224" y="1677971"/>
            <a:ext cx="5688012" cy="12003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First milestone mission for DECIGO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Shrink arm cavity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    </a:t>
            </a:r>
            <a:r>
              <a:rPr lang="en-US" altLang="ja-JP" sz="20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DECIGO 1000km  </a:t>
            </a:r>
            <a:r>
              <a:rPr lang="en-US" altLang="ja-JP" sz="20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 DPF 30cm</a:t>
            </a:r>
            <a:endParaRPr kumimoji="1" lang="ja-JP" altLang="en-US" sz="20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grpSp>
        <p:nvGrpSpPr>
          <p:cNvPr id="261" name="グループ化 12"/>
          <p:cNvGrpSpPr/>
          <p:nvPr/>
        </p:nvGrpSpPr>
        <p:grpSpPr>
          <a:xfrm>
            <a:off x="6286512" y="1357298"/>
            <a:ext cx="2234040" cy="2071702"/>
            <a:chOff x="9501222" y="714356"/>
            <a:chExt cx="5338763" cy="4864101"/>
          </a:xfrm>
        </p:grpSpPr>
        <p:sp>
          <p:nvSpPr>
            <p:cNvPr id="262" name="Oval 137"/>
            <p:cNvSpPr>
              <a:spLocks noChangeArrowheads="1"/>
            </p:cNvSpPr>
            <p:nvPr/>
          </p:nvSpPr>
          <p:spPr bwMode="auto">
            <a:xfrm>
              <a:off x="9501222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3" name="Oval 209"/>
            <p:cNvSpPr>
              <a:spLocks noChangeArrowheads="1"/>
            </p:cNvSpPr>
            <p:nvPr/>
          </p:nvSpPr>
          <p:spPr bwMode="auto">
            <a:xfrm>
              <a:off x="11264935" y="714356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4" name="Oval 210"/>
            <p:cNvSpPr>
              <a:spLocks noChangeArrowheads="1"/>
            </p:cNvSpPr>
            <p:nvPr/>
          </p:nvSpPr>
          <p:spPr bwMode="auto">
            <a:xfrm>
              <a:off x="13034997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5" name="Freeform 5"/>
            <p:cNvSpPr>
              <a:spLocks/>
            </p:cNvSpPr>
            <p:nvPr/>
          </p:nvSpPr>
          <p:spPr bwMode="auto">
            <a:xfrm rot="14397729">
              <a:off x="11963435" y="3244831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6" name="Freeform 6"/>
            <p:cNvSpPr>
              <a:spLocks/>
            </p:cNvSpPr>
            <p:nvPr/>
          </p:nvSpPr>
          <p:spPr bwMode="auto">
            <a:xfrm rot="14397729" flipV="1">
              <a:off x="12095197" y="3171806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7" name="Freeform 7"/>
            <p:cNvSpPr>
              <a:spLocks/>
            </p:cNvSpPr>
            <p:nvPr/>
          </p:nvSpPr>
          <p:spPr bwMode="auto">
            <a:xfrm rot="14397729">
              <a:off x="12047572" y="3024168"/>
              <a:ext cx="2006600" cy="190500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8" name="Rectangle 8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9" name="Rectangle 9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0" name="Rectangle 10"/>
            <p:cNvSpPr>
              <a:spLocks noChangeArrowheads="1"/>
            </p:cNvSpPr>
            <p:nvPr/>
          </p:nvSpPr>
          <p:spPr bwMode="auto">
            <a:xfrm rot="10780961">
              <a:off x="12138060" y="14192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1" name="Line 11"/>
            <p:cNvSpPr>
              <a:spLocks noChangeShapeType="1"/>
            </p:cNvSpPr>
            <p:nvPr/>
          </p:nvSpPr>
          <p:spPr bwMode="auto">
            <a:xfrm rot="7209001" flipV="1">
              <a:off x="11468135" y="1622406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2" name="Rectangle 12"/>
            <p:cNvSpPr>
              <a:spLocks noChangeArrowheads="1"/>
            </p:cNvSpPr>
            <p:nvPr/>
          </p:nvSpPr>
          <p:spPr bwMode="auto">
            <a:xfrm rot="7209001">
              <a:off x="12274585" y="1050906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3" name="Freeform 13"/>
            <p:cNvSpPr>
              <a:spLocks/>
            </p:cNvSpPr>
            <p:nvPr/>
          </p:nvSpPr>
          <p:spPr bwMode="auto">
            <a:xfrm rot="7209001">
              <a:off x="11934860" y="188593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4" name="Line 14"/>
            <p:cNvSpPr>
              <a:spLocks noChangeShapeType="1"/>
            </p:cNvSpPr>
            <p:nvPr/>
          </p:nvSpPr>
          <p:spPr bwMode="auto">
            <a:xfrm rot="7209001">
              <a:off x="11993597" y="19891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5" name="Line 15"/>
            <p:cNvSpPr>
              <a:spLocks noChangeShapeType="1"/>
            </p:cNvSpPr>
            <p:nvPr/>
          </p:nvSpPr>
          <p:spPr bwMode="auto">
            <a:xfrm rot="7209001">
              <a:off x="11880885" y="1928794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276" name="Group 16"/>
            <p:cNvGrpSpPr>
              <a:grpSpLocks/>
            </p:cNvGrpSpPr>
            <p:nvPr/>
          </p:nvGrpSpPr>
          <p:grpSpPr bwMode="auto">
            <a:xfrm rot="7209001">
              <a:off x="11449039" y="2208261"/>
              <a:ext cx="600087" cy="495300"/>
              <a:chOff x="4785" y="11039"/>
              <a:chExt cx="829" cy="688"/>
            </a:xfrm>
          </p:grpSpPr>
          <p:sp>
            <p:nvSpPr>
              <p:cNvPr id="463" name="Freeform 1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4" name="Line 1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5" name="Line 1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6" name="Line 2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7" name="Arc 2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277" name="Freeform 22"/>
            <p:cNvSpPr>
              <a:spLocks/>
            </p:cNvSpPr>
            <p:nvPr/>
          </p:nvSpPr>
          <p:spPr bwMode="auto">
            <a:xfrm rot="9872463">
              <a:off x="11779285" y="19891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8" name="Freeform 23"/>
            <p:cNvSpPr>
              <a:spLocks/>
            </p:cNvSpPr>
            <p:nvPr/>
          </p:nvSpPr>
          <p:spPr bwMode="auto">
            <a:xfrm rot="7209001">
              <a:off x="11658635" y="1998643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9" name="Arc 24"/>
            <p:cNvSpPr>
              <a:spLocks/>
            </p:cNvSpPr>
            <p:nvPr/>
          </p:nvSpPr>
          <p:spPr bwMode="auto">
            <a:xfrm rot="14146499">
              <a:off x="11965022" y="18779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0" name="Arc 25"/>
            <p:cNvSpPr>
              <a:spLocks/>
            </p:cNvSpPr>
            <p:nvPr/>
          </p:nvSpPr>
          <p:spPr bwMode="auto">
            <a:xfrm rot="271502" flipV="1">
              <a:off x="11680860" y="1716069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281" name="Group 26"/>
            <p:cNvGrpSpPr>
              <a:grpSpLocks/>
            </p:cNvGrpSpPr>
            <p:nvPr/>
          </p:nvGrpSpPr>
          <p:grpSpPr bwMode="auto">
            <a:xfrm rot="7209001">
              <a:off x="11403007" y="2178095"/>
              <a:ext cx="600087" cy="500063"/>
              <a:chOff x="4785" y="11039"/>
              <a:chExt cx="829" cy="688"/>
            </a:xfrm>
          </p:grpSpPr>
          <p:sp>
            <p:nvSpPr>
              <p:cNvPr id="458" name="Freeform 2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9" name="Line 2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0" name="Line 2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1" name="Line 3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2" name="Arc 3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282" name="Arc 32"/>
            <p:cNvSpPr>
              <a:spLocks/>
            </p:cNvSpPr>
            <p:nvPr/>
          </p:nvSpPr>
          <p:spPr bwMode="auto">
            <a:xfrm rot="9872463" flipH="1" flipV="1">
              <a:off x="11677685" y="198594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3" name="Arc 33"/>
            <p:cNvSpPr>
              <a:spLocks/>
            </p:cNvSpPr>
            <p:nvPr/>
          </p:nvSpPr>
          <p:spPr bwMode="auto">
            <a:xfrm rot="9872463">
              <a:off x="11750710" y="18478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4" name="Arc 34"/>
            <p:cNvSpPr>
              <a:spLocks/>
            </p:cNvSpPr>
            <p:nvPr/>
          </p:nvSpPr>
          <p:spPr bwMode="auto">
            <a:xfrm rot="9872463">
              <a:off x="11934860" y="1828781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5" name="Arc 35"/>
            <p:cNvSpPr>
              <a:spLocks/>
            </p:cNvSpPr>
            <p:nvPr/>
          </p:nvSpPr>
          <p:spPr bwMode="auto">
            <a:xfrm rot="9872463" flipH="1" flipV="1">
              <a:off x="11868185" y="19462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6" name="Line 36"/>
            <p:cNvSpPr>
              <a:spLocks noChangeShapeType="1"/>
            </p:cNvSpPr>
            <p:nvPr/>
          </p:nvSpPr>
          <p:spPr bwMode="auto">
            <a:xfrm rot="9016332" flipV="1">
              <a:off x="12363485" y="1552556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7" name="Freeform 37"/>
            <p:cNvSpPr>
              <a:spLocks/>
            </p:cNvSpPr>
            <p:nvPr/>
          </p:nvSpPr>
          <p:spPr bwMode="auto">
            <a:xfrm rot="3616332">
              <a:off x="12339672" y="1885931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8" name="Line 38"/>
            <p:cNvSpPr>
              <a:spLocks noChangeShapeType="1"/>
            </p:cNvSpPr>
            <p:nvPr/>
          </p:nvSpPr>
          <p:spPr bwMode="auto">
            <a:xfrm rot="3616332">
              <a:off x="12401585" y="19256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9" name="Line 39"/>
            <p:cNvSpPr>
              <a:spLocks noChangeShapeType="1"/>
            </p:cNvSpPr>
            <p:nvPr/>
          </p:nvSpPr>
          <p:spPr bwMode="auto">
            <a:xfrm rot="3616332">
              <a:off x="12290460" y="1993881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0" name="Freeform 40"/>
            <p:cNvSpPr>
              <a:spLocks/>
            </p:cNvSpPr>
            <p:nvPr/>
          </p:nvSpPr>
          <p:spPr bwMode="auto">
            <a:xfrm rot="3616332">
              <a:off x="12463497" y="2066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1" name="Line 41"/>
            <p:cNvSpPr>
              <a:spLocks noChangeShapeType="1"/>
            </p:cNvSpPr>
            <p:nvPr/>
          </p:nvSpPr>
          <p:spPr bwMode="auto">
            <a:xfrm rot="3616332">
              <a:off x="12504772" y="1979593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2" name="Line 42"/>
            <p:cNvSpPr>
              <a:spLocks noChangeShapeType="1"/>
            </p:cNvSpPr>
            <p:nvPr/>
          </p:nvSpPr>
          <p:spPr bwMode="auto">
            <a:xfrm rot="3616332">
              <a:off x="12617485" y="2155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3" name="Line 43"/>
            <p:cNvSpPr>
              <a:spLocks noChangeShapeType="1"/>
            </p:cNvSpPr>
            <p:nvPr/>
          </p:nvSpPr>
          <p:spPr bwMode="auto">
            <a:xfrm rot="3616332">
              <a:off x="12290460" y="2343131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4" name="Arc 44"/>
            <p:cNvSpPr>
              <a:spLocks/>
            </p:cNvSpPr>
            <p:nvPr/>
          </p:nvSpPr>
          <p:spPr bwMode="auto">
            <a:xfrm rot="17144832">
              <a:off x="12422222" y="221295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5" name="Freeform 45"/>
            <p:cNvSpPr>
              <a:spLocks/>
            </p:cNvSpPr>
            <p:nvPr/>
          </p:nvSpPr>
          <p:spPr bwMode="auto">
            <a:xfrm rot="6279794">
              <a:off x="12350785" y="1995468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6" name="Freeform 46"/>
            <p:cNvSpPr>
              <a:spLocks/>
            </p:cNvSpPr>
            <p:nvPr/>
          </p:nvSpPr>
          <p:spPr bwMode="auto">
            <a:xfrm rot="3616332">
              <a:off x="12242835" y="2000231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7" name="Arc 47"/>
            <p:cNvSpPr>
              <a:spLocks/>
            </p:cNvSpPr>
            <p:nvPr/>
          </p:nvSpPr>
          <p:spPr bwMode="auto">
            <a:xfrm rot="10553830">
              <a:off x="12380947" y="1716069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8" name="Arc 48"/>
            <p:cNvSpPr>
              <a:spLocks/>
            </p:cNvSpPr>
            <p:nvPr/>
          </p:nvSpPr>
          <p:spPr bwMode="auto">
            <a:xfrm rot="18278834" flipV="1">
              <a:off x="12096785" y="188275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299" name="Group 49"/>
            <p:cNvGrpSpPr>
              <a:grpSpLocks/>
            </p:cNvGrpSpPr>
            <p:nvPr/>
          </p:nvGrpSpPr>
          <p:grpSpPr bwMode="auto">
            <a:xfrm rot="3616332">
              <a:off x="12330179" y="2190802"/>
              <a:ext cx="600087" cy="503238"/>
              <a:chOff x="4785" y="11039"/>
              <a:chExt cx="829" cy="688"/>
            </a:xfrm>
          </p:grpSpPr>
          <p:sp>
            <p:nvSpPr>
              <p:cNvPr id="453" name="Freeform 5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4" name="Line 5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5" name="Line 5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6" name="Line 5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7" name="Arc 5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00" name="Arc 55"/>
            <p:cNvSpPr>
              <a:spLocks/>
            </p:cNvSpPr>
            <p:nvPr/>
          </p:nvSpPr>
          <p:spPr bwMode="auto">
            <a:xfrm rot="6279794" flipH="1" flipV="1">
              <a:off x="12323797" y="1989118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1" name="Arc 56"/>
            <p:cNvSpPr>
              <a:spLocks/>
            </p:cNvSpPr>
            <p:nvPr/>
          </p:nvSpPr>
          <p:spPr bwMode="auto">
            <a:xfrm rot="6279794">
              <a:off x="12241247" y="185735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2" name="Arc 57"/>
            <p:cNvSpPr>
              <a:spLocks/>
            </p:cNvSpPr>
            <p:nvPr/>
          </p:nvSpPr>
          <p:spPr bwMode="auto">
            <a:xfrm rot="6279794">
              <a:off x="12279347" y="1831956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3" name="Arc 58"/>
            <p:cNvSpPr>
              <a:spLocks/>
            </p:cNvSpPr>
            <p:nvPr/>
          </p:nvSpPr>
          <p:spPr bwMode="auto">
            <a:xfrm rot="6279794" flipH="1" flipV="1">
              <a:off x="12344435" y="194625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4" name="Line 59"/>
            <p:cNvSpPr>
              <a:spLocks noChangeShapeType="1"/>
            </p:cNvSpPr>
            <p:nvPr/>
          </p:nvSpPr>
          <p:spPr bwMode="auto">
            <a:xfrm rot="7209001">
              <a:off x="11844372" y="1441431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5" name="Line 60"/>
            <p:cNvSpPr>
              <a:spLocks noChangeShapeType="1"/>
            </p:cNvSpPr>
            <p:nvPr/>
          </p:nvSpPr>
          <p:spPr bwMode="auto">
            <a:xfrm rot="14429284">
              <a:off x="12515885" y="1449368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06" name="Group 61"/>
            <p:cNvGrpSpPr>
              <a:grpSpLocks/>
            </p:cNvGrpSpPr>
            <p:nvPr/>
          </p:nvGrpSpPr>
          <p:grpSpPr bwMode="auto">
            <a:xfrm rot="14462297">
              <a:off x="12703220" y="1458910"/>
              <a:ext cx="223837" cy="180975"/>
              <a:chOff x="5504" y="8144"/>
              <a:chExt cx="291" cy="236"/>
            </a:xfrm>
          </p:grpSpPr>
          <p:sp>
            <p:nvSpPr>
              <p:cNvPr id="451" name="Rectangle 6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2" name="Rectangle 6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307" name="Group 64"/>
            <p:cNvGrpSpPr>
              <a:grpSpLocks/>
            </p:cNvGrpSpPr>
            <p:nvPr/>
          </p:nvGrpSpPr>
          <p:grpSpPr bwMode="auto">
            <a:xfrm rot="7209001">
              <a:off x="11436374" y="1468435"/>
              <a:ext cx="227014" cy="180975"/>
              <a:chOff x="5504" y="8144"/>
              <a:chExt cx="291" cy="236"/>
            </a:xfrm>
          </p:grpSpPr>
          <p:sp>
            <p:nvSpPr>
              <p:cNvPr id="449" name="Rectangle 6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0" name="Rectangle 6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08" name="Rectangle 67"/>
            <p:cNvSpPr>
              <a:spLocks noChangeArrowheads="1"/>
            </p:cNvSpPr>
            <p:nvPr/>
          </p:nvSpPr>
          <p:spPr bwMode="auto">
            <a:xfrm rot="10780961">
              <a:off x="12134885" y="1417619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9" name="Rectangle 68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0" name="Rectangle 69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1" name="Rectangle 70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2" name="Rectangle 71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3" name="Rectangle 72"/>
            <p:cNvSpPr>
              <a:spLocks noChangeArrowheads="1"/>
            </p:cNvSpPr>
            <p:nvPr/>
          </p:nvSpPr>
          <p:spPr bwMode="auto">
            <a:xfrm rot="18028040" flipH="1">
              <a:off x="13933522" y="45180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4" name="Line 73"/>
            <p:cNvSpPr>
              <a:spLocks noChangeShapeType="1"/>
            </p:cNvSpPr>
            <p:nvPr/>
          </p:nvSpPr>
          <p:spPr bwMode="auto">
            <a:xfrm flipH="1" flipV="1">
              <a:off x="13233435" y="4671994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5" name="Rectangle 74"/>
            <p:cNvSpPr>
              <a:spLocks noChangeArrowheads="1"/>
            </p:cNvSpPr>
            <p:nvPr/>
          </p:nvSpPr>
          <p:spPr bwMode="auto">
            <a:xfrm flipH="1">
              <a:off x="14316110" y="4576744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6" name="Freeform 75"/>
            <p:cNvSpPr>
              <a:spLocks/>
            </p:cNvSpPr>
            <p:nvPr/>
          </p:nvSpPr>
          <p:spPr bwMode="auto">
            <a:xfrm flipH="1">
              <a:off x="13508072" y="460055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7" name="Line 76"/>
            <p:cNvSpPr>
              <a:spLocks noChangeShapeType="1"/>
            </p:cNvSpPr>
            <p:nvPr/>
          </p:nvSpPr>
          <p:spPr bwMode="auto">
            <a:xfrm flipH="1">
              <a:off x="13511247" y="460849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8" name="Line 77"/>
            <p:cNvSpPr>
              <a:spLocks noChangeShapeType="1"/>
            </p:cNvSpPr>
            <p:nvPr/>
          </p:nvSpPr>
          <p:spPr bwMode="auto">
            <a:xfrm flipH="1">
              <a:off x="13509660" y="4737081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19" name="Group 78"/>
            <p:cNvGrpSpPr>
              <a:grpSpLocks/>
            </p:cNvGrpSpPr>
            <p:nvPr/>
          </p:nvGrpSpPr>
          <p:grpSpPr bwMode="auto">
            <a:xfrm flipH="1">
              <a:off x="12703125" y="4371956"/>
              <a:ext cx="600087" cy="495300"/>
              <a:chOff x="4785" y="11039"/>
              <a:chExt cx="829" cy="688"/>
            </a:xfrm>
          </p:grpSpPr>
          <p:sp>
            <p:nvSpPr>
              <p:cNvPr id="444" name="Freeform 7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5" name="Line 8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6" name="Line 8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7" name="Line 8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8" name="Arc 8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20" name="Freeform 84"/>
            <p:cNvSpPr>
              <a:spLocks/>
            </p:cNvSpPr>
            <p:nvPr/>
          </p:nvSpPr>
          <p:spPr bwMode="auto">
            <a:xfrm rot="18936538" flipH="1">
              <a:off x="13274710" y="45672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1" name="Freeform 85"/>
            <p:cNvSpPr>
              <a:spLocks/>
            </p:cNvSpPr>
            <p:nvPr/>
          </p:nvSpPr>
          <p:spPr bwMode="auto">
            <a:xfrm flipH="1">
              <a:off x="13141360" y="455769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2" name="Arc 86"/>
            <p:cNvSpPr>
              <a:spLocks/>
            </p:cNvSpPr>
            <p:nvPr/>
          </p:nvSpPr>
          <p:spPr bwMode="auto">
            <a:xfrm rot="14662502" flipH="1">
              <a:off x="13393772" y="43417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3" name="Arc 87"/>
            <p:cNvSpPr>
              <a:spLocks/>
            </p:cNvSpPr>
            <p:nvPr/>
          </p:nvSpPr>
          <p:spPr bwMode="auto">
            <a:xfrm rot="6937498" flipH="1" flipV="1">
              <a:off x="13392185" y="4667231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24" name="Group 88"/>
            <p:cNvGrpSpPr>
              <a:grpSpLocks/>
            </p:cNvGrpSpPr>
            <p:nvPr/>
          </p:nvGrpSpPr>
          <p:grpSpPr bwMode="auto">
            <a:xfrm flipH="1">
              <a:off x="12703125" y="4416406"/>
              <a:ext cx="600087" cy="500063"/>
              <a:chOff x="4785" y="11039"/>
              <a:chExt cx="829" cy="688"/>
            </a:xfrm>
          </p:grpSpPr>
          <p:sp>
            <p:nvSpPr>
              <p:cNvPr id="439" name="Freeform 8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0" name="Line 9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1" name="Line 9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2" name="Line 9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3" name="Arc 9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25" name="Arc 94"/>
            <p:cNvSpPr>
              <a:spLocks/>
            </p:cNvSpPr>
            <p:nvPr/>
          </p:nvSpPr>
          <p:spPr bwMode="auto">
            <a:xfrm rot="18936538" flipV="1">
              <a:off x="13131835" y="449419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6" name="Arc 95"/>
            <p:cNvSpPr>
              <a:spLocks/>
            </p:cNvSpPr>
            <p:nvPr/>
          </p:nvSpPr>
          <p:spPr bwMode="auto">
            <a:xfrm rot="18936538" flipH="1">
              <a:off x="13288997" y="45021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7" name="Arc 96"/>
            <p:cNvSpPr>
              <a:spLocks/>
            </p:cNvSpPr>
            <p:nvPr/>
          </p:nvSpPr>
          <p:spPr bwMode="auto">
            <a:xfrm rot="18936538" flipH="1">
              <a:off x="13541410" y="46021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8" name="Arc 97"/>
            <p:cNvSpPr>
              <a:spLocks/>
            </p:cNvSpPr>
            <p:nvPr/>
          </p:nvSpPr>
          <p:spPr bwMode="auto">
            <a:xfrm rot="18936538" flipV="1">
              <a:off x="13408060" y="46005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9" name="Line 98"/>
            <p:cNvSpPr>
              <a:spLocks noChangeShapeType="1"/>
            </p:cNvSpPr>
            <p:nvPr/>
          </p:nvSpPr>
          <p:spPr bwMode="auto">
            <a:xfrm rot="19792668" flipH="1" flipV="1">
              <a:off x="13774772" y="3987781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0" name="Freeform 99"/>
            <p:cNvSpPr>
              <a:spLocks/>
            </p:cNvSpPr>
            <p:nvPr/>
          </p:nvSpPr>
          <p:spPr bwMode="auto">
            <a:xfrm rot="3592668" flipH="1">
              <a:off x="13712860" y="4249718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1" name="Line 100"/>
            <p:cNvSpPr>
              <a:spLocks noChangeShapeType="1"/>
            </p:cNvSpPr>
            <p:nvPr/>
          </p:nvSpPr>
          <p:spPr bwMode="auto">
            <a:xfrm rot="3592668" flipH="1">
              <a:off x="13771597" y="42878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2" name="Line 101"/>
            <p:cNvSpPr>
              <a:spLocks noChangeShapeType="1"/>
            </p:cNvSpPr>
            <p:nvPr/>
          </p:nvSpPr>
          <p:spPr bwMode="auto">
            <a:xfrm rot="3592668" flipH="1">
              <a:off x="13657297" y="4348143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3" name="Freeform 102"/>
            <p:cNvSpPr>
              <a:spLocks/>
            </p:cNvSpPr>
            <p:nvPr/>
          </p:nvSpPr>
          <p:spPr bwMode="auto">
            <a:xfrm rot="3592668" flipH="1">
              <a:off x="13495372" y="3840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4" name="Line 103"/>
            <p:cNvSpPr>
              <a:spLocks noChangeShapeType="1"/>
            </p:cNvSpPr>
            <p:nvPr/>
          </p:nvSpPr>
          <p:spPr bwMode="auto">
            <a:xfrm rot="3592668" flipH="1">
              <a:off x="13622372" y="3900468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5" name="Line 104"/>
            <p:cNvSpPr>
              <a:spLocks noChangeShapeType="1"/>
            </p:cNvSpPr>
            <p:nvPr/>
          </p:nvSpPr>
          <p:spPr bwMode="auto">
            <a:xfrm rot="3592668" flipH="1">
              <a:off x="13652535" y="3933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6" name="Line 105"/>
            <p:cNvSpPr>
              <a:spLocks noChangeShapeType="1"/>
            </p:cNvSpPr>
            <p:nvPr/>
          </p:nvSpPr>
          <p:spPr bwMode="auto">
            <a:xfrm rot="3592668" flipH="1">
              <a:off x="13323922" y="4119543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7" name="Arc 106"/>
            <p:cNvSpPr>
              <a:spLocks/>
            </p:cNvSpPr>
            <p:nvPr/>
          </p:nvSpPr>
          <p:spPr bwMode="auto">
            <a:xfrm rot="11664170" flipH="1">
              <a:off x="13204860" y="35528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8" name="Freeform 107"/>
            <p:cNvSpPr>
              <a:spLocks/>
            </p:cNvSpPr>
            <p:nvPr/>
          </p:nvSpPr>
          <p:spPr bwMode="auto">
            <a:xfrm rot="929206" flipH="1">
              <a:off x="13557285" y="407033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9" name="Freeform 108"/>
            <p:cNvSpPr>
              <a:spLocks/>
            </p:cNvSpPr>
            <p:nvPr/>
          </p:nvSpPr>
          <p:spPr bwMode="auto">
            <a:xfrm rot="3592668" flipH="1">
              <a:off x="13433460" y="4049693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0" name="Arc 109"/>
            <p:cNvSpPr>
              <a:spLocks/>
            </p:cNvSpPr>
            <p:nvPr/>
          </p:nvSpPr>
          <p:spPr bwMode="auto">
            <a:xfrm rot="18255170" flipH="1">
              <a:off x="13741435" y="406239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1" name="Arc 110"/>
            <p:cNvSpPr>
              <a:spLocks/>
            </p:cNvSpPr>
            <p:nvPr/>
          </p:nvSpPr>
          <p:spPr bwMode="auto">
            <a:xfrm rot="10530167" flipH="1" flipV="1">
              <a:off x="13457272" y="422590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42" name="Group 111"/>
            <p:cNvGrpSpPr>
              <a:grpSpLocks/>
            </p:cNvGrpSpPr>
            <p:nvPr/>
          </p:nvGrpSpPr>
          <p:grpSpPr bwMode="auto">
            <a:xfrm rot="3592668" flipH="1">
              <a:off x="13154022" y="3611483"/>
              <a:ext cx="600087" cy="503238"/>
              <a:chOff x="4785" y="11039"/>
              <a:chExt cx="829" cy="688"/>
            </a:xfrm>
          </p:grpSpPr>
          <p:sp>
            <p:nvSpPr>
              <p:cNvPr id="434" name="Freeform 11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5" name="Line 11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6" name="Line 11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7" name="Line 11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8" name="Arc 11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43" name="Arc 117"/>
            <p:cNvSpPr>
              <a:spLocks/>
            </p:cNvSpPr>
            <p:nvPr/>
          </p:nvSpPr>
          <p:spPr bwMode="auto">
            <a:xfrm rot="929206" flipV="1">
              <a:off x="13455685" y="3933806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4" name="Arc 118"/>
            <p:cNvSpPr>
              <a:spLocks/>
            </p:cNvSpPr>
            <p:nvPr/>
          </p:nvSpPr>
          <p:spPr bwMode="auto">
            <a:xfrm rot="929206" flipH="1">
              <a:off x="13527122" y="407350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5" name="Arc 119"/>
            <p:cNvSpPr>
              <a:spLocks/>
            </p:cNvSpPr>
            <p:nvPr/>
          </p:nvSpPr>
          <p:spPr bwMode="auto">
            <a:xfrm rot="929206" flipH="1">
              <a:off x="13711272" y="43036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6" name="Arc 120"/>
            <p:cNvSpPr>
              <a:spLocks/>
            </p:cNvSpPr>
            <p:nvPr/>
          </p:nvSpPr>
          <p:spPr bwMode="auto">
            <a:xfrm rot="929206" flipV="1">
              <a:off x="13646185" y="418780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7" name="Line 121"/>
            <p:cNvSpPr>
              <a:spLocks noChangeShapeType="1"/>
            </p:cNvSpPr>
            <p:nvPr/>
          </p:nvSpPr>
          <p:spPr bwMode="auto">
            <a:xfrm flipH="1">
              <a:off x="13703335" y="4651356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8" name="Line 122"/>
            <p:cNvSpPr>
              <a:spLocks noChangeShapeType="1"/>
            </p:cNvSpPr>
            <p:nvPr/>
          </p:nvSpPr>
          <p:spPr bwMode="auto">
            <a:xfrm rot="14379716" flipH="1">
              <a:off x="14035122" y="4067156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49" name="Group 123"/>
            <p:cNvGrpSpPr>
              <a:grpSpLocks/>
            </p:cNvGrpSpPr>
            <p:nvPr/>
          </p:nvGrpSpPr>
          <p:grpSpPr bwMode="auto">
            <a:xfrm rot="14346703" flipH="1">
              <a:off x="14209737" y="4059201"/>
              <a:ext cx="223837" cy="180975"/>
              <a:chOff x="5504" y="8144"/>
              <a:chExt cx="291" cy="236"/>
            </a:xfrm>
          </p:grpSpPr>
          <p:sp>
            <p:nvSpPr>
              <p:cNvPr id="432" name="Rectangle 12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3" name="Rectangle 12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350" name="Group 126"/>
            <p:cNvGrpSpPr>
              <a:grpSpLocks/>
            </p:cNvGrpSpPr>
            <p:nvPr/>
          </p:nvGrpSpPr>
          <p:grpSpPr bwMode="auto">
            <a:xfrm flipH="1">
              <a:off x="13565203" y="5149831"/>
              <a:ext cx="227014" cy="180975"/>
              <a:chOff x="5504" y="8144"/>
              <a:chExt cx="291" cy="236"/>
            </a:xfrm>
          </p:grpSpPr>
          <p:sp>
            <p:nvSpPr>
              <p:cNvPr id="430" name="Rectangle 127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1" name="Rectangle 128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51" name="Rectangle 129"/>
            <p:cNvSpPr>
              <a:spLocks noChangeArrowheads="1"/>
            </p:cNvSpPr>
            <p:nvPr/>
          </p:nvSpPr>
          <p:spPr bwMode="auto">
            <a:xfrm rot="18028040" flipH="1">
              <a:off x="13931935" y="4519593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2" name="Rectangle 130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3" name="Rectangle 131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4" name="Rectangle 132"/>
            <p:cNvSpPr>
              <a:spLocks noChangeArrowheads="1"/>
            </p:cNvSpPr>
            <p:nvPr/>
          </p:nvSpPr>
          <p:spPr bwMode="auto">
            <a:xfrm rot="4535559">
              <a:off x="10494997" y="4379893"/>
              <a:ext cx="38100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5" name="Rectangle 133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6" name="Rectangle 134"/>
            <p:cNvSpPr>
              <a:spLocks noChangeArrowheads="1"/>
            </p:cNvSpPr>
            <p:nvPr/>
          </p:nvSpPr>
          <p:spPr bwMode="auto">
            <a:xfrm rot="3571960">
              <a:off x="10382285" y="4524356"/>
              <a:ext cx="41275" cy="350838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7" name="Line 135"/>
            <p:cNvSpPr>
              <a:spLocks noChangeShapeType="1"/>
            </p:cNvSpPr>
            <p:nvPr/>
          </p:nvSpPr>
          <p:spPr bwMode="auto">
            <a:xfrm flipV="1">
              <a:off x="9781535" y="4671085"/>
              <a:ext cx="1500198" cy="45719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8" name="Rectangle 136"/>
            <p:cNvSpPr>
              <a:spLocks noChangeArrowheads="1"/>
            </p:cNvSpPr>
            <p:nvPr/>
          </p:nvSpPr>
          <p:spPr bwMode="auto">
            <a:xfrm>
              <a:off x="9688547" y="4624038"/>
              <a:ext cx="350838" cy="18415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9" name="Freeform 138"/>
            <p:cNvSpPr>
              <a:spLocks/>
            </p:cNvSpPr>
            <p:nvPr/>
          </p:nvSpPr>
          <p:spPr bwMode="auto">
            <a:xfrm>
              <a:off x="10768047" y="460690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0" name="Line 139"/>
            <p:cNvSpPr>
              <a:spLocks noChangeShapeType="1"/>
            </p:cNvSpPr>
            <p:nvPr/>
          </p:nvSpPr>
          <p:spPr bwMode="auto">
            <a:xfrm>
              <a:off x="10774397" y="461325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1" name="Line 140"/>
            <p:cNvSpPr>
              <a:spLocks noChangeShapeType="1"/>
            </p:cNvSpPr>
            <p:nvPr/>
          </p:nvSpPr>
          <p:spPr bwMode="auto">
            <a:xfrm>
              <a:off x="10777572" y="474343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62" name="Group 141"/>
            <p:cNvGrpSpPr>
              <a:grpSpLocks/>
            </p:cNvGrpSpPr>
            <p:nvPr/>
          </p:nvGrpSpPr>
          <p:grpSpPr bwMode="auto">
            <a:xfrm>
              <a:off x="11052283" y="4424344"/>
              <a:ext cx="600087" cy="500063"/>
              <a:chOff x="4785" y="11039"/>
              <a:chExt cx="829" cy="688"/>
            </a:xfrm>
          </p:grpSpPr>
          <p:sp>
            <p:nvSpPr>
              <p:cNvPr id="425" name="Freeform 14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6" name="Line 14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7" name="Line 14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8" name="Line 14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9" name="Arc 14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63" name="Freeform 147"/>
            <p:cNvSpPr>
              <a:spLocks/>
            </p:cNvSpPr>
            <p:nvPr/>
          </p:nvSpPr>
          <p:spPr bwMode="auto">
            <a:xfrm>
              <a:off x="10969660" y="4583094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4" name="Freeform 148"/>
            <p:cNvSpPr>
              <a:spLocks/>
            </p:cNvSpPr>
            <p:nvPr/>
          </p:nvSpPr>
          <p:spPr bwMode="auto">
            <a:xfrm flipV="1">
              <a:off x="10968072" y="4737081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" name="Freeform 149"/>
            <p:cNvSpPr>
              <a:spLocks/>
            </p:cNvSpPr>
            <p:nvPr/>
          </p:nvSpPr>
          <p:spPr bwMode="auto">
            <a:xfrm rot="2663462">
              <a:off x="10863297" y="4573569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6" name="Freeform 150"/>
            <p:cNvSpPr>
              <a:spLocks/>
            </p:cNvSpPr>
            <p:nvPr/>
          </p:nvSpPr>
          <p:spPr bwMode="auto">
            <a:xfrm>
              <a:off x="11161747" y="4583094"/>
              <a:ext cx="2008188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7" name="Freeform 151"/>
            <p:cNvSpPr>
              <a:spLocks/>
            </p:cNvSpPr>
            <p:nvPr/>
          </p:nvSpPr>
          <p:spPr bwMode="auto">
            <a:xfrm>
              <a:off x="10763285" y="456404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8" name="Arc 152"/>
            <p:cNvSpPr>
              <a:spLocks/>
            </p:cNvSpPr>
            <p:nvPr/>
          </p:nvSpPr>
          <p:spPr bwMode="auto">
            <a:xfrm rot="6937498">
              <a:off x="10671210" y="434814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9" name="Arc 153"/>
            <p:cNvSpPr>
              <a:spLocks/>
            </p:cNvSpPr>
            <p:nvPr/>
          </p:nvSpPr>
          <p:spPr bwMode="auto">
            <a:xfrm rot="14662502" flipV="1">
              <a:off x="10671210" y="46735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0" name="Freeform 154"/>
            <p:cNvSpPr>
              <a:spLocks/>
            </p:cNvSpPr>
            <p:nvPr/>
          </p:nvSpPr>
          <p:spPr bwMode="auto">
            <a:xfrm flipH="1">
              <a:off x="13123897" y="448784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1" name="Line 155"/>
            <p:cNvSpPr>
              <a:spLocks noChangeShapeType="1"/>
            </p:cNvSpPr>
            <p:nvPr/>
          </p:nvSpPr>
          <p:spPr bwMode="auto">
            <a:xfrm flipH="1">
              <a:off x="13293760" y="447355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2" name="Line 156"/>
            <p:cNvSpPr>
              <a:spLocks noChangeShapeType="1"/>
            </p:cNvSpPr>
            <p:nvPr/>
          </p:nvSpPr>
          <p:spPr bwMode="auto">
            <a:xfrm flipH="1">
              <a:off x="13120722" y="4484669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3" name="Line 157"/>
            <p:cNvSpPr>
              <a:spLocks noChangeShapeType="1"/>
            </p:cNvSpPr>
            <p:nvPr/>
          </p:nvSpPr>
          <p:spPr bwMode="auto">
            <a:xfrm flipH="1">
              <a:off x="13115960" y="485931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4" name="Arc 158"/>
            <p:cNvSpPr>
              <a:spLocks/>
            </p:cNvSpPr>
            <p:nvPr/>
          </p:nvSpPr>
          <p:spPr bwMode="auto">
            <a:xfrm rot="8071501" flipH="1">
              <a:off x="12707972" y="441481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5" name="Freeform 159"/>
            <p:cNvSpPr>
              <a:spLocks/>
            </p:cNvSpPr>
            <p:nvPr/>
          </p:nvSpPr>
          <p:spPr bwMode="auto">
            <a:xfrm>
              <a:off x="11063322" y="449419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6" name="Line 160"/>
            <p:cNvSpPr>
              <a:spLocks noChangeShapeType="1"/>
            </p:cNvSpPr>
            <p:nvPr/>
          </p:nvSpPr>
          <p:spPr bwMode="auto">
            <a:xfrm>
              <a:off x="11061735" y="447990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7" name="Line 161"/>
            <p:cNvSpPr>
              <a:spLocks noChangeShapeType="1"/>
            </p:cNvSpPr>
            <p:nvPr/>
          </p:nvSpPr>
          <p:spPr bwMode="auto">
            <a:xfrm>
              <a:off x="11052210" y="486566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8" name="Arc 162"/>
            <p:cNvSpPr>
              <a:spLocks/>
            </p:cNvSpPr>
            <p:nvPr/>
          </p:nvSpPr>
          <p:spPr bwMode="auto">
            <a:xfrm rot="13528499">
              <a:off x="11145872" y="442116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9" name="Arc 163"/>
            <p:cNvSpPr>
              <a:spLocks/>
            </p:cNvSpPr>
            <p:nvPr/>
          </p:nvSpPr>
          <p:spPr bwMode="auto">
            <a:xfrm rot="2663462" flipH="1" flipV="1">
              <a:off x="10871235" y="4498956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0" name="Arc 164"/>
            <p:cNvSpPr>
              <a:spLocks/>
            </p:cNvSpPr>
            <p:nvPr/>
          </p:nvSpPr>
          <p:spPr bwMode="auto">
            <a:xfrm rot="2663462">
              <a:off x="10715660" y="4508481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1" name="Arc 165"/>
            <p:cNvSpPr>
              <a:spLocks/>
            </p:cNvSpPr>
            <p:nvPr/>
          </p:nvSpPr>
          <p:spPr bwMode="auto">
            <a:xfrm rot="2663462">
              <a:off x="10674385" y="46084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2" name="Arc 166"/>
            <p:cNvSpPr>
              <a:spLocks/>
            </p:cNvSpPr>
            <p:nvPr/>
          </p:nvSpPr>
          <p:spPr bwMode="auto">
            <a:xfrm rot="2663462" flipH="1" flipV="1">
              <a:off x="10806147" y="460690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3" name="Line 167"/>
            <p:cNvSpPr>
              <a:spLocks noChangeShapeType="1"/>
            </p:cNvSpPr>
            <p:nvPr/>
          </p:nvSpPr>
          <p:spPr bwMode="auto">
            <a:xfrm rot="1807332" flipH="1" flipV="1">
              <a:off x="10533402" y="4226865"/>
              <a:ext cx="45720" cy="48041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4" name="Freeform 168"/>
            <p:cNvSpPr>
              <a:spLocks/>
            </p:cNvSpPr>
            <p:nvPr/>
          </p:nvSpPr>
          <p:spPr bwMode="auto">
            <a:xfrm rot="18007332">
              <a:off x="10564847" y="425448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5" name="Line 169"/>
            <p:cNvSpPr>
              <a:spLocks noChangeShapeType="1"/>
            </p:cNvSpPr>
            <p:nvPr/>
          </p:nvSpPr>
          <p:spPr bwMode="auto">
            <a:xfrm rot="18007332">
              <a:off x="10515635" y="4290993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6" name="Line 170"/>
            <p:cNvSpPr>
              <a:spLocks noChangeShapeType="1"/>
            </p:cNvSpPr>
            <p:nvPr/>
          </p:nvSpPr>
          <p:spPr bwMode="auto">
            <a:xfrm rot="18007332">
              <a:off x="10629935" y="435290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87" name="Group 171"/>
            <p:cNvGrpSpPr>
              <a:grpSpLocks/>
            </p:cNvGrpSpPr>
            <p:nvPr/>
          </p:nvGrpSpPr>
          <p:grpSpPr bwMode="auto">
            <a:xfrm rot="18007332">
              <a:off x="10577573" y="3603541"/>
              <a:ext cx="600087" cy="500063"/>
              <a:chOff x="4785" y="11039"/>
              <a:chExt cx="829" cy="688"/>
            </a:xfrm>
          </p:grpSpPr>
          <p:sp>
            <p:nvSpPr>
              <p:cNvPr id="420" name="Freeform 17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1" name="Line 17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2" name="Line 17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3" name="Line 17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4" name="Arc 17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88" name="Freeform 177"/>
            <p:cNvSpPr>
              <a:spLocks/>
            </p:cNvSpPr>
            <p:nvPr/>
          </p:nvSpPr>
          <p:spPr bwMode="auto">
            <a:xfrm rot="18007332">
              <a:off x="10082247" y="3190856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9" name="Freeform 178"/>
            <p:cNvSpPr>
              <a:spLocks/>
            </p:cNvSpPr>
            <p:nvPr/>
          </p:nvSpPr>
          <p:spPr bwMode="auto">
            <a:xfrm rot="18007332" flipV="1">
              <a:off x="10212422" y="3268643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0" name="Freeform 179"/>
            <p:cNvSpPr>
              <a:spLocks/>
            </p:cNvSpPr>
            <p:nvPr/>
          </p:nvSpPr>
          <p:spPr bwMode="auto">
            <a:xfrm rot="20670794">
              <a:off x="10580722" y="407668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1" name="Freeform 180"/>
            <p:cNvSpPr>
              <a:spLocks/>
            </p:cNvSpPr>
            <p:nvPr/>
          </p:nvSpPr>
          <p:spPr bwMode="auto">
            <a:xfrm rot="18007332">
              <a:off x="10290210" y="3036868"/>
              <a:ext cx="2006600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2" name="Freeform 181"/>
            <p:cNvSpPr>
              <a:spLocks/>
            </p:cNvSpPr>
            <p:nvPr/>
          </p:nvSpPr>
          <p:spPr bwMode="auto">
            <a:xfrm rot="18007332">
              <a:off x="10469597" y="4054456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3" name="Arc 182"/>
            <p:cNvSpPr>
              <a:spLocks/>
            </p:cNvSpPr>
            <p:nvPr/>
          </p:nvSpPr>
          <p:spPr bwMode="auto">
            <a:xfrm rot="3344830">
              <a:off x="10323547" y="4067156"/>
              <a:ext cx="290513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4" name="Arc 183"/>
            <p:cNvSpPr>
              <a:spLocks/>
            </p:cNvSpPr>
            <p:nvPr/>
          </p:nvSpPr>
          <p:spPr bwMode="auto">
            <a:xfrm rot="11069833" flipV="1">
              <a:off x="10604535" y="42290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5" name="Freeform 184"/>
            <p:cNvSpPr>
              <a:spLocks/>
            </p:cNvSpPr>
            <p:nvPr/>
          </p:nvSpPr>
          <p:spPr bwMode="auto">
            <a:xfrm rot="18007332" flipH="1">
              <a:off x="11720547" y="2062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6" name="Line 185"/>
            <p:cNvSpPr>
              <a:spLocks noChangeShapeType="1"/>
            </p:cNvSpPr>
            <p:nvPr/>
          </p:nvSpPr>
          <p:spPr bwMode="auto">
            <a:xfrm rot="18007332" flipH="1">
              <a:off x="11847547" y="1973243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7" name="Line 186"/>
            <p:cNvSpPr>
              <a:spLocks noChangeShapeType="1"/>
            </p:cNvSpPr>
            <p:nvPr/>
          </p:nvSpPr>
          <p:spPr bwMode="auto">
            <a:xfrm rot="18007332" flipH="1">
              <a:off x="11553860" y="2149456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8" name="Line 187"/>
            <p:cNvSpPr>
              <a:spLocks noChangeShapeType="1"/>
            </p:cNvSpPr>
            <p:nvPr/>
          </p:nvSpPr>
          <p:spPr bwMode="auto">
            <a:xfrm rot="18007332" flipH="1">
              <a:off x="11874535" y="2338368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9" name="Arc 188"/>
            <p:cNvSpPr>
              <a:spLocks/>
            </p:cNvSpPr>
            <p:nvPr/>
          </p:nvSpPr>
          <p:spPr bwMode="auto">
            <a:xfrm rot="4478833" flipH="1">
              <a:off x="11425272" y="22066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0" name="Freeform 189"/>
            <p:cNvSpPr>
              <a:spLocks/>
            </p:cNvSpPr>
            <p:nvPr/>
          </p:nvSpPr>
          <p:spPr bwMode="auto">
            <a:xfrm rot="18007332">
              <a:off x="10691847" y="3844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1" name="Line 190"/>
            <p:cNvSpPr>
              <a:spLocks noChangeShapeType="1"/>
            </p:cNvSpPr>
            <p:nvPr/>
          </p:nvSpPr>
          <p:spPr bwMode="auto">
            <a:xfrm rot="18007332">
              <a:off x="10733122" y="390523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2" name="Line 191"/>
            <p:cNvSpPr>
              <a:spLocks noChangeShapeType="1"/>
            </p:cNvSpPr>
            <p:nvPr/>
          </p:nvSpPr>
          <p:spPr bwMode="auto">
            <a:xfrm rot="18007332">
              <a:off x="10450547" y="4152818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3" name="Line 192"/>
            <p:cNvSpPr>
              <a:spLocks noChangeShapeType="1"/>
            </p:cNvSpPr>
            <p:nvPr/>
          </p:nvSpPr>
          <p:spPr bwMode="auto">
            <a:xfrm rot="18007332">
              <a:off x="10844247" y="4124306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4" name="Arc 193"/>
            <p:cNvSpPr>
              <a:spLocks/>
            </p:cNvSpPr>
            <p:nvPr/>
          </p:nvSpPr>
          <p:spPr bwMode="auto">
            <a:xfrm rot="9935830">
              <a:off x="10648985" y="3557569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5" name="Arc 194"/>
            <p:cNvSpPr>
              <a:spLocks/>
            </p:cNvSpPr>
            <p:nvPr/>
          </p:nvSpPr>
          <p:spPr bwMode="auto">
            <a:xfrm rot="20670794" flipH="1" flipV="1">
              <a:off x="10548972" y="3938569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6" name="Arc 195"/>
            <p:cNvSpPr>
              <a:spLocks/>
            </p:cNvSpPr>
            <p:nvPr/>
          </p:nvSpPr>
          <p:spPr bwMode="auto">
            <a:xfrm rot="20670794">
              <a:off x="10477535" y="4078269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7" name="Arc 196"/>
            <p:cNvSpPr>
              <a:spLocks/>
            </p:cNvSpPr>
            <p:nvPr/>
          </p:nvSpPr>
          <p:spPr bwMode="auto">
            <a:xfrm rot="20670794">
              <a:off x="10504522" y="43100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8" name="Arc 197"/>
            <p:cNvSpPr>
              <a:spLocks/>
            </p:cNvSpPr>
            <p:nvPr/>
          </p:nvSpPr>
          <p:spPr bwMode="auto">
            <a:xfrm rot="20670794" flipH="1" flipV="1">
              <a:off x="10568022" y="41941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9" name="Line 198"/>
            <p:cNvSpPr>
              <a:spLocks noChangeShapeType="1"/>
            </p:cNvSpPr>
            <p:nvPr/>
          </p:nvSpPr>
          <p:spPr bwMode="auto">
            <a:xfrm>
              <a:off x="10650572" y="4657706"/>
              <a:ext cx="1588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0" name="Line 199"/>
            <p:cNvSpPr>
              <a:spLocks noChangeShapeType="1"/>
            </p:cNvSpPr>
            <p:nvPr/>
          </p:nvSpPr>
          <p:spPr bwMode="auto">
            <a:xfrm rot="7220284">
              <a:off x="10321960" y="4073506"/>
              <a:ext cx="0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411" name="Group 200"/>
            <p:cNvGrpSpPr>
              <a:grpSpLocks/>
            </p:cNvGrpSpPr>
            <p:nvPr/>
          </p:nvGrpSpPr>
          <p:grpSpPr bwMode="auto">
            <a:xfrm rot="7253297">
              <a:off x="9904436" y="4089397"/>
              <a:ext cx="227014" cy="180975"/>
              <a:chOff x="5504" y="8144"/>
              <a:chExt cx="291" cy="236"/>
            </a:xfrm>
          </p:grpSpPr>
          <p:sp>
            <p:nvSpPr>
              <p:cNvPr id="418" name="Rectangle 201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19" name="Rectangle 202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412" name="Group 203"/>
            <p:cNvGrpSpPr>
              <a:grpSpLocks/>
            </p:cNvGrpSpPr>
            <p:nvPr/>
          </p:nvGrpSpPr>
          <p:grpSpPr bwMode="auto">
            <a:xfrm>
              <a:off x="10534666" y="5156181"/>
              <a:ext cx="223837" cy="180975"/>
              <a:chOff x="5504" y="8144"/>
              <a:chExt cx="291" cy="236"/>
            </a:xfrm>
          </p:grpSpPr>
          <p:sp>
            <p:nvSpPr>
              <p:cNvPr id="416" name="Rectangle 20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17" name="Rectangle 20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413" name="Rectangle 206"/>
            <p:cNvSpPr>
              <a:spLocks noChangeArrowheads="1"/>
            </p:cNvSpPr>
            <p:nvPr/>
          </p:nvSpPr>
          <p:spPr bwMode="auto">
            <a:xfrm rot="3571960">
              <a:off x="10380697" y="4524356"/>
              <a:ext cx="42863" cy="35083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4" name="Rectangle 207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5" name="Rectangle 208"/>
            <p:cNvSpPr>
              <a:spLocks noChangeArrowheads="1"/>
            </p:cNvSpPr>
            <p:nvPr/>
          </p:nvSpPr>
          <p:spPr bwMode="auto">
            <a:xfrm rot="4535559">
              <a:off x="10494997" y="4378306"/>
              <a:ext cx="38100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</p:grpSp>
      <p:sp>
        <p:nvSpPr>
          <p:cNvPr id="468" name="AutoShape 49"/>
          <p:cNvSpPr>
            <a:spLocks noChangeArrowheads="1"/>
          </p:cNvSpPr>
          <p:nvPr/>
        </p:nvSpPr>
        <p:spPr bwMode="auto">
          <a:xfrm rot="5400000">
            <a:off x="7191577" y="3476809"/>
            <a:ext cx="344487" cy="702903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CCFFCC">
              <a:alpha val="20000"/>
            </a:srgbClr>
          </a:solidFill>
          <a:ln w="6350">
            <a:solidFill>
              <a:srgbClr val="CCFFCC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69" name="Text Box 27"/>
          <p:cNvSpPr txBox="1">
            <a:spLocks noChangeAspect="1" noChangeArrowheads="1"/>
          </p:cNvSpPr>
          <p:nvPr/>
        </p:nvSpPr>
        <p:spPr bwMode="auto">
          <a:xfrm>
            <a:off x="6215074" y="1285860"/>
            <a:ext cx="935627" cy="241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4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endParaRPr kumimoji="1" lang="en-US" altLang="ja-JP" sz="14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70" name="Text Box 27"/>
          <p:cNvSpPr txBox="1">
            <a:spLocks noChangeAspect="1" noChangeArrowheads="1"/>
          </p:cNvSpPr>
          <p:nvPr/>
        </p:nvSpPr>
        <p:spPr bwMode="auto">
          <a:xfrm>
            <a:off x="7000892" y="2759024"/>
            <a:ext cx="935627" cy="241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1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1000km</a:t>
            </a:r>
            <a:endParaRPr kumimoji="1" lang="en-US" altLang="ja-JP" sz="11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grpSp>
        <p:nvGrpSpPr>
          <p:cNvPr id="471" name="グループ化 470"/>
          <p:cNvGrpSpPr/>
          <p:nvPr/>
        </p:nvGrpSpPr>
        <p:grpSpPr>
          <a:xfrm>
            <a:off x="6279579" y="4187784"/>
            <a:ext cx="2566805" cy="1955860"/>
            <a:chOff x="6279579" y="4116346"/>
            <a:chExt cx="2566805" cy="1955860"/>
          </a:xfrm>
        </p:grpSpPr>
        <p:sp>
          <p:nvSpPr>
            <p:cNvPr id="472" name="Oval 10"/>
            <p:cNvSpPr>
              <a:spLocks noChangeAspect="1" noChangeArrowheads="1"/>
            </p:cNvSpPr>
            <p:nvPr/>
          </p:nvSpPr>
          <p:spPr bwMode="auto">
            <a:xfrm>
              <a:off x="6455022" y="4116346"/>
              <a:ext cx="1903996" cy="1839141"/>
            </a:xfrm>
            <a:prstGeom prst="ellipse">
              <a:avLst/>
            </a:prstGeom>
            <a:solidFill>
              <a:srgbClr val="FFFFFF">
                <a:alpha val="3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73" name="Line 43"/>
            <p:cNvSpPr>
              <a:spLocks noChangeAspect="1" noChangeShapeType="1"/>
            </p:cNvSpPr>
            <p:nvPr/>
          </p:nvSpPr>
          <p:spPr bwMode="auto">
            <a:xfrm flipV="1">
              <a:off x="6709574" y="5052620"/>
              <a:ext cx="713708" cy="1124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74" name="AutoShape 8"/>
            <p:cNvSpPr>
              <a:spLocks noChangeAspect="1" noChangeArrowheads="1"/>
            </p:cNvSpPr>
            <p:nvPr/>
          </p:nvSpPr>
          <p:spPr bwMode="auto">
            <a:xfrm rot="5400000">
              <a:off x="6309833" y="4995382"/>
              <a:ext cx="151671" cy="125538"/>
            </a:xfrm>
            <a:prstGeom prst="flowChartManualOperation">
              <a:avLst/>
            </a:prstGeom>
            <a:solidFill>
              <a:srgbClr val="FF0000"/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75" name="AutoShape 9"/>
            <p:cNvSpPr>
              <a:spLocks noChangeAspect="1" noChangeArrowheads="1"/>
            </p:cNvSpPr>
            <p:nvPr/>
          </p:nvSpPr>
          <p:spPr bwMode="auto">
            <a:xfrm rot="16200000" flipH="1">
              <a:off x="8359534" y="4976349"/>
              <a:ext cx="151671" cy="126700"/>
            </a:xfrm>
            <a:prstGeom prst="flowChartManualOperation">
              <a:avLst/>
            </a:prstGeom>
            <a:solidFill>
              <a:srgbClr val="FF0000"/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76" name="Text Box 11"/>
            <p:cNvSpPr txBox="1">
              <a:spLocks noChangeAspect="1" noChangeArrowheads="1"/>
            </p:cNvSpPr>
            <p:nvPr/>
          </p:nvSpPr>
          <p:spPr bwMode="auto">
            <a:xfrm>
              <a:off x="7215626" y="4504360"/>
              <a:ext cx="1499778" cy="347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Local Sensor</a:t>
              </a:r>
            </a:p>
          </p:txBody>
        </p:sp>
        <p:sp>
          <p:nvSpPr>
            <p:cNvPr id="477" name="Text Box 12"/>
            <p:cNvSpPr txBox="1">
              <a:spLocks noChangeAspect="1" noChangeArrowheads="1"/>
            </p:cNvSpPr>
            <p:nvPr/>
          </p:nvSpPr>
          <p:spPr bwMode="auto">
            <a:xfrm>
              <a:off x="7238093" y="5613348"/>
              <a:ext cx="977245" cy="217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Actuator</a:t>
              </a:r>
            </a:p>
          </p:txBody>
        </p:sp>
        <p:sp>
          <p:nvSpPr>
            <p:cNvPr id="478" name="Line 14"/>
            <p:cNvSpPr>
              <a:spLocks noChangeAspect="1" noChangeShapeType="1"/>
            </p:cNvSpPr>
            <p:nvPr/>
          </p:nvSpPr>
          <p:spPr bwMode="auto">
            <a:xfrm>
              <a:off x="6935078" y="5041385"/>
              <a:ext cx="1162" cy="287612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79" name="Line 15"/>
            <p:cNvSpPr>
              <a:spLocks noChangeAspect="1" noChangeShapeType="1"/>
            </p:cNvSpPr>
            <p:nvPr/>
          </p:nvSpPr>
          <p:spPr bwMode="auto">
            <a:xfrm>
              <a:off x="6932753" y="5416628"/>
              <a:ext cx="1162" cy="77521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80" name="Line 16"/>
            <p:cNvSpPr>
              <a:spLocks noChangeAspect="1" noChangeShapeType="1"/>
            </p:cNvSpPr>
            <p:nvPr/>
          </p:nvSpPr>
          <p:spPr bwMode="auto">
            <a:xfrm>
              <a:off x="6930428" y="5489654"/>
              <a:ext cx="196444" cy="1124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81" name="Line 17"/>
            <p:cNvSpPr>
              <a:spLocks noChangeAspect="1" noChangeShapeType="1"/>
            </p:cNvSpPr>
            <p:nvPr/>
          </p:nvSpPr>
          <p:spPr bwMode="auto">
            <a:xfrm flipV="1">
              <a:off x="7118735" y="5186314"/>
              <a:ext cx="0" cy="305587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82" name="Line 18"/>
            <p:cNvSpPr>
              <a:spLocks noChangeAspect="1" noChangeShapeType="1"/>
            </p:cNvSpPr>
            <p:nvPr/>
          </p:nvSpPr>
          <p:spPr bwMode="auto">
            <a:xfrm>
              <a:off x="7110598" y="5196425"/>
              <a:ext cx="126700" cy="0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 type="triangle" w="med" len="med"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483" name="Group 19"/>
            <p:cNvGrpSpPr>
              <a:grpSpLocks noChangeAspect="1"/>
            </p:cNvGrpSpPr>
            <p:nvPr/>
          </p:nvGrpSpPr>
          <p:grpSpPr bwMode="auto">
            <a:xfrm>
              <a:off x="6858034" y="5317761"/>
              <a:ext cx="129026" cy="98866"/>
              <a:chOff x="5504" y="8144"/>
              <a:chExt cx="291" cy="236"/>
            </a:xfrm>
          </p:grpSpPr>
          <p:sp>
            <p:nvSpPr>
              <p:cNvPr id="512" name="Rectangle 20"/>
              <p:cNvSpPr>
                <a:spLocks noChangeAspect="1"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CCFF"/>
              </a:solidFill>
              <a:ln w="635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513" name="Rectangle 21"/>
              <p:cNvSpPr>
                <a:spLocks noChangeAspect="1"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CCFF"/>
              </a:solidFill>
              <a:ln w="635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484" name="Rectangle 22"/>
            <p:cNvSpPr>
              <a:spLocks noChangeAspect="1" noChangeArrowheads="1"/>
            </p:cNvSpPr>
            <p:nvPr/>
          </p:nvSpPr>
          <p:spPr bwMode="auto">
            <a:xfrm>
              <a:off x="7254735" y="5116671"/>
              <a:ext cx="40683" cy="142683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85" name="Line 23"/>
            <p:cNvSpPr>
              <a:spLocks noChangeAspect="1" noChangeShapeType="1"/>
            </p:cNvSpPr>
            <p:nvPr/>
          </p:nvSpPr>
          <p:spPr bwMode="auto">
            <a:xfrm flipH="1" flipV="1">
              <a:off x="8246255" y="4895332"/>
              <a:ext cx="1162" cy="146053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86" name="Line 24"/>
            <p:cNvSpPr>
              <a:spLocks noChangeAspect="1" noChangeShapeType="1"/>
            </p:cNvSpPr>
            <p:nvPr/>
          </p:nvSpPr>
          <p:spPr bwMode="auto">
            <a:xfrm flipH="1" flipV="1">
              <a:off x="8081195" y="4899826"/>
              <a:ext cx="168546" cy="0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87" name="Line 25"/>
            <p:cNvSpPr>
              <a:spLocks noChangeAspect="1" noChangeShapeType="1"/>
            </p:cNvSpPr>
            <p:nvPr/>
          </p:nvSpPr>
          <p:spPr bwMode="auto">
            <a:xfrm flipH="1" flipV="1">
              <a:off x="8242767" y="5039138"/>
              <a:ext cx="101128" cy="0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 type="triangle" w="med" len="med"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88" name="Rectangle 26"/>
            <p:cNvSpPr>
              <a:spLocks noChangeAspect="1" noChangeArrowheads="1"/>
            </p:cNvSpPr>
            <p:nvPr/>
          </p:nvSpPr>
          <p:spPr bwMode="auto">
            <a:xfrm flipH="1">
              <a:off x="8064922" y="4862751"/>
              <a:ext cx="40683" cy="142683"/>
            </a:xfrm>
            <a:prstGeom prst="rect">
              <a:avLst/>
            </a:prstGeom>
            <a:solidFill>
              <a:srgbClr val="FFCC00"/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89" name="Text Box 27"/>
            <p:cNvSpPr txBox="1">
              <a:spLocks noChangeAspect="1" noChangeArrowheads="1"/>
            </p:cNvSpPr>
            <p:nvPr/>
          </p:nvSpPr>
          <p:spPr bwMode="auto">
            <a:xfrm>
              <a:off x="7910757" y="5766573"/>
              <a:ext cx="935627" cy="241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Thruster</a:t>
              </a:r>
            </a:p>
          </p:txBody>
        </p:sp>
        <p:sp>
          <p:nvSpPr>
            <p:cNvPr id="490" name="Line 29"/>
            <p:cNvSpPr>
              <a:spLocks noChangeAspect="1" noChangeShapeType="1"/>
            </p:cNvSpPr>
            <p:nvPr/>
          </p:nvSpPr>
          <p:spPr bwMode="auto">
            <a:xfrm>
              <a:off x="7896375" y="4703216"/>
              <a:ext cx="174359" cy="140436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91" name="Freeform 30"/>
            <p:cNvSpPr>
              <a:spLocks noChangeAspect="1"/>
            </p:cNvSpPr>
            <p:nvPr/>
          </p:nvSpPr>
          <p:spPr bwMode="auto">
            <a:xfrm>
              <a:off x="7407008" y="5017791"/>
              <a:ext cx="545161" cy="71903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31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492" name="Group 31"/>
            <p:cNvGrpSpPr>
              <a:grpSpLocks noChangeAspect="1"/>
            </p:cNvGrpSpPr>
            <p:nvPr/>
          </p:nvGrpSpPr>
          <p:grpSpPr bwMode="auto">
            <a:xfrm flipH="1">
              <a:off x="7692955" y="4923433"/>
              <a:ext cx="341743" cy="276378"/>
              <a:chOff x="4785" y="11039"/>
              <a:chExt cx="829" cy="688"/>
            </a:xfrm>
          </p:grpSpPr>
          <p:sp>
            <p:nvSpPr>
              <p:cNvPr id="507" name="Freeform 32"/>
              <p:cNvSpPr>
                <a:spLocks noChangeAspect="1"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508" name="Line 33"/>
              <p:cNvSpPr>
                <a:spLocks noChangeAspect="1"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509" name="Line 34"/>
              <p:cNvSpPr>
                <a:spLocks noChangeAspect="1"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510" name="Line 35"/>
              <p:cNvSpPr>
                <a:spLocks noChangeAspect="1"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511" name="Arc 36"/>
              <p:cNvSpPr>
                <a:spLocks noChangeAspect="1"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493" name="Group 37"/>
            <p:cNvGrpSpPr>
              <a:grpSpLocks noChangeAspect="1"/>
            </p:cNvGrpSpPr>
            <p:nvPr/>
          </p:nvGrpSpPr>
          <p:grpSpPr bwMode="auto">
            <a:xfrm>
              <a:off x="7325643" y="4932421"/>
              <a:ext cx="341743" cy="276378"/>
              <a:chOff x="4785" y="11039"/>
              <a:chExt cx="829" cy="688"/>
            </a:xfrm>
          </p:grpSpPr>
          <p:sp>
            <p:nvSpPr>
              <p:cNvPr id="502" name="Freeform 38"/>
              <p:cNvSpPr>
                <a:spLocks noChangeAspect="1"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503" name="Line 39"/>
              <p:cNvSpPr>
                <a:spLocks noChangeAspect="1"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504" name="Line 40"/>
              <p:cNvSpPr>
                <a:spLocks noChangeAspect="1"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505" name="Line 41"/>
              <p:cNvSpPr>
                <a:spLocks noChangeAspect="1"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506" name="Arc 42"/>
              <p:cNvSpPr>
                <a:spLocks noChangeAspect="1"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494" name="Rectangle 44"/>
            <p:cNvSpPr>
              <a:spLocks noChangeAspect="1" noChangeArrowheads="1"/>
            </p:cNvSpPr>
            <p:nvPr/>
          </p:nvSpPr>
          <p:spPr bwMode="auto">
            <a:xfrm>
              <a:off x="6630531" y="4999815"/>
              <a:ext cx="199931" cy="102237"/>
            </a:xfrm>
            <a:prstGeom prst="rect">
              <a:avLst/>
            </a:prstGeom>
            <a:solidFill>
              <a:srgbClr val="00CCFF"/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95" name="Line 46"/>
            <p:cNvSpPr>
              <a:spLocks noChangeShapeType="1"/>
            </p:cNvSpPr>
            <p:nvPr/>
          </p:nvSpPr>
          <p:spPr bwMode="auto">
            <a:xfrm flipV="1">
              <a:off x="8346317" y="5123631"/>
              <a:ext cx="68679" cy="642942"/>
            </a:xfrm>
            <a:prstGeom prst="lin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 type="triangle" w="med" len="med"/>
            </a:ln>
            <a:effectLst/>
          </p:spPr>
          <p:txBody>
            <a:bodyPr wrap="square" anchor="ctr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96" name="Text Box 11"/>
            <p:cNvSpPr txBox="1">
              <a:spLocks noChangeAspect="1" noChangeArrowheads="1"/>
            </p:cNvSpPr>
            <p:nvPr/>
          </p:nvSpPr>
          <p:spPr bwMode="auto">
            <a:xfrm>
              <a:off x="6644122" y="4544974"/>
              <a:ext cx="1499778" cy="347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Laser</a:t>
              </a:r>
              <a:endParaRPr kumimoji="1" lang="en-US" altLang="ja-JP" sz="11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97" name="Line 46"/>
            <p:cNvSpPr>
              <a:spLocks noChangeShapeType="1"/>
            </p:cNvSpPr>
            <p:nvPr/>
          </p:nvSpPr>
          <p:spPr bwMode="auto">
            <a:xfrm flipH="1">
              <a:off x="6712381" y="4687850"/>
              <a:ext cx="145635" cy="285752"/>
            </a:xfrm>
            <a:prstGeom prst="lin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 type="triangle" w="med" len="med"/>
            </a:ln>
            <a:effectLst/>
          </p:spPr>
          <p:txBody>
            <a:bodyPr wrap="square" anchor="ctr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98" name="Text Box 27"/>
            <p:cNvSpPr txBox="1">
              <a:spLocks noChangeAspect="1" noChangeArrowheads="1"/>
            </p:cNvSpPr>
            <p:nvPr/>
          </p:nvSpPr>
          <p:spPr bwMode="auto">
            <a:xfrm>
              <a:off x="6279579" y="5830858"/>
              <a:ext cx="935627" cy="241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400" b="1" kern="1200" dirty="0" smtClean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DPF</a:t>
              </a:r>
              <a:endParaRPr kumimoji="1" lang="en-US" altLang="ja-JP" sz="14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99" name="Text Box 27"/>
            <p:cNvSpPr txBox="1">
              <a:spLocks noChangeAspect="1" noChangeArrowheads="1"/>
            </p:cNvSpPr>
            <p:nvPr/>
          </p:nvSpPr>
          <p:spPr bwMode="auto">
            <a:xfrm>
              <a:off x="7422587" y="5116478"/>
              <a:ext cx="935627" cy="241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 smtClean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30cm</a:t>
              </a:r>
              <a:endParaRPr kumimoji="1" lang="en-US" altLang="ja-JP" sz="11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500" name="Line 46"/>
            <p:cNvSpPr>
              <a:spLocks noChangeShapeType="1"/>
            </p:cNvSpPr>
            <p:nvPr/>
          </p:nvSpPr>
          <p:spPr bwMode="auto">
            <a:xfrm flipH="1" flipV="1">
              <a:off x="7283885" y="5330792"/>
              <a:ext cx="145635" cy="285752"/>
            </a:xfrm>
            <a:prstGeom prst="lin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 type="triangle" w="med" len="med"/>
            </a:ln>
            <a:effectLst/>
          </p:spPr>
          <p:txBody>
            <a:bodyPr wrap="square" anchor="ctr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501" name="Rectangle 45"/>
            <p:cNvSpPr>
              <a:spLocks noChangeAspect="1" noChangeArrowheads="1"/>
            </p:cNvSpPr>
            <p:nvPr/>
          </p:nvSpPr>
          <p:spPr bwMode="auto">
            <a:xfrm rot="2679310">
              <a:off x="6926474" y="4957489"/>
              <a:ext cx="45719" cy="213579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</p:grpSp>
      <p:sp>
        <p:nvSpPr>
          <p:cNvPr id="514" name="スライド番号プレースホルダ 5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38</a:t>
            </a:fld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01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0000"/>
          </a:blip>
          <a:srcRect/>
          <a:stretch>
            <a:fillRect/>
          </a:stretch>
        </p:blipFill>
        <p:spPr bwMode="auto">
          <a:xfrm>
            <a:off x="4143372" y="1249644"/>
            <a:ext cx="4519747" cy="496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AutoShape 20"/>
          <p:cNvSpPr>
            <a:spLocks noChangeArrowheads="1"/>
          </p:cNvSpPr>
          <p:nvPr/>
        </p:nvSpPr>
        <p:spPr bwMode="auto">
          <a:xfrm>
            <a:off x="5429256" y="1500174"/>
            <a:ext cx="1357322" cy="428628"/>
          </a:xfrm>
          <a:prstGeom prst="roundRect">
            <a:avLst>
              <a:gd name="adj" fmla="val 6731"/>
            </a:avLst>
          </a:prstGeom>
          <a:solidFill>
            <a:srgbClr val="FFFF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32" name="AutoShape 20"/>
          <p:cNvSpPr>
            <a:spLocks noChangeArrowheads="1"/>
          </p:cNvSpPr>
          <p:nvPr/>
        </p:nvSpPr>
        <p:spPr bwMode="auto">
          <a:xfrm>
            <a:off x="7215206" y="1785926"/>
            <a:ext cx="1214446" cy="428628"/>
          </a:xfrm>
          <a:prstGeom prst="roundRect">
            <a:avLst>
              <a:gd name="adj" fmla="val 6731"/>
            </a:avLst>
          </a:prstGeom>
          <a:solidFill>
            <a:srgbClr val="FFFF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33" name="AutoShape 20"/>
          <p:cNvSpPr>
            <a:spLocks noChangeArrowheads="1"/>
          </p:cNvSpPr>
          <p:nvPr/>
        </p:nvSpPr>
        <p:spPr bwMode="auto">
          <a:xfrm>
            <a:off x="7572396" y="2643182"/>
            <a:ext cx="1000132" cy="428628"/>
          </a:xfrm>
          <a:prstGeom prst="roundRect">
            <a:avLst>
              <a:gd name="adj" fmla="val 6731"/>
            </a:avLst>
          </a:prstGeom>
          <a:solidFill>
            <a:srgbClr val="FFFF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34" name="AutoShape 20"/>
          <p:cNvSpPr>
            <a:spLocks noChangeArrowheads="1"/>
          </p:cNvSpPr>
          <p:nvPr/>
        </p:nvSpPr>
        <p:spPr bwMode="auto">
          <a:xfrm>
            <a:off x="7358082" y="4286256"/>
            <a:ext cx="1428760" cy="428628"/>
          </a:xfrm>
          <a:prstGeom prst="roundRect">
            <a:avLst>
              <a:gd name="adj" fmla="val 6731"/>
            </a:avLst>
          </a:prstGeom>
          <a:solidFill>
            <a:srgbClr val="FFFF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 satellite</a:t>
            </a:r>
            <a:endParaRPr lang="ja-JP" altLang="en-US" dirty="0"/>
          </a:p>
        </p:txBody>
      </p:sp>
      <p:sp>
        <p:nvSpPr>
          <p:cNvPr id="2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The 20th workshop on General Relativity and Gravitation  (JGRG20, Sept. 23, 2010, YITP, Kyoto)</a:t>
            </a:r>
            <a:endParaRPr lang="en-US" altLang="ja-JP" dirty="0"/>
          </a:p>
        </p:txBody>
      </p:sp>
      <p:sp>
        <p:nvSpPr>
          <p:cNvPr id="1137668" name="Text Box 4"/>
          <p:cNvSpPr txBox="1">
            <a:spLocks noChangeAspect="1" noChangeArrowheads="1"/>
          </p:cNvSpPr>
          <p:nvPr/>
        </p:nvSpPr>
        <p:spPr bwMode="auto">
          <a:xfrm>
            <a:off x="7178708" y="1714488"/>
            <a:ext cx="146525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Stabilized. </a:t>
            </a:r>
          </a:p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</a:rPr>
              <a:t>Laser source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69" name="Text Box 5"/>
          <p:cNvSpPr txBox="1">
            <a:spLocks noChangeAspect="1" noChangeArrowheads="1"/>
          </p:cNvSpPr>
          <p:nvPr/>
        </p:nvSpPr>
        <p:spPr bwMode="auto">
          <a:xfrm>
            <a:off x="7307264" y="4214818"/>
            <a:ext cx="15510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Interferometer</a:t>
            </a:r>
          </a:p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</a:rPr>
              <a:t>        module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0" name="Text Box 6"/>
          <p:cNvSpPr txBox="1">
            <a:spLocks noChangeAspect="1" noChangeArrowheads="1"/>
          </p:cNvSpPr>
          <p:nvPr/>
        </p:nvSpPr>
        <p:spPr bwMode="auto">
          <a:xfrm>
            <a:off x="3786182" y="5643578"/>
            <a:ext cx="14382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Satellite </a:t>
            </a:r>
          </a:p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</a:rPr>
              <a:t>Bus system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1" name="Text Box 7"/>
          <p:cNvSpPr txBox="1">
            <a:spLocks noChangeAspect="1" noChangeArrowheads="1"/>
          </p:cNvSpPr>
          <p:nvPr/>
        </p:nvSpPr>
        <p:spPr bwMode="auto">
          <a:xfrm>
            <a:off x="5916634" y="6196034"/>
            <a:ext cx="16557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Solar Paddle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2" name="Text Box 8"/>
          <p:cNvSpPr txBox="1">
            <a:spLocks noChangeAspect="1" noChangeArrowheads="1"/>
          </p:cNvSpPr>
          <p:nvPr/>
        </p:nvSpPr>
        <p:spPr bwMode="auto">
          <a:xfrm>
            <a:off x="5357818" y="1428736"/>
            <a:ext cx="15113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Mission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</a:rPr>
              <a:t>Thruster head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3" name="Text Box 9"/>
          <p:cNvSpPr txBox="1">
            <a:spLocks noChangeAspect="1" noChangeArrowheads="1"/>
          </p:cNvSpPr>
          <p:nvPr/>
        </p:nvSpPr>
        <p:spPr bwMode="auto">
          <a:xfrm>
            <a:off x="7521577" y="2571744"/>
            <a:ext cx="12652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On-board</a:t>
            </a:r>
          </a:p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</a:rPr>
              <a:t>Computer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4" name="Text Box 10"/>
          <p:cNvSpPr txBox="1">
            <a:spLocks noChangeAspect="1" noChangeArrowheads="1"/>
          </p:cNvSpPr>
          <p:nvPr/>
        </p:nvSpPr>
        <p:spPr bwMode="auto">
          <a:xfrm>
            <a:off x="4620951" y="6121619"/>
            <a:ext cx="130837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Bus</a:t>
            </a:r>
            <a:r>
              <a:rPr lang="ja-JP" altLang="en-US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1400" b="1" dirty="0" smtClean="0">
                <a:solidFill>
                  <a:srgbClr val="DDDDDD"/>
                </a:solidFill>
              </a:rPr>
              <a:t>thruster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5" name="Line 11"/>
          <p:cNvSpPr>
            <a:spLocks noChangeShapeType="1"/>
          </p:cNvSpPr>
          <p:nvPr/>
        </p:nvSpPr>
        <p:spPr bwMode="auto">
          <a:xfrm flipH="1" flipV="1">
            <a:off x="6443662" y="4005263"/>
            <a:ext cx="914419" cy="352431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76" name="Line 12"/>
          <p:cNvSpPr>
            <a:spLocks noChangeShapeType="1"/>
          </p:cNvSpPr>
          <p:nvPr/>
        </p:nvSpPr>
        <p:spPr bwMode="auto">
          <a:xfrm flipH="1">
            <a:off x="7143767" y="2857496"/>
            <a:ext cx="428627" cy="142876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77" name="Line 13"/>
          <p:cNvSpPr>
            <a:spLocks noChangeShapeType="1"/>
          </p:cNvSpPr>
          <p:nvPr/>
        </p:nvSpPr>
        <p:spPr bwMode="auto">
          <a:xfrm flipH="1">
            <a:off x="6643701" y="2133600"/>
            <a:ext cx="520686" cy="866772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78" name="Line 14"/>
          <p:cNvSpPr>
            <a:spLocks noChangeShapeType="1"/>
          </p:cNvSpPr>
          <p:nvPr/>
        </p:nvSpPr>
        <p:spPr bwMode="auto">
          <a:xfrm>
            <a:off x="5715008" y="2000241"/>
            <a:ext cx="71438" cy="1071570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79" name="Line 15"/>
          <p:cNvSpPr>
            <a:spLocks noChangeShapeType="1"/>
          </p:cNvSpPr>
          <p:nvPr/>
        </p:nvSpPr>
        <p:spPr bwMode="auto">
          <a:xfrm flipV="1">
            <a:off x="6732588" y="5643578"/>
            <a:ext cx="839808" cy="593710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80" name="Line 16"/>
          <p:cNvSpPr>
            <a:spLocks noChangeShapeType="1"/>
          </p:cNvSpPr>
          <p:nvPr/>
        </p:nvSpPr>
        <p:spPr bwMode="auto">
          <a:xfrm flipV="1">
            <a:off x="5286379" y="5564389"/>
            <a:ext cx="292097" cy="579254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81" name="Line 17"/>
          <p:cNvSpPr>
            <a:spLocks noChangeShapeType="1"/>
          </p:cNvSpPr>
          <p:nvPr/>
        </p:nvSpPr>
        <p:spPr bwMode="auto">
          <a:xfrm flipV="1">
            <a:off x="4714876" y="5214950"/>
            <a:ext cx="857256" cy="571504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84" name="AutoShape 20"/>
          <p:cNvSpPr>
            <a:spLocks noChangeArrowheads="1"/>
          </p:cNvSpPr>
          <p:nvPr/>
        </p:nvSpPr>
        <p:spPr bwMode="auto">
          <a:xfrm>
            <a:off x="539750" y="3651250"/>
            <a:ext cx="2808288" cy="2706708"/>
          </a:xfrm>
          <a:prstGeom prst="roundRect">
            <a:avLst>
              <a:gd name="adj" fmla="val 6731"/>
            </a:avLst>
          </a:prstGeom>
          <a:solidFill>
            <a:srgbClr val="99CCFF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85" name="Text Box 21"/>
          <p:cNvSpPr txBox="1">
            <a:spLocks noChangeAspect="1" noChangeArrowheads="1"/>
          </p:cNvSpPr>
          <p:nvPr/>
        </p:nvSpPr>
        <p:spPr bwMode="auto">
          <a:xfrm>
            <a:off x="541338" y="3644900"/>
            <a:ext cx="2735262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en-US" altLang="ja-JP" sz="18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Satellite Bus</a:t>
            </a:r>
          </a:p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   </a:t>
            </a:r>
            <a:r>
              <a:rPr lang="en-US" altLang="ja-JP" sz="14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(‘Standard bus’ system)</a:t>
            </a:r>
          </a:p>
        </p:txBody>
      </p:sp>
      <p:sp>
        <p:nvSpPr>
          <p:cNvPr id="1137686" name="AutoShape 22"/>
          <p:cNvSpPr>
            <a:spLocks noChangeArrowheads="1"/>
          </p:cNvSpPr>
          <p:nvPr/>
        </p:nvSpPr>
        <p:spPr bwMode="auto">
          <a:xfrm>
            <a:off x="538163" y="1196974"/>
            <a:ext cx="2808287" cy="1660521"/>
          </a:xfrm>
          <a:prstGeom prst="roundRect">
            <a:avLst>
              <a:gd name="adj" fmla="val 6731"/>
            </a:avLst>
          </a:prstGeom>
          <a:solidFill>
            <a:srgbClr val="CCFFCC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87" name="Text Box 23"/>
          <p:cNvSpPr txBox="1">
            <a:spLocks noChangeAspect="1" noChangeArrowheads="1"/>
          </p:cNvSpPr>
          <p:nvPr/>
        </p:nvSpPr>
        <p:spPr bwMode="auto">
          <a:xfrm>
            <a:off x="539750" y="1220788"/>
            <a:ext cx="2735263" cy="1708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buFontTx/>
              <a:buNone/>
            </a:pPr>
            <a:r>
              <a:rPr lang="en-US" altLang="ja-JP" sz="1800" b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DPF Payload</a:t>
            </a:r>
          </a:p>
        </p:txBody>
      </p:sp>
      <p:sp>
        <p:nvSpPr>
          <p:cNvPr id="1137688" name="Rectangle 24"/>
          <p:cNvSpPr>
            <a:spLocks noChangeArrowheads="1"/>
          </p:cNvSpPr>
          <p:nvPr/>
        </p:nvSpPr>
        <p:spPr bwMode="auto">
          <a:xfrm>
            <a:off x="611188" y="1471613"/>
            <a:ext cx="2952750" cy="14335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Size :         950mm cube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Weight :    150kg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Power :      130W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Data Rate: 800kbps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Mission thruster x12</a:t>
            </a:r>
          </a:p>
        </p:txBody>
      </p:sp>
      <p:sp>
        <p:nvSpPr>
          <p:cNvPr id="1137689" name="Rectangle 25"/>
          <p:cNvSpPr>
            <a:spLocks noChangeArrowheads="1"/>
          </p:cNvSpPr>
          <p:nvPr/>
        </p:nvSpPr>
        <p:spPr bwMode="auto">
          <a:xfrm>
            <a:off x="684213" y="2997200"/>
            <a:ext cx="2160587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Power Supply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SpW Comm.</a:t>
            </a:r>
          </a:p>
        </p:txBody>
      </p:sp>
      <p:sp>
        <p:nvSpPr>
          <p:cNvPr id="1137690" name="Line 26"/>
          <p:cNvSpPr>
            <a:spLocks noChangeShapeType="1"/>
          </p:cNvSpPr>
          <p:nvPr/>
        </p:nvSpPr>
        <p:spPr bwMode="auto">
          <a:xfrm>
            <a:off x="2195513" y="2997200"/>
            <a:ext cx="0" cy="576263"/>
          </a:xfrm>
          <a:prstGeom prst="line">
            <a:avLst/>
          </a:prstGeom>
          <a:noFill/>
          <a:ln w="25400">
            <a:solidFill>
              <a:srgbClr val="DDDDDD"/>
            </a:solidFill>
            <a:round/>
            <a:headEnd type="stealth" w="lg" len="lg"/>
            <a:tailEnd type="stealth" w="lg" len="lg"/>
          </a:ln>
          <a:effectLst/>
        </p:spPr>
        <p:txBody>
          <a:bodyPr anchor="ctr">
            <a:sp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91" name="Rectangle 27"/>
          <p:cNvSpPr>
            <a:spLocks noChangeArrowheads="1"/>
          </p:cNvSpPr>
          <p:nvPr/>
        </p:nvSpPr>
        <p:spPr bwMode="auto">
          <a:xfrm>
            <a:off x="827088" y="4149725"/>
            <a:ext cx="2449512" cy="22383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Size :        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 950x950x1100mm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Weight :    200kg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SAP :          960W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Battery:     50AH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Downlink : 2Mpbs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DR:             1GByte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3N Thrusters x 4</a:t>
            </a:r>
          </a:p>
        </p:txBody>
      </p:sp>
      <p:sp>
        <p:nvSpPr>
          <p:cNvPr id="35" name="スライド番号プレースホルダ 3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39</a:t>
            </a:fld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22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-29000" contrast="-49000"/>
          </a:blip>
          <a:srcRect/>
          <a:stretch>
            <a:fillRect/>
          </a:stretch>
        </p:blipFill>
        <p:spPr bwMode="auto">
          <a:xfrm>
            <a:off x="319118" y="857232"/>
            <a:ext cx="861060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1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solidFill>
                  <a:srgbClr val="FFFFFF"/>
                </a:solidFill>
              </a:rPr>
              <a:t>Observation of the Universe</a:t>
            </a:r>
            <a:endParaRPr lang="en-US" altLang="ja-JP" dirty="0">
              <a:solidFill>
                <a:srgbClr val="FFFFFF"/>
              </a:solidFill>
            </a:endParaRPr>
          </a:p>
        </p:txBody>
      </p:sp>
      <p:sp>
        <p:nvSpPr>
          <p:cNvPr id="51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 smtClean="0"/>
              <a:t>The 20th workshop on General Relativity and Gravitation  (JGRG20, Sept. 23, 2010, YITP, Kyoto)</a:t>
            </a:r>
            <a:endParaRPr lang="en-US" altLang="ja-JP" dirty="0"/>
          </a:p>
        </p:txBody>
      </p:sp>
      <p:sp>
        <p:nvSpPr>
          <p:cNvPr id="52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3B1DBF-C795-4C17-8F42-E2BF5F389756}" type="slidenum">
              <a:rPr lang="en-US" altLang="ja-JP"/>
              <a:pPr/>
              <a:t>4</a:t>
            </a:fld>
            <a:endParaRPr lang="en-US" altLang="ja-JP" dirty="0"/>
          </a:p>
        </p:txBody>
      </p:sp>
      <p:sp>
        <p:nvSpPr>
          <p:cNvPr id="861199" name="AutoShape 15"/>
          <p:cNvSpPr>
            <a:spLocks noChangeArrowheads="1"/>
          </p:cNvSpPr>
          <p:nvPr/>
        </p:nvSpPr>
        <p:spPr bwMode="auto">
          <a:xfrm>
            <a:off x="3635375" y="5176821"/>
            <a:ext cx="1655763" cy="1079500"/>
          </a:xfrm>
          <a:prstGeom prst="roundRect">
            <a:avLst>
              <a:gd name="adj" fmla="val 9560"/>
            </a:avLst>
          </a:prstGeom>
          <a:solidFill>
            <a:srgbClr val="FFFFFF">
              <a:alpha val="30000"/>
            </a:srgbClr>
          </a:solidFill>
          <a:ln w="3175">
            <a:solidFill>
              <a:srgbClr val="FFFFFF">
                <a:alpha val="50000"/>
              </a:srgbClr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861295" name="AutoShape 111"/>
          <p:cNvSpPr>
            <a:spLocks noChangeArrowheads="1"/>
          </p:cNvSpPr>
          <p:nvPr/>
        </p:nvSpPr>
        <p:spPr bwMode="auto">
          <a:xfrm>
            <a:off x="3276600" y="2800334"/>
            <a:ext cx="2808288" cy="1584325"/>
          </a:xfrm>
          <a:prstGeom prst="roundRect">
            <a:avLst>
              <a:gd name="adj" fmla="val 9560"/>
            </a:avLst>
          </a:prstGeom>
          <a:solidFill>
            <a:srgbClr val="FFFFFF">
              <a:alpha val="30000"/>
            </a:srgbClr>
          </a:solidFill>
          <a:ln w="3175">
            <a:solidFill>
              <a:srgbClr val="FFFFFF">
                <a:alpha val="50000"/>
              </a:srgbClr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861298" name="AutoShape 114"/>
          <p:cNvSpPr>
            <a:spLocks noChangeArrowheads="1"/>
          </p:cNvSpPr>
          <p:nvPr/>
        </p:nvSpPr>
        <p:spPr bwMode="auto">
          <a:xfrm>
            <a:off x="995363" y="4456096"/>
            <a:ext cx="1225550" cy="1441450"/>
          </a:xfrm>
          <a:prstGeom prst="roundRect">
            <a:avLst>
              <a:gd name="adj" fmla="val 9560"/>
            </a:avLst>
          </a:prstGeom>
          <a:solidFill>
            <a:srgbClr val="FFFFFF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861305" name="AutoShape 121"/>
          <p:cNvSpPr>
            <a:spLocks noChangeArrowheads="1"/>
          </p:cNvSpPr>
          <p:nvPr/>
        </p:nvSpPr>
        <p:spPr bwMode="auto">
          <a:xfrm>
            <a:off x="395288" y="3522646"/>
            <a:ext cx="1900237" cy="792163"/>
          </a:xfrm>
          <a:prstGeom prst="roundRect">
            <a:avLst>
              <a:gd name="adj" fmla="val 9560"/>
            </a:avLst>
          </a:prstGeom>
          <a:solidFill>
            <a:srgbClr val="CCECFF"/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861271" name="Text Box 87"/>
          <p:cNvSpPr txBox="1">
            <a:spLocks noChangeArrowheads="1"/>
          </p:cNvSpPr>
          <p:nvPr/>
        </p:nvSpPr>
        <p:spPr bwMode="auto">
          <a:xfrm>
            <a:off x="3281363" y="2809859"/>
            <a:ext cx="1568450" cy="3968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ja-JP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</a:rPr>
              <a:t>Astronomy</a:t>
            </a:r>
          </a:p>
        </p:txBody>
      </p:sp>
      <p:sp>
        <p:nvSpPr>
          <p:cNvPr id="861272" name="Text Box 88"/>
          <p:cNvSpPr txBox="1">
            <a:spLocks noChangeArrowheads="1"/>
          </p:cNvSpPr>
          <p:nvPr/>
        </p:nvSpPr>
        <p:spPr bwMode="auto">
          <a:xfrm>
            <a:off x="3428992" y="3232134"/>
            <a:ext cx="920750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600" dirty="0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</a:rPr>
              <a:t>Stars</a:t>
            </a:r>
          </a:p>
          <a:p>
            <a:pPr algn="l">
              <a:buFontTx/>
              <a:buNone/>
            </a:pPr>
            <a:r>
              <a:rPr lang="en-US" altLang="ja-JP" sz="1600" dirty="0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</a:rPr>
              <a:t>Galaxies</a:t>
            </a:r>
          </a:p>
        </p:txBody>
      </p:sp>
      <p:sp>
        <p:nvSpPr>
          <p:cNvPr id="861273" name="Text Box 89"/>
          <p:cNvSpPr txBox="1">
            <a:spLocks noChangeArrowheads="1"/>
          </p:cNvSpPr>
          <p:nvPr/>
        </p:nvSpPr>
        <p:spPr bwMode="auto">
          <a:xfrm>
            <a:off x="4500563" y="3808396"/>
            <a:ext cx="1292225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ja-JP" sz="1600" dirty="0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</a:rPr>
              <a:t>Black Holes</a:t>
            </a:r>
          </a:p>
          <a:p>
            <a:pPr>
              <a:buFontTx/>
              <a:buNone/>
            </a:pPr>
            <a:r>
              <a:rPr lang="en-US" altLang="ja-JP" sz="1600" dirty="0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</a:rPr>
              <a:t>Massive BHs</a:t>
            </a:r>
          </a:p>
        </p:txBody>
      </p:sp>
      <p:sp>
        <p:nvSpPr>
          <p:cNvPr id="861278" name="Text Box 94"/>
          <p:cNvSpPr txBox="1">
            <a:spLocks noChangeArrowheads="1"/>
          </p:cNvSpPr>
          <p:nvPr/>
        </p:nvSpPr>
        <p:spPr bwMode="auto">
          <a:xfrm>
            <a:off x="3428992" y="3879834"/>
            <a:ext cx="827088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ja-JP" sz="1600" dirty="0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</a:rPr>
              <a:t>Planets</a:t>
            </a:r>
          </a:p>
        </p:txBody>
      </p:sp>
      <p:sp>
        <p:nvSpPr>
          <p:cNvPr id="861279" name="Text Box 95"/>
          <p:cNvSpPr txBox="1">
            <a:spLocks noChangeArrowheads="1"/>
          </p:cNvSpPr>
          <p:nvPr/>
        </p:nvSpPr>
        <p:spPr bwMode="auto">
          <a:xfrm>
            <a:off x="4356100" y="3167046"/>
            <a:ext cx="1751013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ja-JP" sz="1600" dirty="0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</a:rPr>
              <a:t>Gamma-ray burst</a:t>
            </a:r>
          </a:p>
          <a:p>
            <a:pPr>
              <a:buFontTx/>
              <a:buNone/>
            </a:pPr>
            <a:r>
              <a:rPr lang="en-US" altLang="ja-JP" sz="1600" dirty="0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</a:rPr>
              <a:t>Supernovae</a:t>
            </a:r>
          </a:p>
        </p:txBody>
      </p:sp>
      <p:sp>
        <p:nvSpPr>
          <p:cNvPr id="861284" name="Text Box 100"/>
          <p:cNvSpPr txBox="1">
            <a:spLocks noChangeArrowheads="1"/>
          </p:cNvSpPr>
          <p:nvPr/>
        </p:nvSpPr>
        <p:spPr bwMode="auto">
          <a:xfrm>
            <a:off x="2627313" y="4313221"/>
            <a:ext cx="1336675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ja-JP" sz="16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Astronomical</a:t>
            </a:r>
          </a:p>
          <a:p>
            <a:pPr>
              <a:buFontTx/>
              <a:buNone/>
            </a:pPr>
            <a:r>
              <a:rPr lang="en-US" altLang="ja-JP" sz="16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Phenomena</a:t>
            </a:r>
          </a:p>
        </p:txBody>
      </p:sp>
      <p:sp>
        <p:nvSpPr>
          <p:cNvPr id="861285" name="Text Box 101"/>
          <p:cNvSpPr txBox="1">
            <a:spLocks noChangeArrowheads="1"/>
          </p:cNvSpPr>
          <p:nvPr/>
        </p:nvSpPr>
        <p:spPr bwMode="auto">
          <a:xfrm>
            <a:off x="1000100" y="4429132"/>
            <a:ext cx="1249363" cy="146526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ja-JP" sz="1800" dirty="0">
                <a:solidFill>
                  <a:srgbClr val="6699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</a:rPr>
              <a:t>Gamma</a:t>
            </a:r>
          </a:p>
          <a:p>
            <a:pPr>
              <a:buFontTx/>
              <a:buNone/>
            </a:pPr>
            <a:r>
              <a:rPr lang="en-US" altLang="ja-JP" sz="1800" dirty="0">
                <a:solidFill>
                  <a:srgbClr val="6699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</a:rPr>
              <a:t>X-ray</a:t>
            </a:r>
          </a:p>
          <a:p>
            <a:pPr>
              <a:buFontTx/>
              <a:buNone/>
            </a:pPr>
            <a:r>
              <a:rPr lang="en-US" altLang="ja-JP" sz="1800" dirty="0">
                <a:solidFill>
                  <a:srgbClr val="6699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</a:rPr>
              <a:t>Visible ray</a:t>
            </a:r>
          </a:p>
          <a:p>
            <a:pPr>
              <a:buFontTx/>
              <a:buNone/>
            </a:pPr>
            <a:r>
              <a:rPr lang="en-US" altLang="ja-JP" sz="1800" dirty="0">
                <a:solidFill>
                  <a:srgbClr val="6699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</a:rPr>
              <a:t>Infrared</a:t>
            </a:r>
          </a:p>
          <a:p>
            <a:pPr>
              <a:buFontTx/>
              <a:buNone/>
            </a:pPr>
            <a:r>
              <a:rPr lang="en-US" altLang="ja-JP" sz="1800" dirty="0">
                <a:solidFill>
                  <a:srgbClr val="6699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</a:rPr>
              <a:t>Microwave</a:t>
            </a:r>
          </a:p>
        </p:txBody>
      </p:sp>
      <p:sp>
        <p:nvSpPr>
          <p:cNvPr id="861287" name="Text Box 103"/>
          <p:cNvSpPr txBox="1">
            <a:spLocks noChangeArrowheads="1"/>
          </p:cNvSpPr>
          <p:nvPr/>
        </p:nvSpPr>
        <p:spPr bwMode="auto">
          <a:xfrm>
            <a:off x="342900" y="3505184"/>
            <a:ext cx="1863011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2200" b="1" dirty="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</a:rPr>
              <a:t>EM wave</a:t>
            </a:r>
          </a:p>
          <a:p>
            <a:pPr algn="l">
              <a:buFontTx/>
              <a:buNone/>
            </a:pPr>
            <a:r>
              <a:rPr lang="en-US" altLang="ja-JP" sz="2200" b="1" dirty="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</a:rPr>
              <a:t>observation</a:t>
            </a:r>
          </a:p>
        </p:txBody>
      </p:sp>
      <p:sp>
        <p:nvSpPr>
          <p:cNvPr id="861293" name="Text Box 109"/>
          <p:cNvSpPr txBox="1">
            <a:spLocks noChangeArrowheads="1"/>
          </p:cNvSpPr>
          <p:nvPr/>
        </p:nvSpPr>
        <p:spPr bwMode="auto">
          <a:xfrm>
            <a:off x="3635375" y="5148246"/>
            <a:ext cx="1581150" cy="3968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ja-JP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</a:rPr>
              <a:t>Cosmology</a:t>
            </a:r>
          </a:p>
        </p:txBody>
      </p:sp>
      <p:sp>
        <p:nvSpPr>
          <p:cNvPr id="861294" name="Text Box 110"/>
          <p:cNvSpPr txBox="1">
            <a:spLocks noChangeArrowheads="1"/>
          </p:cNvSpPr>
          <p:nvPr/>
        </p:nvSpPr>
        <p:spPr bwMode="auto">
          <a:xfrm>
            <a:off x="3867150" y="5437171"/>
            <a:ext cx="1279525" cy="8255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ja-JP" sz="1600" dirty="0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</a:rPr>
              <a:t>Inflation</a:t>
            </a:r>
          </a:p>
          <a:p>
            <a:pPr>
              <a:buFontTx/>
              <a:buNone/>
            </a:pPr>
            <a:r>
              <a:rPr lang="en-US" altLang="ja-JP" sz="1600" dirty="0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</a:rPr>
              <a:t>Dark matter</a:t>
            </a:r>
          </a:p>
          <a:p>
            <a:pPr>
              <a:buFontTx/>
              <a:buNone/>
            </a:pPr>
            <a:r>
              <a:rPr lang="en-US" altLang="ja-JP" sz="1600" dirty="0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</a:rPr>
              <a:t>Dark energy</a:t>
            </a:r>
          </a:p>
        </p:txBody>
      </p:sp>
      <p:sp>
        <p:nvSpPr>
          <p:cNvPr id="861308" name="Line 124"/>
          <p:cNvSpPr>
            <a:spLocks noChangeShapeType="1"/>
          </p:cNvSpPr>
          <p:nvPr/>
        </p:nvSpPr>
        <p:spPr bwMode="auto">
          <a:xfrm flipV="1">
            <a:off x="2268538" y="4097321"/>
            <a:ext cx="1008062" cy="503238"/>
          </a:xfrm>
          <a:prstGeom prst="line">
            <a:avLst/>
          </a:prstGeom>
          <a:noFill/>
          <a:ln w="88900">
            <a:solidFill>
              <a:srgbClr val="3399FF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861309" name="Line 125"/>
          <p:cNvSpPr>
            <a:spLocks noChangeShapeType="1"/>
          </p:cNvSpPr>
          <p:nvPr/>
        </p:nvSpPr>
        <p:spPr bwMode="auto">
          <a:xfrm>
            <a:off x="2268538" y="5464159"/>
            <a:ext cx="1366837" cy="142875"/>
          </a:xfrm>
          <a:prstGeom prst="line">
            <a:avLst/>
          </a:prstGeom>
          <a:noFill/>
          <a:ln w="88900">
            <a:solidFill>
              <a:srgbClr val="3399FF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861310" name="Text Box 126"/>
          <p:cNvSpPr txBox="1">
            <a:spLocks noChangeArrowheads="1"/>
          </p:cNvSpPr>
          <p:nvPr/>
        </p:nvSpPr>
        <p:spPr bwMode="auto">
          <a:xfrm>
            <a:off x="2268538" y="4883134"/>
            <a:ext cx="1303337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6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Cosmic </a:t>
            </a:r>
          </a:p>
          <a:p>
            <a:pPr algn="l">
              <a:buFontTx/>
              <a:buNone/>
            </a:pPr>
            <a:r>
              <a:rPr lang="en-US" altLang="ja-JP" sz="16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Background </a:t>
            </a:r>
          </a:p>
        </p:txBody>
      </p:sp>
      <p:grpSp>
        <p:nvGrpSpPr>
          <p:cNvPr id="56" name="グループ化 55"/>
          <p:cNvGrpSpPr/>
          <p:nvPr/>
        </p:nvGrpSpPr>
        <p:grpSpPr>
          <a:xfrm>
            <a:off x="439738" y="1381109"/>
            <a:ext cx="4492626" cy="1706562"/>
            <a:chOff x="439738" y="1381109"/>
            <a:chExt cx="4492626" cy="1706562"/>
          </a:xfrm>
        </p:grpSpPr>
        <p:sp>
          <p:nvSpPr>
            <p:cNvPr id="861302" name="AutoShape 118"/>
            <p:cNvSpPr>
              <a:spLocks noChangeArrowheads="1"/>
            </p:cNvSpPr>
            <p:nvPr/>
          </p:nvSpPr>
          <p:spPr bwMode="auto">
            <a:xfrm>
              <a:off x="2771776" y="1647809"/>
              <a:ext cx="2160588" cy="647700"/>
            </a:xfrm>
            <a:prstGeom prst="roundRect">
              <a:avLst>
                <a:gd name="adj" fmla="val 9560"/>
              </a:avLst>
            </a:prstGeom>
            <a:solidFill>
              <a:srgbClr val="FFFFFF">
                <a:alpha val="30000"/>
              </a:srgbClr>
            </a:solidFill>
            <a:ln w="3175">
              <a:solidFill>
                <a:srgbClr val="FFFFFF">
                  <a:alpha val="50000"/>
                </a:srgbClr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 dirty="0"/>
            </a:p>
          </p:txBody>
        </p:sp>
        <p:sp>
          <p:nvSpPr>
            <p:cNvPr id="861270" name="Text Box 86"/>
            <p:cNvSpPr txBox="1">
              <a:spLocks noChangeArrowheads="1"/>
            </p:cNvSpPr>
            <p:nvPr/>
          </p:nvSpPr>
          <p:spPr bwMode="auto">
            <a:xfrm>
              <a:off x="2700338" y="1611296"/>
              <a:ext cx="2182813" cy="39687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ja-JP" sz="2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ea typeface="HGP創英角ｺﾞｼｯｸUB" pitchFamily="50" charset="-128"/>
                </a:rPr>
                <a:t>Nuclear Physics</a:t>
              </a:r>
            </a:p>
          </p:txBody>
        </p:sp>
        <p:sp>
          <p:nvSpPr>
            <p:cNvPr id="861283" name="Text Box 99"/>
            <p:cNvSpPr txBox="1">
              <a:spLocks noChangeArrowheads="1"/>
            </p:cNvSpPr>
            <p:nvPr/>
          </p:nvSpPr>
          <p:spPr bwMode="auto">
            <a:xfrm>
              <a:off x="2836863" y="1941496"/>
              <a:ext cx="1973263" cy="3365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ja-JP" sz="1600" dirty="0">
                  <a:solidFill>
                    <a:srgbClr val="FFFF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ea typeface="HGP創英角ｺﾞｼｯｸUB" pitchFamily="50" charset="-128"/>
                </a:rPr>
                <a:t>High-Density Matter</a:t>
              </a:r>
            </a:p>
          </p:txBody>
        </p:sp>
        <p:sp>
          <p:nvSpPr>
            <p:cNvPr id="861301" name="AutoShape 117"/>
            <p:cNvSpPr>
              <a:spLocks noChangeArrowheads="1"/>
            </p:cNvSpPr>
            <p:nvPr/>
          </p:nvSpPr>
          <p:spPr bwMode="auto">
            <a:xfrm>
              <a:off x="539751" y="2297096"/>
              <a:ext cx="1527175" cy="574675"/>
            </a:xfrm>
            <a:prstGeom prst="roundRect">
              <a:avLst>
                <a:gd name="adj" fmla="val 9560"/>
              </a:avLst>
            </a:prstGeom>
            <a:solidFill>
              <a:srgbClr val="FFFFFF">
                <a:alpha val="20000"/>
              </a:srgbClr>
            </a:solidFill>
            <a:ln w="1587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 dirty="0"/>
            </a:p>
          </p:txBody>
        </p:sp>
        <p:sp>
          <p:nvSpPr>
            <p:cNvPr id="861306" name="AutoShape 122"/>
            <p:cNvSpPr>
              <a:spLocks noChangeArrowheads="1"/>
            </p:cNvSpPr>
            <p:nvPr/>
          </p:nvSpPr>
          <p:spPr bwMode="auto">
            <a:xfrm>
              <a:off x="439738" y="1398571"/>
              <a:ext cx="1871663" cy="792162"/>
            </a:xfrm>
            <a:prstGeom prst="roundRect">
              <a:avLst>
                <a:gd name="adj" fmla="val 9560"/>
              </a:avLst>
            </a:prstGeom>
            <a:solidFill>
              <a:srgbClr val="CCCCFF"/>
            </a:solidFill>
            <a:ln w="1587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 dirty="0"/>
            </a:p>
          </p:txBody>
        </p:sp>
        <p:sp>
          <p:nvSpPr>
            <p:cNvPr id="861289" name="Text Box 105"/>
            <p:cNvSpPr txBox="1">
              <a:spLocks noChangeArrowheads="1"/>
            </p:cNvSpPr>
            <p:nvPr/>
          </p:nvSpPr>
          <p:spPr bwMode="auto">
            <a:xfrm>
              <a:off x="461963" y="1381109"/>
              <a:ext cx="1863725" cy="76993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ja-JP" sz="2200" b="1" dirty="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ea typeface="HGP創英角ｺﾞｼｯｸUB" pitchFamily="50" charset="-128"/>
                </a:rPr>
                <a:t>Cosmic-Ray</a:t>
              </a:r>
            </a:p>
            <a:p>
              <a:pPr>
                <a:buFontTx/>
                <a:buNone/>
              </a:pPr>
              <a:r>
                <a:rPr lang="en-US" altLang="ja-JP" sz="2200" b="1" dirty="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ea typeface="HGP創英角ｺﾞｼｯｸUB" pitchFamily="50" charset="-128"/>
                </a:rPr>
                <a:t>observation</a:t>
              </a:r>
            </a:p>
          </p:txBody>
        </p:sp>
        <p:sp>
          <p:nvSpPr>
            <p:cNvPr id="861290" name="Text Box 106"/>
            <p:cNvSpPr txBox="1">
              <a:spLocks noChangeArrowheads="1"/>
            </p:cNvSpPr>
            <p:nvPr/>
          </p:nvSpPr>
          <p:spPr bwMode="auto">
            <a:xfrm>
              <a:off x="500034" y="2285992"/>
              <a:ext cx="1590675" cy="58102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ja-JP" sz="1600" dirty="0">
                  <a:solidFill>
                    <a:srgbClr val="6699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ea typeface="HGP創英角ｺﾞｼｯｸUB" pitchFamily="50" charset="-128"/>
                </a:rPr>
                <a:t>Neutrino</a:t>
              </a:r>
            </a:p>
            <a:p>
              <a:pPr>
                <a:buFontTx/>
                <a:buNone/>
              </a:pPr>
              <a:r>
                <a:rPr lang="en-US" altLang="ja-JP" sz="1600" dirty="0">
                  <a:solidFill>
                    <a:srgbClr val="6699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ea typeface="HGP創英角ｺﾞｼｯｸUB" pitchFamily="50" charset="-128"/>
                </a:rPr>
                <a:t>High-energy CR</a:t>
              </a:r>
            </a:p>
          </p:txBody>
        </p:sp>
        <p:sp>
          <p:nvSpPr>
            <p:cNvPr id="861315" name="Line 131"/>
            <p:cNvSpPr>
              <a:spLocks noChangeShapeType="1"/>
            </p:cNvSpPr>
            <p:nvPr/>
          </p:nvSpPr>
          <p:spPr bwMode="auto">
            <a:xfrm flipV="1">
              <a:off x="2124076" y="2152634"/>
              <a:ext cx="647700" cy="287337"/>
            </a:xfrm>
            <a:prstGeom prst="line">
              <a:avLst/>
            </a:prstGeom>
            <a:noFill/>
            <a:ln w="88900">
              <a:solidFill>
                <a:srgbClr val="3399FF"/>
              </a:solidFill>
              <a:round/>
              <a:headEnd/>
              <a:tailEnd type="stealth" w="med" len="med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 dirty="0"/>
            </a:p>
          </p:txBody>
        </p:sp>
        <p:sp>
          <p:nvSpPr>
            <p:cNvPr id="861316" name="Line 132"/>
            <p:cNvSpPr>
              <a:spLocks noChangeShapeType="1"/>
            </p:cNvSpPr>
            <p:nvPr/>
          </p:nvSpPr>
          <p:spPr bwMode="auto">
            <a:xfrm>
              <a:off x="2124076" y="2655871"/>
              <a:ext cx="1152525" cy="431800"/>
            </a:xfrm>
            <a:prstGeom prst="line">
              <a:avLst/>
            </a:prstGeom>
            <a:noFill/>
            <a:ln w="88900">
              <a:solidFill>
                <a:srgbClr val="3399FF"/>
              </a:solidFill>
              <a:round/>
              <a:headEnd/>
              <a:tailEnd type="stealth" w="med" len="med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 dirty="0"/>
            </a:p>
          </p:txBody>
        </p:sp>
      </p:grpSp>
      <p:sp>
        <p:nvSpPr>
          <p:cNvPr id="861324" name="Text Box 140"/>
          <p:cNvSpPr txBox="1">
            <a:spLocks noChangeArrowheads="1"/>
          </p:cNvSpPr>
          <p:nvPr/>
        </p:nvSpPr>
        <p:spPr bwMode="auto">
          <a:xfrm>
            <a:off x="7018338" y="6021388"/>
            <a:ext cx="2017712" cy="3968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en-US" altLang="ja-JP" sz="1000" b="1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</a:rPr>
              <a:t>Background: </a:t>
            </a:r>
          </a:p>
          <a:p>
            <a:pPr algn="l">
              <a:buFontTx/>
              <a:buNone/>
            </a:pPr>
            <a:r>
              <a:rPr lang="en-US" altLang="ja-JP" sz="1000" b="1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</a:rPr>
              <a:t>NASA/WMAP Science Team</a:t>
            </a:r>
          </a:p>
        </p:txBody>
      </p:sp>
      <p:grpSp>
        <p:nvGrpSpPr>
          <p:cNvPr id="57" name="グループ化 56"/>
          <p:cNvGrpSpPr/>
          <p:nvPr/>
        </p:nvGrpSpPr>
        <p:grpSpPr>
          <a:xfrm>
            <a:off x="4859338" y="1071546"/>
            <a:ext cx="4120735" cy="4614863"/>
            <a:chOff x="4859338" y="1071546"/>
            <a:chExt cx="4120735" cy="4614863"/>
          </a:xfrm>
        </p:grpSpPr>
        <p:sp>
          <p:nvSpPr>
            <p:cNvPr id="861303" name="AutoShape 119"/>
            <p:cNvSpPr>
              <a:spLocks noChangeArrowheads="1"/>
            </p:cNvSpPr>
            <p:nvPr/>
          </p:nvSpPr>
          <p:spPr bwMode="auto">
            <a:xfrm>
              <a:off x="5219701" y="1071546"/>
              <a:ext cx="2447925" cy="936625"/>
            </a:xfrm>
            <a:prstGeom prst="roundRect">
              <a:avLst>
                <a:gd name="adj" fmla="val 9560"/>
              </a:avLst>
            </a:prstGeom>
            <a:solidFill>
              <a:srgbClr val="FFFFFF">
                <a:alpha val="30000"/>
              </a:srgbClr>
            </a:solidFill>
            <a:ln w="3175">
              <a:solidFill>
                <a:srgbClr val="FFFFFF">
                  <a:alpha val="50000"/>
                </a:srgbClr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 dirty="0"/>
            </a:p>
          </p:txBody>
        </p:sp>
        <p:sp>
          <p:nvSpPr>
            <p:cNvPr id="861280" name="Text Box 96"/>
            <p:cNvSpPr txBox="1">
              <a:spLocks noChangeArrowheads="1"/>
            </p:cNvSpPr>
            <p:nvPr/>
          </p:nvSpPr>
          <p:spPr bwMode="auto">
            <a:xfrm>
              <a:off x="5199063" y="1081071"/>
              <a:ext cx="2468563" cy="39687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ja-JP" sz="2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ea typeface="HGP創英角ｺﾞｼｯｸUB" pitchFamily="50" charset="-128"/>
                </a:rPr>
                <a:t>General Relativity</a:t>
              </a:r>
            </a:p>
          </p:txBody>
        </p:sp>
        <p:sp>
          <p:nvSpPr>
            <p:cNvPr id="861281" name="Text Box 97"/>
            <p:cNvSpPr txBox="1">
              <a:spLocks noChangeArrowheads="1"/>
            </p:cNvSpPr>
            <p:nvPr/>
          </p:nvSpPr>
          <p:spPr bwMode="auto">
            <a:xfrm>
              <a:off x="5534026" y="1427146"/>
              <a:ext cx="1939925" cy="58102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ja-JP" sz="1600" dirty="0">
                  <a:solidFill>
                    <a:srgbClr val="FFFF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ea typeface="HGP創英角ｺﾞｼｯｸUB" pitchFamily="50" charset="-128"/>
                </a:rPr>
                <a:t>Relativity in Strong </a:t>
              </a:r>
            </a:p>
            <a:p>
              <a:pPr>
                <a:buFontTx/>
                <a:buNone/>
              </a:pPr>
              <a:r>
                <a:rPr lang="en-US" altLang="ja-JP" sz="1600" dirty="0">
                  <a:solidFill>
                    <a:srgbClr val="FFFF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ea typeface="HGP創英角ｺﾞｼｯｸUB" pitchFamily="50" charset="-128"/>
                </a:rPr>
                <a:t>Gravitational-Field</a:t>
              </a:r>
            </a:p>
          </p:txBody>
        </p:sp>
        <p:sp>
          <p:nvSpPr>
            <p:cNvPr id="861299" name="AutoShape 115"/>
            <p:cNvSpPr>
              <a:spLocks noChangeArrowheads="1"/>
            </p:cNvSpPr>
            <p:nvPr/>
          </p:nvSpPr>
          <p:spPr bwMode="auto">
            <a:xfrm>
              <a:off x="7669213" y="3305159"/>
              <a:ext cx="1152525" cy="1368425"/>
            </a:xfrm>
            <a:prstGeom prst="roundRect">
              <a:avLst>
                <a:gd name="adj" fmla="val 9560"/>
              </a:avLst>
            </a:prstGeom>
            <a:solidFill>
              <a:srgbClr val="FFFFFF">
                <a:alpha val="20000"/>
              </a:srgbClr>
            </a:solidFill>
            <a:ln w="1587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 dirty="0"/>
            </a:p>
          </p:txBody>
        </p:sp>
        <p:sp>
          <p:nvSpPr>
            <p:cNvPr id="861304" name="AutoShape 120"/>
            <p:cNvSpPr>
              <a:spLocks noChangeArrowheads="1"/>
            </p:cNvSpPr>
            <p:nvPr/>
          </p:nvSpPr>
          <p:spPr bwMode="auto">
            <a:xfrm>
              <a:off x="7019926" y="2439971"/>
              <a:ext cx="1871663" cy="792163"/>
            </a:xfrm>
            <a:prstGeom prst="roundRect">
              <a:avLst>
                <a:gd name="adj" fmla="val 9560"/>
              </a:avLst>
            </a:prstGeom>
            <a:solidFill>
              <a:srgbClr val="99FF99">
                <a:alpha val="70000"/>
              </a:srgbClr>
            </a:solidFill>
            <a:ln w="1587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 dirty="0"/>
            </a:p>
          </p:txBody>
        </p:sp>
        <p:sp>
          <p:nvSpPr>
            <p:cNvPr id="861288" name="Text Box 104"/>
            <p:cNvSpPr txBox="1">
              <a:spLocks noChangeArrowheads="1"/>
            </p:cNvSpPr>
            <p:nvPr/>
          </p:nvSpPr>
          <p:spPr bwMode="auto">
            <a:xfrm>
              <a:off x="6964778" y="2398696"/>
              <a:ext cx="2015295" cy="83099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ja-JP" b="1" dirty="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ea typeface="HGP創英角ｺﾞｼｯｸUB" pitchFamily="50" charset="-128"/>
                </a:rPr>
                <a:t>GW</a:t>
              </a:r>
            </a:p>
            <a:p>
              <a:pPr>
                <a:buFontTx/>
                <a:buNone/>
              </a:pPr>
              <a:r>
                <a:rPr lang="en-US" altLang="ja-JP" b="1" dirty="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ea typeface="HGP創英角ｺﾞｼｯｸUB" pitchFamily="50" charset="-128"/>
                </a:rPr>
                <a:t>observation</a:t>
              </a:r>
            </a:p>
          </p:txBody>
        </p:sp>
        <p:sp>
          <p:nvSpPr>
            <p:cNvPr id="861291" name="Text Box 107"/>
            <p:cNvSpPr txBox="1">
              <a:spLocks noChangeArrowheads="1"/>
            </p:cNvSpPr>
            <p:nvPr/>
          </p:nvSpPr>
          <p:spPr bwMode="auto">
            <a:xfrm>
              <a:off x="7566026" y="3952859"/>
              <a:ext cx="1327150" cy="6413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buFontTx/>
                <a:buNone/>
              </a:pPr>
              <a:r>
                <a:rPr lang="en-US" altLang="ja-JP" sz="1800" dirty="0">
                  <a:solidFill>
                    <a:srgbClr val="CCFF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ea typeface="HGP創英角ｺﾞｼｯｸUB" pitchFamily="50" charset="-128"/>
                </a:rPr>
                <a:t>Low-freq. GWs</a:t>
              </a:r>
            </a:p>
          </p:txBody>
        </p:sp>
        <p:sp>
          <p:nvSpPr>
            <p:cNvPr id="861292" name="Text Box 108"/>
            <p:cNvSpPr txBox="1">
              <a:spLocks noChangeArrowheads="1"/>
            </p:cNvSpPr>
            <p:nvPr/>
          </p:nvSpPr>
          <p:spPr bwMode="auto">
            <a:xfrm>
              <a:off x="7594601" y="3314684"/>
              <a:ext cx="1271588" cy="6413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ja-JP" sz="1800" dirty="0">
                  <a:solidFill>
                    <a:srgbClr val="CCFF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ea typeface="HGP創英角ｺﾞｼｯｸUB" pitchFamily="50" charset="-128"/>
                </a:rPr>
                <a:t>High-freq. </a:t>
              </a:r>
            </a:p>
            <a:p>
              <a:pPr>
                <a:buFontTx/>
                <a:buNone/>
              </a:pPr>
              <a:r>
                <a:rPr lang="en-US" altLang="ja-JP" sz="1800" dirty="0">
                  <a:solidFill>
                    <a:srgbClr val="CCFF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ea typeface="HGP創英角ｺﾞｼｯｸUB" pitchFamily="50" charset="-128"/>
                </a:rPr>
                <a:t>GWs</a:t>
              </a:r>
            </a:p>
          </p:txBody>
        </p:sp>
        <p:sp>
          <p:nvSpPr>
            <p:cNvPr id="861317" name="Line 133"/>
            <p:cNvSpPr>
              <a:spLocks noChangeShapeType="1"/>
            </p:cNvSpPr>
            <p:nvPr/>
          </p:nvSpPr>
          <p:spPr bwMode="auto">
            <a:xfrm flipH="1" flipV="1">
              <a:off x="6084888" y="3376596"/>
              <a:ext cx="1582738" cy="360363"/>
            </a:xfrm>
            <a:prstGeom prst="line">
              <a:avLst/>
            </a:prstGeom>
            <a:noFill/>
            <a:ln w="88900">
              <a:solidFill>
                <a:srgbClr val="66FF66"/>
              </a:solidFill>
              <a:round/>
              <a:headEnd/>
              <a:tailEnd type="stealth" w="med" len="med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 dirty="0"/>
            </a:p>
          </p:txBody>
        </p:sp>
        <p:sp>
          <p:nvSpPr>
            <p:cNvPr id="861318" name="Text Box 134"/>
            <p:cNvSpPr txBox="1">
              <a:spLocks noChangeArrowheads="1"/>
            </p:cNvSpPr>
            <p:nvPr/>
          </p:nvSpPr>
          <p:spPr bwMode="auto">
            <a:xfrm>
              <a:off x="6011863" y="3719496"/>
              <a:ext cx="1697038" cy="3365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ja-JP" sz="1600" dirty="0">
                  <a:solidFill>
                    <a:srgbClr val="66FF66"/>
                  </a:solidFill>
                  <a:latin typeface="Tahoma" pitchFamily="34" charset="0"/>
                  <a:ea typeface="HGP創英角ｺﾞｼｯｸUB" pitchFamily="50" charset="-128"/>
                </a:rPr>
                <a:t>Compact Inspiral</a:t>
              </a:r>
            </a:p>
          </p:txBody>
        </p:sp>
        <p:sp>
          <p:nvSpPr>
            <p:cNvPr id="861319" name="Text Box 135"/>
            <p:cNvSpPr txBox="1">
              <a:spLocks noChangeArrowheads="1"/>
            </p:cNvSpPr>
            <p:nvPr/>
          </p:nvSpPr>
          <p:spPr bwMode="auto">
            <a:xfrm>
              <a:off x="6138863" y="3949684"/>
              <a:ext cx="1239838" cy="3365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ja-JP" sz="1600" dirty="0">
                  <a:solidFill>
                    <a:srgbClr val="66FF66"/>
                  </a:solidFill>
                  <a:latin typeface="Tahoma" pitchFamily="34" charset="0"/>
                  <a:ea typeface="HGP創英角ｺﾞｼｯｸUB" pitchFamily="50" charset="-128"/>
                </a:rPr>
                <a:t>Supernovae</a:t>
              </a:r>
            </a:p>
          </p:txBody>
        </p:sp>
        <p:sp>
          <p:nvSpPr>
            <p:cNvPr id="861320" name="Line 136"/>
            <p:cNvSpPr>
              <a:spLocks noChangeShapeType="1"/>
            </p:cNvSpPr>
            <p:nvPr/>
          </p:nvSpPr>
          <p:spPr bwMode="auto">
            <a:xfrm flipH="1">
              <a:off x="5219701" y="4456096"/>
              <a:ext cx="2376488" cy="1223963"/>
            </a:xfrm>
            <a:prstGeom prst="line">
              <a:avLst/>
            </a:prstGeom>
            <a:noFill/>
            <a:ln w="88900">
              <a:solidFill>
                <a:srgbClr val="66FF66"/>
              </a:solidFill>
              <a:round/>
              <a:headEnd/>
              <a:tailEnd type="stealth" w="med" len="med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 dirty="0"/>
            </a:p>
          </p:txBody>
        </p:sp>
        <p:sp>
          <p:nvSpPr>
            <p:cNvPr id="861321" name="Text Box 137"/>
            <p:cNvSpPr txBox="1">
              <a:spLocks noChangeArrowheads="1"/>
            </p:cNvSpPr>
            <p:nvPr/>
          </p:nvSpPr>
          <p:spPr bwMode="auto">
            <a:xfrm>
              <a:off x="6359526" y="5105384"/>
              <a:ext cx="1239838" cy="58102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ja-JP" sz="1600" dirty="0">
                  <a:solidFill>
                    <a:srgbClr val="66FF66"/>
                  </a:solidFill>
                  <a:latin typeface="Tahoma" pitchFamily="34" charset="0"/>
                  <a:ea typeface="HGP創英角ｺﾞｼｯｸUB" pitchFamily="50" charset="-128"/>
                </a:rPr>
                <a:t>Background</a:t>
              </a:r>
            </a:p>
            <a:p>
              <a:pPr>
                <a:buFontTx/>
                <a:buNone/>
              </a:pPr>
              <a:r>
                <a:rPr lang="en-US" altLang="ja-JP" sz="1600" dirty="0">
                  <a:solidFill>
                    <a:srgbClr val="66FF66"/>
                  </a:solidFill>
                  <a:latin typeface="Tahoma" pitchFamily="34" charset="0"/>
                  <a:ea typeface="HGP創英角ｺﾞｼｯｸUB" pitchFamily="50" charset="-128"/>
                </a:rPr>
                <a:t>GWs</a:t>
              </a:r>
            </a:p>
          </p:txBody>
        </p:sp>
        <p:sp>
          <p:nvSpPr>
            <p:cNvPr id="861322" name="Line 138"/>
            <p:cNvSpPr>
              <a:spLocks noChangeShapeType="1"/>
            </p:cNvSpPr>
            <p:nvPr/>
          </p:nvSpPr>
          <p:spPr bwMode="auto">
            <a:xfrm flipH="1" flipV="1">
              <a:off x="6443663" y="2008171"/>
              <a:ext cx="576263" cy="1584325"/>
            </a:xfrm>
            <a:prstGeom prst="line">
              <a:avLst/>
            </a:prstGeom>
            <a:noFill/>
            <a:ln w="88900">
              <a:solidFill>
                <a:srgbClr val="66FF66"/>
              </a:solidFill>
              <a:round/>
              <a:headEnd/>
              <a:tailEnd type="stealth" w="med" len="med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 dirty="0"/>
            </a:p>
          </p:txBody>
        </p:sp>
        <p:sp>
          <p:nvSpPr>
            <p:cNvPr id="861323" name="Line 139"/>
            <p:cNvSpPr>
              <a:spLocks noChangeShapeType="1"/>
            </p:cNvSpPr>
            <p:nvPr/>
          </p:nvSpPr>
          <p:spPr bwMode="auto">
            <a:xfrm flipH="1" flipV="1">
              <a:off x="4859338" y="2152634"/>
              <a:ext cx="1728788" cy="360363"/>
            </a:xfrm>
            <a:prstGeom prst="line">
              <a:avLst/>
            </a:prstGeom>
            <a:noFill/>
            <a:ln w="88900">
              <a:solidFill>
                <a:srgbClr val="66FF66"/>
              </a:solidFill>
              <a:round/>
              <a:headEnd/>
              <a:tailEnd type="stealth" w="med" len="med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 dirty="0"/>
            </a:p>
          </p:txBody>
        </p:sp>
        <p:sp>
          <p:nvSpPr>
            <p:cNvPr id="861327" name="Text Box 143"/>
            <p:cNvSpPr txBox="1">
              <a:spLocks noChangeArrowheads="1"/>
            </p:cNvSpPr>
            <p:nvPr/>
          </p:nvSpPr>
          <p:spPr bwMode="auto">
            <a:xfrm>
              <a:off x="6259513" y="4179871"/>
              <a:ext cx="725488" cy="3365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ja-JP" sz="1600" dirty="0">
                  <a:solidFill>
                    <a:srgbClr val="66FF66"/>
                  </a:solidFill>
                  <a:latin typeface="Tahoma" pitchFamily="34" charset="0"/>
                  <a:ea typeface="HGP創英角ｺﾞｼｯｸUB" pitchFamily="50" charset="-128"/>
                </a:rPr>
                <a:t>Pulsar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873" name="AutoShape 17"/>
          <p:cNvSpPr>
            <a:spLocks noChangeArrowheads="1"/>
          </p:cNvSpPr>
          <p:nvPr/>
        </p:nvSpPr>
        <p:spPr bwMode="auto">
          <a:xfrm>
            <a:off x="903767" y="2126512"/>
            <a:ext cx="7454447" cy="2636873"/>
          </a:xfrm>
          <a:prstGeom prst="roundRect">
            <a:avLst>
              <a:gd name="adj" fmla="val 6725"/>
            </a:avLst>
          </a:prstGeom>
          <a:solidFill>
            <a:srgbClr val="FFFFFF"/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145872" name="Picture 16" descr="DPF_layout_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4213" y="1928802"/>
            <a:ext cx="7848600" cy="3035300"/>
          </a:xfrm>
          <a:prstGeom prst="rect">
            <a:avLst/>
          </a:prstGeom>
          <a:noFill/>
        </p:spPr>
      </p:pic>
      <p:sp>
        <p:nvSpPr>
          <p:cNvPr id="1145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 mission payload</a:t>
            </a:r>
            <a:endParaRPr lang="ja-JP" altLang="en-US" dirty="0"/>
          </a:p>
        </p:txBody>
      </p:sp>
      <p:sp>
        <p:nvSpPr>
          <p:cNvPr id="1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The 20th workshop on General Relativity and Gravitation  (JGRG20, Sept. 23, 2010, YITP, Kyoto)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45861" name="AutoShape 5"/>
          <p:cNvSpPr>
            <a:spLocks noChangeArrowheads="1"/>
          </p:cNvSpPr>
          <p:nvPr/>
        </p:nvSpPr>
        <p:spPr bwMode="auto">
          <a:xfrm>
            <a:off x="4857752" y="5013324"/>
            <a:ext cx="3643338" cy="1416071"/>
          </a:xfrm>
          <a:prstGeom prst="roundRect">
            <a:avLst>
              <a:gd name="adj" fmla="val 3069"/>
            </a:avLst>
          </a:prstGeom>
          <a:solidFill>
            <a:srgbClr val="99CC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45864" name="AutoShape 8"/>
          <p:cNvSpPr>
            <a:spLocks noChangeArrowheads="1"/>
          </p:cNvSpPr>
          <p:nvPr/>
        </p:nvSpPr>
        <p:spPr bwMode="auto">
          <a:xfrm>
            <a:off x="714348" y="5143512"/>
            <a:ext cx="3929089" cy="1201757"/>
          </a:xfrm>
          <a:prstGeom prst="roundRect">
            <a:avLst>
              <a:gd name="adj" fmla="val 3069"/>
            </a:avLst>
          </a:prstGeom>
          <a:solidFill>
            <a:srgbClr val="CCFFCC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45867" name="AutoShape 11"/>
          <p:cNvSpPr>
            <a:spLocks noChangeArrowheads="1"/>
          </p:cNvSpPr>
          <p:nvPr/>
        </p:nvSpPr>
        <p:spPr bwMode="auto">
          <a:xfrm>
            <a:off x="4930776" y="857232"/>
            <a:ext cx="3529012" cy="949314"/>
          </a:xfrm>
          <a:prstGeom prst="roundRect">
            <a:avLst>
              <a:gd name="adj" fmla="val 3069"/>
            </a:avLst>
          </a:prstGeom>
          <a:solidFill>
            <a:srgbClr val="FFFF99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4929190" y="5000636"/>
            <a:ext cx="4000528" cy="14773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Fabry-Perot interferometer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 </a:t>
            </a:r>
            <a:r>
              <a:rPr kumimoji="1" lang="en-US" altLang="ja-JP" sz="18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Finesse : 100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8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 </a:t>
            </a:r>
            <a:r>
              <a:rPr kumimoji="1" lang="en-US" altLang="ja-JP" sz="18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Length  : 30cm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ja-JP" altLang="en-US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kumimoji="1"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Test mass : 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~1kg</a:t>
            </a:r>
            <a:endParaRPr kumimoji="1" lang="en-US" altLang="ja-JP" sz="18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Signal extraction by PDH</a:t>
            </a:r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5072066" y="883216"/>
            <a:ext cx="3643338" cy="92333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Drag-free control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Local sensor signal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ja-JP" altLang="en-US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Feedback to 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thrusters</a:t>
            </a:r>
            <a:endParaRPr kumimoji="1" lang="en-US" altLang="ja-JP" sz="18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428596" y="928670"/>
            <a:ext cx="4357718" cy="6463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Mission weight :  ~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150kg</a:t>
            </a:r>
            <a:endParaRPr kumimoji="1" lang="en-US" altLang="ja-JP" sz="18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Mission space   :  ~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95 </a:t>
            </a:r>
            <a:r>
              <a:rPr kumimoji="1"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x 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95 </a:t>
            </a:r>
            <a:r>
              <a:rPr kumimoji="1"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x 90 cm</a:t>
            </a:r>
          </a:p>
        </p:txBody>
      </p:sp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714348" y="5157629"/>
            <a:ext cx="4071966" cy="12003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Laser source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lang="en-US" altLang="ja-JP" sz="1800" b="1" dirty="0" smtClean="0">
                <a:solidFill>
                  <a:srgbClr val="FFFFFF"/>
                </a:solidFill>
              </a:rPr>
              <a:t>Yb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:YAG </a:t>
            </a:r>
            <a:r>
              <a:rPr kumimoji="1"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laser (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1030nm</a:t>
            </a:r>
            <a:r>
              <a:rPr kumimoji="1"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Power : 25mW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Freq. stab. by 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Iodine abs. </a:t>
            </a:r>
            <a:r>
              <a:rPr lang="en-US" altLang="ja-JP" sz="1800" b="1" dirty="0" smtClean="0">
                <a:solidFill>
                  <a:srgbClr val="FFFFFF"/>
                </a:solidFill>
              </a:rPr>
              <a:t>line</a:t>
            </a:r>
            <a:endParaRPr kumimoji="1" lang="en-US" altLang="ja-JP" sz="18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3714744" y="1857364"/>
            <a:ext cx="1071570" cy="27699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Thruster</a:t>
            </a:r>
            <a:endParaRPr kumimoji="1" lang="en-US" altLang="ja-JP" sz="12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7" name="スライド番号プレースホルダ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40</a:t>
            </a:fld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8" y="1142984"/>
            <a:ext cx="8889548" cy="4991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8996" name="AutoShape 4"/>
          <p:cNvSpPr>
            <a:spLocks noChangeArrowheads="1"/>
          </p:cNvSpPr>
          <p:nvPr/>
        </p:nvSpPr>
        <p:spPr bwMode="auto">
          <a:xfrm>
            <a:off x="3428992" y="1214421"/>
            <a:ext cx="5286412" cy="2143141"/>
          </a:xfrm>
          <a:prstGeom prst="roundRect">
            <a:avLst>
              <a:gd name="adj" fmla="val 3069"/>
            </a:avLst>
          </a:prstGeom>
          <a:solidFill>
            <a:srgbClr val="CCECFF">
              <a:alpha val="9804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07" name="AutoShape 4"/>
          <p:cNvSpPr>
            <a:spLocks noChangeArrowheads="1"/>
          </p:cNvSpPr>
          <p:nvPr/>
        </p:nvSpPr>
        <p:spPr bwMode="auto">
          <a:xfrm>
            <a:off x="3500430" y="3500437"/>
            <a:ext cx="5286412" cy="2714645"/>
          </a:xfrm>
          <a:prstGeom prst="roundRect">
            <a:avLst>
              <a:gd name="adj" fmla="val 3069"/>
            </a:avLst>
          </a:prstGeom>
          <a:solidFill>
            <a:schemeClr val="bg1">
              <a:alpha val="10000"/>
            </a:scheme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Targets of DPF</a:t>
            </a:r>
            <a:endParaRPr lang="en-US" altLang="ja-JP" dirty="0"/>
          </a:p>
        </p:txBody>
      </p:sp>
      <p:sp>
        <p:nvSpPr>
          <p:cNvPr id="5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8th LISA symposium (July 1, 2010, SLAC, Stanford)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0899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500430" y="1250950"/>
            <a:ext cx="5457825" cy="606425"/>
          </a:xfrm>
          <a:prstGeom prst="rect">
            <a:avLst/>
          </a:prstGeo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ja-JP" sz="2200" b="1" dirty="0" smtClean="0">
                <a:solidFill>
                  <a:srgbClr val="CCECFF"/>
                </a:solidFill>
              </a:rPr>
              <a:t>Scientific observations</a:t>
            </a:r>
            <a:endParaRPr lang="en-US" altLang="ja-JP" sz="2200" b="1" dirty="0">
              <a:solidFill>
                <a:srgbClr val="CCECFF"/>
              </a:solidFill>
            </a:endParaRPr>
          </a:p>
        </p:txBody>
      </p:sp>
      <p:sp>
        <p:nvSpPr>
          <p:cNvPr id="281" name="Rectangle 51"/>
          <p:cNvSpPr>
            <a:spLocks noChangeArrowheads="1"/>
          </p:cNvSpPr>
          <p:nvPr/>
        </p:nvSpPr>
        <p:spPr bwMode="auto">
          <a:xfrm>
            <a:off x="3643306" y="1716464"/>
            <a:ext cx="5187946" cy="156966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Gravitational Waves form </a:t>
            </a:r>
            <a:r>
              <a:rPr kumimoji="1" lang="en-US" altLang="ja-JP" sz="20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BH mergers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    </a:t>
            </a:r>
            <a:r>
              <a:rPr lang="en-US" altLang="ja-JP" sz="2000" b="1" dirty="0" smtClean="0">
                <a:solidFill>
                  <a:srgbClr val="FFFFFF"/>
                </a:solidFill>
                <a:sym typeface="Wingdings" pitchFamily="2" charset="2"/>
              </a:rPr>
              <a:t> BH formation mechanism</a:t>
            </a:r>
            <a:r>
              <a:rPr lang="en-US" altLang="ja-JP" sz="2000" b="1" dirty="0" smtClean="0">
                <a:solidFill>
                  <a:srgbClr val="FFFFFF"/>
                </a:solidFill>
              </a:rPr>
              <a:t> 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Gravity of the </a:t>
            </a:r>
            <a:r>
              <a:rPr lang="en-US" altLang="ja-JP" sz="2000" b="1" dirty="0" smtClean="0">
                <a:solidFill>
                  <a:srgbClr val="CCECFF"/>
                </a:solidFill>
              </a:rPr>
              <a:t>Earth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Geophysics, Earth </a:t>
            </a:r>
            <a:r>
              <a:rPr lang="en-US" altLang="ja-JP" sz="2000" b="1" dirty="0" smtClean="0">
                <a:solidFill>
                  <a:srgbClr val="FFFFFF"/>
                </a:solidFill>
                <a:sym typeface="Wingdings" pitchFamily="2" charset="2"/>
              </a:rPr>
              <a:t>e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nvironment </a:t>
            </a:r>
            <a:endParaRPr kumimoji="1" lang="ja-JP" altLang="en-US" sz="20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99" name="Rectangle 3"/>
          <p:cNvSpPr txBox="1">
            <a:spLocks noChangeArrowheads="1"/>
          </p:cNvSpPr>
          <p:nvPr/>
        </p:nvSpPr>
        <p:spPr>
          <a:xfrm>
            <a:off x="3543331" y="3465517"/>
            <a:ext cx="5029197" cy="606425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1" lang="en-US" altLang="ja-JP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Science</a:t>
            </a:r>
            <a:r>
              <a:rPr kumimoji="1" lang="en-US" altLang="ja-JP" sz="2200" b="1" i="0" u="none" strike="noStrike" kern="0" cap="none" spc="0" normalizeH="0" noProof="0" dirty="0" smtClean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technology</a:t>
            </a:r>
            <a:endParaRPr kumimoji="1" lang="en-US" altLang="ja-JP" sz="2200" b="1" i="0" u="none" strike="noStrike" kern="0" cap="none" spc="0" normalizeH="0" baseline="0" noProof="0" dirty="0">
              <a:ln>
                <a:noFill/>
              </a:ln>
              <a:solidFill>
                <a:srgbClr val="CCFFC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6" name="Rectangle 51"/>
          <p:cNvSpPr>
            <a:spLocks noChangeArrowheads="1"/>
          </p:cNvSpPr>
          <p:nvPr/>
        </p:nvSpPr>
        <p:spPr bwMode="auto">
          <a:xfrm>
            <a:off x="3598896" y="3906758"/>
            <a:ext cx="5187946" cy="230832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Space demonstration for </a:t>
            </a:r>
            <a:r>
              <a:rPr kumimoji="1" lang="en-US" altLang="ja-JP" sz="20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    </a:t>
            </a:r>
            <a:r>
              <a:rPr lang="en-US" altLang="ja-JP" sz="2000" b="1" dirty="0" smtClean="0">
                <a:solidFill>
                  <a:srgbClr val="FFFFFF"/>
                </a:solidFill>
                <a:sym typeface="Wingdings" pitchFamily="2" charset="2"/>
              </a:rPr>
              <a:t> Most tech. with single satellite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sym typeface="Wingdings" pitchFamily="2" charset="2"/>
              </a:rPr>
              <a:t>          (IFO, Laser, Drag-free) </a:t>
            </a:r>
            <a:r>
              <a:rPr lang="en-US" altLang="ja-JP" sz="2000" b="1" dirty="0" smtClean="0">
                <a:solidFill>
                  <a:srgbClr val="FFFFFF"/>
                </a:solidFill>
              </a:rPr>
              <a:t> 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Precision measurement in orbit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IFO measurement 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sym typeface="Wingdings" pitchFamily="2" charset="2"/>
              </a:rPr>
              <a:t>               under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stable zero-gravity </a:t>
            </a:r>
            <a:endParaRPr kumimoji="1" lang="ja-JP" altLang="en-US" sz="20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The 20th workshop on General Relativity and Gravitation  (JGRG20, Sept. 23, 2010, YITP, Kyoto)</a:t>
            </a:r>
            <a:endParaRPr lang="en-US" altLang="ja-JP" dirty="0"/>
          </a:p>
        </p:txBody>
      </p:sp>
      <p:sp>
        <p:nvSpPr>
          <p:cNvPr id="1106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 sensitivity</a:t>
            </a:r>
            <a:endParaRPr lang="ja-JP" altLang="en-US" dirty="0"/>
          </a:p>
        </p:txBody>
      </p:sp>
      <p:sp>
        <p:nvSpPr>
          <p:cNvPr id="1106947" name="AutoShape 3"/>
          <p:cNvSpPr>
            <a:spLocks noChangeAspect="1" noChangeArrowheads="1"/>
          </p:cNvSpPr>
          <p:nvPr/>
        </p:nvSpPr>
        <p:spPr bwMode="auto">
          <a:xfrm>
            <a:off x="900113" y="2205038"/>
            <a:ext cx="7632700" cy="4222750"/>
          </a:xfrm>
          <a:prstGeom prst="roundRect">
            <a:avLst>
              <a:gd name="adj" fmla="val 1917"/>
            </a:avLst>
          </a:prstGeom>
          <a:solidFill>
            <a:srgbClr val="FFFFFF">
              <a:alpha val="10001"/>
            </a:srgbClr>
          </a:soli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pic>
        <p:nvPicPr>
          <p:cNvPr id="11069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3775" y="2181225"/>
            <a:ext cx="7343775" cy="42719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106949" name="Freeform 5"/>
          <p:cNvSpPr>
            <a:spLocks noChangeAspect="1"/>
          </p:cNvSpPr>
          <p:nvPr/>
        </p:nvSpPr>
        <p:spPr bwMode="auto">
          <a:xfrm>
            <a:off x="4859338" y="2420938"/>
            <a:ext cx="1438275" cy="3330575"/>
          </a:xfrm>
          <a:custGeom>
            <a:avLst/>
            <a:gdLst/>
            <a:ahLst/>
            <a:cxnLst>
              <a:cxn ang="0">
                <a:pos x="768" y="1776"/>
              </a:cxn>
              <a:cxn ang="0">
                <a:pos x="384" y="0"/>
              </a:cxn>
              <a:cxn ang="0">
                <a:pos x="0" y="0"/>
              </a:cxn>
              <a:cxn ang="0">
                <a:pos x="432" y="1776"/>
              </a:cxn>
              <a:cxn ang="0">
                <a:pos x="768" y="1776"/>
              </a:cxn>
            </a:cxnLst>
            <a:rect l="0" t="0" r="r" b="b"/>
            <a:pathLst>
              <a:path w="768" h="1776">
                <a:moveTo>
                  <a:pt x="768" y="1776"/>
                </a:moveTo>
                <a:lnTo>
                  <a:pt x="384" y="0"/>
                </a:lnTo>
                <a:lnTo>
                  <a:pt x="0" y="0"/>
                </a:lnTo>
                <a:lnTo>
                  <a:pt x="432" y="1776"/>
                </a:lnTo>
                <a:lnTo>
                  <a:pt x="768" y="1776"/>
                </a:lnTo>
                <a:close/>
              </a:path>
            </a:pathLst>
          </a:custGeom>
          <a:solidFill>
            <a:srgbClr val="C0C0C0">
              <a:alpha val="20000"/>
            </a:srgbClr>
          </a:solidFill>
          <a:ln w="1587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106950" name="Rectangle 6"/>
          <p:cNvSpPr>
            <a:spLocks noChangeAspect="1" noChangeArrowheads="1"/>
          </p:cNvSpPr>
          <p:nvPr/>
        </p:nvSpPr>
        <p:spPr bwMode="auto">
          <a:xfrm>
            <a:off x="4643438" y="4143380"/>
            <a:ext cx="14446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  <a:buFontTx/>
              <a:buNone/>
            </a:pPr>
            <a:r>
              <a:rPr lang="en-US" altLang="ja-JP" sz="2000" b="1" dirty="0">
                <a:solidFill>
                  <a:srgbClr val="CC99FF"/>
                </a:solidFill>
                <a:latin typeface="Tahoma" pitchFamily="34" charset="0"/>
              </a:rPr>
              <a:t>  DECIGO </a:t>
            </a:r>
          </a:p>
        </p:txBody>
      </p:sp>
      <p:sp>
        <p:nvSpPr>
          <p:cNvPr id="1106952" name="Freeform 8"/>
          <p:cNvSpPr>
            <a:spLocks noChangeAspect="1"/>
          </p:cNvSpPr>
          <p:nvPr/>
        </p:nvSpPr>
        <p:spPr bwMode="auto">
          <a:xfrm>
            <a:off x="6786563" y="3354388"/>
            <a:ext cx="719137" cy="7191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84" y="48"/>
              </a:cxn>
              <a:cxn ang="0">
                <a:pos x="384" y="384"/>
              </a:cxn>
              <a:cxn ang="0">
                <a:pos x="0" y="384"/>
              </a:cxn>
              <a:cxn ang="0">
                <a:pos x="0" y="0"/>
              </a:cxn>
            </a:cxnLst>
            <a:rect l="0" t="0" r="r" b="b"/>
            <a:pathLst>
              <a:path w="384" h="384">
                <a:moveTo>
                  <a:pt x="0" y="0"/>
                </a:moveTo>
                <a:lnTo>
                  <a:pt x="384" y="48"/>
                </a:lnTo>
                <a:lnTo>
                  <a:pt x="384" y="384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rgbClr val="FFFF99">
              <a:alpha val="50000"/>
            </a:srgbClr>
          </a:solidFill>
          <a:ln w="317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106953" name="Freeform 9"/>
          <p:cNvSpPr>
            <a:spLocks noChangeAspect="1"/>
          </p:cNvSpPr>
          <p:nvPr/>
        </p:nvSpPr>
        <p:spPr bwMode="auto">
          <a:xfrm>
            <a:off x="6065838" y="3119438"/>
            <a:ext cx="1530350" cy="987425"/>
          </a:xfrm>
          <a:custGeom>
            <a:avLst/>
            <a:gdLst/>
            <a:ahLst/>
            <a:cxnLst>
              <a:cxn ang="0">
                <a:pos x="816" y="336"/>
              </a:cxn>
              <a:cxn ang="0">
                <a:pos x="0" y="0"/>
              </a:cxn>
              <a:cxn ang="0">
                <a:pos x="0" y="192"/>
              </a:cxn>
              <a:cxn ang="0">
                <a:pos x="816" y="528"/>
              </a:cxn>
              <a:cxn ang="0">
                <a:pos x="816" y="336"/>
              </a:cxn>
            </a:cxnLst>
            <a:rect l="0" t="0" r="r" b="b"/>
            <a:pathLst>
              <a:path w="816" h="528">
                <a:moveTo>
                  <a:pt x="816" y="336"/>
                </a:moveTo>
                <a:lnTo>
                  <a:pt x="0" y="0"/>
                </a:lnTo>
                <a:lnTo>
                  <a:pt x="0" y="192"/>
                </a:lnTo>
                <a:lnTo>
                  <a:pt x="816" y="528"/>
                </a:lnTo>
                <a:lnTo>
                  <a:pt x="816" y="336"/>
                </a:lnTo>
                <a:close/>
              </a:path>
            </a:pathLst>
          </a:custGeom>
          <a:solidFill>
            <a:srgbClr val="CCFFCC">
              <a:alpha val="50000"/>
            </a:srgbClr>
          </a:solidFill>
          <a:ln w="1587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106954" name="Oval 10"/>
          <p:cNvSpPr>
            <a:spLocks noChangeAspect="1" noChangeArrowheads="1"/>
          </p:cNvSpPr>
          <p:nvPr/>
        </p:nvSpPr>
        <p:spPr bwMode="auto">
          <a:xfrm>
            <a:off x="7146925" y="4106863"/>
            <a:ext cx="179387" cy="180975"/>
          </a:xfrm>
          <a:prstGeom prst="ellipse">
            <a:avLst/>
          </a:prstGeom>
          <a:solidFill>
            <a:srgbClr val="FF9900"/>
          </a:solidFill>
          <a:ln w="15875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106955" name="Freeform 11"/>
          <p:cNvSpPr>
            <a:spLocks noChangeAspect="1"/>
          </p:cNvSpPr>
          <p:nvPr/>
        </p:nvSpPr>
        <p:spPr bwMode="auto">
          <a:xfrm>
            <a:off x="6065838" y="3836988"/>
            <a:ext cx="539750" cy="90011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88" y="96"/>
              </a:cxn>
              <a:cxn ang="0">
                <a:pos x="288" y="480"/>
              </a:cxn>
              <a:cxn ang="0">
                <a:pos x="48" y="432"/>
              </a:cxn>
              <a:cxn ang="0">
                <a:pos x="0" y="0"/>
              </a:cxn>
            </a:cxnLst>
            <a:rect l="0" t="0" r="r" b="b"/>
            <a:pathLst>
              <a:path w="288" h="480">
                <a:moveTo>
                  <a:pt x="0" y="0"/>
                </a:moveTo>
                <a:lnTo>
                  <a:pt x="288" y="96"/>
                </a:lnTo>
                <a:lnTo>
                  <a:pt x="288" y="480"/>
                </a:lnTo>
                <a:lnTo>
                  <a:pt x="48" y="432"/>
                </a:lnTo>
                <a:lnTo>
                  <a:pt x="0" y="0"/>
                </a:lnTo>
                <a:close/>
              </a:path>
            </a:pathLst>
          </a:custGeom>
          <a:solidFill>
            <a:srgbClr val="FFCC99">
              <a:alpha val="50000"/>
            </a:srgbClr>
          </a:solidFill>
          <a:ln w="1587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106956" name="Rectangle 12"/>
          <p:cNvSpPr>
            <a:spLocks noChangeAspect="1" noChangeArrowheads="1"/>
          </p:cNvSpPr>
          <p:nvPr/>
        </p:nvSpPr>
        <p:spPr bwMode="auto">
          <a:xfrm>
            <a:off x="7246938" y="4600526"/>
            <a:ext cx="85151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ja-JP" sz="2000" b="1" dirty="0">
                <a:solidFill>
                  <a:srgbClr val="FFCC99"/>
                </a:solidFill>
                <a:latin typeface="Tahoma" pitchFamily="34" charset="0"/>
              </a:rPr>
              <a:t>LCGT</a:t>
            </a:r>
          </a:p>
        </p:txBody>
      </p:sp>
      <p:sp>
        <p:nvSpPr>
          <p:cNvPr id="1106957" name="Rectangle 13"/>
          <p:cNvSpPr>
            <a:spLocks noChangeAspect="1" noChangeArrowheads="1"/>
          </p:cNvSpPr>
          <p:nvPr/>
        </p:nvSpPr>
        <p:spPr bwMode="auto">
          <a:xfrm>
            <a:off x="6982308" y="3253087"/>
            <a:ext cx="12330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FFFF66"/>
                </a:solidFill>
              </a:rPr>
              <a:t>Core-collapse</a:t>
            </a: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FFFF66"/>
                </a:solidFill>
              </a:rPr>
              <a:t>Supernovae</a:t>
            </a:r>
          </a:p>
        </p:txBody>
      </p:sp>
      <p:sp>
        <p:nvSpPr>
          <p:cNvPr id="1106958" name="Rectangle 14"/>
          <p:cNvSpPr>
            <a:spLocks noChangeAspect="1" noChangeArrowheads="1"/>
          </p:cNvSpPr>
          <p:nvPr/>
        </p:nvSpPr>
        <p:spPr bwMode="auto">
          <a:xfrm>
            <a:off x="6000760" y="2967335"/>
            <a:ext cx="9348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CFFCC"/>
                </a:solidFill>
                <a:latin typeface="Tahoma" pitchFamily="34" charset="0"/>
              </a:rPr>
              <a:t>NS binary</a:t>
            </a: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CFFCC"/>
                </a:solidFill>
              </a:rPr>
              <a:t>   inspiral</a:t>
            </a:r>
            <a:endParaRPr lang="ja-JP" altLang="en-US" sz="1200" b="1" dirty="0">
              <a:solidFill>
                <a:srgbClr val="CCFFCC"/>
              </a:solidFill>
              <a:latin typeface="Tahoma" pitchFamily="34" charset="0"/>
            </a:endParaRPr>
          </a:p>
        </p:txBody>
      </p:sp>
      <p:sp>
        <p:nvSpPr>
          <p:cNvPr id="1106959" name="Rectangle 15"/>
          <p:cNvSpPr>
            <a:spLocks noChangeAspect="1" noChangeArrowheads="1"/>
          </p:cNvSpPr>
          <p:nvPr/>
        </p:nvSpPr>
        <p:spPr bwMode="auto">
          <a:xfrm>
            <a:off x="7297761" y="3960819"/>
            <a:ext cx="631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000" b="1" dirty="0">
                <a:solidFill>
                  <a:srgbClr val="FF9900"/>
                </a:solidFill>
                <a:latin typeface="Tahoma" pitchFamily="34" charset="0"/>
              </a:rPr>
              <a:t>ScoX-1</a:t>
            </a:r>
          </a:p>
          <a:p>
            <a:pPr algn="l">
              <a:buFontTx/>
              <a:buNone/>
            </a:pPr>
            <a:r>
              <a:rPr lang="en-US" altLang="ja-JP" sz="1000" b="1" dirty="0">
                <a:solidFill>
                  <a:srgbClr val="FF9900"/>
                </a:solidFill>
                <a:latin typeface="Tahoma" pitchFamily="34" charset="0"/>
              </a:rPr>
              <a:t>  (1yr)</a:t>
            </a:r>
          </a:p>
        </p:txBody>
      </p:sp>
      <p:sp>
        <p:nvSpPr>
          <p:cNvPr id="1106960" name="Rectangle 16"/>
          <p:cNvSpPr>
            <a:spLocks noChangeAspect="1" noChangeArrowheads="1"/>
          </p:cNvSpPr>
          <p:nvPr/>
        </p:nvSpPr>
        <p:spPr bwMode="auto">
          <a:xfrm>
            <a:off x="6113463" y="3900488"/>
            <a:ext cx="75533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FF9900"/>
                </a:solidFill>
                <a:latin typeface="Tahoma" pitchFamily="34" charset="0"/>
              </a:rPr>
              <a:t>Pulsar</a:t>
            </a:r>
            <a:endParaRPr lang="ja-JP" altLang="en-US" sz="1200" b="1" dirty="0">
              <a:solidFill>
                <a:srgbClr val="FF9900"/>
              </a:solidFill>
              <a:latin typeface="Tahoma" pitchFamily="34" charset="0"/>
            </a:endParaRPr>
          </a:p>
          <a:p>
            <a:pPr algn="l">
              <a:buFontTx/>
              <a:buNone/>
            </a:pPr>
            <a:r>
              <a:rPr lang="ja-JP" altLang="en-US" sz="1000" b="1" dirty="0">
                <a:solidFill>
                  <a:srgbClr val="FF9900"/>
                </a:solidFill>
                <a:latin typeface="Tahoma" pitchFamily="34" charset="0"/>
              </a:rPr>
              <a:t>　　  </a:t>
            </a:r>
            <a:r>
              <a:rPr lang="en-US" altLang="ja-JP" sz="1000" b="1" dirty="0">
                <a:solidFill>
                  <a:srgbClr val="FF9900"/>
                </a:solidFill>
                <a:latin typeface="Tahoma" pitchFamily="34" charset="0"/>
              </a:rPr>
              <a:t>(1yr)</a:t>
            </a:r>
          </a:p>
        </p:txBody>
      </p:sp>
      <p:sp>
        <p:nvSpPr>
          <p:cNvPr id="1106962" name="Freeform 18"/>
          <p:cNvSpPr>
            <a:spLocks noChangeAspect="1"/>
          </p:cNvSpPr>
          <p:nvPr/>
        </p:nvSpPr>
        <p:spPr bwMode="auto">
          <a:xfrm>
            <a:off x="2339975" y="2757488"/>
            <a:ext cx="2146300" cy="15367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68" y="24"/>
              </a:cxn>
              <a:cxn ang="0">
                <a:pos x="432" y="108"/>
              </a:cxn>
              <a:cxn ang="0">
                <a:pos x="528" y="138"/>
              </a:cxn>
              <a:cxn ang="0">
                <a:pos x="564" y="162"/>
              </a:cxn>
              <a:cxn ang="0">
                <a:pos x="624" y="216"/>
              </a:cxn>
              <a:cxn ang="0">
                <a:pos x="654" y="240"/>
              </a:cxn>
              <a:cxn ang="0">
                <a:pos x="666" y="258"/>
              </a:cxn>
              <a:cxn ang="0">
                <a:pos x="684" y="270"/>
              </a:cxn>
              <a:cxn ang="0">
                <a:pos x="756" y="348"/>
              </a:cxn>
              <a:cxn ang="0">
                <a:pos x="780" y="378"/>
              </a:cxn>
              <a:cxn ang="0">
                <a:pos x="816" y="426"/>
              </a:cxn>
              <a:cxn ang="0">
                <a:pos x="840" y="456"/>
              </a:cxn>
              <a:cxn ang="0">
                <a:pos x="864" y="492"/>
              </a:cxn>
              <a:cxn ang="0">
                <a:pos x="918" y="534"/>
              </a:cxn>
              <a:cxn ang="0">
                <a:pos x="930" y="552"/>
              </a:cxn>
              <a:cxn ang="0">
                <a:pos x="948" y="564"/>
              </a:cxn>
              <a:cxn ang="0">
                <a:pos x="1050" y="678"/>
              </a:cxn>
              <a:cxn ang="0">
                <a:pos x="1098" y="726"/>
              </a:cxn>
              <a:cxn ang="0">
                <a:pos x="1134" y="750"/>
              </a:cxn>
              <a:cxn ang="0">
                <a:pos x="1152" y="762"/>
              </a:cxn>
              <a:cxn ang="0">
                <a:pos x="1164" y="780"/>
              </a:cxn>
              <a:cxn ang="0">
                <a:pos x="1182" y="792"/>
              </a:cxn>
              <a:cxn ang="0">
                <a:pos x="1224" y="840"/>
              </a:cxn>
              <a:cxn ang="0">
                <a:pos x="1242" y="870"/>
              </a:cxn>
            </a:cxnLst>
            <a:rect l="0" t="0" r="r" b="b"/>
            <a:pathLst>
              <a:path w="1242" h="870">
                <a:moveTo>
                  <a:pt x="0" y="0"/>
                </a:moveTo>
                <a:cubicBezTo>
                  <a:pt x="58" y="5"/>
                  <a:pt x="110" y="18"/>
                  <a:pt x="168" y="24"/>
                </a:cubicBezTo>
                <a:cubicBezTo>
                  <a:pt x="256" y="53"/>
                  <a:pt x="344" y="79"/>
                  <a:pt x="432" y="108"/>
                </a:cubicBezTo>
                <a:cubicBezTo>
                  <a:pt x="461" y="118"/>
                  <a:pt x="502" y="123"/>
                  <a:pt x="528" y="138"/>
                </a:cubicBezTo>
                <a:cubicBezTo>
                  <a:pt x="541" y="145"/>
                  <a:pt x="564" y="162"/>
                  <a:pt x="564" y="162"/>
                </a:cubicBezTo>
                <a:cubicBezTo>
                  <a:pt x="578" y="183"/>
                  <a:pt x="600" y="208"/>
                  <a:pt x="624" y="216"/>
                </a:cubicBezTo>
                <a:cubicBezTo>
                  <a:pt x="658" y="268"/>
                  <a:pt x="613" y="207"/>
                  <a:pt x="654" y="240"/>
                </a:cubicBezTo>
                <a:cubicBezTo>
                  <a:pt x="660" y="245"/>
                  <a:pt x="661" y="253"/>
                  <a:pt x="666" y="258"/>
                </a:cubicBezTo>
                <a:cubicBezTo>
                  <a:pt x="671" y="263"/>
                  <a:pt x="678" y="266"/>
                  <a:pt x="684" y="270"/>
                </a:cubicBezTo>
                <a:cubicBezTo>
                  <a:pt x="702" y="297"/>
                  <a:pt x="724" y="337"/>
                  <a:pt x="756" y="348"/>
                </a:cubicBezTo>
                <a:cubicBezTo>
                  <a:pt x="768" y="383"/>
                  <a:pt x="753" y="351"/>
                  <a:pt x="780" y="378"/>
                </a:cubicBezTo>
                <a:cubicBezTo>
                  <a:pt x="801" y="399"/>
                  <a:pt x="788" y="407"/>
                  <a:pt x="816" y="426"/>
                </a:cubicBezTo>
                <a:cubicBezTo>
                  <a:pt x="830" y="467"/>
                  <a:pt x="811" y="423"/>
                  <a:pt x="840" y="456"/>
                </a:cubicBezTo>
                <a:cubicBezTo>
                  <a:pt x="849" y="467"/>
                  <a:pt x="852" y="484"/>
                  <a:pt x="864" y="492"/>
                </a:cubicBezTo>
                <a:cubicBezTo>
                  <a:pt x="883" y="505"/>
                  <a:pt x="899" y="521"/>
                  <a:pt x="918" y="534"/>
                </a:cubicBezTo>
                <a:cubicBezTo>
                  <a:pt x="922" y="540"/>
                  <a:pt x="925" y="547"/>
                  <a:pt x="930" y="552"/>
                </a:cubicBezTo>
                <a:cubicBezTo>
                  <a:pt x="935" y="557"/>
                  <a:pt x="943" y="559"/>
                  <a:pt x="948" y="564"/>
                </a:cubicBezTo>
                <a:cubicBezTo>
                  <a:pt x="978" y="599"/>
                  <a:pt x="1005" y="663"/>
                  <a:pt x="1050" y="678"/>
                </a:cubicBezTo>
                <a:cubicBezTo>
                  <a:pt x="1062" y="697"/>
                  <a:pt x="1080" y="712"/>
                  <a:pt x="1098" y="726"/>
                </a:cubicBezTo>
                <a:cubicBezTo>
                  <a:pt x="1109" y="735"/>
                  <a:pt x="1122" y="742"/>
                  <a:pt x="1134" y="750"/>
                </a:cubicBezTo>
                <a:cubicBezTo>
                  <a:pt x="1140" y="754"/>
                  <a:pt x="1152" y="762"/>
                  <a:pt x="1152" y="762"/>
                </a:cubicBezTo>
                <a:cubicBezTo>
                  <a:pt x="1156" y="768"/>
                  <a:pt x="1159" y="775"/>
                  <a:pt x="1164" y="780"/>
                </a:cubicBezTo>
                <a:cubicBezTo>
                  <a:pt x="1169" y="785"/>
                  <a:pt x="1177" y="787"/>
                  <a:pt x="1182" y="792"/>
                </a:cubicBezTo>
                <a:cubicBezTo>
                  <a:pt x="1231" y="848"/>
                  <a:pt x="1184" y="813"/>
                  <a:pt x="1224" y="840"/>
                </a:cubicBezTo>
                <a:cubicBezTo>
                  <a:pt x="1232" y="863"/>
                  <a:pt x="1226" y="854"/>
                  <a:pt x="1242" y="870"/>
                </a:cubicBezTo>
              </a:path>
            </a:pathLst>
          </a:custGeom>
          <a:noFill/>
          <a:ln w="63500" cap="flat" cmpd="sng">
            <a:solidFill>
              <a:srgbClr val="C0C0C0"/>
            </a:solidFill>
            <a:prstDash val="solid"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1106963" name="Freeform 19"/>
          <p:cNvSpPr>
            <a:spLocks noChangeAspect="1"/>
          </p:cNvSpPr>
          <p:nvPr/>
        </p:nvSpPr>
        <p:spPr bwMode="auto">
          <a:xfrm>
            <a:off x="3186113" y="2397125"/>
            <a:ext cx="1890713" cy="1081088"/>
          </a:xfrm>
          <a:custGeom>
            <a:avLst/>
            <a:gdLst/>
            <a:ahLst/>
            <a:cxnLst>
              <a:cxn ang="0">
                <a:pos x="1008" y="432"/>
              </a:cxn>
              <a:cxn ang="0">
                <a:pos x="48" y="0"/>
              </a:cxn>
              <a:cxn ang="0">
                <a:pos x="0" y="240"/>
              </a:cxn>
              <a:cxn ang="0">
                <a:pos x="1008" y="576"/>
              </a:cxn>
              <a:cxn ang="0">
                <a:pos x="1008" y="432"/>
              </a:cxn>
            </a:cxnLst>
            <a:rect l="0" t="0" r="r" b="b"/>
            <a:pathLst>
              <a:path w="1008" h="576">
                <a:moveTo>
                  <a:pt x="1008" y="432"/>
                </a:moveTo>
                <a:lnTo>
                  <a:pt x="48" y="0"/>
                </a:lnTo>
                <a:lnTo>
                  <a:pt x="0" y="240"/>
                </a:lnTo>
                <a:lnTo>
                  <a:pt x="1008" y="576"/>
                </a:lnTo>
                <a:lnTo>
                  <a:pt x="1008" y="432"/>
                </a:lnTo>
                <a:close/>
              </a:path>
            </a:pathLst>
          </a:custGeom>
          <a:solidFill>
            <a:srgbClr val="CCFFFF">
              <a:alpha val="50000"/>
            </a:srgbClr>
          </a:solidFill>
          <a:ln w="1587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106964" name="Freeform 20"/>
          <p:cNvSpPr>
            <a:spLocks noChangeAspect="1"/>
          </p:cNvSpPr>
          <p:nvPr/>
        </p:nvSpPr>
        <p:spPr bwMode="auto">
          <a:xfrm>
            <a:off x="2916238" y="2882900"/>
            <a:ext cx="1371600" cy="8985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0" y="30"/>
              </a:cxn>
              <a:cxn ang="0">
                <a:pos x="492" y="96"/>
              </a:cxn>
              <a:cxn ang="0">
                <a:pos x="672" y="162"/>
              </a:cxn>
              <a:cxn ang="0">
                <a:pos x="732" y="198"/>
              </a:cxn>
              <a:cxn ang="0">
                <a:pos x="732" y="240"/>
              </a:cxn>
              <a:cxn ang="0">
                <a:pos x="714" y="300"/>
              </a:cxn>
              <a:cxn ang="0">
                <a:pos x="618" y="480"/>
              </a:cxn>
              <a:cxn ang="0">
                <a:pos x="576" y="480"/>
              </a:cxn>
              <a:cxn ang="0">
                <a:pos x="492" y="384"/>
              </a:cxn>
              <a:cxn ang="0">
                <a:pos x="444" y="330"/>
              </a:cxn>
              <a:cxn ang="0">
                <a:pos x="372" y="240"/>
              </a:cxn>
              <a:cxn ang="0">
                <a:pos x="276" y="144"/>
              </a:cxn>
              <a:cxn ang="0">
                <a:pos x="204" y="84"/>
              </a:cxn>
              <a:cxn ang="0">
                <a:pos x="78" y="18"/>
              </a:cxn>
              <a:cxn ang="0">
                <a:pos x="0" y="0"/>
              </a:cxn>
            </a:cxnLst>
            <a:rect l="0" t="0" r="r" b="b"/>
            <a:pathLst>
              <a:path w="732" h="480">
                <a:moveTo>
                  <a:pt x="0" y="0"/>
                </a:moveTo>
                <a:lnTo>
                  <a:pt x="270" y="30"/>
                </a:lnTo>
                <a:lnTo>
                  <a:pt x="492" y="96"/>
                </a:lnTo>
                <a:lnTo>
                  <a:pt x="672" y="162"/>
                </a:lnTo>
                <a:lnTo>
                  <a:pt x="732" y="198"/>
                </a:lnTo>
                <a:lnTo>
                  <a:pt x="732" y="240"/>
                </a:lnTo>
                <a:lnTo>
                  <a:pt x="714" y="300"/>
                </a:lnTo>
                <a:lnTo>
                  <a:pt x="618" y="480"/>
                </a:lnTo>
                <a:lnTo>
                  <a:pt x="576" y="480"/>
                </a:lnTo>
                <a:lnTo>
                  <a:pt x="492" y="384"/>
                </a:lnTo>
                <a:lnTo>
                  <a:pt x="444" y="330"/>
                </a:lnTo>
                <a:lnTo>
                  <a:pt x="372" y="240"/>
                </a:lnTo>
                <a:lnTo>
                  <a:pt x="276" y="144"/>
                </a:lnTo>
                <a:lnTo>
                  <a:pt x="204" y="84"/>
                </a:lnTo>
                <a:lnTo>
                  <a:pt x="78" y="18"/>
                </a:lnTo>
                <a:lnTo>
                  <a:pt x="0" y="0"/>
                </a:lnTo>
                <a:close/>
              </a:path>
            </a:pathLst>
          </a:custGeom>
          <a:solidFill>
            <a:srgbClr val="FFCCFF">
              <a:alpha val="50000"/>
            </a:srgbClr>
          </a:solidFill>
          <a:ln w="1587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106966" name="Rectangle 22"/>
          <p:cNvSpPr>
            <a:spLocks noChangeAspect="1" noChangeArrowheads="1"/>
          </p:cNvSpPr>
          <p:nvPr/>
        </p:nvSpPr>
        <p:spPr bwMode="auto">
          <a:xfrm>
            <a:off x="3714744" y="2571744"/>
            <a:ext cx="10663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99CCFF"/>
                </a:solidFill>
                <a:latin typeface="Tahoma" pitchFamily="34" charset="0"/>
              </a:rPr>
              <a:t>Massive BH</a:t>
            </a:r>
            <a:endParaRPr lang="en-US" altLang="ja-JP" sz="1200" b="1" dirty="0" smtClean="0">
              <a:solidFill>
                <a:srgbClr val="99CCFF"/>
              </a:solidFill>
            </a:endParaRP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99CCFF"/>
                </a:solidFill>
                <a:latin typeface="Tahoma" pitchFamily="34" charset="0"/>
              </a:rPr>
              <a:t>     inspirals</a:t>
            </a:r>
            <a:endParaRPr lang="ja-JP" altLang="en-US" sz="1200" b="1" dirty="0" smtClean="0">
              <a:solidFill>
                <a:srgbClr val="99CCFF"/>
              </a:solidFill>
              <a:latin typeface="Tahoma" pitchFamily="34" charset="0"/>
            </a:endParaRPr>
          </a:p>
        </p:txBody>
      </p:sp>
      <p:sp>
        <p:nvSpPr>
          <p:cNvPr id="1106967" name="Rectangle 23"/>
          <p:cNvSpPr>
            <a:spLocks noChangeAspect="1" noChangeArrowheads="1"/>
          </p:cNvSpPr>
          <p:nvPr/>
        </p:nvSpPr>
        <p:spPr bwMode="auto">
          <a:xfrm>
            <a:off x="3770177" y="3038773"/>
            <a:ext cx="8018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C99FF"/>
                </a:solidFill>
                <a:latin typeface="Tahoma" pitchFamily="34" charset="0"/>
              </a:rPr>
              <a:t>Galaxy</a:t>
            </a: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C99FF"/>
                </a:solidFill>
              </a:rPr>
              <a:t>binaries</a:t>
            </a:r>
            <a:endParaRPr lang="ja-JP" altLang="en-US" sz="1200" b="1" dirty="0">
              <a:solidFill>
                <a:srgbClr val="CC99FF"/>
              </a:solidFill>
              <a:latin typeface="Tahoma" pitchFamily="34" charset="0"/>
            </a:endParaRPr>
          </a:p>
        </p:txBody>
      </p:sp>
      <p:sp>
        <p:nvSpPr>
          <p:cNvPr id="1106969" name="Rectangle 25"/>
          <p:cNvSpPr>
            <a:spLocks noChangeAspect="1" noChangeArrowheads="1"/>
          </p:cNvSpPr>
          <p:nvPr/>
        </p:nvSpPr>
        <p:spPr bwMode="auto">
          <a:xfrm>
            <a:off x="5580063" y="5214950"/>
            <a:ext cx="19960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DDDDDD"/>
                </a:solidFill>
                <a:latin typeface="Tahoma" pitchFamily="34" charset="0"/>
              </a:rPr>
              <a:t>Gravity-gradient noise</a:t>
            </a:r>
            <a:endParaRPr lang="ja-JP" altLang="en-US" sz="1200" b="1" dirty="0">
              <a:solidFill>
                <a:srgbClr val="DDDDDD"/>
              </a:solidFill>
              <a:latin typeface="Tahoma" pitchFamily="34" charset="0"/>
            </a:endParaRPr>
          </a:p>
          <a:p>
            <a:pPr algn="l">
              <a:buFontTx/>
              <a:buNone/>
            </a:pPr>
            <a:r>
              <a:rPr lang="ja-JP" altLang="en-US" sz="1200" b="1" dirty="0">
                <a:solidFill>
                  <a:srgbClr val="DDDDDD"/>
                </a:solidFill>
                <a:latin typeface="Tahoma" pitchFamily="34" charset="0"/>
              </a:rPr>
              <a:t> </a:t>
            </a:r>
            <a:r>
              <a:rPr lang="en-US" altLang="ja-JP" sz="1200" b="1" dirty="0" smtClean="0">
                <a:solidFill>
                  <a:srgbClr val="DDDDDD"/>
                </a:solidFill>
                <a:latin typeface="Tahoma" pitchFamily="34" charset="0"/>
              </a:rPr>
              <a:t>(Terrestrial detectors)</a:t>
            </a:r>
            <a:endParaRPr lang="en-US" altLang="ja-JP" sz="1200" b="1" dirty="0">
              <a:solidFill>
                <a:srgbClr val="DDDDDD"/>
              </a:solidFill>
              <a:latin typeface="Tahoma" pitchFamily="34" charset="0"/>
            </a:endParaRPr>
          </a:p>
        </p:txBody>
      </p:sp>
      <p:sp>
        <p:nvSpPr>
          <p:cNvPr id="1106970" name="Line 26"/>
          <p:cNvSpPr>
            <a:spLocks noChangeShapeType="1"/>
          </p:cNvSpPr>
          <p:nvPr/>
        </p:nvSpPr>
        <p:spPr bwMode="auto">
          <a:xfrm>
            <a:off x="5435600" y="2541588"/>
            <a:ext cx="720725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1106971" name="Line 27"/>
          <p:cNvSpPr>
            <a:spLocks noChangeShapeType="1"/>
          </p:cNvSpPr>
          <p:nvPr/>
        </p:nvSpPr>
        <p:spPr bwMode="auto">
          <a:xfrm>
            <a:off x="5321300" y="2397125"/>
            <a:ext cx="142875" cy="1428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1106972" name="Rectangle 28"/>
          <p:cNvSpPr>
            <a:spLocks noChangeAspect="1" noChangeArrowheads="1"/>
          </p:cNvSpPr>
          <p:nvPr/>
        </p:nvSpPr>
        <p:spPr bwMode="auto">
          <a:xfrm>
            <a:off x="5724525" y="2565400"/>
            <a:ext cx="11128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ja-JP" sz="1600" b="1" dirty="0">
                <a:solidFill>
                  <a:srgbClr val="FF9999"/>
                </a:solidFill>
                <a:latin typeface="Tahoma" pitchFamily="34" charset="0"/>
              </a:rPr>
              <a:t>DPF limit</a:t>
            </a:r>
          </a:p>
        </p:txBody>
      </p:sp>
      <p:sp>
        <p:nvSpPr>
          <p:cNvPr id="1106974" name="Line 30"/>
          <p:cNvSpPr>
            <a:spLocks noChangeAspect="1" noChangeShapeType="1"/>
          </p:cNvSpPr>
          <p:nvPr/>
        </p:nvSpPr>
        <p:spPr bwMode="auto">
          <a:xfrm flipH="1" flipV="1">
            <a:off x="2339975" y="3062288"/>
            <a:ext cx="3455988" cy="2071687"/>
          </a:xfrm>
          <a:prstGeom prst="line">
            <a:avLst/>
          </a:prstGeom>
          <a:noFill/>
          <a:ln w="50800">
            <a:solidFill>
              <a:srgbClr val="FF99CC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1106975" name="Rectangle 31"/>
          <p:cNvSpPr>
            <a:spLocks noChangeAspect="1" noChangeArrowheads="1"/>
          </p:cNvSpPr>
          <p:nvPr/>
        </p:nvSpPr>
        <p:spPr bwMode="auto">
          <a:xfrm>
            <a:off x="2955155" y="4317372"/>
            <a:ext cx="1688283" cy="68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FFCCCC"/>
                </a:solidFill>
                <a:latin typeface="Tahoma" pitchFamily="34" charset="0"/>
              </a:rPr>
              <a:t>Background GWs</a:t>
            </a: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FFCCCC"/>
                </a:solidFill>
              </a:rPr>
              <a:t>from early universe</a:t>
            </a:r>
            <a:endParaRPr lang="ja-JP" altLang="en-US" sz="1200" b="1" dirty="0">
              <a:solidFill>
                <a:srgbClr val="FFCCCC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200" b="1" dirty="0">
                <a:solidFill>
                  <a:srgbClr val="FFCCCC"/>
                </a:solidFill>
                <a:latin typeface="Tahoma" pitchFamily="34" charset="0"/>
              </a:rPr>
              <a:t>    </a:t>
            </a:r>
            <a:r>
              <a:rPr lang="en-US" altLang="ja-JP" sz="1200" b="1" dirty="0">
                <a:solidFill>
                  <a:srgbClr val="FFCCCC"/>
                </a:solidFill>
                <a:latin typeface="Tahoma" pitchFamily="34" charset="0"/>
              </a:rPr>
              <a:t>(</a:t>
            </a:r>
            <a:r>
              <a:rPr lang="en-US" altLang="ja-JP" sz="1000" b="1" dirty="0">
                <a:solidFill>
                  <a:srgbClr val="FFCCCC"/>
                </a:solidFill>
                <a:latin typeface="Symbol" pitchFamily="18" charset="2"/>
              </a:rPr>
              <a:t>W</a:t>
            </a:r>
            <a:r>
              <a:rPr lang="en-US" altLang="ja-JP" sz="1000" b="1" baseline="-10000" dirty="0">
                <a:solidFill>
                  <a:srgbClr val="FFCCCC"/>
                </a:solidFill>
                <a:latin typeface="Tahoma" pitchFamily="34" charset="0"/>
              </a:rPr>
              <a:t>gw</a:t>
            </a:r>
            <a:r>
              <a:rPr lang="en-US" altLang="ja-JP" sz="1000" b="1" dirty="0">
                <a:solidFill>
                  <a:srgbClr val="FFCCCC"/>
                </a:solidFill>
                <a:latin typeface="Tahoma" pitchFamily="34" charset="0"/>
              </a:rPr>
              <a:t>=10</a:t>
            </a:r>
            <a:r>
              <a:rPr lang="en-US" altLang="ja-JP" sz="1000" b="1" baseline="30000" dirty="0">
                <a:solidFill>
                  <a:srgbClr val="FFCCCC"/>
                </a:solidFill>
                <a:latin typeface="Tahoma" pitchFamily="34" charset="0"/>
              </a:rPr>
              <a:t>-14</a:t>
            </a:r>
            <a:r>
              <a:rPr lang="en-US" altLang="ja-JP" sz="1200" b="1" dirty="0">
                <a:solidFill>
                  <a:srgbClr val="FFCCCC"/>
                </a:solidFill>
                <a:latin typeface="Tahoma" pitchFamily="34" charset="0"/>
              </a:rPr>
              <a:t>)</a:t>
            </a:r>
          </a:p>
        </p:txBody>
      </p:sp>
      <p:sp>
        <p:nvSpPr>
          <p:cNvPr id="1106976" name="Rectangle 32"/>
          <p:cNvSpPr>
            <a:spLocks noChangeArrowheads="1"/>
          </p:cNvSpPr>
          <p:nvPr/>
        </p:nvSpPr>
        <p:spPr bwMode="auto">
          <a:xfrm>
            <a:off x="1339854" y="1071546"/>
            <a:ext cx="6661170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</a:rPr>
              <a:t>DPF sensitivity     </a:t>
            </a:r>
            <a:r>
              <a:rPr lang="en-US" altLang="ja-JP" sz="2000" b="1" i="1" dirty="0" smtClean="0">
                <a:solidFill>
                  <a:srgbClr val="FFCCFF"/>
                </a:solidFill>
                <a:latin typeface="Tahoma" pitchFamily="34" charset="0"/>
              </a:rPr>
              <a:t>h</a:t>
            </a:r>
            <a:r>
              <a:rPr lang="en-US" altLang="ja-JP" sz="2000" b="1" dirty="0" smtClean="0">
                <a:solidFill>
                  <a:srgbClr val="FFCCFF"/>
                </a:solidFill>
                <a:latin typeface="Tahoma" pitchFamily="34" charset="0"/>
              </a:rPr>
              <a:t> ~ 2x10</a:t>
            </a:r>
            <a:r>
              <a:rPr lang="en-US" altLang="ja-JP" sz="2000" b="1" baseline="30000" dirty="0" smtClean="0">
                <a:solidFill>
                  <a:srgbClr val="FFCCFF"/>
                </a:solidFill>
                <a:latin typeface="Tahoma" pitchFamily="34" charset="0"/>
              </a:rPr>
              <a:t>-15</a:t>
            </a:r>
            <a:r>
              <a:rPr lang="en-US" altLang="ja-JP" sz="2000" b="1" dirty="0" smtClean="0">
                <a:solidFill>
                  <a:srgbClr val="FFCCFF"/>
                </a:solidFill>
                <a:latin typeface="Tahoma" pitchFamily="34" charset="0"/>
              </a:rPr>
              <a:t> Hz</a:t>
            </a:r>
            <a:r>
              <a:rPr lang="en-US" altLang="ja-JP" sz="2000" b="1" baseline="30000" dirty="0" smtClean="0">
                <a:solidFill>
                  <a:srgbClr val="FFCCFF"/>
                </a:solidFill>
                <a:latin typeface="Tahoma" pitchFamily="34" charset="0"/>
              </a:rPr>
              <a:t>1/2</a:t>
            </a:r>
            <a:r>
              <a:rPr lang="en-US" altLang="ja-JP" sz="2000" b="1" dirty="0" smtClean="0">
                <a:solidFill>
                  <a:srgbClr val="FFCCFF"/>
                </a:solidFill>
                <a:latin typeface="Tahoma" pitchFamily="34" charset="0"/>
              </a:rPr>
              <a:t>  </a:t>
            </a:r>
            <a:endParaRPr lang="ja-JP" altLang="en-US" sz="2000" b="1" dirty="0">
              <a:solidFill>
                <a:srgbClr val="FFCCFF"/>
              </a:solidFill>
              <a:latin typeface="Tahoma" pitchFamily="34" charset="0"/>
            </a:endParaRPr>
          </a:p>
        </p:txBody>
      </p:sp>
      <p:pic>
        <p:nvPicPr>
          <p:cNvPr id="38" name="図 37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/>
          </a:blip>
          <a:stretch>
            <a:fillRect/>
          </a:stretch>
        </p:blipFill>
        <p:spPr>
          <a:xfrm>
            <a:off x="7000892" y="1857364"/>
            <a:ext cx="1643074" cy="438970"/>
          </a:xfrm>
          <a:prstGeom prst="rect">
            <a:avLst/>
          </a:prstGeom>
        </p:spPr>
      </p:pic>
      <p:sp>
        <p:nvSpPr>
          <p:cNvPr id="35" name="Rectangle 32"/>
          <p:cNvSpPr>
            <a:spLocks noChangeArrowheads="1"/>
          </p:cNvSpPr>
          <p:nvPr/>
        </p:nvSpPr>
        <p:spPr bwMode="auto">
          <a:xfrm>
            <a:off x="3697308" y="1462591"/>
            <a:ext cx="3375022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</a:rPr>
              <a:t>(x10 of </a:t>
            </a:r>
            <a:r>
              <a:rPr lang="en-US" altLang="ja-JP" sz="1800" b="1" dirty="0" smtClean="0">
                <a:solidFill>
                  <a:srgbClr val="FFFFFF"/>
                </a:solidFill>
              </a:rPr>
              <a:t>q</a:t>
            </a: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</a:rPr>
              <a:t>uantum noises)</a:t>
            </a:r>
            <a:endParaRPr lang="ja-JP" altLang="en-US" sz="1800" b="1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106965" name="Rectangle 21"/>
          <p:cNvSpPr>
            <a:spLocks noChangeAspect="1" noChangeArrowheads="1"/>
          </p:cNvSpPr>
          <p:nvPr/>
        </p:nvSpPr>
        <p:spPr bwMode="auto">
          <a:xfrm>
            <a:off x="2668288" y="3723505"/>
            <a:ext cx="147508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DDDDDD"/>
                </a:solidFill>
              </a:rPr>
              <a:t>Foreground GWs</a:t>
            </a:r>
            <a:endParaRPr lang="ja-JP" altLang="en-US" sz="1200" b="1" dirty="0">
              <a:solidFill>
                <a:srgbClr val="DDDDDD"/>
              </a:solidFill>
              <a:latin typeface="Tahoma" pitchFamily="34" charset="0"/>
            </a:endParaRPr>
          </a:p>
        </p:txBody>
      </p:sp>
      <p:sp>
        <p:nvSpPr>
          <p:cNvPr id="1106968" name="Rectangle 24"/>
          <p:cNvSpPr>
            <a:spLocks noChangeAspect="1" noChangeArrowheads="1"/>
          </p:cNvSpPr>
          <p:nvPr/>
        </p:nvSpPr>
        <p:spPr bwMode="auto">
          <a:xfrm>
            <a:off x="2320925" y="2925763"/>
            <a:ext cx="7938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ja-JP" sz="2000" b="1" dirty="0">
                <a:solidFill>
                  <a:srgbClr val="99CCFF"/>
                </a:solidFill>
                <a:latin typeface="Tahoma" pitchFamily="34" charset="0"/>
              </a:rPr>
              <a:t>LISA</a:t>
            </a:r>
          </a:p>
        </p:txBody>
      </p:sp>
      <p:sp>
        <p:nvSpPr>
          <p:cNvPr id="34" name="スライド番号プレースホルダ 3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4D060A6-9F2D-4B2F-AA5E-080FECEE08E7}" type="slidenum">
              <a:rPr lang="en-US" altLang="ja-JP" smtClean="0"/>
              <a:pPr/>
              <a:t>42</a:t>
            </a:fld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3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0896" y="3643314"/>
            <a:ext cx="4257384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GW target of DPF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CN" smtClean="0"/>
              <a:t>The 20th workshop on General Relativity and Gravitation  (JGRG20, Sept. 23, 2010, YITP, Kyoto)</a:t>
            </a:r>
            <a:endParaRPr lang="en-US" altLang="ja-JP" dirty="0"/>
          </a:p>
        </p:txBody>
      </p:sp>
      <p:sp>
        <p:nvSpPr>
          <p:cNvPr id="771090" name="Rectangle 18"/>
          <p:cNvSpPr>
            <a:spLocks noChangeArrowheads="1"/>
          </p:cNvSpPr>
          <p:nvPr/>
        </p:nvSpPr>
        <p:spPr bwMode="auto">
          <a:xfrm>
            <a:off x="557210" y="4643446"/>
            <a:ext cx="3943352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Observable range</a:t>
            </a:r>
            <a:r>
              <a:rPr lang="en-US" altLang="ja-JP" sz="2000" b="1" dirty="0" smtClean="0">
                <a:solidFill>
                  <a:srgbClr val="DDDDDD"/>
                </a:solidFill>
              </a:rPr>
              <a:t> covers</a:t>
            </a:r>
            <a:endParaRPr lang="en-US" altLang="ja-JP" sz="2000" b="1" dirty="0" smtClean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DDDDDD"/>
                </a:solidFill>
              </a:rPr>
              <a:t>        </a:t>
            </a:r>
            <a:r>
              <a:rPr lang="en-US" altLang="ja-JP" sz="2000" b="1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our Galaxy</a:t>
            </a:r>
            <a:r>
              <a:rPr lang="ja-JP" altLang="en-US" sz="2000" b="1" dirty="0" smtClean="0">
                <a:solidFill>
                  <a:srgbClr val="FFCCCC"/>
                </a:solidFill>
              </a:rPr>
              <a:t>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(SNR~5 </a:t>
            </a:r>
            <a:r>
              <a:rPr lang="en-US" altLang="ja-JP" sz="1800" b="1" dirty="0" smtClean="0">
                <a:solidFill>
                  <a:srgbClr val="DDDDDD"/>
                </a:solidFill>
              </a:rPr>
              <a:t>)</a:t>
            </a:r>
            <a:endParaRPr lang="ja-JP" altLang="en-US" sz="18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771076" name="AutoShape 4"/>
          <p:cNvSpPr>
            <a:spLocks noChangeArrowheads="1"/>
          </p:cNvSpPr>
          <p:nvPr/>
        </p:nvSpPr>
        <p:spPr bwMode="auto">
          <a:xfrm>
            <a:off x="715935" y="3217860"/>
            <a:ext cx="3616374" cy="1143008"/>
          </a:xfrm>
          <a:prstGeom prst="roundRect">
            <a:avLst>
              <a:gd name="adj" fmla="val 6731"/>
            </a:avLst>
          </a:prstGeom>
          <a:solidFill>
            <a:srgbClr val="CCFFCC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/>
          </a:p>
        </p:txBody>
      </p:sp>
      <p:sp>
        <p:nvSpPr>
          <p:cNvPr id="771079" name="Rectangle 7"/>
          <p:cNvSpPr>
            <a:spLocks noChangeArrowheads="1"/>
          </p:cNvSpPr>
          <p:nvPr/>
        </p:nvSpPr>
        <p:spPr bwMode="auto">
          <a:xfrm>
            <a:off x="801712" y="3257546"/>
            <a:ext cx="3657600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BH QNM</a:t>
            </a:r>
            <a:endParaRPr lang="ja-JP" altLang="en-US" sz="2000" b="1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771091" name="Rectangle 19"/>
          <p:cNvSpPr>
            <a:spLocks noChangeArrowheads="1"/>
          </p:cNvSpPr>
          <p:nvPr/>
        </p:nvSpPr>
        <p:spPr bwMode="auto">
          <a:xfrm>
            <a:off x="1142976" y="3708405"/>
            <a:ext cx="3170236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i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h</a:t>
            </a:r>
            <a:r>
              <a:rPr lang="en-US" altLang="ja-JP" sz="1600" b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 ~ 10</a:t>
            </a:r>
            <a:r>
              <a:rPr lang="en-US" altLang="ja-JP" sz="1600" b="1" baseline="300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-15</a:t>
            </a:r>
            <a:r>
              <a:rPr lang="en-US" altLang="ja-JP" sz="1600" b="1" i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 , f</a:t>
            </a:r>
            <a:r>
              <a:rPr lang="en-US" altLang="ja-JP" sz="1600" b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 ~  0.3 Hz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Distance 1Mpc, </a:t>
            </a:r>
            <a:r>
              <a:rPr lang="en-US" altLang="ja-JP" sz="1600" b="1" i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m</a:t>
            </a:r>
            <a:r>
              <a:rPr lang="en-US" altLang="ja-JP" sz="1600" b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 = 10</a:t>
            </a:r>
            <a:r>
              <a:rPr lang="en-US" altLang="ja-JP" sz="1600" b="1" baseline="300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5 </a:t>
            </a:r>
            <a:r>
              <a:rPr lang="en-US" altLang="ja-JP" sz="1600" b="1" i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M</a:t>
            </a:r>
            <a:r>
              <a:rPr lang="en-US" altLang="ja-JP" sz="1600" b="1" baseline="-140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sun </a:t>
            </a:r>
          </a:p>
        </p:txBody>
      </p:sp>
      <p:sp>
        <p:nvSpPr>
          <p:cNvPr id="771074" name="AutoShape 2"/>
          <p:cNvSpPr>
            <a:spLocks noChangeArrowheads="1"/>
          </p:cNvSpPr>
          <p:nvPr/>
        </p:nvSpPr>
        <p:spPr bwMode="auto">
          <a:xfrm>
            <a:off x="715935" y="1860538"/>
            <a:ext cx="3671889" cy="1182689"/>
          </a:xfrm>
          <a:prstGeom prst="roundRect">
            <a:avLst>
              <a:gd name="adj" fmla="val 6731"/>
            </a:avLst>
          </a:prstGeom>
          <a:solidFill>
            <a:srgbClr val="99CCFF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/>
          </a:p>
        </p:txBody>
      </p:sp>
      <p:sp>
        <p:nvSpPr>
          <p:cNvPr id="771080" name="Rectangle 8"/>
          <p:cNvSpPr>
            <a:spLocks noChangeArrowheads="1"/>
          </p:cNvSpPr>
          <p:nvPr/>
        </p:nvSpPr>
        <p:spPr bwMode="auto">
          <a:xfrm>
            <a:off x="715935" y="1857364"/>
            <a:ext cx="3657600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IMBH inspiral and merger</a:t>
            </a:r>
            <a:endParaRPr lang="ja-JP" altLang="en-US" sz="2000" b="1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771087" name="Rectangle 15"/>
          <p:cNvSpPr>
            <a:spLocks noChangeArrowheads="1"/>
          </p:cNvSpPr>
          <p:nvPr/>
        </p:nvSpPr>
        <p:spPr bwMode="auto">
          <a:xfrm>
            <a:off x="1357290" y="2738434"/>
            <a:ext cx="3000397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Obs. Duration</a:t>
            </a:r>
            <a:r>
              <a:rPr lang="ja-JP" altLang="en-US" sz="1600" b="1" dirty="0" smtClean="0">
                <a:solidFill>
                  <a:srgbClr val="DDDDDD"/>
                </a:solidFill>
              </a:rPr>
              <a:t> </a:t>
            </a:r>
            <a:r>
              <a:rPr lang="en-US" altLang="ja-JP" sz="16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(~</a:t>
            </a:r>
            <a:r>
              <a:rPr lang="en-US" altLang="ja-JP" sz="1600" b="1" dirty="0" smtClean="0">
                <a:solidFill>
                  <a:srgbClr val="DDDDDD"/>
                </a:solidFill>
              </a:rPr>
              <a:t>1000sec</a:t>
            </a:r>
            <a:r>
              <a:rPr lang="en-US" altLang="ja-JP" sz="16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)</a:t>
            </a:r>
            <a:endParaRPr lang="en-US" altLang="ja-JP" sz="16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771092" name="Rectangle 20"/>
          <p:cNvSpPr>
            <a:spLocks noChangeArrowheads="1"/>
          </p:cNvSpPr>
          <p:nvPr/>
        </p:nvSpPr>
        <p:spPr bwMode="auto">
          <a:xfrm>
            <a:off x="1116012" y="2205034"/>
            <a:ext cx="3384550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i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h</a:t>
            </a:r>
            <a:r>
              <a:rPr lang="en-US" altLang="ja-JP" sz="16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1600" b="1" dirty="0" smtClean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~ </a:t>
            </a:r>
            <a:r>
              <a:rPr lang="en-US" altLang="ja-JP" sz="16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10</a:t>
            </a:r>
            <a:r>
              <a:rPr lang="en-US" altLang="ja-JP" sz="1600" b="1" baseline="300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-15</a:t>
            </a:r>
            <a:r>
              <a:rPr lang="en-US" altLang="ja-JP" sz="1600" b="1" i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 , f</a:t>
            </a:r>
            <a:r>
              <a:rPr lang="en-US" altLang="ja-JP" sz="16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 ~  4 Hz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Distance 10kpc, </a:t>
            </a:r>
            <a:r>
              <a:rPr lang="en-US" altLang="ja-JP" sz="1600" b="1" i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m</a:t>
            </a:r>
            <a:r>
              <a:rPr lang="en-US" altLang="ja-JP" sz="16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 = 10</a:t>
            </a:r>
            <a:r>
              <a:rPr lang="en-US" altLang="ja-JP" sz="1600" b="1" baseline="300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3 </a:t>
            </a:r>
            <a:r>
              <a:rPr lang="en-US" altLang="ja-JP" sz="1600" b="1" i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M</a:t>
            </a:r>
            <a:r>
              <a:rPr lang="en-US" altLang="ja-JP" sz="1600" b="1" baseline="-140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sun </a:t>
            </a:r>
          </a:p>
        </p:txBody>
      </p:sp>
      <p:pic>
        <p:nvPicPr>
          <p:cNvPr id="784391" name="Picture 1031" descr="bh-bh2"/>
          <p:cNvPicPr>
            <a:picLocks noChangeAspect="1" noChangeArrowheads="1"/>
          </p:cNvPicPr>
          <p:nvPr/>
        </p:nvPicPr>
        <p:blipFill>
          <a:blip r:embed="rId4" cstate="print"/>
          <a:srcRect b="16933"/>
          <a:stretch>
            <a:fillRect/>
          </a:stretch>
        </p:blipFill>
        <p:spPr bwMode="auto">
          <a:xfrm>
            <a:off x="7358081" y="5071072"/>
            <a:ext cx="1285885" cy="775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4392" name="Rectangle 1032"/>
          <p:cNvSpPr>
            <a:spLocks noChangeArrowheads="1"/>
          </p:cNvSpPr>
          <p:nvPr/>
        </p:nvSpPr>
        <p:spPr bwMode="auto">
          <a:xfrm>
            <a:off x="8066117" y="5643578"/>
            <a:ext cx="792163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KAGAYA</a:t>
            </a:r>
          </a:p>
        </p:txBody>
      </p:sp>
      <p:sp>
        <p:nvSpPr>
          <p:cNvPr id="2905" name="Rectangle 10"/>
          <p:cNvSpPr>
            <a:spLocks noChangeArrowheads="1"/>
          </p:cNvSpPr>
          <p:nvPr/>
        </p:nvSpPr>
        <p:spPr bwMode="auto">
          <a:xfrm>
            <a:off x="681041" y="1016485"/>
            <a:ext cx="3962397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20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Blackholes</a:t>
            </a:r>
            <a:r>
              <a:rPr lang="ja-JP" altLang="en-US" sz="2000" b="1" dirty="0" smtClean="0">
                <a:solidFill>
                  <a:srgbClr val="EAEAEA"/>
                </a:solidFill>
              </a:rPr>
              <a:t> </a:t>
            </a: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events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EAEAEA"/>
                </a:solidFill>
              </a:rPr>
              <a:t>                  in our galaxy</a:t>
            </a:r>
            <a:endParaRPr kumimoji="1" lang="ja-JP" altLang="en-US" sz="2000" b="1" kern="1200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907" name="Rectangle 14"/>
          <p:cNvSpPr>
            <a:spLocks noChangeArrowheads="1"/>
          </p:cNvSpPr>
          <p:nvPr/>
        </p:nvSpPr>
        <p:spPr bwMode="auto">
          <a:xfrm>
            <a:off x="571472" y="5643578"/>
            <a:ext cx="4643470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EAEAEA"/>
                </a:solidFill>
              </a:rPr>
              <a:t>Hard to </a:t>
            </a:r>
            <a:r>
              <a:rPr kumimoji="1" lang="en-US" altLang="ja-JP" sz="20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access by </a:t>
            </a:r>
            <a:r>
              <a:rPr lang="en-US" altLang="ja-JP" sz="2000" b="1" dirty="0" smtClean="0">
                <a:solidFill>
                  <a:srgbClr val="EAEAEA"/>
                </a:solidFill>
              </a:rPr>
              <a:t>o</a:t>
            </a:r>
            <a:r>
              <a:rPr kumimoji="1" lang="en-US" altLang="ja-JP" sz="20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thers</a:t>
            </a:r>
            <a:endParaRPr kumimoji="1" lang="ja-JP" altLang="en-US" sz="20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lang="en-US" altLang="ja-JP" sz="2000" b="1" dirty="0" smtClean="0">
                <a:solidFill>
                  <a:srgbClr val="CCECFF"/>
                </a:solidFill>
                <a:sym typeface="Wingdings" pitchFamily="2" charset="2"/>
              </a:rPr>
              <a:t>Original observation</a:t>
            </a:r>
            <a:endParaRPr kumimoji="1" lang="ja-JP" altLang="en-US" sz="20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7858148" y="6205368"/>
            <a:ext cx="1071538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 smtClean="0">
                <a:solidFill>
                  <a:srgbClr val="EAEAEA"/>
                </a:solidFill>
                <a:latin typeface="Tahoma" pitchFamily="34" charset="0"/>
              </a:rPr>
              <a:t>(By </a:t>
            </a:r>
            <a:r>
              <a:rPr lang="en-US" altLang="ja-JP" sz="1200" b="1" dirty="0" smtClean="0">
                <a:solidFill>
                  <a:srgbClr val="EAEAEA"/>
                </a:solidFill>
              </a:rPr>
              <a:t>K.Yagi</a:t>
            </a:r>
            <a:r>
              <a:rPr lang="en-US" altLang="ja-JP" sz="1200" b="1" dirty="0" smtClean="0">
                <a:solidFill>
                  <a:srgbClr val="EAEAEA"/>
                </a:solidFill>
                <a:latin typeface="Tahoma" pitchFamily="34" charset="0"/>
              </a:rPr>
              <a:t>)</a:t>
            </a:r>
            <a:endParaRPr lang="ja-JP" altLang="en-US" sz="1200" b="1" dirty="0">
              <a:solidFill>
                <a:srgbClr val="EAEAEA"/>
              </a:solidFill>
              <a:latin typeface="Tahoma" pitchFamily="34" charset="0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57752" y="928670"/>
            <a:ext cx="3857652" cy="2625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スライド番号プレースホルダ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43</a:t>
            </a:fld>
            <a:endParaRPr lang="en-US" altLang="ja-JP" dirty="0"/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1090" grpId="0"/>
      <p:bldP spid="290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角丸四角形 14"/>
          <p:cNvSpPr/>
          <p:nvPr/>
        </p:nvSpPr>
        <p:spPr bwMode="auto">
          <a:xfrm>
            <a:off x="4929192" y="2571743"/>
            <a:ext cx="3857652" cy="2857520"/>
          </a:xfrm>
          <a:prstGeom prst="roundRect">
            <a:avLst>
              <a:gd name="adj" fmla="val 8698"/>
            </a:avLst>
          </a:prstGeom>
          <a:solidFill>
            <a:srgbClr val="CCECFF">
              <a:alpha val="1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12" name="タイトル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Earth’s Gravity Observation</a:t>
            </a:r>
            <a:endParaRPr kumimoji="1" lang="ja-JP" altLang="en-US" dirty="0"/>
          </a:p>
        </p:txBody>
      </p:sp>
      <p:sp>
        <p:nvSpPr>
          <p:cNvPr id="10" name="フッター プレースホル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The 20th workshop on General Relativity and Gravitation  (JGRG20, Sept. 23, 2010, YITP, Kyoto)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94660" name="Rectangle 3"/>
          <p:cNvSpPr>
            <a:spLocks noChangeArrowheads="1"/>
          </p:cNvSpPr>
          <p:nvPr/>
        </p:nvSpPr>
        <p:spPr bwMode="auto">
          <a:xfrm>
            <a:off x="857224" y="1214422"/>
            <a:ext cx="7246959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+mn-lt"/>
              </a:rPr>
              <a:t>Measure gravity field of the Earth 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+mn-lt"/>
              </a:rPr>
              <a:t>     from Satellite Orbits, and gravity-gradiometer</a:t>
            </a:r>
            <a:endParaRPr kumimoji="1" lang="ja-JP" altLang="en-US" sz="2400" b="1" kern="1200" dirty="0">
              <a:solidFill>
                <a:srgbClr val="F8F8F8"/>
              </a:solidFill>
              <a:latin typeface="+mn-lt"/>
              <a:ea typeface="HGP創英角ｺﾞｼｯｸUB" pitchFamily="50" charset="-128"/>
              <a:cs typeface="+mn-cs"/>
            </a:endParaRPr>
          </a:p>
        </p:txBody>
      </p:sp>
      <p:sp>
        <p:nvSpPr>
          <p:cNvPr id="1094661" name="Rectangle 3"/>
          <p:cNvSpPr>
            <a:spLocks noChangeArrowheads="1"/>
          </p:cNvSpPr>
          <p:nvPr/>
        </p:nvSpPr>
        <p:spPr bwMode="auto">
          <a:xfrm>
            <a:off x="4857752" y="2757501"/>
            <a:ext cx="4143404" cy="2314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Determine global </a:t>
            </a:r>
            <a:r>
              <a:rPr lang="en-US" altLang="ja-JP" sz="1800" b="1" dirty="0" smtClean="0">
                <a:solidFill>
                  <a:srgbClr val="F8F8F8"/>
                </a:solidFill>
              </a:rPr>
              <a:t>g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ravity field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lang="en-US" altLang="ja-JP" sz="1800" b="1" dirty="0" smtClean="0">
                <a:solidFill>
                  <a:srgbClr val="F8F8F8"/>
                </a:solidFill>
              </a:rPr>
              <a:t>Basis of the shape of 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               the Earth (Geoid)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CCECFF"/>
                </a:solidFill>
              </a:rPr>
              <a:t>Monitor of change in time</a:t>
            </a:r>
            <a:endParaRPr kumimoji="1" lang="ja-JP" altLang="en-US" sz="18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8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kumimoji="1" lang="ja-JP" altLang="en-US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Result of Earth’s dynamics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FFFFF"/>
                </a:solidFill>
              </a:rPr>
              <a:t>    Ground water motion</a:t>
            </a:r>
            <a:endParaRPr kumimoji="1" lang="ja-JP" altLang="en-US" sz="18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  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Strains in </a:t>
            </a:r>
            <a:r>
              <a:rPr lang="en-US" altLang="ja-JP" sz="1800" b="1" dirty="0" smtClean="0">
                <a:solidFill>
                  <a:srgbClr val="FFFFFF"/>
                </a:solidFill>
              </a:rPr>
              <a:t>cr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usts by  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FFFFF"/>
                </a:solidFill>
              </a:rPr>
              <a:t>       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earthquakes</a:t>
            </a:r>
            <a:r>
              <a:rPr lang="en-US" altLang="ja-JP" sz="1800" b="1" dirty="0" smtClean="0">
                <a:solidFill>
                  <a:srgbClr val="FFFFFF"/>
                </a:solidFill>
              </a:rPr>
              <a:t> and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volcanoes</a:t>
            </a:r>
            <a:endParaRPr kumimoji="1" lang="ja-JP" altLang="en-US" sz="18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6" name="Picture 4" descr="grac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2643181"/>
            <a:ext cx="4321175" cy="274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357158" y="5454644"/>
            <a:ext cx="4071966" cy="617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FFFFF"/>
                </a:solidFill>
                <a:ea typeface="+mn-ea"/>
              </a:rPr>
              <a:t>Seasonal change of the gravitational potential  observed by </a:t>
            </a:r>
            <a:r>
              <a:rPr lang="en-US" altLang="ja-JP" sz="1400" b="1" dirty="0" smtClean="0">
                <a:solidFill>
                  <a:srgbClr val="FFFFFF"/>
                </a:solidFill>
                <a:latin typeface="Tahoma" pitchFamily="34" charset="0"/>
                <a:ea typeface="+mn-ea"/>
              </a:rPr>
              <a:t>GRACE</a:t>
            </a:r>
            <a:endParaRPr lang="ja-JP" altLang="en-US" sz="1400" b="1" dirty="0">
              <a:solidFill>
                <a:srgbClr val="FFFFFF"/>
              </a:solidFill>
              <a:latin typeface="Tahoma" pitchFamily="34" charset="0"/>
              <a:ea typeface="+mn-ea"/>
            </a:endParaRPr>
          </a:p>
        </p:txBody>
      </p:sp>
      <p:sp>
        <p:nvSpPr>
          <p:cNvPr id="18" name="右矢印 17"/>
          <p:cNvSpPr/>
          <p:nvPr/>
        </p:nvSpPr>
        <p:spPr bwMode="auto">
          <a:xfrm>
            <a:off x="1428728" y="2071677"/>
            <a:ext cx="285752" cy="285752"/>
          </a:xfrm>
          <a:prstGeom prst="rightArrow">
            <a:avLst/>
          </a:prstGeom>
          <a:solidFill>
            <a:srgbClr val="99CCFF">
              <a:alpha val="10000"/>
            </a:srgbClr>
          </a:solidFill>
          <a:ln w="6350">
            <a:solidFill>
              <a:srgbClr val="99CCFF"/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1714480" y="2000240"/>
            <a:ext cx="6715172" cy="50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2000" b="1" dirty="0" smtClean="0">
                <a:solidFill>
                  <a:srgbClr val="99CCFF"/>
                </a:solidFill>
              </a:rPr>
              <a:t> comprehensive and homogeneous-quality data</a:t>
            </a:r>
            <a:endParaRPr kumimoji="1" lang="ja-JP" altLang="en-US" sz="2000" b="1" kern="1200" dirty="0">
              <a:solidFill>
                <a:srgbClr val="99CCFF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1" name="スライド番号プレースホルダ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44</a:t>
            </a:fld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角丸四角形 26"/>
          <p:cNvSpPr/>
          <p:nvPr/>
        </p:nvSpPr>
        <p:spPr bwMode="auto">
          <a:xfrm>
            <a:off x="285720" y="1500174"/>
            <a:ext cx="2857520" cy="4643470"/>
          </a:xfrm>
          <a:prstGeom prst="roundRect">
            <a:avLst>
              <a:gd name="adj" fmla="val 5018"/>
            </a:avLst>
          </a:prstGeom>
          <a:solidFill>
            <a:srgbClr val="FFFFFF">
              <a:alpha val="10000"/>
            </a:srgbClr>
          </a:solidFill>
          <a:ln w="6350">
            <a:solidFill>
              <a:srgbClr val="FFFFFF">
                <a:alpha val="50000"/>
              </a:srgbClr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0" name="角丸四角形 29"/>
          <p:cNvSpPr/>
          <p:nvPr/>
        </p:nvSpPr>
        <p:spPr bwMode="auto">
          <a:xfrm>
            <a:off x="3214678" y="1500174"/>
            <a:ext cx="2857520" cy="4643470"/>
          </a:xfrm>
          <a:prstGeom prst="roundRect">
            <a:avLst>
              <a:gd name="adj" fmla="val 5018"/>
            </a:avLst>
          </a:prstGeom>
          <a:solidFill>
            <a:srgbClr val="FFFFFF">
              <a:alpha val="10000"/>
            </a:srgbClr>
          </a:solidFill>
          <a:ln w="6350">
            <a:solidFill>
              <a:srgbClr val="FFFFFF">
                <a:alpha val="50000"/>
              </a:srgbClr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" name="角丸四角形 30"/>
          <p:cNvSpPr/>
          <p:nvPr/>
        </p:nvSpPr>
        <p:spPr bwMode="auto">
          <a:xfrm>
            <a:off x="6143636" y="1500174"/>
            <a:ext cx="2857520" cy="4643470"/>
          </a:xfrm>
          <a:prstGeom prst="roundRect">
            <a:avLst>
              <a:gd name="adj" fmla="val 5018"/>
            </a:avLst>
          </a:prstGeom>
          <a:solidFill>
            <a:srgbClr val="FFFFFF">
              <a:alpha val="10000"/>
            </a:srgbClr>
          </a:solidFill>
          <a:ln w="6350">
            <a:solidFill>
              <a:srgbClr val="FFFFFF">
                <a:alpha val="50000"/>
              </a:srgbClr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2" name="タイトル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Satellite Gravity missions</a:t>
            </a:r>
            <a:endParaRPr kumimoji="1" lang="ja-JP" altLang="en-US" dirty="0"/>
          </a:p>
        </p:txBody>
      </p:sp>
      <p:sp>
        <p:nvSpPr>
          <p:cNvPr id="10" name="フッター プレースホル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The 20th workshop on General Relativity and Gravitation  (JGRG20, Sept. 23, 2010, YITP, Kyoto)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pic>
        <p:nvPicPr>
          <p:cNvPr id="22" name="Picture 7" descr="cha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878285"/>
            <a:ext cx="2705613" cy="1908169"/>
          </a:xfrm>
          <a:prstGeom prst="rect">
            <a:avLst/>
          </a:prstGeom>
          <a:noFill/>
        </p:spPr>
      </p:pic>
      <p:pic>
        <p:nvPicPr>
          <p:cNvPr id="23" name="Picture 9" descr="GOCE Satelli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3911029"/>
            <a:ext cx="2643206" cy="1803987"/>
          </a:xfrm>
          <a:prstGeom prst="rect">
            <a:avLst/>
          </a:prstGeom>
          <a:noFill/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8992" y="3836239"/>
            <a:ext cx="2428892" cy="1950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357158" y="1571613"/>
            <a:ext cx="2643206" cy="78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Satellite-to Satellite 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  tracking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High-Low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2" name="Rectangle 3"/>
          <p:cNvSpPr>
            <a:spLocks noChangeArrowheads="1"/>
          </p:cNvSpPr>
          <p:nvPr/>
        </p:nvSpPr>
        <p:spPr bwMode="auto">
          <a:xfrm>
            <a:off x="3286116" y="1571612"/>
            <a:ext cx="2643206" cy="78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Satellite-to Satellite 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  tracking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Low-Low 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3" name="Rectangle 3"/>
          <p:cNvSpPr>
            <a:spLocks noChangeArrowheads="1"/>
          </p:cNvSpPr>
          <p:nvPr/>
        </p:nvSpPr>
        <p:spPr bwMode="auto">
          <a:xfrm>
            <a:off x="6215074" y="1571613"/>
            <a:ext cx="2643206" cy="78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Satellite 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 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Gravity Gradiometry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4" name="Rectangle 3"/>
          <p:cNvSpPr>
            <a:spLocks noChangeArrowheads="1"/>
          </p:cNvSpPr>
          <p:nvPr/>
        </p:nvSpPr>
        <p:spPr bwMode="auto">
          <a:xfrm>
            <a:off x="428596" y="2357431"/>
            <a:ext cx="2643206" cy="1357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・</a:t>
            </a:r>
            <a:r>
              <a:rPr lang="en-US" altLang="ja-JP" sz="1600" b="1" dirty="0" smtClean="0">
                <a:solidFill>
                  <a:srgbClr val="CCECFF"/>
                </a:solidFill>
              </a:rPr>
              <a:t>Observe satellite orbit 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600" b="1" dirty="0" smtClean="0">
                <a:solidFill>
                  <a:srgbClr val="CCECFF"/>
                </a:solidFill>
                <a:latin typeface="Tahoma" pitchFamily="34" charset="0"/>
              </a:rPr>
              <a:t>   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</a:rPr>
              <a:t>by global positioning 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600" b="1" dirty="0" smtClean="0">
                <a:solidFill>
                  <a:srgbClr val="F8F8F8"/>
                </a:solidFill>
              </a:rPr>
              <a:t>            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</a:rPr>
              <a:t>system (GPS,…)</a:t>
            </a:r>
            <a:endParaRPr lang="en-US" altLang="ja-JP" sz="1600" b="1" dirty="0" smtClean="0">
              <a:solidFill>
                <a:srgbClr val="CCECFF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・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</a:rPr>
              <a:t>Cancel  drag-effects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</a:rPr>
              <a:t>      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</a:rPr>
              <a:t> by accelerometer</a:t>
            </a:r>
            <a:endParaRPr kumimoji="1" lang="ja-JP" altLang="en-US" sz="16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5" name="Rectangle 3"/>
          <p:cNvSpPr>
            <a:spLocks noChangeArrowheads="1"/>
          </p:cNvSpPr>
          <p:nvPr/>
        </p:nvSpPr>
        <p:spPr bwMode="auto">
          <a:xfrm>
            <a:off x="3286116" y="2357430"/>
            <a:ext cx="2643206" cy="1357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・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</a:rPr>
              <a:t>Distance meas. by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</a:rPr>
              <a:t>   </a:t>
            </a:r>
            <a:r>
              <a:rPr lang="en-US" altLang="ja-JP" sz="1600" b="1" dirty="0" smtClean="0">
                <a:solidFill>
                  <a:srgbClr val="CCFFCC"/>
                </a:solidFill>
              </a:rPr>
              <a:t>along-track satellites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</a:endParaRPr>
          </a:p>
          <a:p>
            <a:pPr lvl="0"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ja-JP" altLang="en-US" sz="1600" b="1" dirty="0" smtClean="0">
                <a:solidFill>
                  <a:srgbClr val="F8F8F8"/>
                </a:solidFill>
              </a:rPr>
              <a:t>・</a:t>
            </a:r>
            <a:r>
              <a:rPr lang="en-US" altLang="ja-JP" sz="1600" b="1" dirty="0" smtClean="0">
                <a:solidFill>
                  <a:srgbClr val="F8F8F8"/>
                </a:solidFill>
              </a:rPr>
              <a:t>Cancel  drag-effects</a:t>
            </a:r>
          </a:p>
          <a:p>
            <a:pPr lvl="0"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600" b="1" dirty="0" smtClean="0">
                <a:solidFill>
                  <a:srgbClr val="F8F8F8"/>
                </a:solidFill>
              </a:rPr>
              <a:t>       by accelerometer</a:t>
            </a:r>
            <a:endParaRPr lang="ja-JP" altLang="en-US" sz="1600" b="1" dirty="0">
              <a:solidFill>
                <a:srgbClr val="F8F8F8"/>
              </a:solidFill>
            </a:endParaRPr>
          </a:p>
        </p:txBody>
      </p:sp>
      <p:sp>
        <p:nvSpPr>
          <p:cNvPr id="36" name="Rectangle 3"/>
          <p:cNvSpPr>
            <a:spLocks noChangeArrowheads="1"/>
          </p:cNvSpPr>
          <p:nvPr/>
        </p:nvSpPr>
        <p:spPr bwMode="auto">
          <a:xfrm>
            <a:off x="6215074" y="2357430"/>
            <a:ext cx="2643206" cy="1357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・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</a:rPr>
              <a:t>Observe potential by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FC000"/>
                </a:solidFill>
                <a:latin typeface="Tahoma" pitchFamily="34" charset="0"/>
              </a:rPr>
              <a:t>    </a:t>
            </a:r>
            <a:r>
              <a:rPr lang="en-US" altLang="ja-JP" sz="1600" b="1" dirty="0" smtClean="0">
                <a:solidFill>
                  <a:srgbClr val="FFC000"/>
                </a:solidFill>
                <a:latin typeface="Tahoma" pitchFamily="34" charset="0"/>
              </a:rPr>
              <a:t>gravity gradiometer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・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</a:rPr>
              <a:t>Drag-free control</a:t>
            </a:r>
            <a:r>
              <a:rPr lang="en-US" altLang="ja-JP" sz="1600" b="1" dirty="0" smtClean="0">
                <a:solidFill>
                  <a:srgbClr val="F8F8F8"/>
                </a:solidFill>
              </a:rPr>
              <a:t>  for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</a:rPr>
              <a:t>    cancellation of  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</a:rPr>
              <a:t>drags</a:t>
            </a:r>
            <a:endParaRPr kumimoji="1" lang="ja-JP" altLang="en-US" sz="16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8" name="Rectangle 3"/>
          <p:cNvSpPr>
            <a:spLocks noChangeArrowheads="1"/>
          </p:cNvSpPr>
          <p:nvPr/>
        </p:nvSpPr>
        <p:spPr bwMode="auto">
          <a:xfrm>
            <a:off x="3357554" y="5786454"/>
            <a:ext cx="271464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  </a:t>
            </a:r>
            <a:r>
              <a:rPr kumimoji="1" lang="en-US" altLang="ja-JP" sz="16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(NASA, 2002-)</a:t>
            </a:r>
            <a:endParaRPr kumimoji="1" lang="ja-JP" altLang="en-US" sz="16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9" name="Rectangle 3"/>
          <p:cNvSpPr>
            <a:spLocks noChangeArrowheads="1"/>
          </p:cNvSpPr>
          <p:nvPr/>
        </p:nvSpPr>
        <p:spPr bwMode="auto">
          <a:xfrm>
            <a:off x="642910" y="5786454"/>
            <a:ext cx="2571768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CHAMP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  </a:t>
            </a:r>
            <a:r>
              <a:rPr kumimoji="1" lang="en-US" altLang="ja-JP" sz="16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(GFZ, 2000-)</a:t>
            </a:r>
            <a:endParaRPr kumimoji="1" lang="ja-JP" altLang="en-US" sz="16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0" name="Rectangle 3"/>
          <p:cNvSpPr>
            <a:spLocks noChangeArrowheads="1"/>
          </p:cNvSpPr>
          <p:nvPr/>
        </p:nvSpPr>
        <p:spPr bwMode="auto">
          <a:xfrm>
            <a:off x="6572264" y="5786454"/>
            <a:ext cx="228601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FC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GOCE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  </a:t>
            </a:r>
            <a:r>
              <a:rPr kumimoji="1" lang="en-US" altLang="ja-JP" sz="16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(ESA, 2009-)</a:t>
            </a:r>
            <a:endParaRPr kumimoji="1" lang="ja-JP" altLang="en-US" sz="16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1" name="Rectangle 3"/>
          <p:cNvSpPr>
            <a:spLocks noChangeArrowheads="1"/>
          </p:cNvSpPr>
          <p:nvPr/>
        </p:nvSpPr>
        <p:spPr bwMode="auto">
          <a:xfrm>
            <a:off x="928662" y="928670"/>
            <a:ext cx="550072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3-types of satellite gravity missions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0" name="スライド番号プレースホルダ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45</a:t>
            </a:fld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933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84293" y="2071678"/>
            <a:ext cx="7388235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024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 sensitivity</a:t>
            </a:r>
            <a:endParaRPr lang="ja-JP" altLang="en-US" dirty="0"/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The 20th workshop on General Relativity and Gravitation  (JGRG20, Sept. 23, 2010, YITP, Kyoto)</a:t>
            </a:r>
            <a:endParaRPr lang="en-US" altLang="ja-JP" dirty="0"/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6858016" y="1516551"/>
            <a:ext cx="2286016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b="1" dirty="0" smtClean="0">
                <a:solidFill>
                  <a:srgbClr val="B2B2B2"/>
                </a:solidFill>
                <a:latin typeface="Tahoma" pitchFamily="34" charset="0"/>
              </a:rPr>
              <a:t>Report for Mission Selection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b="1" dirty="0" smtClean="0">
                <a:solidFill>
                  <a:srgbClr val="B2B2B2"/>
                </a:solidFill>
                <a:latin typeface="Tahoma" pitchFamily="34" charset="0"/>
              </a:rPr>
              <a:t> Gravity Field and Steady-State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b="1" dirty="0" smtClean="0">
                <a:solidFill>
                  <a:srgbClr val="B2B2B2"/>
                </a:solidFill>
                <a:latin typeface="Tahoma" pitchFamily="34" charset="0"/>
              </a:rPr>
              <a:t>        Ocean Circulation Mission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b="1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</a:rPr>
              <a:t>      ESA SP-1233(1) July 1999.</a:t>
            </a:r>
            <a:endParaRPr lang="en-US" altLang="ja-JP" sz="1000" b="1" dirty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1" name="Rectangle 5"/>
          <p:cNvSpPr>
            <a:spLocks noChangeArrowheads="1"/>
          </p:cNvSpPr>
          <p:nvPr/>
        </p:nvSpPr>
        <p:spPr bwMode="auto">
          <a:xfrm rot="16200000">
            <a:off x="2756119" y="5102005"/>
            <a:ext cx="1000132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400km</a:t>
            </a:r>
            <a:endParaRPr lang="ja-JP" altLang="en-US" sz="1400" b="1" dirty="0">
              <a:solidFill>
                <a:srgbClr val="FFC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2" name="Rectangle 5"/>
          <p:cNvSpPr>
            <a:spLocks noChangeArrowheads="1"/>
          </p:cNvSpPr>
          <p:nvPr/>
        </p:nvSpPr>
        <p:spPr bwMode="auto">
          <a:xfrm rot="16200000">
            <a:off x="7489380" y="5096781"/>
            <a:ext cx="928695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FCCFF"/>
                </a:solidFill>
              </a:rPr>
              <a:t>Scale</a:t>
            </a:r>
            <a:endParaRPr lang="en-US" altLang="ja-JP" sz="1400" b="1" dirty="0" smtClean="0">
              <a:solidFill>
                <a:srgbClr val="FFCCFF"/>
              </a:solidFill>
              <a:latin typeface="Tahoma" pitchFamily="34" charset="0"/>
            </a:endParaRPr>
          </a:p>
        </p:txBody>
      </p:sp>
      <p:sp>
        <p:nvSpPr>
          <p:cNvPr id="33" name="Rectangle 5"/>
          <p:cNvSpPr>
            <a:spLocks noChangeArrowheads="1"/>
          </p:cNvSpPr>
          <p:nvPr/>
        </p:nvSpPr>
        <p:spPr bwMode="auto">
          <a:xfrm rot="16200000">
            <a:off x="6726153" y="5061061"/>
            <a:ext cx="1000132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FCCFF"/>
                </a:solidFill>
                <a:latin typeface="Tahoma" pitchFamily="34" charset="0"/>
              </a:rPr>
              <a:t>8</a:t>
            </a:r>
            <a:r>
              <a:rPr lang="en-US" altLang="ja-JP" sz="1400" b="1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0km</a:t>
            </a:r>
            <a:endParaRPr lang="ja-JP" altLang="en-US" sz="1400" b="1" dirty="0">
              <a:solidFill>
                <a:srgbClr val="FFC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 rot="16200000">
            <a:off x="5734489" y="5118851"/>
            <a:ext cx="1000132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FCCFF"/>
                </a:solidFill>
                <a:latin typeface="Tahoma" pitchFamily="34" charset="0"/>
              </a:rPr>
              <a:t>1</a:t>
            </a:r>
            <a:r>
              <a:rPr lang="en-US" altLang="ja-JP" sz="1400" b="1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00km</a:t>
            </a:r>
            <a:endParaRPr lang="ja-JP" altLang="en-US" sz="1400" b="1" dirty="0">
              <a:solidFill>
                <a:srgbClr val="FFC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3571868" y="5445641"/>
            <a:ext cx="1500198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 smtClean="0">
                <a:solidFill>
                  <a:srgbClr val="FF99CC"/>
                </a:solidFill>
                <a:latin typeface="Tahoma" pitchFamily="34" charset="0"/>
                <a:ea typeface="HGP創英角ｺﾞｼｯｸUB" pitchFamily="50" charset="-128"/>
              </a:rPr>
              <a:t>(with margin 10</a:t>
            </a:r>
            <a:r>
              <a:rPr lang="en-US" altLang="ja-JP" sz="1200" b="1" dirty="0" smtClean="0">
                <a:solidFill>
                  <a:srgbClr val="FF99CC"/>
                </a:solidFill>
                <a:latin typeface="Tahoma" pitchFamily="34" charset="0"/>
              </a:rPr>
              <a:t>)</a:t>
            </a:r>
            <a:endParaRPr lang="en-US" altLang="ja-JP" sz="1200" b="1" dirty="0">
              <a:solidFill>
                <a:srgbClr val="FF99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6" name="下矢印 15"/>
          <p:cNvSpPr/>
          <p:nvPr/>
        </p:nvSpPr>
        <p:spPr bwMode="auto">
          <a:xfrm>
            <a:off x="2944360" y="4714884"/>
            <a:ext cx="484632" cy="428628"/>
          </a:xfrm>
          <a:prstGeom prst="downArrow">
            <a:avLst>
              <a:gd name="adj1" fmla="val 44368"/>
              <a:gd name="adj2" fmla="val 50000"/>
            </a:avLst>
          </a:prstGeom>
          <a:solidFill>
            <a:srgbClr val="FFFFFF">
              <a:alpha val="90000"/>
            </a:srgbClr>
          </a:solidFill>
          <a:ln w="127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02501" name="Rectangle 5"/>
          <p:cNvSpPr>
            <a:spLocks noChangeArrowheads="1"/>
          </p:cNvSpPr>
          <p:nvPr/>
        </p:nvSpPr>
        <p:spPr bwMode="auto">
          <a:xfrm>
            <a:off x="1397007" y="1357298"/>
            <a:ext cx="5818199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FFFFF"/>
                </a:solidFill>
              </a:rPr>
              <a:t>Better in l</a:t>
            </a: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</a:rPr>
              <a:t>ow orders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</a:rPr>
              <a:t>(</a:t>
            </a:r>
            <a:r>
              <a:rPr lang="en-US" altLang="ja-JP" sz="1800" b="1" dirty="0" smtClean="0">
                <a:solidFill>
                  <a:srgbClr val="FFFFFF"/>
                </a:solidFill>
              </a:rPr>
              <a:t>large scale</a:t>
            </a: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</a:rPr>
              <a:t>) 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 </a:t>
            </a:r>
            <a:r>
              <a:rPr lang="en-US" altLang="ja-JP" sz="1800" b="1" dirty="0" smtClean="0">
                <a:solidFill>
                  <a:srgbClr val="FFFFFF"/>
                </a:solidFill>
                <a:sym typeface="Wingdings" pitchFamily="2" charset="2"/>
              </a:rPr>
              <a:t>Sensors</a:t>
            </a:r>
            <a:endParaRPr lang="ja-JP" altLang="en-US" sz="1800" b="1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1428728" y="1785926"/>
            <a:ext cx="6143668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</a:rPr>
              <a:t>Worse in high orders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</a:rPr>
              <a:t>(small scale) </a:t>
            </a: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 </a:t>
            </a:r>
            <a:r>
              <a:rPr lang="en-US" altLang="ja-JP" sz="1800" b="1" dirty="0" smtClean="0">
                <a:solidFill>
                  <a:srgbClr val="FFFFFF"/>
                </a:solidFill>
                <a:sym typeface="Wingdings" pitchFamily="2" charset="2"/>
              </a:rPr>
              <a:t>Altitude</a:t>
            </a:r>
            <a:endParaRPr lang="ja-JP" altLang="en-US" sz="1800" b="1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7" name="下矢印 16"/>
          <p:cNvSpPr/>
          <p:nvPr/>
        </p:nvSpPr>
        <p:spPr bwMode="auto">
          <a:xfrm flipV="1">
            <a:off x="5659004" y="3643314"/>
            <a:ext cx="484632" cy="428628"/>
          </a:xfrm>
          <a:prstGeom prst="downArrow">
            <a:avLst>
              <a:gd name="adj1" fmla="val 44368"/>
              <a:gd name="adj2" fmla="val 50000"/>
            </a:avLst>
          </a:prstGeom>
          <a:solidFill>
            <a:srgbClr val="FFFFFF">
              <a:alpha val="90000"/>
            </a:srgbClr>
          </a:solidFill>
          <a:ln w="127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825503" y="928670"/>
            <a:ext cx="4389439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Comparison of sensitivities</a:t>
            </a:r>
            <a:endParaRPr lang="ja-JP" altLang="en-US" sz="2000" b="1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0" name="スライド番号プレースホルダ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46</a:t>
            </a:fld>
            <a:endParaRPr lang="en-US" altLang="ja-JP" dirty="0"/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785786" y="3429000"/>
            <a:ext cx="5357850" cy="156966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DDDDDD"/>
                </a:solidFill>
              </a:rPr>
              <a:t>1</a:t>
            </a:r>
            <a:r>
              <a:rPr lang="en-US" altLang="ja-JP" sz="2000" b="1" baseline="30000" dirty="0" smtClean="0">
                <a:solidFill>
                  <a:srgbClr val="DDDDDD"/>
                </a:solidFill>
              </a:rPr>
              <a:t>st</a:t>
            </a:r>
            <a:r>
              <a:rPr lang="en-US" altLang="ja-JP" sz="2000" b="1" dirty="0" smtClean="0">
                <a:solidFill>
                  <a:srgbClr val="DDDDDD"/>
                </a:solidFill>
              </a:rPr>
              <a:t>  mission </a:t>
            </a:r>
            <a:r>
              <a:rPr lang="en-US" altLang="ja-JP" sz="20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(2012):  SPRINT-A/EXCEED</a:t>
            </a:r>
            <a:endParaRPr lang="en-US" altLang="ja-JP" sz="20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2</a:t>
            </a:r>
            <a:r>
              <a:rPr lang="en-US" altLang="ja-JP" sz="2000" b="1" baseline="300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nd</a:t>
            </a:r>
            <a:r>
              <a:rPr lang="en-US" altLang="ja-JP" sz="20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mission  (~2013/14) : ERG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endParaRPr lang="en-US" altLang="ja-JP" sz="2000" b="1" dirty="0" smtClean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DDDDDD"/>
                </a:solidFill>
              </a:rPr>
              <a:t>3</a:t>
            </a:r>
            <a:r>
              <a:rPr lang="en-US" altLang="ja-JP" sz="2000" b="1" baseline="30000" dirty="0" smtClean="0">
                <a:solidFill>
                  <a:srgbClr val="DDDDDD"/>
                </a:solidFill>
              </a:rPr>
              <a:t>rd</a:t>
            </a:r>
            <a:r>
              <a:rPr lang="en-US" altLang="ja-JP" sz="2000" b="1" dirty="0" smtClean="0">
                <a:solidFill>
                  <a:srgbClr val="DDDDDD"/>
                </a:solidFill>
              </a:rPr>
              <a:t> mission (~2015/16) : TBD</a:t>
            </a:r>
            <a:endParaRPr lang="en-US" altLang="ja-JP" sz="2000" b="1" dirty="0" smtClean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26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 mission status</a:t>
            </a:r>
            <a:endParaRPr lang="ja-JP" altLang="en-US" dirty="0"/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The 20th workshop on General Relativity and Gravitation  (JGRG20, Sept. 23, 2010, YITP, Kyoto)</a:t>
            </a:r>
            <a:endParaRPr lang="en-US" altLang="ja-JP" dirty="0"/>
          </a:p>
        </p:txBody>
      </p:sp>
      <p:sp>
        <p:nvSpPr>
          <p:cNvPr id="826384" name="Rectangle 16"/>
          <p:cNvSpPr>
            <a:spLocks noChangeArrowheads="1"/>
          </p:cNvSpPr>
          <p:nvPr/>
        </p:nvSpPr>
        <p:spPr bwMode="auto">
          <a:xfrm>
            <a:off x="714348" y="1214422"/>
            <a:ext cx="4824413" cy="79130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DPF </a:t>
            </a:r>
            <a:r>
              <a:rPr lang="en-US" altLang="ja-JP" sz="2000" b="1" dirty="0" smtClean="0">
                <a:solidFill>
                  <a:srgbClr val="DDDDDD"/>
                </a:solidFill>
              </a:rPr>
              <a:t>: O</a:t>
            </a:r>
            <a:r>
              <a:rPr lang="en-US" altLang="ja-JP" sz="20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ne of the candidate of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DDDDDD"/>
                </a:solidFill>
              </a:rPr>
              <a:t>     </a:t>
            </a:r>
            <a:r>
              <a:rPr lang="en-US" altLang="ja-JP" sz="20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JAXA’s</a:t>
            </a:r>
            <a:r>
              <a:rPr lang="ja-JP" altLang="en-US" sz="2000" b="1" dirty="0" smtClean="0">
                <a:solidFill>
                  <a:srgbClr val="DDDDDD"/>
                </a:solidFill>
              </a:rPr>
              <a:t> </a:t>
            </a:r>
            <a:r>
              <a:rPr lang="en-US" altLang="ja-JP" sz="2000" b="1" dirty="0" smtClean="0">
                <a:solidFill>
                  <a:srgbClr val="99FF99"/>
                </a:solidFill>
              </a:rPr>
              <a:t>s</a:t>
            </a:r>
            <a:r>
              <a:rPr lang="en-US" altLang="ja-JP" sz="2000" b="1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mall satellite series</a:t>
            </a:r>
            <a:endParaRPr lang="ja-JP" altLang="en-US" sz="20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26391" name="Rectangle 23"/>
          <p:cNvSpPr>
            <a:spLocks noChangeArrowheads="1"/>
          </p:cNvSpPr>
          <p:nvPr/>
        </p:nvSpPr>
        <p:spPr bwMode="auto">
          <a:xfrm>
            <a:off x="1500166" y="2457556"/>
            <a:ext cx="4786346" cy="75713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At  </a:t>
            </a:r>
            <a:r>
              <a:rPr lang="en-US" altLang="ja-JP" sz="1800" b="1" dirty="0" smtClean="0">
                <a:solidFill>
                  <a:srgbClr val="DDDDDD"/>
                </a:solidFill>
              </a:rPr>
              <a:t>l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east </a:t>
            </a:r>
            <a:r>
              <a:rPr lang="en-US" altLang="ja-JP" sz="1800" b="1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3 satellite</a:t>
            </a:r>
            <a:r>
              <a:rPr lang="ja-JP" altLang="en-US" sz="1800" b="1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in 5 years with</a:t>
            </a:r>
            <a:endParaRPr lang="ja-JP" altLang="en-US" sz="1800" b="1" dirty="0" smtClean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chemeClr val="bg1"/>
                </a:solidFill>
                <a:latin typeface="Tahoma" pitchFamily="34" charset="0"/>
                <a:ea typeface="HGP創英角ｺﾞｼｯｸUB" pitchFamily="50" charset="-128"/>
              </a:rPr>
              <a:t>Standard Bus</a:t>
            </a:r>
            <a:r>
              <a:rPr lang="ja-JP" altLang="en-US" sz="1800" b="1" dirty="0" smtClean="0">
                <a:solidFill>
                  <a:schemeClr val="bg1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+ </a:t>
            </a:r>
            <a:r>
              <a:rPr lang="en-US" altLang="ja-JP" sz="1800" b="1" dirty="0" smtClean="0">
                <a:solidFill>
                  <a:srgbClr val="DDDDDD"/>
                </a:solidFill>
              </a:rPr>
              <a:t>M-V follow-on rocket</a:t>
            </a:r>
            <a:endParaRPr lang="ja-JP" altLang="en-US" sz="1800" b="1" dirty="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26394" name="Line 26"/>
          <p:cNvSpPr>
            <a:spLocks noChangeShapeType="1"/>
          </p:cNvSpPr>
          <p:nvPr/>
        </p:nvSpPr>
        <p:spPr bwMode="auto">
          <a:xfrm flipV="1">
            <a:off x="1997356" y="2000240"/>
            <a:ext cx="2684149" cy="0"/>
          </a:xfrm>
          <a:prstGeom prst="line">
            <a:avLst/>
          </a:prstGeom>
          <a:noFill/>
          <a:ln w="38100">
            <a:solidFill>
              <a:srgbClr val="99FF99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826393" name="Rectangle 25"/>
          <p:cNvSpPr>
            <a:spLocks noChangeArrowheads="1"/>
          </p:cNvSpPr>
          <p:nvPr/>
        </p:nvSpPr>
        <p:spPr bwMode="auto">
          <a:xfrm>
            <a:off x="1470031" y="4143380"/>
            <a:ext cx="4244977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DPF</a:t>
            </a:r>
            <a:r>
              <a:rPr lang="en-US" altLang="ja-JP" sz="2000" b="1" dirty="0" smtClean="0">
                <a:solidFill>
                  <a:srgbClr val="CCFFCC"/>
                </a:solidFill>
              </a:rPr>
              <a:t> survived until final two</a:t>
            </a:r>
            <a:endParaRPr lang="ja-JP" altLang="en-US" sz="2000" b="1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26395" name="Text Box 27"/>
          <p:cNvSpPr txBox="1">
            <a:spLocks noChangeArrowheads="1"/>
          </p:cNvSpPr>
          <p:nvPr/>
        </p:nvSpPr>
        <p:spPr bwMode="auto">
          <a:xfrm>
            <a:off x="6937386" y="3286124"/>
            <a:ext cx="2063770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SPRINT-A /EXCEED</a:t>
            </a: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0C0C0"/>
                </a:solidFill>
                <a:sym typeface="Wingdings" pitchFamily="2" charset="2"/>
              </a:rPr>
              <a:t>  UV  telescope mission</a:t>
            </a:r>
            <a:endParaRPr lang="en-US" altLang="ja-JP" sz="1200" b="1" dirty="0">
              <a:solidFill>
                <a:srgbClr val="C0C0C0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4" name="Line 224"/>
          <p:cNvSpPr>
            <a:spLocks noChangeShapeType="1"/>
          </p:cNvSpPr>
          <p:nvPr/>
        </p:nvSpPr>
        <p:spPr bwMode="auto">
          <a:xfrm flipH="1" flipV="1">
            <a:off x="3000364" y="2071676"/>
            <a:ext cx="142876" cy="428629"/>
          </a:xfrm>
          <a:prstGeom prst="line">
            <a:avLst/>
          </a:prstGeom>
          <a:noFill/>
          <a:ln w="38100">
            <a:solidFill>
              <a:schemeClr val="bg1">
                <a:lumMod val="90000"/>
              </a:schemeClr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4" name="Picture 44" descr="新小型固体ロケット（イメージ）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5" y="3922609"/>
            <a:ext cx="2836925" cy="1931894"/>
          </a:xfrm>
          <a:prstGeom prst="rect">
            <a:avLst/>
          </a:prstGeom>
          <a:noFill/>
        </p:spPr>
      </p:pic>
      <p:sp>
        <p:nvSpPr>
          <p:cNvPr id="15" name="Text Box 27"/>
          <p:cNvSpPr txBox="1">
            <a:spLocks noChangeArrowheads="1"/>
          </p:cNvSpPr>
          <p:nvPr/>
        </p:nvSpPr>
        <p:spPr bwMode="auto">
          <a:xfrm>
            <a:off x="6357950" y="5854503"/>
            <a:ext cx="2492398" cy="6463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Next-generation</a:t>
            </a: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0C0C0"/>
                </a:solidFill>
                <a:sym typeface="Wingdings" pitchFamily="2" charset="2"/>
              </a:rPr>
              <a:t>Solid rocket booster (M-V FO)</a:t>
            </a: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                            Fig. by JAXA</a:t>
            </a:r>
            <a:endParaRPr lang="en-US" altLang="ja-JP" sz="1200" b="1" dirty="0">
              <a:solidFill>
                <a:srgbClr val="C0C0C0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0" name="Rectangle 25"/>
          <p:cNvSpPr>
            <a:spLocks noChangeArrowheads="1"/>
          </p:cNvSpPr>
          <p:nvPr/>
        </p:nvSpPr>
        <p:spPr bwMode="auto">
          <a:xfrm>
            <a:off x="1214414" y="5277188"/>
            <a:ext cx="5214974" cy="9048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b="1" dirty="0" smtClean="0">
                <a:solidFill>
                  <a:srgbClr val="FF9999"/>
                </a:solidFill>
              </a:rPr>
              <a:t>DPF is  one of the strong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b="1" dirty="0" smtClean="0">
                <a:solidFill>
                  <a:srgbClr val="FF9999"/>
                </a:solidFill>
              </a:rPr>
              <a:t>candidates of the 3</a:t>
            </a:r>
            <a:r>
              <a:rPr lang="en-US" altLang="ja-JP" b="1" baseline="30000" dirty="0" smtClean="0">
                <a:solidFill>
                  <a:srgbClr val="FF9999"/>
                </a:solidFill>
              </a:rPr>
              <a:t>rd</a:t>
            </a:r>
            <a:r>
              <a:rPr lang="en-US" altLang="ja-JP" b="1" dirty="0" smtClean="0">
                <a:solidFill>
                  <a:srgbClr val="FF9999"/>
                </a:solidFill>
              </a:rPr>
              <a:t> mission</a:t>
            </a:r>
            <a:endParaRPr lang="ja-JP" altLang="en-US" b="1" dirty="0">
              <a:solidFill>
                <a:srgbClr val="FF9999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22" name="図 21" descr="kogata_xxs_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48412" y="1071546"/>
            <a:ext cx="2952744" cy="2214558"/>
          </a:xfrm>
          <a:prstGeom prst="rect">
            <a:avLst/>
          </a:prstGeom>
        </p:spPr>
      </p:pic>
      <p:sp>
        <p:nvSpPr>
          <p:cNvPr id="18" name="スライド番号プレースホルダ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47</a:t>
            </a:fld>
            <a:endParaRPr lang="en-US" altLang="ja-JP" dirty="0"/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826393" grpId="1"/>
      <p:bldP spid="2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The 20th workshop on General Relativity and Gravitation  (JGRG20, Sept. 23, 2010, YITP, Kyoto)</a:t>
            </a:r>
            <a:endParaRPr lang="en-US" altLang="ja-JP" sz="12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96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48" y="1074761"/>
            <a:ext cx="7858180" cy="5211759"/>
          </a:xfrm>
        </p:spPr>
        <p:txBody>
          <a:bodyPr/>
          <a:lstStyle/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/>
              <a:t>     </a:t>
            </a:r>
            <a:r>
              <a:rPr lang="en-US" altLang="ja-JP" sz="3600" b="1" dirty="0" smtClean="0">
                <a:solidFill>
                  <a:srgbClr val="FFFFFF"/>
                </a:solidFill>
              </a:rPr>
              <a:t>1. Introduction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600" b="1" dirty="0" smtClean="0"/>
              <a:t>    2. LCGT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600" b="1" dirty="0" smtClean="0"/>
              <a:t>    </a:t>
            </a:r>
            <a:r>
              <a:rPr lang="en-US" altLang="ja-JP" sz="3600" b="1" dirty="0" smtClean="0">
                <a:solidFill>
                  <a:srgbClr val="FF7C80"/>
                </a:solidFill>
              </a:rPr>
              <a:t>3. DECIGO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600" b="1" dirty="0" smtClean="0">
                <a:solidFill>
                  <a:srgbClr val="FF7C80"/>
                </a:solidFill>
              </a:rPr>
              <a:t>          </a:t>
            </a:r>
            <a:r>
              <a:rPr lang="en-US" altLang="ja-JP" sz="2800" b="1" dirty="0" smtClean="0">
                <a:solidFill>
                  <a:srgbClr val="FFFFFF"/>
                </a:solidFill>
              </a:rPr>
              <a:t>Overview and design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FF7C80"/>
                </a:solidFill>
              </a:rPr>
              <a:t>             </a:t>
            </a:r>
            <a:r>
              <a:rPr lang="en-US" altLang="ja-JP" sz="2800" b="1" dirty="0" smtClean="0">
                <a:solidFill>
                  <a:srgbClr val="FFFFFF"/>
                </a:solidFill>
              </a:rPr>
              <a:t>DECIGO Pathfinder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FFFFFF"/>
                </a:solidFill>
              </a:rPr>
              <a:t>             </a:t>
            </a:r>
            <a:r>
              <a:rPr lang="en-US" altLang="ja-JP" sz="2800" b="1" dirty="0" smtClean="0">
                <a:solidFill>
                  <a:srgbClr val="FF7C80"/>
                </a:solidFill>
              </a:rPr>
              <a:t>Space demonstration by SWIM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600" b="1" dirty="0" smtClean="0"/>
              <a:t>    4. Summary</a:t>
            </a:r>
            <a:r>
              <a:rPr lang="ja-JP" altLang="en-US" sz="2800" b="1" dirty="0" smtClean="0">
                <a:solidFill>
                  <a:srgbClr val="008000"/>
                </a:solidFill>
              </a:rPr>
              <a:t>          </a:t>
            </a:r>
            <a:endParaRPr lang="ja-JP" altLang="en-US" sz="2800" b="1" dirty="0"/>
          </a:p>
        </p:txBody>
      </p:sp>
      <p:sp>
        <p:nvSpPr>
          <p:cNvPr id="19640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ja-JP" altLang="ja-JP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4D060A6-9F2D-4B2F-AA5E-080FECEE08E7}" type="slidenum">
              <a:rPr lang="en-US" altLang="ja-JP" smtClean="0"/>
              <a:pPr/>
              <a:t>48</a:t>
            </a:fld>
            <a:endParaRPr lang="en-US" altLang="ja-JP" dirty="0"/>
          </a:p>
        </p:txBody>
      </p:sp>
      <p:sp>
        <p:nvSpPr>
          <p:cNvPr id="8" name="下矢印 7"/>
          <p:cNvSpPr/>
          <p:nvPr/>
        </p:nvSpPr>
        <p:spPr bwMode="auto">
          <a:xfrm rot="5400000" flipV="1">
            <a:off x="1500166" y="4714884"/>
            <a:ext cx="428628" cy="285752"/>
          </a:xfrm>
          <a:prstGeom prst="downArrow">
            <a:avLst/>
          </a:prstGeom>
          <a:solidFill>
            <a:srgbClr val="FFFFFF">
              <a:alpha val="1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3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2143116"/>
            <a:ext cx="1305302" cy="131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76229" name="Group 5"/>
          <p:cNvGraphicFramePr>
            <a:graphicFrameLocks noGrp="1"/>
          </p:cNvGraphicFramePr>
          <p:nvPr/>
        </p:nvGraphicFramePr>
        <p:xfrm>
          <a:off x="611188" y="1142984"/>
          <a:ext cx="8280400" cy="5214974"/>
        </p:xfrm>
        <a:graphic>
          <a:graphicData uri="http://schemas.openxmlformats.org/drawingml/2006/table">
            <a:tbl>
              <a:tblPr/>
              <a:tblGrid>
                <a:gridCol w="395287"/>
                <a:gridCol w="393700"/>
                <a:gridCol w="393700"/>
                <a:gridCol w="393700"/>
                <a:gridCol w="395288"/>
                <a:gridCol w="395287"/>
                <a:gridCol w="393700"/>
                <a:gridCol w="395288"/>
                <a:gridCol w="120650"/>
                <a:gridCol w="273050"/>
                <a:gridCol w="393700"/>
                <a:gridCol w="395287"/>
                <a:gridCol w="392113"/>
                <a:gridCol w="395287"/>
                <a:gridCol w="395288"/>
                <a:gridCol w="392112"/>
                <a:gridCol w="395288"/>
                <a:gridCol w="395287"/>
                <a:gridCol w="393700"/>
                <a:gridCol w="395288"/>
                <a:gridCol w="392112"/>
                <a:gridCol w="395288"/>
              </a:tblGrid>
              <a:tr h="42782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ja-JP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2010</a:t>
                      </a:r>
                    </a:p>
                  </a:txBody>
                  <a:tcPr marL="0" marR="0" marT="0" marB="0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11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12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13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14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15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16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17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18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19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20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21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22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23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24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25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26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27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28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29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05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Mission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ja-JP" altLang="ja-JP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10309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Objective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　  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Space test of key tech.</a:t>
                      </a: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　　</a:t>
                      </a:r>
                      <a:endParaRPr kumimoji="1" lang="en-US" altLang="ja-JP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GW observation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Detect GW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      with min. spec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FP between S/C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GW astronomy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en-US" altLang="ja-JP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8556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Design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　　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Single small satellite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　　</a:t>
                      </a:r>
                      <a:r>
                        <a:rPr kumimoji="0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Short FP interferometer</a:t>
                      </a:r>
                      <a:endParaRPr kumimoji="0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3 S/C 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 interferometer unit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3 S/C 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   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x 3-4 units</a:t>
                      </a: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762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solidFill>
                  <a:srgbClr val="DDDDDD"/>
                </a:solidFill>
              </a:rPr>
              <a:t>Roadmap</a:t>
            </a:r>
            <a:endParaRPr lang="ja-JP" altLang="en-US" dirty="0">
              <a:solidFill>
                <a:srgbClr val="DDDDDD"/>
              </a:solidFill>
            </a:endParaRPr>
          </a:p>
        </p:txBody>
      </p:sp>
      <p:sp>
        <p:nvSpPr>
          <p:cNvPr id="35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The 20th workshop on General Relativity and Gravitation  (JGRG20, Sept. 23, 2010, YITP, Kyoto)</a:t>
            </a:r>
            <a:endParaRPr lang="en-US" altLang="ja-JP" dirty="0"/>
          </a:p>
        </p:txBody>
      </p:sp>
      <p:sp>
        <p:nvSpPr>
          <p:cNvPr id="1076228" name="Text Box 4"/>
          <p:cNvSpPr txBox="1">
            <a:spLocks noChangeArrowheads="1"/>
          </p:cNvSpPr>
          <p:nvPr/>
        </p:nvSpPr>
        <p:spPr bwMode="auto">
          <a:xfrm>
            <a:off x="6805613" y="850900"/>
            <a:ext cx="2303462" cy="2746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altLang="ja-JP" sz="12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Figure: S.Kawamura</a:t>
            </a:r>
          </a:p>
        </p:txBody>
      </p:sp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5029200" y="2473311"/>
            <a:ext cx="1044575" cy="957262"/>
            <a:chOff x="741" y="473"/>
            <a:chExt cx="3836" cy="3504"/>
          </a:xfrm>
        </p:grpSpPr>
        <p:sp>
          <p:nvSpPr>
            <p:cNvPr id="1076272" name="Oval 48"/>
            <p:cNvSpPr>
              <a:spLocks noChangeArrowheads="1"/>
            </p:cNvSpPr>
            <p:nvPr/>
          </p:nvSpPr>
          <p:spPr bwMode="auto">
            <a:xfrm>
              <a:off x="741" y="2680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273" name="Oval 49"/>
            <p:cNvSpPr>
              <a:spLocks noChangeArrowheads="1"/>
            </p:cNvSpPr>
            <p:nvPr/>
          </p:nvSpPr>
          <p:spPr bwMode="auto">
            <a:xfrm>
              <a:off x="3281" y="2680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274" name="Oval 50"/>
            <p:cNvSpPr>
              <a:spLocks noChangeArrowheads="1"/>
            </p:cNvSpPr>
            <p:nvPr/>
          </p:nvSpPr>
          <p:spPr bwMode="auto">
            <a:xfrm>
              <a:off x="2008" y="473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3" name="Group 51"/>
            <p:cNvGrpSpPr>
              <a:grpSpLocks/>
            </p:cNvGrpSpPr>
            <p:nvPr/>
          </p:nvGrpSpPr>
          <p:grpSpPr bwMode="auto">
            <a:xfrm rot="7209001">
              <a:off x="2107" y="1529"/>
              <a:ext cx="432" cy="358"/>
              <a:chOff x="4785" y="11039"/>
              <a:chExt cx="829" cy="688"/>
            </a:xfrm>
          </p:grpSpPr>
          <p:sp>
            <p:nvSpPr>
              <p:cNvPr id="1076276" name="Freeform 5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77" name="Line 5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78" name="Line 5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79" name="Line 5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0" name="Arc 5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4" name="Group 57"/>
            <p:cNvGrpSpPr>
              <a:grpSpLocks/>
            </p:cNvGrpSpPr>
            <p:nvPr/>
          </p:nvGrpSpPr>
          <p:grpSpPr bwMode="auto">
            <a:xfrm rot="7209001">
              <a:off x="2107" y="1529"/>
              <a:ext cx="432" cy="358"/>
              <a:chOff x="4785" y="11039"/>
              <a:chExt cx="829" cy="688"/>
            </a:xfrm>
          </p:grpSpPr>
          <p:sp>
            <p:nvSpPr>
              <p:cNvPr id="1076282" name="Freeform 58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3" name="Line 59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4" name="Line 60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5" name="Line 61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6" name="Arc 62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5" name="Group 63"/>
            <p:cNvGrpSpPr>
              <a:grpSpLocks/>
            </p:cNvGrpSpPr>
            <p:nvPr/>
          </p:nvGrpSpPr>
          <p:grpSpPr bwMode="auto">
            <a:xfrm flipH="1">
              <a:off x="3041" y="3145"/>
              <a:ext cx="432" cy="358"/>
              <a:chOff x="4785" y="11039"/>
              <a:chExt cx="829" cy="688"/>
            </a:xfrm>
          </p:grpSpPr>
          <p:sp>
            <p:nvSpPr>
              <p:cNvPr id="1076288" name="Freeform 6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9" name="Line 6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0" name="Line 6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1" name="Line 6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2" name="Arc 6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6" name="Group 69"/>
            <p:cNvGrpSpPr>
              <a:grpSpLocks/>
            </p:cNvGrpSpPr>
            <p:nvPr/>
          </p:nvGrpSpPr>
          <p:grpSpPr bwMode="auto">
            <a:xfrm flipH="1">
              <a:off x="3041" y="3142"/>
              <a:ext cx="432" cy="361"/>
              <a:chOff x="4785" y="11039"/>
              <a:chExt cx="829" cy="688"/>
            </a:xfrm>
          </p:grpSpPr>
          <p:sp>
            <p:nvSpPr>
              <p:cNvPr id="1076294" name="Freeform 7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5" name="Line 7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6" name="Line 7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7" name="Line 7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8" name="Arc 7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299" name="Rectangle 75"/>
            <p:cNvSpPr>
              <a:spLocks noChangeArrowheads="1"/>
            </p:cNvSpPr>
            <p:nvPr/>
          </p:nvSpPr>
          <p:spPr bwMode="auto">
            <a:xfrm rot="-17064441">
              <a:off x="1453" y="3113"/>
              <a:ext cx="30" cy="127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0" name="Rectangle 76"/>
            <p:cNvSpPr>
              <a:spLocks noChangeArrowheads="1"/>
            </p:cNvSpPr>
            <p:nvPr/>
          </p:nvSpPr>
          <p:spPr bwMode="auto">
            <a:xfrm rot="2679310">
              <a:off x="1537" y="3266"/>
              <a:ext cx="27" cy="127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1" name="Rectangle 77"/>
            <p:cNvSpPr>
              <a:spLocks noChangeArrowheads="1"/>
            </p:cNvSpPr>
            <p:nvPr/>
          </p:nvSpPr>
          <p:spPr bwMode="auto">
            <a:xfrm rot="3571960">
              <a:off x="1371" y="3219"/>
              <a:ext cx="33" cy="252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2" name="Line 78"/>
            <p:cNvSpPr>
              <a:spLocks noChangeShapeType="1"/>
            </p:cNvSpPr>
            <p:nvPr/>
          </p:nvSpPr>
          <p:spPr bwMode="auto">
            <a:xfrm flipV="1">
              <a:off x="901" y="3328"/>
              <a:ext cx="2362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3" name="Rectangle 79"/>
            <p:cNvSpPr>
              <a:spLocks noChangeArrowheads="1"/>
            </p:cNvSpPr>
            <p:nvPr/>
          </p:nvSpPr>
          <p:spPr bwMode="auto">
            <a:xfrm>
              <a:off x="874" y="3260"/>
              <a:ext cx="255" cy="13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4" name="Freeform 80"/>
            <p:cNvSpPr>
              <a:spLocks/>
            </p:cNvSpPr>
            <p:nvPr/>
          </p:nvSpPr>
          <p:spPr bwMode="auto">
            <a:xfrm>
              <a:off x="1653" y="3278"/>
              <a:ext cx="56" cy="101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5" name="Line 81"/>
            <p:cNvSpPr>
              <a:spLocks noChangeShapeType="1"/>
            </p:cNvSpPr>
            <p:nvPr/>
          </p:nvSpPr>
          <p:spPr bwMode="auto">
            <a:xfrm>
              <a:off x="1656" y="3281"/>
              <a:ext cx="50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6" name="Line 82"/>
            <p:cNvSpPr>
              <a:spLocks noChangeShapeType="1"/>
            </p:cNvSpPr>
            <p:nvPr/>
          </p:nvSpPr>
          <p:spPr bwMode="auto">
            <a:xfrm>
              <a:off x="1659" y="3376"/>
              <a:ext cx="4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7" name="Group 83"/>
            <p:cNvGrpSpPr>
              <a:grpSpLocks/>
            </p:cNvGrpSpPr>
            <p:nvPr/>
          </p:nvGrpSpPr>
          <p:grpSpPr bwMode="auto">
            <a:xfrm>
              <a:off x="1857" y="3148"/>
              <a:ext cx="429" cy="361"/>
              <a:chOff x="4785" y="11039"/>
              <a:chExt cx="829" cy="688"/>
            </a:xfrm>
          </p:grpSpPr>
          <p:sp>
            <p:nvSpPr>
              <p:cNvPr id="1076308" name="Freeform 8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09" name="Line 8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10" name="Line 8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11" name="Line 8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12" name="Arc 8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313" name="Freeform 89"/>
            <p:cNvSpPr>
              <a:spLocks/>
            </p:cNvSpPr>
            <p:nvPr/>
          </p:nvSpPr>
          <p:spPr bwMode="auto">
            <a:xfrm>
              <a:off x="1795" y="3260"/>
              <a:ext cx="1557" cy="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4" name="Freeform 90"/>
            <p:cNvSpPr>
              <a:spLocks/>
            </p:cNvSpPr>
            <p:nvPr/>
          </p:nvSpPr>
          <p:spPr bwMode="auto">
            <a:xfrm flipV="1">
              <a:off x="1795" y="3370"/>
              <a:ext cx="155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5" name="Freeform 91"/>
            <p:cNvSpPr>
              <a:spLocks/>
            </p:cNvSpPr>
            <p:nvPr/>
          </p:nvSpPr>
          <p:spPr bwMode="auto">
            <a:xfrm rot="2663462">
              <a:off x="1721" y="3254"/>
              <a:ext cx="154" cy="154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6" name="Freeform 92"/>
            <p:cNvSpPr>
              <a:spLocks/>
            </p:cNvSpPr>
            <p:nvPr/>
          </p:nvSpPr>
          <p:spPr bwMode="auto">
            <a:xfrm>
              <a:off x="1934" y="3260"/>
              <a:ext cx="1444" cy="142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7" name="Freeform 93"/>
            <p:cNvSpPr>
              <a:spLocks/>
            </p:cNvSpPr>
            <p:nvPr/>
          </p:nvSpPr>
          <p:spPr bwMode="auto">
            <a:xfrm>
              <a:off x="1647" y="3245"/>
              <a:ext cx="325" cy="16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8" name="Arc 94"/>
            <p:cNvSpPr>
              <a:spLocks/>
            </p:cNvSpPr>
            <p:nvPr/>
          </p:nvSpPr>
          <p:spPr bwMode="auto">
            <a:xfrm rot="6937498">
              <a:off x="1582" y="3091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9" name="Arc 95"/>
            <p:cNvSpPr>
              <a:spLocks/>
            </p:cNvSpPr>
            <p:nvPr/>
          </p:nvSpPr>
          <p:spPr bwMode="auto">
            <a:xfrm rot="14662502" flipV="1">
              <a:off x="1582" y="3325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0" name="Freeform 96"/>
            <p:cNvSpPr>
              <a:spLocks/>
            </p:cNvSpPr>
            <p:nvPr/>
          </p:nvSpPr>
          <p:spPr bwMode="auto">
            <a:xfrm flipH="1">
              <a:off x="3343" y="3192"/>
              <a:ext cx="121" cy="2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1" name="Line 97"/>
            <p:cNvSpPr>
              <a:spLocks noChangeShapeType="1"/>
            </p:cNvSpPr>
            <p:nvPr/>
          </p:nvSpPr>
          <p:spPr bwMode="auto">
            <a:xfrm flipH="1">
              <a:off x="3343" y="3189"/>
              <a:ext cx="13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2" name="Line 98"/>
            <p:cNvSpPr>
              <a:spLocks noChangeShapeType="1"/>
            </p:cNvSpPr>
            <p:nvPr/>
          </p:nvSpPr>
          <p:spPr bwMode="auto">
            <a:xfrm flipH="1">
              <a:off x="3337" y="3459"/>
              <a:ext cx="1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3" name="Arc 99"/>
            <p:cNvSpPr>
              <a:spLocks/>
            </p:cNvSpPr>
            <p:nvPr/>
          </p:nvSpPr>
          <p:spPr bwMode="auto">
            <a:xfrm rot="8071501" flipH="1">
              <a:off x="3044" y="3139"/>
              <a:ext cx="361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4" name="Freeform 100"/>
            <p:cNvSpPr>
              <a:spLocks/>
            </p:cNvSpPr>
            <p:nvPr/>
          </p:nvSpPr>
          <p:spPr bwMode="auto">
            <a:xfrm>
              <a:off x="1863" y="3195"/>
              <a:ext cx="121" cy="2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5" name="Line 101"/>
            <p:cNvSpPr>
              <a:spLocks noChangeShapeType="1"/>
            </p:cNvSpPr>
            <p:nvPr/>
          </p:nvSpPr>
          <p:spPr bwMode="auto">
            <a:xfrm>
              <a:off x="1863" y="3186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6" name="Line 102"/>
            <p:cNvSpPr>
              <a:spLocks noChangeShapeType="1"/>
            </p:cNvSpPr>
            <p:nvPr/>
          </p:nvSpPr>
          <p:spPr bwMode="auto">
            <a:xfrm>
              <a:off x="1857" y="3465"/>
              <a:ext cx="13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7" name="Arc 103"/>
            <p:cNvSpPr>
              <a:spLocks/>
            </p:cNvSpPr>
            <p:nvPr/>
          </p:nvSpPr>
          <p:spPr bwMode="auto">
            <a:xfrm rot="35128499">
              <a:off x="1924" y="3143"/>
              <a:ext cx="358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8" name="Arc 104"/>
            <p:cNvSpPr>
              <a:spLocks/>
            </p:cNvSpPr>
            <p:nvPr/>
          </p:nvSpPr>
          <p:spPr bwMode="auto">
            <a:xfrm rot="2663462" flipH="1" flipV="1">
              <a:off x="1727" y="3198"/>
              <a:ext cx="251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9" name="Arc 105"/>
            <p:cNvSpPr>
              <a:spLocks/>
            </p:cNvSpPr>
            <p:nvPr/>
          </p:nvSpPr>
          <p:spPr bwMode="auto">
            <a:xfrm rot="2663462">
              <a:off x="1614" y="3207"/>
              <a:ext cx="252" cy="25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0" name="Arc 106"/>
            <p:cNvSpPr>
              <a:spLocks/>
            </p:cNvSpPr>
            <p:nvPr/>
          </p:nvSpPr>
          <p:spPr bwMode="auto">
            <a:xfrm rot="2663462">
              <a:off x="1585" y="3278"/>
              <a:ext cx="100" cy="10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1" name="Arc 107"/>
            <p:cNvSpPr>
              <a:spLocks/>
            </p:cNvSpPr>
            <p:nvPr/>
          </p:nvSpPr>
          <p:spPr bwMode="auto">
            <a:xfrm rot="2663462" flipH="1" flipV="1">
              <a:off x="1679" y="3278"/>
              <a:ext cx="101" cy="10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2" name="Line 108"/>
            <p:cNvSpPr>
              <a:spLocks noChangeShapeType="1"/>
            </p:cNvSpPr>
            <p:nvPr/>
          </p:nvSpPr>
          <p:spPr bwMode="auto">
            <a:xfrm rot="1807332" flipV="1">
              <a:off x="1576" y="2609"/>
              <a:ext cx="3" cy="77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3" name="Freeform 109"/>
            <p:cNvSpPr>
              <a:spLocks/>
            </p:cNvSpPr>
            <p:nvPr/>
          </p:nvSpPr>
          <p:spPr bwMode="auto">
            <a:xfrm rot="-3592668">
              <a:off x="1505" y="3023"/>
              <a:ext cx="56" cy="104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4" name="Line 110"/>
            <p:cNvSpPr>
              <a:spLocks noChangeShapeType="1"/>
            </p:cNvSpPr>
            <p:nvPr/>
          </p:nvSpPr>
          <p:spPr bwMode="auto">
            <a:xfrm rot="-3592668">
              <a:off x="1471" y="3048"/>
              <a:ext cx="48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5" name="Line 111"/>
            <p:cNvSpPr>
              <a:spLocks noChangeShapeType="1"/>
            </p:cNvSpPr>
            <p:nvPr/>
          </p:nvSpPr>
          <p:spPr bwMode="auto">
            <a:xfrm rot="-3592668">
              <a:off x="1552" y="3095"/>
              <a:ext cx="4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8" name="Group 112"/>
            <p:cNvGrpSpPr>
              <a:grpSpLocks/>
            </p:cNvGrpSpPr>
            <p:nvPr/>
          </p:nvGrpSpPr>
          <p:grpSpPr bwMode="auto">
            <a:xfrm rot="-3592668">
              <a:off x="1514" y="2555"/>
              <a:ext cx="432" cy="361"/>
              <a:chOff x="4785" y="11039"/>
              <a:chExt cx="829" cy="688"/>
            </a:xfrm>
          </p:grpSpPr>
          <p:sp>
            <p:nvSpPr>
              <p:cNvPr id="1076337" name="Freeform 113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38" name="Line 114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39" name="Line 115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40" name="Line 116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41" name="Arc 117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342" name="Freeform 118"/>
            <p:cNvSpPr>
              <a:spLocks/>
            </p:cNvSpPr>
            <p:nvPr/>
          </p:nvSpPr>
          <p:spPr bwMode="auto">
            <a:xfrm rot="-3592668">
              <a:off x="1155" y="2259"/>
              <a:ext cx="1561" cy="2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3" name="Freeform 119"/>
            <p:cNvSpPr>
              <a:spLocks/>
            </p:cNvSpPr>
            <p:nvPr/>
          </p:nvSpPr>
          <p:spPr bwMode="auto">
            <a:xfrm rot="18007332" flipV="1">
              <a:off x="1249" y="2316"/>
              <a:ext cx="1561" cy="2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4" name="Freeform 120"/>
            <p:cNvSpPr>
              <a:spLocks/>
            </p:cNvSpPr>
            <p:nvPr/>
          </p:nvSpPr>
          <p:spPr bwMode="auto">
            <a:xfrm rot="-929206">
              <a:off x="1516" y="2896"/>
              <a:ext cx="157" cy="154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5" name="Freeform 121"/>
            <p:cNvSpPr>
              <a:spLocks/>
            </p:cNvSpPr>
            <p:nvPr/>
          </p:nvSpPr>
          <p:spPr bwMode="auto">
            <a:xfrm rot="-3592668">
              <a:off x="1306" y="2147"/>
              <a:ext cx="1445" cy="142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6" name="Freeform 122"/>
            <p:cNvSpPr>
              <a:spLocks/>
            </p:cNvSpPr>
            <p:nvPr/>
          </p:nvSpPr>
          <p:spPr bwMode="auto">
            <a:xfrm rot="-3592668">
              <a:off x="1435" y="2879"/>
              <a:ext cx="326" cy="16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7" name="Arc 123"/>
            <p:cNvSpPr>
              <a:spLocks/>
            </p:cNvSpPr>
            <p:nvPr/>
          </p:nvSpPr>
          <p:spPr bwMode="auto">
            <a:xfrm rot="3344830">
              <a:off x="1333" y="2887"/>
              <a:ext cx="207" cy="24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8" name="Arc 124"/>
            <p:cNvSpPr>
              <a:spLocks/>
            </p:cNvSpPr>
            <p:nvPr/>
          </p:nvSpPr>
          <p:spPr bwMode="auto">
            <a:xfrm rot="11069833" flipV="1">
              <a:off x="1534" y="3005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9" name="Freeform 125"/>
            <p:cNvSpPr>
              <a:spLocks/>
            </p:cNvSpPr>
            <p:nvPr/>
          </p:nvSpPr>
          <p:spPr bwMode="auto">
            <a:xfrm rot="18007332" flipH="1">
              <a:off x="2337" y="1444"/>
              <a:ext cx="118" cy="2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0" name="Line 126"/>
            <p:cNvSpPr>
              <a:spLocks noChangeShapeType="1"/>
            </p:cNvSpPr>
            <p:nvPr/>
          </p:nvSpPr>
          <p:spPr bwMode="auto">
            <a:xfrm rot="18007332" flipH="1">
              <a:off x="2427" y="1380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1" name="Line 127"/>
            <p:cNvSpPr>
              <a:spLocks noChangeShapeType="1"/>
            </p:cNvSpPr>
            <p:nvPr/>
          </p:nvSpPr>
          <p:spPr bwMode="auto">
            <a:xfrm rot="18007332" flipH="1">
              <a:off x="2215" y="1507"/>
              <a:ext cx="13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2" name="Line 128"/>
            <p:cNvSpPr>
              <a:spLocks noChangeShapeType="1"/>
            </p:cNvSpPr>
            <p:nvPr/>
          </p:nvSpPr>
          <p:spPr bwMode="auto">
            <a:xfrm rot="18007332" flipH="1">
              <a:off x="2446" y="1643"/>
              <a:ext cx="133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3" name="Arc 129"/>
            <p:cNvSpPr>
              <a:spLocks/>
            </p:cNvSpPr>
            <p:nvPr/>
          </p:nvSpPr>
          <p:spPr bwMode="auto">
            <a:xfrm rot="4478833" flipH="1">
              <a:off x="2123" y="1548"/>
              <a:ext cx="362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4" name="Freeform 130"/>
            <p:cNvSpPr>
              <a:spLocks/>
            </p:cNvSpPr>
            <p:nvPr/>
          </p:nvSpPr>
          <p:spPr bwMode="auto">
            <a:xfrm rot="-3592668">
              <a:off x="1596" y="2727"/>
              <a:ext cx="122" cy="2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5" name="Line 131"/>
            <p:cNvSpPr>
              <a:spLocks noChangeShapeType="1"/>
            </p:cNvSpPr>
            <p:nvPr/>
          </p:nvSpPr>
          <p:spPr bwMode="auto">
            <a:xfrm rot="-3592668">
              <a:off x="1625" y="2773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6" name="Line 132"/>
            <p:cNvSpPr>
              <a:spLocks noChangeShapeType="1"/>
            </p:cNvSpPr>
            <p:nvPr/>
          </p:nvSpPr>
          <p:spPr bwMode="auto">
            <a:xfrm rot="-3592668">
              <a:off x="1474" y="2796"/>
              <a:ext cx="130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7" name="Line 133"/>
            <p:cNvSpPr>
              <a:spLocks noChangeShapeType="1"/>
            </p:cNvSpPr>
            <p:nvPr/>
          </p:nvSpPr>
          <p:spPr bwMode="auto">
            <a:xfrm rot="-3592668">
              <a:off x="1704" y="2930"/>
              <a:ext cx="137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8" name="Arc 134"/>
            <p:cNvSpPr>
              <a:spLocks/>
            </p:cNvSpPr>
            <p:nvPr/>
          </p:nvSpPr>
          <p:spPr bwMode="auto">
            <a:xfrm rot="31535830">
              <a:off x="1567" y="2520"/>
              <a:ext cx="358" cy="370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9" name="Arc 135"/>
            <p:cNvSpPr>
              <a:spLocks/>
            </p:cNvSpPr>
            <p:nvPr/>
          </p:nvSpPr>
          <p:spPr bwMode="auto">
            <a:xfrm rot="-929206" flipH="1" flipV="1">
              <a:off x="1493" y="2795"/>
              <a:ext cx="254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60" name="Arc 136"/>
            <p:cNvSpPr>
              <a:spLocks/>
            </p:cNvSpPr>
            <p:nvPr/>
          </p:nvSpPr>
          <p:spPr bwMode="auto">
            <a:xfrm rot="-929206">
              <a:off x="1442" y="2896"/>
              <a:ext cx="252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61" name="Arc 137"/>
            <p:cNvSpPr>
              <a:spLocks/>
            </p:cNvSpPr>
            <p:nvPr/>
          </p:nvSpPr>
          <p:spPr bwMode="auto">
            <a:xfrm rot="-929206">
              <a:off x="1463" y="3065"/>
              <a:ext cx="98" cy="1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62" name="Arc 138"/>
            <p:cNvSpPr>
              <a:spLocks/>
            </p:cNvSpPr>
            <p:nvPr/>
          </p:nvSpPr>
          <p:spPr bwMode="auto">
            <a:xfrm rot="-929206" flipH="1" flipV="1">
              <a:off x="1508" y="2979"/>
              <a:ext cx="100" cy="10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63" name="Line 139"/>
            <p:cNvSpPr>
              <a:spLocks noChangeShapeType="1"/>
            </p:cNvSpPr>
            <p:nvPr/>
          </p:nvSpPr>
          <p:spPr bwMode="auto">
            <a:xfrm>
              <a:off x="1567" y="3314"/>
              <a:ext cx="0" cy="376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64" name="Line 140"/>
            <p:cNvSpPr>
              <a:spLocks noChangeShapeType="1"/>
            </p:cNvSpPr>
            <p:nvPr/>
          </p:nvSpPr>
          <p:spPr bwMode="auto">
            <a:xfrm rot="7220284">
              <a:off x="1330" y="2894"/>
              <a:ext cx="0" cy="37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9" name="Group 141"/>
            <p:cNvGrpSpPr>
              <a:grpSpLocks/>
            </p:cNvGrpSpPr>
            <p:nvPr/>
          </p:nvGrpSpPr>
          <p:grpSpPr bwMode="auto">
            <a:xfrm rot="7253297">
              <a:off x="1041" y="2886"/>
              <a:ext cx="163" cy="130"/>
              <a:chOff x="5504" y="8144"/>
              <a:chExt cx="291" cy="236"/>
            </a:xfrm>
          </p:grpSpPr>
          <p:sp>
            <p:nvSpPr>
              <p:cNvPr id="1076366" name="Rectangle 14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67" name="Rectangle 14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10" name="Group 144"/>
            <p:cNvGrpSpPr>
              <a:grpSpLocks/>
            </p:cNvGrpSpPr>
            <p:nvPr/>
          </p:nvGrpSpPr>
          <p:grpSpPr bwMode="auto">
            <a:xfrm>
              <a:off x="1484" y="3672"/>
              <a:ext cx="160" cy="130"/>
              <a:chOff x="5504" y="8144"/>
              <a:chExt cx="291" cy="236"/>
            </a:xfrm>
          </p:grpSpPr>
          <p:sp>
            <p:nvSpPr>
              <p:cNvPr id="1076369" name="Rectangle 14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70" name="Rectangle 14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371" name="Rectangle 147"/>
            <p:cNvSpPr>
              <a:spLocks noChangeArrowheads="1"/>
            </p:cNvSpPr>
            <p:nvPr/>
          </p:nvSpPr>
          <p:spPr bwMode="auto">
            <a:xfrm rot="3571960">
              <a:off x="1371" y="3219"/>
              <a:ext cx="33" cy="252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2" name="Rectangle 148"/>
            <p:cNvSpPr>
              <a:spLocks noChangeArrowheads="1"/>
            </p:cNvSpPr>
            <p:nvPr/>
          </p:nvSpPr>
          <p:spPr bwMode="auto">
            <a:xfrm rot="2679310">
              <a:off x="1537" y="3266"/>
              <a:ext cx="27" cy="127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3" name="Rectangle 149"/>
            <p:cNvSpPr>
              <a:spLocks noChangeArrowheads="1"/>
            </p:cNvSpPr>
            <p:nvPr/>
          </p:nvSpPr>
          <p:spPr bwMode="auto">
            <a:xfrm rot="-17064441">
              <a:off x="1454" y="3112"/>
              <a:ext cx="27" cy="127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</p:grpSp>
      <p:grpSp>
        <p:nvGrpSpPr>
          <p:cNvPr id="11" name="Group 150"/>
          <p:cNvGrpSpPr>
            <a:grpSpLocks/>
          </p:cNvGrpSpPr>
          <p:nvPr/>
        </p:nvGrpSpPr>
        <p:grpSpPr bwMode="auto">
          <a:xfrm>
            <a:off x="7183438" y="2292336"/>
            <a:ext cx="1531937" cy="1401762"/>
            <a:chOff x="335" y="1710"/>
            <a:chExt cx="2393" cy="2190"/>
          </a:xfrm>
        </p:grpSpPr>
        <p:sp>
          <p:nvSpPr>
            <p:cNvPr id="1076375" name="Oval 151"/>
            <p:cNvSpPr>
              <a:spLocks noChangeArrowheads="1"/>
            </p:cNvSpPr>
            <p:nvPr/>
          </p:nvSpPr>
          <p:spPr bwMode="auto">
            <a:xfrm rot="-28819849">
              <a:off x="1918" y="3088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6" name="Oval 152"/>
            <p:cNvSpPr>
              <a:spLocks noChangeArrowheads="1"/>
            </p:cNvSpPr>
            <p:nvPr/>
          </p:nvSpPr>
          <p:spPr bwMode="auto">
            <a:xfrm rot="7200911">
              <a:off x="1126" y="171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7" name="Oval 153"/>
            <p:cNvSpPr>
              <a:spLocks noChangeArrowheads="1"/>
            </p:cNvSpPr>
            <p:nvPr/>
          </p:nvSpPr>
          <p:spPr bwMode="auto">
            <a:xfrm>
              <a:off x="335" y="309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8" name="Rectangle 154"/>
            <p:cNvSpPr>
              <a:spLocks noChangeArrowheads="1"/>
            </p:cNvSpPr>
            <p:nvPr/>
          </p:nvSpPr>
          <p:spPr bwMode="auto">
            <a:xfrm rot="-17064441">
              <a:off x="779" y="3361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9" name="Rectangle 155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0" name="Rectangle 156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1" name="Line 157"/>
            <p:cNvSpPr>
              <a:spLocks noChangeShapeType="1"/>
            </p:cNvSpPr>
            <p:nvPr/>
          </p:nvSpPr>
          <p:spPr bwMode="auto">
            <a:xfrm flipV="1">
              <a:off x="435" y="3495"/>
              <a:ext cx="1474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2" name="Rectangle 158"/>
            <p:cNvSpPr>
              <a:spLocks noChangeArrowheads="1"/>
            </p:cNvSpPr>
            <p:nvPr/>
          </p:nvSpPr>
          <p:spPr bwMode="auto">
            <a:xfrm>
              <a:off x="418" y="3452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3" name="Freeform 159"/>
            <p:cNvSpPr>
              <a:spLocks/>
            </p:cNvSpPr>
            <p:nvPr/>
          </p:nvSpPr>
          <p:spPr bwMode="auto">
            <a:xfrm>
              <a:off x="904" y="3464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4" name="Line 160"/>
            <p:cNvSpPr>
              <a:spLocks noChangeShapeType="1"/>
            </p:cNvSpPr>
            <p:nvPr/>
          </p:nvSpPr>
          <p:spPr bwMode="auto">
            <a:xfrm>
              <a:off x="906" y="3465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5" name="Line 161"/>
            <p:cNvSpPr>
              <a:spLocks noChangeShapeType="1"/>
            </p:cNvSpPr>
            <p:nvPr/>
          </p:nvSpPr>
          <p:spPr bwMode="auto">
            <a:xfrm>
              <a:off x="908" y="352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2" name="Group 162"/>
            <p:cNvGrpSpPr>
              <a:grpSpLocks/>
            </p:cNvGrpSpPr>
            <p:nvPr/>
          </p:nvGrpSpPr>
          <p:grpSpPr bwMode="auto">
            <a:xfrm>
              <a:off x="1032" y="3383"/>
              <a:ext cx="267" cy="224"/>
              <a:chOff x="4785" y="11039"/>
              <a:chExt cx="829" cy="688"/>
            </a:xfrm>
          </p:grpSpPr>
          <p:sp>
            <p:nvSpPr>
              <p:cNvPr id="1076387" name="Freeform 163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88" name="Line 164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89" name="Line 165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90" name="Line 166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91" name="Arc 167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392" name="Freeform 168"/>
            <p:cNvSpPr>
              <a:spLocks/>
            </p:cNvSpPr>
            <p:nvPr/>
          </p:nvSpPr>
          <p:spPr bwMode="auto">
            <a:xfrm>
              <a:off x="993" y="3452"/>
              <a:ext cx="972" cy="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3" name="Freeform 169"/>
            <p:cNvSpPr>
              <a:spLocks/>
            </p:cNvSpPr>
            <p:nvPr/>
          </p:nvSpPr>
          <p:spPr bwMode="auto">
            <a:xfrm flipV="1">
              <a:off x="993" y="3521"/>
              <a:ext cx="972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4" name="Freeform 170"/>
            <p:cNvSpPr>
              <a:spLocks/>
            </p:cNvSpPr>
            <p:nvPr/>
          </p:nvSpPr>
          <p:spPr bwMode="auto">
            <a:xfrm rot="2663462">
              <a:off x="947" y="3449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5" name="Freeform 171"/>
            <p:cNvSpPr>
              <a:spLocks/>
            </p:cNvSpPr>
            <p:nvPr/>
          </p:nvSpPr>
          <p:spPr bwMode="auto">
            <a:xfrm>
              <a:off x="1080" y="3452"/>
              <a:ext cx="902" cy="89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6" name="Freeform 172"/>
            <p:cNvSpPr>
              <a:spLocks/>
            </p:cNvSpPr>
            <p:nvPr/>
          </p:nvSpPr>
          <p:spPr bwMode="auto">
            <a:xfrm>
              <a:off x="900" y="3443"/>
              <a:ext cx="204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7" name="Arc 173"/>
            <p:cNvSpPr>
              <a:spLocks/>
            </p:cNvSpPr>
            <p:nvPr/>
          </p:nvSpPr>
          <p:spPr bwMode="auto">
            <a:xfrm rot="6937498">
              <a:off x="860" y="3347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8" name="Arc 174"/>
            <p:cNvSpPr>
              <a:spLocks/>
            </p:cNvSpPr>
            <p:nvPr/>
          </p:nvSpPr>
          <p:spPr bwMode="auto">
            <a:xfrm rot="14662502" flipV="1">
              <a:off x="861" y="3493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9" name="Freeform 175"/>
            <p:cNvSpPr>
              <a:spLocks/>
            </p:cNvSpPr>
            <p:nvPr/>
          </p:nvSpPr>
          <p:spPr bwMode="auto">
            <a:xfrm>
              <a:off x="1036" y="3411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0" name="Line 176"/>
            <p:cNvSpPr>
              <a:spLocks noChangeShapeType="1"/>
            </p:cNvSpPr>
            <p:nvPr/>
          </p:nvSpPr>
          <p:spPr bwMode="auto">
            <a:xfrm>
              <a:off x="103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1" name="Line 177"/>
            <p:cNvSpPr>
              <a:spLocks noChangeShapeType="1"/>
            </p:cNvSpPr>
            <p:nvPr/>
          </p:nvSpPr>
          <p:spPr bwMode="auto">
            <a:xfrm>
              <a:off x="1032" y="358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2" name="Arc 178"/>
            <p:cNvSpPr>
              <a:spLocks/>
            </p:cNvSpPr>
            <p:nvPr/>
          </p:nvSpPr>
          <p:spPr bwMode="auto">
            <a:xfrm rot="35128499">
              <a:off x="1073" y="3380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3" name="Arc 179"/>
            <p:cNvSpPr>
              <a:spLocks/>
            </p:cNvSpPr>
            <p:nvPr/>
          </p:nvSpPr>
          <p:spPr bwMode="auto">
            <a:xfrm rot="2663462" flipH="1" flipV="1">
              <a:off x="950" y="3413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4" name="Arc 180"/>
            <p:cNvSpPr>
              <a:spLocks/>
            </p:cNvSpPr>
            <p:nvPr/>
          </p:nvSpPr>
          <p:spPr bwMode="auto">
            <a:xfrm rot="2663462">
              <a:off x="880" y="3419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5" name="Arc 181"/>
            <p:cNvSpPr>
              <a:spLocks/>
            </p:cNvSpPr>
            <p:nvPr/>
          </p:nvSpPr>
          <p:spPr bwMode="auto">
            <a:xfrm rot="2663462">
              <a:off x="862" y="3464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6" name="Arc 182"/>
            <p:cNvSpPr>
              <a:spLocks/>
            </p:cNvSpPr>
            <p:nvPr/>
          </p:nvSpPr>
          <p:spPr bwMode="auto">
            <a:xfrm rot="2663462" flipH="1" flipV="1">
              <a:off x="921" y="3464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7" name="Line 183"/>
            <p:cNvSpPr>
              <a:spLocks noChangeShapeType="1"/>
            </p:cNvSpPr>
            <p:nvPr/>
          </p:nvSpPr>
          <p:spPr bwMode="auto">
            <a:xfrm rot="1807332" flipV="1">
              <a:off x="857" y="3046"/>
              <a:ext cx="1" cy="48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8" name="Freeform 184"/>
            <p:cNvSpPr>
              <a:spLocks/>
            </p:cNvSpPr>
            <p:nvPr/>
          </p:nvSpPr>
          <p:spPr bwMode="auto">
            <a:xfrm rot="-3592668">
              <a:off x="813" y="3304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9" name="Line 185"/>
            <p:cNvSpPr>
              <a:spLocks noChangeShapeType="1"/>
            </p:cNvSpPr>
            <p:nvPr/>
          </p:nvSpPr>
          <p:spPr bwMode="auto">
            <a:xfrm rot="-3592668">
              <a:off x="791" y="3320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10" name="Line 186"/>
            <p:cNvSpPr>
              <a:spLocks noChangeShapeType="1"/>
            </p:cNvSpPr>
            <p:nvPr/>
          </p:nvSpPr>
          <p:spPr bwMode="auto">
            <a:xfrm rot="-3592668">
              <a:off x="842" y="334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3" name="Group 187"/>
            <p:cNvGrpSpPr>
              <a:grpSpLocks/>
            </p:cNvGrpSpPr>
            <p:nvPr/>
          </p:nvGrpSpPr>
          <p:grpSpPr bwMode="auto">
            <a:xfrm rot="-3592668">
              <a:off x="817" y="3012"/>
              <a:ext cx="270" cy="226"/>
              <a:chOff x="4785" y="11039"/>
              <a:chExt cx="829" cy="688"/>
            </a:xfrm>
          </p:grpSpPr>
          <p:sp>
            <p:nvSpPr>
              <p:cNvPr id="1076412" name="Freeform 188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13" name="Line 189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14" name="Line 190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15" name="Line 191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16" name="Arc 192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417" name="Freeform 193"/>
            <p:cNvSpPr>
              <a:spLocks/>
            </p:cNvSpPr>
            <p:nvPr/>
          </p:nvSpPr>
          <p:spPr bwMode="auto">
            <a:xfrm rot="-3592668">
              <a:off x="593" y="2827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18" name="Freeform 194"/>
            <p:cNvSpPr>
              <a:spLocks/>
            </p:cNvSpPr>
            <p:nvPr/>
          </p:nvSpPr>
          <p:spPr bwMode="auto">
            <a:xfrm rot="18007332" flipV="1">
              <a:off x="652" y="2862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19" name="Freeform 195"/>
            <p:cNvSpPr>
              <a:spLocks/>
            </p:cNvSpPr>
            <p:nvPr/>
          </p:nvSpPr>
          <p:spPr bwMode="auto">
            <a:xfrm rot="-929206">
              <a:off x="819" y="3225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0" name="Freeform 196"/>
            <p:cNvSpPr>
              <a:spLocks/>
            </p:cNvSpPr>
            <p:nvPr/>
          </p:nvSpPr>
          <p:spPr bwMode="auto">
            <a:xfrm rot="-3592668">
              <a:off x="687" y="2758"/>
              <a:ext cx="903" cy="8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1" name="Freeform 197"/>
            <p:cNvSpPr>
              <a:spLocks/>
            </p:cNvSpPr>
            <p:nvPr/>
          </p:nvSpPr>
          <p:spPr bwMode="auto">
            <a:xfrm rot="-3592668">
              <a:off x="768" y="3215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2" name="Arc 198"/>
            <p:cNvSpPr>
              <a:spLocks/>
            </p:cNvSpPr>
            <p:nvPr/>
          </p:nvSpPr>
          <p:spPr bwMode="auto">
            <a:xfrm rot="3344830">
              <a:off x="704" y="3219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3" name="Arc 199"/>
            <p:cNvSpPr>
              <a:spLocks/>
            </p:cNvSpPr>
            <p:nvPr/>
          </p:nvSpPr>
          <p:spPr bwMode="auto">
            <a:xfrm rot="11069833" flipV="1">
              <a:off x="830" y="3293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4" name="Freeform 200"/>
            <p:cNvSpPr>
              <a:spLocks/>
            </p:cNvSpPr>
            <p:nvPr/>
          </p:nvSpPr>
          <p:spPr bwMode="auto">
            <a:xfrm rot="-3592668">
              <a:off x="868" y="3119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5" name="Line 201"/>
            <p:cNvSpPr>
              <a:spLocks noChangeShapeType="1"/>
            </p:cNvSpPr>
            <p:nvPr/>
          </p:nvSpPr>
          <p:spPr bwMode="auto">
            <a:xfrm rot="-3592668">
              <a:off x="887" y="3148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6" name="Line 202"/>
            <p:cNvSpPr>
              <a:spLocks noChangeShapeType="1"/>
            </p:cNvSpPr>
            <p:nvPr/>
          </p:nvSpPr>
          <p:spPr bwMode="auto">
            <a:xfrm rot="-3592668">
              <a:off x="792" y="3163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7" name="Line 203"/>
            <p:cNvSpPr>
              <a:spLocks noChangeShapeType="1"/>
            </p:cNvSpPr>
            <p:nvPr/>
          </p:nvSpPr>
          <p:spPr bwMode="auto">
            <a:xfrm rot="-3592668">
              <a:off x="936" y="3246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8" name="Arc 204"/>
            <p:cNvSpPr>
              <a:spLocks/>
            </p:cNvSpPr>
            <p:nvPr/>
          </p:nvSpPr>
          <p:spPr bwMode="auto">
            <a:xfrm rot="31535830">
              <a:off x="851" y="2990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9" name="Arc 205"/>
            <p:cNvSpPr>
              <a:spLocks/>
            </p:cNvSpPr>
            <p:nvPr/>
          </p:nvSpPr>
          <p:spPr bwMode="auto">
            <a:xfrm rot="-929206" flipH="1" flipV="1">
              <a:off x="805" y="3162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30" name="Arc 206"/>
            <p:cNvSpPr>
              <a:spLocks/>
            </p:cNvSpPr>
            <p:nvPr/>
          </p:nvSpPr>
          <p:spPr bwMode="auto">
            <a:xfrm rot="-929206">
              <a:off x="773" y="3225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31" name="Arc 207"/>
            <p:cNvSpPr>
              <a:spLocks/>
            </p:cNvSpPr>
            <p:nvPr/>
          </p:nvSpPr>
          <p:spPr bwMode="auto">
            <a:xfrm rot="-929206">
              <a:off x="786" y="3331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32" name="Arc 208"/>
            <p:cNvSpPr>
              <a:spLocks/>
            </p:cNvSpPr>
            <p:nvPr/>
          </p:nvSpPr>
          <p:spPr bwMode="auto">
            <a:xfrm rot="-929206" flipH="1" flipV="1">
              <a:off x="814" y="3277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33" name="Line 209"/>
            <p:cNvSpPr>
              <a:spLocks noChangeShapeType="1"/>
            </p:cNvSpPr>
            <p:nvPr/>
          </p:nvSpPr>
          <p:spPr bwMode="auto">
            <a:xfrm>
              <a:off x="851" y="3486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34" name="Line 210"/>
            <p:cNvSpPr>
              <a:spLocks noChangeShapeType="1"/>
            </p:cNvSpPr>
            <p:nvPr/>
          </p:nvSpPr>
          <p:spPr bwMode="auto">
            <a:xfrm rot="7220284">
              <a:off x="703" y="3224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4" name="Group 211"/>
            <p:cNvGrpSpPr>
              <a:grpSpLocks/>
            </p:cNvGrpSpPr>
            <p:nvPr/>
          </p:nvGrpSpPr>
          <p:grpSpPr bwMode="auto">
            <a:xfrm rot="7253297">
              <a:off x="523" y="3218"/>
              <a:ext cx="102" cy="81"/>
              <a:chOff x="5504" y="8144"/>
              <a:chExt cx="291" cy="236"/>
            </a:xfrm>
          </p:grpSpPr>
          <p:sp>
            <p:nvSpPr>
              <p:cNvPr id="1076436" name="Rectangle 21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37" name="Rectangle 21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15" name="Group 214"/>
            <p:cNvGrpSpPr>
              <a:grpSpLocks/>
            </p:cNvGrpSpPr>
            <p:nvPr/>
          </p:nvGrpSpPr>
          <p:grpSpPr bwMode="auto">
            <a:xfrm>
              <a:off x="799" y="3710"/>
              <a:ext cx="99" cy="80"/>
              <a:chOff x="5504" y="8144"/>
              <a:chExt cx="291" cy="236"/>
            </a:xfrm>
          </p:grpSpPr>
          <p:sp>
            <p:nvSpPr>
              <p:cNvPr id="1076439" name="Rectangle 21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40" name="Rectangle 21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441" name="Rectangle 217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2" name="Rectangle 218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3" name="Rectangle 219"/>
            <p:cNvSpPr>
              <a:spLocks noChangeArrowheads="1"/>
            </p:cNvSpPr>
            <p:nvPr/>
          </p:nvSpPr>
          <p:spPr bwMode="auto">
            <a:xfrm rot="-17064441">
              <a:off x="780" y="3360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4" name="Freeform 220"/>
            <p:cNvSpPr>
              <a:spLocks/>
            </p:cNvSpPr>
            <p:nvPr/>
          </p:nvSpPr>
          <p:spPr bwMode="auto">
            <a:xfrm rot="3608242">
              <a:off x="1443" y="2731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5" name="Freeform 221"/>
            <p:cNvSpPr>
              <a:spLocks/>
            </p:cNvSpPr>
            <p:nvPr/>
          </p:nvSpPr>
          <p:spPr bwMode="auto">
            <a:xfrm rot="3608242" flipV="1">
              <a:off x="1383" y="2765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6" name="Freeform 222"/>
            <p:cNvSpPr>
              <a:spLocks/>
            </p:cNvSpPr>
            <p:nvPr/>
          </p:nvSpPr>
          <p:spPr bwMode="auto">
            <a:xfrm rot="3608242">
              <a:off x="1479" y="2763"/>
              <a:ext cx="903" cy="8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7" name="Rectangle 223"/>
            <p:cNvSpPr>
              <a:spLocks noChangeArrowheads="1"/>
            </p:cNvSpPr>
            <p:nvPr/>
          </p:nvSpPr>
          <p:spPr bwMode="auto">
            <a:xfrm rot="-9863530">
              <a:off x="1578" y="2165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8" name="Rectangle 224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9" name="Rectangle 225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50" name="Line 226"/>
            <p:cNvSpPr>
              <a:spLocks noChangeShapeType="1"/>
            </p:cNvSpPr>
            <p:nvPr/>
          </p:nvSpPr>
          <p:spPr bwMode="auto">
            <a:xfrm rot="7200911" flipV="1">
              <a:off x="1254" y="2099"/>
              <a:ext cx="571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51" name="Rectangle 227"/>
            <p:cNvSpPr>
              <a:spLocks noChangeArrowheads="1"/>
            </p:cNvSpPr>
            <p:nvPr/>
          </p:nvSpPr>
          <p:spPr bwMode="auto">
            <a:xfrm rot="7200911">
              <a:off x="1573" y="1864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52" name="Freeform 228"/>
            <p:cNvSpPr>
              <a:spLocks/>
            </p:cNvSpPr>
            <p:nvPr/>
          </p:nvSpPr>
          <p:spPr bwMode="auto">
            <a:xfrm rot="7200911">
              <a:off x="1421" y="2240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53" name="Line 229"/>
            <p:cNvSpPr>
              <a:spLocks noChangeShapeType="1"/>
            </p:cNvSpPr>
            <p:nvPr/>
          </p:nvSpPr>
          <p:spPr bwMode="auto">
            <a:xfrm rot="7200911">
              <a:off x="1449" y="2286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54" name="Line 230"/>
            <p:cNvSpPr>
              <a:spLocks noChangeShapeType="1"/>
            </p:cNvSpPr>
            <p:nvPr/>
          </p:nvSpPr>
          <p:spPr bwMode="auto">
            <a:xfrm rot="7200911">
              <a:off x="1398" y="225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6" name="Group 231"/>
            <p:cNvGrpSpPr>
              <a:grpSpLocks/>
            </p:cNvGrpSpPr>
            <p:nvPr/>
          </p:nvGrpSpPr>
          <p:grpSpPr bwMode="auto">
            <a:xfrm rot="7200911">
              <a:off x="1184" y="2372"/>
              <a:ext cx="267" cy="224"/>
              <a:chOff x="4785" y="11039"/>
              <a:chExt cx="829" cy="688"/>
            </a:xfrm>
          </p:grpSpPr>
          <p:sp>
            <p:nvSpPr>
              <p:cNvPr id="1076456" name="Freeform 23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57" name="Line 23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58" name="Line 23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59" name="Line 23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60" name="Arc 23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461" name="Freeform 237"/>
            <p:cNvSpPr>
              <a:spLocks/>
            </p:cNvSpPr>
            <p:nvPr/>
          </p:nvSpPr>
          <p:spPr bwMode="auto">
            <a:xfrm rot="9864373">
              <a:off x="1353" y="2287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2" name="Freeform 238"/>
            <p:cNvSpPr>
              <a:spLocks/>
            </p:cNvSpPr>
            <p:nvPr/>
          </p:nvSpPr>
          <p:spPr bwMode="auto">
            <a:xfrm rot="7200911">
              <a:off x="1299" y="2292"/>
              <a:ext cx="204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3" name="Arc 239"/>
            <p:cNvSpPr>
              <a:spLocks/>
            </p:cNvSpPr>
            <p:nvPr/>
          </p:nvSpPr>
          <p:spPr bwMode="auto">
            <a:xfrm rot="14138409">
              <a:off x="1435" y="2238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4" name="Arc 240"/>
            <p:cNvSpPr>
              <a:spLocks/>
            </p:cNvSpPr>
            <p:nvPr/>
          </p:nvSpPr>
          <p:spPr bwMode="auto">
            <a:xfrm rot="263413" flipV="1">
              <a:off x="1310" y="2165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5" name="Freeform 241"/>
            <p:cNvSpPr>
              <a:spLocks/>
            </p:cNvSpPr>
            <p:nvPr/>
          </p:nvSpPr>
          <p:spPr bwMode="auto">
            <a:xfrm rot="7200911">
              <a:off x="1325" y="2319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6" name="Line 242"/>
            <p:cNvSpPr>
              <a:spLocks noChangeShapeType="1"/>
            </p:cNvSpPr>
            <p:nvPr/>
          </p:nvSpPr>
          <p:spPr bwMode="auto">
            <a:xfrm rot="7200911">
              <a:off x="1382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7" name="Line 243"/>
            <p:cNvSpPr>
              <a:spLocks noChangeShapeType="1"/>
            </p:cNvSpPr>
            <p:nvPr/>
          </p:nvSpPr>
          <p:spPr bwMode="auto">
            <a:xfrm rot="7200911">
              <a:off x="1247" y="23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8" name="Arc 244"/>
            <p:cNvSpPr>
              <a:spLocks/>
            </p:cNvSpPr>
            <p:nvPr/>
          </p:nvSpPr>
          <p:spPr bwMode="auto">
            <a:xfrm rot="42329410">
              <a:off x="1196" y="2386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9" name="Arc 245"/>
            <p:cNvSpPr>
              <a:spLocks/>
            </p:cNvSpPr>
            <p:nvPr/>
          </p:nvSpPr>
          <p:spPr bwMode="auto">
            <a:xfrm rot="9864373" flipH="1" flipV="1">
              <a:off x="1308" y="2285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0" name="Arc 246"/>
            <p:cNvSpPr>
              <a:spLocks/>
            </p:cNvSpPr>
            <p:nvPr/>
          </p:nvSpPr>
          <p:spPr bwMode="auto">
            <a:xfrm rot="9864373">
              <a:off x="1339" y="2223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1" name="Arc 247"/>
            <p:cNvSpPr>
              <a:spLocks/>
            </p:cNvSpPr>
            <p:nvPr/>
          </p:nvSpPr>
          <p:spPr bwMode="auto">
            <a:xfrm rot="9864373">
              <a:off x="1422" y="2214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2" name="Arc 248"/>
            <p:cNvSpPr>
              <a:spLocks/>
            </p:cNvSpPr>
            <p:nvPr/>
          </p:nvSpPr>
          <p:spPr bwMode="auto">
            <a:xfrm rot="9864373" flipH="1" flipV="1">
              <a:off x="1391" y="2267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3" name="Line 249"/>
            <p:cNvSpPr>
              <a:spLocks noChangeShapeType="1"/>
            </p:cNvSpPr>
            <p:nvPr/>
          </p:nvSpPr>
          <p:spPr bwMode="auto">
            <a:xfrm rot="9008242" flipV="1">
              <a:off x="1611" y="2090"/>
              <a:ext cx="1" cy="32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4" name="Freeform 250"/>
            <p:cNvSpPr>
              <a:spLocks/>
            </p:cNvSpPr>
            <p:nvPr/>
          </p:nvSpPr>
          <p:spPr bwMode="auto">
            <a:xfrm rot="3608242">
              <a:off x="1606" y="2239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5" name="Line 251"/>
            <p:cNvSpPr>
              <a:spLocks noChangeShapeType="1"/>
            </p:cNvSpPr>
            <p:nvPr/>
          </p:nvSpPr>
          <p:spPr bwMode="auto">
            <a:xfrm rot="3608242">
              <a:off x="1633" y="2258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6" name="Line 252"/>
            <p:cNvSpPr>
              <a:spLocks noChangeShapeType="1"/>
            </p:cNvSpPr>
            <p:nvPr/>
          </p:nvSpPr>
          <p:spPr bwMode="auto">
            <a:xfrm rot="3608242">
              <a:off x="1584" y="229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7" name="Group 253"/>
            <p:cNvGrpSpPr>
              <a:grpSpLocks/>
            </p:cNvGrpSpPr>
            <p:nvPr/>
          </p:nvGrpSpPr>
          <p:grpSpPr bwMode="auto">
            <a:xfrm rot="3608242">
              <a:off x="1610" y="2371"/>
              <a:ext cx="270" cy="226"/>
              <a:chOff x="4785" y="11039"/>
              <a:chExt cx="829" cy="688"/>
            </a:xfrm>
          </p:grpSpPr>
          <p:sp>
            <p:nvSpPr>
              <p:cNvPr id="1076478" name="Freeform 25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79" name="Line 25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80" name="Line 25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81" name="Line 25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82" name="Arc 25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483" name="Freeform 259"/>
            <p:cNvSpPr>
              <a:spLocks/>
            </p:cNvSpPr>
            <p:nvPr/>
          </p:nvSpPr>
          <p:spPr bwMode="auto">
            <a:xfrm rot="6271705">
              <a:off x="1610" y="2289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4" name="Freeform 260"/>
            <p:cNvSpPr>
              <a:spLocks/>
            </p:cNvSpPr>
            <p:nvPr/>
          </p:nvSpPr>
          <p:spPr bwMode="auto">
            <a:xfrm rot="3608242">
              <a:off x="1562" y="2291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5" name="Arc 261"/>
            <p:cNvSpPr>
              <a:spLocks/>
            </p:cNvSpPr>
            <p:nvPr/>
          </p:nvSpPr>
          <p:spPr bwMode="auto">
            <a:xfrm rot="10545741">
              <a:off x="1624" y="2164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6" name="Arc 262"/>
            <p:cNvSpPr>
              <a:spLocks/>
            </p:cNvSpPr>
            <p:nvPr/>
          </p:nvSpPr>
          <p:spPr bwMode="auto">
            <a:xfrm rot="18270744" flipV="1">
              <a:off x="1497" y="2239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7" name="Freeform 263"/>
            <p:cNvSpPr>
              <a:spLocks/>
            </p:cNvSpPr>
            <p:nvPr/>
          </p:nvSpPr>
          <p:spPr bwMode="auto">
            <a:xfrm rot="3608242">
              <a:off x="1660" y="2320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8" name="Line 264"/>
            <p:cNvSpPr>
              <a:spLocks noChangeShapeType="1"/>
            </p:cNvSpPr>
            <p:nvPr/>
          </p:nvSpPr>
          <p:spPr bwMode="auto">
            <a:xfrm rot="3608242">
              <a:off x="1680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9" name="Line 265"/>
            <p:cNvSpPr>
              <a:spLocks noChangeShapeType="1"/>
            </p:cNvSpPr>
            <p:nvPr/>
          </p:nvSpPr>
          <p:spPr bwMode="auto">
            <a:xfrm rot="3608242">
              <a:off x="1730" y="2360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0" name="Line 266"/>
            <p:cNvSpPr>
              <a:spLocks noChangeShapeType="1"/>
            </p:cNvSpPr>
            <p:nvPr/>
          </p:nvSpPr>
          <p:spPr bwMode="auto">
            <a:xfrm rot="3608242">
              <a:off x="1583" y="2445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1" name="Arc 267"/>
            <p:cNvSpPr>
              <a:spLocks/>
            </p:cNvSpPr>
            <p:nvPr/>
          </p:nvSpPr>
          <p:spPr bwMode="auto">
            <a:xfrm rot="38736742">
              <a:off x="1644" y="2387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2" name="Arc 268"/>
            <p:cNvSpPr>
              <a:spLocks/>
            </p:cNvSpPr>
            <p:nvPr/>
          </p:nvSpPr>
          <p:spPr bwMode="auto">
            <a:xfrm rot="6271705" flipH="1" flipV="1">
              <a:off x="1598" y="2285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3" name="Arc 269"/>
            <p:cNvSpPr>
              <a:spLocks/>
            </p:cNvSpPr>
            <p:nvPr/>
          </p:nvSpPr>
          <p:spPr bwMode="auto">
            <a:xfrm rot="6271705">
              <a:off x="1559" y="2226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4" name="Arc 270"/>
            <p:cNvSpPr>
              <a:spLocks/>
            </p:cNvSpPr>
            <p:nvPr/>
          </p:nvSpPr>
          <p:spPr bwMode="auto">
            <a:xfrm rot="6271705">
              <a:off x="1576" y="2217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5" name="Arc 271"/>
            <p:cNvSpPr>
              <a:spLocks/>
            </p:cNvSpPr>
            <p:nvPr/>
          </p:nvSpPr>
          <p:spPr bwMode="auto">
            <a:xfrm rot="6271705" flipH="1" flipV="1">
              <a:off x="1608" y="2267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6" name="Line 272"/>
            <p:cNvSpPr>
              <a:spLocks noChangeShapeType="1"/>
            </p:cNvSpPr>
            <p:nvPr/>
          </p:nvSpPr>
          <p:spPr bwMode="auto">
            <a:xfrm rot="7200911">
              <a:off x="1381" y="2039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7" name="Line 273"/>
            <p:cNvSpPr>
              <a:spLocks noChangeShapeType="1"/>
            </p:cNvSpPr>
            <p:nvPr/>
          </p:nvSpPr>
          <p:spPr bwMode="auto">
            <a:xfrm rot="14421194">
              <a:off x="1683" y="2045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8" name="Group 274"/>
            <p:cNvGrpSpPr>
              <a:grpSpLocks/>
            </p:cNvGrpSpPr>
            <p:nvPr/>
          </p:nvGrpSpPr>
          <p:grpSpPr bwMode="auto">
            <a:xfrm rot="14454207">
              <a:off x="1767" y="2049"/>
              <a:ext cx="102" cy="81"/>
              <a:chOff x="5504" y="8144"/>
              <a:chExt cx="291" cy="236"/>
            </a:xfrm>
          </p:grpSpPr>
          <p:sp>
            <p:nvSpPr>
              <p:cNvPr id="1076499" name="Rectangle 27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00" name="Rectangle 27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19" name="Group 277"/>
            <p:cNvGrpSpPr>
              <a:grpSpLocks/>
            </p:cNvGrpSpPr>
            <p:nvPr/>
          </p:nvGrpSpPr>
          <p:grpSpPr bwMode="auto">
            <a:xfrm rot="7200911">
              <a:off x="1205" y="2042"/>
              <a:ext cx="99" cy="80"/>
              <a:chOff x="5504" y="8144"/>
              <a:chExt cx="291" cy="236"/>
            </a:xfrm>
          </p:grpSpPr>
          <p:sp>
            <p:nvSpPr>
              <p:cNvPr id="1076502" name="Rectangle 278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03" name="Rectangle 279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504" name="Rectangle 280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05" name="Rectangle 281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06" name="Rectangle 282"/>
            <p:cNvSpPr>
              <a:spLocks noChangeArrowheads="1"/>
            </p:cNvSpPr>
            <p:nvPr/>
          </p:nvSpPr>
          <p:spPr bwMode="auto">
            <a:xfrm rot="-9863530">
              <a:off x="1580" y="21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07" name="Rectangle 283"/>
            <p:cNvSpPr>
              <a:spLocks noChangeArrowheads="1"/>
            </p:cNvSpPr>
            <p:nvPr/>
          </p:nvSpPr>
          <p:spPr bwMode="auto">
            <a:xfrm rot="-45884290">
              <a:off x="2207" y="3458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08" name="Rectangle 284"/>
            <p:cNvSpPr>
              <a:spLocks noChangeArrowheads="1"/>
            </p:cNvSpPr>
            <p:nvPr/>
          </p:nvSpPr>
          <p:spPr bwMode="auto">
            <a:xfrm rot="-26140540">
              <a:off x="2263" y="3365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09" name="Rectangle 285"/>
            <p:cNvSpPr>
              <a:spLocks noChangeArrowheads="1"/>
            </p:cNvSpPr>
            <p:nvPr/>
          </p:nvSpPr>
          <p:spPr bwMode="auto">
            <a:xfrm rot="-25247889">
              <a:off x="2322" y="3409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10" name="Line 286"/>
            <p:cNvSpPr>
              <a:spLocks noChangeShapeType="1"/>
            </p:cNvSpPr>
            <p:nvPr/>
          </p:nvSpPr>
          <p:spPr bwMode="auto">
            <a:xfrm rot="14380151" flipV="1">
              <a:off x="2007" y="3487"/>
              <a:ext cx="623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11" name="Rectangle 287"/>
            <p:cNvSpPr>
              <a:spLocks noChangeArrowheads="1"/>
            </p:cNvSpPr>
            <p:nvPr/>
          </p:nvSpPr>
          <p:spPr bwMode="auto">
            <a:xfrm rot="-28819849">
              <a:off x="2364" y="3660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12" name="Freeform 288"/>
            <p:cNvSpPr>
              <a:spLocks/>
            </p:cNvSpPr>
            <p:nvPr/>
          </p:nvSpPr>
          <p:spPr bwMode="auto">
            <a:xfrm rot="-28819849">
              <a:off x="2213" y="3303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13" name="Line 289"/>
            <p:cNvSpPr>
              <a:spLocks noChangeShapeType="1"/>
            </p:cNvSpPr>
            <p:nvPr/>
          </p:nvSpPr>
          <p:spPr bwMode="auto">
            <a:xfrm rot="-28819849">
              <a:off x="2190" y="3349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14" name="Line 290"/>
            <p:cNvSpPr>
              <a:spLocks noChangeShapeType="1"/>
            </p:cNvSpPr>
            <p:nvPr/>
          </p:nvSpPr>
          <p:spPr bwMode="auto">
            <a:xfrm rot="-28819849">
              <a:off x="2241" y="332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20" name="Group 291"/>
            <p:cNvGrpSpPr>
              <a:grpSpLocks/>
            </p:cNvGrpSpPr>
            <p:nvPr/>
          </p:nvGrpSpPr>
          <p:grpSpPr bwMode="auto">
            <a:xfrm rot="-28819849">
              <a:off x="1973" y="3013"/>
              <a:ext cx="267" cy="224"/>
              <a:chOff x="4785" y="11039"/>
              <a:chExt cx="829" cy="688"/>
            </a:xfrm>
          </p:grpSpPr>
          <p:sp>
            <p:nvSpPr>
              <p:cNvPr id="1076516" name="Freeform 29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17" name="Line 29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18" name="Line 29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19" name="Line 29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20" name="Arc 29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521" name="Freeform 297"/>
            <p:cNvSpPr>
              <a:spLocks/>
            </p:cNvSpPr>
            <p:nvPr/>
          </p:nvSpPr>
          <p:spPr bwMode="auto">
            <a:xfrm rot="-26156385">
              <a:off x="2147" y="3224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2" name="Freeform 298"/>
            <p:cNvSpPr>
              <a:spLocks/>
            </p:cNvSpPr>
            <p:nvPr/>
          </p:nvSpPr>
          <p:spPr bwMode="auto">
            <a:xfrm rot="-28819849">
              <a:off x="2089" y="3217"/>
              <a:ext cx="201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3" name="Arc 299"/>
            <p:cNvSpPr>
              <a:spLocks/>
            </p:cNvSpPr>
            <p:nvPr/>
          </p:nvSpPr>
          <p:spPr bwMode="auto">
            <a:xfrm rot="-21882350">
              <a:off x="2100" y="3294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4" name="Arc 300"/>
            <p:cNvSpPr>
              <a:spLocks/>
            </p:cNvSpPr>
            <p:nvPr/>
          </p:nvSpPr>
          <p:spPr bwMode="auto">
            <a:xfrm rot="7442651" flipV="1">
              <a:off x="2227" y="3220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5" name="Freeform 301"/>
            <p:cNvSpPr>
              <a:spLocks/>
            </p:cNvSpPr>
            <p:nvPr/>
          </p:nvSpPr>
          <p:spPr bwMode="auto">
            <a:xfrm rot="-28819849">
              <a:off x="2117" y="3119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6" name="Line 302"/>
            <p:cNvSpPr>
              <a:spLocks noChangeShapeType="1"/>
            </p:cNvSpPr>
            <p:nvPr/>
          </p:nvSpPr>
          <p:spPr bwMode="auto">
            <a:xfrm rot="-28819849">
              <a:off x="2174" y="3147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7" name="Line 303"/>
            <p:cNvSpPr>
              <a:spLocks noChangeShapeType="1"/>
            </p:cNvSpPr>
            <p:nvPr/>
          </p:nvSpPr>
          <p:spPr bwMode="auto">
            <a:xfrm rot="-28819849">
              <a:off x="2186" y="31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8" name="Arc 304"/>
            <p:cNvSpPr>
              <a:spLocks/>
            </p:cNvSpPr>
            <p:nvPr/>
          </p:nvSpPr>
          <p:spPr bwMode="auto">
            <a:xfrm rot="6308652">
              <a:off x="1986" y="2994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9" name="Arc 305"/>
            <p:cNvSpPr>
              <a:spLocks/>
            </p:cNvSpPr>
            <p:nvPr/>
          </p:nvSpPr>
          <p:spPr bwMode="auto">
            <a:xfrm rot="-26156385" flipH="1" flipV="1">
              <a:off x="2097" y="3163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0" name="Arc 306"/>
            <p:cNvSpPr>
              <a:spLocks/>
            </p:cNvSpPr>
            <p:nvPr/>
          </p:nvSpPr>
          <p:spPr bwMode="auto">
            <a:xfrm rot="-26156385">
              <a:off x="2136" y="3222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1" name="Arc 307"/>
            <p:cNvSpPr>
              <a:spLocks/>
            </p:cNvSpPr>
            <p:nvPr/>
          </p:nvSpPr>
          <p:spPr bwMode="auto">
            <a:xfrm rot="-26156385">
              <a:off x="2216" y="3327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2" name="Arc 308"/>
            <p:cNvSpPr>
              <a:spLocks/>
            </p:cNvSpPr>
            <p:nvPr/>
          </p:nvSpPr>
          <p:spPr bwMode="auto">
            <a:xfrm rot="-26156385" flipH="1" flipV="1">
              <a:off x="2184" y="3276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3" name="Line 309"/>
            <p:cNvSpPr>
              <a:spLocks noChangeShapeType="1"/>
            </p:cNvSpPr>
            <p:nvPr/>
          </p:nvSpPr>
          <p:spPr bwMode="auto">
            <a:xfrm rot="16187483" flipV="1">
              <a:off x="2164" y="3337"/>
              <a:ext cx="1" cy="318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4" name="Freeform 310"/>
            <p:cNvSpPr>
              <a:spLocks/>
            </p:cNvSpPr>
            <p:nvPr/>
          </p:nvSpPr>
          <p:spPr bwMode="auto">
            <a:xfrm rot="-32412517">
              <a:off x="2124" y="3462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5" name="Line 311"/>
            <p:cNvSpPr>
              <a:spLocks noChangeShapeType="1"/>
            </p:cNvSpPr>
            <p:nvPr/>
          </p:nvSpPr>
          <p:spPr bwMode="auto">
            <a:xfrm rot="-32412517">
              <a:off x="2124" y="3523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6" name="Line 312"/>
            <p:cNvSpPr>
              <a:spLocks noChangeShapeType="1"/>
            </p:cNvSpPr>
            <p:nvPr/>
          </p:nvSpPr>
          <p:spPr bwMode="auto">
            <a:xfrm rot="-32412517">
              <a:off x="2122" y="346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21" name="Group 313"/>
            <p:cNvGrpSpPr>
              <a:grpSpLocks/>
            </p:cNvGrpSpPr>
            <p:nvPr/>
          </p:nvGrpSpPr>
          <p:grpSpPr bwMode="auto">
            <a:xfrm rot="-32412517">
              <a:off x="1761" y="3384"/>
              <a:ext cx="270" cy="226"/>
              <a:chOff x="4785" y="11039"/>
              <a:chExt cx="829" cy="688"/>
            </a:xfrm>
          </p:grpSpPr>
          <p:sp>
            <p:nvSpPr>
              <p:cNvPr id="1076538" name="Freeform 31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39" name="Line 31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40" name="Line 31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41" name="Line 31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42" name="Arc 31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543" name="Freeform 319"/>
            <p:cNvSpPr>
              <a:spLocks/>
            </p:cNvSpPr>
            <p:nvPr/>
          </p:nvSpPr>
          <p:spPr bwMode="auto">
            <a:xfrm rot="-29749054">
              <a:off x="2017" y="3446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4" name="Freeform 320"/>
            <p:cNvSpPr>
              <a:spLocks/>
            </p:cNvSpPr>
            <p:nvPr/>
          </p:nvSpPr>
          <p:spPr bwMode="auto">
            <a:xfrm rot="-32412517">
              <a:off x="1957" y="3445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5" name="Arc 321"/>
            <p:cNvSpPr>
              <a:spLocks/>
            </p:cNvSpPr>
            <p:nvPr/>
          </p:nvSpPr>
          <p:spPr bwMode="auto">
            <a:xfrm rot="-25475019">
              <a:off x="2070" y="3493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6" name="Arc 322"/>
            <p:cNvSpPr>
              <a:spLocks/>
            </p:cNvSpPr>
            <p:nvPr/>
          </p:nvSpPr>
          <p:spPr bwMode="auto">
            <a:xfrm rot="3849983" flipV="1">
              <a:off x="2068" y="3347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7" name="Freeform 323"/>
            <p:cNvSpPr>
              <a:spLocks/>
            </p:cNvSpPr>
            <p:nvPr/>
          </p:nvSpPr>
          <p:spPr bwMode="auto">
            <a:xfrm rot="-32412517">
              <a:off x="1948" y="3411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8" name="Line 324"/>
            <p:cNvSpPr>
              <a:spLocks noChangeShapeType="1"/>
            </p:cNvSpPr>
            <p:nvPr/>
          </p:nvSpPr>
          <p:spPr bwMode="auto">
            <a:xfrm rot="-32412517">
              <a:off x="202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9" name="Line 325"/>
            <p:cNvSpPr>
              <a:spLocks noChangeShapeType="1"/>
            </p:cNvSpPr>
            <p:nvPr/>
          </p:nvSpPr>
          <p:spPr bwMode="auto">
            <a:xfrm rot="-32412517">
              <a:off x="1949" y="3579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0" name="Line 326"/>
            <p:cNvSpPr>
              <a:spLocks noChangeShapeType="1"/>
            </p:cNvSpPr>
            <p:nvPr/>
          </p:nvSpPr>
          <p:spPr bwMode="auto">
            <a:xfrm rot="-32412517">
              <a:off x="1945" y="3411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1" name="Arc 327"/>
            <p:cNvSpPr>
              <a:spLocks/>
            </p:cNvSpPr>
            <p:nvPr/>
          </p:nvSpPr>
          <p:spPr bwMode="auto">
            <a:xfrm rot="2715983">
              <a:off x="1762" y="3381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2" name="Arc 328"/>
            <p:cNvSpPr>
              <a:spLocks/>
            </p:cNvSpPr>
            <p:nvPr/>
          </p:nvSpPr>
          <p:spPr bwMode="auto">
            <a:xfrm rot="-29749054" flipH="1" flipV="1">
              <a:off x="1953" y="3415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3" name="Arc 329"/>
            <p:cNvSpPr>
              <a:spLocks/>
            </p:cNvSpPr>
            <p:nvPr/>
          </p:nvSpPr>
          <p:spPr bwMode="auto">
            <a:xfrm rot="-29749054">
              <a:off x="2024" y="3410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4" name="Arc 330"/>
            <p:cNvSpPr>
              <a:spLocks/>
            </p:cNvSpPr>
            <p:nvPr/>
          </p:nvSpPr>
          <p:spPr bwMode="auto">
            <a:xfrm rot="-29749054">
              <a:off x="2138" y="3462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5" name="Arc 331"/>
            <p:cNvSpPr>
              <a:spLocks/>
            </p:cNvSpPr>
            <p:nvPr/>
          </p:nvSpPr>
          <p:spPr bwMode="auto">
            <a:xfrm rot="-29749054" flipH="1" flipV="1">
              <a:off x="2078" y="3464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6" name="Line 332"/>
            <p:cNvSpPr>
              <a:spLocks noChangeShapeType="1"/>
            </p:cNvSpPr>
            <p:nvPr/>
          </p:nvSpPr>
          <p:spPr bwMode="auto">
            <a:xfrm rot="-28819849">
              <a:off x="2361" y="3224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7" name="Line 333"/>
            <p:cNvSpPr>
              <a:spLocks noChangeShapeType="1"/>
            </p:cNvSpPr>
            <p:nvPr/>
          </p:nvSpPr>
          <p:spPr bwMode="auto">
            <a:xfrm rot="-21599564">
              <a:off x="2207" y="3487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22" name="Group 334"/>
            <p:cNvGrpSpPr>
              <a:grpSpLocks/>
            </p:cNvGrpSpPr>
            <p:nvPr/>
          </p:nvGrpSpPr>
          <p:grpSpPr bwMode="auto">
            <a:xfrm rot="-21566552">
              <a:off x="2152" y="3714"/>
              <a:ext cx="102" cy="81"/>
              <a:chOff x="5504" y="8144"/>
              <a:chExt cx="291" cy="236"/>
            </a:xfrm>
          </p:grpSpPr>
          <p:sp>
            <p:nvSpPr>
              <p:cNvPr id="1076559" name="Rectangle 33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60" name="Rectangle 33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23" name="Group 337"/>
            <p:cNvGrpSpPr>
              <a:grpSpLocks/>
            </p:cNvGrpSpPr>
            <p:nvPr/>
          </p:nvGrpSpPr>
          <p:grpSpPr bwMode="auto">
            <a:xfrm rot="-28819849">
              <a:off x="2438" y="3230"/>
              <a:ext cx="99" cy="80"/>
              <a:chOff x="5504" y="8144"/>
              <a:chExt cx="291" cy="236"/>
            </a:xfrm>
          </p:grpSpPr>
          <p:sp>
            <p:nvSpPr>
              <p:cNvPr id="1076562" name="Rectangle 338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63" name="Rectangle 339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564" name="Rectangle 340"/>
            <p:cNvSpPr>
              <a:spLocks noChangeArrowheads="1"/>
            </p:cNvSpPr>
            <p:nvPr/>
          </p:nvSpPr>
          <p:spPr bwMode="auto">
            <a:xfrm rot="-25247889">
              <a:off x="2322" y="3409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65" name="Rectangle 341"/>
            <p:cNvSpPr>
              <a:spLocks noChangeArrowheads="1"/>
            </p:cNvSpPr>
            <p:nvPr/>
          </p:nvSpPr>
          <p:spPr bwMode="auto">
            <a:xfrm rot="-26140540">
              <a:off x="2263" y="33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66" name="Rectangle 342"/>
            <p:cNvSpPr>
              <a:spLocks noChangeArrowheads="1"/>
            </p:cNvSpPr>
            <p:nvPr/>
          </p:nvSpPr>
          <p:spPr bwMode="auto">
            <a:xfrm rot="-45884290">
              <a:off x="2207" y="3458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</p:grpSp>
      <p:sp>
        <p:nvSpPr>
          <p:cNvPr id="1076567" name="Text Box 343"/>
          <p:cNvSpPr txBox="1">
            <a:spLocks noChangeArrowheads="1"/>
          </p:cNvSpPr>
          <p:nvPr/>
        </p:nvSpPr>
        <p:spPr bwMode="auto">
          <a:xfrm>
            <a:off x="2932113" y="3379773"/>
            <a:ext cx="14954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DECIGO </a:t>
            </a:r>
          </a:p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Pathfinder</a:t>
            </a:r>
          </a:p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 (DPF)</a:t>
            </a:r>
          </a:p>
        </p:txBody>
      </p:sp>
      <p:sp>
        <p:nvSpPr>
          <p:cNvPr id="1076568" name="Text Box 344"/>
          <p:cNvSpPr txBox="1">
            <a:spLocks noChangeArrowheads="1"/>
          </p:cNvSpPr>
          <p:nvPr/>
        </p:nvSpPr>
        <p:spPr bwMode="auto">
          <a:xfrm>
            <a:off x="4859338" y="3660761"/>
            <a:ext cx="1857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n-US" altLang="ja-JP" sz="1600" b="1" dirty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Pre-DECIGO</a:t>
            </a:r>
          </a:p>
        </p:txBody>
      </p:sp>
      <p:sp>
        <p:nvSpPr>
          <p:cNvPr id="1076569" name="Text Box 345"/>
          <p:cNvSpPr txBox="1">
            <a:spLocks noChangeArrowheads="1"/>
          </p:cNvSpPr>
          <p:nvPr/>
        </p:nvSpPr>
        <p:spPr bwMode="auto">
          <a:xfrm>
            <a:off x="7575550" y="3735373"/>
            <a:ext cx="1244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n-US" altLang="ja-JP" sz="1600" b="1" dirty="0">
                <a:solidFill>
                  <a:srgbClr val="FF9999"/>
                </a:solidFill>
                <a:latin typeface="Tahoma" pitchFamily="34" charset="0"/>
                <a:ea typeface="HGP創英角ｺﾞｼｯｸUB" pitchFamily="50" charset="-128"/>
              </a:rPr>
              <a:t>DECIGO</a:t>
            </a:r>
          </a:p>
        </p:txBody>
      </p:sp>
      <p:sp>
        <p:nvSpPr>
          <p:cNvPr id="1076570" name="AutoShape 346"/>
          <p:cNvSpPr>
            <a:spLocks noChangeArrowheads="1"/>
          </p:cNvSpPr>
          <p:nvPr/>
        </p:nvSpPr>
        <p:spPr bwMode="auto">
          <a:xfrm>
            <a:off x="1036638" y="2743186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71" name="Text Box 347"/>
          <p:cNvSpPr txBox="1">
            <a:spLocks noChangeArrowheads="1"/>
          </p:cNvSpPr>
          <p:nvPr/>
        </p:nvSpPr>
        <p:spPr bwMode="auto">
          <a:xfrm>
            <a:off x="917575" y="2203436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R&amp;D</a:t>
            </a:r>
          </a:p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Fabrication</a:t>
            </a:r>
          </a:p>
        </p:txBody>
      </p:sp>
      <p:sp>
        <p:nvSpPr>
          <p:cNvPr id="1076572" name="Text Box 348"/>
          <p:cNvSpPr txBox="1">
            <a:spLocks noChangeArrowheads="1"/>
          </p:cNvSpPr>
          <p:nvPr/>
        </p:nvSpPr>
        <p:spPr bwMode="auto">
          <a:xfrm>
            <a:off x="3708400" y="2203436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R&amp;D</a:t>
            </a:r>
          </a:p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Fabrication</a:t>
            </a:r>
          </a:p>
        </p:txBody>
      </p:sp>
      <p:sp>
        <p:nvSpPr>
          <p:cNvPr id="1076573" name="Text Box 349"/>
          <p:cNvSpPr txBox="1">
            <a:spLocks noChangeArrowheads="1"/>
          </p:cNvSpPr>
          <p:nvPr/>
        </p:nvSpPr>
        <p:spPr bwMode="auto">
          <a:xfrm>
            <a:off x="6048375" y="2203436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R&amp;D</a:t>
            </a:r>
          </a:p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Fabrication</a:t>
            </a:r>
          </a:p>
        </p:txBody>
      </p:sp>
      <p:sp>
        <p:nvSpPr>
          <p:cNvPr id="1076574" name="AutoShape 350"/>
          <p:cNvSpPr>
            <a:spLocks noChangeArrowheads="1"/>
          </p:cNvSpPr>
          <p:nvPr/>
        </p:nvSpPr>
        <p:spPr bwMode="auto">
          <a:xfrm>
            <a:off x="3016250" y="1752586"/>
            <a:ext cx="360363" cy="360362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75" name="AutoShape 351"/>
          <p:cNvSpPr>
            <a:spLocks noChangeArrowheads="1"/>
          </p:cNvSpPr>
          <p:nvPr/>
        </p:nvSpPr>
        <p:spPr bwMode="auto">
          <a:xfrm>
            <a:off x="7754938" y="1752586"/>
            <a:ext cx="360362" cy="360362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76" name="AutoShape 352"/>
          <p:cNvSpPr>
            <a:spLocks noChangeArrowheads="1"/>
          </p:cNvSpPr>
          <p:nvPr/>
        </p:nvSpPr>
        <p:spPr bwMode="auto">
          <a:xfrm>
            <a:off x="5386388" y="1752586"/>
            <a:ext cx="360362" cy="360362"/>
          </a:xfrm>
          <a:prstGeom prst="triangle">
            <a:avLst>
              <a:gd name="adj" fmla="val 50000"/>
            </a:avLst>
          </a:prstGeom>
          <a:solidFill>
            <a:srgbClr val="9900CC"/>
          </a:solidFill>
          <a:ln w="9525">
            <a:solidFill>
              <a:srgbClr val="9900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77" name="AutoShape 353"/>
          <p:cNvSpPr>
            <a:spLocks noChangeArrowheads="1"/>
          </p:cNvSpPr>
          <p:nvPr/>
        </p:nvSpPr>
        <p:spPr bwMode="auto">
          <a:xfrm>
            <a:off x="3887788" y="2743186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78" name="AutoShape 354"/>
          <p:cNvSpPr>
            <a:spLocks noChangeArrowheads="1"/>
          </p:cNvSpPr>
          <p:nvPr/>
        </p:nvSpPr>
        <p:spPr bwMode="auto">
          <a:xfrm>
            <a:off x="6138863" y="2743186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80" name="Text Box 356"/>
          <p:cNvSpPr txBox="1">
            <a:spLocks noChangeArrowheads="1"/>
          </p:cNvSpPr>
          <p:nvPr/>
        </p:nvSpPr>
        <p:spPr bwMode="auto">
          <a:xfrm>
            <a:off x="989013" y="4071942"/>
            <a:ext cx="215422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600" b="1" dirty="0">
                <a:solidFill>
                  <a:schemeClr val="tx1">
                    <a:lumMod val="20000"/>
                    <a:lumOff val="80000"/>
                  </a:schemeClr>
                </a:solidFill>
                <a:latin typeface="Tahoma" pitchFamily="34" charset="0"/>
                <a:ea typeface="HGP創英角ｺﾞｼｯｸUB" pitchFamily="50" charset="-128"/>
              </a:rPr>
              <a:t>SDS-1/SWIM</a:t>
            </a:r>
          </a:p>
        </p:txBody>
      </p:sp>
      <p:sp>
        <p:nvSpPr>
          <p:cNvPr id="319" name="AutoShape 357"/>
          <p:cNvSpPr>
            <a:spLocks noChangeArrowheads="1"/>
          </p:cNvSpPr>
          <p:nvPr/>
        </p:nvSpPr>
        <p:spPr bwMode="auto">
          <a:xfrm>
            <a:off x="1000100" y="2143116"/>
            <a:ext cx="3190900" cy="2286016"/>
          </a:xfrm>
          <a:prstGeom prst="roundRect">
            <a:avLst>
              <a:gd name="adj" fmla="val 10097"/>
            </a:avLst>
          </a:prstGeom>
          <a:noFill/>
          <a:ln w="50800">
            <a:solidFill>
              <a:srgbClr val="CCFFCC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318" name="図 16" descr="photo_sat_3_01L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0615" y="3071810"/>
            <a:ext cx="1339683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0" name="スライド番号プレースホルダ 3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49</a:t>
            </a:fld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0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Expanding the Horizon</a:t>
            </a:r>
            <a:endParaRPr lang="ja-JP" altLang="en-US" dirty="0"/>
          </a:p>
        </p:txBody>
      </p:sp>
      <p:sp>
        <p:nvSpPr>
          <p:cNvPr id="3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The 20th workshop on General Relativity and Gravitation  (JGRG20, Sept. 23, 2010, YITP, Kyoto)</a:t>
            </a:r>
            <a:endParaRPr lang="en-US" altLang="ja-JP" sz="12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0086" name="Rectangle 6"/>
          <p:cNvSpPr>
            <a:spLocks noChangeArrowheads="1"/>
          </p:cNvSpPr>
          <p:nvPr/>
        </p:nvSpPr>
        <p:spPr bwMode="auto">
          <a:xfrm>
            <a:off x="766786" y="915988"/>
            <a:ext cx="7162800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Current GW detectors : &lt;20Mpc obs. </a:t>
            </a:r>
            <a:r>
              <a:rPr lang="en-US" altLang="ja-JP" sz="2000" b="1" dirty="0" smtClean="0">
                <a:solidFill>
                  <a:srgbClr val="EAEAEA"/>
                </a:solidFill>
              </a:rPr>
              <a:t>r</a:t>
            </a:r>
            <a:r>
              <a:rPr kumimoji="1" lang="en-US" altLang="ja-JP" sz="20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ange </a:t>
            </a:r>
            <a:endParaRPr kumimoji="1" lang="ja-JP" altLang="en-US" sz="20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</p:txBody>
      </p:sp>
      <p:sp>
        <p:nvSpPr>
          <p:cNvPr id="1070087" name="Rectangle 7"/>
          <p:cNvSpPr>
            <a:spLocks noChangeArrowheads="1"/>
          </p:cNvSpPr>
          <p:nvPr/>
        </p:nvSpPr>
        <p:spPr bwMode="auto">
          <a:xfrm>
            <a:off x="1071539" y="1341438"/>
            <a:ext cx="7429551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However…</a:t>
            </a:r>
            <a:r>
              <a:rPr lang="ja-JP" altLang="en-US" sz="2000" b="1" dirty="0" smtClean="0">
                <a:solidFill>
                  <a:srgbClr val="CCFFCC"/>
                </a:solidFill>
              </a:rPr>
              <a:t> </a:t>
            </a:r>
            <a:r>
              <a:rPr lang="en-US" altLang="ja-JP" sz="2000" b="1" dirty="0" smtClean="0">
                <a:solidFill>
                  <a:srgbClr val="CCFFCC"/>
                </a:solidFill>
              </a:rPr>
              <a:t>we can expect only rare events </a:t>
            </a:r>
            <a:r>
              <a:rPr kumimoji="1" lang="ja-JP" altLang="en-US" sz="20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endParaRPr kumimoji="1" lang="en-US" altLang="ja-JP" sz="2000" b="1" kern="1200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CCFFCC"/>
                </a:solidFill>
              </a:rPr>
              <a:t>                                   (10</a:t>
            </a:r>
            <a:r>
              <a:rPr lang="en-US" altLang="ja-JP" sz="2000" b="1" baseline="30000" dirty="0" smtClean="0">
                <a:solidFill>
                  <a:srgbClr val="CCFFCC"/>
                </a:solidFill>
              </a:rPr>
              <a:t>-5</a:t>
            </a:r>
            <a:r>
              <a:rPr kumimoji="1" lang="en-US" altLang="ja-JP" sz="20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-10</a:t>
            </a:r>
            <a:r>
              <a:rPr kumimoji="1" lang="en-US" altLang="ja-JP" sz="2000" b="1" kern="1200" baseline="300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-3</a:t>
            </a:r>
            <a:r>
              <a:rPr kumimoji="1" lang="en-US" altLang="ja-JP" sz="20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event/yr)</a:t>
            </a:r>
            <a:endParaRPr kumimoji="1" lang="en-US" altLang="ja-JP" sz="20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</p:txBody>
      </p:sp>
      <p:sp>
        <p:nvSpPr>
          <p:cNvPr id="1070089" name="Rectangle 9"/>
          <p:cNvSpPr>
            <a:spLocks noChangeArrowheads="1"/>
          </p:cNvSpPr>
          <p:nvPr/>
        </p:nvSpPr>
        <p:spPr bwMode="auto">
          <a:xfrm>
            <a:off x="2035190" y="2071678"/>
            <a:ext cx="4608512" cy="3968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EAEAEA"/>
                </a:solidFill>
              </a:rPr>
              <a:t>Next generation detectors</a:t>
            </a:r>
            <a:endParaRPr kumimoji="1" lang="ja-JP" altLang="en-US" sz="20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grpSp>
        <p:nvGrpSpPr>
          <p:cNvPr id="42" name="グループ化 41"/>
          <p:cNvGrpSpPr/>
          <p:nvPr/>
        </p:nvGrpSpPr>
        <p:grpSpPr>
          <a:xfrm>
            <a:off x="539750" y="2636838"/>
            <a:ext cx="8424863" cy="3744912"/>
            <a:chOff x="539750" y="2636838"/>
            <a:chExt cx="8424863" cy="3744912"/>
          </a:xfrm>
        </p:grpSpPr>
        <p:sp>
          <p:nvSpPr>
            <p:cNvPr id="1070082" name="AutoShape 2"/>
            <p:cNvSpPr>
              <a:spLocks noChangeAspect="1" noChangeArrowheads="1"/>
            </p:cNvSpPr>
            <p:nvPr/>
          </p:nvSpPr>
          <p:spPr bwMode="auto">
            <a:xfrm>
              <a:off x="539750" y="2636838"/>
              <a:ext cx="3527425" cy="3744912"/>
            </a:xfrm>
            <a:prstGeom prst="roundRect">
              <a:avLst>
                <a:gd name="adj" fmla="val 3796"/>
              </a:avLst>
            </a:prstGeom>
            <a:noFill/>
            <a:ln w="1270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pic>
          <p:nvPicPr>
            <p:cNvPr id="1070088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55650" y="3429000"/>
              <a:ext cx="3095625" cy="28225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1070090" name="Rectangle 10"/>
            <p:cNvSpPr>
              <a:spLocks noChangeArrowheads="1"/>
            </p:cNvSpPr>
            <p:nvPr/>
          </p:nvSpPr>
          <p:spPr bwMode="auto">
            <a:xfrm>
              <a:off x="684213" y="2636838"/>
              <a:ext cx="3527425" cy="76200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lang="en-US" altLang="ja-JP" sz="2000" b="1" dirty="0" smtClean="0">
                  <a:solidFill>
                    <a:srgbClr val="DDDDDD"/>
                  </a:solidFill>
                </a:rPr>
                <a:t>Better sensitivity </a:t>
              </a:r>
              <a:endParaRPr kumimoji="1" lang="ja-JP" altLang="en-US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2000" b="1" kern="1200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</a:t>
              </a:r>
              <a:r>
                <a:rPr lang="en-US" altLang="ja-JP" sz="2000" b="1" dirty="0" smtClean="0">
                  <a:solidFill>
                    <a:srgbClr val="DDDDDD"/>
                  </a:solidFill>
                  <a:sym typeface="Wingdings" pitchFamily="2" charset="2"/>
                </a:rPr>
                <a:t>to cover more galaxies</a:t>
              </a:r>
              <a:endParaRPr kumimoji="1" lang="ja-JP" altLang="en-US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endParaRPr>
            </a:p>
          </p:txBody>
        </p:sp>
        <p:sp>
          <p:nvSpPr>
            <p:cNvPr id="1070091" name="Rectangle 11"/>
            <p:cNvSpPr>
              <a:spLocks noChangeArrowheads="1"/>
            </p:cNvSpPr>
            <p:nvPr/>
          </p:nvSpPr>
          <p:spPr bwMode="auto">
            <a:xfrm>
              <a:off x="4857752" y="2738438"/>
              <a:ext cx="3673475" cy="76200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2000" b="1" kern="1200" dirty="0" smtClean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Wider observation band</a:t>
              </a:r>
              <a:endParaRPr kumimoji="1" lang="ja-JP" altLang="en-US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2000" b="1" kern="1200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 </a:t>
              </a:r>
              <a:r>
                <a:rPr kumimoji="1" lang="ja-JP" altLang="en-US" sz="2000" b="1" kern="1200" dirty="0" smtClean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 </a:t>
              </a:r>
              <a:r>
                <a:rPr lang="en-US" altLang="ja-JP" sz="2000" b="1" dirty="0" smtClean="0">
                  <a:solidFill>
                    <a:srgbClr val="DDDDDD"/>
                  </a:solidFill>
                  <a:sym typeface="Wingdings" pitchFamily="2" charset="2"/>
                </a:rPr>
                <a:t>for various sources</a:t>
              </a:r>
              <a:r>
                <a:rPr kumimoji="1" lang="ja-JP" altLang="en-US" sz="2000" b="1" kern="1200" dirty="0" smtClean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 </a:t>
              </a:r>
              <a:endParaRPr kumimoji="1" lang="ja-JP" altLang="en-US" sz="2000" b="1" kern="1200" dirty="0">
                <a:solidFill>
                  <a:srgbClr val="33CC33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endParaRPr>
            </a:p>
          </p:txBody>
        </p:sp>
        <p:sp>
          <p:nvSpPr>
            <p:cNvPr id="1070118" name="AutoShape 38"/>
            <p:cNvSpPr>
              <a:spLocks noChangeAspect="1" noChangeArrowheads="1"/>
            </p:cNvSpPr>
            <p:nvPr/>
          </p:nvSpPr>
          <p:spPr bwMode="auto">
            <a:xfrm>
              <a:off x="4427538" y="2708275"/>
              <a:ext cx="4537075" cy="3673475"/>
            </a:xfrm>
            <a:prstGeom prst="roundRect">
              <a:avLst>
                <a:gd name="adj" fmla="val 3796"/>
              </a:avLst>
            </a:prstGeom>
            <a:noFill/>
            <a:ln w="1270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2" name="グループ化 91"/>
            <p:cNvGrpSpPr/>
            <p:nvPr/>
          </p:nvGrpSpPr>
          <p:grpSpPr>
            <a:xfrm>
              <a:off x="4429124" y="3286124"/>
              <a:ext cx="4500594" cy="3071834"/>
              <a:chOff x="900113" y="1857364"/>
              <a:chExt cx="7743853" cy="4595824"/>
            </a:xfrm>
          </p:grpSpPr>
          <p:sp>
            <p:nvSpPr>
              <p:cNvPr id="65" name="AutoShape 3"/>
              <p:cNvSpPr>
                <a:spLocks noChangeAspect="1" noChangeArrowheads="1"/>
              </p:cNvSpPr>
              <p:nvPr/>
            </p:nvSpPr>
            <p:spPr bwMode="auto">
              <a:xfrm>
                <a:off x="900113" y="2205038"/>
                <a:ext cx="7632701" cy="4222751"/>
              </a:xfrm>
              <a:prstGeom prst="roundRect">
                <a:avLst>
                  <a:gd name="adj" fmla="val 1917"/>
                </a:avLst>
              </a:prstGeom>
              <a:solidFill>
                <a:srgbClr val="FFFFFF">
                  <a:alpha val="10001"/>
                </a:srgb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anchor="ctr">
                <a:noAutofit/>
              </a:bodyPr>
              <a:lstStyle/>
              <a:p>
                <a:endParaRPr lang="ja-JP" altLang="en-US" sz="800" dirty="0">
                  <a:latin typeface="+mn-ea"/>
                  <a:ea typeface="+mn-ea"/>
                </a:endParaRPr>
              </a:p>
            </p:txBody>
          </p:sp>
          <p:pic>
            <p:nvPicPr>
              <p:cNvPr id="66" name="Picture 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993775" y="2181225"/>
                <a:ext cx="7343775" cy="4271963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67" name="Freeform 5"/>
              <p:cNvSpPr>
                <a:spLocks noChangeAspect="1"/>
              </p:cNvSpPr>
              <p:nvPr/>
            </p:nvSpPr>
            <p:spPr bwMode="auto">
              <a:xfrm>
                <a:off x="4859338" y="2420939"/>
                <a:ext cx="1438275" cy="3330575"/>
              </a:xfrm>
              <a:custGeom>
                <a:avLst/>
                <a:gdLst/>
                <a:ahLst/>
                <a:cxnLst>
                  <a:cxn ang="0">
                    <a:pos x="768" y="1776"/>
                  </a:cxn>
                  <a:cxn ang="0">
                    <a:pos x="384" y="0"/>
                  </a:cxn>
                  <a:cxn ang="0">
                    <a:pos x="0" y="0"/>
                  </a:cxn>
                  <a:cxn ang="0">
                    <a:pos x="432" y="1776"/>
                  </a:cxn>
                  <a:cxn ang="0">
                    <a:pos x="768" y="1776"/>
                  </a:cxn>
                </a:cxnLst>
                <a:rect l="0" t="0" r="r" b="b"/>
                <a:pathLst>
                  <a:path w="768" h="1776">
                    <a:moveTo>
                      <a:pt x="768" y="1776"/>
                    </a:moveTo>
                    <a:lnTo>
                      <a:pt x="384" y="0"/>
                    </a:lnTo>
                    <a:lnTo>
                      <a:pt x="0" y="0"/>
                    </a:lnTo>
                    <a:lnTo>
                      <a:pt x="432" y="1776"/>
                    </a:lnTo>
                    <a:lnTo>
                      <a:pt x="768" y="1776"/>
                    </a:lnTo>
                    <a:close/>
                  </a:path>
                </a:pathLst>
              </a:custGeom>
              <a:solidFill>
                <a:srgbClr val="C0C0C0">
                  <a:alpha val="20000"/>
                </a:srgbClr>
              </a:solidFill>
              <a:ln w="1587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>
                <a:noAutofit/>
              </a:bodyPr>
              <a:lstStyle/>
              <a:p>
                <a:endParaRPr lang="ja-JP" altLang="en-US" sz="800" dirty="0">
                  <a:latin typeface="+mn-ea"/>
                  <a:ea typeface="+mn-ea"/>
                </a:endParaRPr>
              </a:p>
            </p:txBody>
          </p:sp>
          <p:sp>
            <p:nvSpPr>
              <p:cNvPr id="68" name="Rectangle 6"/>
              <p:cNvSpPr>
                <a:spLocks noChangeAspect="1" noChangeArrowheads="1"/>
              </p:cNvSpPr>
              <p:nvPr/>
            </p:nvSpPr>
            <p:spPr bwMode="auto">
              <a:xfrm>
                <a:off x="4643439" y="4143380"/>
                <a:ext cx="1444626" cy="3693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noAutofit/>
              </a:bodyPr>
              <a:lstStyle/>
              <a:p>
                <a:pPr algn="l">
                  <a:lnSpc>
                    <a:spcPct val="90000"/>
                  </a:lnSpc>
                  <a:buFontTx/>
                  <a:buNone/>
                </a:pPr>
                <a:r>
                  <a:rPr lang="en-US" altLang="ja-JP" sz="800" b="1" dirty="0">
                    <a:solidFill>
                      <a:srgbClr val="CC99FF"/>
                    </a:solidFill>
                    <a:latin typeface="+mn-ea"/>
                    <a:ea typeface="+mn-ea"/>
                  </a:rPr>
                  <a:t>  DECIGO </a:t>
                </a:r>
              </a:p>
            </p:txBody>
          </p:sp>
          <p:sp>
            <p:nvSpPr>
              <p:cNvPr id="69" name="Freeform 8"/>
              <p:cNvSpPr>
                <a:spLocks noChangeAspect="1"/>
              </p:cNvSpPr>
              <p:nvPr/>
            </p:nvSpPr>
            <p:spPr bwMode="auto">
              <a:xfrm>
                <a:off x="6786563" y="3354387"/>
                <a:ext cx="719137" cy="71913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84" y="48"/>
                  </a:cxn>
                  <a:cxn ang="0">
                    <a:pos x="384" y="384"/>
                  </a:cxn>
                  <a:cxn ang="0">
                    <a:pos x="0" y="384"/>
                  </a:cxn>
                  <a:cxn ang="0">
                    <a:pos x="0" y="0"/>
                  </a:cxn>
                </a:cxnLst>
                <a:rect l="0" t="0" r="r" b="b"/>
                <a:pathLst>
                  <a:path w="384" h="384">
                    <a:moveTo>
                      <a:pt x="0" y="0"/>
                    </a:moveTo>
                    <a:lnTo>
                      <a:pt x="384" y="48"/>
                    </a:lnTo>
                    <a:lnTo>
                      <a:pt x="384" y="384"/>
                    </a:lnTo>
                    <a:lnTo>
                      <a:pt x="0" y="3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99">
                  <a:alpha val="50000"/>
                </a:srgbClr>
              </a:solidFill>
              <a:ln w="317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>
                <a:noAutofit/>
              </a:bodyPr>
              <a:lstStyle/>
              <a:p>
                <a:endParaRPr lang="ja-JP" altLang="en-US" sz="800" dirty="0">
                  <a:latin typeface="+mn-ea"/>
                  <a:ea typeface="+mn-ea"/>
                </a:endParaRPr>
              </a:p>
            </p:txBody>
          </p:sp>
          <p:sp>
            <p:nvSpPr>
              <p:cNvPr id="70" name="Freeform 9"/>
              <p:cNvSpPr>
                <a:spLocks noChangeAspect="1"/>
              </p:cNvSpPr>
              <p:nvPr/>
            </p:nvSpPr>
            <p:spPr bwMode="auto">
              <a:xfrm>
                <a:off x="6065838" y="3119439"/>
                <a:ext cx="1530349" cy="987425"/>
              </a:xfrm>
              <a:custGeom>
                <a:avLst/>
                <a:gdLst/>
                <a:ahLst/>
                <a:cxnLst>
                  <a:cxn ang="0">
                    <a:pos x="816" y="336"/>
                  </a:cxn>
                  <a:cxn ang="0">
                    <a:pos x="0" y="0"/>
                  </a:cxn>
                  <a:cxn ang="0">
                    <a:pos x="0" y="192"/>
                  </a:cxn>
                  <a:cxn ang="0">
                    <a:pos x="816" y="528"/>
                  </a:cxn>
                  <a:cxn ang="0">
                    <a:pos x="816" y="336"/>
                  </a:cxn>
                </a:cxnLst>
                <a:rect l="0" t="0" r="r" b="b"/>
                <a:pathLst>
                  <a:path w="816" h="528">
                    <a:moveTo>
                      <a:pt x="816" y="336"/>
                    </a:moveTo>
                    <a:lnTo>
                      <a:pt x="0" y="0"/>
                    </a:lnTo>
                    <a:lnTo>
                      <a:pt x="0" y="192"/>
                    </a:lnTo>
                    <a:lnTo>
                      <a:pt x="816" y="528"/>
                    </a:lnTo>
                    <a:lnTo>
                      <a:pt x="816" y="336"/>
                    </a:lnTo>
                    <a:close/>
                  </a:path>
                </a:pathLst>
              </a:custGeom>
              <a:solidFill>
                <a:srgbClr val="CCFFCC">
                  <a:alpha val="50000"/>
                </a:srgbClr>
              </a:solidFill>
              <a:ln w="1587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>
                <a:noAutofit/>
              </a:bodyPr>
              <a:lstStyle/>
              <a:p>
                <a:endParaRPr lang="ja-JP" altLang="en-US" sz="800" dirty="0">
                  <a:latin typeface="+mn-ea"/>
                  <a:ea typeface="+mn-ea"/>
                </a:endParaRPr>
              </a:p>
            </p:txBody>
          </p:sp>
          <p:sp>
            <p:nvSpPr>
              <p:cNvPr id="71" name="Oval 10"/>
              <p:cNvSpPr>
                <a:spLocks noChangeAspect="1" noChangeArrowheads="1"/>
              </p:cNvSpPr>
              <p:nvPr/>
            </p:nvSpPr>
            <p:spPr bwMode="auto">
              <a:xfrm>
                <a:off x="7146924" y="4106862"/>
                <a:ext cx="179388" cy="180976"/>
              </a:xfrm>
              <a:prstGeom prst="ellipse">
                <a:avLst/>
              </a:prstGeom>
              <a:solidFill>
                <a:srgbClr val="FF9900"/>
              </a:solidFill>
              <a:ln w="1587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noAutofit/>
              </a:bodyPr>
              <a:lstStyle/>
              <a:p>
                <a:endParaRPr lang="ja-JP" altLang="en-US" sz="800" dirty="0">
                  <a:latin typeface="+mn-ea"/>
                  <a:ea typeface="+mn-ea"/>
                </a:endParaRPr>
              </a:p>
            </p:txBody>
          </p:sp>
          <p:sp>
            <p:nvSpPr>
              <p:cNvPr id="72" name="Freeform 11"/>
              <p:cNvSpPr>
                <a:spLocks noChangeAspect="1"/>
              </p:cNvSpPr>
              <p:nvPr/>
            </p:nvSpPr>
            <p:spPr bwMode="auto">
              <a:xfrm>
                <a:off x="6065838" y="3836989"/>
                <a:ext cx="539751" cy="900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8" y="96"/>
                  </a:cxn>
                  <a:cxn ang="0">
                    <a:pos x="288" y="480"/>
                  </a:cxn>
                  <a:cxn ang="0">
                    <a:pos x="48" y="432"/>
                  </a:cxn>
                  <a:cxn ang="0">
                    <a:pos x="0" y="0"/>
                  </a:cxn>
                </a:cxnLst>
                <a:rect l="0" t="0" r="r" b="b"/>
                <a:pathLst>
                  <a:path w="288" h="480">
                    <a:moveTo>
                      <a:pt x="0" y="0"/>
                    </a:moveTo>
                    <a:lnTo>
                      <a:pt x="288" y="96"/>
                    </a:lnTo>
                    <a:lnTo>
                      <a:pt x="288" y="480"/>
                    </a:lnTo>
                    <a:lnTo>
                      <a:pt x="48" y="4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C99">
                  <a:alpha val="50000"/>
                </a:srgbClr>
              </a:solidFill>
              <a:ln w="1587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>
                <a:noAutofit/>
              </a:bodyPr>
              <a:lstStyle/>
              <a:p>
                <a:endParaRPr lang="ja-JP" altLang="en-US" sz="800" dirty="0">
                  <a:latin typeface="+mn-ea"/>
                  <a:ea typeface="+mn-ea"/>
                </a:endParaRPr>
              </a:p>
            </p:txBody>
          </p:sp>
          <p:sp>
            <p:nvSpPr>
              <p:cNvPr id="73" name="Rectangle 12"/>
              <p:cNvSpPr>
                <a:spLocks noChangeAspect="1" noChangeArrowheads="1"/>
              </p:cNvSpPr>
              <p:nvPr/>
            </p:nvSpPr>
            <p:spPr bwMode="auto">
              <a:xfrm>
                <a:off x="7246939" y="4600527"/>
                <a:ext cx="851516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noAutofit/>
              </a:bodyPr>
              <a:lstStyle/>
              <a:p>
                <a:pPr>
                  <a:buFontTx/>
                  <a:buNone/>
                </a:pPr>
                <a:r>
                  <a:rPr lang="en-US" altLang="ja-JP" sz="800" b="1" dirty="0">
                    <a:solidFill>
                      <a:srgbClr val="FFCC99"/>
                    </a:solidFill>
                    <a:latin typeface="+mn-ea"/>
                    <a:ea typeface="+mn-ea"/>
                  </a:rPr>
                  <a:t>LCGT</a:t>
                </a:r>
              </a:p>
            </p:txBody>
          </p:sp>
          <p:sp>
            <p:nvSpPr>
              <p:cNvPr id="74" name="Rectangle 13"/>
              <p:cNvSpPr>
                <a:spLocks noChangeAspect="1" noChangeArrowheads="1"/>
              </p:cNvSpPr>
              <p:nvPr/>
            </p:nvSpPr>
            <p:spPr bwMode="auto">
              <a:xfrm>
                <a:off x="6982308" y="3253087"/>
                <a:ext cx="1233030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noAutofit/>
              </a:bodyPr>
              <a:lstStyle/>
              <a:p>
                <a:pPr algn="l">
                  <a:buFontTx/>
                  <a:buNone/>
                </a:pPr>
                <a:r>
                  <a:rPr lang="en-US" altLang="ja-JP" sz="800" b="1" dirty="0" smtClean="0">
                    <a:solidFill>
                      <a:srgbClr val="FFFF66"/>
                    </a:solidFill>
                    <a:latin typeface="+mn-ea"/>
                    <a:ea typeface="+mn-ea"/>
                  </a:rPr>
                  <a:t>Core-collapse</a:t>
                </a:r>
              </a:p>
              <a:p>
                <a:pPr algn="l">
                  <a:buFontTx/>
                  <a:buNone/>
                </a:pPr>
                <a:r>
                  <a:rPr lang="en-US" altLang="ja-JP" sz="800" b="1" dirty="0" smtClean="0">
                    <a:solidFill>
                      <a:srgbClr val="FFFF66"/>
                    </a:solidFill>
                    <a:latin typeface="+mn-ea"/>
                    <a:ea typeface="+mn-ea"/>
                  </a:rPr>
                  <a:t>Supernovae</a:t>
                </a:r>
              </a:p>
            </p:txBody>
          </p:sp>
          <p:sp>
            <p:nvSpPr>
              <p:cNvPr id="75" name="Rectangle 14"/>
              <p:cNvSpPr>
                <a:spLocks noChangeAspect="1" noChangeArrowheads="1"/>
              </p:cNvSpPr>
              <p:nvPr/>
            </p:nvSpPr>
            <p:spPr bwMode="auto">
              <a:xfrm>
                <a:off x="6000761" y="2967335"/>
                <a:ext cx="934871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noAutofit/>
              </a:bodyPr>
              <a:lstStyle/>
              <a:p>
                <a:pPr algn="l">
                  <a:buFontTx/>
                  <a:buNone/>
                </a:pPr>
                <a:r>
                  <a:rPr lang="en-US" altLang="ja-JP" sz="800" b="1" dirty="0" smtClean="0">
                    <a:solidFill>
                      <a:srgbClr val="CCFFCC"/>
                    </a:solidFill>
                    <a:latin typeface="+mn-ea"/>
                    <a:ea typeface="+mn-ea"/>
                  </a:rPr>
                  <a:t>NS binary</a:t>
                </a:r>
              </a:p>
              <a:p>
                <a:pPr algn="l">
                  <a:buFontTx/>
                  <a:buNone/>
                </a:pPr>
                <a:r>
                  <a:rPr lang="en-US" altLang="ja-JP" sz="800" b="1" dirty="0" smtClean="0">
                    <a:solidFill>
                      <a:srgbClr val="CCFFCC"/>
                    </a:solidFill>
                    <a:latin typeface="+mn-ea"/>
                    <a:ea typeface="+mn-ea"/>
                  </a:rPr>
                  <a:t>   inspiral</a:t>
                </a:r>
                <a:endParaRPr lang="ja-JP" altLang="en-US" sz="800" b="1" dirty="0">
                  <a:solidFill>
                    <a:srgbClr val="CCFFCC"/>
                  </a:solidFill>
                  <a:latin typeface="+mn-ea"/>
                  <a:ea typeface="+mn-ea"/>
                </a:endParaRPr>
              </a:p>
            </p:txBody>
          </p:sp>
          <p:sp>
            <p:nvSpPr>
              <p:cNvPr id="76" name="Rectangle 15"/>
              <p:cNvSpPr>
                <a:spLocks noChangeAspect="1" noChangeArrowheads="1"/>
              </p:cNvSpPr>
              <p:nvPr/>
            </p:nvSpPr>
            <p:spPr bwMode="auto">
              <a:xfrm>
                <a:off x="7297761" y="3960820"/>
                <a:ext cx="631825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noAutofit/>
              </a:bodyPr>
              <a:lstStyle/>
              <a:p>
                <a:pPr algn="l">
                  <a:buFontTx/>
                  <a:buNone/>
                </a:pPr>
                <a:r>
                  <a:rPr lang="en-US" altLang="ja-JP" sz="800" b="1" dirty="0">
                    <a:solidFill>
                      <a:srgbClr val="FF9900"/>
                    </a:solidFill>
                    <a:latin typeface="+mn-ea"/>
                    <a:ea typeface="+mn-ea"/>
                  </a:rPr>
                  <a:t>ScoX-1</a:t>
                </a:r>
              </a:p>
              <a:p>
                <a:pPr algn="l">
                  <a:buFontTx/>
                  <a:buNone/>
                </a:pPr>
                <a:r>
                  <a:rPr lang="en-US" altLang="ja-JP" sz="800" b="1" dirty="0">
                    <a:solidFill>
                      <a:srgbClr val="FF9900"/>
                    </a:solidFill>
                    <a:latin typeface="+mn-ea"/>
                    <a:ea typeface="+mn-ea"/>
                  </a:rPr>
                  <a:t>  (1yr)</a:t>
                </a:r>
              </a:p>
            </p:txBody>
          </p:sp>
          <p:sp>
            <p:nvSpPr>
              <p:cNvPr id="77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6113464" y="3900487"/>
                <a:ext cx="755334" cy="430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noAutofit/>
              </a:bodyPr>
              <a:lstStyle/>
              <a:p>
                <a:pPr algn="l">
                  <a:buFontTx/>
                  <a:buNone/>
                </a:pPr>
                <a:r>
                  <a:rPr lang="en-US" altLang="ja-JP" sz="800" b="1" dirty="0" smtClean="0">
                    <a:solidFill>
                      <a:srgbClr val="FF9900"/>
                    </a:solidFill>
                    <a:latin typeface="+mn-ea"/>
                    <a:ea typeface="+mn-ea"/>
                  </a:rPr>
                  <a:t>Pulsar</a:t>
                </a:r>
                <a:endParaRPr lang="ja-JP" altLang="en-US" sz="800" b="1" dirty="0">
                  <a:solidFill>
                    <a:srgbClr val="FF9900"/>
                  </a:solidFill>
                  <a:latin typeface="+mn-ea"/>
                  <a:ea typeface="+mn-ea"/>
                </a:endParaRPr>
              </a:p>
              <a:p>
                <a:pPr algn="l">
                  <a:buFontTx/>
                  <a:buNone/>
                </a:pPr>
                <a:r>
                  <a:rPr lang="ja-JP" altLang="en-US" sz="800" b="1" dirty="0">
                    <a:solidFill>
                      <a:srgbClr val="FF9900"/>
                    </a:solidFill>
                    <a:latin typeface="+mn-ea"/>
                    <a:ea typeface="+mn-ea"/>
                  </a:rPr>
                  <a:t>　　  </a:t>
                </a:r>
                <a:r>
                  <a:rPr lang="en-US" altLang="ja-JP" sz="800" b="1" dirty="0">
                    <a:solidFill>
                      <a:srgbClr val="FF9900"/>
                    </a:solidFill>
                    <a:latin typeface="+mn-ea"/>
                    <a:ea typeface="+mn-ea"/>
                  </a:rPr>
                  <a:t>(1yr)</a:t>
                </a:r>
              </a:p>
            </p:txBody>
          </p:sp>
          <p:sp>
            <p:nvSpPr>
              <p:cNvPr id="78" name="Freeform 18"/>
              <p:cNvSpPr>
                <a:spLocks noChangeAspect="1"/>
              </p:cNvSpPr>
              <p:nvPr/>
            </p:nvSpPr>
            <p:spPr bwMode="auto">
              <a:xfrm>
                <a:off x="2339976" y="2757487"/>
                <a:ext cx="2146299" cy="15367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68" y="24"/>
                  </a:cxn>
                  <a:cxn ang="0">
                    <a:pos x="432" y="108"/>
                  </a:cxn>
                  <a:cxn ang="0">
                    <a:pos x="528" y="138"/>
                  </a:cxn>
                  <a:cxn ang="0">
                    <a:pos x="564" y="162"/>
                  </a:cxn>
                  <a:cxn ang="0">
                    <a:pos x="624" y="216"/>
                  </a:cxn>
                  <a:cxn ang="0">
                    <a:pos x="654" y="240"/>
                  </a:cxn>
                  <a:cxn ang="0">
                    <a:pos x="666" y="258"/>
                  </a:cxn>
                  <a:cxn ang="0">
                    <a:pos x="684" y="270"/>
                  </a:cxn>
                  <a:cxn ang="0">
                    <a:pos x="756" y="348"/>
                  </a:cxn>
                  <a:cxn ang="0">
                    <a:pos x="780" y="378"/>
                  </a:cxn>
                  <a:cxn ang="0">
                    <a:pos x="816" y="426"/>
                  </a:cxn>
                  <a:cxn ang="0">
                    <a:pos x="840" y="456"/>
                  </a:cxn>
                  <a:cxn ang="0">
                    <a:pos x="864" y="492"/>
                  </a:cxn>
                  <a:cxn ang="0">
                    <a:pos x="918" y="534"/>
                  </a:cxn>
                  <a:cxn ang="0">
                    <a:pos x="930" y="552"/>
                  </a:cxn>
                  <a:cxn ang="0">
                    <a:pos x="948" y="564"/>
                  </a:cxn>
                  <a:cxn ang="0">
                    <a:pos x="1050" y="678"/>
                  </a:cxn>
                  <a:cxn ang="0">
                    <a:pos x="1098" y="726"/>
                  </a:cxn>
                  <a:cxn ang="0">
                    <a:pos x="1134" y="750"/>
                  </a:cxn>
                  <a:cxn ang="0">
                    <a:pos x="1152" y="762"/>
                  </a:cxn>
                  <a:cxn ang="0">
                    <a:pos x="1164" y="780"/>
                  </a:cxn>
                  <a:cxn ang="0">
                    <a:pos x="1182" y="792"/>
                  </a:cxn>
                  <a:cxn ang="0">
                    <a:pos x="1224" y="840"/>
                  </a:cxn>
                  <a:cxn ang="0">
                    <a:pos x="1242" y="870"/>
                  </a:cxn>
                </a:cxnLst>
                <a:rect l="0" t="0" r="r" b="b"/>
                <a:pathLst>
                  <a:path w="1242" h="870">
                    <a:moveTo>
                      <a:pt x="0" y="0"/>
                    </a:moveTo>
                    <a:cubicBezTo>
                      <a:pt x="58" y="5"/>
                      <a:pt x="110" y="18"/>
                      <a:pt x="168" y="24"/>
                    </a:cubicBezTo>
                    <a:cubicBezTo>
                      <a:pt x="256" y="53"/>
                      <a:pt x="344" y="79"/>
                      <a:pt x="432" y="108"/>
                    </a:cubicBezTo>
                    <a:cubicBezTo>
                      <a:pt x="461" y="118"/>
                      <a:pt x="502" y="123"/>
                      <a:pt x="528" y="138"/>
                    </a:cubicBezTo>
                    <a:cubicBezTo>
                      <a:pt x="541" y="145"/>
                      <a:pt x="564" y="162"/>
                      <a:pt x="564" y="162"/>
                    </a:cubicBezTo>
                    <a:cubicBezTo>
                      <a:pt x="578" y="183"/>
                      <a:pt x="600" y="208"/>
                      <a:pt x="624" y="216"/>
                    </a:cubicBezTo>
                    <a:cubicBezTo>
                      <a:pt x="658" y="268"/>
                      <a:pt x="613" y="207"/>
                      <a:pt x="654" y="240"/>
                    </a:cubicBezTo>
                    <a:cubicBezTo>
                      <a:pt x="660" y="245"/>
                      <a:pt x="661" y="253"/>
                      <a:pt x="666" y="258"/>
                    </a:cubicBezTo>
                    <a:cubicBezTo>
                      <a:pt x="671" y="263"/>
                      <a:pt x="678" y="266"/>
                      <a:pt x="684" y="270"/>
                    </a:cubicBezTo>
                    <a:cubicBezTo>
                      <a:pt x="702" y="297"/>
                      <a:pt x="724" y="337"/>
                      <a:pt x="756" y="348"/>
                    </a:cubicBezTo>
                    <a:cubicBezTo>
                      <a:pt x="768" y="383"/>
                      <a:pt x="753" y="351"/>
                      <a:pt x="780" y="378"/>
                    </a:cubicBezTo>
                    <a:cubicBezTo>
                      <a:pt x="801" y="399"/>
                      <a:pt x="788" y="407"/>
                      <a:pt x="816" y="426"/>
                    </a:cubicBezTo>
                    <a:cubicBezTo>
                      <a:pt x="830" y="467"/>
                      <a:pt x="811" y="423"/>
                      <a:pt x="840" y="456"/>
                    </a:cubicBezTo>
                    <a:cubicBezTo>
                      <a:pt x="849" y="467"/>
                      <a:pt x="852" y="484"/>
                      <a:pt x="864" y="492"/>
                    </a:cubicBezTo>
                    <a:cubicBezTo>
                      <a:pt x="883" y="505"/>
                      <a:pt x="899" y="521"/>
                      <a:pt x="918" y="534"/>
                    </a:cubicBezTo>
                    <a:cubicBezTo>
                      <a:pt x="922" y="540"/>
                      <a:pt x="925" y="547"/>
                      <a:pt x="930" y="552"/>
                    </a:cubicBezTo>
                    <a:cubicBezTo>
                      <a:pt x="935" y="557"/>
                      <a:pt x="943" y="559"/>
                      <a:pt x="948" y="564"/>
                    </a:cubicBezTo>
                    <a:cubicBezTo>
                      <a:pt x="978" y="599"/>
                      <a:pt x="1005" y="663"/>
                      <a:pt x="1050" y="678"/>
                    </a:cubicBezTo>
                    <a:cubicBezTo>
                      <a:pt x="1062" y="697"/>
                      <a:pt x="1080" y="712"/>
                      <a:pt x="1098" y="726"/>
                    </a:cubicBezTo>
                    <a:cubicBezTo>
                      <a:pt x="1109" y="735"/>
                      <a:pt x="1122" y="742"/>
                      <a:pt x="1134" y="750"/>
                    </a:cubicBezTo>
                    <a:cubicBezTo>
                      <a:pt x="1140" y="754"/>
                      <a:pt x="1152" y="762"/>
                      <a:pt x="1152" y="762"/>
                    </a:cubicBezTo>
                    <a:cubicBezTo>
                      <a:pt x="1156" y="768"/>
                      <a:pt x="1159" y="775"/>
                      <a:pt x="1164" y="780"/>
                    </a:cubicBezTo>
                    <a:cubicBezTo>
                      <a:pt x="1169" y="785"/>
                      <a:pt x="1177" y="787"/>
                      <a:pt x="1182" y="792"/>
                    </a:cubicBezTo>
                    <a:cubicBezTo>
                      <a:pt x="1231" y="848"/>
                      <a:pt x="1184" y="813"/>
                      <a:pt x="1224" y="840"/>
                    </a:cubicBezTo>
                    <a:cubicBezTo>
                      <a:pt x="1232" y="863"/>
                      <a:pt x="1226" y="854"/>
                      <a:pt x="1242" y="870"/>
                    </a:cubicBezTo>
                  </a:path>
                </a:pathLst>
              </a:custGeom>
              <a:noFill/>
              <a:ln w="63500" cap="flat" cmpd="sng">
                <a:solidFill>
                  <a:srgbClr val="C0C0C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>
                <a:noAutofit/>
              </a:bodyPr>
              <a:lstStyle/>
              <a:p>
                <a:endParaRPr lang="ja-JP" altLang="en-US" sz="800" dirty="0">
                  <a:latin typeface="+mn-ea"/>
                  <a:ea typeface="+mn-ea"/>
                </a:endParaRPr>
              </a:p>
            </p:txBody>
          </p:sp>
          <p:sp>
            <p:nvSpPr>
              <p:cNvPr id="79" name="Freeform 19"/>
              <p:cNvSpPr>
                <a:spLocks noChangeAspect="1"/>
              </p:cNvSpPr>
              <p:nvPr/>
            </p:nvSpPr>
            <p:spPr bwMode="auto">
              <a:xfrm>
                <a:off x="3186112" y="2397124"/>
                <a:ext cx="1890712" cy="1081088"/>
              </a:xfrm>
              <a:custGeom>
                <a:avLst/>
                <a:gdLst/>
                <a:ahLst/>
                <a:cxnLst>
                  <a:cxn ang="0">
                    <a:pos x="1008" y="432"/>
                  </a:cxn>
                  <a:cxn ang="0">
                    <a:pos x="48" y="0"/>
                  </a:cxn>
                  <a:cxn ang="0">
                    <a:pos x="0" y="240"/>
                  </a:cxn>
                  <a:cxn ang="0">
                    <a:pos x="1008" y="576"/>
                  </a:cxn>
                  <a:cxn ang="0">
                    <a:pos x="1008" y="432"/>
                  </a:cxn>
                </a:cxnLst>
                <a:rect l="0" t="0" r="r" b="b"/>
                <a:pathLst>
                  <a:path w="1008" h="576">
                    <a:moveTo>
                      <a:pt x="1008" y="432"/>
                    </a:moveTo>
                    <a:lnTo>
                      <a:pt x="48" y="0"/>
                    </a:lnTo>
                    <a:lnTo>
                      <a:pt x="0" y="240"/>
                    </a:lnTo>
                    <a:lnTo>
                      <a:pt x="1008" y="576"/>
                    </a:lnTo>
                    <a:lnTo>
                      <a:pt x="1008" y="432"/>
                    </a:lnTo>
                    <a:close/>
                  </a:path>
                </a:pathLst>
              </a:custGeom>
              <a:solidFill>
                <a:srgbClr val="CCFFFF">
                  <a:alpha val="50000"/>
                </a:srgbClr>
              </a:solidFill>
              <a:ln w="1587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>
                <a:noAutofit/>
              </a:bodyPr>
              <a:lstStyle/>
              <a:p>
                <a:endParaRPr lang="ja-JP" altLang="en-US" sz="800" dirty="0">
                  <a:latin typeface="+mn-ea"/>
                  <a:ea typeface="+mn-ea"/>
                </a:endParaRPr>
              </a:p>
            </p:txBody>
          </p:sp>
          <p:sp>
            <p:nvSpPr>
              <p:cNvPr id="80" name="Freeform 20"/>
              <p:cNvSpPr>
                <a:spLocks noChangeAspect="1"/>
              </p:cNvSpPr>
              <p:nvPr/>
            </p:nvSpPr>
            <p:spPr bwMode="auto">
              <a:xfrm>
                <a:off x="2916238" y="2882900"/>
                <a:ext cx="1371600" cy="89852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70" y="30"/>
                  </a:cxn>
                  <a:cxn ang="0">
                    <a:pos x="492" y="96"/>
                  </a:cxn>
                  <a:cxn ang="0">
                    <a:pos x="672" y="162"/>
                  </a:cxn>
                  <a:cxn ang="0">
                    <a:pos x="732" y="198"/>
                  </a:cxn>
                  <a:cxn ang="0">
                    <a:pos x="732" y="240"/>
                  </a:cxn>
                  <a:cxn ang="0">
                    <a:pos x="714" y="300"/>
                  </a:cxn>
                  <a:cxn ang="0">
                    <a:pos x="618" y="480"/>
                  </a:cxn>
                  <a:cxn ang="0">
                    <a:pos x="576" y="480"/>
                  </a:cxn>
                  <a:cxn ang="0">
                    <a:pos x="492" y="384"/>
                  </a:cxn>
                  <a:cxn ang="0">
                    <a:pos x="444" y="330"/>
                  </a:cxn>
                  <a:cxn ang="0">
                    <a:pos x="372" y="240"/>
                  </a:cxn>
                  <a:cxn ang="0">
                    <a:pos x="276" y="144"/>
                  </a:cxn>
                  <a:cxn ang="0">
                    <a:pos x="204" y="84"/>
                  </a:cxn>
                  <a:cxn ang="0">
                    <a:pos x="78" y="18"/>
                  </a:cxn>
                  <a:cxn ang="0">
                    <a:pos x="0" y="0"/>
                  </a:cxn>
                </a:cxnLst>
                <a:rect l="0" t="0" r="r" b="b"/>
                <a:pathLst>
                  <a:path w="732" h="480">
                    <a:moveTo>
                      <a:pt x="0" y="0"/>
                    </a:moveTo>
                    <a:lnTo>
                      <a:pt x="270" y="30"/>
                    </a:lnTo>
                    <a:lnTo>
                      <a:pt x="492" y="96"/>
                    </a:lnTo>
                    <a:lnTo>
                      <a:pt x="672" y="162"/>
                    </a:lnTo>
                    <a:lnTo>
                      <a:pt x="732" y="198"/>
                    </a:lnTo>
                    <a:lnTo>
                      <a:pt x="732" y="240"/>
                    </a:lnTo>
                    <a:lnTo>
                      <a:pt x="714" y="300"/>
                    </a:lnTo>
                    <a:lnTo>
                      <a:pt x="618" y="480"/>
                    </a:lnTo>
                    <a:lnTo>
                      <a:pt x="576" y="480"/>
                    </a:lnTo>
                    <a:lnTo>
                      <a:pt x="492" y="384"/>
                    </a:lnTo>
                    <a:lnTo>
                      <a:pt x="444" y="330"/>
                    </a:lnTo>
                    <a:lnTo>
                      <a:pt x="372" y="240"/>
                    </a:lnTo>
                    <a:lnTo>
                      <a:pt x="276" y="144"/>
                    </a:lnTo>
                    <a:lnTo>
                      <a:pt x="204" y="84"/>
                    </a:lnTo>
                    <a:lnTo>
                      <a:pt x="78" y="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CFF">
                  <a:alpha val="50000"/>
                </a:srgbClr>
              </a:solidFill>
              <a:ln w="1587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>
                <a:noAutofit/>
              </a:bodyPr>
              <a:lstStyle/>
              <a:p>
                <a:endParaRPr lang="ja-JP" altLang="en-US" sz="800" dirty="0">
                  <a:latin typeface="+mn-ea"/>
                  <a:ea typeface="+mn-ea"/>
                </a:endParaRPr>
              </a:p>
            </p:txBody>
          </p:sp>
          <p:sp>
            <p:nvSpPr>
              <p:cNvPr id="81" name="Rectangle 22"/>
              <p:cNvSpPr>
                <a:spLocks noChangeAspect="1" noChangeArrowheads="1"/>
              </p:cNvSpPr>
              <p:nvPr/>
            </p:nvSpPr>
            <p:spPr bwMode="auto">
              <a:xfrm>
                <a:off x="3714744" y="2571744"/>
                <a:ext cx="1066318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noAutofit/>
              </a:bodyPr>
              <a:lstStyle/>
              <a:p>
                <a:pPr algn="l">
                  <a:buFontTx/>
                  <a:buNone/>
                </a:pPr>
                <a:r>
                  <a:rPr lang="en-US" altLang="ja-JP" sz="800" b="1" dirty="0" smtClean="0">
                    <a:solidFill>
                      <a:srgbClr val="99CCFF"/>
                    </a:solidFill>
                    <a:latin typeface="+mn-ea"/>
                    <a:ea typeface="+mn-ea"/>
                  </a:rPr>
                  <a:t>Massive BH</a:t>
                </a:r>
              </a:p>
              <a:p>
                <a:pPr algn="l">
                  <a:buFontTx/>
                  <a:buNone/>
                </a:pPr>
                <a:r>
                  <a:rPr lang="en-US" altLang="ja-JP" sz="800" b="1" dirty="0" smtClean="0">
                    <a:solidFill>
                      <a:srgbClr val="99CCFF"/>
                    </a:solidFill>
                    <a:latin typeface="+mn-ea"/>
                    <a:ea typeface="+mn-ea"/>
                  </a:rPr>
                  <a:t>     inspirals</a:t>
                </a:r>
                <a:endParaRPr lang="ja-JP" altLang="en-US" sz="800" b="1" dirty="0" smtClean="0">
                  <a:solidFill>
                    <a:srgbClr val="99CCFF"/>
                  </a:solidFill>
                  <a:latin typeface="+mn-ea"/>
                  <a:ea typeface="+mn-ea"/>
                </a:endParaRPr>
              </a:p>
            </p:txBody>
          </p:sp>
          <p:sp>
            <p:nvSpPr>
              <p:cNvPr id="82" name="Rectangle 23"/>
              <p:cNvSpPr>
                <a:spLocks noChangeAspect="1" noChangeArrowheads="1"/>
              </p:cNvSpPr>
              <p:nvPr/>
            </p:nvSpPr>
            <p:spPr bwMode="auto">
              <a:xfrm>
                <a:off x="3770177" y="3038773"/>
                <a:ext cx="801822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noAutofit/>
              </a:bodyPr>
              <a:lstStyle/>
              <a:p>
                <a:pPr algn="l">
                  <a:buFontTx/>
                  <a:buNone/>
                </a:pPr>
                <a:r>
                  <a:rPr lang="en-US" altLang="ja-JP" sz="800" b="1" dirty="0" smtClean="0">
                    <a:solidFill>
                      <a:srgbClr val="CC99FF"/>
                    </a:solidFill>
                    <a:latin typeface="+mn-ea"/>
                    <a:ea typeface="+mn-ea"/>
                  </a:rPr>
                  <a:t>Galaxy</a:t>
                </a:r>
              </a:p>
              <a:p>
                <a:pPr algn="l">
                  <a:buFontTx/>
                  <a:buNone/>
                </a:pPr>
                <a:r>
                  <a:rPr lang="en-US" altLang="ja-JP" sz="800" b="1" dirty="0" smtClean="0">
                    <a:solidFill>
                      <a:srgbClr val="CC99FF"/>
                    </a:solidFill>
                    <a:latin typeface="+mn-ea"/>
                    <a:ea typeface="+mn-ea"/>
                  </a:rPr>
                  <a:t>binaries</a:t>
                </a:r>
                <a:endParaRPr lang="ja-JP" altLang="en-US" sz="800" b="1" dirty="0">
                  <a:solidFill>
                    <a:srgbClr val="CC99FF"/>
                  </a:solidFill>
                  <a:latin typeface="+mn-ea"/>
                  <a:ea typeface="+mn-ea"/>
                </a:endParaRPr>
              </a:p>
            </p:txBody>
          </p:sp>
          <p:sp>
            <p:nvSpPr>
              <p:cNvPr id="83" name="Rectangle 25"/>
              <p:cNvSpPr>
                <a:spLocks noChangeAspect="1" noChangeArrowheads="1"/>
              </p:cNvSpPr>
              <p:nvPr/>
            </p:nvSpPr>
            <p:spPr bwMode="auto">
              <a:xfrm>
                <a:off x="5580064" y="5214950"/>
                <a:ext cx="1996059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noAutofit/>
              </a:bodyPr>
              <a:lstStyle/>
              <a:p>
                <a:pPr algn="l">
                  <a:buFontTx/>
                  <a:buNone/>
                </a:pPr>
                <a:r>
                  <a:rPr lang="en-US" altLang="ja-JP" sz="800" b="1" dirty="0" smtClean="0">
                    <a:solidFill>
                      <a:srgbClr val="DDDDDD"/>
                    </a:solidFill>
                    <a:latin typeface="+mn-ea"/>
                    <a:ea typeface="+mn-ea"/>
                  </a:rPr>
                  <a:t>Gravity-gradient noise</a:t>
                </a:r>
                <a:endParaRPr lang="ja-JP" altLang="en-US" sz="800" b="1" dirty="0">
                  <a:solidFill>
                    <a:srgbClr val="DDDDDD"/>
                  </a:solidFill>
                  <a:latin typeface="+mn-ea"/>
                  <a:ea typeface="+mn-ea"/>
                </a:endParaRPr>
              </a:p>
              <a:p>
                <a:pPr algn="l">
                  <a:buFontTx/>
                  <a:buNone/>
                </a:pPr>
                <a:r>
                  <a:rPr lang="ja-JP" altLang="en-US" sz="800" b="1" dirty="0">
                    <a:solidFill>
                      <a:srgbClr val="DDDDDD"/>
                    </a:solidFill>
                    <a:latin typeface="+mn-ea"/>
                    <a:ea typeface="+mn-ea"/>
                  </a:rPr>
                  <a:t> </a:t>
                </a:r>
                <a:r>
                  <a:rPr lang="en-US" altLang="ja-JP" sz="800" b="1" dirty="0" smtClean="0">
                    <a:solidFill>
                      <a:srgbClr val="DDDDDD"/>
                    </a:solidFill>
                    <a:latin typeface="+mn-ea"/>
                    <a:ea typeface="+mn-ea"/>
                  </a:rPr>
                  <a:t>(Terrestrial detectors)</a:t>
                </a:r>
                <a:endParaRPr lang="en-US" altLang="ja-JP" sz="800" b="1" dirty="0">
                  <a:solidFill>
                    <a:srgbClr val="DDDDDD"/>
                  </a:solidFill>
                  <a:latin typeface="+mn-ea"/>
                  <a:ea typeface="+mn-ea"/>
                </a:endParaRPr>
              </a:p>
            </p:txBody>
          </p:sp>
          <p:sp>
            <p:nvSpPr>
              <p:cNvPr id="84" name="Line 26"/>
              <p:cNvSpPr>
                <a:spLocks noChangeShapeType="1"/>
              </p:cNvSpPr>
              <p:nvPr/>
            </p:nvSpPr>
            <p:spPr bwMode="auto">
              <a:xfrm>
                <a:off x="5435600" y="2541588"/>
                <a:ext cx="720725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anchor="ctr">
                <a:noAutofit/>
              </a:bodyPr>
              <a:lstStyle/>
              <a:p>
                <a:endParaRPr lang="ja-JP" altLang="en-US" sz="800" dirty="0">
                  <a:latin typeface="+mn-ea"/>
                  <a:ea typeface="+mn-ea"/>
                </a:endParaRPr>
              </a:p>
            </p:txBody>
          </p:sp>
          <p:sp>
            <p:nvSpPr>
              <p:cNvPr id="85" name="Line 27"/>
              <p:cNvSpPr>
                <a:spLocks noChangeShapeType="1"/>
              </p:cNvSpPr>
              <p:nvPr/>
            </p:nvSpPr>
            <p:spPr bwMode="auto">
              <a:xfrm>
                <a:off x="5321300" y="2397125"/>
                <a:ext cx="142875" cy="142875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anchor="ctr">
                <a:noAutofit/>
              </a:bodyPr>
              <a:lstStyle/>
              <a:p>
                <a:endParaRPr lang="ja-JP" altLang="en-US" sz="800" dirty="0">
                  <a:latin typeface="+mn-ea"/>
                  <a:ea typeface="+mn-ea"/>
                </a:endParaRPr>
              </a:p>
            </p:txBody>
          </p:sp>
          <p:sp>
            <p:nvSpPr>
              <p:cNvPr id="86" name="Rectangle 28"/>
              <p:cNvSpPr>
                <a:spLocks noChangeAspect="1" noChangeArrowheads="1"/>
              </p:cNvSpPr>
              <p:nvPr/>
            </p:nvSpPr>
            <p:spPr bwMode="auto">
              <a:xfrm>
                <a:off x="5724526" y="2565400"/>
                <a:ext cx="1112838" cy="336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noAutofit/>
              </a:bodyPr>
              <a:lstStyle/>
              <a:p>
                <a:pPr>
                  <a:buFontTx/>
                  <a:buNone/>
                </a:pPr>
                <a:r>
                  <a:rPr lang="en-US" altLang="ja-JP" sz="800" b="1" dirty="0">
                    <a:solidFill>
                      <a:srgbClr val="FF9999"/>
                    </a:solidFill>
                    <a:latin typeface="+mn-ea"/>
                    <a:ea typeface="+mn-ea"/>
                  </a:rPr>
                  <a:t>DPF limit</a:t>
                </a:r>
              </a:p>
            </p:txBody>
          </p:sp>
          <p:sp>
            <p:nvSpPr>
              <p:cNvPr id="87" name="Line 3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339975" y="3062288"/>
                <a:ext cx="3455988" cy="2071687"/>
              </a:xfrm>
              <a:prstGeom prst="line">
                <a:avLst/>
              </a:prstGeom>
              <a:noFill/>
              <a:ln w="50800">
                <a:solidFill>
                  <a:srgbClr val="FF99CC"/>
                </a:solidFill>
                <a:round/>
                <a:headEnd/>
                <a:tailEnd/>
              </a:ln>
              <a:effectLst/>
            </p:spPr>
            <p:txBody>
              <a:bodyPr anchor="ctr">
                <a:noAutofit/>
              </a:bodyPr>
              <a:lstStyle/>
              <a:p>
                <a:endParaRPr lang="ja-JP" altLang="en-US" sz="800" dirty="0">
                  <a:latin typeface="+mn-ea"/>
                  <a:ea typeface="+mn-ea"/>
                </a:endParaRPr>
              </a:p>
            </p:txBody>
          </p:sp>
          <p:sp>
            <p:nvSpPr>
              <p:cNvPr id="88" name="Rectangle 31"/>
              <p:cNvSpPr>
                <a:spLocks noChangeAspect="1" noChangeArrowheads="1"/>
              </p:cNvSpPr>
              <p:nvPr/>
            </p:nvSpPr>
            <p:spPr bwMode="auto">
              <a:xfrm>
                <a:off x="2955155" y="4317372"/>
                <a:ext cx="1688284" cy="6832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noAutofit/>
              </a:bodyPr>
              <a:lstStyle/>
              <a:p>
                <a:pPr algn="l">
                  <a:buFontTx/>
                  <a:buNone/>
                </a:pPr>
                <a:r>
                  <a:rPr lang="en-US" altLang="ja-JP" sz="800" b="1" dirty="0" smtClean="0">
                    <a:solidFill>
                      <a:srgbClr val="FFCCCC"/>
                    </a:solidFill>
                    <a:latin typeface="+mn-ea"/>
                    <a:ea typeface="+mn-ea"/>
                  </a:rPr>
                  <a:t>Background GWs</a:t>
                </a:r>
              </a:p>
              <a:p>
                <a:pPr algn="l">
                  <a:buFontTx/>
                  <a:buNone/>
                </a:pPr>
                <a:r>
                  <a:rPr lang="en-US" altLang="ja-JP" sz="800" b="1" dirty="0" smtClean="0">
                    <a:solidFill>
                      <a:srgbClr val="FFCCCC"/>
                    </a:solidFill>
                    <a:latin typeface="+mn-ea"/>
                    <a:ea typeface="+mn-ea"/>
                  </a:rPr>
                  <a:t>from early universe</a:t>
                </a:r>
                <a:endParaRPr lang="ja-JP" altLang="en-US" sz="800" b="1" dirty="0">
                  <a:solidFill>
                    <a:srgbClr val="FFCCCC"/>
                  </a:solidFill>
                  <a:latin typeface="+mn-ea"/>
                  <a:ea typeface="+mn-ea"/>
                </a:endParaRPr>
              </a:p>
              <a:p>
                <a:pPr algn="l">
                  <a:lnSpc>
                    <a:spcPct val="120000"/>
                  </a:lnSpc>
                  <a:buFontTx/>
                  <a:buNone/>
                </a:pPr>
                <a:r>
                  <a:rPr lang="ja-JP" altLang="en-US" sz="800" b="1" dirty="0">
                    <a:solidFill>
                      <a:srgbClr val="FFCCCC"/>
                    </a:solidFill>
                    <a:latin typeface="+mn-ea"/>
                    <a:ea typeface="+mn-ea"/>
                  </a:rPr>
                  <a:t>    </a:t>
                </a:r>
                <a:r>
                  <a:rPr lang="en-US" altLang="ja-JP" sz="800" b="1" dirty="0">
                    <a:solidFill>
                      <a:srgbClr val="FFCCCC"/>
                    </a:solidFill>
                    <a:latin typeface="+mn-ea"/>
                    <a:ea typeface="+mn-ea"/>
                  </a:rPr>
                  <a:t>(W</a:t>
                </a:r>
                <a:r>
                  <a:rPr lang="en-US" altLang="ja-JP" sz="800" b="1" baseline="-10000" dirty="0">
                    <a:solidFill>
                      <a:srgbClr val="FFCCCC"/>
                    </a:solidFill>
                    <a:latin typeface="+mn-ea"/>
                    <a:ea typeface="+mn-ea"/>
                  </a:rPr>
                  <a:t>gw</a:t>
                </a:r>
                <a:r>
                  <a:rPr lang="en-US" altLang="ja-JP" sz="800" b="1" dirty="0">
                    <a:solidFill>
                      <a:srgbClr val="FFCCCC"/>
                    </a:solidFill>
                    <a:latin typeface="+mn-ea"/>
                    <a:ea typeface="+mn-ea"/>
                  </a:rPr>
                  <a:t>=10</a:t>
                </a:r>
                <a:r>
                  <a:rPr lang="en-US" altLang="ja-JP" sz="800" b="1" baseline="30000" dirty="0">
                    <a:solidFill>
                      <a:srgbClr val="FFCCCC"/>
                    </a:solidFill>
                    <a:latin typeface="+mn-ea"/>
                    <a:ea typeface="+mn-ea"/>
                  </a:rPr>
                  <a:t>-14</a:t>
                </a:r>
                <a:r>
                  <a:rPr lang="en-US" altLang="ja-JP" sz="800" b="1" dirty="0">
                    <a:solidFill>
                      <a:srgbClr val="FFCCCC"/>
                    </a:solidFill>
                    <a:latin typeface="+mn-ea"/>
                    <a:ea typeface="+mn-ea"/>
                  </a:rPr>
                  <a:t>)</a:t>
                </a:r>
              </a:p>
            </p:txBody>
          </p:sp>
          <p:pic>
            <p:nvPicPr>
              <p:cNvPr id="89" name="図 88" descr="txp_fig.bmp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90000"/>
              </a:blip>
              <a:stretch>
                <a:fillRect/>
              </a:stretch>
            </p:blipFill>
            <p:spPr>
              <a:xfrm>
                <a:off x="7000892" y="1857364"/>
                <a:ext cx="1643074" cy="438970"/>
              </a:xfrm>
              <a:prstGeom prst="rect">
                <a:avLst/>
              </a:prstGeom>
            </p:spPr>
          </p:pic>
          <p:sp>
            <p:nvSpPr>
              <p:cNvPr id="90" name="Rectangle 21"/>
              <p:cNvSpPr>
                <a:spLocks noChangeAspect="1" noChangeArrowheads="1"/>
              </p:cNvSpPr>
              <p:nvPr/>
            </p:nvSpPr>
            <p:spPr bwMode="auto">
              <a:xfrm>
                <a:off x="2668287" y="3723504"/>
                <a:ext cx="1475085" cy="2769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noAutofit/>
              </a:bodyPr>
              <a:lstStyle/>
              <a:p>
                <a:pPr algn="l">
                  <a:buFontTx/>
                  <a:buNone/>
                </a:pPr>
                <a:r>
                  <a:rPr lang="en-US" altLang="ja-JP" sz="800" b="1" dirty="0" smtClean="0">
                    <a:solidFill>
                      <a:srgbClr val="DDDDDD"/>
                    </a:solidFill>
                    <a:latin typeface="+mn-ea"/>
                    <a:ea typeface="+mn-ea"/>
                  </a:rPr>
                  <a:t>Foreground GWs</a:t>
                </a:r>
                <a:endParaRPr lang="ja-JP" altLang="en-US" sz="800" b="1" dirty="0">
                  <a:solidFill>
                    <a:srgbClr val="DDDDDD"/>
                  </a:solidFill>
                  <a:latin typeface="+mn-ea"/>
                  <a:ea typeface="+mn-ea"/>
                </a:endParaRPr>
              </a:p>
            </p:txBody>
          </p:sp>
          <p:sp>
            <p:nvSpPr>
              <p:cNvPr id="91" name="Rectangle 24"/>
              <p:cNvSpPr>
                <a:spLocks noChangeAspect="1" noChangeArrowheads="1"/>
              </p:cNvSpPr>
              <p:nvPr/>
            </p:nvSpPr>
            <p:spPr bwMode="auto">
              <a:xfrm>
                <a:off x="2320924" y="2925763"/>
                <a:ext cx="793807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noAutofit/>
              </a:bodyPr>
              <a:lstStyle/>
              <a:p>
                <a:pPr>
                  <a:buFontTx/>
                  <a:buNone/>
                </a:pPr>
                <a:r>
                  <a:rPr lang="en-US" altLang="ja-JP" sz="800" b="1" dirty="0">
                    <a:solidFill>
                      <a:srgbClr val="99CCFF"/>
                    </a:solidFill>
                    <a:latin typeface="+mn-ea"/>
                    <a:ea typeface="+mn-ea"/>
                  </a:rPr>
                  <a:t>LISA</a:t>
                </a:r>
              </a:p>
            </p:txBody>
          </p:sp>
        </p:grpSp>
      </p:grpSp>
      <p:sp>
        <p:nvSpPr>
          <p:cNvPr id="41" name="右矢印 40"/>
          <p:cNvSpPr/>
          <p:nvPr/>
        </p:nvSpPr>
        <p:spPr bwMode="auto">
          <a:xfrm>
            <a:off x="1714480" y="2143116"/>
            <a:ext cx="285752" cy="285752"/>
          </a:xfrm>
          <a:prstGeom prst="rightArrow">
            <a:avLst/>
          </a:prstGeom>
          <a:solidFill>
            <a:srgbClr val="FFFFFF">
              <a:alpha val="1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3" name="スライド番号プレースホルダ 4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AF75637-E8AC-4181-927C-9D85E9A3AAC1}" type="slidenum">
              <a:rPr lang="en-US" altLang="ja-JP" sz="14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altLang="ja-JP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SWIM launch and operation</a:t>
            </a:r>
            <a:endParaRPr lang="ja-JP" altLang="en-US" dirty="0"/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The 20th workshop on General Relativity and Gravitation  (JGRG20, Sept. 23, 2010, YITP, Kyoto)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357158" y="714356"/>
            <a:ext cx="5000660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Tiny GW detector module</a:t>
            </a:r>
            <a:endParaRPr kumimoji="1" lang="en-US" altLang="ja-JP" sz="2000" b="1" kern="1200" dirty="0" smtClean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</a:rPr>
              <a:t>     Launched in Jan. 23, 2009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0" name="AutoShape 2"/>
          <p:cNvSpPr>
            <a:spLocks noChangeArrowheads="1"/>
          </p:cNvSpPr>
          <p:nvPr/>
        </p:nvSpPr>
        <p:spPr bwMode="auto">
          <a:xfrm>
            <a:off x="250825" y="1916112"/>
            <a:ext cx="6481763" cy="4513284"/>
          </a:xfrm>
          <a:prstGeom prst="roundRect">
            <a:avLst>
              <a:gd name="adj" fmla="val 3069"/>
            </a:avLst>
          </a:prstGeom>
          <a:solidFill>
            <a:srgbClr val="C0C0C0">
              <a:alpha val="30000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51" name="Picture 6" descr="0082_2007_3_1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BFBDA6"/>
              </a:clrFrom>
              <a:clrTo>
                <a:srgbClr val="BFBDA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27313" y="2344738"/>
            <a:ext cx="3455987" cy="3216275"/>
          </a:xfrm>
          <a:prstGeom prst="roundRect">
            <a:avLst/>
          </a:prstGeom>
          <a:noFill/>
        </p:spPr>
      </p:pic>
      <p:sp>
        <p:nvSpPr>
          <p:cNvPr id="52" name="Rectangle 7"/>
          <p:cNvSpPr>
            <a:spLocks noChangeAspect="1" noChangeArrowheads="1"/>
          </p:cNvSpPr>
          <p:nvPr/>
        </p:nvSpPr>
        <p:spPr bwMode="auto">
          <a:xfrm>
            <a:off x="285720" y="2285992"/>
            <a:ext cx="1938321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66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Test mass</a:t>
            </a:r>
          </a:p>
        </p:txBody>
      </p:sp>
      <p:sp>
        <p:nvSpPr>
          <p:cNvPr id="53" name="Rectangle 8"/>
          <p:cNvSpPr>
            <a:spLocks noChangeAspect="1" noChangeArrowheads="1"/>
          </p:cNvSpPr>
          <p:nvPr/>
        </p:nvSpPr>
        <p:spPr bwMode="auto">
          <a:xfrm>
            <a:off x="1908175" y="4988494"/>
            <a:ext cx="2306635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66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Photo sensor</a:t>
            </a:r>
          </a:p>
        </p:txBody>
      </p:sp>
      <p:sp>
        <p:nvSpPr>
          <p:cNvPr id="54" name="Rectangle 9"/>
          <p:cNvSpPr>
            <a:spLocks noChangeAspect="1" noChangeArrowheads="1"/>
          </p:cNvSpPr>
          <p:nvPr/>
        </p:nvSpPr>
        <p:spPr bwMode="auto">
          <a:xfrm>
            <a:off x="5143504" y="4357694"/>
            <a:ext cx="1296988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66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Coil</a:t>
            </a:r>
          </a:p>
        </p:txBody>
      </p:sp>
      <p:sp>
        <p:nvSpPr>
          <p:cNvPr id="55" name="Line 10"/>
          <p:cNvSpPr>
            <a:spLocks noChangeShapeType="1"/>
          </p:cNvSpPr>
          <p:nvPr/>
        </p:nvSpPr>
        <p:spPr bwMode="auto">
          <a:xfrm flipH="1" flipV="1">
            <a:off x="4500563" y="4221163"/>
            <a:ext cx="642941" cy="279407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6" name="Line 11"/>
          <p:cNvSpPr>
            <a:spLocks noChangeShapeType="1"/>
          </p:cNvSpPr>
          <p:nvPr/>
        </p:nvSpPr>
        <p:spPr bwMode="auto">
          <a:xfrm flipV="1">
            <a:off x="2643173" y="4005262"/>
            <a:ext cx="776301" cy="1066811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7" name="Line 12"/>
          <p:cNvSpPr>
            <a:spLocks noChangeShapeType="1"/>
          </p:cNvSpPr>
          <p:nvPr/>
        </p:nvSpPr>
        <p:spPr bwMode="auto">
          <a:xfrm>
            <a:off x="3000364" y="3000372"/>
            <a:ext cx="779474" cy="500066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58" name="Picture 16" descr="IMG_026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5276850"/>
            <a:ext cx="1812925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188" y="3141663"/>
            <a:ext cx="1511300" cy="14176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pic>
        <p:nvPicPr>
          <p:cNvPr id="60" name="Picture 1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9413" y="4797425"/>
            <a:ext cx="1493837" cy="1511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61" name="Rectangle 19"/>
          <p:cNvSpPr>
            <a:spLocks noChangeArrowheads="1"/>
          </p:cNvSpPr>
          <p:nvPr/>
        </p:nvSpPr>
        <p:spPr bwMode="auto">
          <a:xfrm>
            <a:off x="285720" y="1916113"/>
            <a:ext cx="5689600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TAM: Torsion Antenna Module with free-falling test mass       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                      (Size : 80mm cube, Weight : ~500g)</a:t>
            </a:r>
          </a:p>
        </p:txBody>
      </p:sp>
      <p:sp>
        <p:nvSpPr>
          <p:cNvPr id="62" name="Rectangle 20"/>
          <p:cNvSpPr>
            <a:spLocks noChangeAspect="1" noChangeArrowheads="1"/>
          </p:cNvSpPr>
          <p:nvPr/>
        </p:nvSpPr>
        <p:spPr bwMode="auto">
          <a:xfrm>
            <a:off x="1928794" y="5342295"/>
            <a:ext cx="2663825" cy="10156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Reflective-type  optical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displacement sensor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Separation to mass ~1mm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Sensitivity ~ 10</a:t>
            </a:r>
            <a:r>
              <a:rPr kumimoji="1" lang="en-US" altLang="ja-JP" sz="1200" b="1" kern="1200" baseline="300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-9</a:t>
            </a: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200" b="1" kern="1200" baseline="300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6 PSs to monitor mass motion</a:t>
            </a:r>
          </a:p>
        </p:txBody>
      </p:sp>
      <p:sp>
        <p:nvSpPr>
          <p:cNvPr id="63" name="Rectangle 21"/>
          <p:cNvSpPr>
            <a:spLocks noChangeAspect="1" noChangeArrowheads="1"/>
          </p:cNvSpPr>
          <p:nvPr/>
        </p:nvSpPr>
        <p:spPr bwMode="auto">
          <a:xfrm>
            <a:off x="263515" y="2610145"/>
            <a:ext cx="2879725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~47g Aluminum, Surface polished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Small magnets for position control</a:t>
            </a:r>
          </a:p>
        </p:txBody>
      </p:sp>
      <p:sp>
        <p:nvSpPr>
          <p:cNvPr id="64" name="Line 23"/>
          <p:cNvSpPr>
            <a:spLocks noChangeShapeType="1"/>
          </p:cNvSpPr>
          <p:nvPr/>
        </p:nvSpPr>
        <p:spPr bwMode="auto">
          <a:xfrm flipH="1" flipV="1">
            <a:off x="4716462" y="3933825"/>
            <a:ext cx="498479" cy="495307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5" name="図 16" descr="photo_sat_3_01L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4949" y="785794"/>
            <a:ext cx="2947303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5401" name="Rectangle 25"/>
          <p:cNvSpPr>
            <a:spLocks noChangeArrowheads="1"/>
          </p:cNvSpPr>
          <p:nvPr/>
        </p:nvSpPr>
        <p:spPr bwMode="auto">
          <a:xfrm>
            <a:off x="8215338" y="857232"/>
            <a:ext cx="925513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8F8F8"/>
                </a:solidFill>
              </a:rPr>
              <a:t>Photo</a:t>
            </a:r>
            <a:r>
              <a:rPr kumimoji="1" lang="ja-JP" altLang="en-US" sz="14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：   </a:t>
            </a:r>
            <a:endParaRPr kumimoji="1" lang="en-US" altLang="ja-JP" sz="14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8F8F8"/>
                </a:solidFill>
              </a:rPr>
              <a:t>   </a:t>
            </a:r>
            <a:r>
              <a:rPr kumimoji="1" lang="en-US" altLang="ja-JP" sz="14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JAXA</a:t>
            </a:r>
            <a:endParaRPr kumimoji="1" lang="en-US" altLang="ja-JP" sz="14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1" name="円/楕円 20"/>
          <p:cNvSpPr/>
          <p:nvPr/>
        </p:nvSpPr>
        <p:spPr bwMode="auto">
          <a:xfrm>
            <a:off x="6643702" y="2571744"/>
            <a:ext cx="357190" cy="357190"/>
          </a:xfrm>
          <a:prstGeom prst="ellipse">
            <a:avLst/>
          </a:prstGeom>
          <a:noFill/>
          <a:ln w="63500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65" name="Line 12"/>
          <p:cNvSpPr>
            <a:spLocks noChangeShapeType="1"/>
          </p:cNvSpPr>
          <p:nvPr/>
        </p:nvSpPr>
        <p:spPr bwMode="auto">
          <a:xfrm flipH="1">
            <a:off x="5715008" y="2857496"/>
            <a:ext cx="928694" cy="500066"/>
          </a:xfrm>
          <a:prstGeom prst="line">
            <a:avLst/>
          </a:prstGeom>
          <a:noFill/>
          <a:ln w="127000">
            <a:solidFill>
              <a:srgbClr val="99CC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66" name="下矢印 65"/>
          <p:cNvSpPr/>
          <p:nvPr/>
        </p:nvSpPr>
        <p:spPr bwMode="auto">
          <a:xfrm rot="5400000" flipV="1">
            <a:off x="1035819" y="1535893"/>
            <a:ext cx="285752" cy="214314"/>
          </a:xfrm>
          <a:prstGeom prst="downArrow">
            <a:avLst/>
          </a:prstGeom>
          <a:solidFill>
            <a:srgbClr val="99CCFF">
              <a:alpha val="10000"/>
            </a:srgbClr>
          </a:solidFill>
          <a:ln w="158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67" name="Rectangle 16"/>
          <p:cNvSpPr>
            <a:spLocks noChangeArrowheads="1"/>
          </p:cNvSpPr>
          <p:nvPr/>
        </p:nvSpPr>
        <p:spPr bwMode="auto">
          <a:xfrm>
            <a:off x="1285852" y="1445113"/>
            <a:ext cx="3214710" cy="3988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99CCFF"/>
                </a:solidFill>
              </a:rPr>
              <a:t>In-orbit operation</a:t>
            </a:r>
            <a:endParaRPr kumimoji="1" lang="en-US" altLang="ja-JP" sz="2000" b="1" kern="1200" dirty="0" smtClean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6" name="スライド番号プレースホルダ 2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50</a:t>
            </a:fld>
            <a:endParaRPr lang="en-US" altLang="ja-JP" dirty="0"/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SWIM observation</a:t>
            </a:r>
            <a:endParaRPr lang="ja-JP" altLang="en-US" dirty="0"/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The 20th workshop on General Relativity and Gravitation  (JGRG20, Sept. 23, 2010, YITP, Kyoto)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500034" y="1000108"/>
            <a:ext cx="5000660" cy="3988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Observation by SWIM</a:t>
            </a:r>
            <a:endParaRPr kumimoji="1" lang="ja-JP" altLang="en-US" sz="20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6" name="スライド番号プレースホルダ 2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51</a:t>
            </a:fld>
            <a:endParaRPr lang="en-US" altLang="ja-JP" dirty="0"/>
          </a:p>
        </p:txBody>
      </p:sp>
      <p:sp>
        <p:nvSpPr>
          <p:cNvPr id="27" name="角丸四角形 26"/>
          <p:cNvSpPr/>
          <p:nvPr/>
        </p:nvSpPr>
        <p:spPr bwMode="auto">
          <a:xfrm>
            <a:off x="857250" y="3643334"/>
            <a:ext cx="8001030" cy="2643186"/>
          </a:xfrm>
          <a:prstGeom prst="roundRect">
            <a:avLst>
              <a:gd name="adj" fmla="val 4239"/>
            </a:avLst>
          </a:prstGeom>
          <a:solidFill>
            <a:srgbClr val="FFFFFF">
              <a:alpha val="90000"/>
            </a:srgbClr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ja-JP" altLang="en-US">
              <a:ea typeface="ＭＳ Ｐゴシック" pitchFamily="50" charset="-128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7493" y="3857648"/>
            <a:ext cx="7442159" cy="2342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1" name="直線矢印コネクタ 30"/>
          <p:cNvCxnSpPr/>
          <p:nvPr/>
        </p:nvCxnSpPr>
        <p:spPr bwMode="auto">
          <a:xfrm>
            <a:off x="2749694" y="4143400"/>
            <a:ext cx="4952972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arrow" w="med" len="med"/>
            <a:tailEnd type="arrow"/>
          </a:ln>
          <a:effectLst/>
        </p:spPr>
      </p:cxnSp>
      <p:sp>
        <p:nvSpPr>
          <p:cNvPr id="32" name="Rectangle 7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 bwMode="auto">
          <a:xfrm>
            <a:off x="5775452" y="4163261"/>
            <a:ext cx="178433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None/>
              <a:tabLst/>
              <a:defRPr/>
            </a:pPr>
            <a:r>
              <a:rPr kumimoji="1" lang="en-US" altLang="ja-JP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+mn-lt"/>
                <a:ea typeface="+mn-ea"/>
              </a:rPr>
              <a:t>Orbital Period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None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None/>
              <a:tabLst/>
              <a:defRPr/>
            </a:pPr>
            <a:endParaRPr kumimoji="1" lang="ja-JP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3" name="Rectangle 7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 bwMode="auto">
          <a:xfrm>
            <a:off x="6275518" y="5350206"/>
            <a:ext cx="214152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None/>
              <a:tabLst/>
              <a:defRPr/>
            </a:pPr>
            <a:r>
              <a:rPr kumimoji="1" lang="en-US" altLang="ja-JP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n-lt"/>
                <a:ea typeface="+mn-ea"/>
              </a:rPr>
              <a:t>10mHz LPF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None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None/>
              <a:tabLst/>
              <a:defRPr/>
            </a:pPr>
            <a:endParaRPr kumimoji="1" lang="ja-JP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34" name="直線矢印コネクタ 33"/>
          <p:cNvCxnSpPr/>
          <p:nvPr/>
        </p:nvCxnSpPr>
        <p:spPr bwMode="auto">
          <a:xfrm rot="16200000" flipH="1">
            <a:off x="6204080" y="5207330"/>
            <a:ext cx="285752" cy="14287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8000"/>
            </a:solidFill>
            <a:prstDash val="solid"/>
            <a:round/>
            <a:headEnd type="arrow" w="med" len="med"/>
            <a:tailEnd type="none"/>
          </a:ln>
          <a:effectLst/>
        </p:spPr>
      </p:cxnSp>
      <p:sp>
        <p:nvSpPr>
          <p:cNvPr id="35" name="Rectangle 16"/>
          <p:cNvSpPr>
            <a:spLocks noChangeArrowheads="1"/>
          </p:cNvSpPr>
          <p:nvPr/>
        </p:nvSpPr>
        <p:spPr bwMode="auto">
          <a:xfrm>
            <a:off x="785786" y="1458472"/>
            <a:ext cx="5357850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Jun 17, 2010   ~120 min. operation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</a:rPr>
              <a:t>July 15, 2010  ~240 min. operation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9594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714356"/>
            <a:ext cx="3293114" cy="2676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正方形/長方形 36"/>
          <p:cNvSpPr/>
          <p:nvPr/>
        </p:nvSpPr>
        <p:spPr bwMode="auto">
          <a:xfrm>
            <a:off x="6143636" y="1714488"/>
            <a:ext cx="714380" cy="357190"/>
          </a:xfrm>
          <a:prstGeom prst="rect">
            <a:avLst/>
          </a:prstGeom>
          <a:solidFill>
            <a:srgbClr val="0000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8" name="Rectangle 16"/>
          <p:cNvSpPr>
            <a:spLocks noChangeArrowheads="1"/>
          </p:cNvSpPr>
          <p:nvPr/>
        </p:nvSpPr>
        <p:spPr bwMode="auto">
          <a:xfrm>
            <a:off x="6143636" y="1714488"/>
            <a:ext cx="857256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FFFFF"/>
                </a:solidFill>
              </a:rPr>
              <a:t>Tokyo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Kyoto</a:t>
            </a:r>
          </a:p>
        </p:txBody>
      </p:sp>
      <p:sp>
        <p:nvSpPr>
          <p:cNvPr id="67" name="Rectangle 16"/>
          <p:cNvSpPr>
            <a:spLocks noChangeArrowheads="1"/>
          </p:cNvSpPr>
          <p:nvPr/>
        </p:nvSpPr>
        <p:spPr bwMode="auto">
          <a:xfrm>
            <a:off x="5929322" y="3000372"/>
            <a:ext cx="1785950" cy="4985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 smtClean="0">
                <a:solidFill>
                  <a:srgbClr val="FFFFFF"/>
                </a:solidFill>
              </a:rPr>
              <a:t>Orbital period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 smtClean="0">
                <a:solidFill>
                  <a:srgbClr val="FFFFFF"/>
                </a:solidFill>
              </a:rPr>
              <a:t>         ~100min.</a:t>
            </a:r>
            <a:endParaRPr kumimoji="1" lang="en-US" altLang="ja-JP" sz="1200" b="1" kern="12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9" name="Rectangle 16"/>
          <p:cNvSpPr>
            <a:spLocks noChangeArrowheads="1"/>
          </p:cNvSpPr>
          <p:nvPr/>
        </p:nvSpPr>
        <p:spPr bwMode="auto">
          <a:xfrm>
            <a:off x="1214414" y="2214554"/>
            <a:ext cx="5072098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B2B2B2"/>
                </a:solidFill>
              </a:rPr>
              <a:t>G</a:t>
            </a:r>
            <a:r>
              <a:rPr kumimoji="1" lang="en-US" altLang="ja-JP" sz="2000" b="1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round-based detectors were    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B2B2B2"/>
                </a:solidFill>
              </a:rPr>
              <a:t>           </a:t>
            </a:r>
            <a:r>
              <a:rPr kumimoji="1" lang="en-US" altLang="ja-JP" sz="2000" b="1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operated at the same period.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B2B2B2"/>
                </a:solidFill>
              </a:rPr>
              <a:t>    </a:t>
            </a:r>
            <a:endParaRPr kumimoji="1" lang="en-US" altLang="ja-JP" sz="2000" b="1" kern="1200" dirty="0" smtClean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0" name="下矢印 39"/>
          <p:cNvSpPr/>
          <p:nvPr/>
        </p:nvSpPr>
        <p:spPr bwMode="auto">
          <a:xfrm rot="5400000" flipV="1">
            <a:off x="1464447" y="3107529"/>
            <a:ext cx="285752" cy="214314"/>
          </a:xfrm>
          <a:prstGeom prst="downArrow">
            <a:avLst/>
          </a:prstGeom>
          <a:solidFill>
            <a:srgbClr val="99CCFF">
              <a:alpha val="10000"/>
            </a:srgbClr>
          </a:solidFill>
          <a:ln w="158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1" name="Rectangle 16"/>
          <p:cNvSpPr>
            <a:spLocks noChangeArrowheads="1"/>
          </p:cNvSpPr>
          <p:nvPr/>
        </p:nvSpPr>
        <p:spPr bwMode="auto">
          <a:xfrm>
            <a:off x="1785918" y="3012247"/>
            <a:ext cx="3643338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Data analysis</a:t>
            </a:r>
            <a:endParaRPr kumimoji="1" lang="ja-JP" altLang="en-US" sz="20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The 20th workshop on General Relativity and Gravitation  (JGRG20, Sept. 23, 2010, YITP, Kyoto)</a:t>
            </a:r>
            <a:endParaRPr lang="en-US" altLang="ja-JP" sz="12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96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48" y="1074761"/>
            <a:ext cx="7858180" cy="5211759"/>
          </a:xfrm>
        </p:spPr>
        <p:txBody>
          <a:bodyPr/>
          <a:lstStyle/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/>
              <a:t>  </a:t>
            </a:r>
            <a:endParaRPr lang="en-US" altLang="ja-JP" sz="2800" b="1" dirty="0" smtClean="0"/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 smtClean="0"/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/>
              <a:t>     </a:t>
            </a:r>
            <a:r>
              <a:rPr lang="en-US" altLang="ja-JP" sz="3600" b="1" dirty="0" smtClean="0">
                <a:solidFill>
                  <a:srgbClr val="FFFFFF"/>
                </a:solidFill>
              </a:rPr>
              <a:t>1. Introduction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600" b="1" dirty="0" smtClean="0"/>
              <a:t>    2. LCGT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600" b="1" dirty="0" smtClean="0"/>
              <a:t>    </a:t>
            </a:r>
            <a:r>
              <a:rPr lang="en-US" altLang="ja-JP" sz="3600" b="1" dirty="0" smtClean="0">
                <a:solidFill>
                  <a:srgbClr val="FFFFFF"/>
                </a:solidFill>
              </a:rPr>
              <a:t>3. DECIGO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600" b="1" dirty="0" smtClean="0"/>
              <a:t>    </a:t>
            </a:r>
            <a:r>
              <a:rPr lang="en-US" altLang="ja-JP" sz="3600" b="1" dirty="0" smtClean="0">
                <a:solidFill>
                  <a:srgbClr val="FF7C80"/>
                </a:solidFill>
              </a:rPr>
              <a:t>4. Summary</a:t>
            </a:r>
            <a:r>
              <a:rPr lang="ja-JP" altLang="en-US" sz="2800" b="1" dirty="0" smtClean="0">
                <a:solidFill>
                  <a:srgbClr val="FF7C80"/>
                </a:solidFill>
              </a:rPr>
              <a:t>          </a:t>
            </a:r>
            <a:endParaRPr lang="ja-JP" altLang="en-US" sz="2800" b="1" dirty="0">
              <a:solidFill>
                <a:srgbClr val="FF7C80"/>
              </a:solidFill>
            </a:endParaRPr>
          </a:p>
        </p:txBody>
      </p:sp>
      <p:sp>
        <p:nvSpPr>
          <p:cNvPr id="19640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ja-JP" altLang="ja-JP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4D060A6-9F2D-4B2F-AA5E-080FECEE08E7}" type="slidenum">
              <a:rPr lang="en-US" altLang="ja-JP" smtClean="0"/>
              <a:pPr/>
              <a:t>52</a:t>
            </a:fld>
            <a:endParaRPr lang="en-US" altLang="ja-JP" dirty="0"/>
          </a:p>
        </p:txBody>
      </p:sp>
      <p:sp>
        <p:nvSpPr>
          <p:cNvPr id="8" name="下矢印 7"/>
          <p:cNvSpPr/>
          <p:nvPr/>
        </p:nvSpPr>
        <p:spPr bwMode="auto">
          <a:xfrm rot="5400000" flipV="1">
            <a:off x="1500166" y="4572008"/>
            <a:ext cx="428628" cy="285752"/>
          </a:xfrm>
          <a:prstGeom prst="downArrow">
            <a:avLst/>
          </a:prstGeom>
          <a:solidFill>
            <a:srgbClr val="FFFFFF">
              <a:alpha val="1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solidFill>
                  <a:srgbClr val="F8F8F8"/>
                </a:solidFill>
              </a:rPr>
              <a:t>Summary (1)</a:t>
            </a:r>
            <a:endParaRPr lang="ja-JP" altLang="en-US" dirty="0">
              <a:solidFill>
                <a:srgbClr val="F8F8F8"/>
              </a:solidFill>
            </a:endParaRPr>
          </a:p>
        </p:txBody>
      </p:sp>
      <p:sp>
        <p:nvSpPr>
          <p:cNvPr id="13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The 20th workshop on General Relativity and Gravitation  (JGRG20, Sept. 23, 2010, YITP, Kyoto)</a:t>
            </a:r>
            <a:endParaRPr lang="en-US" altLang="ja-JP" sz="12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4900" name="Rectangle 4"/>
          <p:cNvSpPr>
            <a:spLocks noChangeArrowheads="1"/>
          </p:cNvSpPr>
          <p:nvPr/>
        </p:nvSpPr>
        <p:spPr bwMode="auto">
          <a:xfrm>
            <a:off x="1214414" y="1142984"/>
            <a:ext cx="6286544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b="1" dirty="0" smtClean="0">
                <a:solidFill>
                  <a:srgbClr val="99CCFF"/>
                </a:solidFill>
              </a:rPr>
              <a:t>LCGT</a:t>
            </a:r>
            <a:r>
              <a:rPr lang="en-US" altLang="ja-JP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:  </a:t>
            </a:r>
            <a:r>
              <a:rPr lang="en-US" altLang="ja-JP" b="1" dirty="0" smtClean="0">
                <a:solidFill>
                  <a:srgbClr val="EAEAEA"/>
                </a:solidFill>
              </a:rPr>
              <a:t>Project started</a:t>
            </a:r>
            <a:endParaRPr lang="ja-JP" altLang="en-US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1714480" y="1643050"/>
            <a:ext cx="6286544" cy="14219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Costs have been partially funded</a:t>
            </a:r>
            <a:endParaRPr lang="en-US" altLang="ja-JP" b="1" dirty="0" smtClean="0">
              <a:solidFill>
                <a:srgbClr val="CCECFF"/>
              </a:solidFill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b="1" dirty="0" smtClean="0">
                <a:solidFill>
                  <a:srgbClr val="FFFFFF"/>
                </a:solidFill>
              </a:rPr>
              <a:t>Form global network 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b="1" dirty="0" smtClean="0">
                <a:solidFill>
                  <a:srgbClr val="FFFFFF"/>
                </a:solidFill>
              </a:rPr>
              <a:t>      with Ad. LIGO and Ad. VIRGO</a:t>
            </a:r>
            <a:endParaRPr lang="en-US" altLang="ja-JP" b="1" kern="12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214414" y="3450403"/>
            <a:ext cx="6286544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b="1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R&amp;D and detailed design</a:t>
            </a:r>
            <a:endParaRPr lang="ja-JP" altLang="en-US" b="1" kern="1200" dirty="0">
              <a:solidFill>
                <a:srgbClr val="99FF99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500166" y="3950469"/>
            <a:ext cx="7072362" cy="14219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b="1" dirty="0" smtClean="0">
                <a:solidFill>
                  <a:srgbClr val="EAEAEA"/>
                </a:solidFill>
              </a:rPr>
              <a:t>CLIO: Improved sensitivity 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b="1" dirty="0" smtClean="0">
                <a:solidFill>
                  <a:srgbClr val="EAEAEA"/>
                </a:solidFill>
              </a:rPr>
              <a:t>               at cryogenic temperature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Designs and developments underway </a:t>
            </a: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53</a:t>
            </a:fld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solidFill>
                  <a:srgbClr val="F8F8F8"/>
                </a:solidFill>
              </a:rPr>
              <a:t>Summary (2)</a:t>
            </a:r>
            <a:endParaRPr lang="ja-JP" altLang="en-US" dirty="0">
              <a:solidFill>
                <a:srgbClr val="F8F8F8"/>
              </a:solidFill>
            </a:endParaRPr>
          </a:p>
        </p:txBody>
      </p:sp>
      <p:sp>
        <p:nvSpPr>
          <p:cNvPr id="13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The 20th workshop on General Relativity and Gravitation  (JGRG20, Sept. 23, 2010, YITP, Kyoto)</a:t>
            </a:r>
            <a:endParaRPr lang="en-US" altLang="ja-JP" sz="12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4900" name="Rectangle 4"/>
          <p:cNvSpPr>
            <a:spLocks noChangeArrowheads="1"/>
          </p:cNvSpPr>
          <p:nvPr/>
        </p:nvSpPr>
        <p:spPr bwMode="auto">
          <a:xfrm>
            <a:off x="1214414" y="1142984"/>
            <a:ext cx="6286544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b="1" kern="1200" dirty="0" smtClean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r>
              <a:rPr lang="en-US" altLang="ja-JP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:  Fruitful Sciences</a:t>
            </a:r>
            <a:endParaRPr lang="ja-JP" altLang="en-US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1714480" y="1643050"/>
            <a:ext cx="6286544" cy="14219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Very beginning of the </a:t>
            </a:r>
            <a:r>
              <a:rPr lang="en-US" altLang="ja-JP" b="1" dirty="0" smtClean="0">
                <a:solidFill>
                  <a:srgbClr val="CCECFF"/>
                </a:solidFill>
              </a:rPr>
              <a:t>U</a:t>
            </a:r>
            <a:r>
              <a:rPr lang="en-US" altLang="ja-JP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niverse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Dark energy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b="1" dirty="0" smtClean="0">
                <a:solidFill>
                  <a:srgbClr val="CCECFF"/>
                </a:solidFill>
              </a:rPr>
              <a:t>Galaxy</a:t>
            </a:r>
            <a:r>
              <a:rPr lang="en-US" altLang="ja-JP" b="1" dirty="0" smtClean="0">
                <a:solidFill>
                  <a:srgbClr val="FFFFFF"/>
                </a:solidFill>
              </a:rPr>
              <a:t> formation</a:t>
            </a:r>
            <a:endParaRPr lang="en-US" altLang="ja-JP" b="1" kern="12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214414" y="3450403"/>
            <a:ext cx="6286544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b="1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 Pathfinder</a:t>
            </a:r>
            <a:endParaRPr lang="ja-JP" altLang="en-US" b="1" kern="1200" dirty="0">
              <a:solidFill>
                <a:srgbClr val="99FF99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500166" y="3950469"/>
            <a:ext cx="7072362" cy="9787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b="1" dirty="0" smtClean="0">
                <a:solidFill>
                  <a:srgbClr val="EAEAEA"/>
                </a:solidFill>
              </a:rPr>
              <a:t>Important</a:t>
            </a:r>
            <a:r>
              <a:rPr lang="en-US" altLang="ja-JP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lang="en-US" altLang="ja-JP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milestone</a:t>
            </a:r>
            <a:r>
              <a:rPr lang="en-US" altLang="ja-JP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for DECIGO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b="1" dirty="0" smtClean="0">
                <a:solidFill>
                  <a:srgbClr val="EAEAEA"/>
                </a:solidFill>
              </a:rPr>
              <a:t>Strong candidate of </a:t>
            </a:r>
            <a:r>
              <a:rPr lang="en-US" altLang="ja-JP" b="1" dirty="0" smtClean="0">
                <a:solidFill>
                  <a:srgbClr val="CCFFCC"/>
                </a:solidFill>
              </a:rPr>
              <a:t>JAXA’s satellite series</a:t>
            </a:r>
            <a:endParaRPr lang="en-US" altLang="ja-JP" b="1" kern="1200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1500166" y="5022039"/>
            <a:ext cx="6429420" cy="9787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b="1" dirty="0" smtClean="0">
                <a:solidFill>
                  <a:srgbClr val="FFFF99"/>
                </a:solidFill>
              </a:rPr>
              <a:t>SWIM</a:t>
            </a:r>
            <a:r>
              <a:rPr lang="en-US" altLang="ja-JP" b="1" dirty="0" smtClean="0">
                <a:solidFill>
                  <a:srgbClr val="EAEAEA"/>
                </a:solidFill>
              </a:rPr>
              <a:t> – under operation in orbit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b="1" dirty="0" smtClean="0">
                <a:solidFill>
                  <a:srgbClr val="EAEAEA"/>
                </a:solidFill>
              </a:rPr>
              <a:t>              </a:t>
            </a:r>
            <a:r>
              <a:rPr lang="en-US" altLang="ja-JP" b="1" dirty="0" smtClean="0">
                <a:solidFill>
                  <a:srgbClr val="FFFF99"/>
                </a:solidFill>
              </a:rPr>
              <a:t>first precursor </a:t>
            </a:r>
            <a:r>
              <a:rPr lang="en-US" altLang="ja-JP" b="1" dirty="0" smtClean="0">
                <a:solidFill>
                  <a:srgbClr val="EAEAEA"/>
                </a:solidFill>
              </a:rPr>
              <a:t>to space!</a:t>
            </a:r>
            <a:endParaRPr lang="en-US" altLang="ja-JP" b="1" kern="1200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54</a:t>
            </a:fld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020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00108"/>
            <a:ext cx="9144000" cy="5134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The 20th workshop on General Relativity and Gravitation  (JGRG20, Sept. 23, 2010, YITP, Kyoto)</a:t>
            </a:r>
            <a:endParaRPr lang="en-US" altLang="ja-JP" sz="12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43305" y="2857496"/>
            <a:ext cx="2286017" cy="1071570"/>
          </a:xfrm>
        </p:spPr>
        <p:txBody>
          <a:bodyPr/>
          <a:lstStyle/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End</a:t>
            </a:r>
            <a:endParaRPr lang="ja-JP" altLang="en-US" sz="36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　            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8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</a:t>
            </a:r>
            <a:endParaRPr lang="ja-JP" altLang="en-US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9640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ja-JP" altLang="ja-JP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893818" y="228273"/>
            <a:ext cx="928674" cy="383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グループ化 7"/>
          <p:cNvGrpSpPr/>
          <p:nvPr/>
        </p:nvGrpSpPr>
        <p:grpSpPr>
          <a:xfrm>
            <a:off x="6500826" y="1071546"/>
            <a:ext cx="2214578" cy="2000264"/>
            <a:chOff x="746556" y="1417215"/>
            <a:chExt cx="2000990" cy="1714512"/>
          </a:xfrm>
        </p:grpSpPr>
        <p:sp>
          <p:nvSpPr>
            <p:cNvPr id="9" name="台形 8"/>
            <p:cNvSpPr/>
            <p:nvPr/>
          </p:nvSpPr>
          <p:spPr bwMode="auto">
            <a:xfrm rot="4376614">
              <a:off x="2040800" y="1931207"/>
              <a:ext cx="188864" cy="855226"/>
            </a:xfrm>
            <a:prstGeom prst="trapezoid">
              <a:avLst>
                <a:gd name="adj" fmla="val 42482"/>
              </a:avLst>
            </a:prstGeom>
            <a:solidFill>
              <a:srgbClr val="CCFFCC">
                <a:alpha val="50000"/>
              </a:srgb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10" name="台形 9"/>
            <p:cNvSpPr/>
            <p:nvPr/>
          </p:nvSpPr>
          <p:spPr bwMode="auto">
            <a:xfrm rot="1090400">
              <a:off x="1468178" y="1550555"/>
              <a:ext cx="317392" cy="761824"/>
            </a:xfrm>
            <a:prstGeom prst="trapezoid">
              <a:avLst>
                <a:gd name="adj" fmla="val 44372"/>
              </a:avLst>
            </a:prstGeom>
            <a:solidFill>
              <a:srgbClr val="CCFFCC">
                <a:alpha val="50000"/>
              </a:srgb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11" name="台形 10"/>
            <p:cNvSpPr/>
            <p:nvPr/>
          </p:nvSpPr>
          <p:spPr bwMode="auto">
            <a:xfrm rot="18597801">
              <a:off x="2132339" y="1409938"/>
              <a:ext cx="45719" cy="1001918"/>
            </a:xfrm>
            <a:prstGeom prst="trapezoid">
              <a:avLst>
                <a:gd name="adj" fmla="val 8241"/>
              </a:avLst>
            </a:prstGeom>
            <a:solidFill>
              <a:srgbClr val="CCFFCC">
                <a:alpha val="50000"/>
              </a:srgb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pic>
          <p:nvPicPr>
            <p:cNvPr id="12" name="Picture 3" descr="決定版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010101"/>
                </a:clrFrom>
                <a:clrTo>
                  <a:srgbClr val="010101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21118203">
              <a:off x="746556" y="1417215"/>
              <a:ext cx="2000990" cy="1714512"/>
            </a:xfrm>
            <a:prstGeom prst="rect">
              <a:avLst/>
            </a:prstGeom>
            <a:noFill/>
          </p:spPr>
        </p:pic>
      </p:grp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7858148" y="2958582"/>
            <a:ext cx="1143008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l">
              <a:buFontTx/>
              <a:buNone/>
            </a:pPr>
            <a:r>
              <a:rPr lang="en-US" altLang="ja-JP" sz="900" b="1" dirty="0" smtClean="0">
                <a:solidFill>
                  <a:schemeClr val="bg1">
                    <a:lumMod val="25000"/>
                  </a:schemeClr>
                </a:solidFill>
              </a:rPr>
              <a:t>Original</a:t>
            </a:r>
            <a:r>
              <a:rPr lang="en-US" altLang="ja-JP" sz="900" b="1" dirty="0" smtClean="0">
                <a:solidFill>
                  <a:schemeClr val="bg1">
                    <a:lumMod val="25000"/>
                  </a:schemeClr>
                </a:solidFill>
                <a:latin typeface="Tahoma" pitchFamily="34" charset="0"/>
              </a:rPr>
              <a:t> </a:t>
            </a:r>
          </a:p>
          <a:p>
            <a:pPr algn="l">
              <a:buFontTx/>
              <a:buNone/>
            </a:pPr>
            <a:r>
              <a:rPr lang="en-US" altLang="ja-JP" sz="900" b="1" dirty="0" smtClean="0">
                <a:solidFill>
                  <a:schemeClr val="bg1">
                    <a:lumMod val="25000"/>
                  </a:schemeClr>
                </a:solidFill>
                <a:latin typeface="Tahoma" pitchFamily="34" charset="0"/>
              </a:rPr>
              <a:t>Picture </a:t>
            </a:r>
            <a:r>
              <a:rPr lang="en-US" altLang="ja-JP" sz="900" b="1" dirty="0" smtClean="0">
                <a:solidFill>
                  <a:schemeClr val="bg1">
                    <a:lumMod val="25000"/>
                  </a:schemeClr>
                </a:solidFill>
              </a:rPr>
              <a:t>:</a:t>
            </a:r>
            <a:r>
              <a:rPr lang="en-US" altLang="ja-JP" sz="900" b="1" dirty="0" smtClean="0">
                <a:solidFill>
                  <a:schemeClr val="bg1">
                    <a:lumMod val="25000"/>
                  </a:schemeClr>
                </a:solidFill>
                <a:latin typeface="Tahoma" pitchFamily="34" charset="0"/>
              </a:rPr>
              <a:t> Sora</a:t>
            </a:r>
            <a:endParaRPr lang="en-US" altLang="ja-JP" sz="900" b="1" dirty="0">
              <a:solidFill>
                <a:schemeClr val="bg1">
                  <a:lumMod val="25000"/>
                </a:schemeClr>
              </a:solidFill>
              <a:latin typeface="Tahoma" pitchFamily="34" charset="0"/>
            </a:endParaRPr>
          </a:p>
        </p:txBody>
      </p:sp>
      <p:sp>
        <p:nvSpPr>
          <p:cNvPr id="14" name="スライド番号プレースホルダ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4D060A6-9F2D-4B2F-AA5E-080FECEE08E7}" type="slidenum">
              <a:rPr lang="en-US" altLang="ja-JP" sz="14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 altLang="ja-JP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0.00092 L -0.78767 -4.44444E-6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" y="0"/>
                                    </p:animMotion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E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3" name="AutoShape 4"/>
          <p:cNvSpPr>
            <a:spLocks noChangeAspect="1" noChangeArrowheads="1"/>
          </p:cNvSpPr>
          <p:nvPr/>
        </p:nvSpPr>
        <p:spPr bwMode="auto">
          <a:xfrm>
            <a:off x="1258888" y="1643050"/>
            <a:ext cx="3887787" cy="4786346"/>
          </a:xfrm>
          <a:prstGeom prst="roundRect">
            <a:avLst>
              <a:gd name="adj" fmla="val 3796"/>
            </a:avLst>
          </a:prstGeom>
          <a:solidFill>
            <a:srgbClr val="99CCFF">
              <a:alpha val="10000"/>
            </a:srgbClr>
          </a:solidFill>
          <a:ln w="9525">
            <a:noFill/>
            <a:round/>
            <a:headEnd/>
            <a:tailEnd/>
          </a:ln>
        </p:spPr>
        <p:txBody>
          <a:bodyPr wrap="square" anchor="ctr">
            <a:noAutofit/>
          </a:bodyPr>
          <a:lstStyle/>
          <a:p>
            <a:endParaRPr lang="ja-JP" altLang="en-US" dirty="0"/>
          </a:p>
        </p:txBody>
      </p:sp>
      <p:pic>
        <p:nvPicPr>
          <p:cNvPr id="57" name="Picture 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3571876"/>
            <a:ext cx="1414222" cy="11271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1330183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dirty="0" smtClean="0">
                <a:solidFill>
                  <a:srgbClr val="F8F8F8"/>
                </a:solidFill>
              </a:rPr>
              <a:t>Roadmap of GW detectors</a:t>
            </a:r>
            <a:r>
              <a:rPr lang="ja-JP" altLang="en-US" dirty="0" smtClean="0">
                <a:solidFill>
                  <a:srgbClr val="F8F8F8"/>
                </a:solidFill>
              </a:rPr>
              <a:t> </a:t>
            </a:r>
          </a:p>
        </p:txBody>
      </p:sp>
      <p:sp>
        <p:nvSpPr>
          <p:cNvPr id="37890" name="フッター プレースホルダ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TW" dirty="0" smtClean="0"/>
              <a:t>The 20th workshop on General Relativity and Gravitation  (JGRG20, Sept. 23, 2010, YITP, Kyoto)</a:t>
            </a:r>
            <a:endParaRPr lang="en-US" altLang="ja-JP" dirty="0"/>
          </a:p>
        </p:txBody>
      </p:sp>
      <p:sp>
        <p:nvSpPr>
          <p:cNvPr id="37894" name="AutoShape 5"/>
          <p:cNvSpPr>
            <a:spLocks noChangeArrowheads="1"/>
          </p:cNvSpPr>
          <p:nvPr/>
        </p:nvSpPr>
        <p:spPr bwMode="auto">
          <a:xfrm rot="5400000">
            <a:off x="2807494" y="2743994"/>
            <a:ext cx="1223963" cy="288925"/>
          </a:xfrm>
          <a:custGeom>
            <a:avLst/>
            <a:gdLst>
              <a:gd name="T0" fmla="*/ 1017533 w 21600"/>
              <a:gd name="T1" fmla="*/ 0 h 21600"/>
              <a:gd name="T2" fmla="*/ 0 w 21600"/>
              <a:gd name="T3" fmla="*/ 144463 h 21600"/>
              <a:gd name="T4" fmla="*/ 1017533 w 21600"/>
              <a:gd name="T5" fmla="*/ 288925 h 21600"/>
              <a:gd name="T6" fmla="*/ 1223963 w 21600"/>
              <a:gd name="T7" fmla="*/ 1444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4628 h 21600"/>
              <a:gd name="T14" fmla="*/ 19518 w 21600"/>
              <a:gd name="T15" fmla="*/ 1697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7957" y="0"/>
                </a:moveTo>
                <a:lnTo>
                  <a:pt x="17957" y="4628"/>
                </a:lnTo>
                <a:lnTo>
                  <a:pt x="3375" y="4628"/>
                </a:lnTo>
                <a:lnTo>
                  <a:pt x="3375" y="16972"/>
                </a:lnTo>
                <a:lnTo>
                  <a:pt x="17957" y="16972"/>
                </a:lnTo>
                <a:lnTo>
                  <a:pt x="17957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628"/>
                </a:moveTo>
                <a:lnTo>
                  <a:pt x="1350" y="16972"/>
                </a:lnTo>
                <a:lnTo>
                  <a:pt x="2700" y="16972"/>
                </a:lnTo>
                <a:lnTo>
                  <a:pt x="2700" y="4628"/>
                </a:lnTo>
                <a:close/>
              </a:path>
              <a:path w="21600" h="21600">
                <a:moveTo>
                  <a:pt x="0" y="4628"/>
                </a:moveTo>
                <a:lnTo>
                  <a:pt x="0" y="16972"/>
                </a:lnTo>
                <a:lnTo>
                  <a:pt x="675" y="16972"/>
                </a:lnTo>
                <a:lnTo>
                  <a:pt x="675" y="4628"/>
                </a:lnTo>
                <a:close/>
              </a:path>
            </a:pathLst>
          </a:custGeom>
          <a:solidFill>
            <a:srgbClr val="CCFFCC">
              <a:alpha val="20000"/>
            </a:srgbClr>
          </a:solidFill>
          <a:ln w="12700">
            <a:solidFill>
              <a:srgbClr val="CCFF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37895" name="AutoShape 6"/>
          <p:cNvSpPr>
            <a:spLocks noChangeArrowheads="1"/>
          </p:cNvSpPr>
          <p:nvPr/>
        </p:nvSpPr>
        <p:spPr bwMode="auto">
          <a:xfrm rot="5400000">
            <a:off x="3960019" y="2743994"/>
            <a:ext cx="1223963" cy="288925"/>
          </a:xfrm>
          <a:custGeom>
            <a:avLst/>
            <a:gdLst>
              <a:gd name="T0" fmla="*/ 1017533 w 21600"/>
              <a:gd name="T1" fmla="*/ 0 h 21600"/>
              <a:gd name="T2" fmla="*/ 0 w 21600"/>
              <a:gd name="T3" fmla="*/ 144463 h 21600"/>
              <a:gd name="T4" fmla="*/ 1017533 w 21600"/>
              <a:gd name="T5" fmla="*/ 288925 h 21600"/>
              <a:gd name="T6" fmla="*/ 1223963 w 21600"/>
              <a:gd name="T7" fmla="*/ 1444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4628 h 21600"/>
              <a:gd name="T14" fmla="*/ 19518 w 21600"/>
              <a:gd name="T15" fmla="*/ 1697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7957" y="0"/>
                </a:moveTo>
                <a:lnTo>
                  <a:pt x="17957" y="4628"/>
                </a:lnTo>
                <a:lnTo>
                  <a:pt x="3375" y="4628"/>
                </a:lnTo>
                <a:lnTo>
                  <a:pt x="3375" y="16972"/>
                </a:lnTo>
                <a:lnTo>
                  <a:pt x="17957" y="16972"/>
                </a:lnTo>
                <a:lnTo>
                  <a:pt x="17957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628"/>
                </a:moveTo>
                <a:lnTo>
                  <a:pt x="1350" y="16972"/>
                </a:lnTo>
                <a:lnTo>
                  <a:pt x="2700" y="16972"/>
                </a:lnTo>
                <a:lnTo>
                  <a:pt x="2700" y="4628"/>
                </a:lnTo>
                <a:close/>
              </a:path>
              <a:path w="21600" h="21600">
                <a:moveTo>
                  <a:pt x="0" y="4628"/>
                </a:moveTo>
                <a:lnTo>
                  <a:pt x="0" y="16972"/>
                </a:lnTo>
                <a:lnTo>
                  <a:pt x="675" y="16972"/>
                </a:lnTo>
                <a:lnTo>
                  <a:pt x="675" y="4628"/>
                </a:lnTo>
                <a:close/>
              </a:path>
            </a:pathLst>
          </a:custGeom>
          <a:solidFill>
            <a:srgbClr val="CCECFF">
              <a:alpha val="20000"/>
            </a:srgbClr>
          </a:solidFill>
          <a:ln w="12700">
            <a:solidFill>
              <a:srgbClr val="CCECFF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539750" y="2371725"/>
            <a:ext cx="838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sym typeface="Wingdings" pitchFamily="2" charset="2"/>
              </a:rPr>
              <a:t>2010</a:t>
            </a:r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539750" y="3429000"/>
            <a:ext cx="838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sym typeface="Wingdings" pitchFamily="2" charset="2"/>
              </a:rPr>
              <a:t>2015</a:t>
            </a:r>
          </a:p>
        </p:txBody>
      </p:sp>
      <p:sp>
        <p:nvSpPr>
          <p:cNvPr id="37899" name="Rectangle 11"/>
          <p:cNvSpPr>
            <a:spLocks noChangeArrowheads="1"/>
          </p:cNvSpPr>
          <p:nvPr/>
        </p:nvSpPr>
        <p:spPr bwMode="auto">
          <a:xfrm>
            <a:off x="539750" y="4460875"/>
            <a:ext cx="838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sym typeface="Wingdings" pitchFamily="2" charset="2"/>
              </a:rPr>
              <a:t>2020</a:t>
            </a:r>
          </a:p>
        </p:txBody>
      </p:sp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585788" y="5540375"/>
            <a:ext cx="838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sym typeface="Wingdings" pitchFamily="2" charset="2"/>
              </a:rPr>
              <a:t>2025</a:t>
            </a:r>
          </a:p>
        </p:txBody>
      </p:sp>
      <p:sp>
        <p:nvSpPr>
          <p:cNvPr id="37901" name="Rectangle 13"/>
          <p:cNvSpPr>
            <a:spLocks noChangeArrowheads="1"/>
          </p:cNvSpPr>
          <p:nvPr/>
        </p:nvSpPr>
        <p:spPr bwMode="auto">
          <a:xfrm>
            <a:off x="1857356" y="4700588"/>
            <a:ext cx="1676400" cy="6463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 smtClean="0">
                <a:solidFill>
                  <a:srgbClr val="CCECFF"/>
                </a:solidFill>
              </a:rPr>
              <a:t>Detection Rate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 smtClean="0">
                <a:solidFill>
                  <a:srgbClr val="CCECFF"/>
                </a:solidFill>
              </a:rPr>
              <a:t>~10 </a:t>
            </a:r>
            <a:r>
              <a:rPr lang="en-US" altLang="ja-JP" sz="1200" b="1" dirty="0">
                <a:solidFill>
                  <a:srgbClr val="CCECFF"/>
                </a:solidFill>
              </a:rPr>
              <a:t>event/yr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b="1" dirty="0">
                <a:solidFill>
                  <a:srgbClr val="CCECFF"/>
                </a:solidFill>
              </a:rPr>
              <a:t>　</a:t>
            </a:r>
            <a:endParaRPr lang="ja-JP" altLang="en-US" sz="1200" b="1" dirty="0">
              <a:solidFill>
                <a:srgbClr val="CCECFF"/>
              </a:solidFill>
              <a:sym typeface="Wingdings" pitchFamily="2" charset="2"/>
            </a:endParaRPr>
          </a:p>
        </p:txBody>
      </p:sp>
      <p:sp>
        <p:nvSpPr>
          <p:cNvPr id="37902" name="Rectangle 1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1643042" y="1263835"/>
            <a:ext cx="3500462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DDDDDD"/>
                </a:solidFill>
              </a:rPr>
              <a:t>Improved sensitivities  (</a:t>
            </a:r>
            <a:r>
              <a:rPr lang="en-US" altLang="ja-JP" sz="1400" b="1" dirty="0">
                <a:solidFill>
                  <a:srgbClr val="DDDDDD"/>
                </a:solidFill>
              </a:rPr>
              <a:t>10-1kHz)</a:t>
            </a:r>
          </a:p>
        </p:txBody>
      </p:sp>
      <p:pic>
        <p:nvPicPr>
          <p:cNvPr id="37909" name="Picture 21" descr="Advanced LI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913" y="3573463"/>
            <a:ext cx="1014412" cy="113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0199" name="Rectangle 23"/>
          <p:cNvSpPr>
            <a:spLocks noChangeArrowheads="1"/>
          </p:cNvSpPr>
          <p:nvPr/>
        </p:nvSpPr>
        <p:spPr bwMode="auto">
          <a:xfrm>
            <a:off x="3278188" y="3544888"/>
            <a:ext cx="717550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  <a:defRPr/>
            </a:pPr>
            <a:r>
              <a:rPr lang="ja-JP" altLang="en-US" sz="1000" b="1" dirty="0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ＬＣＧＴ</a:t>
            </a:r>
          </a:p>
        </p:txBody>
      </p:sp>
      <p:sp>
        <p:nvSpPr>
          <p:cNvPr id="1330200" name="Rectangle 24"/>
          <p:cNvSpPr>
            <a:spLocks noChangeArrowheads="1"/>
          </p:cNvSpPr>
          <p:nvPr/>
        </p:nvSpPr>
        <p:spPr bwMode="auto">
          <a:xfrm>
            <a:off x="1403350" y="3573463"/>
            <a:ext cx="1004888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  <a:defRPr/>
            </a:pPr>
            <a:r>
              <a:rPr lang="ja-JP" altLang="en-US" sz="1000" b="1" dirty="0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Ａｄ</a:t>
            </a:r>
            <a:r>
              <a:rPr lang="en-US" altLang="ja-JP" sz="1000" b="1" dirty="0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  <a:r>
              <a:rPr lang="ja-JP" altLang="en-US" sz="1000" b="1" dirty="0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　ＬＩＧＯ</a:t>
            </a:r>
          </a:p>
        </p:txBody>
      </p:sp>
      <p:sp>
        <p:nvSpPr>
          <p:cNvPr id="37915" name="AutoShape 27"/>
          <p:cNvSpPr>
            <a:spLocks noChangeArrowheads="1"/>
          </p:cNvSpPr>
          <p:nvPr/>
        </p:nvSpPr>
        <p:spPr bwMode="auto">
          <a:xfrm>
            <a:off x="1476375" y="1989138"/>
            <a:ext cx="309563" cy="504825"/>
          </a:xfrm>
          <a:prstGeom prst="downArrow">
            <a:avLst>
              <a:gd name="adj1" fmla="val 55898"/>
              <a:gd name="adj2" fmla="val 32872"/>
            </a:avLst>
          </a:prstGeom>
          <a:solidFill>
            <a:srgbClr val="FFCCCC">
              <a:alpha val="20000"/>
            </a:srgbClr>
          </a:solidFill>
          <a:ln w="6350">
            <a:solidFill>
              <a:srgbClr val="FFCC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37916" name="AutoShape 28"/>
          <p:cNvSpPr>
            <a:spLocks noChangeArrowheads="1"/>
          </p:cNvSpPr>
          <p:nvPr/>
        </p:nvSpPr>
        <p:spPr bwMode="auto">
          <a:xfrm rot="5400000">
            <a:off x="1296194" y="2817019"/>
            <a:ext cx="1223963" cy="288925"/>
          </a:xfrm>
          <a:custGeom>
            <a:avLst/>
            <a:gdLst>
              <a:gd name="T0" fmla="*/ 1017533 w 21600"/>
              <a:gd name="T1" fmla="*/ 0 h 21600"/>
              <a:gd name="T2" fmla="*/ 0 w 21600"/>
              <a:gd name="T3" fmla="*/ 144463 h 21600"/>
              <a:gd name="T4" fmla="*/ 1017533 w 21600"/>
              <a:gd name="T5" fmla="*/ 288925 h 21600"/>
              <a:gd name="T6" fmla="*/ 1223963 w 21600"/>
              <a:gd name="T7" fmla="*/ 1444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4628 h 21600"/>
              <a:gd name="T14" fmla="*/ 19518 w 21600"/>
              <a:gd name="T15" fmla="*/ 1697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7957" y="0"/>
                </a:moveTo>
                <a:lnTo>
                  <a:pt x="17957" y="4628"/>
                </a:lnTo>
                <a:lnTo>
                  <a:pt x="3375" y="4628"/>
                </a:lnTo>
                <a:lnTo>
                  <a:pt x="3375" y="16972"/>
                </a:lnTo>
                <a:lnTo>
                  <a:pt x="17957" y="16972"/>
                </a:lnTo>
                <a:lnTo>
                  <a:pt x="17957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628"/>
                </a:moveTo>
                <a:lnTo>
                  <a:pt x="1350" y="16972"/>
                </a:lnTo>
                <a:lnTo>
                  <a:pt x="2700" y="16972"/>
                </a:lnTo>
                <a:lnTo>
                  <a:pt x="2700" y="4628"/>
                </a:lnTo>
                <a:close/>
              </a:path>
              <a:path w="21600" h="21600">
                <a:moveTo>
                  <a:pt x="0" y="4628"/>
                </a:moveTo>
                <a:lnTo>
                  <a:pt x="0" y="16972"/>
                </a:lnTo>
                <a:lnTo>
                  <a:pt x="675" y="16972"/>
                </a:lnTo>
                <a:lnTo>
                  <a:pt x="675" y="4628"/>
                </a:lnTo>
                <a:close/>
              </a:path>
            </a:pathLst>
          </a:custGeom>
          <a:solidFill>
            <a:srgbClr val="FFCCCC">
              <a:alpha val="50000"/>
            </a:srgbClr>
          </a:solidFill>
          <a:ln w="12700">
            <a:solidFill>
              <a:srgbClr val="FFCC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37917" name="AutoShape 29"/>
          <p:cNvSpPr>
            <a:spLocks noChangeArrowheads="1"/>
          </p:cNvSpPr>
          <p:nvPr/>
        </p:nvSpPr>
        <p:spPr bwMode="auto">
          <a:xfrm>
            <a:off x="3059113" y="1916113"/>
            <a:ext cx="309562" cy="360362"/>
          </a:xfrm>
          <a:prstGeom prst="downArrow">
            <a:avLst>
              <a:gd name="adj1" fmla="val 49741"/>
              <a:gd name="adj2" fmla="val 42053"/>
            </a:avLst>
          </a:prstGeom>
          <a:solidFill>
            <a:srgbClr val="CCFFCC">
              <a:alpha val="20000"/>
            </a:srgbClr>
          </a:solidFill>
          <a:ln w="6350">
            <a:solidFill>
              <a:srgbClr val="CCFF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37918" name="AutoShape 30"/>
          <p:cNvSpPr>
            <a:spLocks noChangeArrowheads="1"/>
          </p:cNvSpPr>
          <p:nvPr/>
        </p:nvSpPr>
        <p:spPr bwMode="auto">
          <a:xfrm rot="5400000">
            <a:off x="3455988" y="3968750"/>
            <a:ext cx="1511300" cy="288925"/>
          </a:xfrm>
          <a:custGeom>
            <a:avLst/>
            <a:gdLst>
              <a:gd name="T0" fmla="*/ 1261096 w 21600"/>
              <a:gd name="T1" fmla="*/ 0 h 21600"/>
              <a:gd name="T2" fmla="*/ 0 w 21600"/>
              <a:gd name="T3" fmla="*/ 144463 h 21600"/>
              <a:gd name="T4" fmla="*/ 1261096 w 21600"/>
              <a:gd name="T5" fmla="*/ 288925 h 21600"/>
              <a:gd name="T6" fmla="*/ 1511300 w 21600"/>
              <a:gd name="T7" fmla="*/ 1444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3916 h 21600"/>
              <a:gd name="T14" fmla="*/ 19321 w 21600"/>
              <a:gd name="T15" fmla="*/ 1768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8024" y="0"/>
                </a:moveTo>
                <a:lnTo>
                  <a:pt x="18024" y="3916"/>
                </a:lnTo>
                <a:lnTo>
                  <a:pt x="3375" y="3916"/>
                </a:lnTo>
                <a:lnTo>
                  <a:pt x="3375" y="17684"/>
                </a:lnTo>
                <a:lnTo>
                  <a:pt x="18024" y="17684"/>
                </a:lnTo>
                <a:lnTo>
                  <a:pt x="18024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916"/>
                </a:moveTo>
                <a:lnTo>
                  <a:pt x="1350" y="17684"/>
                </a:lnTo>
                <a:lnTo>
                  <a:pt x="2700" y="17684"/>
                </a:lnTo>
                <a:lnTo>
                  <a:pt x="2700" y="3916"/>
                </a:lnTo>
                <a:close/>
              </a:path>
              <a:path w="21600" h="21600">
                <a:moveTo>
                  <a:pt x="0" y="3916"/>
                </a:moveTo>
                <a:lnTo>
                  <a:pt x="0" y="17684"/>
                </a:lnTo>
                <a:lnTo>
                  <a:pt x="675" y="17684"/>
                </a:lnTo>
                <a:lnTo>
                  <a:pt x="675" y="3916"/>
                </a:lnTo>
                <a:close/>
              </a:path>
            </a:pathLst>
          </a:custGeom>
          <a:solidFill>
            <a:srgbClr val="CCECFF">
              <a:alpha val="20000"/>
            </a:srgbClr>
          </a:solidFill>
          <a:ln w="12700">
            <a:solidFill>
              <a:srgbClr val="CCECFF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37919" name="AutoShape 31"/>
          <p:cNvSpPr>
            <a:spLocks noChangeArrowheads="1"/>
          </p:cNvSpPr>
          <p:nvPr/>
        </p:nvSpPr>
        <p:spPr bwMode="auto">
          <a:xfrm>
            <a:off x="4405313" y="1916113"/>
            <a:ext cx="309562" cy="360362"/>
          </a:xfrm>
          <a:prstGeom prst="downArrow">
            <a:avLst>
              <a:gd name="adj1" fmla="val 49741"/>
              <a:gd name="adj2" fmla="val 42053"/>
            </a:avLst>
          </a:prstGeom>
          <a:solidFill>
            <a:srgbClr val="CCECFF">
              <a:alpha val="20000"/>
            </a:srgbClr>
          </a:solidFill>
          <a:ln w="6350">
            <a:solidFill>
              <a:srgbClr val="CCECFF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37929" name="Rectangle 41"/>
          <p:cNvSpPr>
            <a:spLocks noChangeArrowheads="1"/>
          </p:cNvSpPr>
          <p:nvPr/>
        </p:nvSpPr>
        <p:spPr bwMode="auto">
          <a:xfrm>
            <a:off x="1331913" y="1634182"/>
            <a:ext cx="8636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LIGO</a:t>
            </a:r>
            <a:endParaRPr lang="en-US" altLang="ja-JP" sz="16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7930" name="Rectangle 42"/>
          <p:cNvSpPr>
            <a:spLocks noChangeArrowheads="1"/>
          </p:cNvSpPr>
          <p:nvPr/>
        </p:nvSpPr>
        <p:spPr bwMode="auto">
          <a:xfrm>
            <a:off x="2771775" y="1634182"/>
            <a:ext cx="8636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TAMA</a:t>
            </a:r>
            <a:endParaRPr lang="en-US" altLang="ja-JP" sz="16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7931" name="Rectangle 43"/>
          <p:cNvSpPr>
            <a:spLocks noChangeArrowheads="1"/>
          </p:cNvSpPr>
          <p:nvPr/>
        </p:nvSpPr>
        <p:spPr bwMode="auto">
          <a:xfrm>
            <a:off x="1763713" y="1974850"/>
            <a:ext cx="1368425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</a:rPr>
              <a:t>Enhanced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</a:rPr>
              <a:t>   LIGO </a:t>
            </a:r>
            <a:endParaRPr lang="en-US" altLang="ja-JP" sz="14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7932" name="Rectangle 44"/>
          <p:cNvSpPr>
            <a:spLocks noChangeArrowheads="1"/>
          </p:cNvSpPr>
          <p:nvPr/>
        </p:nvSpPr>
        <p:spPr bwMode="auto">
          <a:xfrm>
            <a:off x="3419475" y="1634182"/>
            <a:ext cx="8636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CLIO</a:t>
            </a:r>
            <a:endParaRPr lang="en-US" altLang="ja-JP" sz="16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7933" name="Rectangle 45"/>
          <p:cNvSpPr>
            <a:spLocks noChangeArrowheads="1"/>
          </p:cNvSpPr>
          <p:nvPr/>
        </p:nvSpPr>
        <p:spPr bwMode="auto">
          <a:xfrm>
            <a:off x="1403350" y="2636838"/>
            <a:ext cx="1223963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Advanced      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   LIGO</a:t>
            </a:r>
            <a:endParaRPr lang="en-US" altLang="ja-JP" sz="16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7934" name="Rectangle 46"/>
          <p:cNvSpPr>
            <a:spLocks noChangeArrowheads="1"/>
          </p:cNvSpPr>
          <p:nvPr/>
        </p:nvSpPr>
        <p:spPr bwMode="auto">
          <a:xfrm>
            <a:off x="3132138" y="2516188"/>
            <a:ext cx="8636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LCGT</a:t>
            </a:r>
            <a:endParaRPr lang="en-US" altLang="ja-JP" sz="16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7935" name="Rectangle 47"/>
          <p:cNvSpPr>
            <a:spLocks noChangeArrowheads="1"/>
          </p:cNvSpPr>
          <p:nvPr/>
        </p:nvSpPr>
        <p:spPr bwMode="auto">
          <a:xfrm>
            <a:off x="3995738" y="2492375"/>
            <a:ext cx="1296987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Advanced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   Virgo</a:t>
            </a:r>
            <a:endParaRPr lang="en-US" altLang="ja-JP" sz="16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7936" name="Rectangle 48"/>
          <p:cNvSpPr>
            <a:spLocks noChangeArrowheads="1"/>
          </p:cNvSpPr>
          <p:nvPr/>
        </p:nvSpPr>
        <p:spPr bwMode="auto">
          <a:xfrm>
            <a:off x="4283075" y="1634182"/>
            <a:ext cx="863600" cy="5847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</a:rPr>
              <a:t>Virgo/ 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</a:rPr>
              <a:t>  GEO</a:t>
            </a:r>
            <a:endParaRPr lang="en-US" altLang="ja-JP" sz="16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7937" name="Rectangle 49"/>
          <p:cNvSpPr>
            <a:spLocks noChangeArrowheads="1"/>
          </p:cNvSpPr>
          <p:nvPr/>
        </p:nvSpPr>
        <p:spPr bwMode="auto">
          <a:xfrm>
            <a:off x="3997325" y="3860800"/>
            <a:ext cx="719138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ET</a:t>
            </a:r>
            <a:endParaRPr lang="en-US" altLang="ja-JP" sz="16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pic>
        <p:nvPicPr>
          <p:cNvPr id="56" name="Picture 11" descr="ET-fp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4929198"/>
            <a:ext cx="1857388" cy="1312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6" name="グループ化 265"/>
          <p:cNvGrpSpPr/>
          <p:nvPr/>
        </p:nvGrpSpPr>
        <p:grpSpPr>
          <a:xfrm>
            <a:off x="5221288" y="814312"/>
            <a:ext cx="3598862" cy="5638876"/>
            <a:chOff x="5221288" y="814312"/>
            <a:chExt cx="3598862" cy="5638876"/>
          </a:xfrm>
        </p:grpSpPr>
        <p:sp>
          <p:nvSpPr>
            <p:cNvPr id="37891" name="AutoShape 2"/>
            <p:cNvSpPr>
              <a:spLocks noChangeAspect="1" noChangeArrowheads="1"/>
            </p:cNvSpPr>
            <p:nvPr/>
          </p:nvSpPr>
          <p:spPr bwMode="auto">
            <a:xfrm>
              <a:off x="5291138" y="1643049"/>
              <a:ext cx="3529012" cy="4810139"/>
            </a:xfrm>
            <a:prstGeom prst="roundRect">
              <a:avLst>
                <a:gd name="adj" fmla="val 3796"/>
              </a:avLst>
            </a:prstGeom>
            <a:solidFill>
              <a:srgbClr val="CCFFCC">
                <a:alpha val="10000"/>
              </a:srgbClr>
            </a:solidFill>
            <a:ln w="9525">
              <a:noFill/>
              <a:round/>
              <a:headEnd/>
              <a:tailEnd/>
            </a:ln>
          </p:spPr>
          <p:txBody>
            <a:bodyPr anchor="ctr">
              <a:noAutofit/>
            </a:bodyPr>
            <a:lstStyle/>
            <a:p>
              <a:endParaRPr lang="ja-JP" altLang="en-US" dirty="0"/>
            </a:p>
          </p:txBody>
        </p:sp>
        <p:pic>
          <p:nvPicPr>
            <p:cNvPr id="37892" name="Picture 3" descr="LISA-waves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364163" y="3465513"/>
              <a:ext cx="1438275" cy="1079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903" name="Rectangle 15"/>
            <p:cNvSpPr>
              <a:spLocks noChangeArrowheads="1"/>
            </p:cNvSpPr>
            <p:nvPr/>
          </p:nvSpPr>
          <p:spPr bwMode="auto">
            <a:xfrm>
              <a:off x="5452650" y="814312"/>
              <a:ext cx="3191316" cy="4001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2000" b="1" dirty="0" smtClean="0">
                  <a:solidFill>
                    <a:srgbClr val="CCFFCC"/>
                  </a:solidFill>
                </a:rPr>
                <a:t>Space-borne detectors</a:t>
              </a:r>
              <a:endParaRPr lang="ja-JP" altLang="en-US" sz="2000" b="1" dirty="0">
                <a:solidFill>
                  <a:srgbClr val="CCFFCC"/>
                </a:solidFill>
                <a:sym typeface="Wingdings" pitchFamily="2" charset="2"/>
              </a:endParaRPr>
            </a:p>
          </p:txBody>
        </p:sp>
        <p:sp>
          <p:nvSpPr>
            <p:cNvPr id="37904" name="Rectangle 16"/>
            <p:cNvSpPr>
              <a:spLocks noChangeArrowheads="1"/>
            </p:cNvSpPr>
            <p:nvPr/>
          </p:nvSpPr>
          <p:spPr bwMode="auto">
            <a:xfrm>
              <a:off x="5221288" y="4508500"/>
              <a:ext cx="1851042" cy="46166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200" b="1" dirty="0" smtClean="0">
                  <a:solidFill>
                    <a:srgbClr val="CCFFCC"/>
                  </a:solidFill>
                  <a:sym typeface="Wingdings" pitchFamily="2" charset="2"/>
                </a:rPr>
                <a:t>Guaranteed source</a:t>
              </a:r>
              <a:endParaRPr lang="ja-JP" altLang="en-US" sz="1200" b="1" dirty="0" smtClean="0">
                <a:solidFill>
                  <a:srgbClr val="CCFFCC"/>
                </a:solidFill>
                <a:sym typeface="Wingdings" pitchFamily="2" charset="2"/>
              </a:endParaRPr>
            </a:p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200" b="1" dirty="0" smtClean="0">
                  <a:solidFill>
                    <a:srgbClr val="CCFFCC"/>
                  </a:solidFill>
                </a:rPr>
                <a:t>   0.1mHz-10mHz</a:t>
              </a:r>
              <a:endParaRPr lang="en-US" altLang="ja-JP" sz="1200" b="1" dirty="0">
                <a:solidFill>
                  <a:srgbClr val="CCFFCC"/>
                </a:solidFill>
                <a:sym typeface="Wingdings" pitchFamily="2" charset="2"/>
              </a:endParaRPr>
            </a:p>
          </p:txBody>
        </p:sp>
        <p:sp>
          <p:nvSpPr>
            <p:cNvPr id="37905" name="Rectangle 17"/>
            <p:cNvSpPr>
              <a:spLocks noChangeArrowheads="1"/>
            </p:cNvSpPr>
            <p:nvPr/>
          </p:nvSpPr>
          <p:spPr bwMode="auto">
            <a:xfrm>
              <a:off x="5792790" y="5896293"/>
              <a:ext cx="1993920" cy="46166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200" b="1" dirty="0" smtClean="0">
                  <a:solidFill>
                    <a:srgbClr val="CCFFCC"/>
                  </a:solidFill>
                  <a:sym typeface="Wingdings" pitchFamily="2" charset="2"/>
                </a:rPr>
                <a:t>Cosmological GWs</a:t>
              </a:r>
              <a:r>
                <a:rPr lang="ja-JP" altLang="en-US" sz="1200" b="1" dirty="0" smtClean="0">
                  <a:solidFill>
                    <a:srgbClr val="CCFFCC"/>
                  </a:solidFill>
                  <a:sym typeface="Wingdings" pitchFamily="2" charset="2"/>
                </a:rPr>
                <a:t>    </a:t>
              </a:r>
              <a:r>
                <a:rPr lang="en-US" altLang="ja-JP" sz="1200" b="1" dirty="0" smtClean="0">
                  <a:solidFill>
                    <a:srgbClr val="CCFFCC"/>
                  </a:solidFill>
                  <a:sym typeface="Wingdings" pitchFamily="2" charset="2"/>
                </a:rPr>
                <a:t>around </a:t>
              </a:r>
              <a:r>
                <a:rPr lang="en-US" altLang="ja-JP" sz="1200" b="1" dirty="0" smtClean="0">
                  <a:solidFill>
                    <a:srgbClr val="CCFFCC"/>
                  </a:solidFill>
                </a:rPr>
                <a:t>0.1Hz</a:t>
              </a:r>
              <a:endParaRPr lang="ja-JP" altLang="en-US" sz="1200" b="1" dirty="0">
                <a:solidFill>
                  <a:srgbClr val="CCFFCC"/>
                </a:solidFill>
                <a:sym typeface="Wingdings" pitchFamily="2" charset="2"/>
              </a:endParaRPr>
            </a:p>
          </p:txBody>
        </p:sp>
        <p:sp>
          <p:nvSpPr>
            <p:cNvPr id="37906" name="Rectangle 18"/>
            <p:cNvSpPr>
              <a:spLocks noChangeArrowheads="1"/>
            </p:cNvSpPr>
            <p:nvPr/>
          </p:nvSpPr>
          <p:spPr bwMode="auto">
            <a:xfrm>
              <a:off x="6029352" y="1142984"/>
              <a:ext cx="2400300" cy="52322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1400" b="1" dirty="0" smtClean="0">
                  <a:solidFill>
                    <a:srgbClr val="DDDDDD"/>
                  </a:solidFill>
                </a:rPr>
                <a:t>Low-frequency sources</a:t>
              </a:r>
            </a:p>
            <a:p>
              <a:pPr algn="l">
                <a:buFontTx/>
                <a:buNone/>
              </a:pPr>
              <a:r>
                <a:rPr lang="en-US" altLang="ja-JP" sz="1400" b="1" dirty="0" smtClean="0">
                  <a:solidFill>
                    <a:srgbClr val="DDDDDD"/>
                  </a:solidFill>
                </a:rPr>
                <a:t>      (0.1mHz – 1Hz)</a:t>
              </a:r>
              <a:endParaRPr lang="ja-JP" altLang="en-US" sz="1400" b="1" dirty="0">
                <a:solidFill>
                  <a:srgbClr val="DDDDDD"/>
                </a:solidFill>
              </a:endParaRPr>
            </a:p>
          </p:txBody>
        </p:sp>
        <p:pic>
          <p:nvPicPr>
            <p:cNvPr id="37908" name="Picture 20" descr="Fact Sheet: 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435600" y="2276475"/>
              <a:ext cx="1296988" cy="1050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0201" name="Rectangle 25"/>
            <p:cNvSpPr>
              <a:spLocks noChangeArrowheads="1"/>
            </p:cNvSpPr>
            <p:nvPr/>
          </p:nvSpPr>
          <p:spPr bwMode="auto">
            <a:xfrm>
              <a:off x="5435600" y="2276475"/>
              <a:ext cx="414338" cy="24447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  <a:defRPr/>
              </a:pPr>
              <a:r>
                <a:rPr lang="en-US" altLang="ja-JP" sz="1000" b="1" dirty="0">
                  <a:solidFill>
                    <a:srgbClr val="33CC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LPF</a:t>
              </a:r>
            </a:p>
          </p:txBody>
        </p:sp>
        <p:sp>
          <p:nvSpPr>
            <p:cNvPr id="1330202" name="Rectangle 26"/>
            <p:cNvSpPr>
              <a:spLocks noChangeArrowheads="1"/>
            </p:cNvSpPr>
            <p:nvPr/>
          </p:nvSpPr>
          <p:spPr bwMode="auto">
            <a:xfrm>
              <a:off x="6948488" y="2060575"/>
              <a:ext cx="698500" cy="24447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  <a:defRPr/>
              </a:pPr>
              <a:r>
                <a:rPr lang="en-US" altLang="ja-JP" sz="1000" b="1" dirty="0">
                  <a:solidFill>
                    <a:srgbClr val="33CC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DECIGO</a:t>
              </a:r>
            </a:p>
          </p:txBody>
        </p:sp>
        <p:sp>
          <p:nvSpPr>
            <p:cNvPr id="37920" name="AutoShape 32"/>
            <p:cNvSpPr>
              <a:spLocks noChangeArrowheads="1"/>
            </p:cNvSpPr>
            <p:nvPr/>
          </p:nvSpPr>
          <p:spPr bwMode="auto">
            <a:xfrm rot="5400000">
              <a:off x="6192838" y="3968750"/>
              <a:ext cx="1511300" cy="288925"/>
            </a:xfrm>
            <a:custGeom>
              <a:avLst/>
              <a:gdLst>
                <a:gd name="T0" fmla="*/ 1261096 w 21600"/>
                <a:gd name="T1" fmla="*/ 0 h 21600"/>
                <a:gd name="T2" fmla="*/ 0 w 21600"/>
                <a:gd name="T3" fmla="*/ 144463 h 21600"/>
                <a:gd name="T4" fmla="*/ 1261096 w 21600"/>
                <a:gd name="T5" fmla="*/ 288925 h 21600"/>
                <a:gd name="T6" fmla="*/ 1511300 w 21600"/>
                <a:gd name="T7" fmla="*/ 144463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3916 h 21600"/>
                <a:gd name="T14" fmla="*/ 19321 w 21600"/>
                <a:gd name="T15" fmla="*/ 1768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8024" y="0"/>
                  </a:moveTo>
                  <a:lnTo>
                    <a:pt x="18024" y="3916"/>
                  </a:lnTo>
                  <a:lnTo>
                    <a:pt x="3375" y="3916"/>
                  </a:lnTo>
                  <a:lnTo>
                    <a:pt x="3375" y="17684"/>
                  </a:lnTo>
                  <a:lnTo>
                    <a:pt x="18024" y="17684"/>
                  </a:lnTo>
                  <a:lnTo>
                    <a:pt x="18024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3916"/>
                  </a:moveTo>
                  <a:lnTo>
                    <a:pt x="1350" y="17684"/>
                  </a:lnTo>
                  <a:lnTo>
                    <a:pt x="2700" y="17684"/>
                  </a:lnTo>
                  <a:lnTo>
                    <a:pt x="2700" y="3916"/>
                  </a:lnTo>
                  <a:close/>
                </a:path>
                <a:path w="21600" h="21600">
                  <a:moveTo>
                    <a:pt x="0" y="3916"/>
                  </a:moveTo>
                  <a:lnTo>
                    <a:pt x="0" y="17684"/>
                  </a:lnTo>
                  <a:lnTo>
                    <a:pt x="675" y="17684"/>
                  </a:lnTo>
                  <a:lnTo>
                    <a:pt x="675" y="3916"/>
                  </a:lnTo>
                  <a:close/>
                </a:path>
              </a:pathLst>
            </a:custGeom>
            <a:solidFill>
              <a:srgbClr val="CCFFCC">
                <a:alpha val="20000"/>
              </a:srgbClr>
            </a:solidFill>
            <a:ln w="12700">
              <a:solidFill>
                <a:srgbClr val="CCFFCC">
                  <a:alpha val="50000"/>
                </a:srgbClr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ja-JP" altLang="en-US" dirty="0"/>
            </a:p>
          </p:txBody>
        </p:sp>
        <p:sp>
          <p:nvSpPr>
            <p:cNvPr id="37921" name="AutoShape 33"/>
            <p:cNvSpPr>
              <a:spLocks noChangeArrowheads="1"/>
            </p:cNvSpPr>
            <p:nvPr/>
          </p:nvSpPr>
          <p:spPr bwMode="auto">
            <a:xfrm>
              <a:off x="6781800" y="2060575"/>
              <a:ext cx="309563" cy="1223963"/>
            </a:xfrm>
            <a:prstGeom prst="downArrow">
              <a:avLst>
                <a:gd name="adj1" fmla="val 49741"/>
                <a:gd name="adj2" fmla="val 83086"/>
              </a:avLst>
            </a:prstGeom>
            <a:solidFill>
              <a:srgbClr val="CCFFCC">
                <a:alpha val="20000"/>
              </a:srgbClr>
            </a:solidFill>
            <a:ln w="12700">
              <a:solidFill>
                <a:srgbClr val="CCFFCC">
                  <a:alpha val="50000"/>
                </a:srgbClr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ja-JP" altLang="en-US" dirty="0"/>
            </a:p>
          </p:txBody>
        </p:sp>
        <p:sp>
          <p:nvSpPr>
            <p:cNvPr id="37922" name="AutoShape 34"/>
            <p:cNvSpPr>
              <a:spLocks noChangeArrowheads="1"/>
            </p:cNvSpPr>
            <p:nvPr/>
          </p:nvSpPr>
          <p:spPr bwMode="auto">
            <a:xfrm rot="5400000">
              <a:off x="7343776" y="4903787"/>
              <a:ext cx="1511300" cy="288925"/>
            </a:xfrm>
            <a:custGeom>
              <a:avLst/>
              <a:gdLst>
                <a:gd name="T0" fmla="*/ 1261096 w 21600"/>
                <a:gd name="T1" fmla="*/ 0 h 21600"/>
                <a:gd name="T2" fmla="*/ 0 w 21600"/>
                <a:gd name="T3" fmla="*/ 144463 h 21600"/>
                <a:gd name="T4" fmla="*/ 1261096 w 21600"/>
                <a:gd name="T5" fmla="*/ 288925 h 21600"/>
                <a:gd name="T6" fmla="*/ 1511300 w 21600"/>
                <a:gd name="T7" fmla="*/ 144463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3916 h 21600"/>
                <a:gd name="T14" fmla="*/ 19321 w 21600"/>
                <a:gd name="T15" fmla="*/ 1768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8024" y="0"/>
                  </a:moveTo>
                  <a:lnTo>
                    <a:pt x="18024" y="3916"/>
                  </a:lnTo>
                  <a:lnTo>
                    <a:pt x="3375" y="3916"/>
                  </a:lnTo>
                  <a:lnTo>
                    <a:pt x="3375" y="17684"/>
                  </a:lnTo>
                  <a:lnTo>
                    <a:pt x="18024" y="17684"/>
                  </a:lnTo>
                  <a:lnTo>
                    <a:pt x="18024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3916"/>
                  </a:moveTo>
                  <a:lnTo>
                    <a:pt x="1350" y="17684"/>
                  </a:lnTo>
                  <a:lnTo>
                    <a:pt x="2700" y="17684"/>
                  </a:lnTo>
                  <a:lnTo>
                    <a:pt x="2700" y="3916"/>
                  </a:lnTo>
                  <a:close/>
                </a:path>
                <a:path w="21600" h="21600">
                  <a:moveTo>
                    <a:pt x="0" y="3916"/>
                  </a:moveTo>
                  <a:lnTo>
                    <a:pt x="0" y="17684"/>
                  </a:lnTo>
                  <a:lnTo>
                    <a:pt x="675" y="17684"/>
                  </a:lnTo>
                  <a:lnTo>
                    <a:pt x="675" y="3916"/>
                  </a:lnTo>
                  <a:close/>
                </a:path>
              </a:pathLst>
            </a:custGeom>
            <a:solidFill>
              <a:srgbClr val="CCFFCC">
                <a:alpha val="20000"/>
              </a:srgbClr>
            </a:solidFill>
            <a:ln w="12700">
              <a:solidFill>
                <a:srgbClr val="CCFFCC">
                  <a:alpha val="50000"/>
                </a:srgbClr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ja-JP" altLang="en-US" dirty="0"/>
            </a:p>
          </p:txBody>
        </p:sp>
        <p:sp>
          <p:nvSpPr>
            <p:cNvPr id="37923" name="AutoShape 35"/>
            <p:cNvSpPr>
              <a:spLocks noChangeArrowheads="1"/>
            </p:cNvSpPr>
            <p:nvPr/>
          </p:nvSpPr>
          <p:spPr bwMode="auto">
            <a:xfrm>
              <a:off x="7862888" y="2133600"/>
              <a:ext cx="309562" cy="935038"/>
            </a:xfrm>
            <a:prstGeom prst="downArrow">
              <a:avLst>
                <a:gd name="adj1" fmla="val 49741"/>
                <a:gd name="adj2" fmla="val 84616"/>
              </a:avLst>
            </a:prstGeom>
            <a:solidFill>
              <a:srgbClr val="CCFFCC">
                <a:alpha val="20000"/>
              </a:srgbClr>
            </a:solidFill>
            <a:ln w="12700">
              <a:solidFill>
                <a:srgbClr val="CCFFCC">
                  <a:alpha val="50000"/>
                </a:srgbClr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ja-JP" altLang="en-US" dirty="0"/>
            </a:p>
          </p:txBody>
        </p:sp>
        <p:sp>
          <p:nvSpPr>
            <p:cNvPr id="37924" name="AutoShape 36"/>
            <p:cNvSpPr>
              <a:spLocks noChangeArrowheads="1"/>
            </p:cNvSpPr>
            <p:nvPr/>
          </p:nvSpPr>
          <p:spPr bwMode="auto">
            <a:xfrm>
              <a:off x="7934325" y="3286125"/>
              <a:ext cx="309563" cy="935038"/>
            </a:xfrm>
            <a:prstGeom prst="downArrow">
              <a:avLst>
                <a:gd name="adj1" fmla="val 49741"/>
                <a:gd name="adj2" fmla="val 84616"/>
              </a:avLst>
            </a:prstGeom>
            <a:solidFill>
              <a:srgbClr val="CCFFCC">
                <a:alpha val="20000"/>
              </a:srgbClr>
            </a:solidFill>
            <a:ln w="12700">
              <a:solidFill>
                <a:srgbClr val="CCFFCC">
                  <a:alpha val="50000"/>
                </a:srgbClr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ja-JP" altLang="en-US" dirty="0"/>
            </a:p>
          </p:txBody>
        </p:sp>
        <p:sp>
          <p:nvSpPr>
            <p:cNvPr id="37925" name="Rectangle 37"/>
            <p:cNvSpPr>
              <a:spLocks noChangeArrowheads="1"/>
            </p:cNvSpPr>
            <p:nvPr/>
          </p:nvSpPr>
          <p:spPr bwMode="auto">
            <a:xfrm>
              <a:off x="7669213" y="4581525"/>
              <a:ext cx="1079500" cy="3365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 b="1" dirty="0">
                  <a:solidFill>
                    <a:srgbClr val="F8F8F8"/>
                  </a:solidFill>
                </a:rPr>
                <a:t>DECIGO</a:t>
              </a:r>
              <a:endParaRPr lang="en-US" altLang="ja-JP" sz="1600" b="1" dirty="0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sp>
          <p:nvSpPr>
            <p:cNvPr id="37926" name="AutoShape 38"/>
            <p:cNvSpPr>
              <a:spLocks noChangeArrowheads="1"/>
            </p:cNvSpPr>
            <p:nvPr/>
          </p:nvSpPr>
          <p:spPr bwMode="auto">
            <a:xfrm rot="5400000">
              <a:off x="6047582" y="5120481"/>
              <a:ext cx="1081088" cy="288925"/>
            </a:xfrm>
            <a:custGeom>
              <a:avLst/>
              <a:gdLst>
                <a:gd name="T0" fmla="*/ 902108 w 21600"/>
                <a:gd name="T1" fmla="*/ 0 h 21600"/>
                <a:gd name="T2" fmla="*/ 0 w 21600"/>
                <a:gd name="T3" fmla="*/ 144463 h 21600"/>
                <a:gd name="T4" fmla="*/ 902108 w 21600"/>
                <a:gd name="T5" fmla="*/ 288925 h 21600"/>
                <a:gd name="T6" fmla="*/ 1081088 w 21600"/>
                <a:gd name="T7" fmla="*/ 144463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3916 h 21600"/>
                <a:gd name="T14" fmla="*/ 19321 w 21600"/>
                <a:gd name="T15" fmla="*/ 1768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8024" y="0"/>
                  </a:moveTo>
                  <a:lnTo>
                    <a:pt x="18024" y="3916"/>
                  </a:lnTo>
                  <a:lnTo>
                    <a:pt x="3375" y="3916"/>
                  </a:lnTo>
                  <a:lnTo>
                    <a:pt x="3375" y="17684"/>
                  </a:lnTo>
                  <a:lnTo>
                    <a:pt x="18024" y="17684"/>
                  </a:lnTo>
                  <a:lnTo>
                    <a:pt x="18024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3916"/>
                  </a:moveTo>
                  <a:lnTo>
                    <a:pt x="1350" y="17684"/>
                  </a:lnTo>
                  <a:lnTo>
                    <a:pt x="2700" y="17684"/>
                  </a:lnTo>
                  <a:lnTo>
                    <a:pt x="2700" y="3916"/>
                  </a:lnTo>
                  <a:close/>
                </a:path>
                <a:path w="21600" h="21600">
                  <a:moveTo>
                    <a:pt x="0" y="3916"/>
                  </a:moveTo>
                  <a:lnTo>
                    <a:pt x="0" y="17684"/>
                  </a:lnTo>
                  <a:lnTo>
                    <a:pt x="675" y="17684"/>
                  </a:lnTo>
                  <a:lnTo>
                    <a:pt x="675" y="3916"/>
                  </a:lnTo>
                  <a:close/>
                </a:path>
              </a:pathLst>
            </a:custGeom>
            <a:solidFill>
              <a:srgbClr val="CCFFCC">
                <a:alpha val="20000"/>
              </a:srgbClr>
            </a:solidFill>
            <a:ln w="12700">
              <a:solidFill>
                <a:srgbClr val="CCFFCC">
                  <a:alpha val="50000"/>
                </a:srgbClr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ja-JP" altLang="en-US" dirty="0"/>
            </a:p>
          </p:txBody>
        </p:sp>
        <p:sp>
          <p:nvSpPr>
            <p:cNvPr id="1330215" name="Rectangle 39"/>
            <p:cNvSpPr>
              <a:spLocks noChangeArrowheads="1"/>
            </p:cNvSpPr>
            <p:nvPr/>
          </p:nvSpPr>
          <p:spPr bwMode="auto">
            <a:xfrm>
              <a:off x="5329238" y="3500438"/>
              <a:ext cx="487362" cy="24447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  <a:defRPr/>
              </a:pPr>
              <a:r>
                <a:rPr lang="en-US" altLang="ja-JP" sz="1000" b="1" dirty="0">
                  <a:solidFill>
                    <a:srgbClr val="33CC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LISA</a:t>
              </a:r>
            </a:p>
          </p:txBody>
        </p:sp>
        <p:sp>
          <p:nvSpPr>
            <p:cNvPr id="37928" name="Rectangle 40"/>
            <p:cNvSpPr>
              <a:spLocks noChangeArrowheads="1"/>
            </p:cNvSpPr>
            <p:nvPr/>
          </p:nvSpPr>
          <p:spPr bwMode="auto">
            <a:xfrm>
              <a:off x="5957888" y="5229225"/>
              <a:ext cx="990600" cy="3365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 b="1" dirty="0">
                  <a:solidFill>
                    <a:srgbClr val="F8F8F8"/>
                  </a:solidFill>
                </a:rPr>
                <a:t>BBO</a:t>
              </a:r>
              <a:endParaRPr lang="en-US" altLang="ja-JP" sz="1600" b="1" dirty="0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sp>
          <p:nvSpPr>
            <p:cNvPr id="37938" name="Rectangle 50"/>
            <p:cNvSpPr>
              <a:spLocks noChangeArrowheads="1"/>
            </p:cNvSpPr>
            <p:nvPr/>
          </p:nvSpPr>
          <p:spPr bwMode="auto">
            <a:xfrm>
              <a:off x="6591300" y="2420938"/>
              <a:ext cx="931863" cy="3365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 b="1" dirty="0">
                  <a:solidFill>
                    <a:srgbClr val="F8F8F8"/>
                  </a:solidFill>
                </a:rPr>
                <a:t>LPF</a:t>
              </a:r>
              <a:endParaRPr lang="en-US" altLang="ja-JP" sz="1600" b="1" dirty="0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sp>
          <p:nvSpPr>
            <p:cNvPr id="37939" name="Rectangle 51"/>
            <p:cNvSpPr>
              <a:spLocks noChangeArrowheads="1"/>
            </p:cNvSpPr>
            <p:nvPr/>
          </p:nvSpPr>
          <p:spPr bwMode="auto">
            <a:xfrm>
              <a:off x="8099425" y="2371725"/>
              <a:ext cx="642938" cy="3365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 b="1" dirty="0">
                  <a:solidFill>
                    <a:srgbClr val="F8F8F8"/>
                  </a:solidFill>
                </a:rPr>
                <a:t>DPF</a:t>
              </a:r>
              <a:endParaRPr lang="en-US" altLang="ja-JP" sz="1600" b="1" dirty="0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sp>
          <p:nvSpPr>
            <p:cNvPr id="37940" name="Rectangle 52"/>
            <p:cNvSpPr>
              <a:spLocks noChangeArrowheads="1"/>
            </p:cNvSpPr>
            <p:nvPr/>
          </p:nvSpPr>
          <p:spPr bwMode="auto">
            <a:xfrm>
              <a:off x="7740650" y="3429000"/>
              <a:ext cx="1008063" cy="58102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 b="1" dirty="0">
                  <a:solidFill>
                    <a:srgbClr val="F8F8F8"/>
                  </a:solidFill>
                </a:rPr>
                <a:t>Pre-DECIGO</a:t>
              </a:r>
              <a:endParaRPr lang="en-US" altLang="ja-JP" sz="1600" b="1" dirty="0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sp>
          <p:nvSpPr>
            <p:cNvPr id="37941" name="Rectangle 53"/>
            <p:cNvSpPr>
              <a:spLocks noChangeArrowheads="1"/>
            </p:cNvSpPr>
            <p:nvPr/>
          </p:nvSpPr>
          <p:spPr bwMode="auto">
            <a:xfrm>
              <a:off x="6664325" y="4005263"/>
              <a:ext cx="931863" cy="3365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 b="1" dirty="0">
                  <a:solidFill>
                    <a:srgbClr val="F8F8F8"/>
                  </a:solidFill>
                </a:rPr>
                <a:t>LISA</a:t>
              </a:r>
              <a:endParaRPr lang="en-US" altLang="ja-JP" sz="1600" b="1" dirty="0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grpSp>
          <p:nvGrpSpPr>
            <p:cNvPr id="2" name="グループ化 57"/>
            <p:cNvGrpSpPr/>
            <p:nvPr/>
          </p:nvGrpSpPr>
          <p:grpSpPr>
            <a:xfrm rot="15785392">
              <a:off x="7443909" y="5125746"/>
              <a:ext cx="1293092" cy="1174827"/>
              <a:chOff x="9501222" y="714356"/>
              <a:chExt cx="5338763" cy="4864101"/>
            </a:xfrm>
          </p:grpSpPr>
          <p:sp>
            <p:nvSpPr>
              <p:cNvPr id="59" name="Oval 137"/>
              <p:cNvSpPr>
                <a:spLocks noChangeArrowheads="1"/>
              </p:cNvSpPr>
              <p:nvPr/>
            </p:nvSpPr>
            <p:spPr bwMode="auto">
              <a:xfrm>
                <a:off x="9501222" y="3776644"/>
                <a:ext cx="1804988" cy="1801813"/>
              </a:xfrm>
              <a:prstGeom prst="ellipse">
                <a:avLst/>
              </a:prstGeom>
              <a:solidFill>
                <a:srgbClr val="DDDDDD">
                  <a:alpha val="50000"/>
                </a:srgbClr>
              </a:solidFill>
              <a:ln w="285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60" name="Oval 209"/>
              <p:cNvSpPr>
                <a:spLocks noChangeArrowheads="1"/>
              </p:cNvSpPr>
              <p:nvPr/>
            </p:nvSpPr>
            <p:spPr bwMode="auto">
              <a:xfrm>
                <a:off x="11264935" y="714356"/>
                <a:ext cx="1804988" cy="1801813"/>
              </a:xfrm>
              <a:prstGeom prst="ellipse">
                <a:avLst/>
              </a:prstGeom>
              <a:solidFill>
                <a:srgbClr val="DDDDDD">
                  <a:alpha val="50000"/>
                </a:srgbClr>
              </a:solidFill>
              <a:ln w="285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61" name="Oval 210"/>
              <p:cNvSpPr>
                <a:spLocks noChangeArrowheads="1"/>
              </p:cNvSpPr>
              <p:nvPr/>
            </p:nvSpPr>
            <p:spPr bwMode="auto">
              <a:xfrm>
                <a:off x="13034997" y="3776644"/>
                <a:ext cx="1804988" cy="1801813"/>
              </a:xfrm>
              <a:prstGeom prst="ellipse">
                <a:avLst/>
              </a:prstGeom>
              <a:solidFill>
                <a:srgbClr val="DDDDDD">
                  <a:alpha val="50000"/>
                </a:srgbClr>
              </a:solidFill>
              <a:ln w="285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62" name="Freeform 5"/>
              <p:cNvSpPr>
                <a:spLocks/>
              </p:cNvSpPr>
              <p:nvPr/>
            </p:nvSpPr>
            <p:spPr bwMode="auto">
              <a:xfrm rot="14397729">
                <a:off x="11963435" y="3244831"/>
                <a:ext cx="2165350" cy="381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28575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63" name="Freeform 6"/>
              <p:cNvSpPr>
                <a:spLocks/>
              </p:cNvSpPr>
              <p:nvPr/>
            </p:nvSpPr>
            <p:spPr bwMode="auto">
              <a:xfrm rot="14397729" flipV="1">
                <a:off x="12095197" y="3171806"/>
                <a:ext cx="2165350" cy="381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28575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64" name="Freeform 7"/>
              <p:cNvSpPr>
                <a:spLocks/>
              </p:cNvSpPr>
              <p:nvPr/>
            </p:nvSpPr>
            <p:spPr bwMode="auto">
              <a:xfrm rot="14397729">
                <a:off x="12047572" y="3024168"/>
                <a:ext cx="2006600" cy="190500"/>
              </a:xfrm>
              <a:custGeom>
                <a:avLst/>
                <a:gdLst/>
                <a:ahLst/>
                <a:cxnLst>
                  <a:cxn ang="0">
                    <a:pos x="45" y="30"/>
                  </a:cxn>
                  <a:cxn ang="0">
                    <a:pos x="30" y="171"/>
                  </a:cxn>
                  <a:cxn ang="0">
                    <a:pos x="45" y="327"/>
                  </a:cxn>
                  <a:cxn ang="0">
                    <a:pos x="126" y="315"/>
                  </a:cxn>
                  <a:cxn ang="0">
                    <a:pos x="735" y="303"/>
                  </a:cxn>
                  <a:cxn ang="0">
                    <a:pos x="1605" y="279"/>
                  </a:cxn>
                  <a:cxn ang="0">
                    <a:pos x="2607" y="300"/>
                  </a:cxn>
                  <a:cxn ang="0">
                    <a:pos x="3330" y="333"/>
                  </a:cxn>
                  <a:cxn ang="0">
                    <a:pos x="3648" y="351"/>
                  </a:cxn>
                  <a:cxn ang="0">
                    <a:pos x="3672" y="249"/>
                  </a:cxn>
                  <a:cxn ang="0">
                    <a:pos x="3672" y="171"/>
                  </a:cxn>
                  <a:cxn ang="0">
                    <a:pos x="3690" y="36"/>
                  </a:cxn>
                  <a:cxn ang="0">
                    <a:pos x="3660" y="12"/>
                  </a:cxn>
                  <a:cxn ang="0">
                    <a:pos x="3594" y="6"/>
                  </a:cxn>
                  <a:cxn ang="0">
                    <a:pos x="2991" y="51"/>
                  </a:cxn>
                  <a:cxn ang="0">
                    <a:pos x="1911" y="75"/>
                  </a:cxn>
                  <a:cxn ang="0">
                    <a:pos x="1065" y="78"/>
                  </a:cxn>
                  <a:cxn ang="0">
                    <a:pos x="303" y="51"/>
                  </a:cxn>
                  <a:cxn ang="0">
                    <a:pos x="45" y="30"/>
                  </a:cxn>
                </a:cxnLst>
                <a:rect l="0" t="0" r="r" b="b"/>
                <a:pathLst>
                  <a:path w="3705" h="365">
                    <a:moveTo>
                      <a:pt x="45" y="30"/>
                    </a:moveTo>
                    <a:cubicBezTo>
                      <a:pt x="0" y="50"/>
                      <a:pt x="30" y="122"/>
                      <a:pt x="30" y="171"/>
                    </a:cubicBezTo>
                    <a:cubicBezTo>
                      <a:pt x="30" y="220"/>
                      <a:pt x="29" y="303"/>
                      <a:pt x="45" y="327"/>
                    </a:cubicBezTo>
                    <a:cubicBezTo>
                      <a:pt x="61" y="351"/>
                      <a:pt x="11" y="319"/>
                      <a:pt x="126" y="315"/>
                    </a:cubicBezTo>
                    <a:cubicBezTo>
                      <a:pt x="241" y="311"/>
                      <a:pt x="489" y="309"/>
                      <a:pt x="735" y="303"/>
                    </a:cubicBezTo>
                    <a:cubicBezTo>
                      <a:pt x="981" y="297"/>
                      <a:pt x="1293" y="279"/>
                      <a:pt x="1605" y="279"/>
                    </a:cubicBezTo>
                    <a:cubicBezTo>
                      <a:pt x="1917" y="279"/>
                      <a:pt x="2320" y="291"/>
                      <a:pt x="2607" y="300"/>
                    </a:cubicBezTo>
                    <a:cubicBezTo>
                      <a:pt x="2894" y="309"/>
                      <a:pt x="3157" y="325"/>
                      <a:pt x="3330" y="333"/>
                    </a:cubicBezTo>
                    <a:cubicBezTo>
                      <a:pt x="3503" y="341"/>
                      <a:pt x="3591" y="365"/>
                      <a:pt x="3648" y="351"/>
                    </a:cubicBezTo>
                    <a:cubicBezTo>
                      <a:pt x="3705" y="337"/>
                      <a:pt x="3668" y="279"/>
                      <a:pt x="3672" y="249"/>
                    </a:cubicBezTo>
                    <a:cubicBezTo>
                      <a:pt x="3676" y="219"/>
                      <a:pt x="3669" y="207"/>
                      <a:pt x="3672" y="171"/>
                    </a:cubicBezTo>
                    <a:cubicBezTo>
                      <a:pt x="3675" y="135"/>
                      <a:pt x="3692" y="62"/>
                      <a:pt x="3690" y="36"/>
                    </a:cubicBezTo>
                    <a:cubicBezTo>
                      <a:pt x="3688" y="10"/>
                      <a:pt x="3676" y="17"/>
                      <a:pt x="3660" y="12"/>
                    </a:cubicBezTo>
                    <a:cubicBezTo>
                      <a:pt x="3644" y="7"/>
                      <a:pt x="3705" y="0"/>
                      <a:pt x="3594" y="6"/>
                    </a:cubicBezTo>
                    <a:cubicBezTo>
                      <a:pt x="3483" y="12"/>
                      <a:pt x="3271" y="40"/>
                      <a:pt x="2991" y="51"/>
                    </a:cubicBezTo>
                    <a:cubicBezTo>
                      <a:pt x="2711" y="62"/>
                      <a:pt x="2232" y="71"/>
                      <a:pt x="1911" y="75"/>
                    </a:cubicBezTo>
                    <a:cubicBezTo>
                      <a:pt x="1590" y="79"/>
                      <a:pt x="1333" y="82"/>
                      <a:pt x="1065" y="78"/>
                    </a:cubicBezTo>
                    <a:cubicBezTo>
                      <a:pt x="797" y="74"/>
                      <a:pt x="473" y="59"/>
                      <a:pt x="303" y="51"/>
                    </a:cubicBezTo>
                    <a:cubicBezTo>
                      <a:pt x="133" y="43"/>
                      <a:pt x="90" y="10"/>
                      <a:pt x="45" y="30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  <a:alpha val="50000"/>
                </a:schemeClr>
              </a:solidFill>
              <a:ln w="3175" cmpd="sng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65" name="Rectangle 8"/>
              <p:cNvSpPr>
                <a:spLocks noChangeArrowheads="1"/>
              </p:cNvSpPr>
              <p:nvPr/>
            </p:nvSpPr>
            <p:spPr bwMode="auto">
              <a:xfrm rot="11744560">
                <a:off x="12284110" y="1719244"/>
                <a:ext cx="38100" cy="177800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66" name="Rectangle 9"/>
              <p:cNvSpPr>
                <a:spLocks noChangeArrowheads="1"/>
              </p:cNvSpPr>
              <p:nvPr/>
            </p:nvSpPr>
            <p:spPr bwMode="auto">
              <a:xfrm rot="9888311">
                <a:off x="12041222" y="1711306"/>
                <a:ext cx="39688" cy="177800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67" name="Rectangle 10"/>
              <p:cNvSpPr>
                <a:spLocks noChangeArrowheads="1"/>
              </p:cNvSpPr>
              <p:nvPr/>
            </p:nvSpPr>
            <p:spPr bwMode="auto">
              <a:xfrm rot="10780961">
                <a:off x="12138060" y="1419206"/>
                <a:ext cx="41275" cy="350838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68" name="Line 11"/>
              <p:cNvSpPr>
                <a:spLocks noChangeShapeType="1"/>
              </p:cNvSpPr>
              <p:nvPr/>
            </p:nvSpPr>
            <p:spPr bwMode="auto">
              <a:xfrm rot="7209001" flipV="1">
                <a:off x="11468135" y="1622406"/>
                <a:ext cx="1397000" cy="1588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69" name="Rectangle 12"/>
              <p:cNvSpPr>
                <a:spLocks noChangeArrowheads="1"/>
              </p:cNvSpPr>
              <p:nvPr/>
            </p:nvSpPr>
            <p:spPr bwMode="auto">
              <a:xfrm rot="7209001">
                <a:off x="12274585" y="1050906"/>
                <a:ext cx="350838" cy="184150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70" name="Freeform 13"/>
              <p:cNvSpPr>
                <a:spLocks/>
              </p:cNvSpPr>
              <p:nvPr/>
            </p:nvSpPr>
            <p:spPr bwMode="auto">
              <a:xfrm rot="7209001">
                <a:off x="11934860" y="1885931"/>
                <a:ext cx="79375" cy="141288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71" name="Line 14"/>
              <p:cNvSpPr>
                <a:spLocks noChangeShapeType="1"/>
              </p:cNvSpPr>
              <p:nvPr/>
            </p:nvSpPr>
            <p:spPr bwMode="auto">
              <a:xfrm rot="7209001">
                <a:off x="11993597" y="1989119"/>
                <a:ext cx="69850" cy="0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72" name="Line 15"/>
              <p:cNvSpPr>
                <a:spLocks noChangeShapeType="1"/>
              </p:cNvSpPr>
              <p:nvPr/>
            </p:nvSpPr>
            <p:spPr bwMode="auto">
              <a:xfrm rot="7209001">
                <a:off x="11880885" y="1928794"/>
                <a:ext cx="68263" cy="0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3" name="Group 16"/>
              <p:cNvGrpSpPr>
                <a:grpSpLocks/>
              </p:cNvGrpSpPr>
              <p:nvPr/>
            </p:nvGrpSpPr>
            <p:grpSpPr bwMode="auto">
              <a:xfrm rot="7209001">
                <a:off x="11449039" y="2208261"/>
                <a:ext cx="600087" cy="495300"/>
                <a:chOff x="4785" y="11039"/>
                <a:chExt cx="829" cy="688"/>
              </a:xfrm>
            </p:grpSpPr>
            <p:sp>
              <p:nvSpPr>
                <p:cNvPr id="260" name="Freeform 17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61" name="Line 18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62" name="Line 19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63" name="Line 20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64" name="Arc 21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74" name="Freeform 22"/>
              <p:cNvSpPr>
                <a:spLocks/>
              </p:cNvSpPr>
              <p:nvPr/>
            </p:nvSpPr>
            <p:spPr bwMode="auto">
              <a:xfrm rot="9872463">
                <a:off x="11779285" y="1989119"/>
                <a:ext cx="217488" cy="214313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75" name="Freeform 23"/>
              <p:cNvSpPr>
                <a:spLocks/>
              </p:cNvSpPr>
              <p:nvPr/>
            </p:nvSpPr>
            <p:spPr bwMode="auto">
              <a:xfrm rot="7209001">
                <a:off x="11658635" y="1998643"/>
                <a:ext cx="450850" cy="227013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C0C0C0"/>
              </a:solidFill>
              <a:ln w="3175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76" name="Arc 24"/>
              <p:cNvSpPr>
                <a:spLocks/>
              </p:cNvSpPr>
              <p:nvPr/>
            </p:nvSpPr>
            <p:spPr bwMode="auto">
              <a:xfrm rot="14146499">
                <a:off x="11965022" y="1877993"/>
                <a:ext cx="288925" cy="3365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77" name="Arc 25"/>
              <p:cNvSpPr>
                <a:spLocks/>
              </p:cNvSpPr>
              <p:nvPr/>
            </p:nvSpPr>
            <p:spPr bwMode="auto">
              <a:xfrm rot="271502" flipV="1">
                <a:off x="11680860" y="1716069"/>
                <a:ext cx="292100" cy="334963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4" name="Group 26"/>
              <p:cNvGrpSpPr>
                <a:grpSpLocks/>
              </p:cNvGrpSpPr>
              <p:nvPr/>
            </p:nvGrpSpPr>
            <p:grpSpPr bwMode="auto">
              <a:xfrm rot="7209001">
                <a:off x="11403003" y="2178095"/>
                <a:ext cx="600087" cy="500063"/>
                <a:chOff x="4785" y="11039"/>
                <a:chExt cx="829" cy="688"/>
              </a:xfrm>
            </p:grpSpPr>
            <p:sp>
              <p:nvSpPr>
                <p:cNvPr id="255" name="Freeform 27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56" name="Line 28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57" name="Line 29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58" name="Line 30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59" name="Arc 31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79" name="Arc 32"/>
              <p:cNvSpPr>
                <a:spLocks/>
              </p:cNvSpPr>
              <p:nvPr/>
            </p:nvSpPr>
            <p:spPr bwMode="auto">
              <a:xfrm rot="9872463" flipH="1" flipV="1">
                <a:off x="11677685" y="1985944"/>
                <a:ext cx="352425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0" name="Arc 33"/>
              <p:cNvSpPr>
                <a:spLocks/>
              </p:cNvSpPr>
              <p:nvPr/>
            </p:nvSpPr>
            <p:spPr bwMode="auto">
              <a:xfrm rot="9872463">
                <a:off x="11750710" y="1847831"/>
                <a:ext cx="349250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1" name="Arc 34"/>
              <p:cNvSpPr>
                <a:spLocks/>
              </p:cNvSpPr>
              <p:nvPr/>
            </p:nvSpPr>
            <p:spPr bwMode="auto">
              <a:xfrm rot="9872463">
                <a:off x="11934860" y="1828781"/>
                <a:ext cx="139700" cy="14287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2" name="Arc 35"/>
              <p:cNvSpPr>
                <a:spLocks/>
              </p:cNvSpPr>
              <p:nvPr/>
            </p:nvSpPr>
            <p:spPr bwMode="auto">
              <a:xfrm rot="9872463" flipH="1" flipV="1">
                <a:off x="11868185" y="1946256"/>
                <a:ext cx="141288" cy="141288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3" name="Line 36"/>
              <p:cNvSpPr>
                <a:spLocks noChangeShapeType="1"/>
              </p:cNvSpPr>
              <p:nvPr/>
            </p:nvSpPr>
            <p:spPr bwMode="auto">
              <a:xfrm rot="9016332" flipV="1">
                <a:off x="12363485" y="1552556"/>
                <a:ext cx="0" cy="733425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4" name="Freeform 37"/>
              <p:cNvSpPr>
                <a:spLocks/>
              </p:cNvSpPr>
              <p:nvPr/>
            </p:nvSpPr>
            <p:spPr bwMode="auto">
              <a:xfrm rot="3616332">
                <a:off x="12339672" y="1885931"/>
                <a:ext cx="77788" cy="141288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5" name="Line 38"/>
              <p:cNvSpPr>
                <a:spLocks noChangeShapeType="1"/>
              </p:cNvSpPr>
              <p:nvPr/>
            </p:nvSpPr>
            <p:spPr bwMode="auto">
              <a:xfrm rot="3616332">
                <a:off x="12401585" y="1925619"/>
                <a:ext cx="69850" cy="0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6" name="Line 39"/>
              <p:cNvSpPr>
                <a:spLocks noChangeShapeType="1"/>
              </p:cNvSpPr>
              <p:nvPr/>
            </p:nvSpPr>
            <p:spPr bwMode="auto">
              <a:xfrm rot="3616332">
                <a:off x="12290460" y="1993881"/>
                <a:ext cx="69850" cy="1588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7" name="Freeform 40"/>
              <p:cNvSpPr>
                <a:spLocks/>
              </p:cNvSpPr>
              <p:nvPr/>
            </p:nvSpPr>
            <p:spPr bwMode="auto">
              <a:xfrm rot="3616332">
                <a:off x="12463497" y="2066906"/>
                <a:ext cx="168275" cy="3714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8" name="Line 41"/>
              <p:cNvSpPr>
                <a:spLocks noChangeShapeType="1"/>
              </p:cNvSpPr>
              <p:nvPr/>
            </p:nvSpPr>
            <p:spPr bwMode="auto">
              <a:xfrm rot="3616332">
                <a:off x="12504772" y="1979593"/>
                <a:ext cx="0" cy="398463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9" name="Line 42"/>
              <p:cNvSpPr>
                <a:spLocks noChangeShapeType="1"/>
              </p:cNvSpPr>
              <p:nvPr/>
            </p:nvSpPr>
            <p:spPr bwMode="auto">
              <a:xfrm rot="3616332">
                <a:off x="12617485" y="2155806"/>
                <a:ext cx="180975" cy="1588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90" name="Line 43"/>
              <p:cNvSpPr>
                <a:spLocks noChangeShapeType="1"/>
              </p:cNvSpPr>
              <p:nvPr/>
            </p:nvSpPr>
            <p:spPr bwMode="auto">
              <a:xfrm rot="3616332">
                <a:off x="12290460" y="2343131"/>
                <a:ext cx="187325" cy="1588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91" name="Arc 44"/>
              <p:cNvSpPr>
                <a:spLocks/>
              </p:cNvSpPr>
              <p:nvPr/>
            </p:nvSpPr>
            <p:spPr bwMode="auto">
              <a:xfrm rot="17144832">
                <a:off x="12422222" y="2212956"/>
                <a:ext cx="500063" cy="511175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92" name="Freeform 45"/>
              <p:cNvSpPr>
                <a:spLocks/>
              </p:cNvSpPr>
              <p:nvPr/>
            </p:nvSpPr>
            <p:spPr bwMode="auto">
              <a:xfrm rot="6279794">
                <a:off x="12350785" y="1995468"/>
                <a:ext cx="217488" cy="215900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93" name="Freeform 46"/>
              <p:cNvSpPr>
                <a:spLocks/>
              </p:cNvSpPr>
              <p:nvPr/>
            </p:nvSpPr>
            <p:spPr bwMode="auto">
              <a:xfrm rot="3616332">
                <a:off x="12242835" y="2000231"/>
                <a:ext cx="452438" cy="228600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C0C0C0"/>
              </a:solidFill>
              <a:ln w="3175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94" name="Arc 47"/>
              <p:cNvSpPr>
                <a:spLocks/>
              </p:cNvSpPr>
              <p:nvPr/>
            </p:nvSpPr>
            <p:spPr bwMode="auto">
              <a:xfrm rot="10553830">
                <a:off x="12380947" y="1716069"/>
                <a:ext cx="290513" cy="3365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95" name="Arc 48"/>
              <p:cNvSpPr>
                <a:spLocks/>
              </p:cNvSpPr>
              <p:nvPr/>
            </p:nvSpPr>
            <p:spPr bwMode="auto">
              <a:xfrm rot="18278834" flipV="1">
                <a:off x="12096785" y="1882756"/>
                <a:ext cx="293688" cy="333375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5" name="Group 49"/>
              <p:cNvGrpSpPr>
                <a:grpSpLocks/>
              </p:cNvGrpSpPr>
              <p:nvPr/>
            </p:nvGrpSpPr>
            <p:grpSpPr bwMode="auto">
              <a:xfrm rot="3616332">
                <a:off x="12330179" y="2190798"/>
                <a:ext cx="600087" cy="503238"/>
                <a:chOff x="4785" y="11039"/>
                <a:chExt cx="829" cy="688"/>
              </a:xfrm>
            </p:grpSpPr>
            <p:sp>
              <p:nvSpPr>
                <p:cNvPr id="250" name="Freeform 50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51" name="Line 51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52" name="Line 52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53" name="Line 53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54" name="Arc 54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97" name="Arc 55"/>
              <p:cNvSpPr>
                <a:spLocks/>
              </p:cNvSpPr>
              <p:nvPr/>
            </p:nvSpPr>
            <p:spPr bwMode="auto">
              <a:xfrm rot="6279794" flipH="1" flipV="1">
                <a:off x="12323797" y="1989118"/>
                <a:ext cx="350838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98" name="Arc 56"/>
              <p:cNvSpPr>
                <a:spLocks/>
              </p:cNvSpPr>
              <p:nvPr/>
            </p:nvSpPr>
            <p:spPr bwMode="auto">
              <a:xfrm rot="6279794">
                <a:off x="12241247" y="1857356"/>
                <a:ext cx="349250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99" name="Arc 57"/>
              <p:cNvSpPr>
                <a:spLocks/>
              </p:cNvSpPr>
              <p:nvPr/>
            </p:nvSpPr>
            <p:spPr bwMode="auto">
              <a:xfrm rot="6279794">
                <a:off x="12279347" y="1831956"/>
                <a:ext cx="139700" cy="14287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0" name="Arc 58"/>
              <p:cNvSpPr>
                <a:spLocks/>
              </p:cNvSpPr>
              <p:nvPr/>
            </p:nvSpPr>
            <p:spPr bwMode="auto">
              <a:xfrm rot="6279794" flipH="1" flipV="1">
                <a:off x="12344435" y="1946256"/>
                <a:ext cx="141288" cy="14287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1" name="Line 59"/>
              <p:cNvSpPr>
                <a:spLocks noChangeShapeType="1"/>
              </p:cNvSpPr>
              <p:nvPr/>
            </p:nvSpPr>
            <p:spPr bwMode="auto">
              <a:xfrm rot="7209001">
                <a:off x="11844372" y="1441431"/>
                <a:ext cx="1588" cy="520700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2" name="Line 60"/>
              <p:cNvSpPr>
                <a:spLocks noChangeShapeType="1"/>
              </p:cNvSpPr>
              <p:nvPr/>
            </p:nvSpPr>
            <p:spPr bwMode="auto">
              <a:xfrm rot="14429284">
                <a:off x="12515885" y="1449368"/>
                <a:ext cx="0" cy="519113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6" name="Group 61"/>
              <p:cNvGrpSpPr>
                <a:grpSpLocks/>
              </p:cNvGrpSpPr>
              <p:nvPr/>
            </p:nvGrpSpPr>
            <p:grpSpPr bwMode="auto">
              <a:xfrm rot="14462297">
                <a:off x="12703220" y="1458910"/>
                <a:ext cx="223837" cy="180975"/>
                <a:chOff x="5504" y="8144"/>
                <a:chExt cx="291" cy="236"/>
              </a:xfrm>
            </p:grpSpPr>
            <p:sp>
              <p:nvSpPr>
                <p:cNvPr id="248" name="Rectangle 62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49" name="Rectangle 63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grpSp>
            <p:nvGrpSpPr>
              <p:cNvPr id="7" name="Group 64"/>
              <p:cNvGrpSpPr>
                <a:grpSpLocks/>
              </p:cNvGrpSpPr>
              <p:nvPr/>
            </p:nvGrpSpPr>
            <p:grpSpPr bwMode="auto">
              <a:xfrm rot="7209001">
                <a:off x="11436374" y="1468435"/>
                <a:ext cx="227014" cy="180975"/>
                <a:chOff x="5504" y="8144"/>
                <a:chExt cx="291" cy="236"/>
              </a:xfrm>
            </p:grpSpPr>
            <p:sp>
              <p:nvSpPr>
                <p:cNvPr id="246" name="Rectangle 65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47" name="Rectangle 66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105" name="Rectangle 67"/>
              <p:cNvSpPr>
                <a:spLocks noChangeArrowheads="1"/>
              </p:cNvSpPr>
              <p:nvPr/>
            </p:nvSpPr>
            <p:spPr bwMode="auto">
              <a:xfrm rot="10780961">
                <a:off x="12134885" y="1417619"/>
                <a:ext cx="42863" cy="350838"/>
              </a:xfrm>
              <a:prstGeom prst="rect">
                <a:avLst/>
              </a:prstGeom>
              <a:noFill/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6" name="Rectangle 68"/>
              <p:cNvSpPr>
                <a:spLocks noChangeArrowheads="1"/>
              </p:cNvSpPr>
              <p:nvPr/>
            </p:nvSpPr>
            <p:spPr bwMode="auto">
              <a:xfrm rot="9888311">
                <a:off x="12041222" y="1711306"/>
                <a:ext cx="39688" cy="177800"/>
              </a:xfrm>
              <a:prstGeom prst="rect">
                <a:avLst/>
              </a:prstGeom>
              <a:noFill/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7" name="Rectangle 69"/>
              <p:cNvSpPr>
                <a:spLocks noChangeArrowheads="1"/>
              </p:cNvSpPr>
              <p:nvPr/>
            </p:nvSpPr>
            <p:spPr bwMode="auto">
              <a:xfrm rot="11744560">
                <a:off x="12284110" y="1719244"/>
                <a:ext cx="38100" cy="177800"/>
              </a:xfrm>
              <a:prstGeom prst="rect">
                <a:avLst/>
              </a:prstGeom>
              <a:noFill/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8" name="Rectangle 70"/>
              <p:cNvSpPr>
                <a:spLocks noChangeArrowheads="1"/>
              </p:cNvSpPr>
              <p:nvPr/>
            </p:nvSpPr>
            <p:spPr bwMode="auto">
              <a:xfrm rot="17064441" flipH="1">
                <a:off x="13822397" y="4373543"/>
                <a:ext cx="38100" cy="177800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9" name="Rectangle 71"/>
              <p:cNvSpPr>
                <a:spLocks noChangeArrowheads="1"/>
              </p:cNvSpPr>
              <p:nvPr/>
            </p:nvSpPr>
            <p:spPr bwMode="auto">
              <a:xfrm rot="18920690" flipH="1">
                <a:off x="13708097" y="4586269"/>
                <a:ext cx="39688" cy="177800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0" name="Rectangle 72"/>
              <p:cNvSpPr>
                <a:spLocks noChangeArrowheads="1"/>
              </p:cNvSpPr>
              <p:nvPr/>
            </p:nvSpPr>
            <p:spPr bwMode="auto">
              <a:xfrm rot="18028040" flipH="1">
                <a:off x="13933522" y="4518006"/>
                <a:ext cx="41275" cy="350838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1" name="Line 73"/>
              <p:cNvSpPr>
                <a:spLocks noChangeShapeType="1"/>
              </p:cNvSpPr>
              <p:nvPr/>
            </p:nvSpPr>
            <p:spPr bwMode="auto">
              <a:xfrm flipH="1" flipV="1">
                <a:off x="13233435" y="4671994"/>
                <a:ext cx="1397000" cy="1588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2" name="Rectangle 74"/>
              <p:cNvSpPr>
                <a:spLocks noChangeArrowheads="1"/>
              </p:cNvSpPr>
              <p:nvPr/>
            </p:nvSpPr>
            <p:spPr bwMode="auto">
              <a:xfrm flipH="1">
                <a:off x="14316110" y="4576744"/>
                <a:ext cx="350838" cy="184150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3" name="Freeform 75"/>
              <p:cNvSpPr>
                <a:spLocks/>
              </p:cNvSpPr>
              <p:nvPr/>
            </p:nvSpPr>
            <p:spPr bwMode="auto">
              <a:xfrm flipH="1">
                <a:off x="13508072" y="4600556"/>
                <a:ext cx="79375" cy="141288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4" name="Line 76"/>
              <p:cNvSpPr>
                <a:spLocks noChangeShapeType="1"/>
              </p:cNvSpPr>
              <p:nvPr/>
            </p:nvSpPr>
            <p:spPr bwMode="auto">
              <a:xfrm flipH="1">
                <a:off x="13511247" y="4608494"/>
                <a:ext cx="69850" cy="0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5" name="Line 77"/>
              <p:cNvSpPr>
                <a:spLocks noChangeShapeType="1"/>
              </p:cNvSpPr>
              <p:nvPr/>
            </p:nvSpPr>
            <p:spPr bwMode="auto">
              <a:xfrm flipH="1">
                <a:off x="13509660" y="4737081"/>
                <a:ext cx="68263" cy="0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8" name="Group 78"/>
              <p:cNvGrpSpPr>
                <a:grpSpLocks/>
              </p:cNvGrpSpPr>
              <p:nvPr/>
            </p:nvGrpSpPr>
            <p:grpSpPr bwMode="auto">
              <a:xfrm flipH="1">
                <a:off x="12703129" y="4371956"/>
                <a:ext cx="600087" cy="495300"/>
                <a:chOff x="4785" y="11039"/>
                <a:chExt cx="829" cy="688"/>
              </a:xfrm>
            </p:grpSpPr>
            <p:sp>
              <p:nvSpPr>
                <p:cNvPr id="241" name="Freeform 79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42" name="Line 80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43" name="Line 81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44" name="Line 82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45" name="Arc 83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117" name="Freeform 84"/>
              <p:cNvSpPr>
                <a:spLocks/>
              </p:cNvSpPr>
              <p:nvPr/>
            </p:nvSpPr>
            <p:spPr bwMode="auto">
              <a:xfrm rot="18936538" flipH="1">
                <a:off x="13274710" y="4567219"/>
                <a:ext cx="217488" cy="214313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8" name="Freeform 85"/>
              <p:cNvSpPr>
                <a:spLocks/>
              </p:cNvSpPr>
              <p:nvPr/>
            </p:nvSpPr>
            <p:spPr bwMode="auto">
              <a:xfrm flipH="1">
                <a:off x="13141360" y="4557694"/>
                <a:ext cx="450850" cy="227013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C0C0C0"/>
              </a:solidFill>
              <a:ln w="3175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9" name="Arc 86"/>
              <p:cNvSpPr>
                <a:spLocks/>
              </p:cNvSpPr>
              <p:nvPr/>
            </p:nvSpPr>
            <p:spPr bwMode="auto">
              <a:xfrm rot="14662502" flipH="1">
                <a:off x="13393772" y="4341793"/>
                <a:ext cx="288925" cy="3365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0" name="Arc 87"/>
              <p:cNvSpPr>
                <a:spLocks/>
              </p:cNvSpPr>
              <p:nvPr/>
            </p:nvSpPr>
            <p:spPr bwMode="auto">
              <a:xfrm rot="6937498" flipH="1" flipV="1">
                <a:off x="13392185" y="4667231"/>
                <a:ext cx="292100" cy="334963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9" name="Group 88"/>
              <p:cNvGrpSpPr>
                <a:grpSpLocks/>
              </p:cNvGrpSpPr>
              <p:nvPr/>
            </p:nvGrpSpPr>
            <p:grpSpPr bwMode="auto">
              <a:xfrm flipH="1">
                <a:off x="12703129" y="4416406"/>
                <a:ext cx="600087" cy="500063"/>
                <a:chOff x="4785" y="11039"/>
                <a:chExt cx="829" cy="688"/>
              </a:xfrm>
            </p:grpSpPr>
            <p:sp>
              <p:nvSpPr>
                <p:cNvPr id="236" name="Freeform 89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37" name="Line 90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38" name="Line 91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39" name="Line 92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40" name="Arc 93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122" name="Arc 94"/>
              <p:cNvSpPr>
                <a:spLocks/>
              </p:cNvSpPr>
              <p:nvPr/>
            </p:nvSpPr>
            <p:spPr bwMode="auto">
              <a:xfrm rot="18936538" flipV="1">
                <a:off x="13131835" y="4494194"/>
                <a:ext cx="352425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3" name="Arc 95"/>
              <p:cNvSpPr>
                <a:spLocks/>
              </p:cNvSpPr>
              <p:nvPr/>
            </p:nvSpPr>
            <p:spPr bwMode="auto">
              <a:xfrm rot="18936538" flipH="1">
                <a:off x="13288997" y="4502131"/>
                <a:ext cx="349250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4" name="Arc 96"/>
              <p:cNvSpPr>
                <a:spLocks/>
              </p:cNvSpPr>
              <p:nvPr/>
            </p:nvSpPr>
            <p:spPr bwMode="auto">
              <a:xfrm rot="18936538" flipH="1">
                <a:off x="13541410" y="4602144"/>
                <a:ext cx="139700" cy="14287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5" name="Arc 97"/>
              <p:cNvSpPr>
                <a:spLocks/>
              </p:cNvSpPr>
              <p:nvPr/>
            </p:nvSpPr>
            <p:spPr bwMode="auto">
              <a:xfrm rot="18936538" flipV="1">
                <a:off x="13408060" y="4600556"/>
                <a:ext cx="141288" cy="141288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6" name="Line 98"/>
              <p:cNvSpPr>
                <a:spLocks noChangeShapeType="1"/>
              </p:cNvSpPr>
              <p:nvPr/>
            </p:nvSpPr>
            <p:spPr bwMode="auto">
              <a:xfrm rot="19792668" flipH="1" flipV="1">
                <a:off x="13774772" y="3987781"/>
                <a:ext cx="0" cy="733425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7" name="Freeform 99"/>
              <p:cNvSpPr>
                <a:spLocks/>
              </p:cNvSpPr>
              <p:nvPr/>
            </p:nvSpPr>
            <p:spPr bwMode="auto">
              <a:xfrm rot="3592668" flipH="1">
                <a:off x="13712860" y="4249718"/>
                <a:ext cx="77788" cy="141288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8" name="Line 100"/>
              <p:cNvSpPr>
                <a:spLocks noChangeShapeType="1"/>
              </p:cNvSpPr>
              <p:nvPr/>
            </p:nvSpPr>
            <p:spPr bwMode="auto">
              <a:xfrm rot="3592668" flipH="1">
                <a:off x="13771597" y="4287819"/>
                <a:ext cx="69850" cy="0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9" name="Line 101"/>
              <p:cNvSpPr>
                <a:spLocks noChangeShapeType="1"/>
              </p:cNvSpPr>
              <p:nvPr/>
            </p:nvSpPr>
            <p:spPr bwMode="auto">
              <a:xfrm rot="3592668" flipH="1">
                <a:off x="13657297" y="4348143"/>
                <a:ext cx="69850" cy="1588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0" name="Freeform 102"/>
              <p:cNvSpPr>
                <a:spLocks/>
              </p:cNvSpPr>
              <p:nvPr/>
            </p:nvSpPr>
            <p:spPr bwMode="auto">
              <a:xfrm rot="3592668" flipH="1">
                <a:off x="13495372" y="3840143"/>
                <a:ext cx="168275" cy="3714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1" name="Line 103"/>
              <p:cNvSpPr>
                <a:spLocks noChangeShapeType="1"/>
              </p:cNvSpPr>
              <p:nvPr/>
            </p:nvSpPr>
            <p:spPr bwMode="auto">
              <a:xfrm rot="3592668" flipH="1">
                <a:off x="13622372" y="3900468"/>
                <a:ext cx="0" cy="398463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2" name="Line 104"/>
              <p:cNvSpPr>
                <a:spLocks noChangeShapeType="1"/>
              </p:cNvSpPr>
              <p:nvPr/>
            </p:nvSpPr>
            <p:spPr bwMode="auto">
              <a:xfrm rot="3592668" flipH="1">
                <a:off x="13652535" y="3933806"/>
                <a:ext cx="180975" cy="1588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3" name="Line 105"/>
              <p:cNvSpPr>
                <a:spLocks noChangeShapeType="1"/>
              </p:cNvSpPr>
              <p:nvPr/>
            </p:nvSpPr>
            <p:spPr bwMode="auto">
              <a:xfrm rot="3592668" flipH="1">
                <a:off x="13323922" y="4119543"/>
                <a:ext cx="187325" cy="1588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4" name="Arc 106"/>
              <p:cNvSpPr>
                <a:spLocks/>
              </p:cNvSpPr>
              <p:nvPr/>
            </p:nvSpPr>
            <p:spPr bwMode="auto">
              <a:xfrm rot="11664170" flipH="1">
                <a:off x="13204860" y="3552806"/>
                <a:ext cx="500063" cy="511175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5" name="Freeform 107"/>
              <p:cNvSpPr>
                <a:spLocks/>
              </p:cNvSpPr>
              <p:nvPr/>
            </p:nvSpPr>
            <p:spPr bwMode="auto">
              <a:xfrm rot="929206" flipH="1">
                <a:off x="13557285" y="4070331"/>
                <a:ext cx="217488" cy="215900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6" name="Freeform 108"/>
              <p:cNvSpPr>
                <a:spLocks/>
              </p:cNvSpPr>
              <p:nvPr/>
            </p:nvSpPr>
            <p:spPr bwMode="auto">
              <a:xfrm rot="3592668" flipH="1">
                <a:off x="13433460" y="4049693"/>
                <a:ext cx="452438" cy="228600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C0C0C0"/>
              </a:solidFill>
              <a:ln w="3175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7" name="Arc 109"/>
              <p:cNvSpPr>
                <a:spLocks/>
              </p:cNvSpPr>
              <p:nvPr/>
            </p:nvSpPr>
            <p:spPr bwMode="auto">
              <a:xfrm rot="18255170" flipH="1">
                <a:off x="13741435" y="4062393"/>
                <a:ext cx="290513" cy="3365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8" name="Arc 110"/>
              <p:cNvSpPr>
                <a:spLocks/>
              </p:cNvSpPr>
              <p:nvPr/>
            </p:nvSpPr>
            <p:spPr bwMode="auto">
              <a:xfrm rot="10530167" flipH="1" flipV="1">
                <a:off x="13457272" y="4225906"/>
                <a:ext cx="293688" cy="333375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10" name="Group 111"/>
              <p:cNvGrpSpPr>
                <a:grpSpLocks/>
              </p:cNvGrpSpPr>
              <p:nvPr/>
            </p:nvGrpSpPr>
            <p:grpSpPr bwMode="auto">
              <a:xfrm rot="3592668" flipH="1">
                <a:off x="13154018" y="3611479"/>
                <a:ext cx="600087" cy="503238"/>
                <a:chOff x="4785" y="11039"/>
                <a:chExt cx="829" cy="688"/>
              </a:xfrm>
            </p:grpSpPr>
            <p:sp>
              <p:nvSpPr>
                <p:cNvPr id="231" name="Freeform 112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32" name="Line 113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33" name="Line 114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34" name="Line 115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35" name="Arc 116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140" name="Arc 117"/>
              <p:cNvSpPr>
                <a:spLocks/>
              </p:cNvSpPr>
              <p:nvPr/>
            </p:nvSpPr>
            <p:spPr bwMode="auto">
              <a:xfrm rot="929206" flipV="1">
                <a:off x="13455685" y="3933806"/>
                <a:ext cx="350838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41" name="Arc 118"/>
              <p:cNvSpPr>
                <a:spLocks/>
              </p:cNvSpPr>
              <p:nvPr/>
            </p:nvSpPr>
            <p:spPr bwMode="auto">
              <a:xfrm rot="929206" flipH="1">
                <a:off x="13527122" y="4073506"/>
                <a:ext cx="349250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42" name="Arc 119"/>
              <p:cNvSpPr>
                <a:spLocks/>
              </p:cNvSpPr>
              <p:nvPr/>
            </p:nvSpPr>
            <p:spPr bwMode="auto">
              <a:xfrm rot="929206" flipH="1">
                <a:off x="13711272" y="4303694"/>
                <a:ext cx="139700" cy="14287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43" name="Arc 120"/>
              <p:cNvSpPr>
                <a:spLocks/>
              </p:cNvSpPr>
              <p:nvPr/>
            </p:nvSpPr>
            <p:spPr bwMode="auto">
              <a:xfrm rot="929206" flipV="1">
                <a:off x="13646185" y="4187806"/>
                <a:ext cx="141288" cy="14287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44" name="Line 121"/>
              <p:cNvSpPr>
                <a:spLocks noChangeShapeType="1"/>
              </p:cNvSpPr>
              <p:nvPr/>
            </p:nvSpPr>
            <p:spPr bwMode="auto">
              <a:xfrm flipH="1">
                <a:off x="13703335" y="4651356"/>
                <a:ext cx="1588" cy="520700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45" name="Line 122"/>
              <p:cNvSpPr>
                <a:spLocks noChangeShapeType="1"/>
              </p:cNvSpPr>
              <p:nvPr/>
            </p:nvSpPr>
            <p:spPr bwMode="auto">
              <a:xfrm rot="14379716" flipH="1">
                <a:off x="14035122" y="4067156"/>
                <a:ext cx="0" cy="519113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11" name="Group 123"/>
              <p:cNvGrpSpPr>
                <a:grpSpLocks/>
              </p:cNvGrpSpPr>
              <p:nvPr/>
            </p:nvGrpSpPr>
            <p:grpSpPr bwMode="auto">
              <a:xfrm rot="14346703" flipH="1">
                <a:off x="14209737" y="4059201"/>
                <a:ext cx="223837" cy="180975"/>
                <a:chOff x="5504" y="8144"/>
                <a:chExt cx="291" cy="236"/>
              </a:xfrm>
            </p:grpSpPr>
            <p:sp>
              <p:nvSpPr>
                <p:cNvPr id="229" name="Rectangle 124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30" name="Rectangle 125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grpSp>
            <p:nvGrpSpPr>
              <p:cNvPr id="12" name="Group 126"/>
              <p:cNvGrpSpPr>
                <a:grpSpLocks/>
              </p:cNvGrpSpPr>
              <p:nvPr/>
            </p:nvGrpSpPr>
            <p:grpSpPr bwMode="auto">
              <a:xfrm flipH="1">
                <a:off x="13565203" y="5149831"/>
                <a:ext cx="227014" cy="180975"/>
                <a:chOff x="5504" y="8144"/>
                <a:chExt cx="291" cy="236"/>
              </a:xfrm>
            </p:grpSpPr>
            <p:sp>
              <p:nvSpPr>
                <p:cNvPr id="227" name="Rectangle 127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28" name="Rectangle 128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148" name="Rectangle 129"/>
              <p:cNvSpPr>
                <a:spLocks noChangeArrowheads="1"/>
              </p:cNvSpPr>
              <p:nvPr/>
            </p:nvSpPr>
            <p:spPr bwMode="auto">
              <a:xfrm rot="18028040" flipH="1">
                <a:off x="13931935" y="4519593"/>
                <a:ext cx="42863" cy="350838"/>
              </a:xfrm>
              <a:prstGeom prst="rect">
                <a:avLst/>
              </a:prstGeom>
              <a:noFill/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49" name="Rectangle 130"/>
              <p:cNvSpPr>
                <a:spLocks noChangeArrowheads="1"/>
              </p:cNvSpPr>
              <p:nvPr/>
            </p:nvSpPr>
            <p:spPr bwMode="auto">
              <a:xfrm rot="18920690" flipH="1">
                <a:off x="13708097" y="4586269"/>
                <a:ext cx="39688" cy="177800"/>
              </a:xfrm>
              <a:prstGeom prst="rect">
                <a:avLst/>
              </a:prstGeom>
              <a:noFill/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0" name="Rectangle 131"/>
              <p:cNvSpPr>
                <a:spLocks noChangeArrowheads="1"/>
              </p:cNvSpPr>
              <p:nvPr/>
            </p:nvSpPr>
            <p:spPr bwMode="auto">
              <a:xfrm rot="17064441" flipH="1">
                <a:off x="13822397" y="4373543"/>
                <a:ext cx="38100" cy="177800"/>
              </a:xfrm>
              <a:prstGeom prst="rect">
                <a:avLst/>
              </a:prstGeom>
              <a:noFill/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1" name="Rectangle 132"/>
              <p:cNvSpPr>
                <a:spLocks noChangeArrowheads="1"/>
              </p:cNvSpPr>
              <p:nvPr/>
            </p:nvSpPr>
            <p:spPr bwMode="auto">
              <a:xfrm rot="4535559">
                <a:off x="10494997" y="4379893"/>
                <a:ext cx="38100" cy="177800"/>
              </a:xfrm>
              <a:prstGeom prst="rect">
                <a:avLst/>
              </a:prstGeom>
              <a:solidFill>
                <a:srgbClr val="00CC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2" name="Rectangle 133"/>
              <p:cNvSpPr>
                <a:spLocks noChangeArrowheads="1"/>
              </p:cNvSpPr>
              <p:nvPr/>
            </p:nvSpPr>
            <p:spPr bwMode="auto">
              <a:xfrm rot="2679310">
                <a:off x="10607710" y="4591031"/>
                <a:ext cx="39688" cy="177800"/>
              </a:xfrm>
              <a:prstGeom prst="rect">
                <a:avLst/>
              </a:prstGeom>
              <a:solidFill>
                <a:srgbClr val="00CC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3" name="Rectangle 134"/>
              <p:cNvSpPr>
                <a:spLocks noChangeArrowheads="1"/>
              </p:cNvSpPr>
              <p:nvPr/>
            </p:nvSpPr>
            <p:spPr bwMode="auto">
              <a:xfrm rot="3571960">
                <a:off x="10382285" y="4524356"/>
                <a:ext cx="41275" cy="350838"/>
              </a:xfrm>
              <a:prstGeom prst="rect">
                <a:avLst/>
              </a:prstGeom>
              <a:solidFill>
                <a:srgbClr val="00CC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4" name="Line 135"/>
              <p:cNvSpPr>
                <a:spLocks noChangeShapeType="1"/>
              </p:cNvSpPr>
              <p:nvPr/>
            </p:nvSpPr>
            <p:spPr bwMode="auto">
              <a:xfrm flipV="1">
                <a:off x="9781535" y="4671085"/>
                <a:ext cx="1500198" cy="45719"/>
              </a:xfrm>
              <a:prstGeom prst="line">
                <a:avLst/>
              </a:prstGeom>
              <a:noFill/>
              <a:ln w="571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5" name="Rectangle 136"/>
              <p:cNvSpPr>
                <a:spLocks noChangeArrowheads="1"/>
              </p:cNvSpPr>
              <p:nvPr/>
            </p:nvSpPr>
            <p:spPr bwMode="auto">
              <a:xfrm>
                <a:off x="9688547" y="4624038"/>
                <a:ext cx="350838" cy="184150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6" name="Freeform 138"/>
              <p:cNvSpPr>
                <a:spLocks/>
              </p:cNvSpPr>
              <p:nvPr/>
            </p:nvSpPr>
            <p:spPr bwMode="auto">
              <a:xfrm>
                <a:off x="10768047" y="4606906"/>
                <a:ext cx="79375" cy="141288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7" name="Line 139"/>
              <p:cNvSpPr>
                <a:spLocks noChangeShapeType="1"/>
              </p:cNvSpPr>
              <p:nvPr/>
            </p:nvSpPr>
            <p:spPr bwMode="auto">
              <a:xfrm>
                <a:off x="10774397" y="4613256"/>
                <a:ext cx="68263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8" name="Line 140"/>
              <p:cNvSpPr>
                <a:spLocks noChangeShapeType="1"/>
              </p:cNvSpPr>
              <p:nvPr/>
            </p:nvSpPr>
            <p:spPr bwMode="auto">
              <a:xfrm>
                <a:off x="10777572" y="4743431"/>
                <a:ext cx="68263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13" name="Group 141"/>
              <p:cNvGrpSpPr>
                <a:grpSpLocks/>
              </p:cNvGrpSpPr>
              <p:nvPr/>
            </p:nvGrpSpPr>
            <p:grpSpPr bwMode="auto">
              <a:xfrm>
                <a:off x="11052279" y="4424344"/>
                <a:ext cx="600087" cy="500063"/>
                <a:chOff x="4785" y="11039"/>
                <a:chExt cx="829" cy="688"/>
              </a:xfrm>
            </p:grpSpPr>
            <p:sp>
              <p:nvSpPr>
                <p:cNvPr id="222" name="Freeform 142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23" name="Line 143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24" name="Line 144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25" name="Line 145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26" name="Arc 146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160" name="Freeform 147"/>
              <p:cNvSpPr>
                <a:spLocks/>
              </p:cNvSpPr>
              <p:nvPr/>
            </p:nvSpPr>
            <p:spPr bwMode="auto">
              <a:xfrm>
                <a:off x="10969660" y="4583094"/>
                <a:ext cx="2165350" cy="396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28575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1" name="Freeform 148"/>
              <p:cNvSpPr>
                <a:spLocks/>
              </p:cNvSpPr>
              <p:nvPr/>
            </p:nvSpPr>
            <p:spPr bwMode="auto">
              <a:xfrm flipV="1">
                <a:off x="10968072" y="4737081"/>
                <a:ext cx="2166938" cy="396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28575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2" name="Freeform 149"/>
              <p:cNvSpPr>
                <a:spLocks/>
              </p:cNvSpPr>
              <p:nvPr/>
            </p:nvSpPr>
            <p:spPr bwMode="auto">
              <a:xfrm rot="2663462">
                <a:off x="10863297" y="4573569"/>
                <a:ext cx="217488" cy="215900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3" name="Freeform 150"/>
              <p:cNvSpPr>
                <a:spLocks/>
              </p:cNvSpPr>
              <p:nvPr/>
            </p:nvSpPr>
            <p:spPr bwMode="auto">
              <a:xfrm>
                <a:off x="11161747" y="4583094"/>
                <a:ext cx="2008188" cy="198438"/>
              </a:xfrm>
              <a:custGeom>
                <a:avLst/>
                <a:gdLst/>
                <a:ahLst/>
                <a:cxnLst>
                  <a:cxn ang="0">
                    <a:pos x="45" y="30"/>
                  </a:cxn>
                  <a:cxn ang="0">
                    <a:pos x="30" y="171"/>
                  </a:cxn>
                  <a:cxn ang="0">
                    <a:pos x="45" y="327"/>
                  </a:cxn>
                  <a:cxn ang="0">
                    <a:pos x="126" y="315"/>
                  </a:cxn>
                  <a:cxn ang="0">
                    <a:pos x="735" y="303"/>
                  </a:cxn>
                  <a:cxn ang="0">
                    <a:pos x="1605" y="279"/>
                  </a:cxn>
                  <a:cxn ang="0">
                    <a:pos x="2607" y="300"/>
                  </a:cxn>
                  <a:cxn ang="0">
                    <a:pos x="3330" y="333"/>
                  </a:cxn>
                  <a:cxn ang="0">
                    <a:pos x="3648" y="351"/>
                  </a:cxn>
                  <a:cxn ang="0">
                    <a:pos x="3672" y="249"/>
                  </a:cxn>
                  <a:cxn ang="0">
                    <a:pos x="3672" y="171"/>
                  </a:cxn>
                  <a:cxn ang="0">
                    <a:pos x="3690" y="36"/>
                  </a:cxn>
                  <a:cxn ang="0">
                    <a:pos x="3660" y="12"/>
                  </a:cxn>
                  <a:cxn ang="0">
                    <a:pos x="3594" y="6"/>
                  </a:cxn>
                  <a:cxn ang="0">
                    <a:pos x="2991" y="51"/>
                  </a:cxn>
                  <a:cxn ang="0">
                    <a:pos x="1911" y="75"/>
                  </a:cxn>
                  <a:cxn ang="0">
                    <a:pos x="1065" y="78"/>
                  </a:cxn>
                  <a:cxn ang="0">
                    <a:pos x="303" y="51"/>
                  </a:cxn>
                  <a:cxn ang="0">
                    <a:pos x="45" y="30"/>
                  </a:cxn>
                </a:cxnLst>
                <a:rect l="0" t="0" r="r" b="b"/>
                <a:pathLst>
                  <a:path w="3705" h="365">
                    <a:moveTo>
                      <a:pt x="45" y="30"/>
                    </a:moveTo>
                    <a:cubicBezTo>
                      <a:pt x="0" y="50"/>
                      <a:pt x="30" y="122"/>
                      <a:pt x="30" y="171"/>
                    </a:cubicBezTo>
                    <a:cubicBezTo>
                      <a:pt x="30" y="220"/>
                      <a:pt x="29" y="303"/>
                      <a:pt x="45" y="327"/>
                    </a:cubicBezTo>
                    <a:cubicBezTo>
                      <a:pt x="61" y="351"/>
                      <a:pt x="11" y="319"/>
                      <a:pt x="126" y="315"/>
                    </a:cubicBezTo>
                    <a:cubicBezTo>
                      <a:pt x="241" y="311"/>
                      <a:pt x="489" y="309"/>
                      <a:pt x="735" y="303"/>
                    </a:cubicBezTo>
                    <a:cubicBezTo>
                      <a:pt x="981" y="297"/>
                      <a:pt x="1293" y="279"/>
                      <a:pt x="1605" y="279"/>
                    </a:cubicBezTo>
                    <a:cubicBezTo>
                      <a:pt x="1917" y="279"/>
                      <a:pt x="2320" y="291"/>
                      <a:pt x="2607" y="300"/>
                    </a:cubicBezTo>
                    <a:cubicBezTo>
                      <a:pt x="2894" y="309"/>
                      <a:pt x="3157" y="325"/>
                      <a:pt x="3330" y="333"/>
                    </a:cubicBezTo>
                    <a:cubicBezTo>
                      <a:pt x="3503" y="341"/>
                      <a:pt x="3591" y="365"/>
                      <a:pt x="3648" y="351"/>
                    </a:cubicBezTo>
                    <a:cubicBezTo>
                      <a:pt x="3705" y="337"/>
                      <a:pt x="3668" y="279"/>
                      <a:pt x="3672" y="249"/>
                    </a:cubicBezTo>
                    <a:cubicBezTo>
                      <a:pt x="3676" y="219"/>
                      <a:pt x="3669" y="207"/>
                      <a:pt x="3672" y="171"/>
                    </a:cubicBezTo>
                    <a:cubicBezTo>
                      <a:pt x="3675" y="135"/>
                      <a:pt x="3692" y="62"/>
                      <a:pt x="3690" y="36"/>
                    </a:cubicBezTo>
                    <a:cubicBezTo>
                      <a:pt x="3688" y="10"/>
                      <a:pt x="3676" y="17"/>
                      <a:pt x="3660" y="12"/>
                    </a:cubicBezTo>
                    <a:cubicBezTo>
                      <a:pt x="3644" y="7"/>
                      <a:pt x="3705" y="0"/>
                      <a:pt x="3594" y="6"/>
                    </a:cubicBezTo>
                    <a:cubicBezTo>
                      <a:pt x="3483" y="12"/>
                      <a:pt x="3271" y="40"/>
                      <a:pt x="2991" y="51"/>
                    </a:cubicBezTo>
                    <a:cubicBezTo>
                      <a:pt x="2711" y="62"/>
                      <a:pt x="2232" y="71"/>
                      <a:pt x="1911" y="75"/>
                    </a:cubicBezTo>
                    <a:cubicBezTo>
                      <a:pt x="1590" y="79"/>
                      <a:pt x="1333" y="82"/>
                      <a:pt x="1065" y="78"/>
                    </a:cubicBezTo>
                    <a:cubicBezTo>
                      <a:pt x="797" y="74"/>
                      <a:pt x="473" y="59"/>
                      <a:pt x="303" y="51"/>
                    </a:cubicBezTo>
                    <a:cubicBezTo>
                      <a:pt x="133" y="43"/>
                      <a:pt x="90" y="10"/>
                      <a:pt x="45" y="3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  <a:alpha val="80000"/>
                </a:schemeClr>
              </a:solidFill>
              <a:ln w="3175" cmpd="sng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" name="Freeform 151"/>
              <p:cNvSpPr>
                <a:spLocks/>
              </p:cNvSpPr>
              <p:nvPr/>
            </p:nvSpPr>
            <p:spPr bwMode="auto">
              <a:xfrm>
                <a:off x="10763285" y="4564044"/>
                <a:ext cx="450850" cy="227013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00FF00"/>
              </a:solidFill>
              <a:ln w="3175" cmpd="sng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5" name="Arc 152"/>
              <p:cNvSpPr>
                <a:spLocks/>
              </p:cNvSpPr>
              <p:nvPr/>
            </p:nvSpPr>
            <p:spPr bwMode="auto">
              <a:xfrm rot="6937498">
                <a:off x="10671210" y="4348143"/>
                <a:ext cx="290513" cy="3365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6" name="Arc 153"/>
              <p:cNvSpPr>
                <a:spLocks/>
              </p:cNvSpPr>
              <p:nvPr/>
            </p:nvSpPr>
            <p:spPr bwMode="auto">
              <a:xfrm rot="14662502" flipV="1">
                <a:off x="10671210" y="4673581"/>
                <a:ext cx="293688" cy="334963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7" name="Freeform 154"/>
              <p:cNvSpPr>
                <a:spLocks/>
              </p:cNvSpPr>
              <p:nvPr/>
            </p:nvSpPr>
            <p:spPr bwMode="auto">
              <a:xfrm flipH="1">
                <a:off x="13123897" y="4487844"/>
                <a:ext cx="168275" cy="3714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8" name="Line 155"/>
              <p:cNvSpPr>
                <a:spLocks noChangeShapeType="1"/>
              </p:cNvSpPr>
              <p:nvPr/>
            </p:nvSpPr>
            <p:spPr bwMode="auto">
              <a:xfrm flipH="1">
                <a:off x="13293760" y="4473556"/>
                <a:ext cx="0" cy="39846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9" name="Line 156"/>
              <p:cNvSpPr>
                <a:spLocks noChangeShapeType="1"/>
              </p:cNvSpPr>
              <p:nvPr/>
            </p:nvSpPr>
            <p:spPr bwMode="auto">
              <a:xfrm flipH="1">
                <a:off x="13120722" y="4484669"/>
                <a:ext cx="180975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0" name="Line 157"/>
              <p:cNvSpPr>
                <a:spLocks noChangeShapeType="1"/>
              </p:cNvSpPr>
              <p:nvPr/>
            </p:nvSpPr>
            <p:spPr bwMode="auto">
              <a:xfrm flipH="1">
                <a:off x="13115960" y="4859319"/>
                <a:ext cx="187325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1" name="Arc 158"/>
              <p:cNvSpPr>
                <a:spLocks/>
              </p:cNvSpPr>
              <p:nvPr/>
            </p:nvSpPr>
            <p:spPr bwMode="auto">
              <a:xfrm rot="8071501" flipH="1">
                <a:off x="12707972" y="4414818"/>
                <a:ext cx="500063" cy="511175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2" name="Freeform 159"/>
              <p:cNvSpPr>
                <a:spLocks/>
              </p:cNvSpPr>
              <p:nvPr/>
            </p:nvSpPr>
            <p:spPr bwMode="auto">
              <a:xfrm>
                <a:off x="11063322" y="4494194"/>
                <a:ext cx="168275" cy="3714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3" name="Line 160"/>
              <p:cNvSpPr>
                <a:spLocks noChangeShapeType="1"/>
              </p:cNvSpPr>
              <p:nvPr/>
            </p:nvSpPr>
            <p:spPr bwMode="auto">
              <a:xfrm>
                <a:off x="11061735" y="4479906"/>
                <a:ext cx="0" cy="39846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4" name="Line 161"/>
              <p:cNvSpPr>
                <a:spLocks noChangeShapeType="1"/>
              </p:cNvSpPr>
              <p:nvPr/>
            </p:nvSpPr>
            <p:spPr bwMode="auto">
              <a:xfrm>
                <a:off x="11052210" y="4865669"/>
                <a:ext cx="187325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5" name="Arc 162"/>
              <p:cNvSpPr>
                <a:spLocks/>
              </p:cNvSpPr>
              <p:nvPr/>
            </p:nvSpPr>
            <p:spPr bwMode="auto">
              <a:xfrm rot="13528499">
                <a:off x="11145872" y="4421168"/>
                <a:ext cx="500063" cy="511175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6" name="Arc 163"/>
              <p:cNvSpPr>
                <a:spLocks/>
              </p:cNvSpPr>
              <p:nvPr/>
            </p:nvSpPr>
            <p:spPr bwMode="auto">
              <a:xfrm rot="2663462" flipH="1" flipV="1">
                <a:off x="10871235" y="4498956"/>
                <a:ext cx="352425" cy="357188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7" name="Arc 164"/>
              <p:cNvSpPr>
                <a:spLocks/>
              </p:cNvSpPr>
              <p:nvPr/>
            </p:nvSpPr>
            <p:spPr bwMode="auto">
              <a:xfrm rot="2663462">
                <a:off x="10715660" y="4508481"/>
                <a:ext cx="350838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8" name="Arc 165"/>
              <p:cNvSpPr>
                <a:spLocks/>
              </p:cNvSpPr>
              <p:nvPr/>
            </p:nvSpPr>
            <p:spPr bwMode="auto">
              <a:xfrm rot="2663462">
                <a:off x="10674385" y="4608494"/>
                <a:ext cx="139700" cy="14287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9" name="Arc 166"/>
              <p:cNvSpPr>
                <a:spLocks/>
              </p:cNvSpPr>
              <p:nvPr/>
            </p:nvSpPr>
            <p:spPr bwMode="auto">
              <a:xfrm rot="2663462" flipH="1" flipV="1">
                <a:off x="10806147" y="4606906"/>
                <a:ext cx="141288" cy="141288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0" name="Line 167"/>
              <p:cNvSpPr>
                <a:spLocks noChangeShapeType="1"/>
              </p:cNvSpPr>
              <p:nvPr/>
            </p:nvSpPr>
            <p:spPr bwMode="auto">
              <a:xfrm rot="1807332" flipH="1" flipV="1">
                <a:off x="10533402" y="4226865"/>
                <a:ext cx="45720" cy="480410"/>
              </a:xfrm>
              <a:prstGeom prst="line">
                <a:avLst/>
              </a:prstGeom>
              <a:noFill/>
              <a:ln w="571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1" name="Freeform 168"/>
              <p:cNvSpPr>
                <a:spLocks/>
              </p:cNvSpPr>
              <p:nvPr/>
            </p:nvSpPr>
            <p:spPr bwMode="auto">
              <a:xfrm rot="18007332">
                <a:off x="10564847" y="4254481"/>
                <a:ext cx="79375" cy="141288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2" name="Line 169"/>
              <p:cNvSpPr>
                <a:spLocks noChangeShapeType="1"/>
              </p:cNvSpPr>
              <p:nvPr/>
            </p:nvSpPr>
            <p:spPr bwMode="auto">
              <a:xfrm rot="18007332">
                <a:off x="10515635" y="4290993"/>
                <a:ext cx="68263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3" name="Line 170"/>
              <p:cNvSpPr>
                <a:spLocks noChangeShapeType="1"/>
              </p:cNvSpPr>
              <p:nvPr/>
            </p:nvSpPr>
            <p:spPr bwMode="auto">
              <a:xfrm rot="18007332">
                <a:off x="10629935" y="4352906"/>
                <a:ext cx="68263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14" name="Group 171"/>
              <p:cNvGrpSpPr>
                <a:grpSpLocks/>
              </p:cNvGrpSpPr>
              <p:nvPr/>
            </p:nvGrpSpPr>
            <p:grpSpPr bwMode="auto">
              <a:xfrm rot="18007332">
                <a:off x="10577577" y="3603541"/>
                <a:ext cx="600087" cy="500063"/>
                <a:chOff x="4785" y="11039"/>
                <a:chExt cx="829" cy="688"/>
              </a:xfrm>
            </p:grpSpPr>
            <p:sp>
              <p:nvSpPr>
                <p:cNvPr id="217" name="Freeform 172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18" name="Line 173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19" name="Line 174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20" name="Line 175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21" name="Arc 176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185" name="Freeform 177"/>
              <p:cNvSpPr>
                <a:spLocks/>
              </p:cNvSpPr>
              <p:nvPr/>
            </p:nvSpPr>
            <p:spPr bwMode="auto">
              <a:xfrm rot="18007332">
                <a:off x="10082247" y="3190856"/>
                <a:ext cx="2165350" cy="396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28575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6" name="Freeform 178"/>
              <p:cNvSpPr>
                <a:spLocks/>
              </p:cNvSpPr>
              <p:nvPr/>
            </p:nvSpPr>
            <p:spPr bwMode="auto">
              <a:xfrm rot="18007332" flipV="1">
                <a:off x="10212422" y="3268643"/>
                <a:ext cx="2166938" cy="396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28575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7" name="Freeform 179"/>
              <p:cNvSpPr>
                <a:spLocks/>
              </p:cNvSpPr>
              <p:nvPr/>
            </p:nvSpPr>
            <p:spPr bwMode="auto">
              <a:xfrm rot="20670794">
                <a:off x="10580722" y="4076681"/>
                <a:ext cx="217488" cy="215900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8" name="Freeform 180"/>
              <p:cNvSpPr>
                <a:spLocks/>
              </p:cNvSpPr>
              <p:nvPr/>
            </p:nvSpPr>
            <p:spPr bwMode="auto">
              <a:xfrm rot="18007332">
                <a:off x="10290210" y="3036868"/>
                <a:ext cx="2006600" cy="198438"/>
              </a:xfrm>
              <a:custGeom>
                <a:avLst/>
                <a:gdLst/>
                <a:ahLst/>
                <a:cxnLst>
                  <a:cxn ang="0">
                    <a:pos x="45" y="30"/>
                  </a:cxn>
                  <a:cxn ang="0">
                    <a:pos x="30" y="171"/>
                  </a:cxn>
                  <a:cxn ang="0">
                    <a:pos x="45" y="327"/>
                  </a:cxn>
                  <a:cxn ang="0">
                    <a:pos x="126" y="315"/>
                  </a:cxn>
                  <a:cxn ang="0">
                    <a:pos x="735" y="303"/>
                  </a:cxn>
                  <a:cxn ang="0">
                    <a:pos x="1605" y="279"/>
                  </a:cxn>
                  <a:cxn ang="0">
                    <a:pos x="2607" y="300"/>
                  </a:cxn>
                  <a:cxn ang="0">
                    <a:pos x="3330" y="333"/>
                  </a:cxn>
                  <a:cxn ang="0">
                    <a:pos x="3648" y="351"/>
                  </a:cxn>
                  <a:cxn ang="0">
                    <a:pos x="3672" y="249"/>
                  </a:cxn>
                  <a:cxn ang="0">
                    <a:pos x="3672" y="171"/>
                  </a:cxn>
                  <a:cxn ang="0">
                    <a:pos x="3690" y="36"/>
                  </a:cxn>
                  <a:cxn ang="0">
                    <a:pos x="3660" y="12"/>
                  </a:cxn>
                  <a:cxn ang="0">
                    <a:pos x="3594" y="6"/>
                  </a:cxn>
                  <a:cxn ang="0">
                    <a:pos x="2991" y="51"/>
                  </a:cxn>
                  <a:cxn ang="0">
                    <a:pos x="1911" y="75"/>
                  </a:cxn>
                  <a:cxn ang="0">
                    <a:pos x="1065" y="78"/>
                  </a:cxn>
                  <a:cxn ang="0">
                    <a:pos x="303" y="51"/>
                  </a:cxn>
                  <a:cxn ang="0">
                    <a:pos x="45" y="30"/>
                  </a:cxn>
                </a:cxnLst>
                <a:rect l="0" t="0" r="r" b="b"/>
                <a:pathLst>
                  <a:path w="3705" h="365">
                    <a:moveTo>
                      <a:pt x="45" y="30"/>
                    </a:moveTo>
                    <a:cubicBezTo>
                      <a:pt x="0" y="50"/>
                      <a:pt x="30" y="122"/>
                      <a:pt x="30" y="171"/>
                    </a:cubicBezTo>
                    <a:cubicBezTo>
                      <a:pt x="30" y="220"/>
                      <a:pt x="29" y="303"/>
                      <a:pt x="45" y="327"/>
                    </a:cubicBezTo>
                    <a:cubicBezTo>
                      <a:pt x="61" y="351"/>
                      <a:pt x="11" y="319"/>
                      <a:pt x="126" y="315"/>
                    </a:cubicBezTo>
                    <a:cubicBezTo>
                      <a:pt x="241" y="311"/>
                      <a:pt x="489" y="309"/>
                      <a:pt x="735" y="303"/>
                    </a:cubicBezTo>
                    <a:cubicBezTo>
                      <a:pt x="981" y="297"/>
                      <a:pt x="1293" y="279"/>
                      <a:pt x="1605" y="279"/>
                    </a:cubicBezTo>
                    <a:cubicBezTo>
                      <a:pt x="1917" y="279"/>
                      <a:pt x="2320" y="291"/>
                      <a:pt x="2607" y="300"/>
                    </a:cubicBezTo>
                    <a:cubicBezTo>
                      <a:pt x="2894" y="309"/>
                      <a:pt x="3157" y="325"/>
                      <a:pt x="3330" y="333"/>
                    </a:cubicBezTo>
                    <a:cubicBezTo>
                      <a:pt x="3503" y="341"/>
                      <a:pt x="3591" y="365"/>
                      <a:pt x="3648" y="351"/>
                    </a:cubicBezTo>
                    <a:cubicBezTo>
                      <a:pt x="3705" y="337"/>
                      <a:pt x="3668" y="279"/>
                      <a:pt x="3672" y="249"/>
                    </a:cubicBezTo>
                    <a:cubicBezTo>
                      <a:pt x="3676" y="219"/>
                      <a:pt x="3669" y="207"/>
                      <a:pt x="3672" y="171"/>
                    </a:cubicBezTo>
                    <a:cubicBezTo>
                      <a:pt x="3675" y="135"/>
                      <a:pt x="3692" y="62"/>
                      <a:pt x="3690" y="36"/>
                    </a:cubicBezTo>
                    <a:cubicBezTo>
                      <a:pt x="3688" y="10"/>
                      <a:pt x="3676" y="17"/>
                      <a:pt x="3660" y="12"/>
                    </a:cubicBezTo>
                    <a:cubicBezTo>
                      <a:pt x="3644" y="7"/>
                      <a:pt x="3705" y="0"/>
                      <a:pt x="3594" y="6"/>
                    </a:cubicBezTo>
                    <a:cubicBezTo>
                      <a:pt x="3483" y="12"/>
                      <a:pt x="3271" y="40"/>
                      <a:pt x="2991" y="51"/>
                    </a:cubicBezTo>
                    <a:cubicBezTo>
                      <a:pt x="2711" y="62"/>
                      <a:pt x="2232" y="71"/>
                      <a:pt x="1911" y="75"/>
                    </a:cubicBezTo>
                    <a:cubicBezTo>
                      <a:pt x="1590" y="79"/>
                      <a:pt x="1333" y="82"/>
                      <a:pt x="1065" y="78"/>
                    </a:cubicBezTo>
                    <a:cubicBezTo>
                      <a:pt x="797" y="74"/>
                      <a:pt x="473" y="59"/>
                      <a:pt x="303" y="51"/>
                    </a:cubicBezTo>
                    <a:cubicBezTo>
                      <a:pt x="133" y="43"/>
                      <a:pt x="90" y="10"/>
                      <a:pt x="45" y="3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  <a:alpha val="80000"/>
                </a:schemeClr>
              </a:solidFill>
              <a:ln w="3175" cmpd="sng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9" name="Freeform 181"/>
              <p:cNvSpPr>
                <a:spLocks/>
              </p:cNvSpPr>
              <p:nvPr/>
            </p:nvSpPr>
            <p:spPr bwMode="auto">
              <a:xfrm rot="18007332">
                <a:off x="10469597" y="4054456"/>
                <a:ext cx="450850" cy="227013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00FF00"/>
              </a:solidFill>
              <a:ln w="3175" cmpd="sng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0" name="Arc 182"/>
              <p:cNvSpPr>
                <a:spLocks/>
              </p:cNvSpPr>
              <p:nvPr/>
            </p:nvSpPr>
            <p:spPr bwMode="auto">
              <a:xfrm rot="3344830">
                <a:off x="10323547" y="4067156"/>
                <a:ext cx="290513" cy="334963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1" name="Arc 183"/>
              <p:cNvSpPr>
                <a:spLocks/>
              </p:cNvSpPr>
              <p:nvPr/>
            </p:nvSpPr>
            <p:spPr bwMode="auto">
              <a:xfrm rot="11069833" flipV="1">
                <a:off x="10604535" y="4229081"/>
                <a:ext cx="293688" cy="334963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2" name="Freeform 184"/>
              <p:cNvSpPr>
                <a:spLocks/>
              </p:cNvSpPr>
              <p:nvPr/>
            </p:nvSpPr>
            <p:spPr bwMode="auto">
              <a:xfrm rot="18007332" flipH="1">
                <a:off x="11720547" y="2062143"/>
                <a:ext cx="168275" cy="3714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3" name="Line 185"/>
              <p:cNvSpPr>
                <a:spLocks noChangeShapeType="1"/>
              </p:cNvSpPr>
              <p:nvPr/>
            </p:nvSpPr>
            <p:spPr bwMode="auto">
              <a:xfrm rot="18007332" flipH="1">
                <a:off x="11847547" y="1973243"/>
                <a:ext cx="0" cy="39846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4" name="Line 186"/>
              <p:cNvSpPr>
                <a:spLocks noChangeShapeType="1"/>
              </p:cNvSpPr>
              <p:nvPr/>
            </p:nvSpPr>
            <p:spPr bwMode="auto">
              <a:xfrm rot="18007332" flipH="1">
                <a:off x="11553860" y="2149456"/>
                <a:ext cx="180975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5" name="Line 187"/>
              <p:cNvSpPr>
                <a:spLocks noChangeShapeType="1"/>
              </p:cNvSpPr>
              <p:nvPr/>
            </p:nvSpPr>
            <p:spPr bwMode="auto">
              <a:xfrm rot="18007332" flipH="1">
                <a:off x="11874535" y="2338368"/>
                <a:ext cx="187325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6" name="Arc 188"/>
              <p:cNvSpPr>
                <a:spLocks/>
              </p:cNvSpPr>
              <p:nvPr/>
            </p:nvSpPr>
            <p:spPr bwMode="auto">
              <a:xfrm rot="4478833" flipH="1">
                <a:off x="11425272" y="2206606"/>
                <a:ext cx="500063" cy="511175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7" name="Freeform 189"/>
              <p:cNvSpPr>
                <a:spLocks/>
              </p:cNvSpPr>
              <p:nvPr/>
            </p:nvSpPr>
            <p:spPr bwMode="auto">
              <a:xfrm rot="18007332">
                <a:off x="10691847" y="3844906"/>
                <a:ext cx="168275" cy="3714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8" name="Line 190"/>
              <p:cNvSpPr>
                <a:spLocks noChangeShapeType="1"/>
              </p:cNvSpPr>
              <p:nvPr/>
            </p:nvSpPr>
            <p:spPr bwMode="auto">
              <a:xfrm rot="18007332">
                <a:off x="10733122" y="3905231"/>
                <a:ext cx="0" cy="39846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9" name="Line 191"/>
              <p:cNvSpPr>
                <a:spLocks noChangeShapeType="1"/>
              </p:cNvSpPr>
              <p:nvPr/>
            </p:nvSpPr>
            <p:spPr bwMode="auto">
              <a:xfrm rot="18007332">
                <a:off x="10450547" y="4152818"/>
                <a:ext cx="180975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0" name="Line 192"/>
              <p:cNvSpPr>
                <a:spLocks noChangeShapeType="1"/>
              </p:cNvSpPr>
              <p:nvPr/>
            </p:nvSpPr>
            <p:spPr bwMode="auto">
              <a:xfrm rot="18007332">
                <a:off x="10844247" y="4124306"/>
                <a:ext cx="187325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1" name="Arc 193"/>
              <p:cNvSpPr>
                <a:spLocks/>
              </p:cNvSpPr>
              <p:nvPr/>
            </p:nvSpPr>
            <p:spPr bwMode="auto">
              <a:xfrm rot="9935830">
                <a:off x="10648985" y="3557569"/>
                <a:ext cx="500063" cy="511175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2" name="Arc 194"/>
              <p:cNvSpPr>
                <a:spLocks/>
              </p:cNvSpPr>
              <p:nvPr/>
            </p:nvSpPr>
            <p:spPr bwMode="auto">
              <a:xfrm rot="20670794" flipH="1" flipV="1">
                <a:off x="10548972" y="3938569"/>
                <a:ext cx="352425" cy="357188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3" name="Arc 195"/>
              <p:cNvSpPr>
                <a:spLocks/>
              </p:cNvSpPr>
              <p:nvPr/>
            </p:nvSpPr>
            <p:spPr bwMode="auto">
              <a:xfrm rot="20670794">
                <a:off x="10477535" y="4078269"/>
                <a:ext cx="350838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4" name="Arc 196"/>
              <p:cNvSpPr>
                <a:spLocks/>
              </p:cNvSpPr>
              <p:nvPr/>
            </p:nvSpPr>
            <p:spPr bwMode="auto">
              <a:xfrm rot="20670794">
                <a:off x="10504522" y="4310044"/>
                <a:ext cx="139700" cy="14287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5" name="Arc 197"/>
              <p:cNvSpPr>
                <a:spLocks/>
              </p:cNvSpPr>
              <p:nvPr/>
            </p:nvSpPr>
            <p:spPr bwMode="auto">
              <a:xfrm rot="20670794" flipH="1" flipV="1">
                <a:off x="10568022" y="4194156"/>
                <a:ext cx="141288" cy="141288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6" name="Line 198"/>
              <p:cNvSpPr>
                <a:spLocks noChangeShapeType="1"/>
              </p:cNvSpPr>
              <p:nvPr/>
            </p:nvSpPr>
            <p:spPr bwMode="auto">
              <a:xfrm>
                <a:off x="10650572" y="4657706"/>
                <a:ext cx="1588" cy="520700"/>
              </a:xfrm>
              <a:prstGeom prst="line">
                <a:avLst/>
              </a:prstGeom>
              <a:noFill/>
              <a:ln w="5715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7" name="Line 199"/>
              <p:cNvSpPr>
                <a:spLocks noChangeShapeType="1"/>
              </p:cNvSpPr>
              <p:nvPr/>
            </p:nvSpPr>
            <p:spPr bwMode="auto">
              <a:xfrm rot="7220284">
                <a:off x="10321960" y="4073506"/>
                <a:ext cx="0" cy="520700"/>
              </a:xfrm>
              <a:prstGeom prst="line">
                <a:avLst/>
              </a:prstGeom>
              <a:noFill/>
              <a:ln w="5715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15" name="Group 200"/>
              <p:cNvGrpSpPr>
                <a:grpSpLocks/>
              </p:cNvGrpSpPr>
              <p:nvPr/>
            </p:nvGrpSpPr>
            <p:grpSpPr bwMode="auto">
              <a:xfrm rot="7253297">
                <a:off x="9904436" y="4089397"/>
                <a:ext cx="227014" cy="180975"/>
                <a:chOff x="5504" y="8144"/>
                <a:chExt cx="291" cy="236"/>
              </a:xfrm>
            </p:grpSpPr>
            <p:sp>
              <p:nvSpPr>
                <p:cNvPr id="215" name="Rectangle 201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16" name="Rectangle 202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grpSp>
            <p:nvGrpSpPr>
              <p:cNvPr id="16" name="Group 203"/>
              <p:cNvGrpSpPr>
                <a:grpSpLocks/>
              </p:cNvGrpSpPr>
              <p:nvPr/>
            </p:nvGrpSpPr>
            <p:grpSpPr bwMode="auto">
              <a:xfrm>
                <a:off x="10534666" y="5156181"/>
                <a:ext cx="223837" cy="180975"/>
                <a:chOff x="5504" y="8144"/>
                <a:chExt cx="291" cy="236"/>
              </a:xfrm>
            </p:grpSpPr>
            <p:sp>
              <p:nvSpPr>
                <p:cNvPr id="213" name="Rectangle 204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14" name="Rectangle 205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210" name="Rectangle 206"/>
              <p:cNvSpPr>
                <a:spLocks noChangeArrowheads="1"/>
              </p:cNvSpPr>
              <p:nvPr/>
            </p:nvSpPr>
            <p:spPr bwMode="auto">
              <a:xfrm rot="3571960">
                <a:off x="10380697" y="4524356"/>
                <a:ext cx="42863" cy="350838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1" name="Rectangle 207"/>
              <p:cNvSpPr>
                <a:spLocks noChangeArrowheads="1"/>
              </p:cNvSpPr>
              <p:nvPr/>
            </p:nvSpPr>
            <p:spPr bwMode="auto">
              <a:xfrm rot="2679310">
                <a:off x="10607710" y="4591031"/>
                <a:ext cx="39688" cy="177800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2" name="Rectangle 208"/>
              <p:cNvSpPr>
                <a:spLocks noChangeArrowheads="1"/>
              </p:cNvSpPr>
              <p:nvPr/>
            </p:nvSpPr>
            <p:spPr bwMode="auto">
              <a:xfrm rot="4535559">
                <a:off x="10494997" y="4378306"/>
                <a:ext cx="38100" cy="177800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</p:grpSp>
      <p:sp>
        <p:nvSpPr>
          <p:cNvPr id="265" name="Rectangle 1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1193795" y="857232"/>
            <a:ext cx="3878271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>
                <a:solidFill>
                  <a:srgbClr val="CCECFF"/>
                </a:solidFill>
              </a:rPr>
              <a:t>　　</a:t>
            </a:r>
            <a:r>
              <a:rPr lang="en-US" altLang="ja-JP" sz="2000" b="1" dirty="0" smtClean="0">
                <a:solidFill>
                  <a:srgbClr val="CCECFF"/>
                </a:solidFill>
              </a:rPr>
              <a:t>Ground based detectors</a:t>
            </a:r>
            <a:endParaRPr lang="ja-JP" altLang="en-US" sz="2000" b="1" dirty="0">
              <a:solidFill>
                <a:srgbClr val="CCECFF"/>
              </a:solidFill>
            </a:endParaRPr>
          </a:p>
        </p:txBody>
      </p:sp>
      <p:sp>
        <p:nvSpPr>
          <p:cNvPr id="267" name="スライド番号プレースホルダ 26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AF75637-E8AC-4181-927C-9D85E9A3AAC1}" type="slidenum">
              <a:rPr lang="en-US" altLang="ja-JP" sz="14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altLang="ja-JP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 descr="universe_mod_cut_crop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r="35242"/>
          <a:stretch>
            <a:fillRect/>
          </a:stretch>
        </p:blipFill>
        <p:spPr>
          <a:xfrm>
            <a:off x="4786314" y="3375033"/>
            <a:ext cx="3500462" cy="3215497"/>
          </a:xfrm>
          <a:prstGeom prst="rect">
            <a:avLst/>
          </a:prstGeom>
        </p:spPr>
      </p:pic>
      <p:sp>
        <p:nvSpPr>
          <p:cNvPr id="1070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LCGT and DECIGO</a:t>
            </a:r>
            <a:endParaRPr lang="ja-JP" altLang="en-US" dirty="0"/>
          </a:p>
        </p:txBody>
      </p:sp>
      <p:sp>
        <p:nvSpPr>
          <p:cNvPr id="1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CN" dirty="0" smtClean="0"/>
              <a:t>The 20th workshop on General Relativity and Gravitation  (JGRG20, Sept. 23, 2010, YITP, Kyoto)</a:t>
            </a:r>
            <a:endParaRPr lang="en-US" altLang="ja-JP" dirty="0"/>
          </a:p>
        </p:txBody>
      </p:sp>
      <p:sp>
        <p:nvSpPr>
          <p:cNvPr id="1070086" name="Rectangle 6"/>
          <p:cNvSpPr>
            <a:spLocks noChangeArrowheads="1"/>
          </p:cNvSpPr>
          <p:nvPr/>
        </p:nvSpPr>
        <p:spPr bwMode="auto">
          <a:xfrm>
            <a:off x="642910" y="888517"/>
            <a:ext cx="4279904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99FF99"/>
                </a:solidFill>
                <a:latin typeface="Tahoma" pitchFamily="34" charset="0"/>
              </a:rPr>
              <a:t>LCGT</a:t>
            </a: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</a:rPr>
              <a:t>  (~2017)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</a:rPr>
              <a:t>   Terrestrial Detector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EAEAEA"/>
                </a:solidFill>
              </a:rPr>
              <a:t>      </a:t>
            </a:r>
            <a:r>
              <a:rPr lang="en-US" altLang="ja-JP" sz="2000" b="1" dirty="0" smtClean="0">
                <a:solidFill>
                  <a:srgbClr val="EAEAEA"/>
                </a:solidFill>
                <a:sym typeface="Wingdings" pitchFamily="2" charset="2"/>
              </a:rPr>
              <a:t> </a:t>
            </a:r>
            <a:r>
              <a:rPr lang="en-US" altLang="ja-JP" sz="2000" b="1" dirty="0" smtClean="0">
                <a:solidFill>
                  <a:srgbClr val="CCFFCC"/>
                </a:solidFill>
                <a:sym typeface="Wingdings" pitchFamily="2" charset="2"/>
              </a:rPr>
              <a:t>High</a:t>
            </a:r>
            <a:r>
              <a:rPr lang="en-US" altLang="ja-JP" sz="2000" b="1" dirty="0" smtClean="0">
                <a:solidFill>
                  <a:srgbClr val="EAEAEA"/>
                </a:solidFill>
                <a:sym typeface="Wingdings" pitchFamily="2" charset="2"/>
              </a:rPr>
              <a:t> frequency events</a:t>
            </a:r>
            <a:endParaRPr lang="ja-JP" altLang="en-US" sz="2000" b="1" dirty="0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1070088" name="Rectangle 8"/>
          <p:cNvSpPr>
            <a:spLocks noChangeArrowheads="1"/>
          </p:cNvSpPr>
          <p:nvPr/>
        </p:nvSpPr>
        <p:spPr bwMode="auto">
          <a:xfrm>
            <a:off x="1071538" y="2069419"/>
            <a:ext cx="3643338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FFCC"/>
                </a:solidFill>
                <a:latin typeface="Tahoma" pitchFamily="34" charset="0"/>
              </a:rPr>
              <a:t>Target: GW detection</a:t>
            </a:r>
            <a:endParaRPr lang="ja-JP" altLang="en-US" sz="2000" b="1" dirty="0">
              <a:solidFill>
                <a:srgbClr val="CCFFCC"/>
              </a:solidFill>
              <a:latin typeface="Tahoma" pitchFamily="34" charset="0"/>
            </a:endParaRPr>
          </a:p>
        </p:txBody>
      </p:sp>
      <p:pic>
        <p:nvPicPr>
          <p:cNvPr id="1070089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724916"/>
            <a:ext cx="4357718" cy="347268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grpSp>
        <p:nvGrpSpPr>
          <p:cNvPr id="13" name="グループ化 12"/>
          <p:cNvGrpSpPr/>
          <p:nvPr/>
        </p:nvGrpSpPr>
        <p:grpSpPr>
          <a:xfrm rot="15785392">
            <a:off x="6398017" y="2647809"/>
            <a:ext cx="2234040" cy="2348200"/>
            <a:chOff x="9501222" y="714356"/>
            <a:chExt cx="5338763" cy="4864101"/>
          </a:xfrm>
        </p:grpSpPr>
        <p:sp>
          <p:nvSpPr>
            <p:cNvPr id="15" name="Oval 137"/>
            <p:cNvSpPr>
              <a:spLocks noChangeArrowheads="1"/>
            </p:cNvSpPr>
            <p:nvPr/>
          </p:nvSpPr>
          <p:spPr bwMode="auto">
            <a:xfrm>
              <a:off x="9501222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" name="Oval 209"/>
            <p:cNvSpPr>
              <a:spLocks noChangeArrowheads="1"/>
            </p:cNvSpPr>
            <p:nvPr/>
          </p:nvSpPr>
          <p:spPr bwMode="auto">
            <a:xfrm>
              <a:off x="11264935" y="714356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" name="Oval 210"/>
            <p:cNvSpPr>
              <a:spLocks noChangeArrowheads="1"/>
            </p:cNvSpPr>
            <p:nvPr/>
          </p:nvSpPr>
          <p:spPr bwMode="auto">
            <a:xfrm>
              <a:off x="13034997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1" name="Freeform 5"/>
            <p:cNvSpPr>
              <a:spLocks/>
            </p:cNvSpPr>
            <p:nvPr/>
          </p:nvSpPr>
          <p:spPr bwMode="auto">
            <a:xfrm rot="14397729">
              <a:off x="11963435" y="3244831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2" name="Freeform 6"/>
            <p:cNvSpPr>
              <a:spLocks/>
            </p:cNvSpPr>
            <p:nvPr/>
          </p:nvSpPr>
          <p:spPr bwMode="auto">
            <a:xfrm rot="14397729" flipV="1">
              <a:off x="12095197" y="3171806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3" name="Freeform 7"/>
            <p:cNvSpPr>
              <a:spLocks/>
            </p:cNvSpPr>
            <p:nvPr/>
          </p:nvSpPr>
          <p:spPr bwMode="auto">
            <a:xfrm rot="14397729">
              <a:off x="12047572" y="3024168"/>
              <a:ext cx="2006600" cy="190500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4" name="Rectangle 8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" name="Rectangle 9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" name="Rectangle 10"/>
            <p:cNvSpPr>
              <a:spLocks noChangeArrowheads="1"/>
            </p:cNvSpPr>
            <p:nvPr/>
          </p:nvSpPr>
          <p:spPr bwMode="auto">
            <a:xfrm rot="10780961">
              <a:off x="12138060" y="14192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" name="Line 11"/>
            <p:cNvSpPr>
              <a:spLocks noChangeShapeType="1"/>
            </p:cNvSpPr>
            <p:nvPr/>
          </p:nvSpPr>
          <p:spPr bwMode="auto">
            <a:xfrm rot="7209001" flipV="1">
              <a:off x="11468135" y="1622406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" name="Rectangle 12"/>
            <p:cNvSpPr>
              <a:spLocks noChangeArrowheads="1"/>
            </p:cNvSpPr>
            <p:nvPr/>
          </p:nvSpPr>
          <p:spPr bwMode="auto">
            <a:xfrm rot="7209001">
              <a:off x="12274585" y="1050906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" name="Freeform 13"/>
            <p:cNvSpPr>
              <a:spLocks/>
            </p:cNvSpPr>
            <p:nvPr/>
          </p:nvSpPr>
          <p:spPr bwMode="auto">
            <a:xfrm rot="7209001">
              <a:off x="11934860" y="188593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" name="Line 14"/>
            <p:cNvSpPr>
              <a:spLocks noChangeShapeType="1"/>
            </p:cNvSpPr>
            <p:nvPr/>
          </p:nvSpPr>
          <p:spPr bwMode="auto">
            <a:xfrm rot="7209001">
              <a:off x="11993597" y="19891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" name="Line 15"/>
            <p:cNvSpPr>
              <a:spLocks noChangeShapeType="1"/>
            </p:cNvSpPr>
            <p:nvPr/>
          </p:nvSpPr>
          <p:spPr bwMode="auto">
            <a:xfrm rot="7209001">
              <a:off x="11880885" y="1928794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2" name="Group 16"/>
            <p:cNvGrpSpPr>
              <a:grpSpLocks/>
            </p:cNvGrpSpPr>
            <p:nvPr/>
          </p:nvGrpSpPr>
          <p:grpSpPr bwMode="auto">
            <a:xfrm rot="7209001">
              <a:off x="11449039" y="2208261"/>
              <a:ext cx="600087" cy="495300"/>
              <a:chOff x="4785" y="11039"/>
              <a:chExt cx="829" cy="688"/>
            </a:xfrm>
          </p:grpSpPr>
          <p:sp>
            <p:nvSpPr>
              <p:cNvPr id="219" name="Freeform 1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0" name="Line 1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1" name="Line 1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2" name="Line 2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3" name="Arc 2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3" name="Freeform 22"/>
            <p:cNvSpPr>
              <a:spLocks/>
            </p:cNvSpPr>
            <p:nvPr/>
          </p:nvSpPr>
          <p:spPr bwMode="auto">
            <a:xfrm rot="9872463">
              <a:off x="11779285" y="19891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" name="Freeform 23"/>
            <p:cNvSpPr>
              <a:spLocks/>
            </p:cNvSpPr>
            <p:nvPr/>
          </p:nvSpPr>
          <p:spPr bwMode="auto">
            <a:xfrm rot="7209001">
              <a:off x="11658635" y="1998643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" name="Arc 24"/>
            <p:cNvSpPr>
              <a:spLocks/>
            </p:cNvSpPr>
            <p:nvPr/>
          </p:nvSpPr>
          <p:spPr bwMode="auto">
            <a:xfrm rot="14146499">
              <a:off x="11965022" y="18779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" name="Arc 25"/>
            <p:cNvSpPr>
              <a:spLocks/>
            </p:cNvSpPr>
            <p:nvPr/>
          </p:nvSpPr>
          <p:spPr bwMode="auto">
            <a:xfrm rot="271502" flipV="1">
              <a:off x="11680860" y="1716069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7" name="Group 26"/>
            <p:cNvGrpSpPr>
              <a:grpSpLocks/>
            </p:cNvGrpSpPr>
            <p:nvPr/>
          </p:nvGrpSpPr>
          <p:grpSpPr bwMode="auto">
            <a:xfrm rot="7209001">
              <a:off x="11403003" y="2178095"/>
              <a:ext cx="600087" cy="500063"/>
              <a:chOff x="4785" y="11039"/>
              <a:chExt cx="829" cy="688"/>
            </a:xfrm>
          </p:grpSpPr>
          <p:sp>
            <p:nvSpPr>
              <p:cNvPr id="214" name="Freeform 2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5" name="Line 2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6" name="Line 2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7" name="Line 3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8" name="Arc 3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8" name="Arc 32"/>
            <p:cNvSpPr>
              <a:spLocks/>
            </p:cNvSpPr>
            <p:nvPr/>
          </p:nvSpPr>
          <p:spPr bwMode="auto">
            <a:xfrm rot="9872463" flipH="1" flipV="1">
              <a:off x="11677685" y="198594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" name="Arc 33"/>
            <p:cNvSpPr>
              <a:spLocks/>
            </p:cNvSpPr>
            <p:nvPr/>
          </p:nvSpPr>
          <p:spPr bwMode="auto">
            <a:xfrm rot="9872463">
              <a:off x="11750710" y="18478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" name="Arc 34"/>
            <p:cNvSpPr>
              <a:spLocks/>
            </p:cNvSpPr>
            <p:nvPr/>
          </p:nvSpPr>
          <p:spPr bwMode="auto">
            <a:xfrm rot="9872463">
              <a:off x="11934860" y="1828781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" name="Arc 35"/>
            <p:cNvSpPr>
              <a:spLocks/>
            </p:cNvSpPr>
            <p:nvPr/>
          </p:nvSpPr>
          <p:spPr bwMode="auto">
            <a:xfrm rot="9872463" flipH="1" flipV="1">
              <a:off x="11868185" y="19462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2" name="Line 36"/>
            <p:cNvSpPr>
              <a:spLocks noChangeShapeType="1"/>
            </p:cNvSpPr>
            <p:nvPr/>
          </p:nvSpPr>
          <p:spPr bwMode="auto">
            <a:xfrm rot="9016332" flipV="1">
              <a:off x="12363485" y="1552556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3" name="Freeform 37"/>
            <p:cNvSpPr>
              <a:spLocks/>
            </p:cNvSpPr>
            <p:nvPr/>
          </p:nvSpPr>
          <p:spPr bwMode="auto">
            <a:xfrm rot="3616332">
              <a:off x="12339672" y="1885931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4" name="Line 38"/>
            <p:cNvSpPr>
              <a:spLocks noChangeShapeType="1"/>
            </p:cNvSpPr>
            <p:nvPr/>
          </p:nvSpPr>
          <p:spPr bwMode="auto">
            <a:xfrm rot="3616332">
              <a:off x="12401585" y="19256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5" name="Line 39"/>
            <p:cNvSpPr>
              <a:spLocks noChangeShapeType="1"/>
            </p:cNvSpPr>
            <p:nvPr/>
          </p:nvSpPr>
          <p:spPr bwMode="auto">
            <a:xfrm rot="3616332">
              <a:off x="12290460" y="1993881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6" name="Freeform 40"/>
            <p:cNvSpPr>
              <a:spLocks/>
            </p:cNvSpPr>
            <p:nvPr/>
          </p:nvSpPr>
          <p:spPr bwMode="auto">
            <a:xfrm rot="3616332">
              <a:off x="12463497" y="2066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7" name="Line 41"/>
            <p:cNvSpPr>
              <a:spLocks noChangeShapeType="1"/>
            </p:cNvSpPr>
            <p:nvPr/>
          </p:nvSpPr>
          <p:spPr bwMode="auto">
            <a:xfrm rot="3616332">
              <a:off x="12504772" y="1979593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8" name="Line 42"/>
            <p:cNvSpPr>
              <a:spLocks noChangeShapeType="1"/>
            </p:cNvSpPr>
            <p:nvPr/>
          </p:nvSpPr>
          <p:spPr bwMode="auto">
            <a:xfrm rot="3616332">
              <a:off x="12617485" y="2155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9" name="Line 43"/>
            <p:cNvSpPr>
              <a:spLocks noChangeShapeType="1"/>
            </p:cNvSpPr>
            <p:nvPr/>
          </p:nvSpPr>
          <p:spPr bwMode="auto">
            <a:xfrm rot="3616332">
              <a:off x="12290460" y="2343131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0" name="Arc 44"/>
            <p:cNvSpPr>
              <a:spLocks/>
            </p:cNvSpPr>
            <p:nvPr/>
          </p:nvSpPr>
          <p:spPr bwMode="auto">
            <a:xfrm rot="17144832">
              <a:off x="12422222" y="221295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1" name="Freeform 45"/>
            <p:cNvSpPr>
              <a:spLocks/>
            </p:cNvSpPr>
            <p:nvPr/>
          </p:nvSpPr>
          <p:spPr bwMode="auto">
            <a:xfrm rot="6279794">
              <a:off x="12350785" y="1995468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2" name="Freeform 46"/>
            <p:cNvSpPr>
              <a:spLocks/>
            </p:cNvSpPr>
            <p:nvPr/>
          </p:nvSpPr>
          <p:spPr bwMode="auto">
            <a:xfrm rot="3616332">
              <a:off x="12242835" y="2000231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3" name="Arc 47"/>
            <p:cNvSpPr>
              <a:spLocks/>
            </p:cNvSpPr>
            <p:nvPr/>
          </p:nvSpPr>
          <p:spPr bwMode="auto">
            <a:xfrm rot="10553830">
              <a:off x="12380947" y="1716069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4" name="Arc 48"/>
            <p:cNvSpPr>
              <a:spLocks/>
            </p:cNvSpPr>
            <p:nvPr/>
          </p:nvSpPr>
          <p:spPr bwMode="auto">
            <a:xfrm rot="18278834" flipV="1">
              <a:off x="12096785" y="188275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55" name="Group 49"/>
            <p:cNvGrpSpPr>
              <a:grpSpLocks/>
            </p:cNvGrpSpPr>
            <p:nvPr/>
          </p:nvGrpSpPr>
          <p:grpSpPr bwMode="auto">
            <a:xfrm rot="3616332">
              <a:off x="12330179" y="2190798"/>
              <a:ext cx="600087" cy="503238"/>
              <a:chOff x="4785" y="11039"/>
              <a:chExt cx="829" cy="688"/>
            </a:xfrm>
          </p:grpSpPr>
          <p:sp>
            <p:nvSpPr>
              <p:cNvPr id="209" name="Freeform 5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0" name="Line 5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1" name="Line 5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2" name="Line 5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3" name="Arc 5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56" name="Arc 55"/>
            <p:cNvSpPr>
              <a:spLocks/>
            </p:cNvSpPr>
            <p:nvPr/>
          </p:nvSpPr>
          <p:spPr bwMode="auto">
            <a:xfrm rot="6279794" flipH="1" flipV="1">
              <a:off x="12323797" y="1989118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7" name="Arc 56"/>
            <p:cNvSpPr>
              <a:spLocks/>
            </p:cNvSpPr>
            <p:nvPr/>
          </p:nvSpPr>
          <p:spPr bwMode="auto">
            <a:xfrm rot="6279794">
              <a:off x="12241247" y="185735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8" name="Arc 57"/>
            <p:cNvSpPr>
              <a:spLocks/>
            </p:cNvSpPr>
            <p:nvPr/>
          </p:nvSpPr>
          <p:spPr bwMode="auto">
            <a:xfrm rot="6279794">
              <a:off x="12279347" y="1831956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9" name="Arc 58"/>
            <p:cNvSpPr>
              <a:spLocks/>
            </p:cNvSpPr>
            <p:nvPr/>
          </p:nvSpPr>
          <p:spPr bwMode="auto">
            <a:xfrm rot="6279794" flipH="1" flipV="1">
              <a:off x="12344435" y="194625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0" name="Line 59"/>
            <p:cNvSpPr>
              <a:spLocks noChangeShapeType="1"/>
            </p:cNvSpPr>
            <p:nvPr/>
          </p:nvSpPr>
          <p:spPr bwMode="auto">
            <a:xfrm rot="7209001">
              <a:off x="11844372" y="1441431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1" name="Line 60"/>
            <p:cNvSpPr>
              <a:spLocks noChangeShapeType="1"/>
            </p:cNvSpPr>
            <p:nvPr/>
          </p:nvSpPr>
          <p:spPr bwMode="auto">
            <a:xfrm rot="14429284">
              <a:off x="12515885" y="1449368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62" name="Group 61"/>
            <p:cNvGrpSpPr>
              <a:grpSpLocks/>
            </p:cNvGrpSpPr>
            <p:nvPr/>
          </p:nvGrpSpPr>
          <p:grpSpPr bwMode="auto">
            <a:xfrm rot="14462297">
              <a:off x="12703220" y="1458910"/>
              <a:ext cx="223837" cy="180975"/>
              <a:chOff x="5504" y="8144"/>
              <a:chExt cx="291" cy="236"/>
            </a:xfrm>
          </p:grpSpPr>
          <p:sp>
            <p:nvSpPr>
              <p:cNvPr id="207" name="Rectangle 6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8" name="Rectangle 6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63" name="Group 64"/>
            <p:cNvGrpSpPr>
              <a:grpSpLocks/>
            </p:cNvGrpSpPr>
            <p:nvPr/>
          </p:nvGrpSpPr>
          <p:grpSpPr bwMode="auto">
            <a:xfrm rot="7209001">
              <a:off x="11436374" y="1468435"/>
              <a:ext cx="227014" cy="180975"/>
              <a:chOff x="5504" y="8144"/>
              <a:chExt cx="291" cy="236"/>
            </a:xfrm>
          </p:grpSpPr>
          <p:sp>
            <p:nvSpPr>
              <p:cNvPr id="205" name="Rectangle 6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6" name="Rectangle 6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64" name="Rectangle 67"/>
            <p:cNvSpPr>
              <a:spLocks noChangeArrowheads="1"/>
            </p:cNvSpPr>
            <p:nvPr/>
          </p:nvSpPr>
          <p:spPr bwMode="auto">
            <a:xfrm rot="10780961">
              <a:off x="12134885" y="1417619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5" name="Rectangle 68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" name="Rectangle 69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7" name="Rectangle 70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" name="Rectangle 71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" name="Rectangle 72"/>
            <p:cNvSpPr>
              <a:spLocks noChangeArrowheads="1"/>
            </p:cNvSpPr>
            <p:nvPr/>
          </p:nvSpPr>
          <p:spPr bwMode="auto">
            <a:xfrm rot="18028040" flipH="1">
              <a:off x="13933522" y="45180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0" name="Line 73"/>
            <p:cNvSpPr>
              <a:spLocks noChangeShapeType="1"/>
            </p:cNvSpPr>
            <p:nvPr/>
          </p:nvSpPr>
          <p:spPr bwMode="auto">
            <a:xfrm flipH="1" flipV="1">
              <a:off x="13233435" y="4671994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" name="Rectangle 74"/>
            <p:cNvSpPr>
              <a:spLocks noChangeArrowheads="1"/>
            </p:cNvSpPr>
            <p:nvPr/>
          </p:nvSpPr>
          <p:spPr bwMode="auto">
            <a:xfrm flipH="1">
              <a:off x="14316110" y="4576744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" name="Freeform 75"/>
            <p:cNvSpPr>
              <a:spLocks/>
            </p:cNvSpPr>
            <p:nvPr/>
          </p:nvSpPr>
          <p:spPr bwMode="auto">
            <a:xfrm flipH="1">
              <a:off x="13508072" y="460055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" name="Line 76"/>
            <p:cNvSpPr>
              <a:spLocks noChangeShapeType="1"/>
            </p:cNvSpPr>
            <p:nvPr/>
          </p:nvSpPr>
          <p:spPr bwMode="auto">
            <a:xfrm flipH="1">
              <a:off x="13511247" y="460849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4" name="Line 77"/>
            <p:cNvSpPr>
              <a:spLocks noChangeShapeType="1"/>
            </p:cNvSpPr>
            <p:nvPr/>
          </p:nvSpPr>
          <p:spPr bwMode="auto">
            <a:xfrm flipH="1">
              <a:off x="13509660" y="4737081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75" name="Group 78"/>
            <p:cNvGrpSpPr>
              <a:grpSpLocks/>
            </p:cNvGrpSpPr>
            <p:nvPr/>
          </p:nvGrpSpPr>
          <p:grpSpPr bwMode="auto">
            <a:xfrm flipH="1">
              <a:off x="12703129" y="4371956"/>
              <a:ext cx="600087" cy="495300"/>
              <a:chOff x="4785" y="11039"/>
              <a:chExt cx="829" cy="688"/>
            </a:xfrm>
          </p:grpSpPr>
          <p:sp>
            <p:nvSpPr>
              <p:cNvPr id="200" name="Freeform 7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1" name="Line 8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2" name="Line 8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3" name="Line 8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4" name="Arc 8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76" name="Freeform 84"/>
            <p:cNvSpPr>
              <a:spLocks/>
            </p:cNvSpPr>
            <p:nvPr/>
          </p:nvSpPr>
          <p:spPr bwMode="auto">
            <a:xfrm rot="18936538" flipH="1">
              <a:off x="13274710" y="45672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" name="Freeform 85"/>
            <p:cNvSpPr>
              <a:spLocks/>
            </p:cNvSpPr>
            <p:nvPr/>
          </p:nvSpPr>
          <p:spPr bwMode="auto">
            <a:xfrm flipH="1">
              <a:off x="13141360" y="455769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8" name="Arc 86"/>
            <p:cNvSpPr>
              <a:spLocks/>
            </p:cNvSpPr>
            <p:nvPr/>
          </p:nvSpPr>
          <p:spPr bwMode="auto">
            <a:xfrm rot="14662502" flipH="1">
              <a:off x="13393772" y="43417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9" name="Arc 87"/>
            <p:cNvSpPr>
              <a:spLocks/>
            </p:cNvSpPr>
            <p:nvPr/>
          </p:nvSpPr>
          <p:spPr bwMode="auto">
            <a:xfrm rot="6937498" flipH="1" flipV="1">
              <a:off x="13392185" y="4667231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80" name="Group 88"/>
            <p:cNvGrpSpPr>
              <a:grpSpLocks/>
            </p:cNvGrpSpPr>
            <p:nvPr/>
          </p:nvGrpSpPr>
          <p:grpSpPr bwMode="auto">
            <a:xfrm flipH="1">
              <a:off x="12703129" y="4416406"/>
              <a:ext cx="600087" cy="500063"/>
              <a:chOff x="4785" y="11039"/>
              <a:chExt cx="829" cy="688"/>
            </a:xfrm>
          </p:grpSpPr>
          <p:sp>
            <p:nvSpPr>
              <p:cNvPr id="195" name="Freeform 8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6" name="Line 9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7" name="Line 9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8" name="Line 9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9" name="Arc 9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81" name="Arc 94"/>
            <p:cNvSpPr>
              <a:spLocks/>
            </p:cNvSpPr>
            <p:nvPr/>
          </p:nvSpPr>
          <p:spPr bwMode="auto">
            <a:xfrm rot="18936538" flipV="1">
              <a:off x="13131835" y="449419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2" name="Arc 95"/>
            <p:cNvSpPr>
              <a:spLocks/>
            </p:cNvSpPr>
            <p:nvPr/>
          </p:nvSpPr>
          <p:spPr bwMode="auto">
            <a:xfrm rot="18936538" flipH="1">
              <a:off x="13288997" y="45021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3" name="Arc 96"/>
            <p:cNvSpPr>
              <a:spLocks/>
            </p:cNvSpPr>
            <p:nvPr/>
          </p:nvSpPr>
          <p:spPr bwMode="auto">
            <a:xfrm rot="18936538" flipH="1">
              <a:off x="13541410" y="46021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4" name="Arc 97"/>
            <p:cNvSpPr>
              <a:spLocks/>
            </p:cNvSpPr>
            <p:nvPr/>
          </p:nvSpPr>
          <p:spPr bwMode="auto">
            <a:xfrm rot="18936538" flipV="1">
              <a:off x="13408060" y="46005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5" name="Line 98"/>
            <p:cNvSpPr>
              <a:spLocks noChangeShapeType="1"/>
            </p:cNvSpPr>
            <p:nvPr/>
          </p:nvSpPr>
          <p:spPr bwMode="auto">
            <a:xfrm rot="19792668" flipH="1" flipV="1">
              <a:off x="13774772" y="3987781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6" name="Freeform 99"/>
            <p:cNvSpPr>
              <a:spLocks/>
            </p:cNvSpPr>
            <p:nvPr/>
          </p:nvSpPr>
          <p:spPr bwMode="auto">
            <a:xfrm rot="3592668" flipH="1">
              <a:off x="13712860" y="4249718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7" name="Line 100"/>
            <p:cNvSpPr>
              <a:spLocks noChangeShapeType="1"/>
            </p:cNvSpPr>
            <p:nvPr/>
          </p:nvSpPr>
          <p:spPr bwMode="auto">
            <a:xfrm rot="3592668" flipH="1">
              <a:off x="13771597" y="42878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8" name="Line 101"/>
            <p:cNvSpPr>
              <a:spLocks noChangeShapeType="1"/>
            </p:cNvSpPr>
            <p:nvPr/>
          </p:nvSpPr>
          <p:spPr bwMode="auto">
            <a:xfrm rot="3592668" flipH="1">
              <a:off x="13657297" y="4348143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9" name="Freeform 102"/>
            <p:cNvSpPr>
              <a:spLocks/>
            </p:cNvSpPr>
            <p:nvPr/>
          </p:nvSpPr>
          <p:spPr bwMode="auto">
            <a:xfrm rot="3592668" flipH="1">
              <a:off x="13495372" y="3840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0" name="Line 103"/>
            <p:cNvSpPr>
              <a:spLocks noChangeShapeType="1"/>
            </p:cNvSpPr>
            <p:nvPr/>
          </p:nvSpPr>
          <p:spPr bwMode="auto">
            <a:xfrm rot="3592668" flipH="1">
              <a:off x="13622372" y="3900468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1" name="Line 104"/>
            <p:cNvSpPr>
              <a:spLocks noChangeShapeType="1"/>
            </p:cNvSpPr>
            <p:nvPr/>
          </p:nvSpPr>
          <p:spPr bwMode="auto">
            <a:xfrm rot="3592668" flipH="1">
              <a:off x="13652535" y="3933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2" name="Line 105"/>
            <p:cNvSpPr>
              <a:spLocks noChangeShapeType="1"/>
            </p:cNvSpPr>
            <p:nvPr/>
          </p:nvSpPr>
          <p:spPr bwMode="auto">
            <a:xfrm rot="3592668" flipH="1">
              <a:off x="13323922" y="4119543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3" name="Arc 106"/>
            <p:cNvSpPr>
              <a:spLocks/>
            </p:cNvSpPr>
            <p:nvPr/>
          </p:nvSpPr>
          <p:spPr bwMode="auto">
            <a:xfrm rot="11664170" flipH="1">
              <a:off x="13204860" y="35528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4" name="Freeform 107"/>
            <p:cNvSpPr>
              <a:spLocks/>
            </p:cNvSpPr>
            <p:nvPr/>
          </p:nvSpPr>
          <p:spPr bwMode="auto">
            <a:xfrm rot="929206" flipH="1">
              <a:off x="13557285" y="407033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5" name="Freeform 108"/>
            <p:cNvSpPr>
              <a:spLocks/>
            </p:cNvSpPr>
            <p:nvPr/>
          </p:nvSpPr>
          <p:spPr bwMode="auto">
            <a:xfrm rot="3592668" flipH="1">
              <a:off x="13433460" y="4049693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6" name="Arc 109"/>
            <p:cNvSpPr>
              <a:spLocks/>
            </p:cNvSpPr>
            <p:nvPr/>
          </p:nvSpPr>
          <p:spPr bwMode="auto">
            <a:xfrm rot="18255170" flipH="1">
              <a:off x="13741435" y="406239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7" name="Arc 110"/>
            <p:cNvSpPr>
              <a:spLocks/>
            </p:cNvSpPr>
            <p:nvPr/>
          </p:nvSpPr>
          <p:spPr bwMode="auto">
            <a:xfrm rot="10530167" flipH="1" flipV="1">
              <a:off x="13457272" y="422590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98" name="Group 111"/>
            <p:cNvGrpSpPr>
              <a:grpSpLocks/>
            </p:cNvGrpSpPr>
            <p:nvPr/>
          </p:nvGrpSpPr>
          <p:grpSpPr bwMode="auto">
            <a:xfrm rot="3592668" flipH="1">
              <a:off x="13154018" y="3611479"/>
              <a:ext cx="600087" cy="503238"/>
              <a:chOff x="4785" y="11039"/>
              <a:chExt cx="829" cy="688"/>
            </a:xfrm>
          </p:grpSpPr>
          <p:sp>
            <p:nvSpPr>
              <p:cNvPr id="190" name="Freeform 11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1" name="Line 11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2" name="Line 11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3" name="Line 11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4" name="Arc 11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99" name="Arc 117"/>
            <p:cNvSpPr>
              <a:spLocks/>
            </p:cNvSpPr>
            <p:nvPr/>
          </p:nvSpPr>
          <p:spPr bwMode="auto">
            <a:xfrm rot="929206" flipV="1">
              <a:off x="13455685" y="3933806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0" name="Arc 118"/>
            <p:cNvSpPr>
              <a:spLocks/>
            </p:cNvSpPr>
            <p:nvPr/>
          </p:nvSpPr>
          <p:spPr bwMode="auto">
            <a:xfrm rot="929206" flipH="1">
              <a:off x="13527122" y="407350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1" name="Arc 119"/>
            <p:cNvSpPr>
              <a:spLocks/>
            </p:cNvSpPr>
            <p:nvPr/>
          </p:nvSpPr>
          <p:spPr bwMode="auto">
            <a:xfrm rot="929206" flipH="1">
              <a:off x="13711272" y="43036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2" name="Arc 120"/>
            <p:cNvSpPr>
              <a:spLocks/>
            </p:cNvSpPr>
            <p:nvPr/>
          </p:nvSpPr>
          <p:spPr bwMode="auto">
            <a:xfrm rot="929206" flipV="1">
              <a:off x="13646185" y="418780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3" name="Line 121"/>
            <p:cNvSpPr>
              <a:spLocks noChangeShapeType="1"/>
            </p:cNvSpPr>
            <p:nvPr/>
          </p:nvSpPr>
          <p:spPr bwMode="auto">
            <a:xfrm flipH="1">
              <a:off x="13703335" y="4651356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4" name="Line 122"/>
            <p:cNvSpPr>
              <a:spLocks noChangeShapeType="1"/>
            </p:cNvSpPr>
            <p:nvPr/>
          </p:nvSpPr>
          <p:spPr bwMode="auto">
            <a:xfrm rot="14379716" flipH="1">
              <a:off x="14035122" y="4067156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05" name="Group 123"/>
            <p:cNvGrpSpPr>
              <a:grpSpLocks/>
            </p:cNvGrpSpPr>
            <p:nvPr/>
          </p:nvGrpSpPr>
          <p:grpSpPr bwMode="auto">
            <a:xfrm rot="14346703" flipH="1">
              <a:off x="14209737" y="4059201"/>
              <a:ext cx="223837" cy="180975"/>
              <a:chOff x="5504" y="8144"/>
              <a:chExt cx="291" cy="236"/>
            </a:xfrm>
          </p:grpSpPr>
          <p:sp>
            <p:nvSpPr>
              <p:cNvPr id="188" name="Rectangle 12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9" name="Rectangle 12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06" name="Group 126"/>
            <p:cNvGrpSpPr>
              <a:grpSpLocks/>
            </p:cNvGrpSpPr>
            <p:nvPr/>
          </p:nvGrpSpPr>
          <p:grpSpPr bwMode="auto">
            <a:xfrm flipH="1">
              <a:off x="13565203" y="5149831"/>
              <a:ext cx="227014" cy="180975"/>
              <a:chOff x="5504" y="8144"/>
              <a:chExt cx="291" cy="236"/>
            </a:xfrm>
          </p:grpSpPr>
          <p:sp>
            <p:nvSpPr>
              <p:cNvPr id="186" name="Rectangle 127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7" name="Rectangle 128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07" name="Rectangle 129"/>
            <p:cNvSpPr>
              <a:spLocks noChangeArrowheads="1"/>
            </p:cNvSpPr>
            <p:nvPr/>
          </p:nvSpPr>
          <p:spPr bwMode="auto">
            <a:xfrm rot="18028040" flipH="1">
              <a:off x="13931935" y="4519593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8" name="Rectangle 130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9" name="Rectangle 131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0" name="Rectangle 132"/>
            <p:cNvSpPr>
              <a:spLocks noChangeArrowheads="1"/>
            </p:cNvSpPr>
            <p:nvPr/>
          </p:nvSpPr>
          <p:spPr bwMode="auto">
            <a:xfrm rot="4535559">
              <a:off x="10494997" y="4379893"/>
              <a:ext cx="38100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1" name="Rectangle 133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2" name="Rectangle 134"/>
            <p:cNvSpPr>
              <a:spLocks noChangeArrowheads="1"/>
            </p:cNvSpPr>
            <p:nvPr/>
          </p:nvSpPr>
          <p:spPr bwMode="auto">
            <a:xfrm rot="3571960">
              <a:off x="10382285" y="4524356"/>
              <a:ext cx="41275" cy="350838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3" name="Line 135"/>
            <p:cNvSpPr>
              <a:spLocks noChangeShapeType="1"/>
            </p:cNvSpPr>
            <p:nvPr/>
          </p:nvSpPr>
          <p:spPr bwMode="auto">
            <a:xfrm flipV="1">
              <a:off x="9781535" y="4671085"/>
              <a:ext cx="1500198" cy="45719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4" name="Rectangle 136"/>
            <p:cNvSpPr>
              <a:spLocks noChangeArrowheads="1"/>
            </p:cNvSpPr>
            <p:nvPr/>
          </p:nvSpPr>
          <p:spPr bwMode="auto">
            <a:xfrm>
              <a:off x="9688547" y="4624038"/>
              <a:ext cx="350838" cy="18415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5" name="Freeform 138"/>
            <p:cNvSpPr>
              <a:spLocks/>
            </p:cNvSpPr>
            <p:nvPr/>
          </p:nvSpPr>
          <p:spPr bwMode="auto">
            <a:xfrm>
              <a:off x="10768047" y="460690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6" name="Line 139"/>
            <p:cNvSpPr>
              <a:spLocks noChangeShapeType="1"/>
            </p:cNvSpPr>
            <p:nvPr/>
          </p:nvSpPr>
          <p:spPr bwMode="auto">
            <a:xfrm>
              <a:off x="10774397" y="461325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7" name="Line 140"/>
            <p:cNvSpPr>
              <a:spLocks noChangeShapeType="1"/>
            </p:cNvSpPr>
            <p:nvPr/>
          </p:nvSpPr>
          <p:spPr bwMode="auto">
            <a:xfrm>
              <a:off x="10777572" y="474343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18" name="Group 141"/>
            <p:cNvGrpSpPr>
              <a:grpSpLocks/>
            </p:cNvGrpSpPr>
            <p:nvPr/>
          </p:nvGrpSpPr>
          <p:grpSpPr bwMode="auto">
            <a:xfrm>
              <a:off x="11052279" y="4424344"/>
              <a:ext cx="600087" cy="500063"/>
              <a:chOff x="4785" y="11039"/>
              <a:chExt cx="829" cy="688"/>
            </a:xfrm>
          </p:grpSpPr>
          <p:sp>
            <p:nvSpPr>
              <p:cNvPr id="181" name="Freeform 14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2" name="Line 14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3" name="Line 14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4" name="Line 14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5" name="Arc 14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19" name="Freeform 147"/>
            <p:cNvSpPr>
              <a:spLocks/>
            </p:cNvSpPr>
            <p:nvPr/>
          </p:nvSpPr>
          <p:spPr bwMode="auto">
            <a:xfrm>
              <a:off x="10969660" y="4583094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0" name="Freeform 148"/>
            <p:cNvSpPr>
              <a:spLocks/>
            </p:cNvSpPr>
            <p:nvPr/>
          </p:nvSpPr>
          <p:spPr bwMode="auto">
            <a:xfrm flipV="1">
              <a:off x="10968072" y="4737081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1" name="Freeform 149"/>
            <p:cNvSpPr>
              <a:spLocks/>
            </p:cNvSpPr>
            <p:nvPr/>
          </p:nvSpPr>
          <p:spPr bwMode="auto">
            <a:xfrm rot="2663462">
              <a:off x="10863297" y="4573569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2" name="Freeform 150"/>
            <p:cNvSpPr>
              <a:spLocks/>
            </p:cNvSpPr>
            <p:nvPr/>
          </p:nvSpPr>
          <p:spPr bwMode="auto">
            <a:xfrm>
              <a:off x="11161747" y="4583094"/>
              <a:ext cx="2008188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3" name="Freeform 151"/>
            <p:cNvSpPr>
              <a:spLocks/>
            </p:cNvSpPr>
            <p:nvPr/>
          </p:nvSpPr>
          <p:spPr bwMode="auto">
            <a:xfrm>
              <a:off x="10763285" y="456404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4" name="Arc 152"/>
            <p:cNvSpPr>
              <a:spLocks/>
            </p:cNvSpPr>
            <p:nvPr/>
          </p:nvSpPr>
          <p:spPr bwMode="auto">
            <a:xfrm rot="6937498">
              <a:off x="10671210" y="434814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5" name="Arc 153"/>
            <p:cNvSpPr>
              <a:spLocks/>
            </p:cNvSpPr>
            <p:nvPr/>
          </p:nvSpPr>
          <p:spPr bwMode="auto">
            <a:xfrm rot="14662502" flipV="1">
              <a:off x="10671210" y="46735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6" name="Freeform 154"/>
            <p:cNvSpPr>
              <a:spLocks/>
            </p:cNvSpPr>
            <p:nvPr/>
          </p:nvSpPr>
          <p:spPr bwMode="auto">
            <a:xfrm flipH="1">
              <a:off x="13123897" y="448784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7" name="Line 155"/>
            <p:cNvSpPr>
              <a:spLocks noChangeShapeType="1"/>
            </p:cNvSpPr>
            <p:nvPr/>
          </p:nvSpPr>
          <p:spPr bwMode="auto">
            <a:xfrm flipH="1">
              <a:off x="13293760" y="447355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8" name="Line 156"/>
            <p:cNvSpPr>
              <a:spLocks noChangeShapeType="1"/>
            </p:cNvSpPr>
            <p:nvPr/>
          </p:nvSpPr>
          <p:spPr bwMode="auto">
            <a:xfrm flipH="1">
              <a:off x="13120722" y="4484669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9" name="Line 157"/>
            <p:cNvSpPr>
              <a:spLocks noChangeShapeType="1"/>
            </p:cNvSpPr>
            <p:nvPr/>
          </p:nvSpPr>
          <p:spPr bwMode="auto">
            <a:xfrm flipH="1">
              <a:off x="13115960" y="485931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0" name="Arc 158"/>
            <p:cNvSpPr>
              <a:spLocks/>
            </p:cNvSpPr>
            <p:nvPr/>
          </p:nvSpPr>
          <p:spPr bwMode="auto">
            <a:xfrm rot="8071501" flipH="1">
              <a:off x="12707972" y="441481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1" name="Freeform 159"/>
            <p:cNvSpPr>
              <a:spLocks/>
            </p:cNvSpPr>
            <p:nvPr/>
          </p:nvSpPr>
          <p:spPr bwMode="auto">
            <a:xfrm>
              <a:off x="11063322" y="449419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2" name="Line 160"/>
            <p:cNvSpPr>
              <a:spLocks noChangeShapeType="1"/>
            </p:cNvSpPr>
            <p:nvPr/>
          </p:nvSpPr>
          <p:spPr bwMode="auto">
            <a:xfrm>
              <a:off x="11061735" y="447990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3" name="Line 161"/>
            <p:cNvSpPr>
              <a:spLocks noChangeShapeType="1"/>
            </p:cNvSpPr>
            <p:nvPr/>
          </p:nvSpPr>
          <p:spPr bwMode="auto">
            <a:xfrm>
              <a:off x="11052210" y="486566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4" name="Arc 162"/>
            <p:cNvSpPr>
              <a:spLocks/>
            </p:cNvSpPr>
            <p:nvPr/>
          </p:nvSpPr>
          <p:spPr bwMode="auto">
            <a:xfrm rot="13528499">
              <a:off x="11145872" y="442116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5" name="Arc 163"/>
            <p:cNvSpPr>
              <a:spLocks/>
            </p:cNvSpPr>
            <p:nvPr/>
          </p:nvSpPr>
          <p:spPr bwMode="auto">
            <a:xfrm rot="2663462" flipH="1" flipV="1">
              <a:off x="10871235" y="4498956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6" name="Arc 164"/>
            <p:cNvSpPr>
              <a:spLocks/>
            </p:cNvSpPr>
            <p:nvPr/>
          </p:nvSpPr>
          <p:spPr bwMode="auto">
            <a:xfrm rot="2663462">
              <a:off x="10715660" y="4508481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7" name="Arc 165"/>
            <p:cNvSpPr>
              <a:spLocks/>
            </p:cNvSpPr>
            <p:nvPr/>
          </p:nvSpPr>
          <p:spPr bwMode="auto">
            <a:xfrm rot="2663462">
              <a:off x="10674385" y="46084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8" name="Arc 166"/>
            <p:cNvSpPr>
              <a:spLocks/>
            </p:cNvSpPr>
            <p:nvPr/>
          </p:nvSpPr>
          <p:spPr bwMode="auto">
            <a:xfrm rot="2663462" flipH="1" flipV="1">
              <a:off x="10806147" y="460690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9" name="Line 167"/>
            <p:cNvSpPr>
              <a:spLocks noChangeShapeType="1"/>
            </p:cNvSpPr>
            <p:nvPr/>
          </p:nvSpPr>
          <p:spPr bwMode="auto">
            <a:xfrm rot="1807332" flipH="1" flipV="1">
              <a:off x="10533402" y="4226865"/>
              <a:ext cx="45720" cy="48041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0" name="Freeform 168"/>
            <p:cNvSpPr>
              <a:spLocks/>
            </p:cNvSpPr>
            <p:nvPr/>
          </p:nvSpPr>
          <p:spPr bwMode="auto">
            <a:xfrm rot="18007332">
              <a:off x="10564847" y="425448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1" name="Line 169"/>
            <p:cNvSpPr>
              <a:spLocks noChangeShapeType="1"/>
            </p:cNvSpPr>
            <p:nvPr/>
          </p:nvSpPr>
          <p:spPr bwMode="auto">
            <a:xfrm rot="18007332">
              <a:off x="10515635" y="4290993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2" name="Line 170"/>
            <p:cNvSpPr>
              <a:spLocks noChangeShapeType="1"/>
            </p:cNvSpPr>
            <p:nvPr/>
          </p:nvSpPr>
          <p:spPr bwMode="auto">
            <a:xfrm rot="18007332">
              <a:off x="10629935" y="435290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43" name="Group 171"/>
            <p:cNvGrpSpPr>
              <a:grpSpLocks/>
            </p:cNvGrpSpPr>
            <p:nvPr/>
          </p:nvGrpSpPr>
          <p:grpSpPr bwMode="auto">
            <a:xfrm rot="18007332">
              <a:off x="10577577" y="3603541"/>
              <a:ext cx="600087" cy="500063"/>
              <a:chOff x="4785" y="11039"/>
              <a:chExt cx="829" cy="688"/>
            </a:xfrm>
          </p:grpSpPr>
          <p:sp>
            <p:nvSpPr>
              <p:cNvPr id="176" name="Freeform 17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7" name="Line 17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8" name="Line 17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9" name="Line 17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0" name="Arc 17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44" name="Freeform 177"/>
            <p:cNvSpPr>
              <a:spLocks/>
            </p:cNvSpPr>
            <p:nvPr/>
          </p:nvSpPr>
          <p:spPr bwMode="auto">
            <a:xfrm rot="18007332">
              <a:off x="10082247" y="3190856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5" name="Freeform 178"/>
            <p:cNvSpPr>
              <a:spLocks/>
            </p:cNvSpPr>
            <p:nvPr/>
          </p:nvSpPr>
          <p:spPr bwMode="auto">
            <a:xfrm rot="18007332" flipV="1">
              <a:off x="10212422" y="3268643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6" name="Freeform 179"/>
            <p:cNvSpPr>
              <a:spLocks/>
            </p:cNvSpPr>
            <p:nvPr/>
          </p:nvSpPr>
          <p:spPr bwMode="auto">
            <a:xfrm rot="20670794">
              <a:off x="10580722" y="407668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7" name="Freeform 180"/>
            <p:cNvSpPr>
              <a:spLocks/>
            </p:cNvSpPr>
            <p:nvPr/>
          </p:nvSpPr>
          <p:spPr bwMode="auto">
            <a:xfrm rot="18007332">
              <a:off x="10290210" y="3036868"/>
              <a:ext cx="2006600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8" name="Freeform 181"/>
            <p:cNvSpPr>
              <a:spLocks/>
            </p:cNvSpPr>
            <p:nvPr/>
          </p:nvSpPr>
          <p:spPr bwMode="auto">
            <a:xfrm rot="18007332">
              <a:off x="10469597" y="4054456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9" name="Arc 182"/>
            <p:cNvSpPr>
              <a:spLocks/>
            </p:cNvSpPr>
            <p:nvPr/>
          </p:nvSpPr>
          <p:spPr bwMode="auto">
            <a:xfrm rot="3344830">
              <a:off x="10323547" y="4067156"/>
              <a:ext cx="290513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0" name="Arc 183"/>
            <p:cNvSpPr>
              <a:spLocks/>
            </p:cNvSpPr>
            <p:nvPr/>
          </p:nvSpPr>
          <p:spPr bwMode="auto">
            <a:xfrm rot="11069833" flipV="1">
              <a:off x="10604535" y="42290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1" name="Freeform 184"/>
            <p:cNvSpPr>
              <a:spLocks/>
            </p:cNvSpPr>
            <p:nvPr/>
          </p:nvSpPr>
          <p:spPr bwMode="auto">
            <a:xfrm rot="18007332" flipH="1">
              <a:off x="11720547" y="2062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2" name="Line 185"/>
            <p:cNvSpPr>
              <a:spLocks noChangeShapeType="1"/>
            </p:cNvSpPr>
            <p:nvPr/>
          </p:nvSpPr>
          <p:spPr bwMode="auto">
            <a:xfrm rot="18007332" flipH="1">
              <a:off x="11847547" y="1973243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3" name="Line 186"/>
            <p:cNvSpPr>
              <a:spLocks noChangeShapeType="1"/>
            </p:cNvSpPr>
            <p:nvPr/>
          </p:nvSpPr>
          <p:spPr bwMode="auto">
            <a:xfrm rot="18007332" flipH="1">
              <a:off x="11553860" y="2149456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4" name="Line 187"/>
            <p:cNvSpPr>
              <a:spLocks noChangeShapeType="1"/>
            </p:cNvSpPr>
            <p:nvPr/>
          </p:nvSpPr>
          <p:spPr bwMode="auto">
            <a:xfrm rot="18007332" flipH="1">
              <a:off x="11874535" y="2338368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5" name="Arc 188"/>
            <p:cNvSpPr>
              <a:spLocks/>
            </p:cNvSpPr>
            <p:nvPr/>
          </p:nvSpPr>
          <p:spPr bwMode="auto">
            <a:xfrm rot="4478833" flipH="1">
              <a:off x="11425272" y="22066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6" name="Freeform 189"/>
            <p:cNvSpPr>
              <a:spLocks/>
            </p:cNvSpPr>
            <p:nvPr/>
          </p:nvSpPr>
          <p:spPr bwMode="auto">
            <a:xfrm rot="18007332">
              <a:off x="10691847" y="3844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7" name="Line 190"/>
            <p:cNvSpPr>
              <a:spLocks noChangeShapeType="1"/>
            </p:cNvSpPr>
            <p:nvPr/>
          </p:nvSpPr>
          <p:spPr bwMode="auto">
            <a:xfrm rot="18007332">
              <a:off x="10733122" y="390523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8" name="Line 191"/>
            <p:cNvSpPr>
              <a:spLocks noChangeShapeType="1"/>
            </p:cNvSpPr>
            <p:nvPr/>
          </p:nvSpPr>
          <p:spPr bwMode="auto">
            <a:xfrm rot="18007332">
              <a:off x="10450547" y="4152818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9" name="Line 192"/>
            <p:cNvSpPr>
              <a:spLocks noChangeShapeType="1"/>
            </p:cNvSpPr>
            <p:nvPr/>
          </p:nvSpPr>
          <p:spPr bwMode="auto">
            <a:xfrm rot="18007332">
              <a:off x="10844247" y="4124306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0" name="Arc 193"/>
            <p:cNvSpPr>
              <a:spLocks/>
            </p:cNvSpPr>
            <p:nvPr/>
          </p:nvSpPr>
          <p:spPr bwMode="auto">
            <a:xfrm rot="9935830">
              <a:off x="10648985" y="3557569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1" name="Arc 194"/>
            <p:cNvSpPr>
              <a:spLocks/>
            </p:cNvSpPr>
            <p:nvPr/>
          </p:nvSpPr>
          <p:spPr bwMode="auto">
            <a:xfrm rot="20670794" flipH="1" flipV="1">
              <a:off x="10548972" y="3938569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2" name="Arc 195"/>
            <p:cNvSpPr>
              <a:spLocks/>
            </p:cNvSpPr>
            <p:nvPr/>
          </p:nvSpPr>
          <p:spPr bwMode="auto">
            <a:xfrm rot="20670794">
              <a:off x="10477535" y="4078269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3" name="Arc 196"/>
            <p:cNvSpPr>
              <a:spLocks/>
            </p:cNvSpPr>
            <p:nvPr/>
          </p:nvSpPr>
          <p:spPr bwMode="auto">
            <a:xfrm rot="20670794">
              <a:off x="10504522" y="43100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" name="Arc 197"/>
            <p:cNvSpPr>
              <a:spLocks/>
            </p:cNvSpPr>
            <p:nvPr/>
          </p:nvSpPr>
          <p:spPr bwMode="auto">
            <a:xfrm rot="20670794" flipH="1" flipV="1">
              <a:off x="10568022" y="41941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5" name="Line 198"/>
            <p:cNvSpPr>
              <a:spLocks noChangeShapeType="1"/>
            </p:cNvSpPr>
            <p:nvPr/>
          </p:nvSpPr>
          <p:spPr bwMode="auto">
            <a:xfrm>
              <a:off x="10650572" y="4657706"/>
              <a:ext cx="1588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6" name="Line 199"/>
            <p:cNvSpPr>
              <a:spLocks noChangeShapeType="1"/>
            </p:cNvSpPr>
            <p:nvPr/>
          </p:nvSpPr>
          <p:spPr bwMode="auto">
            <a:xfrm rot="7220284">
              <a:off x="10321960" y="4073506"/>
              <a:ext cx="0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67" name="Group 200"/>
            <p:cNvGrpSpPr>
              <a:grpSpLocks/>
            </p:cNvGrpSpPr>
            <p:nvPr/>
          </p:nvGrpSpPr>
          <p:grpSpPr bwMode="auto">
            <a:xfrm rot="7253297">
              <a:off x="9904436" y="4089397"/>
              <a:ext cx="227014" cy="180975"/>
              <a:chOff x="5504" y="8144"/>
              <a:chExt cx="291" cy="236"/>
            </a:xfrm>
          </p:grpSpPr>
          <p:sp>
            <p:nvSpPr>
              <p:cNvPr id="174" name="Rectangle 201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5" name="Rectangle 202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68" name="Group 203"/>
            <p:cNvGrpSpPr>
              <a:grpSpLocks/>
            </p:cNvGrpSpPr>
            <p:nvPr/>
          </p:nvGrpSpPr>
          <p:grpSpPr bwMode="auto">
            <a:xfrm>
              <a:off x="10534666" y="5156181"/>
              <a:ext cx="223837" cy="180975"/>
              <a:chOff x="5504" y="8144"/>
              <a:chExt cx="291" cy="236"/>
            </a:xfrm>
          </p:grpSpPr>
          <p:sp>
            <p:nvSpPr>
              <p:cNvPr id="172" name="Rectangle 20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3" name="Rectangle 20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69" name="Rectangle 206"/>
            <p:cNvSpPr>
              <a:spLocks noChangeArrowheads="1"/>
            </p:cNvSpPr>
            <p:nvPr/>
          </p:nvSpPr>
          <p:spPr bwMode="auto">
            <a:xfrm rot="3571960">
              <a:off x="10380697" y="4524356"/>
              <a:ext cx="42863" cy="35083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0" name="Rectangle 207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1" name="Rectangle 208"/>
            <p:cNvSpPr>
              <a:spLocks noChangeArrowheads="1"/>
            </p:cNvSpPr>
            <p:nvPr/>
          </p:nvSpPr>
          <p:spPr bwMode="auto">
            <a:xfrm rot="4535559">
              <a:off x="10494997" y="4378306"/>
              <a:ext cx="38100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</p:grpSp>
      <p:sp>
        <p:nvSpPr>
          <p:cNvPr id="224" name="Rectangle 6"/>
          <p:cNvSpPr>
            <a:spLocks noChangeArrowheads="1"/>
          </p:cNvSpPr>
          <p:nvPr/>
        </p:nvSpPr>
        <p:spPr bwMode="auto">
          <a:xfrm>
            <a:off x="4786314" y="857232"/>
            <a:ext cx="4279904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99CCFF"/>
                </a:solidFill>
              </a:rPr>
              <a:t>DECIGO</a:t>
            </a: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</a:rPr>
              <a:t>  (~2027)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</a:rPr>
              <a:t>   Space observatory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EAEAEA"/>
                </a:solidFill>
              </a:rPr>
              <a:t>      </a:t>
            </a:r>
            <a:r>
              <a:rPr lang="en-US" altLang="ja-JP" sz="2000" b="1" dirty="0" smtClean="0">
                <a:solidFill>
                  <a:srgbClr val="EAEAEA"/>
                </a:solidFill>
                <a:sym typeface="Wingdings" pitchFamily="2" charset="2"/>
              </a:rPr>
              <a:t> </a:t>
            </a:r>
            <a:r>
              <a:rPr lang="en-US" altLang="ja-JP" sz="2000" b="1" dirty="0" smtClean="0">
                <a:solidFill>
                  <a:srgbClr val="CCECFF"/>
                </a:solidFill>
                <a:sym typeface="Wingdings" pitchFamily="2" charset="2"/>
              </a:rPr>
              <a:t>Low</a:t>
            </a:r>
            <a:r>
              <a:rPr lang="en-US" altLang="ja-JP" sz="2000" b="1" dirty="0" smtClean="0">
                <a:solidFill>
                  <a:srgbClr val="EAEAEA"/>
                </a:solidFill>
                <a:sym typeface="Wingdings" pitchFamily="2" charset="2"/>
              </a:rPr>
              <a:t> frequency sources</a:t>
            </a:r>
            <a:endParaRPr lang="ja-JP" altLang="en-US" sz="2000" b="1" dirty="0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225" name="Rectangle 8"/>
          <p:cNvSpPr>
            <a:spLocks noChangeArrowheads="1"/>
          </p:cNvSpPr>
          <p:nvPr/>
        </p:nvSpPr>
        <p:spPr bwMode="auto">
          <a:xfrm>
            <a:off x="5228590" y="2042123"/>
            <a:ext cx="3643338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</a:rPr>
              <a:t>Target: GW astronomy</a:t>
            </a:r>
            <a:endParaRPr lang="ja-JP" altLang="en-US" sz="2000" b="1" dirty="0">
              <a:solidFill>
                <a:srgbClr val="CCECFF"/>
              </a:solidFill>
              <a:latin typeface="Tahoma" pitchFamily="34" charset="0"/>
            </a:endParaRPr>
          </a:p>
        </p:txBody>
      </p:sp>
      <p:sp>
        <p:nvSpPr>
          <p:cNvPr id="226" name="スライド番号プレースホルダ 22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AF75637-E8AC-4181-927C-9D85E9A3AAC1}" type="slidenum">
              <a:rPr lang="en-US" altLang="ja-JP" sz="14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altLang="ja-JP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The 20th workshop on General Relativity and Gravitation  (JGRG20, Sept. 23, 2010, YITP, Kyoto)</a:t>
            </a:r>
            <a:endParaRPr lang="en-US" altLang="ja-JP" sz="12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96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48" y="1074761"/>
            <a:ext cx="7858180" cy="5211759"/>
          </a:xfrm>
        </p:spPr>
        <p:txBody>
          <a:bodyPr/>
          <a:lstStyle/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/>
              <a:t> </a:t>
            </a:r>
            <a:r>
              <a:rPr lang="en-US" altLang="ja-JP" sz="2800" b="1" dirty="0" smtClean="0"/>
              <a:t>    </a:t>
            </a:r>
            <a:r>
              <a:rPr lang="en-US" altLang="ja-JP" sz="3600" b="1" dirty="0" smtClean="0">
                <a:solidFill>
                  <a:srgbClr val="FFFFFF"/>
                </a:solidFill>
              </a:rPr>
              <a:t>1. Introduction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600" b="1" dirty="0" smtClean="0"/>
              <a:t>    </a:t>
            </a:r>
            <a:r>
              <a:rPr lang="en-US" altLang="ja-JP" sz="3600" b="1" dirty="0" smtClean="0">
                <a:solidFill>
                  <a:srgbClr val="FF7C80"/>
                </a:solidFill>
              </a:rPr>
              <a:t>2. LCGT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FF7C80"/>
                </a:solidFill>
              </a:rPr>
              <a:t>           Overview and design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FF7C80"/>
                </a:solidFill>
              </a:rPr>
              <a:t>           </a:t>
            </a:r>
            <a:r>
              <a:rPr lang="en-US" altLang="ja-JP" sz="2800" b="1" dirty="0" smtClean="0">
                <a:solidFill>
                  <a:srgbClr val="FFFFFF"/>
                </a:solidFill>
              </a:rPr>
              <a:t>Observable range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FF7C80"/>
                </a:solidFill>
              </a:rPr>
              <a:t>           </a:t>
            </a:r>
            <a:r>
              <a:rPr lang="en-US" altLang="ja-JP" sz="2800" b="1" dirty="0" smtClean="0">
                <a:solidFill>
                  <a:srgbClr val="FFFFFF"/>
                </a:solidFill>
              </a:rPr>
              <a:t>R&amp;D by CLIO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600" b="1" dirty="0" smtClean="0"/>
              <a:t>    3. DECIGO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600" b="1" dirty="0" smtClean="0"/>
              <a:t>    4. Summary</a:t>
            </a:r>
            <a:r>
              <a:rPr lang="ja-JP" altLang="en-US" sz="2800" b="1" dirty="0" smtClean="0">
                <a:solidFill>
                  <a:srgbClr val="008000"/>
                </a:solidFill>
              </a:rPr>
              <a:t>          </a:t>
            </a:r>
            <a:endParaRPr lang="ja-JP" altLang="en-US" sz="2800" b="1" dirty="0"/>
          </a:p>
        </p:txBody>
      </p:sp>
      <p:sp>
        <p:nvSpPr>
          <p:cNvPr id="19640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ja-JP" altLang="ja-JP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4D060A6-9F2D-4B2F-AA5E-080FECEE08E7}" type="slidenum">
              <a:rPr lang="en-US" altLang="ja-JP" smtClean="0"/>
              <a:pPr/>
              <a:t>8</a:t>
            </a:fld>
            <a:endParaRPr lang="en-US" altLang="ja-JP" dirty="0"/>
          </a:p>
        </p:txBody>
      </p:sp>
      <p:sp>
        <p:nvSpPr>
          <p:cNvPr id="8" name="下矢印 7"/>
          <p:cNvSpPr/>
          <p:nvPr/>
        </p:nvSpPr>
        <p:spPr bwMode="auto">
          <a:xfrm rot="5400000" flipV="1">
            <a:off x="1500166" y="2071678"/>
            <a:ext cx="428628" cy="285752"/>
          </a:xfrm>
          <a:prstGeom prst="downArrow">
            <a:avLst/>
          </a:prstGeom>
          <a:solidFill>
            <a:srgbClr val="FFFFFF">
              <a:alpha val="1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LCGT</a:t>
            </a:r>
            <a:endParaRPr lang="en-US" altLang="ja-JP" sz="2000" dirty="0"/>
          </a:p>
        </p:txBody>
      </p:sp>
      <p:sp>
        <p:nvSpPr>
          <p:cNvPr id="1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 smtClean="0"/>
              <a:t>The 20th workshop on General Relativity and Gravitation  (JGRG20, Sept. 23, 2010, YITP, Kyoto)</a:t>
            </a:r>
            <a:endParaRPr lang="en-US" altLang="ja-JP" dirty="0"/>
          </a:p>
        </p:txBody>
      </p:sp>
      <p:sp>
        <p:nvSpPr>
          <p:cNvPr id="11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41D9C0-5824-465E-832F-3E223E7EE1B8}" type="slidenum">
              <a:rPr lang="en-US" altLang="ja-JP"/>
              <a:pPr/>
              <a:t>9</a:t>
            </a:fld>
            <a:endParaRPr lang="en-US" altLang="ja-JP" dirty="0"/>
          </a:p>
        </p:txBody>
      </p:sp>
      <p:sp>
        <p:nvSpPr>
          <p:cNvPr id="221211" name="Rectangle 27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765175"/>
            <a:ext cx="8386762" cy="5711825"/>
          </a:xfrm>
          <a:prstGeom prst="rect">
            <a:avLst/>
          </a:prstGeom>
        </p:spPr>
        <p:txBody>
          <a:bodyPr/>
          <a:lstStyle/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</p:txBody>
      </p:sp>
      <p:sp>
        <p:nvSpPr>
          <p:cNvPr id="221213" name="AutoShape 29"/>
          <p:cNvSpPr>
            <a:spLocks noChangeArrowheads="1"/>
          </p:cNvSpPr>
          <p:nvPr/>
        </p:nvSpPr>
        <p:spPr bwMode="auto">
          <a:xfrm>
            <a:off x="5435462" y="2643182"/>
            <a:ext cx="3500462" cy="3143272"/>
          </a:xfrm>
          <a:prstGeom prst="roundRect">
            <a:avLst>
              <a:gd name="adj" fmla="val 4505"/>
            </a:avLst>
          </a:prstGeom>
          <a:solidFill>
            <a:srgbClr val="CCFFCC">
              <a:alpha val="10000"/>
            </a:srgbClr>
          </a:solidFill>
          <a:ln w="3175">
            <a:solidFill>
              <a:srgbClr val="CCFFCC">
                <a:alpha val="50000"/>
              </a:srgbClr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/>
          </a:p>
        </p:txBody>
      </p:sp>
      <p:sp>
        <p:nvSpPr>
          <p:cNvPr id="221188" name="Rectangle 4"/>
          <p:cNvSpPr>
            <a:spLocks noChangeArrowheads="1"/>
          </p:cNvSpPr>
          <p:nvPr/>
        </p:nvSpPr>
        <p:spPr bwMode="auto">
          <a:xfrm>
            <a:off x="381000" y="1219200"/>
            <a:ext cx="8386763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</a:pPr>
            <a:r>
              <a:rPr lang="en-US" altLang="ja-JP" sz="2200" b="1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</a:rPr>
              <a:t>LCGT</a:t>
            </a:r>
            <a:endParaRPr lang="en-US" altLang="ja-JP" sz="2000" b="1" dirty="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21208" name="Rectangle 24"/>
          <p:cNvSpPr>
            <a:spLocks noChangeArrowheads="1"/>
          </p:cNvSpPr>
          <p:nvPr/>
        </p:nvSpPr>
        <p:spPr bwMode="auto">
          <a:xfrm>
            <a:off x="2000232" y="1163624"/>
            <a:ext cx="6423553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(</a:t>
            </a:r>
            <a:r>
              <a:rPr lang="en-US" altLang="ja-JP" sz="1800" b="1" u="sng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L</a:t>
            </a:r>
            <a:r>
              <a:rPr lang="en-US" altLang="ja-JP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arge-scale </a:t>
            </a:r>
            <a:r>
              <a:rPr lang="en-US" altLang="ja-JP" sz="1800" b="1" u="sng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C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ryogenic </a:t>
            </a:r>
            <a:r>
              <a:rPr lang="en-US" altLang="ja-JP" sz="1800" b="1" u="sng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G</a:t>
            </a:r>
            <a:r>
              <a:rPr lang="en-US" altLang="ja-JP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ravitational-wave </a:t>
            </a:r>
            <a:r>
              <a:rPr lang="en-US" altLang="ja-JP" sz="1800" b="1" u="sng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T</a:t>
            </a:r>
            <a:r>
              <a:rPr lang="en-US" altLang="ja-JP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elescope)</a:t>
            </a:r>
          </a:p>
        </p:txBody>
      </p:sp>
      <p:sp>
        <p:nvSpPr>
          <p:cNvPr id="221210" name="Rectangle 26"/>
          <p:cNvSpPr>
            <a:spLocks noChangeArrowheads="1"/>
          </p:cNvSpPr>
          <p:nvPr/>
        </p:nvSpPr>
        <p:spPr bwMode="auto">
          <a:xfrm>
            <a:off x="5568806" y="2713061"/>
            <a:ext cx="3432350" cy="30716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110000"/>
              </a:lnSpc>
              <a:buFontTx/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Large-scale Detector</a:t>
            </a:r>
          </a:p>
          <a:p>
            <a:pPr algn="l">
              <a:lnSpc>
                <a:spcPct val="110000"/>
              </a:lnSpc>
              <a:buFontTx/>
              <a:buNone/>
            </a:pPr>
            <a:r>
              <a:rPr lang="en-US" altLang="ja-JP" sz="1600" b="1" dirty="0" smtClean="0">
                <a:solidFill>
                  <a:srgbClr val="33CC33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 </a:t>
            </a:r>
            <a:r>
              <a:rPr lang="en-US" altLang="ja-JP" sz="1600" b="1" dirty="0" smtClean="0">
                <a:solidFill>
                  <a:srgbClr val="99FF66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   Baseline length: 3km</a:t>
            </a:r>
          </a:p>
          <a:p>
            <a:pPr algn="l">
              <a:lnSpc>
                <a:spcPct val="110000"/>
              </a:lnSpc>
              <a:buFontTx/>
              <a:buNone/>
            </a:pPr>
            <a:r>
              <a:rPr lang="en-US" altLang="ja-JP" sz="1600" b="1" dirty="0" smtClean="0">
                <a:solidFill>
                  <a:srgbClr val="99FF66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    High-power Interferometer</a:t>
            </a:r>
          </a:p>
          <a:p>
            <a:pPr algn="l">
              <a:lnSpc>
                <a:spcPct val="110000"/>
              </a:lnSpc>
              <a:buFontTx/>
              <a:buNone/>
            </a:pPr>
            <a:endParaRPr lang="en-US" altLang="ja-JP" sz="1800" b="1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sym typeface="Wingdings" pitchFamily="2" charset="2"/>
            </a:endParaRPr>
          </a:p>
          <a:p>
            <a:pPr algn="l">
              <a:lnSpc>
                <a:spcPct val="110000"/>
              </a:lnSpc>
              <a:buFontTx/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Cryogenic </a:t>
            </a:r>
            <a:r>
              <a:rPr lang="en-US" altLang="ja-JP" sz="20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interferometer</a:t>
            </a:r>
          </a:p>
          <a:p>
            <a:pPr algn="l">
              <a:lnSpc>
                <a:spcPct val="110000"/>
              </a:lnSpc>
              <a:buFontTx/>
              <a:buNone/>
            </a:pPr>
            <a:r>
              <a:rPr lang="en-US" altLang="ja-JP" sz="1600" b="1" dirty="0" smtClean="0">
                <a:solidFill>
                  <a:srgbClr val="99FF66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    </a:t>
            </a:r>
            <a:r>
              <a:rPr lang="en-US" altLang="ja-JP" sz="1600" b="1" dirty="0">
                <a:solidFill>
                  <a:srgbClr val="99FF66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Mirror temperature: 20K </a:t>
            </a:r>
            <a:endParaRPr lang="en-US" altLang="ja-JP" sz="1600" b="1" dirty="0">
              <a:solidFill>
                <a:srgbClr val="99FF66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FontTx/>
              <a:buNone/>
            </a:pPr>
            <a:endParaRPr lang="en-US" altLang="ja-JP" sz="1800" b="1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sym typeface="Wingdings" pitchFamily="2" charset="2"/>
            </a:endParaRPr>
          </a:p>
          <a:p>
            <a:pPr algn="l">
              <a:lnSpc>
                <a:spcPct val="110000"/>
              </a:lnSpc>
              <a:buFontTx/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Underground </a:t>
            </a:r>
            <a:r>
              <a:rPr lang="en-US" altLang="ja-JP" sz="20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site</a:t>
            </a:r>
          </a:p>
          <a:p>
            <a:pPr algn="l">
              <a:lnSpc>
                <a:spcPct val="110000"/>
              </a:lnSpc>
              <a:buFontTx/>
              <a:buNone/>
            </a:pPr>
            <a:r>
              <a:rPr lang="en-US" altLang="ja-JP" sz="1600" b="1" dirty="0" smtClean="0">
                <a:solidFill>
                  <a:srgbClr val="99FF66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    Kamioka </a:t>
            </a:r>
            <a:r>
              <a:rPr lang="en-US" altLang="ja-JP" sz="1600" b="1" dirty="0">
                <a:solidFill>
                  <a:srgbClr val="99FF66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mine,</a:t>
            </a:r>
          </a:p>
          <a:p>
            <a:pPr algn="l">
              <a:lnSpc>
                <a:spcPct val="110000"/>
              </a:lnSpc>
              <a:buFontTx/>
              <a:buNone/>
            </a:pPr>
            <a:r>
              <a:rPr lang="en-US" altLang="ja-JP" sz="1600" b="1" dirty="0" smtClean="0">
                <a:solidFill>
                  <a:srgbClr val="99FF66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        </a:t>
            </a:r>
            <a:r>
              <a:rPr lang="en-US" altLang="ja-JP" sz="1600" b="1" dirty="0">
                <a:solidFill>
                  <a:srgbClr val="99FF66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1000m </a:t>
            </a:r>
            <a:r>
              <a:rPr lang="en-US" altLang="ja-JP" sz="1600" b="1" dirty="0" smtClean="0">
                <a:solidFill>
                  <a:srgbClr val="99FF66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underground</a:t>
            </a:r>
            <a:endParaRPr lang="en-US" altLang="ja-JP" sz="1600" b="1" dirty="0">
              <a:solidFill>
                <a:srgbClr val="99FF66"/>
              </a:solidFill>
              <a:latin typeface="Tahoma" pitchFamily="34" charset="0"/>
              <a:ea typeface="HGP創英角ｺﾞｼｯｸUB" pitchFamily="50" charset="-128"/>
              <a:sym typeface="Wingdings" pitchFamily="2" charset="2"/>
            </a:endParaRPr>
          </a:p>
        </p:txBody>
      </p:sp>
      <p:sp>
        <p:nvSpPr>
          <p:cNvPr id="12" name="Rectangle 24"/>
          <p:cNvSpPr>
            <a:spLocks noChangeArrowheads="1"/>
          </p:cNvSpPr>
          <p:nvPr/>
        </p:nvSpPr>
        <p:spPr bwMode="auto">
          <a:xfrm>
            <a:off x="928662" y="1071546"/>
            <a:ext cx="1117614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28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LCGT</a:t>
            </a:r>
            <a:endParaRPr lang="en-US" altLang="ja-JP" sz="2800" b="1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143115"/>
            <a:ext cx="4840798" cy="38576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1785097" y="1600130"/>
            <a:ext cx="5144357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Next-generation GW detector in Japan</a:t>
            </a:r>
            <a:endParaRPr lang="en-US" altLang="ja-JP" sz="2000" b="1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ransition advTm="21280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color{green}&#10;$$ f\sim {1\over 2 \pi} \sqrt{G M / R^3}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60.8003"/>
  <p:tag name="PICTUREFILESIZE" val="12136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\propto \sqrt{T\over Q}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58.80016"/>
  <p:tag name="PICTUREFILESIZE" val="710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 $$ \rho=1.2 \times 10^{-2}  \ \ \ {\rm [Mpc^{-3}]}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252.9606"/>
  <p:tag name="PICTUREFILESIZE" val="1379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 $$ {\cal R}= 83.0 ^{+209.1}_{-66.1}  {\rm [events/Myr]}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280.8005"/>
  <p:tag name="PICTUREFILESIZE" val="1723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color{green}&#10;$$ f\sim {1\over 2 \pi} \sqrt{G M / R^3}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60.8003"/>
  <p:tag name="PICTUREFILESIZE" val="121366"/>
</p:tagLst>
</file>

<file path=ppt/theme/theme1.xml><?xml version="1.0" encoding="utf-8"?>
<a:theme xmlns:a="http://schemas.openxmlformats.org/drawingml/2006/main" name="2_Straight Edge">
  <a:themeElements>
    <a:clrScheme name="">
      <a:dk1>
        <a:srgbClr val="003366"/>
      </a:dk1>
      <a:lt1>
        <a:srgbClr val="CCFFCC"/>
      </a:lt1>
      <a:dk2>
        <a:srgbClr val="003366"/>
      </a:dk2>
      <a:lt2>
        <a:srgbClr val="E3E2C7"/>
      </a:lt2>
      <a:accent1>
        <a:srgbClr val="CCCC99"/>
      </a:accent1>
      <a:accent2>
        <a:srgbClr val="003366"/>
      </a:accent2>
      <a:accent3>
        <a:srgbClr val="E2FFE2"/>
      </a:accent3>
      <a:accent4>
        <a:srgbClr val="002A56"/>
      </a:accent4>
      <a:accent5>
        <a:srgbClr val="E2E2CA"/>
      </a:accent5>
      <a:accent6>
        <a:srgbClr val="002D5C"/>
      </a:accent6>
      <a:hlink>
        <a:srgbClr val="003366"/>
      </a:hlink>
      <a:folHlink>
        <a:srgbClr val="800000"/>
      </a:folHlink>
    </a:clrScheme>
    <a:fontScheme name="2_Straight Edge">
      <a:majorFont>
        <a:latin typeface="Tahoma"/>
        <a:ea typeface="HGP創英角ｺﾞｼｯｸUB"/>
        <a:cs typeface=""/>
      </a:majorFont>
      <a:minorFont>
        <a:latin typeface="Tahoma"/>
        <a:ea typeface="HGP創英角ｺﾞｼｯｸUB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AFFC9">
            <a:alpha val="50000"/>
          </a:srgbClr>
        </a:solidFill>
        <a:ln w="15875" cap="flat" cmpd="sng" algn="ctr">
          <a:solidFill>
            <a:srgbClr val="9696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HGP創英角ｺﾞｼｯｸUB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AFFC9">
            <a:alpha val="50000"/>
          </a:srgbClr>
        </a:solidFill>
        <a:ln w="15875" cap="flat" cmpd="sng" algn="ctr">
          <a:solidFill>
            <a:srgbClr val="9696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HGP創英角ｺﾞｼｯｸUB" pitchFamily="50" charset="-128"/>
          </a:defRPr>
        </a:defPPr>
      </a:lstStyle>
    </a:lnDef>
  </a:objectDefaults>
  <a:extraClrSchemeLst>
    <a:extraClrScheme>
      <a:clrScheme name="2_Straight Edge 1">
        <a:dk1>
          <a:srgbClr val="008080"/>
        </a:dk1>
        <a:lt1>
          <a:srgbClr val="FFFFCC"/>
        </a:lt1>
        <a:dk2>
          <a:srgbClr val="009999"/>
        </a:dk2>
        <a:lt2>
          <a:srgbClr val="FFFF99"/>
        </a:lt2>
        <a:accent1>
          <a:srgbClr val="336699"/>
        </a:accent1>
        <a:accent2>
          <a:srgbClr val="FFFF99"/>
        </a:accent2>
        <a:accent3>
          <a:srgbClr val="AACACA"/>
        </a:accent3>
        <a:accent4>
          <a:srgbClr val="DADAAE"/>
        </a:accent4>
        <a:accent5>
          <a:srgbClr val="ADB8CA"/>
        </a:accent5>
        <a:accent6>
          <a:srgbClr val="E7E78A"/>
        </a:accent6>
        <a:hlink>
          <a:srgbClr val="FFFFCC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aight Edge 2">
        <a:dk1>
          <a:srgbClr val="003366"/>
        </a:dk1>
        <a:lt1>
          <a:srgbClr val="FFFFFF"/>
        </a:lt1>
        <a:dk2>
          <a:srgbClr val="003366"/>
        </a:dk2>
        <a:lt2>
          <a:srgbClr val="E3E2C7"/>
        </a:lt2>
        <a:accent1>
          <a:srgbClr val="CCCC99"/>
        </a:accent1>
        <a:accent2>
          <a:srgbClr val="003366"/>
        </a:accent2>
        <a:accent3>
          <a:srgbClr val="FFFFFF"/>
        </a:accent3>
        <a:accent4>
          <a:srgbClr val="002A56"/>
        </a:accent4>
        <a:accent5>
          <a:srgbClr val="E2E2CA"/>
        </a:accent5>
        <a:accent6>
          <a:srgbClr val="002D5C"/>
        </a:accent6>
        <a:hlink>
          <a:srgbClr val="003366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aight Edg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333333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2D2D2D"/>
        </a:accent6>
        <a:hlink>
          <a:srgbClr val="80808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aight Edge 4">
        <a:dk1>
          <a:srgbClr val="5F5F5F"/>
        </a:dk1>
        <a:lt1>
          <a:srgbClr val="FFFFFF"/>
        </a:lt1>
        <a:dk2>
          <a:srgbClr val="003366"/>
        </a:dk2>
        <a:lt2>
          <a:srgbClr val="FFFFFF"/>
        </a:lt2>
        <a:accent1>
          <a:srgbClr val="7E003F"/>
        </a:accent1>
        <a:accent2>
          <a:srgbClr val="DDDDDD"/>
        </a:accent2>
        <a:accent3>
          <a:srgbClr val="AAADB8"/>
        </a:accent3>
        <a:accent4>
          <a:srgbClr val="DADADA"/>
        </a:accent4>
        <a:accent5>
          <a:srgbClr val="C0AAAF"/>
        </a:accent5>
        <a:accent6>
          <a:srgbClr val="C8C8C8"/>
        </a:accent6>
        <a:hlink>
          <a:srgbClr val="969696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Straight Edge">
  <a:themeElements>
    <a:clrScheme name="">
      <a:dk1>
        <a:srgbClr val="003366"/>
      </a:dk1>
      <a:lt1>
        <a:srgbClr val="CCFFCC"/>
      </a:lt1>
      <a:dk2>
        <a:srgbClr val="003366"/>
      </a:dk2>
      <a:lt2>
        <a:srgbClr val="E3E2C7"/>
      </a:lt2>
      <a:accent1>
        <a:srgbClr val="CCCC99"/>
      </a:accent1>
      <a:accent2>
        <a:srgbClr val="003366"/>
      </a:accent2>
      <a:accent3>
        <a:srgbClr val="E2FFE2"/>
      </a:accent3>
      <a:accent4>
        <a:srgbClr val="002A56"/>
      </a:accent4>
      <a:accent5>
        <a:srgbClr val="E2E2CA"/>
      </a:accent5>
      <a:accent6>
        <a:srgbClr val="002D5C"/>
      </a:accent6>
      <a:hlink>
        <a:srgbClr val="003366"/>
      </a:hlink>
      <a:folHlink>
        <a:srgbClr val="800000"/>
      </a:folHlink>
    </a:clrScheme>
    <a:fontScheme name="2_Straight Edge">
      <a:majorFont>
        <a:latin typeface="Tahoma"/>
        <a:ea typeface="HGP創英角ｺﾞｼｯｸUB"/>
        <a:cs typeface=""/>
      </a:majorFont>
      <a:minorFont>
        <a:latin typeface="Tahoma"/>
        <a:ea typeface="HGP創英角ｺﾞｼｯｸUB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>
            <a:alpha val="49804"/>
          </a:srgbClr>
        </a:solidFill>
        <a:ln w="1587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  <a:no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HGP創英角ｺﾞｼｯｸUB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AFFC9">
            <a:alpha val="50000"/>
          </a:srgbClr>
        </a:solidFill>
        <a:ln w="15875" cap="flat" cmpd="sng" algn="ctr">
          <a:solidFill>
            <a:srgbClr val="9696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HGP創英角ｺﾞｼｯｸUB" pitchFamily="50" charset="-128"/>
          </a:defRPr>
        </a:defPPr>
      </a:lstStyle>
    </a:lnDef>
  </a:objectDefaults>
  <a:extraClrSchemeLst>
    <a:extraClrScheme>
      <a:clrScheme name="2_Straight Edge 1">
        <a:dk1>
          <a:srgbClr val="008080"/>
        </a:dk1>
        <a:lt1>
          <a:srgbClr val="FFFFCC"/>
        </a:lt1>
        <a:dk2>
          <a:srgbClr val="009999"/>
        </a:dk2>
        <a:lt2>
          <a:srgbClr val="FFFF99"/>
        </a:lt2>
        <a:accent1>
          <a:srgbClr val="336699"/>
        </a:accent1>
        <a:accent2>
          <a:srgbClr val="FFFF99"/>
        </a:accent2>
        <a:accent3>
          <a:srgbClr val="AACACA"/>
        </a:accent3>
        <a:accent4>
          <a:srgbClr val="DADAAE"/>
        </a:accent4>
        <a:accent5>
          <a:srgbClr val="ADB8CA"/>
        </a:accent5>
        <a:accent6>
          <a:srgbClr val="E7E78A"/>
        </a:accent6>
        <a:hlink>
          <a:srgbClr val="FFFFCC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aight Edge 2">
        <a:dk1>
          <a:srgbClr val="003366"/>
        </a:dk1>
        <a:lt1>
          <a:srgbClr val="FFFFFF"/>
        </a:lt1>
        <a:dk2>
          <a:srgbClr val="003366"/>
        </a:dk2>
        <a:lt2>
          <a:srgbClr val="E3E2C7"/>
        </a:lt2>
        <a:accent1>
          <a:srgbClr val="CCCC99"/>
        </a:accent1>
        <a:accent2>
          <a:srgbClr val="003366"/>
        </a:accent2>
        <a:accent3>
          <a:srgbClr val="FFFFFF"/>
        </a:accent3>
        <a:accent4>
          <a:srgbClr val="002A56"/>
        </a:accent4>
        <a:accent5>
          <a:srgbClr val="E2E2CA"/>
        </a:accent5>
        <a:accent6>
          <a:srgbClr val="002D5C"/>
        </a:accent6>
        <a:hlink>
          <a:srgbClr val="003366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aight Edg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333333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2D2D2D"/>
        </a:accent6>
        <a:hlink>
          <a:srgbClr val="80808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aight Edge 4">
        <a:dk1>
          <a:srgbClr val="5F5F5F"/>
        </a:dk1>
        <a:lt1>
          <a:srgbClr val="FFFFFF"/>
        </a:lt1>
        <a:dk2>
          <a:srgbClr val="003366"/>
        </a:dk2>
        <a:lt2>
          <a:srgbClr val="FFFFFF"/>
        </a:lt2>
        <a:accent1>
          <a:srgbClr val="7E003F"/>
        </a:accent1>
        <a:accent2>
          <a:srgbClr val="DDDDDD"/>
        </a:accent2>
        <a:accent3>
          <a:srgbClr val="AAADB8"/>
        </a:accent3>
        <a:accent4>
          <a:srgbClr val="DADADA"/>
        </a:accent4>
        <a:accent5>
          <a:srgbClr val="C0AAAF"/>
        </a:accent5>
        <a:accent6>
          <a:srgbClr val="C8C8C8"/>
        </a:accent6>
        <a:hlink>
          <a:srgbClr val="969696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3899</Words>
  <Application>Microsoft Office PowerPoint</Application>
  <PresentationFormat>画面に合わせる (4:3)</PresentationFormat>
  <Paragraphs>1075</Paragraphs>
  <Slides>55</Slides>
  <Notes>55</Notes>
  <HiddenSlides>0</HiddenSlides>
  <MMClips>0</MMClips>
  <ScaleCrop>false</ScaleCrop>
  <HeadingPairs>
    <vt:vector size="6" baseType="variant">
      <vt:variant>
        <vt:lpstr>テーマ</vt:lpstr>
      </vt:variant>
      <vt:variant>
        <vt:i4>2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55</vt:i4>
      </vt:variant>
    </vt:vector>
  </HeadingPairs>
  <TitlesOfParts>
    <vt:vector size="59" baseType="lpstr">
      <vt:lpstr>2_Straight Edge</vt:lpstr>
      <vt:lpstr>3_Straight Edge</vt:lpstr>
      <vt:lpstr>Drawing</vt:lpstr>
      <vt:lpstr>Acrobat Document</vt:lpstr>
      <vt:lpstr>Gravitational-wave observatories:  LCGT and DECIGO</vt:lpstr>
      <vt:lpstr>スライド 2</vt:lpstr>
      <vt:lpstr>スライド 3</vt:lpstr>
      <vt:lpstr>Observation of the Universe</vt:lpstr>
      <vt:lpstr>Expanding the Horizon</vt:lpstr>
      <vt:lpstr>Roadmap of GW detectors </vt:lpstr>
      <vt:lpstr>LCGT and DECIGO</vt:lpstr>
      <vt:lpstr>スライド 8</vt:lpstr>
      <vt:lpstr>LCGT</vt:lpstr>
      <vt:lpstr>Recent News</vt:lpstr>
      <vt:lpstr>LCGT interferometer</vt:lpstr>
      <vt:lpstr>Sensitivity Curve</vt:lpstr>
      <vt:lpstr>Readout-noise reduction</vt:lpstr>
      <vt:lpstr>Thermal-noise reduction</vt:lpstr>
      <vt:lpstr>Seismic-noise reduction</vt:lpstr>
      <vt:lpstr>スライド 16</vt:lpstr>
      <vt:lpstr>Observable range </vt:lpstr>
      <vt:lpstr>Detection rate of LCGT</vt:lpstr>
      <vt:lpstr>Detection probability</vt:lpstr>
      <vt:lpstr>スライド 20</vt:lpstr>
      <vt:lpstr>CLIO</vt:lpstr>
      <vt:lpstr>CLIO sensitivity</vt:lpstr>
      <vt:lpstr>スライド 23</vt:lpstr>
      <vt:lpstr>DECIGO</vt:lpstr>
      <vt:lpstr>DECIGO Interferometer</vt:lpstr>
      <vt:lpstr>Targets and Science</vt:lpstr>
      <vt:lpstr>IMBH inspiral and Merger</vt:lpstr>
      <vt:lpstr>Constraint on dark energy</vt:lpstr>
      <vt:lpstr>Stochastic Background GWs</vt:lpstr>
      <vt:lpstr>Pre-Conceptual Design</vt:lpstr>
      <vt:lpstr>Interferometer Design</vt:lpstr>
      <vt:lpstr>Cavity and S/C control</vt:lpstr>
      <vt:lpstr>Requirements</vt:lpstr>
      <vt:lpstr>Orbit and Constellation</vt:lpstr>
      <vt:lpstr>Roadmap</vt:lpstr>
      <vt:lpstr>スライド 36</vt:lpstr>
      <vt:lpstr>Roadmap</vt:lpstr>
      <vt:lpstr>DECIGO-PF</vt:lpstr>
      <vt:lpstr>DPF satellite</vt:lpstr>
      <vt:lpstr>DPF mission payload</vt:lpstr>
      <vt:lpstr>Targets of DPF</vt:lpstr>
      <vt:lpstr>DPF sensitivity</vt:lpstr>
      <vt:lpstr>GW target of DPF</vt:lpstr>
      <vt:lpstr>Earth’s Gravity Observation</vt:lpstr>
      <vt:lpstr>Satellite Gravity missions</vt:lpstr>
      <vt:lpstr>DPF sensitivity</vt:lpstr>
      <vt:lpstr>DPF mission status</vt:lpstr>
      <vt:lpstr>スライド 48</vt:lpstr>
      <vt:lpstr>Roadmap</vt:lpstr>
      <vt:lpstr>SWIM launch and operation</vt:lpstr>
      <vt:lpstr>SWIM observation</vt:lpstr>
      <vt:lpstr>スライド 52</vt:lpstr>
      <vt:lpstr>Summary (1)</vt:lpstr>
      <vt:lpstr>Summary (2)</vt:lpstr>
      <vt:lpstr>スライド 55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2010-09-24T03:48:57Z</dcterms:created>
  <dcterms:modified xsi:type="dcterms:W3CDTF">2010-09-24T03:49:25Z</dcterms:modified>
</cp:coreProperties>
</file>