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67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63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notesSlides/notesSlide68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notesSlides/notesSlide57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notesSlides/notesSlide64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1.xml" ContentType="application/vnd.openxmlformats-officedocument.presentationml.tags+xml"/>
  <Override PartName="/ppt/notesSlides/notesSlide53.xml" ContentType="application/vnd.openxmlformats-officedocument.presentationml.notesSlide+xml"/>
  <Override PartName="/ppt/notesSlides/notesSlide71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notesSlides/notesSlide69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Override PartName="/ppt/notesSlides/notesSlide65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59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66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slides/slide20.xml" ContentType="application/vnd.openxmlformats-officedocument.presentationml.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  <p:sldMasterId id="2147483658" r:id="rId2"/>
  </p:sldMasterIdLst>
  <p:notesMasterIdLst>
    <p:notesMasterId r:id="rId76"/>
  </p:notesMasterIdLst>
  <p:handoutMasterIdLst>
    <p:handoutMasterId r:id="rId77"/>
  </p:handoutMasterIdLst>
  <p:sldIdLst>
    <p:sldId id="815" r:id="rId3"/>
    <p:sldId id="835" r:id="rId4"/>
    <p:sldId id="839" r:id="rId5"/>
    <p:sldId id="833" r:id="rId6"/>
    <p:sldId id="816" r:id="rId7"/>
    <p:sldId id="770" r:id="rId8"/>
    <p:sldId id="767" r:id="rId9"/>
    <p:sldId id="832" r:id="rId10"/>
    <p:sldId id="821" r:id="rId11"/>
    <p:sldId id="724" r:id="rId12"/>
    <p:sldId id="822" r:id="rId13"/>
    <p:sldId id="760" r:id="rId14"/>
    <p:sldId id="761" r:id="rId15"/>
    <p:sldId id="794" r:id="rId16"/>
    <p:sldId id="823" r:id="rId17"/>
    <p:sldId id="781" r:id="rId18"/>
    <p:sldId id="831" r:id="rId19"/>
    <p:sldId id="773" r:id="rId20"/>
    <p:sldId id="824" r:id="rId21"/>
    <p:sldId id="782" r:id="rId22"/>
    <p:sldId id="828" r:id="rId23"/>
    <p:sldId id="827" r:id="rId24"/>
    <p:sldId id="829" r:id="rId25"/>
    <p:sldId id="830" r:id="rId26"/>
    <p:sldId id="807" r:id="rId27"/>
    <p:sldId id="809" r:id="rId28"/>
    <p:sldId id="753" r:id="rId29"/>
    <p:sldId id="741" r:id="rId30"/>
    <p:sldId id="838" r:id="rId31"/>
    <p:sldId id="837" r:id="rId32"/>
    <p:sldId id="834" r:id="rId33"/>
    <p:sldId id="825" r:id="rId34"/>
    <p:sldId id="776" r:id="rId35"/>
    <p:sldId id="819" r:id="rId36"/>
    <p:sldId id="742" r:id="rId37"/>
    <p:sldId id="757" r:id="rId38"/>
    <p:sldId id="792" r:id="rId39"/>
    <p:sldId id="736" r:id="rId40"/>
    <p:sldId id="820" r:id="rId41"/>
    <p:sldId id="798" r:id="rId42"/>
    <p:sldId id="733" r:id="rId43"/>
    <p:sldId id="797" r:id="rId44"/>
    <p:sldId id="799" r:id="rId45"/>
    <p:sldId id="800" r:id="rId46"/>
    <p:sldId id="817" r:id="rId47"/>
    <p:sldId id="744" r:id="rId48"/>
    <p:sldId id="732" r:id="rId49"/>
    <p:sldId id="783" r:id="rId50"/>
    <p:sldId id="784" r:id="rId51"/>
    <p:sldId id="785" r:id="rId52"/>
    <p:sldId id="786" r:id="rId53"/>
    <p:sldId id="814" r:id="rId54"/>
    <p:sldId id="772" r:id="rId55"/>
    <p:sldId id="768" r:id="rId56"/>
    <p:sldId id="756" r:id="rId57"/>
    <p:sldId id="836" r:id="rId58"/>
    <p:sldId id="726" r:id="rId59"/>
    <p:sldId id="826" r:id="rId60"/>
    <p:sldId id="749" r:id="rId61"/>
    <p:sldId id="801" r:id="rId62"/>
    <p:sldId id="802" r:id="rId63"/>
    <p:sldId id="803" r:id="rId64"/>
    <p:sldId id="780" r:id="rId65"/>
    <p:sldId id="725" r:id="rId66"/>
    <p:sldId id="728" r:id="rId67"/>
    <p:sldId id="729" r:id="rId68"/>
    <p:sldId id="727" r:id="rId69"/>
    <p:sldId id="735" r:id="rId70"/>
    <p:sldId id="813" r:id="rId71"/>
    <p:sldId id="810" r:id="rId72"/>
    <p:sldId id="812" r:id="rId73"/>
    <p:sldId id="793" r:id="rId74"/>
    <p:sldId id="731" r:id="rId75"/>
  </p:sldIdLst>
  <p:sldSz cx="9144000" cy="6858000" type="screen4x3"/>
  <p:notesSz cx="6731000" cy="9856788"/>
  <p:defaultTextStyle>
    <a:defPPr>
      <a:defRPr lang="ja-JP"/>
    </a:defPPr>
    <a:lvl1pPr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buChar char="•"/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HGP創英角ｺﾞｼｯｸUB" pitchFamily="50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EAEAEA"/>
    <a:srgbClr val="CCECFF"/>
    <a:srgbClr val="FFFFFF"/>
    <a:srgbClr val="FFFFCC"/>
    <a:srgbClr val="99CCFF"/>
    <a:srgbClr val="33CC33"/>
    <a:srgbClr val="008000"/>
    <a:srgbClr val="B2B2B2"/>
    <a:srgbClr val="333333"/>
    <a:srgbClr val="1C1C1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60" autoAdjust="0"/>
    <p:restoredTop sz="99314" autoAdjust="0"/>
  </p:normalViewPr>
  <p:slideViewPr>
    <p:cSldViewPr>
      <p:cViewPr>
        <p:scale>
          <a:sx n="70" d="100"/>
          <a:sy n="70" d="100"/>
        </p:scale>
        <p:origin x="-1044" y="-19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064" y="-96"/>
      </p:cViewPr>
      <p:guideLst>
        <p:guide orient="horz" pos="3104"/>
        <p:guide pos="212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8.emf"/><Relationship Id="rId1" Type="http://schemas.openxmlformats.org/officeDocument/2006/relationships/image" Target="../media/image79.emf"/><Relationship Id="rId4" Type="http://schemas.openxmlformats.org/officeDocument/2006/relationships/image" Target="../media/image8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50" charset="-128"/>
              </a:defRPr>
            </a:lvl1pPr>
          </a:lstStyle>
          <a:p>
            <a:fld id="{2A7BB5E8-4EC9-4C27-A4AE-78FB8F339B3B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endParaRPr lang="en-US" altLang="ja-JP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4663"/>
            <a:ext cx="2917825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sz="1200">
                <a:ea typeface="ＭＳ Ｐゴシック" pitchFamily="50" charset="-128"/>
              </a:defRPr>
            </a:lvl1pPr>
          </a:lstStyle>
          <a:p>
            <a:fld id="{BBB7401C-90B0-4833-886C-8945EA694E93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C8074C-BE73-40E5-88DD-6A49EDFF327F}" type="slidenum">
              <a:rPr lang="en-US" altLang="ja-JP"/>
              <a:pPr/>
              <a:t>1</a:t>
            </a:fld>
            <a:endParaRPr lang="en-US" altLang="ja-JP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10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11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12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15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16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17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19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B87C629-48C1-4EF3-AA7B-E1A58D034B9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54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4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D474088-0FD1-4281-A716-4183184B3029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38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B61CA442-67A3-48A1-AEB4-54FC8420FB6C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25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0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26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721871D1-5B4F-4A5C-B9CF-AD1562D7327B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110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0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C1FB2-7D71-40E6-B424-0C689CA33BCE}" type="slidenum">
              <a:rPr lang="en-US" altLang="ja-JP"/>
              <a:pPr/>
              <a:t>28</a:t>
            </a:fld>
            <a:endParaRPr lang="en-US" altLang="ja-JP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DC1FB2-7D71-40E6-B424-0C689CA33BCE}" type="slidenum">
              <a:rPr lang="en-US" altLang="ja-JP"/>
              <a:pPr/>
              <a:t>29</a:t>
            </a:fld>
            <a:endParaRPr lang="en-US" altLang="ja-JP"/>
          </a:p>
        </p:txBody>
      </p:sp>
      <p:sp>
        <p:nvSpPr>
          <p:cNvPr id="106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6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30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067A55F1-B512-41D5-BB81-83DB666F63B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31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32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4F20EA-5C20-4F5F-943F-9263FEBDC2F2}" type="slidenum">
              <a:rPr lang="en-US" altLang="ja-JP"/>
              <a:pPr/>
              <a:t>33</a:t>
            </a:fld>
            <a:endParaRPr lang="en-US" altLang="ja-JP"/>
          </a:p>
        </p:txBody>
      </p:sp>
      <p:sp>
        <p:nvSpPr>
          <p:cNvPr id="1145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34</a:t>
            </a:fld>
            <a:endParaRPr lang="en-US" altLang="ja-JP" dirty="0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340C8E-F62C-4D01-9ACA-3C5CD72426BA}" type="slidenum">
              <a:rPr lang="en-US" altLang="ja-JP"/>
              <a:pPr/>
              <a:t>35</a:t>
            </a:fld>
            <a:endParaRPr lang="en-US" altLang="ja-JP"/>
          </a:p>
        </p:txBody>
      </p:sp>
      <p:sp>
        <p:nvSpPr>
          <p:cNvPr id="107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A1AF16C-4678-482D-B6B4-88992EE3A643}" type="slidenum">
              <a:rPr lang="en-US" altLang="ja-JP"/>
              <a:pPr/>
              <a:t>36</a:t>
            </a:fld>
            <a:endParaRPr lang="en-US" altLang="ja-JP"/>
          </a:p>
        </p:txBody>
      </p:sp>
      <p:sp>
        <p:nvSpPr>
          <p:cNvPr id="1144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44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37</a:t>
            </a:fld>
            <a:endParaRPr lang="en-US" altLang="ja-JP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9C8212-0047-4E8F-9943-DDA17FFB88B2}" type="slidenum">
              <a:rPr lang="en-US" altLang="ja-JP"/>
              <a:pPr/>
              <a:t>38</a:t>
            </a:fld>
            <a:endParaRPr lang="en-US" altLang="ja-JP"/>
          </a:p>
        </p:txBody>
      </p:sp>
      <p:sp>
        <p:nvSpPr>
          <p:cNvPr id="1058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8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39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40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15820A-884E-4BFD-96EA-346CF0072402}" type="slidenum">
              <a:rPr lang="en-US" altLang="ja-JP"/>
              <a:pPr/>
              <a:t>41</a:t>
            </a:fld>
            <a:endParaRPr lang="en-US" altLang="ja-JP"/>
          </a:p>
        </p:txBody>
      </p:sp>
      <p:sp>
        <p:nvSpPr>
          <p:cNvPr id="105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2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42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43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44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45</a:t>
            </a:fld>
            <a:endParaRPr lang="en-US" altLang="ja-JP" dirty="0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9B2DBDA-76A2-4B4E-ADF9-69BA1AE0387F}" type="slidenum">
              <a:rPr lang="en-US" altLang="ja-JP"/>
              <a:pPr/>
              <a:t>46</a:t>
            </a:fld>
            <a:endParaRPr lang="en-US" altLang="ja-JP"/>
          </a:p>
        </p:txBody>
      </p:sp>
      <p:sp>
        <p:nvSpPr>
          <p:cNvPr id="107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75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D522D8E-F19A-457A-954F-D9C17C0E1AEA}" type="slidenum">
              <a:rPr lang="en-US" altLang="ja-JP"/>
              <a:pPr/>
              <a:t>47</a:t>
            </a:fld>
            <a:endParaRPr lang="en-US" altLang="ja-JP"/>
          </a:p>
        </p:txBody>
      </p:sp>
      <p:sp>
        <p:nvSpPr>
          <p:cNvPr id="1050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06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B8D930E-4A2A-47E6-84DA-4ABA336AEF4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49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4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6436A3-CEA0-4B7D-8398-FA2AAEE2965F}" type="slidenum">
              <a:rPr lang="en-US" altLang="ja-JP"/>
              <a:pPr/>
              <a:t>5</a:t>
            </a:fld>
            <a:endParaRPr lang="en-US" altLang="ja-JP"/>
          </a:p>
        </p:txBody>
      </p:sp>
      <p:sp>
        <p:nvSpPr>
          <p:cNvPr id="11325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2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7427C48-FDA3-4938-B711-F8DFB996C0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smtClean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1FF8F524-C2B8-471D-A79B-0E1D422C93F6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52</a:t>
            </a:fld>
            <a:endParaRPr kumimoji="1" lang="en-US" altLang="ja-JP" sz="1200" kern="1200" dirty="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3288" y="739775"/>
            <a:ext cx="4927600" cy="36957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26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547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 dirty="0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01ABB9C-DC07-48FF-9411-D68D0B654F7A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46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E98DA078-38DC-4207-93C0-9796AB2B05D5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54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3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6463" y="741363"/>
            <a:ext cx="4922837" cy="36925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3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6938" y="4681538"/>
            <a:ext cx="4937125" cy="44338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3005A65-18FF-4AFE-940F-8DAA11D48E99}" type="slidenum">
              <a:rPr lang="en-US" altLang="ja-JP"/>
              <a:pPr/>
              <a:t>55</a:t>
            </a:fld>
            <a:endParaRPr lang="en-US" altLang="ja-JP"/>
          </a:p>
        </p:txBody>
      </p:sp>
      <p:sp>
        <p:nvSpPr>
          <p:cNvPr id="1153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3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56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57</a:t>
            </a:fld>
            <a:endParaRPr lang="en-US" altLang="ja-JP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389B9C85-594F-45C4-A5B8-AE9040DCD387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58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5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901700" y="738188"/>
            <a:ext cx="4929188" cy="36972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8525" y="4681538"/>
            <a:ext cx="4933950" cy="443706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955D1A-C48F-490B-807B-8E9DD8578BAC}" type="slidenum">
              <a:rPr lang="en-US" altLang="ja-JP"/>
              <a:pPr/>
              <a:t>59</a:t>
            </a:fld>
            <a:endParaRPr lang="en-US" altLang="ja-JP"/>
          </a:p>
        </p:txBody>
      </p:sp>
      <p:sp>
        <p:nvSpPr>
          <p:cNvPr id="1085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8188"/>
            <a:ext cx="4929188" cy="3697287"/>
          </a:xfrm>
          <a:ln/>
        </p:spPr>
      </p:sp>
      <p:sp>
        <p:nvSpPr>
          <p:cNvPr id="1085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8525" y="4681538"/>
            <a:ext cx="4933950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B19097-B6B7-4A10-9142-F09D85CEEDA9}" type="slidenum">
              <a:rPr lang="en-US" altLang="ja-JP"/>
              <a:pPr/>
              <a:t>6</a:t>
            </a:fld>
            <a:endParaRPr lang="en-US" altLang="ja-JP"/>
          </a:p>
        </p:txBody>
      </p:sp>
      <p:sp>
        <p:nvSpPr>
          <p:cNvPr id="82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7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24F70EEF-BAA7-4846-8215-992335B84864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60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26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6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DBF83F7-AA0D-432F-9CC2-51F9AD7864E2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61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21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19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9122B4C9-EC0A-4D6B-82E7-2655A232171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ＭＳ Ｐゴシック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62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1024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7CF1652D-C4A1-4111-A115-0A12ED1A6E18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63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D9E6D2-D0FD-430F-B1C2-31AEB7F0C50F}" type="slidenum">
              <a:rPr lang="en-US" altLang="ja-JP"/>
              <a:pPr/>
              <a:t>64</a:t>
            </a:fld>
            <a:endParaRPr lang="en-US" altLang="ja-JP"/>
          </a:p>
        </p:txBody>
      </p:sp>
      <p:sp>
        <p:nvSpPr>
          <p:cNvPr id="1036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6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E23DA0A-3478-49F5-A483-1AA563A19E92}" type="slidenum">
              <a:rPr lang="en-US" altLang="ja-JP"/>
              <a:pPr/>
              <a:t>65</a:t>
            </a:fld>
            <a:endParaRPr lang="en-US" altLang="ja-JP"/>
          </a:p>
        </p:txBody>
      </p:sp>
      <p:sp>
        <p:nvSpPr>
          <p:cNvPr id="1042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E4BCE7D-0AC7-4A60-93CD-03F9B8839DBB}" type="slidenum">
              <a:rPr lang="en-US" altLang="ja-JP"/>
              <a:pPr/>
              <a:t>66</a:t>
            </a:fld>
            <a:endParaRPr lang="en-US" altLang="ja-JP"/>
          </a:p>
        </p:txBody>
      </p:sp>
      <p:sp>
        <p:nvSpPr>
          <p:cNvPr id="1044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B0A044F-389B-46FA-BE6E-0AF7F8895D71}" type="slidenum">
              <a:rPr lang="en-US" altLang="ja-JP"/>
              <a:pPr/>
              <a:t>67</a:t>
            </a:fld>
            <a:endParaRPr lang="en-US" altLang="ja-JP"/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0B339EE-4102-481C-9AF9-FF8CE8C22FA3}" type="slidenum">
              <a:rPr lang="en-US" altLang="ja-JP"/>
              <a:pPr/>
              <a:t>68</a:t>
            </a:fld>
            <a:endParaRPr lang="en-US" altLang="ja-JP"/>
          </a:p>
        </p:txBody>
      </p:sp>
      <p:sp>
        <p:nvSpPr>
          <p:cNvPr id="1056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56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2C027D-93AD-4DDD-B49E-5CAB6D96FA27}" type="slidenum">
              <a:rPr lang="en-US" altLang="ja-JP"/>
              <a:pPr/>
              <a:t>69</a:t>
            </a:fld>
            <a:endParaRPr lang="en-US" altLang="ja-JP"/>
          </a:p>
        </p:txBody>
      </p:sp>
      <p:sp>
        <p:nvSpPr>
          <p:cNvPr id="77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01C5D18-DD59-49D5-B6D7-2C0590DEBE7F}" type="slidenum">
              <a:rPr kumimoji="1" lang="en-US" altLang="ja-JP" sz="1200" kern="1200">
                <a:solidFill>
                  <a:prstClr val="black"/>
                </a:solidFill>
                <a:latin typeface="Times New Roman" pitchFamily="18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7</a:t>
            </a:fld>
            <a:endParaRPr kumimoji="1" lang="en-US" altLang="ja-JP" sz="1200" kern="1200">
              <a:solidFill>
                <a:prstClr val="black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7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3288" y="738188"/>
            <a:ext cx="4927600" cy="369570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7062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70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71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7A55F1-B512-41D5-BB81-83DB666F63BA}" type="slidenum">
              <a:rPr lang="en-US" altLang="ja-JP"/>
              <a:pPr/>
              <a:t>72</a:t>
            </a:fld>
            <a:endParaRPr lang="en-US" altLang="ja-JP"/>
          </a:p>
        </p:txBody>
      </p:sp>
      <p:sp>
        <p:nvSpPr>
          <p:cNvPr id="103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8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CF2EC97-1382-4695-81F5-BE961473735E}" type="slidenum">
              <a:rPr lang="en-US" altLang="ja-JP"/>
              <a:pPr/>
              <a:t>73</a:t>
            </a:fld>
            <a:endParaRPr lang="en-US" altLang="ja-JP"/>
          </a:p>
        </p:txBody>
      </p:sp>
      <p:sp>
        <p:nvSpPr>
          <p:cNvPr id="104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48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fld id="{C90705A1-4E2D-4662-94DE-4ED7A9BA525B}" type="slidenum">
              <a:rPr kumimoji="1" lang="en-US" altLang="ja-JP" sz="1200" kern="1200">
                <a:solidFill>
                  <a:prstClr val="black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t>8</a:t>
            </a:fld>
            <a:endParaRPr kumimoji="1" lang="en-US" altLang="ja-JP" sz="1200" kern="1200">
              <a:solidFill>
                <a:prstClr val="black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C358A5-DC14-4C71-8B77-672B5F322A02}" type="slidenum">
              <a:rPr lang="en-US" altLang="ja-JP"/>
              <a:pPr/>
              <a:t>9</a:t>
            </a:fld>
            <a:endParaRPr lang="en-US" altLang="ja-JP"/>
          </a:p>
        </p:txBody>
      </p:sp>
      <p:sp>
        <p:nvSpPr>
          <p:cNvPr id="1034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6463" y="741363"/>
            <a:ext cx="4922837" cy="3692525"/>
          </a:xfrm>
          <a:ln/>
        </p:spPr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6938" y="4681538"/>
            <a:ext cx="4937125" cy="4433887"/>
          </a:xfrm>
        </p:spPr>
        <p:txBody>
          <a:bodyPr/>
          <a:lstStyle/>
          <a:p>
            <a:endParaRPr lang="ja-JP" altLang="ja-JP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64" name="Picture 1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91557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>
              <a:ea typeface="ＭＳ Ｐゴシック" pitchFamily="50" charset="-128"/>
            </a:endParaRPr>
          </a:p>
        </p:txBody>
      </p:sp>
      <p:sp>
        <p:nvSpPr>
          <p:cNvPr id="791558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buFontTx/>
              <a:buNone/>
            </a:pPr>
            <a:endParaRPr lang="ja-JP" altLang="ja-JP">
              <a:ea typeface="ＭＳ Ｐゴシック" pitchFamily="50" charset="-128"/>
            </a:endParaRPr>
          </a:p>
        </p:txBody>
      </p:sp>
      <p:sp>
        <p:nvSpPr>
          <p:cNvPr id="791559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156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79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57" grpId="0" animBg="1" autoUpdateAnimBg="0"/>
      <p:bldP spid="791558" grpId="0" animBg="1" autoUpdateAnimBg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300186" y="22206"/>
            <a:ext cx="6629400" cy="692150"/>
          </a:xfrm>
        </p:spPr>
        <p:txBody>
          <a:bodyPr/>
          <a:lstStyle>
            <a:lvl1pPr>
              <a:defRPr sz="3200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C9CF6CF-104F-4F5A-8F5E-1FC5B1C8EB37}" type="slidenum">
              <a:rPr lang="en-US" altLang="ja-JP"/>
              <a:pPr/>
              <a:t>&lt;#&gt;</a:t>
            </a:fld>
            <a:endParaRPr lang="en-US" altLang="ja-JP"/>
          </a:p>
        </p:txBody>
      </p:sp>
      <p:pic>
        <p:nvPicPr>
          <p:cNvPr id="1118209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85728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3EF9A4-1AB2-4712-877C-C1D1EE126AE4}" type="slidenum">
              <a:rPr lang="en-US" altLang="ja-JP"/>
              <a:pPr/>
              <a:t>&lt;#&gt;</a:t>
            </a:fld>
            <a:endParaRPr lang="en-US" altLang="ja-JP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BCBC315-0999-42FC-BA2E-A11098E500DA}" type="slidenum">
              <a:rPr lang="en-US" altLang="ja-JP" sz="1400" b="1" kern="120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1554" name="Picture 2" descr="nova"/>
          <p:cNvPicPr>
            <a:picLocks noChangeAspect="1" noChangeArrowheads="1"/>
          </p:cNvPicPr>
          <p:nvPr userDrawn="1"/>
        </p:nvPicPr>
        <p:blipFill>
          <a:blip r:embed="rId2" cstate="print">
            <a:lum bright="84000" contrast="-8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1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 sz="2800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791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66863" y="2895600"/>
            <a:ext cx="6662737" cy="2994025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791557" name="Rectangle 5" descr="デニム"/>
          <p:cNvSpPr>
            <a:spLocks noChangeArrowheads="1"/>
          </p:cNvSpPr>
          <p:nvPr/>
        </p:nvSpPr>
        <p:spPr bwMode="auto">
          <a:xfrm>
            <a:off x="2667000" y="11906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1558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ja-JP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1559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1560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>
                <a:solidFill>
                  <a:srgbClr val="3333FF"/>
                </a:solidFill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sz="1200" b="1" kern="1200" smtClean="0">
                <a:latin typeface="Tahoma"/>
                <a:ea typeface="HGP創英角ｺﾞｼｯｸUB"/>
                <a:cs typeface="+mn-cs"/>
              </a:rPr>
              <a:t>10</a:t>
            </a:r>
            <a:r>
              <a:rPr lang="ja-JP" altLang="en-US" sz="1200" b="1" kern="1200" smtClean="0">
                <a:latin typeface="Tahoma"/>
                <a:ea typeface="HGP創英角ｺﾞｼｯｸUB"/>
                <a:cs typeface="+mn-cs"/>
              </a:rPr>
              <a:t>回 宇宙科学シンポジウム </a:t>
            </a:r>
            <a:r>
              <a:rPr lang="en-US" altLang="ja-JP" sz="1200" b="1" kern="1200" smtClean="0">
                <a:latin typeface="Tahoma"/>
                <a:ea typeface="HGP創英角ｺﾞｼｯｸUB"/>
                <a:cs typeface="+mn-cs"/>
              </a:rPr>
              <a:t>(2010</a:t>
            </a:r>
            <a:r>
              <a:rPr lang="ja-JP" altLang="en-US" sz="1200" b="1" kern="1200" smtClean="0"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latin typeface="Tahoma"/>
                <a:ea typeface="HGP創英角ｺﾞｼｯｸUB"/>
                <a:cs typeface="+mn-cs"/>
              </a:rPr>
              <a:t>1</a:t>
            </a:r>
            <a:r>
              <a:rPr lang="ja-JP" altLang="en-US" sz="1200" b="1" kern="1200" smtClean="0"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latin typeface="Tahoma"/>
                <a:ea typeface="HGP創英角ｺﾞｼｯｸUB"/>
                <a:cs typeface="+mn-cs"/>
              </a:rPr>
              <a:t>8</a:t>
            </a:r>
            <a:r>
              <a:rPr lang="ja-JP" altLang="en-US" sz="1200" b="1" kern="1200" smtClean="0"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latin typeface="Tahoma"/>
                <a:ea typeface="HGP創英角ｺﾞｼｯｸUB"/>
                <a:cs typeface="+mn-cs"/>
              </a:rPr>
              <a:t>宇宙科学研究本部</a:t>
            </a:r>
            <a:r>
              <a:rPr lang="en-US" altLang="ja-JP" sz="1200" b="1" kern="1200" smtClean="0"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791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1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791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1557" grpId="0" animBg="1" autoUpdateAnimBg="0"/>
      <p:bldP spid="791558" grpId="0" animBg="1" autoUpdateAnimBg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3" name="スライド番号プレースホルダ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7A9F1C7-14F3-4F12-A181-E1FBD9B28764}" type="slidenum">
              <a:rPr lang="en-US" altLang="ja-JP" sz="1400" b="1" kern="120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sz="14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jpeg"/><Relationship Id="rId5" Type="http://schemas.openxmlformats.org/officeDocument/2006/relationships/image" Target="../media/image5.jpe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7" name="Picture 9"/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905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0531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0532" name="Rectangle 4" descr="デニム"/>
          <p:cNvSpPr>
            <a:spLocks noChangeArrowheads="1"/>
          </p:cNvSpPr>
          <p:nvPr userDrawn="1"/>
        </p:nvSpPr>
        <p:spPr bwMode="auto">
          <a:xfrm>
            <a:off x="685800" y="688975"/>
            <a:ext cx="8077200" cy="762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7905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90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EAEAEA"/>
                </a:solidFill>
                <a:latin typeface="+mn-lt"/>
              </a:defRPr>
            </a:lvl1pPr>
          </a:lstStyle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90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EAEAEA"/>
                </a:solidFill>
                <a:latin typeface="+mn-lt"/>
              </a:defRPr>
            </a:lvl1pPr>
          </a:lstStyle>
          <a:p>
            <a:fld id="{270D7B88-10BD-4AA2-9E64-552913EC040B}" type="slidenum">
              <a:rPr lang="en-US" altLang="ja-JP"/>
              <a:pPr/>
              <a:t>&lt;#&gt;</a:t>
            </a:fld>
            <a:endParaRPr lang="en-US" altLang="ja-JP"/>
          </a:p>
        </p:txBody>
      </p:sp>
      <p:sp>
        <p:nvSpPr>
          <p:cNvPr id="79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6" r:id="rId2"/>
    <p:sldLayoutId id="2147483657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0530" name="Picture 2" descr="nova"/>
          <p:cNvPicPr>
            <a:picLocks noChangeAspect="1" noChangeArrowheads="1"/>
          </p:cNvPicPr>
          <p:nvPr userDrawn="1"/>
        </p:nvPicPr>
        <p:blipFill>
          <a:blip r:embed="rId5" cstate="print">
            <a:lum bright="84000" contrast="-84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90531" name="Rectangle 3" descr="デニム"/>
          <p:cNvSpPr>
            <a:spLocks noChangeArrowheads="1"/>
          </p:cNvSpPr>
          <p:nvPr userDrawn="1"/>
        </p:nvSpPr>
        <p:spPr bwMode="auto">
          <a:xfrm>
            <a:off x="685800" y="6477000"/>
            <a:ext cx="8077200" cy="762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0532" name="Rectangle 4" descr="デニム"/>
          <p:cNvSpPr>
            <a:spLocks noChangeArrowheads="1"/>
          </p:cNvSpPr>
          <p:nvPr userDrawn="1"/>
        </p:nvSpPr>
        <p:spPr bwMode="auto">
          <a:xfrm>
            <a:off x="685800" y="615950"/>
            <a:ext cx="8077200" cy="76200"/>
          </a:xfrm>
          <a:prstGeom prst="rect">
            <a:avLst/>
          </a:prstGeom>
          <a:blipFill dpi="0" rotWithShape="0">
            <a:blip r:embed="rId6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ＭＳ Ｐゴシック" pitchFamily="50" charset="-128"/>
              <a:cs typeface="+mn-cs"/>
            </a:endParaRPr>
          </a:p>
        </p:txBody>
      </p:sp>
      <p:sp>
        <p:nvSpPr>
          <p:cNvPr id="79053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765175"/>
            <a:ext cx="8386763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790534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1">
                <a:solidFill>
                  <a:srgbClr val="000066"/>
                </a:solidFill>
                <a:latin typeface="+mn-lt"/>
                <a:ea typeface="+mn-ea"/>
              </a:defRPr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kern="1200" smtClean="0"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10</a:t>
            </a:r>
            <a:r>
              <a:rPr lang="ja-JP" altLang="en-US" kern="1200" smtClean="0">
                <a:latin typeface="Tahoma"/>
                <a:ea typeface="HGP創英角ｺﾞｼｯｸUB"/>
                <a:cs typeface="+mn-cs"/>
              </a:rPr>
              <a:t>回 宇宙科学シンポジウム </a:t>
            </a: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(2010</a:t>
            </a:r>
            <a:r>
              <a:rPr lang="ja-JP" altLang="en-US" kern="1200" smtClean="0"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1</a:t>
            </a:r>
            <a:r>
              <a:rPr lang="ja-JP" altLang="en-US" kern="1200" smtClean="0"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8</a:t>
            </a:r>
            <a:r>
              <a:rPr lang="ja-JP" altLang="en-US" kern="1200" smtClean="0"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kern="1200" smtClean="0">
                <a:latin typeface="Tahoma"/>
                <a:ea typeface="HGP創英角ｺﾞｼｯｸUB"/>
                <a:cs typeface="+mn-cs"/>
              </a:rPr>
              <a:t>宇宙科学研究本部</a:t>
            </a:r>
            <a:r>
              <a:rPr lang="en-US" altLang="ja-JP" kern="1200" smtClean="0">
                <a:latin typeface="Tahoma"/>
                <a:ea typeface="HGP創英角ｺﾞｼｯｸUB"/>
                <a:cs typeface="+mn-cs"/>
              </a:rPr>
              <a:t>)</a:t>
            </a:r>
            <a:endParaRPr lang="en-US" altLang="ja-JP" kern="1200"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790535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1">
                <a:solidFill>
                  <a:srgbClr val="000066"/>
                </a:solidFill>
                <a:latin typeface="+mn-lt"/>
                <a:ea typeface="+mn-ea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</a:pPr>
            <a:fld id="{8B9A2EDB-11DD-40ED-BF9D-47739623E35D}" type="slidenum">
              <a:rPr lang="en-US" altLang="ja-JP" kern="1200">
                <a:latin typeface="Tahoma"/>
                <a:ea typeface="HGP創英角ｺﾞｼｯｸUB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</a:pPr>
              <a:t>&lt;#&gt;</a:t>
            </a:fld>
            <a:endParaRPr lang="en-US" altLang="ja-JP" kern="1200"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79053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18745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59" r:id="rId2"/>
    <p:sldLayoutId id="2147483665" r:id="rId3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400" b="1">
          <a:solidFill>
            <a:srgbClr val="333333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  <a:cs typeface="+mn-cs"/>
        </a:defRPr>
      </a:lvl1pPr>
      <a:lvl2pPr marL="566738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2pPr>
      <a:lvl3pPr marL="952500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3pPr>
      <a:lvl4pPr marL="1338263" indent="-1952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4pPr>
      <a:lvl5pPr marL="17113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7"/>
        </a:buBlip>
        <a:defRPr kumimoji="1" sz="20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0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jda.jaxa.jp/jda/p4_download_j.php?mode=level&amp;f_id=14317&amp;time=N&amp;genre=1&amp;category=9034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1.bin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7.emf"/><Relationship Id="rId4" Type="http://schemas.openxmlformats.org/officeDocument/2006/relationships/image" Target="../media/image1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jpeg"/><Relationship Id="rId4" Type="http://schemas.openxmlformats.org/officeDocument/2006/relationships/image" Target="../media/image69.e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2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3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4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7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oleObject" Target="../embeddings/oleObject6.bin"/><Relationship Id="rId4" Type="http://schemas.openxmlformats.org/officeDocument/2006/relationships/oleObject" Target="../embeddings/oleObject5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wmf"/><Relationship Id="rId4" Type="http://schemas.openxmlformats.org/officeDocument/2006/relationships/hyperlink" Target="press522-2.pdf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128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792590" name="Picture 41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47863"/>
            <a:ext cx="9144000" cy="4433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92579" name="Rectangle 4099"/>
          <p:cNvSpPr>
            <a:spLocks noGrp="1" noChangeArrowheads="1"/>
          </p:cNvSpPr>
          <p:nvPr>
            <p:ph type="ctrTitle"/>
          </p:nvPr>
        </p:nvSpPr>
        <p:spPr>
          <a:xfrm>
            <a:off x="539750" y="485775"/>
            <a:ext cx="8280400" cy="6096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dirty="0">
                <a:ea typeface="HGS創英角ｺﾞｼｯｸUB" pitchFamily="50" charset="-128"/>
              </a:rPr>
              <a:t>小型重力波観測</a:t>
            </a:r>
            <a:r>
              <a:rPr lang="ja-JP" altLang="en-US" dirty="0" smtClean="0">
                <a:ea typeface="HGS創英角ｺﾞｼｯｸUB" pitchFamily="50" charset="-128"/>
              </a:rPr>
              <a:t>衛星</a:t>
            </a:r>
            <a:r>
              <a:rPr lang="en-US" altLang="ja-JP" dirty="0" smtClean="0">
                <a:ea typeface="HGS創英角ｺﾞｼｯｸUB" pitchFamily="50" charset="-128"/>
              </a:rPr>
              <a:t>DPF</a:t>
            </a:r>
            <a:r>
              <a:rPr lang="en-US" altLang="ja-JP" dirty="0">
                <a:ea typeface="HGS創英角ｺﾞｼｯｸUB" pitchFamily="50" charset="-128"/>
              </a:rPr>
              <a:t/>
            </a:r>
            <a:br>
              <a:rPr lang="en-US" altLang="ja-JP" dirty="0">
                <a:ea typeface="HGS創英角ｺﾞｼｯｸUB" pitchFamily="50" charset="-128"/>
              </a:rPr>
            </a:br>
            <a:r>
              <a:rPr lang="ja-JP" altLang="en-US" dirty="0" smtClean="0">
                <a:ea typeface="HGS創英角ｺﾞｼｯｸUB" pitchFamily="50" charset="-128"/>
              </a:rPr>
              <a:t>と </a:t>
            </a:r>
            <a:r>
              <a:rPr lang="en-US" altLang="ja-JP" dirty="0" smtClean="0">
                <a:ea typeface="HGS創英角ｺﾞｼｯｸUB" pitchFamily="50" charset="-128"/>
              </a:rPr>
              <a:t>DECIGO</a:t>
            </a:r>
            <a:endParaRPr lang="en-US" altLang="ja-JP" dirty="0">
              <a:ea typeface="HGS創英角ｺﾞｼｯｸUB" pitchFamily="50" charset="-128"/>
            </a:endParaRPr>
          </a:p>
        </p:txBody>
      </p:sp>
      <p:sp>
        <p:nvSpPr>
          <p:cNvPr id="792581" name="Rectangle 4101"/>
          <p:cNvSpPr>
            <a:spLocks noChangeArrowheads="1"/>
          </p:cNvSpPr>
          <p:nvPr/>
        </p:nvSpPr>
        <p:spPr bwMode="auto">
          <a:xfrm>
            <a:off x="323850" y="1649105"/>
            <a:ext cx="7380288" cy="495520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l">
              <a:buFontTx/>
              <a:buNone/>
            </a:pPr>
            <a:r>
              <a:rPr lang="ja-JP" altLang="en-US" sz="1600" b="1" dirty="0">
                <a:solidFill>
                  <a:srgbClr val="B2B2B2"/>
                </a:solidFill>
                <a:latin typeface="Tahoma" pitchFamily="34" charset="0"/>
              </a:rPr>
              <a:t>安東正樹 </a:t>
            </a:r>
            <a:r>
              <a:rPr lang="en-US" altLang="ja-JP" sz="1400" b="1" dirty="0">
                <a:solidFill>
                  <a:srgbClr val="B2B2B2"/>
                </a:solidFill>
                <a:latin typeface="Tahoma" pitchFamily="34" charset="0"/>
              </a:rPr>
              <a:t>(</a:t>
            </a: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京都大学・大学院理学研究科</a:t>
            </a:r>
            <a:r>
              <a:rPr lang="en-US" altLang="ja-JP" sz="1400" b="1" dirty="0">
                <a:solidFill>
                  <a:srgbClr val="B2B2B2"/>
                </a:solidFill>
                <a:latin typeface="Tahoma" pitchFamily="34" charset="0"/>
              </a:rPr>
              <a:t>)</a:t>
            </a:r>
            <a:r>
              <a:rPr lang="ja-JP" altLang="en-US" sz="1600" b="1" dirty="0" err="1">
                <a:solidFill>
                  <a:srgbClr val="99CCFF"/>
                </a:solidFill>
                <a:latin typeface="Tahoma" pitchFamily="34" charset="0"/>
              </a:rPr>
              <a:t>，</a:t>
            </a:r>
            <a:endParaRPr lang="ja-JP" altLang="en-US" sz="16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川村静児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佐藤修一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中村卓史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坪野公夫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新谷昌人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船木一幸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井岡邦仁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神田展行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森脇成典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武者満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中澤知洋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沼田健司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坂井真一郎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瀬戸直樹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高島健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田中貴浩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</a:t>
            </a:r>
            <a:r>
              <a:rPr lang="en-US" altLang="ja-JP" sz="1200" b="1" dirty="0">
                <a:solidFill>
                  <a:srgbClr val="99CCFF"/>
                </a:solidFill>
                <a:latin typeface="Tahoma" pitchFamily="34" charset="0"/>
              </a:rPr>
              <a:t>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長野重夫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我妻一博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青柳巧介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新井宏二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浅田秀樹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麻生洋一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千葉剛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戎崎俊一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江尻悠美子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榎基宏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江里口良治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藤本眞克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藤田龍一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福嶋美津広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二間瀬敏史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雁津克彦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原田知広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橋本樹明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端山和大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疋田渉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姫本宣朗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平林久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平松尚志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洪鋒雷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堀澤秀之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細川瑞彦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市來淨與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池上健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井上開輝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石徹白晃治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石原秀樹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石川毅彦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石崎秀晴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伊東宏之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伊藤洋介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河島信樹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川添史子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岸本直子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木内建太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小林史歩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郡和範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小泉宏之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小嶌康史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苔山圭以子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穀山渉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固武慶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古在由秀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工藤秀明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國森裕生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國中均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黒田和明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前田恵一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松原英雄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蓑泰志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宮川治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三代木伸二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森本睦子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森岡友子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森澤理之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向山信治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内藤勲夫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中村康二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中野寛之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中尾憲一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中須賀真一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中山宜典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西田恵里奈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西山和孝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西澤篤志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丹羽佳人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能見大河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大渕喜之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大橋正健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大石奈緒子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大河正志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岡田則夫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小野里光司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大原謙一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佐合紀親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</a:t>
            </a:r>
            <a:r>
              <a:rPr lang="en-US" altLang="ja-JP" sz="1200" b="1" dirty="0">
                <a:solidFill>
                  <a:srgbClr val="99CCFF"/>
                </a:solidFill>
                <a:latin typeface="Tahoma" pitchFamily="34" charset="0"/>
              </a:rPr>
              <a:t> </a:t>
            </a: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西條統之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阪上雅昭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阪田紫帆里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佐々木節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佐藤孝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柴田大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真貝寿明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宗宮健太郎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祖谷元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杉山直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諏訪雄大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鈴木理恵子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田越秀行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高橋史宜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高橋走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高橋慶太郎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高橋竜太郎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高橋龍一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高橋忠幸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高橋弘毅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高森昭光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高野忠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谷口敬介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樽家篤史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田代寛之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鳥居泰男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豊嶋守生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辻川信二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常定芳基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上田暁俊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植田憲一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</a:p>
          <a:p>
            <a:pPr algn="l">
              <a:buFontTx/>
              <a:buNone/>
            </a:pP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歌島昌由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若林野花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山川宏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山元一広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山崎利孝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横山順一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柳哲文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吉田至順</a:t>
            </a:r>
            <a:r>
              <a:rPr lang="en-US" altLang="zh-TW" sz="1200" b="1" dirty="0">
                <a:solidFill>
                  <a:srgbClr val="99CCFF"/>
                </a:solidFill>
                <a:latin typeface="Tahoma" pitchFamily="34" charset="0"/>
              </a:rPr>
              <a:t>, </a:t>
            </a:r>
            <a:r>
              <a:rPr lang="zh-TW" altLang="en-US" sz="1200" b="1" dirty="0">
                <a:solidFill>
                  <a:srgbClr val="99CCFF"/>
                </a:solidFill>
                <a:latin typeface="Tahoma" pitchFamily="34" charset="0"/>
              </a:rPr>
              <a:t>吉野</a:t>
            </a:r>
            <a:r>
              <a:rPr lang="zh-TW" altLang="en-US" sz="1200" b="1" dirty="0" smtClean="0">
                <a:solidFill>
                  <a:srgbClr val="99CCFF"/>
                </a:solidFill>
                <a:latin typeface="Tahoma" pitchFamily="34" charset="0"/>
              </a:rPr>
              <a:t>泰造</a:t>
            </a:r>
            <a:r>
              <a:rPr lang="en-US" altLang="zh-TW" sz="1200" b="1" dirty="0" smtClean="0">
                <a:solidFill>
                  <a:srgbClr val="99CCFF"/>
                </a:solidFill>
                <a:latin typeface="Tahoma" pitchFamily="34" charset="0"/>
              </a:rPr>
              <a:t> </a:t>
            </a:r>
            <a:endParaRPr lang="en-US" altLang="zh-TW" sz="1200" b="1" dirty="0">
              <a:solidFill>
                <a:srgbClr val="99CCFF"/>
              </a:solidFill>
              <a:latin typeface="Tahoma" pitchFamily="34" charset="0"/>
            </a:endParaRPr>
          </a:p>
          <a:p>
            <a:pPr algn="l">
              <a:buFontTx/>
              <a:buNone/>
            </a:pPr>
            <a:endParaRPr lang="en-US" altLang="ja-JP" sz="1200" b="1" dirty="0">
              <a:solidFill>
                <a:srgbClr val="99CCFF"/>
              </a:solidFill>
              <a:latin typeface="Tahoma" pitchFamily="34" charset="0"/>
            </a:endParaRPr>
          </a:p>
        </p:txBody>
      </p:sp>
      <p:sp>
        <p:nvSpPr>
          <p:cNvPr id="6" name="Rectangle 51"/>
          <p:cNvSpPr>
            <a:spLocks noChangeArrowheads="1"/>
          </p:cNvSpPr>
          <p:nvPr/>
        </p:nvSpPr>
        <p:spPr bwMode="auto">
          <a:xfrm>
            <a:off x="8099522" y="142852"/>
            <a:ext cx="973072" cy="35606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S2-25</a:t>
            </a:r>
            <a:endParaRPr kumimoji="1" lang="en-US" altLang="ja-JP" sz="16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1" y="1509699"/>
            <a:ext cx="87868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の目指す科学的</a:t>
            </a:r>
            <a:r>
              <a:rPr lang="ja-JP" altLang="en-US" dirty="0"/>
              <a:t>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grpSp>
        <p:nvGrpSpPr>
          <p:cNvPr id="13" name="グループ化 12"/>
          <p:cNvGrpSpPr/>
          <p:nvPr/>
        </p:nvGrpSpPr>
        <p:grpSpPr>
          <a:xfrm>
            <a:off x="3500430" y="5429264"/>
            <a:ext cx="5357850" cy="928694"/>
            <a:chOff x="3500430" y="5429264"/>
            <a:chExt cx="5357850" cy="928694"/>
          </a:xfrm>
        </p:grpSpPr>
        <p:sp>
          <p:nvSpPr>
            <p:cNvPr id="9" name="AutoShape 4"/>
            <p:cNvSpPr>
              <a:spLocks noChangeArrowheads="1"/>
            </p:cNvSpPr>
            <p:nvPr/>
          </p:nvSpPr>
          <p:spPr bwMode="auto">
            <a:xfrm>
              <a:off x="3500430" y="5429264"/>
              <a:ext cx="5286412" cy="928694"/>
            </a:xfrm>
            <a:prstGeom prst="roundRect">
              <a:avLst>
                <a:gd name="adj" fmla="val 3069"/>
              </a:avLst>
            </a:prstGeom>
            <a:solidFill>
              <a:srgbClr val="FFFFFF">
                <a:alpha val="1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6" name="Rectangle 51"/>
            <p:cNvSpPr>
              <a:spLocks noChangeArrowheads="1"/>
            </p:cNvSpPr>
            <p:nvPr/>
          </p:nvSpPr>
          <p:spPr bwMode="auto">
            <a:xfrm>
              <a:off x="3500430" y="5455523"/>
              <a:ext cx="3357586" cy="83099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20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単独で期待</a:t>
              </a:r>
              <a:endParaRPr lang="en-US" altLang="ja-JP" sz="2000" b="1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</a:rPr>
                <a:t>   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できる科学的成果</a:t>
              </a:r>
              <a:endPara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7" name="Rectangle 51"/>
            <p:cNvSpPr>
              <a:spLocks noChangeArrowheads="1"/>
            </p:cNvSpPr>
            <p:nvPr/>
          </p:nvSpPr>
          <p:spPr bwMode="auto">
            <a:xfrm>
              <a:off x="6357950" y="5455523"/>
              <a:ext cx="2500330" cy="83099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「小型科学衛星」</a:t>
              </a:r>
              <a:endParaRPr lang="en-US" altLang="ja-JP" sz="2000" b="1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</a:rPr>
                <a:t>  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としての意義も持つ</a:t>
              </a:r>
              <a:endPara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8" name="AutoShape 49"/>
            <p:cNvSpPr>
              <a:spLocks noChangeArrowheads="1"/>
            </p:cNvSpPr>
            <p:nvPr/>
          </p:nvSpPr>
          <p:spPr bwMode="auto">
            <a:xfrm>
              <a:off x="5929322" y="5715016"/>
              <a:ext cx="344487" cy="393522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5786446" y="4786322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1366815" y="5278631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347765" y="3406956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1" y="1509699"/>
            <a:ext cx="87868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の目指す科学的</a:t>
            </a:r>
            <a:r>
              <a:rPr lang="ja-JP" altLang="en-US" dirty="0"/>
              <a:t>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5786446" y="4786322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1366815" y="5278631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347765" y="3406956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AutoShape 1065"/>
          <p:cNvSpPr>
            <a:spLocks noChangeArrowheads="1"/>
          </p:cNvSpPr>
          <p:nvPr/>
        </p:nvSpPr>
        <p:spPr bwMode="auto">
          <a:xfrm>
            <a:off x="76200" y="1428736"/>
            <a:ext cx="3352800" cy="4429156"/>
          </a:xfrm>
          <a:prstGeom prst="roundRect">
            <a:avLst>
              <a:gd name="adj" fmla="val 7250"/>
            </a:avLst>
          </a:prstGeom>
          <a:noFill/>
          <a:ln w="57150">
            <a:solidFill>
              <a:srgbClr val="CCE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4" name="AutoShape 2"/>
          <p:cNvSpPr>
            <a:spLocks noChangeArrowheads="1"/>
          </p:cNvSpPr>
          <p:nvPr/>
        </p:nvSpPr>
        <p:spPr bwMode="auto">
          <a:xfrm>
            <a:off x="715935" y="2285993"/>
            <a:ext cx="4141817" cy="2643205"/>
          </a:xfrm>
          <a:prstGeom prst="roundRect">
            <a:avLst>
              <a:gd name="adj" fmla="val 6731"/>
            </a:avLst>
          </a:prstGeom>
          <a:solidFill>
            <a:srgbClr val="99CCFF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の観測対象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71080" name="Rectangle 8"/>
          <p:cNvSpPr>
            <a:spLocks noChangeArrowheads="1"/>
          </p:cNvSpPr>
          <p:nvPr/>
        </p:nvSpPr>
        <p:spPr bwMode="auto">
          <a:xfrm>
            <a:off x="714348" y="2285992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の観測周波数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(0.1-1Hz)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92" name="Rectangle 20"/>
          <p:cNvSpPr>
            <a:spLocks noChangeArrowheads="1"/>
          </p:cNvSpPr>
          <p:nvPr/>
        </p:nvSpPr>
        <p:spPr bwMode="auto">
          <a:xfrm>
            <a:off x="1187450" y="3071810"/>
            <a:ext cx="3384550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質量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lang="en-US" altLang="ja-JP" sz="16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10</a:t>
            </a:r>
            <a:r>
              <a:rPr lang="en-US" altLang="ja-JP" sz="1600" b="1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3 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- 4x10</a:t>
            </a:r>
            <a:r>
              <a:rPr lang="en-US" altLang="ja-JP" sz="1600" b="1" baseline="30000" dirty="0" smtClean="0">
                <a:solidFill>
                  <a:srgbClr val="CCECFF"/>
                </a:solidFill>
                <a:latin typeface="Tahoma" pitchFamily="34" charset="0"/>
              </a:rPr>
              <a:t>5 </a:t>
            </a:r>
            <a:r>
              <a:rPr lang="en-US" altLang="ja-JP" sz="1600" b="1" i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sun 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)</a:t>
            </a:r>
            <a:endParaRPr lang="en-US" altLang="ja-JP" sz="1600" b="1" baseline="-14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4" cstate="print"/>
          <a:srcRect b="16933"/>
          <a:stretch>
            <a:fillRect/>
          </a:stretch>
        </p:blipFill>
        <p:spPr bwMode="auto">
          <a:xfrm>
            <a:off x="5075239" y="1020164"/>
            <a:ext cx="3711603" cy="2237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72462" y="1000108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500034" y="1357298"/>
            <a:ext cx="4462463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我々の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銀河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系内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endParaRPr kumimoji="1" lang="en-US" altLang="ja-JP" sz="20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合体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現象からの重力波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07" name="Rectangle 14"/>
          <p:cNvSpPr>
            <a:spLocks noChangeArrowheads="1"/>
          </p:cNvSpPr>
          <p:nvPr/>
        </p:nvSpPr>
        <p:spPr bwMode="auto">
          <a:xfrm>
            <a:off x="714348" y="5214950"/>
            <a:ext cx="442915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他の手段では観測が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困難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これまでにない観測結果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となる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056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3194900"/>
            <a:ext cx="3786214" cy="3121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857224" y="2712361"/>
            <a:ext cx="3462331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中間質量ブラックホール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0"/>
          <p:cNvSpPr>
            <a:spLocks noChangeArrowheads="1"/>
          </p:cNvSpPr>
          <p:nvPr/>
        </p:nvSpPr>
        <p:spPr bwMode="auto">
          <a:xfrm>
            <a:off x="3571868" y="3069551"/>
            <a:ext cx="100013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が対象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5" name="グループ化 24"/>
          <p:cNvGrpSpPr/>
          <p:nvPr/>
        </p:nvGrpSpPr>
        <p:grpSpPr>
          <a:xfrm>
            <a:off x="928662" y="4149874"/>
            <a:ext cx="4157666" cy="707886"/>
            <a:chOff x="928662" y="4149874"/>
            <a:chExt cx="4157666" cy="707886"/>
          </a:xfrm>
        </p:grpSpPr>
        <p:sp>
          <p:nvSpPr>
            <p:cNvPr id="20" name="AutoShape 49"/>
            <p:cNvSpPr>
              <a:spLocks noChangeArrowheads="1"/>
            </p:cNvSpPr>
            <p:nvPr/>
          </p:nvSpPr>
          <p:spPr bwMode="auto">
            <a:xfrm>
              <a:off x="928662" y="4227900"/>
              <a:ext cx="214314" cy="250646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CCCCFF">
                <a:alpha val="20000"/>
              </a:srgbClr>
            </a:solidFill>
            <a:ln w="3175">
              <a:solidFill>
                <a:srgbClr val="CCCC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1142976" y="4149874"/>
              <a:ext cx="3943352" cy="70788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ja-JP" altLang="en-US" sz="2000" b="1" dirty="0" smtClean="0">
                  <a:solidFill>
                    <a:srgbClr val="DDDDDD"/>
                  </a:solidFill>
                  <a:latin typeface="Tahoma" pitchFamily="34" charset="0"/>
                </a:rPr>
                <a:t>銀河中心</a:t>
              </a:r>
              <a:r>
                <a:rPr lang="en-US" altLang="ja-JP" sz="2000" b="1" dirty="0" smtClean="0">
                  <a:solidFill>
                    <a:srgbClr val="DDDDDD"/>
                  </a:solidFill>
                  <a:latin typeface="Tahoma" pitchFamily="34" charset="0"/>
                </a:rPr>
                <a:t>BH, </a:t>
              </a:r>
              <a:r>
                <a:rPr lang="ja-JP" altLang="en-US" sz="2000" b="1" dirty="0" smtClean="0">
                  <a:solidFill>
                    <a:srgbClr val="DDDDDD"/>
                  </a:solidFill>
                  <a:latin typeface="Tahoma" pitchFamily="34" charset="0"/>
                </a:rPr>
                <a:t>球状星団中の</a:t>
              </a:r>
              <a:r>
                <a:rPr lang="en-US" altLang="ja-JP" sz="2000" b="1" dirty="0" smtClean="0">
                  <a:solidFill>
                    <a:srgbClr val="DDDDDD"/>
                  </a:solidFill>
                  <a:latin typeface="Tahoma" pitchFamily="34" charset="0"/>
                </a:rPr>
                <a:t>BH</a:t>
              </a:r>
            </a:p>
            <a:p>
              <a:pPr algn="l">
                <a:buClr>
                  <a:schemeClr val="accent2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DDDDDD"/>
                  </a:solidFill>
                  <a:latin typeface="Tahoma" pitchFamily="34" charset="0"/>
                </a:rPr>
                <a:t>  </a:t>
              </a:r>
              <a:r>
                <a:rPr lang="ja-JP" altLang="en-US" sz="2000" b="1" dirty="0" smtClean="0">
                  <a:solidFill>
                    <a:srgbClr val="DDDDDD"/>
                  </a:solidFill>
                  <a:latin typeface="Tahoma" pitchFamily="34" charset="0"/>
                </a:rPr>
                <a:t>の形成メカニズムに対する知見</a:t>
              </a:r>
              <a:r>
                <a:rPr lang="en-US" altLang="ja-JP" sz="2000" b="1" dirty="0" smtClean="0">
                  <a:solidFill>
                    <a:srgbClr val="DDDDDD"/>
                  </a:solidFill>
                  <a:latin typeface="Tahoma" pitchFamily="34" charset="0"/>
                </a:rPr>
                <a:t> </a:t>
              </a:r>
              <a:endPara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endParaRPr>
            </a:p>
          </p:txBody>
        </p:sp>
      </p:grp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3071802" y="3847914"/>
            <a:ext cx="2071702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八木  </a:t>
            </a:r>
            <a:r>
              <a:rPr lang="en-US" altLang="ja-JP" sz="12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2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京大理</a:t>
            </a:r>
            <a:r>
              <a:rPr lang="en-US" altLang="zh-TW" sz="1200" b="1" dirty="0" smtClean="0">
                <a:solidFill>
                  <a:srgbClr val="B2B2B2"/>
                </a:solidFill>
                <a:latin typeface="Tahoma" pitchFamily="34" charset="0"/>
                <a:sym typeface="Wingdings" pitchFamily="2" charset="2"/>
              </a:rPr>
              <a:t>)</a:t>
            </a:r>
            <a:endParaRPr kumimoji="1" lang="ja-JP" altLang="en-US" sz="12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928662" y="3490724"/>
            <a:ext cx="357190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最大</a:t>
            </a:r>
            <a:r>
              <a:rPr kumimoji="1" lang="en-US" altLang="ja-JP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100kpc</a:t>
            </a:r>
            <a:r>
              <a:rPr kumimoji="1" lang="ja-JP" altLang="en-US" sz="18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の距離まで観測可能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4714876" y="1571612"/>
            <a:ext cx="4143404" cy="2786082"/>
          </a:xfrm>
          <a:prstGeom prst="roundRect">
            <a:avLst>
              <a:gd name="adj" fmla="val 6305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3" name="角丸四角形 12"/>
          <p:cNvSpPr/>
          <p:nvPr/>
        </p:nvSpPr>
        <p:spPr bwMode="auto">
          <a:xfrm>
            <a:off x="500034" y="1785926"/>
            <a:ext cx="4143404" cy="4429156"/>
          </a:xfrm>
          <a:prstGeom prst="roundRect">
            <a:avLst>
              <a:gd name="adj" fmla="val 3200"/>
            </a:avLst>
          </a:prstGeom>
          <a:solidFill>
            <a:srgbClr val="99CCFF">
              <a:alpha val="8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94658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00"/>
          <a:stretch>
            <a:fillRect/>
          </a:stretch>
        </p:blipFill>
        <p:spPr bwMode="auto">
          <a:xfrm>
            <a:off x="603250" y="1860549"/>
            <a:ext cx="396875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896941" y="1071547"/>
            <a:ext cx="7532711" cy="50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人工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衛星から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地球重力ポテンシャル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HGP創英角ｺﾞｼｯｸUB" pitchFamily="50" charset="-128"/>
                <a:ea typeface="HGP創英角ｺﾞｼｯｸUB" pitchFamily="50" charset="-128"/>
                <a:cs typeface="+mn-cs"/>
              </a:rPr>
              <a:t>を</a:t>
            </a:r>
            <a:r>
              <a:rPr lang="ja-JP" altLang="en-US" sz="2000" b="1" dirty="0" smtClean="0">
                <a:solidFill>
                  <a:srgbClr val="F8F8F8"/>
                </a:solidFill>
                <a:latin typeface="HGP創英角ｺﾞｼｯｸUB" pitchFamily="50" charset="-128"/>
              </a:rPr>
              <a:t>観測</a:t>
            </a:r>
            <a:endParaRPr kumimoji="1" lang="ja-JP" altLang="en-US" sz="2400" b="1" kern="1200" dirty="0">
              <a:solidFill>
                <a:srgbClr val="F8F8F8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1" name="Rectangle 3"/>
          <p:cNvSpPr>
            <a:spLocks noChangeArrowheads="1"/>
          </p:cNvSpPr>
          <p:nvPr/>
        </p:nvSpPr>
        <p:spPr bwMode="auto">
          <a:xfrm>
            <a:off x="4714876" y="1643050"/>
            <a:ext cx="4314796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Global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な</a:t>
            </a: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ポテンシャル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決定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密度分布の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モニタ</a:t>
            </a:r>
            <a:endParaRPr kumimoji="1" lang="en-US" altLang="ja-JP" sz="20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3" name="Rectangle 3"/>
          <p:cNvSpPr>
            <a:spLocks noChangeArrowheads="1"/>
          </p:cNvSpPr>
          <p:nvPr/>
        </p:nvSpPr>
        <p:spPr bwMode="auto">
          <a:xfrm>
            <a:off x="2692407" y="2357430"/>
            <a:ext cx="1665279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2000" b="1" kern="1200">
                <a:solidFill>
                  <a:srgbClr val="0000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</a:p>
        </p:txBody>
      </p:sp>
      <p:sp>
        <p:nvSpPr>
          <p:cNvPr id="1094665" name="Rectangle 3"/>
          <p:cNvSpPr>
            <a:spLocks noChangeArrowheads="1"/>
          </p:cNvSpPr>
          <p:nvPr/>
        </p:nvSpPr>
        <p:spPr bwMode="auto">
          <a:xfrm>
            <a:off x="990601" y="5648324"/>
            <a:ext cx="3581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東京大字地震研・新谷氏、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京都大学・</a:t>
            </a:r>
            <a:r>
              <a:rPr kumimoji="1" lang="ja-JP" altLang="en-US" sz="1400" b="1" kern="1200" dirty="0" smtClean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福田氏の</a:t>
            </a:r>
            <a:r>
              <a:rPr kumimoji="1" lang="ja-JP" altLang="en-US" sz="1400" b="1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</a:t>
            </a:r>
            <a:r>
              <a:rPr kumimoji="1" lang="en-US" altLang="ja-JP" sz="1400" b="1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</a:t>
            </a:r>
            <a:r>
              <a:rPr kumimoji="1" lang="ja-JP" altLang="en-US" sz="1400" b="1" kern="1200" dirty="0">
                <a:solidFill>
                  <a:srgbClr val="1C1C1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情報提供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4686360" y="2500306"/>
            <a:ext cx="4314796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時間変動のモニター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地球規模の水の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監視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（海洋・陸水・氷床等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地震・火山噴火にともなう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                 地殻変動の検知・予測</a:t>
            </a:r>
          </a:p>
        </p:txBody>
      </p:sp>
      <p:grpSp>
        <p:nvGrpSpPr>
          <p:cNvPr id="15" name="グループ化 14"/>
          <p:cNvGrpSpPr/>
          <p:nvPr/>
        </p:nvGrpSpPr>
        <p:grpSpPr>
          <a:xfrm>
            <a:off x="4714876" y="4500570"/>
            <a:ext cx="4143404" cy="1857388"/>
            <a:chOff x="4714876" y="4500570"/>
            <a:chExt cx="4143404" cy="1857388"/>
          </a:xfrm>
        </p:grpSpPr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4714876" y="4500570"/>
              <a:ext cx="3857652" cy="1143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運用中の衛星</a:t>
              </a:r>
              <a:endPara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800" b="1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GRACE</a:t>
              </a: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 2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機の衛星の編隊飛行</a:t>
              </a:r>
              <a:endPara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800" b="1" kern="1200" dirty="0" smtClean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GOCE</a:t>
              </a: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   1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機の衛星に重力勾配計</a:t>
              </a:r>
              <a:endPara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9" name="Rectangle 3"/>
            <p:cNvSpPr>
              <a:spLocks noChangeArrowheads="1"/>
            </p:cNvSpPr>
            <p:nvPr/>
          </p:nvSpPr>
          <p:spPr bwMode="auto">
            <a:xfrm>
              <a:off x="4714876" y="5572140"/>
              <a:ext cx="4143404" cy="785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</a:rPr>
                <a:t>次世代計画 </a:t>
              </a:r>
              <a:r>
                <a:rPr lang="en-US" altLang="ja-JP" sz="1800" b="1" dirty="0" smtClean="0">
                  <a:solidFill>
                    <a:srgbClr val="F8F8F8"/>
                  </a:solidFill>
                  <a:latin typeface="Tahoma" pitchFamily="34" charset="0"/>
                </a:rPr>
                <a:t>: GRACE2</a:t>
              </a:r>
            </a:p>
            <a:p>
              <a:pPr algn="l" rtl="0" fontAlgn="base">
                <a:spcBef>
                  <a:spcPct val="20000"/>
                </a:spcBef>
                <a:spcAft>
                  <a:spcPct val="0"/>
                </a:spcAft>
                <a:buClr>
                  <a:srgbClr val="003366"/>
                </a:buClr>
                <a:buSzPct val="60000"/>
                <a:buFont typeface="Wingdings" pitchFamily="2" charset="2"/>
                <a:buNone/>
              </a:pPr>
              <a:r>
                <a:rPr kumimoji="1" lang="en-US" altLang="ja-JP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GRACE</a:t>
              </a:r>
              <a:r>
                <a:rPr kumimoji="1" lang="ja-JP" altLang="en-US" sz="18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と同等の構成</a:t>
              </a: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</a:rPr>
                <a:t>・感度</a:t>
              </a:r>
              <a:endPara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 19"/>
          <p:cNvSpPr/>
          <p:nvPr/>
        </p:nvSpPr>
        <p:spPr bwMode="auto">
          <a:xfrm>
            <a:off x="1000100" y="2571744"/>
            <a:ext cx="3429024" cy="2071702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r>
              <a:rPr lang="ja-JP" altLang="en-US" dirty="0" smtClean="0"/>
              <a:t>の観測網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1000100" y="5072082"/>
            <a:ext cx="42862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GRACE2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(2012-16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の空白を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6" name="図 15" descr="Koop_Rummel_Future_of_Satel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3504" y="1000108"/>
            <a:ext cx="3738124" cy="5286388"/>
          </a:xfrm>
          <a:prstGeom prst="rect">
            <a:avLst/>
          </a:prstGeom>
        </p:spPr>
      </p:pic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785786" y="1214422"/>
            <a:ext cx="4143404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 --- GRACE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と同等の感度を持つ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高感度干渉計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衛星のドラッグフリー精密制御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1142976" y="2571744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 ~ 220km,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ΔL ~ 5</a:t>
            </a:r>
            <a:r>
              <a:rPr lang="en-US" altLang="ja-JP" sz="18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2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L ~ 0.3m, ΔL ~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-11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3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465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881" y="1509699"/>
            <a:ext cx="8786842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の目指す科学的</a:t>
            </a:r>
            <a:r>
              <a:rPr lang="ja-JP" altLang="en-US" dirty="0"/>
              <a:t>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" name="AutoShape 49"/>
          <p:cNvSpPr>
            <a:spLocks noChangeArrowheads="1"/>
          </p:cNvSpPr>
          <p:nvPr/>
        </p:nvSpPr>
        <p:spPr bwMode="auto">
          <a:xfrm>
            <a:off x="5786446" y="4786322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3175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AutoShape 49"/>
          <p:cNvSpPr>
            <a:spLocks noChangeArrowheads="1"/>
          </p:cNvSpPr>
          <p:nvPr/>
        </p:nvSpPr>
        <p:spPr bwMode="auto">
          <a:xfrm>
            <a:off x="1366815" y="5278631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AutoShape 49"/>
          <p:cNvSpPr>
            <a:spLocks noChangeArrowheads="1"/>
          </p:cNvSpPr>
          <p:nvPr/>
        </p:nvSpPr>
        <p:spPr bwMode="auto">
          <a:xfrm>
            <a:off x="1347765" y="3406956"/>
            <a:ext cx="214314" cy="250646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CCFF">
              <a:alpha val="20000"/>
            </a:srgbClr>
          </a:solidFill>
          <a:ln w="3175">
            <a:solidFill>
              <a:srgbClr val="CCCC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AutoShape 4"/>
          <p:cNvSpPr>
            <a:spLocks noChangeArrowheads="1"/>
          </p:cNvSpPr>
          <p:nvPr/>
        </p:nvSpPr>
        <p:spPr bwMode="auto">
          <a:xfrm>
            <a:off x="5072066" y="1857364"/>
            <a:ext cx="3929090" cy="3571900"/>
          </a:xfrm>
          <a:prstGeom prst="roundRect">
            <a:avLst>
              <a:gd name="adj" fmla="val 7250"/>
            </a:avLst>
          </a:prstGeom>
          <a:noFill/>
          <a:ln w="57150">
            <a:solidFill>
              <a:srgbClr val="CCFFCC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 smtClean="0"/>
              <a:t>DPF</a:t>
            </a:r>
            <a:r>
              <a:rPr lang="ja-JP" altLang="en-US" sz="2800" dirty="0" smtClean="0"/>
              <a:t>で実証される科学技術</a:t>
            </a:r>
            <a:endParaRPr lang="ja-JP" altLang="en-US" sz="2800" dirty="0"/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278186" y="5286388"/>
            <a:ext cx="187166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278187" y="5143513"/>
            <a:ext cx="1365252" cy="71437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 flipV="1">
            <a:off x="3357555" y="3500437"/>
            <a:ext cx="1785950" cy="142876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417889" y="3714752"/>
            <a:ext cx="1439863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060698" y="1484313"/>
            <a:ext cx="193993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 flipV="1">
            <a:off x="2928927" y="2000239"/>
            <a:ext cx="2428892" cy="71438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059111" y="2148311"/>
            <a:ext cx="151130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278186" y="5862658"/>
            <a:ext cx="1871662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4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4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4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2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714348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14348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8794" y="3357562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398460" y="3437922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428596" y="3214686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428596" y="5000636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929198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357158" y="4857760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9" name="Rectangle 12"/>
          <p:cNvSpPr>
            <a:spLocks noChangeArrowheads="1"/>
          </p:cNvSpPr>
          <p:nvPr/>
        </p:nvSpPr>
        <p:spPr bwMode="auto">
          <a:xfrm>
            <a:off x="5984567" y="811557"/>
            <a:ext cx="194468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意義・波及効果</a:t>
            </a:r>
          </a:p>
        </p:txBody>
      </p:sp>
      <p:sp>
        <p:nvSpPr>
          <p:cNvPr id="42" name="Rectangle 19"/>
          <p:cNvSpPr>
            <a:spLocks noChangeArrowheads="1"/>
          </p:cNvSpPr>
          <p:nvPr/>
        </p:nvSpPr>
        <p:spPr bwMode="auto">
          <a:xfrm>
            <a:off x="5546755" y="1212863"/>
            <a:ext cx="302418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基礎物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理学実験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無重力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環境下での精密計測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4" name="Rectangle 20"/>
          <p:cNvSpPr>
            <a:spLocks noChangeArrowheads="1"/>
          </p:cNvSpPr>
          <p:nvPr/>
        </p:nvSpPr>
        <p:spPr bwMode="auto">
          <a:xfrm>
            <a:off x="5546755" y="1888960"/>
            <a:ext cx="324008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宇宙・衛星内環境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の理解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5" name="AutoShape 26"/>
          <p:cNvSpPr>
            <a:spLocks noChangeArrowheads="1"/>
          </p:cNvSpPr>
          <p:nvPr/>
        </p:nvSpPr>
        <p:spPr bwMode="auto">
          <a:xfrm>
            <a:off x="5546755" y="1214422"/>
            <a:ext cx="3024188" cy="107157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3"/>
          <p:cNvSpPr>
            <a:spLocks noChangeArrowheads="1"/>
          </p:cNvSpPr>
          <p:nvPr/>
        </p:nvSpPr>
        <p:spPr bwMode="auto">
          <a:xfrm>
            <a:off x="5257830" y="2500306"/>
            <a:ext cx="338613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宇宙空間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</a:t>
            </a:r>
            <a:r>
              <a:rPr kumimoji="1" lang="en-US" altLang="ja-JP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高い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安定度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の実現</a:t>
            </a:r>
          </a:p>
        </p:txBody>
      </p:sp>
      <p:sp>
        <p:nvSpPr>
          <p:cNvPr id="48" name="Rectangle 14"/>
          <p:cNvSpPr>
            <a:spLocks noChangeArrowheads="1"/>
          </p:cNvSpPr>
          <p:nvPr/>
        </p:nvSpPr>
        <p:spPr bwMode="auto">
          <a:xfrm>
            <a:off x="5257830" y="2786058"/>
            <a:ext cx="3600450" cy="168507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さまざまな応用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地球環境観測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ADM-Aeolus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GIFTS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基礎物理実験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マイクロ波標準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ACES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惑星探査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X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線観測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MAXIM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 </a:t>
            </a: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LISA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</a:p>
          <a:p>
            <a:pPr algn="l" rtl="0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49" name="AutoShape 24"/>
          <p:cNvSpPr>
            <a:spLocks noChangeArrowheads="1"/>
          </p:cNvSpPr>
          <p:nvPr/>
        </p:nvSpPr>
        <p:spPr bwMode="auto">
          <a:xfrm>
            <a:off x="5257830" y="2500306"/>
            <a:ext cx="3455988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Rectangle 13"/>
          <p:cNvSpPr>
            <a:spLocks noChangeArrowheads="1"/>
          </p:cNvSpPr>
          <p:nvPr/>
        </p:nvSpPr>
        <p:spPr bwMode="auto">
          <a:xfrm>
            <a:off x="5286380" y="4565711"/>
            <a:ext cx="3500462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長時間安定な無重力環境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宇宙環境利用の新しい可能性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基礎物理学実験</a:t>
            </a:r>
            <a:r>
              <a:rPr kumimoji="1" lang="en-US" altLang="ja-JP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材料工学</a:t>
            </a:r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5332440" y="5509624"/>
            <a:ext cx="31686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 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en-US" altLang="ja-JP" sz="1400" b="1" kern="1200" dirty="0">
                <a:solidFill>
                  <a:srgbClr val="FF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TPF-C, LISA, GRACE follow-on</a:t>
            </a:r>
            <a:r>
              <a:rPr kumimoji="1" lang="en-US" altLang="ja-JP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</p:txBody>
      </p:sp>
      <p:sp>
        <p:nvSpPr>
          <p:cNvPr id="53" name="Rectangle 17"/>
          <p:cNvSpPr>
            <a:spLocks noChangeArrowheads="1"/>
          </p:cNvSpPr>
          <p:nvPr/>
        </p:nvSpPr>
        <p:spPr bwMode="auto">
          <a:xfrm>
            <a:off x="5261001" y="6072206"/>
            <a:ext cx="302577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小型低雑音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4" name="AutoShape 22"/>
          <p:cNvSpPr>
            <a:spLocks noChangeArrowheads="1"/>
          </p:cNvSpPr>
          <p:nvPr/>
        </p:nvSpPr>
        <p:spPr bwMode="auto">
          <a:xfrm>
            <a:off x="5214942" y="4500570"/>
            <a:ext cx="3382964" cy="1928826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</a:t>
            </a:r>
            <a:r>
              <a:rPr lang="en-US" altLang="ja-JP" sz="2800" b="1" dirty="0" smtClean="0"/>
              <a:t>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衛星概要と開発状況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システム概要</a:t>
            </a:r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13766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781050"/>
            <a:ext cx="6408737" cy="5683250"/>
          </a:xfrm>
          <a:prstGeom prst="rect">
            <a:avLst/>
          </a:prstGeom>
          <a:noFill/>
        </p:spPr>
      </p:pic>
      <p:sp>
        <p:nvSpPr>
          <p:cNvPr id="1137668" name="Text Box 4"/>
          <p:cNvSpPr txBox="1">
            <a:spLocks noChangeAspect="1" noChangeArrowheads="1"/>
          </p:cNvSpPr>
          <p:nvPr/>
        </p:nvSpPr>
        <p:spPr bwMode="auto">
          <a:xfrm>
            <a:off x="6948488" y="1797050"/>
            <a:ext cx="2036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</p:txBody>
      </p:sp>
      <p:sp>
        <p:nvSpPr>
          <p:cNvPr id="1137669" name="Text Box 5"/>
          <p:cNvSpPr txBox="1">
            <a:spLocks noChangeAspect="1" noChangeArrowheads="1"/>
          </p:cNvSpPr>
          <p:nvPr/>
        </p:nvSpPr>
        <p:spPr bwMode="auto">
          <a:xfrm>
            <a:off x="7164388" y="4508500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干渉計モジュール</a:t>
            </a:r>
          </a:p>
        </p:txBody>
      </p:sp>
      <p:sp>
        <p:nvSpPr>
          <p:cNvPr id="1137670" name="Text Box 6"/>
          <p:cNvSpPr txBox="1">
            <a:spLocks noChangeAspect="1" noChangeArrowheads="1"/>
          </p:cNvSpPr>
          <p:nvPr/>
        </p:nvSpPr>
        <p:spPr bwMode="auto">
          <a:xfrm>
            <a:off x="3348038" y="5157788"/>
            <a:ext cx="11033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</p:txBody>
      </p:sp>
      <p:sp>
        <p:nvSpPr>
          <p:cNvPr id="1137671" name="Text Box 7"/>
          <p:cNvSpPr txBox="1">
            <a:spLocks noChangeAspect="1" noChangeArrowheads="1"/>
          </p:cNvSpPr>
          <p:nvPr/>
        </p:nvSpPr>
        <p:spPr bwMode="auto">
          <a:xfrm>
            <a:off x="5148263" y="60452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太陽電池パドル</a:t>
            </a:r>
          </a:p>
        </p:txBody>
      </p:sp>
      <p:sp>
        <p:nvSpPr>
          <p:cNvPr id="1137672" name="Text Box 8"/>
          <p:cNvSpPr txBox="1">
            <a:spLocks noChangeAspect="1" noChangeArrowheads="1"/>
          </p:cNvSpPr>
          <p:nvPr/>
        </p:nvSpPr>
        <p:spPr bwMode="auto">
          <a:xfrm>
            <a:off x="3708400" y="1484313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スラスタヘッド</a:t>
            </a:r>
          </a:p>
        </p:txBody>
      </p:sp>
      <p:sp>
        <p:nvSpPr>
          <p:cNvPr id="1137673" name="Text Box 9"/>
          <p:cNvSpPr txBox="1">
            <a:spLocks noChangeAspect="1" noChangeArrowheads="1"/>
          </p:cNvSpPr>
          <p:nvPr/>
        </p:nvSpPr>
        <p:spPr bwMode="auto">
          <a:xfrm>
            <a:off x="7235825" y="2636838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中央処理演算器</a:t>
            </a:r>
          </a:p>
        </p:txBody>
      </p:sp>
      <p:sp>
        <p:nvSpPr>
          <p:cNvPr id="1137674" name="Text Box 10"/>
          <p:cNvSpPr txBox="1">
            <a:spLocks noChangeAspect="1" noChangeArrowheads="1"/>
          </p:cNvSpPr>
          <p:nvPr/>
        </p:nvSpPr>
        <p:spPr bwMode="auto">
          <a:xfrm>
            <a:off x="3779838" y="5688013"/>
            <a:ext cx="10999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</a:t>
            </a: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</p:txBody>
      </p:sp>
      <p:sp>
        <p:nvSpPr>
          <p:cNvPr id="1137675" name="Line 11"/>
          <p:cNvSpPr>
            <a:spLocks noChangeShapeType="1"/>
          </p:cNvSpPr>
          <p:nvPr/>
        </p:nvSpPr>
        <p:spPr bwMode="auto">
          <a:xfrm flipH="1" flipV="1">
            <a:off x="6443663" y="4005263"/>
            <a:ext cx="792162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76" name="Line 12"/>
          <p:cNvSpPr>
            <a:spLocks noChangeShapeType="1"/>
          </p:cNvSpPr>
          <p:nvPr/>
        </p:nvSpPr>
        <p:spPr bwMode="auto">
          <a:xfrm flipH="1">
            <a:off x="6804025" y="2852738"/>
            <a:ext cx="431800" cy="2159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77" name="Line 13"/>
          <p:cNvSpPr>
            <a:spLocks noChangeShapeType="1"/>
          </p:cNvSpPr>
          <p:nvPr/>
        </p:nvSpPr>
        <p:spPr bwMode="auto">
          <a:xfrm flipH="1">
            <a:off x="6156325" y="2133600"/>
            <a:ext cx="1008063" cy="8636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78" name="Line 14"/>
          <p:cNvSpPr>
            <a:spLocks noChangeShapeType="1"/>
          </p:cNvSpPr>
          <p:nvPr/>
        </p:nvSpPr>
        <p:spPr bwMode="auto">
          <a:xfrm>
            <a:off x="4572000" y="2060575"/>
            <a:ext cx="576263" cy="10810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79" name="Line 15"/>
          <p:cNvSpPr>
            <a:spLocks noChangeShapeType="1"/>
          </p:cNvSpPr>
          <p:nvPr/>
        </p:nvSpPr>
        <p:spPr bwMode="auto">
          <a:xfrm flipV="1">
            <a:off x="6732588" y="5949950"/>
            <a:ext cx="719137" cy="28733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0" name="Line 16"/>
          <p:cNvSpPr>
            <a:spLocks noChangeShapeType="1"/>
          </p:cNvSpPr>
          <p:nvPr/>
        </p:nvSpPr>
        <p:spPr bwMode="auto">
          <a:xfrm flipV="1">
            <a:off x="4716463" y="5300663"/>
            <a:ext cx="576262" cy="433387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1" name="Line 17"/>
          <p:cNvSpPr>
            <a:spLocks noChangeShapeType="1"/>
          </p:cNvSpPr>
          <p:nvPr/>
        </p:nvSpPr>
        <p:spPr bwMode="auto">
          <a:xfrm flipV="1">
            <a:off x="4356100" y="4652963"/>
            <a:ext cx="792163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2" name="Text Box 18"/>
          <p:cNvSpPr txBox="1">
            <a:spLocks noChangeAspect="1" noChangeArrowheads="1"/>
          </p:cNvSpPr>
          <p:nvPr/>
        </p:nvSpPr>
        <p:spPr bwMode="auto">
          <a:xfrm>
            <a:off x="7237413" y="90805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マスト構造</a:t>
            </a:r>
          </a:p>
        </p:txBody>
      </p:sp>
      <p:sp>
        <p:nvSpPr>
          <p:cNvPr id="1137683" name="Line 19"/>
          <p:cNvSpPr>
            <a:spLocks noChangeShapeType="1"/>
          </p:cNvSpPr>
          <p:nvPr/>
        </p:nvSpPr>
        <p:spPr bwMode="auto">
          <a:xfrm flipH="1">
            <a:off x="6372225" y="1125538"/>
            <a:ext cx="936625" cy="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4" name="AutoShape 20"/>
          <p:cNvSpPr>
            <a:spLocks noChangeArrowheads="1"/>
          </p:cNvSpPr>
          <p:nvPr/>
        </p:nvSpPr>
        <p:spPr bwMode="auto">
          <a:xfrm>
            <a:off x="539750" y="3571876"/>
            <a:ext cx="2808288" cy="2857520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5" name="Text Box 21"/>
          <p:cNvSpPr txBox="1">
            <a:spLocks noChangeAspect="1" noChangeArrowheads="1"/>
          </p:cNvSpPr>
          <p:nvPr/>
        </p:nvSpPr>
        <p:spPr bwMode="auto">
          <a:xfrm>
            <a:off x="541338" y="3571876"/>
            <a:ext cx="29590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Satellite Bus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(‘Standard bus’ system)</a:t>
            </a:r>
          </a:p>
        </p:txBody>
      </p:sp>
      <p:sp>
        <p:nvSpPr>
          <p:cNvPr id="1137686" name="AutoShape 22"/>
          <p:cNvSpPr>
            <a:spLocks noChangeArrowheads="1"/>
          </p:cNvSpPr>
          <p:nvPr/>
        </p:nvSpPr>
        <p:spPr bwMode="auto">
          <a:xfrm>
            <a:off x="538163" y="1071546"/>
            <a:ext cx="2808287" cy="1785949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87" name="Text Box 23"/>
          <p:cNvSpPr txBox="1">
            <a:spLocks noChangeAspect="1" noChangeArrowheads="1"/>
          </p:cNvSpPr>
          <p:nvPr/>
        </p:nvSpPr>
        <p:spPr bwMode="auto">
          <a:xfrm>
            <a:off x="539750" y="1071546"/>
            <a:ext cx="2735263" cy="1708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 Payload</a:t>
            </a:r>
          </a:p>
        </p:txBody>
      </p:sp>
      <p:sp>
        <p:nvSpPr>
          <p:cNvPr id="1137688" name="Rectangle 24"/>
          <p:cNvSpPr>
            <a:spLocks noChangeArrowheads="1"/>
          </p:cNvSpPr>
          <p:nvPr/>
        </p:nvSpPr>
        <p:spPr bwMode="auto">
          <a:xfrm>
            <a:off x="611188" y="1471613"/>
            <a:ext cx="2952750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 :         950mm cube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Weight :    150kg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:      130W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Rate: 800kbps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Mission thruster x12</a:t>
            </a:r>
          </a:p>
        </p:txBody>
      </p:sp>
      <p:sp>
        <p:nvSpPr>
          <p:cNvPr id="1137689" name="Rectangle 25"/>
          <p:cNvSpPr>
            <a:spLocks noChangeArrowheads="1"/>
          </p:cNvSpPr>
          <p:nvPr/>
        </p:nvSpPr>
        <p:spPr bwMode="auto">
          <a:xfrm>
            <a:off x="684213" y="2997200"/>
            <a:ext cx="2160587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Power Supply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400" b="1" kern="1200" dirty="0" err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Comm.</a:t>
            </a:r>
          </a:p>
        </p:txBody>
      </p:sp>
      <p:sp>
        <p:nvSpPr>
          <p:cNvPr id="1137690" name="Line 26"/>
          <p:cNvSpPr>
            <a:spLocks noChangeShapeType="1"/>
          </p:cNvSpPr>
          <p:nvPr/>
        </p:nvSpPr>
        <p:spPr bwMode="auto">
          <a:xfrm>
            <a:off x="2195513" y="2928934"/>
            <a:ext cx="0" cy="576263"/>
          </a:xfrm>
          <a:prstGeom prst="line">
            <a:avLst/>
          </a:prstGeom>
          <a:noFill/>
          <a:ln w="25400">
            <a:solidFill>
              <a:srgbClr val="DDDDDD"/>
            </a:solidFill>
            <a:round/>
            <a:headEnd type="stealth" w="lg" len="lg"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91" name="Rectangle 27"/>
          <p:cNvSpPr>
            <a:spLocks noChangeArrowheads="1"/>
          </p:cNvSpPr>
          <p:nvPr/>
        </p:nvSpPr>
        <p:spPr bwMode="auto">
          <a:xfrm>
            <a:off x="827088" y="4214818"/>
            <a:ext cx="2449512" cy="22590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 :        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950x950x1100mm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Weight :    200kg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SAP :          960W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Battery:     50AH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Downlink : 2Mpbs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DR:             1GByte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 Thrusters x 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ミッション機器構成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395288" y="1916113"/>
            <a:ext cx="8424862" cy="3097212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35563" y="5067302"/>
            <a:ext cx="3397250" cy="1354138"/>
            <a:chOff x="3235" y="3192"/>
            <a:chExt cx="2140" cy="853"/>
          </a:xfrm>
        </p:grpSpPr>
        <p:sp>
          <p:nvSpPr>
            <p:cNvPr id="1145861" name="AutoShape 5"/>
            <p:cNvSpPr>
              <a:spLocks noChangeArrowheads="1"/>
            </p:cNvSpPr>
            <p:nvPr/>
          </p:nvSpPr>
          <p:spPr bwMode="auto">
            <a:xfrm>
              <a:off x="3243" y="3203"/>
              <a:ext cx="1904" cy="817"/>
            </a:xfrm>
            <a:prstGeom prst="roundRect">
              <a:avLst>
                <a:gd name="adj" fmla="val 3069"/>
              </a:avLst>
            </a:prstGeom>
            <a:solidFill>
              <a:srgbClr val="99CC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2" name="Rectangle 6"/>
            <p:cNvSpPr>
              <a:spLocks noChangeArrowheads="1"/>
            </p:cNvSpPr>
            <p:nvPr/>
          </p:nvSpPr>
          <p:spPr bwMode="auto">
            <a:xfrm>
              <a:off x="3235" y="3192"/>
              <a:ext cx="2140" cy="853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ファブリー・ペロー共振器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3366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　 </a:t>
              </a:r>
              <a:r>
                <a:rPr kumimoji="1" lang="ja-JP" altLang="en-US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フィネス </a:t>
              </a: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100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 基線長  </a:t>
              </a: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30cm</a:t>
              </a:r>
            </a:p>
            <a:p>
              <a:pPr algn="l">
                <a:buClr>
                  <a:srgbClr val="003366"/>
                </a:buClr>
                <a:buSzPct val="70000"/>
                <a:buNone/>
              </a:pPr>
              <a:r>
                <a:rPr kumimoji="1" lang="en-US" altLang="ja-JP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lang="ja-JP" altLang="en-US" sz="1600" b="1" dirty="0" smtClean="0">
                  <a:solidFill>
                    <a:srgbClr val="F8F8F8"/>
                  </a:solidFill>
                  <a:latin typeface="Tahoma" pitchFamily="34" charset="0"/>
                </a:rPr>
                <a:t>試験マス 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質量 </a:t>
              </a:r>
              <a:r>
                <a:rPr lang="ja-JP" altLang="en-US" sz="1600" b="1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</a:rPr>
                <a:t>数</a:t>
              </a:r>
              <a:r>
                <a:rPr kumimoji="1" lang="en-US" altLang="ja-JP" sz="16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kg</a:t>
              </a:r>
              <a:endPara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PDH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法により信号取得・制御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16013" y="5084763"/>
            <a:ext cx="3095625" cy="1314450"/>
            <a:chOff x="703" y="3203"/>
            <a:chExt cx="1950" cy="828"/>
          </a:xfrm>
        </p:grpSpPr>
        <p:sp>
          <p:nvSpPr>
            <p:cNvPr id="1145864" name="AutoShape 8"/>
            <p:cNvSpPr>
              <a:spLocks noChangeArrowheads="1"/>
            </p:cNvSpPr>
            <p:nvPr/>
          </p:nvSpPr>
          <p:spPr bwMode="auto">
            <a:xfrm>
              <a:off x="703" y="3203"/>
              <a:ext cx="1814" cy="817"/>
            </a:xfrm>
            <a:prstGeom prst="roundRect">
              <a:avLst>
                <a:gd name="adj" fmla="val 3069"/>
              </a:avLst>
            </a:prstGeom>
            <a:solidFill>
              <a:srgbClr val="CCFFCC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5" name="Rectangle 9"/>
            <p:cNvSpPr>
              <a:spLocks noChangeArrowheads="1"/>
            </p:cNvSpPr>
            <p:nvPr/>
          </p:nvSpPr>
          <p:spPr bwMode="auto">
            <a:xfrm>
              <a:off x="748" y="3203"/>
              <a:ext cx="1905" cy="8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99FF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レーザー光源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Yb:YAG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出力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1600" b="1" kern="120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25mW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ヨウ素飽和吸収による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　　　　　　周波数安定化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859338" y="908050"/>
            <a:ext cx="3744912" cy="863600"/>
            <a:chOff x="3061" y="663"/>
            <a:chExt cx="2359" cy="544"/>
          </a:xfrm>
        </p:grpSpPr>
        <p:sp>
          <p:nvSpPr>
            <p:cNvPr id="1145867" name="AutoShape 11"/>
            <p:cNvSpPr>
              <a:spLocks noChangeArrowheads="1"/>
            </p:cNvSpPr>
            <p:nvPr/>
          </p:nvSpPr>
          <p:spPr bwMode="auto">
            <a:xfrm>
              <a:off x="3061" y="663"/>
              <a:ext cx="2223" cy="544"/>
            </a:xfrm>
            <a:prstGeom prst="roundRect">
              <a:avLst>
                <a:gd name="adj" fmla="val 3069"/>
              </a:avLst>
            </a:prstGeom>
            <a:solidFill>
              <a:srgbClr val="FFFF99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8" name="Rectangle 12"/>
            <p:cNvSpPr>
              <a:spLocks noChangeArrowheads="1"/>
            </p:cNvSpPr>
            <p:nvPr/>
          </p:nvSpPr>
          <p:spPr bwMode="auto">
            <a:xfrm>
              <a:off x="3106" y="663"/>
              <a:ext cx="2314" cy="5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ドラッグフリー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ローカルセンサで相対変動検出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スラスタ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にフィードバック</a:t>
              </a:r>
              <a:endPara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145869" name="Rectangle 13"/>
          <p:cNvSpPr>
            <a:spLocks noChangeArrowheads="1"/>
          </p:cNvSpPr>
          <p:nvPr/>
        </p:nvSpPr>
        <p:spPr bwMode="auto">
          <a:xfrm>
            <a:off x="684213" y="908050"/>
            <a:ext cx="45720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ミッション機器重量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150kg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ミッション機器空間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 95 cm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89138"/>
            <a:ext cx="7848600" cy="303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概要</a:t>
            </a:r>
            <a:endParaRPr lang="en-US" altLang="ja-JP" dirty="0"/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643174" y="997205"/>
            <a:ext cx="5886432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/>
              <a:t>DECIGO</a:t>
            </a:r>
            <a:r>
              <a:rPr lang="ja-JP" altLang="en-US" sz="2200" b="1" dirty="0"/>
              <a:t>パスファインダー </a:t>
            </a:r>
            <a:r>
              <a:rPr lang="en-US" altLang="ja-JP" sz="2200" b="1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3143240" y="1928802"/>
            <a:ext cx="4884811" cy="1500198"/>
          </a:xfrm>
          <a:prstGeom prst="roundRect">
            <a:avLst>
              <a:gd name="adj" fmla="val 3069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2857488" y="1928802"/>
            <a:ext cx="5688013" cy="14607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小型衛星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2000" b="1" dirty="0" smtClean="0">
                <a:solidFill>
                  <a:srgbClr val="99FF99"/>
                </a:solidFill>
                <a:latin typeface="Tahoma" pitchFamily="34" charset="0"/>
              </a:rPr>
              <a:t>重量 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350kg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 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500km)</a:t>
            </a:r>
            <a:endParaRPr kumimoji="1" lang="en-US" altLang="ja-JP" sz="2000" b="1" kern="1200" dirty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非接触保持された試験</a:t>
            </a:r>
            <a:r>
              <a:rPr kumimoji="1" lang="ja-JP" altLang="en-US" sz="18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マスの変動を</a:t>
            </a:r>
            <a:endParaRPr kumimoji="1" lang="en-US" altLang="ja-JP" sz="1800" b="1" kern="1200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　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　　　　　レーザー干渉計を用いて精密計測</a:t>
            </a:r>
            <a:endParaRPr kumimoji="1" lang="ja-JP" altLang="en-US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3143240" y="1436928"/>
            <a:ext cx="5688012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20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3473403" y="4000504"/>
            <a:ext cx="47244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　</a:t>
            </a:r>
            <a:endParaRPr kumimoji="1" lang="en-US" altLang="ja-JP" sz="20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銀河の成り立ち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地球環境モニタ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0" name="Rectangle 48"/>
          <p:cNvSpPr>
            <a:spLocks noChangeArrowheads="1"/>
          </p:cNvSpPr>
          <p:nvPr/>
        </p:nvSpPr>
        <p:spPr bwMode="auto">
          <a:xfrm>
            <a:off x="3500430" y="4714884"/>
            <a:ext cx="51816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99FF99"/>
                </a:solidFill>
                <a:latin typeface="Tahoma" pitchFamily="34" charset="0"/>
              </a:rPr>
              <a:t>先端科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学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確立</a:t>
            </a:r>
            <a:endParaRPr kumimoji="1" lang="en-US" altLang="ja-JP" sz="2000" b="1" kern="1200" dirty="0" smtClean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宇宙・無重力環境利用の新しい可能性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1" name="AutoShape 49"/>
          <p:cNvSpPr>
            <a:spLocks noChangeArrowheads="1"/>
          </p:cNvSpPr>
          <p:nvPr/>
        </p:nvSpPr>
        <p:spPr bwMode="auto">
          <a:xfrm rot="5400000">
            <a:off x="5081371" y="3321230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CC">
              <a:alpha val="2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角丸四角形 50"/>
          <p:cNvSpPr/>
          <p:nvPr/>
        </p:nvSpPr>
        <p:spPr bwMode="auto">
          <a:xfrm>
            <a:off x="3473403" y="3929066"/>
            <a:ext cx="5072098" cy="1571636"/>
          </a:xfrm>
          <a:prstGeom prst="roundRect">
            <a:avLst>
              <a:gd name="adj" fmla="val 5874"/>
            </a:avLst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3562376" y="5814972"/>
            <a:ext cx="5224466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小型科学衛星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3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号機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(~2015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年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)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を目指す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2613233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3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推進体制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53702" name="Rectangle 6"/>
          <p:cNvSpPr>
            <a:spLocks noChangeArrowheads="1"/>
          </p:cNvSpPr>
          <p:nvPr/>
        </p:nvSpPr>
        <p:spPr bwMode="auto">
          <a:xfrm>
            <a:off x="214282" y="3286124"/>
            <a:ext cx="1714512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DPF-WG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</a:rPr>
              <a:t> 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84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 </a:t>
            </a:r>
            <a:endParaRPr kumimoji="1" lang="en-US" altLang="ja-JP" sz="1800" b="1" kern="1200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</a:rPr>
              <a:t>       </a:t>
            </a:r>
            <a:r>
              <a:rPr kumimoji="1" lang="en-US" altLang="ja-JP" sz="18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137</a:t>
            </a:r>
            <a:r>
              <a:rPr kumimoji="1" lang="ja-JP" altLang="en-US" sz="18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名</a:t>
            </a:r>
          </a:p>
        </p:txBody>
      </p:sp>
      <p:pic>
        <p:nvPicPr>
          <p:cNvPr id="115814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571604" y="857232"/>
            <a:ext cx="7142620" cy="55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角丸四角形 26"/>
          <p:cNvSpPr/>
          <p:nvPr/>
        </p:nvSpPr>
        <p:spPr bwMode="auto">
          <a:xfrm>
            <a:off x="428596" y="3571876"/>
            <a:ext cx="3357586" cy="207170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428992" y="4572008"/>
            <a:ext cx="3286148" cy="1714512"/>
          </a:xfrm>
          <a:prstGeom prst="roundRect">
            <a:avLst>
              <a:gd name="adj" fmla="val 5874"/>
            </a:avLst>
          </a:prstGeom>
          <a:solidFill>
            <a:srgbClr val="080808"/>
          </a:solidFill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干渉計モジュール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13766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26782" y="1714488"/>
            <a:ext cx="3906111" cy="3463928"/>
          </a:xfrm>
          <a:prstGeom prst="rect">
            <a:avLst/>
          </a:prstGeom>
          <a:noFill/>
        </p:spPr>
      </p:pic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レーザー干渉計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試験マス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センサ 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を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モジュール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化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500034" y="4929198"/>
            <a:ext cx="1643074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上田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麻生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道村</a:t>
            </a:r>
            <a:endParaRPr lang="en-US" altLang="ja-JP" sz="12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(NAO,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東大理</a:t>
            </a:r>
            <a:r>
              <a:rPr lang="en-US" altLang="zh-TW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)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5643570" y="2119962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干渉計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</a:t>
            </a: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モジュール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6357950" y="2643182"/>
            <a:ext cx="500066" cy="78581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86578" y="3357562"/>
            <a:ext cx="857256" cy="64294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571472" y="3571876"/>
            <a:ext cx="342902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干渉計モジュール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重力波観測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重力勾配計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285852" y="1428736"/>
            <a:ext cx="414340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試験マスモジュール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重力・重力波を観測するための基準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1285852" y="1428736"/>
            <a:ext cx="4000528" cy="200026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500034" y="4623345"/>
            <a:ext cx="1571636" cy="3058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開発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1" name="図 20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2214554"/>
            <a:ext cx="1785950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3428992" y="4572008"/>
            <a:ext cx="2571768" cy="96488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レーザーセンサ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重力観測用の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05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高感度変位センサ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571604" y="2524137"/>
            <a:ext cx="2786082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佐藤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鳥居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 若林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江尻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鈴木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川村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Sun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法政大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NAO,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   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お茶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,Stanford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大</a:t>
            </a:r>
            <a:r>
              <a:rPr kumimoji="1" lang="en-US" altLang="ja-JP" sz="12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1500166" y="2265891"/>
            <a:ext cx="1571636" cy="3058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開発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3786182" y="5787922"/>
            <a:ext cx="2786082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新谷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麻生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道村</a:t>
            </a:r>
            <a:endParaRPr lang="en-US" altLang="ja-JP" sz="1200" b="1" dirty="0" smtClean="0">
              <a:solidFill>
                <a:srgbClr val="CCEC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東大地震研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東大理</a:t>
            </a:r>
            <a:r>
              <a:rPr kumimoji="1" lang="en-US" altLang="ja-JP" sz="12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2554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85918" y="4245991"/>
            <a:ext cx="1500198" cy="1254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Rectangle 14"/>
          <p:cNvSpPr>
            <a:spLocks noChangeArrowheads="1"/>
          </p:cNvSpPr>
          <p:nvPr/>
        </p:nvSpPr>
        <p:spPr bwMode="auto">
          <a:xfrm>
            <a:off x="3643306" y="5552039"/>
            <a:ext cx="1571636" cy="3058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開発</a:t>
            </a: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8" name="図 37" descr="PICT00520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5318557" y="4968460"/>
            <a:ext cx="1521441" cy="10142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安定化レーザー光源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13766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26782" y="1714488"/>
            <a:ext cx="3906111" cy="3463928"/>
          </a:xfrm>
          <a:prstGeom prst="rect">
            <a:avLst/>
          </a:prstGeom>
          <a:noFill/>
        </p:spPr>
      </p:pic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296167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+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システムを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モジュール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化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1428728" y="5715016"/>
            <a:ext cx="3224201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武者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中村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電気通信大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長野　</a:t>
            </a:r>
            <a:r>
              <a:rPr lang="zh-TW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zh-TW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(NICT)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5500694" y="2119962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</a:t>
            </a:r>
            <a:endParaRPr kumimoji="1" lang="en-US" altLang="ja-JP" sz="1400" b="1" kern="12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レーザー</a:t>
            </a:r>
            <a:r>
              <a:rPr kumimoji="1" lang="ja-JP" altLang="en-US" sz="1400" b="1" kern="1200" dirty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6357950" y="2643182"/>
            <a:ext cx="357190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15140" y="2857496"/>
            <a:ext cx="928694" cy="613470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rtlCol="0" anchor="ctr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928662" y="4118136"/>
            <a:ext cx="3929090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ヨウ素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飽和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吸収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に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よる安定化制御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周波数基準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　　　　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擾乱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耐性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1000100" y="3429000"/>
            <a:ext cx="2000264" cy="275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沼田 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kumimoji="1" lang="en-US" altLang="ja-JP" sz="12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NASA/GSFC)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000100" y="1571612"/>
            <a:ext cx="3929090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ファイバーレーザー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小型・軽量化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耐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振動性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pic>
        <p:nvPicPr>
          <p:cNvPr id="12544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71736" y="2285992"/>
            <a:ext cx="2428892" cy="151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1000100" y="3148443"/>
            <a:ext cx="1571636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開発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357454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57554" y="4201976"/>
            <a:ext cx="2367171" cy="1941667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1285852" y="5429264"/>
            <a:ext cx="1571636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BBM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開発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4071942"/>
            <a:ext cx="4929222" cy="221457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正方形/長方形 41"/>
          <p:cNvSpPr/>
          <p:nvPr/>
        </p:nvSpPr>
        <p:spPr bwMode="auto">
          <a:xfrm>
            <a:off x="3929058" y="4786322"/>
            <a:ext cx="1143008" cy="1143009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姿勢・ドラッグフリー制御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137666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26782" y="1714488"/>
            <a:ext cx="3906111" cy="3463928"/>
          </a:xfrm>
          <a:prstGeom prst="rect">
            <a:avLst/>
          </a:prstGeom>
          <a:noFill/>
        </p:spPr>
      </p:pic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796233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chemeClr val="bg1"/>
                </a:solidFill>
                <a:latin typeface="Tahoma" pitchFamily="34" charset="0"/>
              </a:rPr>
              <a:t>姿勢・ドラッグフリー制御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衛星構造検討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制御則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ミッションスラスタ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0" name="Rectangle 14"/>
          <p:cNvSpPr>
            <a:spLocks noChangeArrowheads="1"/>
          </p:cNvSpPr>
          <p:nvPr/>
        </p:nvSpPr>
        <p:spPr bwMode="auto">
          <a:xfrm>
            <a:off x="2357422" y="5991054"/>
            <a:ext cx="3643338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船木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中川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堀澤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小泉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(JAXA,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防衛大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東海大</a:t>
            </a:r>
            <a:r>
              <a:rPr lang="en-US" altLang="zh-TW" sz="12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)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5357818" y="2285992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小型・低雑音</a:t>
            </a:r>
            <a:endParaRPr kumimoji="1" lang="en-US" altLang="ja-JP" sz="1400" b="1" kern="12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      スラスタ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6215074" y="2786058"/>
            <a:ext cx="357190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6715140" y="1643051"/>
            <a:ext cx="928694" cy="1285884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5" name="Rectangle 14"/>
          <p:cNvSpPr>
            <a:spLocks noChangeArrowheads="1"/>
          </p:cNvSpPr>
          <p:nvPr/>
        </p:nvSpPr>
        <p:spPr bwMode="auto">
          <a:xfrm>
            <a:off x="1000100" y="3917950"/>
            <a:ext cx="3929090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小型・低雑音スラスタシステム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3000364" y="3216154"/>
            <a:ext cx="2000264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森脇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坂井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河野 </a:t>
            </a:r>
            <a:endParaRPr lang="en-US" altLang="ja-JP" sz="1200" b="1" dirty="0" smtClean="0">
              <a:solidFill>
                <a:srgbClr val="CCEC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 (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東大・新領域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JAXA</a:t>
            </a:r>
            <a:r>
              <a:rPr kumimoji="1" lang="en-US" altLang="ja-JP" sz="12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1000100" y="1571612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衛星構成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熱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構造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検討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</a:p>
        </p:txBody>
      </p: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2857488" y="2930402"/>
            <a:ext cx="207170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衛星・スラスタ構成検討   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928662" y="1571612"/>
            <a:ext cx="4214842" cy="2143140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928662" y="3857628"/>
            <a:ext cx="4929222" cy="2428892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0997" y="1928802"/>
            <a:ext cx="1816491" cy="171451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20" name="角丸四角形 19"/>
          <p:cNvSpPr/>
          <p:nvPr/>
        </p:nvSpPr>
        <p:spPr bwMode="auto">
          <a:xfrm>
            <a:off x="6572264" y="3071811"/>
            <a:ext cx="285752" cy="285752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7929586" y="2214554"/>
            <a:ext cx="107157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マスト構造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H="1" flipV="1">
            <a:off x="7715272" y="2214554"/>
            <a:ext cx="285752" cy="142876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2928926" y="1928802"/>
            <a:ext cx="2500330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重力傾度安定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衛星外乱評価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ドラッグフリー制御則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Picture 2" descr="　スリットFEE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4857760"/>
            <a:ext cx="1704368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1214414" y="4214818"/>
            <a:ext cx="4643470" cy="60721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スラスタ開発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推力雑音測定装置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スラスタシステム検討</a:t>
            </a:r>
            <a:endParaRPr kumimoji="1" lang="ja-JP" altLang="en-US" sz="16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7" name="図 26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488" y="4786322"/>
            <a:ext cx="928694" cy="1096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図 3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4929198"/>
            <a:ext cx="785818" cy="642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図 37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496" y="4876339"/>
            <a:ext cx="1000132" cy="1052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図 16" descr="photo_sat_3_01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7554" y="2285992"/>
            <a:ext cx="160762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76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信号処理・制御システム</a:t>
            </a:r>
            <a:endParaRPr lang="ja-JP" altLang="en-US" dirty="0"/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13766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26782" y="1714488"/>
            <a:ext cx="3906111" cy="3463928"/>
          </a:xfrm>
          <a:prstGeom prst="rect">
            <a:avLst/>
          </a:prstGeom>
          <a:noFill/>
        </p:spPr>
      </p:pic>
      <p:sp>
        <p:nvSpPr>
          <p:cNvPr id="29" name="Rectangle 14"/>
          <p:cNvSpPr>
            <a:spLocks noChangeArrowheads="1"/>
          </p:cNvSpPr>
          <p:nvPr/>
        </p:nvSpPr>
        <p:spPr bwMode="auto">
          <a:xfrm>
            <a:off x="847733" y="928670"/>
            <a:ext cx="7796233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chemeClr val="bg1"/>
                </a:solidFill>
                <a:latin typeface="Tahoma" pitchFamily="34" charset="0"/>
              </a:rPr>
              <a:t>信号処理・制御システム</a:t>
            </a:r>
            <a:r>
              <a:rPr kumimoji="1" lang="ja-JP" altLang="en-US" sz="2000" b="1" kern="1200" dirty="0" smtClean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SpW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ベースの信号処理システム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2" name="Text Box 4"/>
          <p:cNvSpPr txBox="1">
            <a:spLocks noChangeAspect="1" noChangeArrowheads="1"/>
          </p:cNvSpPr>
          <p:nvPr/>
        </p:nvSpPr>
        <p:spPr bwMode="auto">
          <a:xfrm>
            <a:off x="5357818" y="2285992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信号処理・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ja-JP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 </a:t>
            </a: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通信</a:t>
            </a:r>
            <a:r>
              <a:rPr kumimoji="1" lang="ja-JP" altLang="en-US" sz="14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システム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3" name="Line 13"/>
          <p:cNvSpPr>
            <a:spLocks noChangeShapeType="1"/>
          </p:cNvSpPr>
          <p:nvPr/>
        </p:nvSpPr>
        <p:spPr bwMode="auto">
          <a:xfrm>
            <a:off x="6215074" y="2786058"/>
            <a:ext cx="357190" cy="357190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7358082" y="3357562"/>
            <a:ext cx="285752" cy="357190"/>
          </a:xfrm>
          <a:prstGeom prst="roundRect">
            <a:avLst>
              <a:gd name="adj" fmla="val 20770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714348" y="3143248"/>
            <a:ext cx="2500330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高島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穀山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安東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石徹白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湯浅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                (JAXA,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京大</a:t>
            </a:r>
            <a:r>
              <a:rPr kumimoji="1" lang="en-US" altLang="ja-JP" sz="12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7" name="Rectangle 14"/>
          <p:cNvSpPr>
            <a:spLocks noChangeArrowheads="1"/>
          </p:cNvSpPr>
          <p:nvPr/>
        </p:nvSpPr>
        <p:spPr bwMode="auto">
          <a:xfrm>
            <a:off x="785786" y="1571612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SpC2 + SpW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信号処理システム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SDS-1/SWIM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による宇宙実証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0" name="角丸四角形 39"/>
          <p:cNvSpPr/>
          <p:nvPr/>
        </p:nvSpPr>
        <p:spPr bwMode="auto">
          <a:xfrm>
            <a:off x="714348" y="1500174"/>
            <a:ext cx="4429156" cy="2143140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0" name="角丸四角形 19"/>
          <p:cNvSpPr/>
          <p:nvPr/>
        </p:nvSpPr>
        <p:spPr bwMode="auto">
          <a:xfrm>
            <a:off x="6572264" y="3071810"/>
            <a:ext cx="571504" cy="428627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Text Box 4"/>
          <p:cNvSpPr txBox="1">
            <a:spLocks noChangeAspect="1" noChangeArrowheads="1"/>
          </p:cNvSpPr>
          <p:nvPr/>
        </p:nvSpPr>
        <p:spPr bwMode="auto">
          <a:xfrm>
            <a:off x="5500694" y="4500570"/>
            <a:ext cx="14287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試験マス</a:t>
            </a:r>
            <a:endParaRPr lang="en-US" altLang="ja-JP" sz="1400" b="1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4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　制御モジュール</a:t>
            </a:r>
            <a:endParaRPr kumimoji="1" lang="ja-JP" altLang="en-US" sz="14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Line 13"/>
          <p:cNvSpPr>
            <a:spLocks noChangeShapeType="1"/>
          </p:cNvSpPr>
          <p:nvPr/>
        </p:nvSpPr>
        <p:spPr bwMode="auto">
          <a:xfrm flipV="1">
            <a:off x="6429388" y="3714752"/>
            <a:ext cx="928694" cy="785818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41" name="Picture 7" descr="IMG_312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248" y="2355282"/>
            <a:ext cx="738735" cy="716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8" descr="IMG_31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57422" y="2346121"/>
            <a:ext cx="773122" cy="723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Rectangle 20"/>
          <p:cNvSpPr>
            <a:spLocks noChangeArrowheads="1"/>
          </p:cNvSpPr>
          <p:nvPr/>
        </p:nvSpPr>
        <p:spPr bwMode="auto">
          <a:xfrm>
            <a:off x="4429124" y="2233190"/>
            <a:ext cx="642942" cy="33855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</a:t>
            </a:r>
            <a:endParaRPr kumimoji="1" lang="en-US" altLang="ja-JP" sz="800" b="1" kern="1200" dirty="0" smtClean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JAXA</a:t>
            </a:r>
            <a:endParaRPr kumimoji="1" lang="en-US" altLang="ja-JP" sz="8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" name="角丸四角形 47"/>
          <p:cNvSpPr/>
          <p:nvPr/>
        </p:nvSpPr>
        <p:spPr bwMode="auto">
          <a:xfrm>
            <a:off x="3786182" y="3071810"/>
            <a:ext cx="500066" cy="500066"/>
          </a:xfrm>
          <a:prstGeom prst="roundRect">
            <a:avLst>
              <a:gd name="adj" fmla="val 43334"/>
            </a:avLst>
          </a:prstGeom>
          <a:noFill/>
          <a:ln w="63500">
            <a:solidFill>
              <a:schemeClr val="bg1">
                <a:lumMod val="75000"/>
              </a:schemeClr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9" name="Text Box 4"/>
          <p:cNvSpPr txBox="1">
            <a:spLocks noChangeAspect="1" noChangeArrowheads="1"/>
          </p:cNvSpPr>
          <p:nvPr/>
        </p:nvSpPr>
        <p:spPr bwMode="auto">
          <a:xfrm>
            <a:off x="4330390" y="3113693"/>
            <a:ext cx="1214446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</a:t>
            </a:r>
            <a:r>
              <a:rPr kumimoji="1" lang="ja-JP" altLang="en-US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1100" b="1" kern="1200" dirty="0" smtClean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ja-JP" altLang="en-US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　</a:t>
            </a:r>
            <a:r>
              <a:rPr lang="en-US" altLang="ja-JP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(2009</a:t>
            </a:r>
            <a:r>
              <a:rPr lang="ja-JP" altLang="en-US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年</a:t>
            </a:r>
            <a:r>
              <a:rPr lang="en-US" altLang="ja-JP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1</a:t>
            </a:r>
            <a:r>
              <a:rPr lang="ja-JP" altLang="en-US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月</a:t>
            </a:r>
            <a:r>
              <a:rPr lang="en-US" altLang="ja-JP" sz="1100" b="1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</a:rPr>
              <a:t>)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0" name="Text Box 4"/>
          <p:cNvSpPr txBox="1">
            <a:spLocks noChangeAspect="1" noChangeArrowheads="1"/>
          </p:cNvSpPr>
          <p:nvPr/>
        </p:nvSpPr>
        <p:spPr bwMode="auto">
          <a:xfrm>
            <a:off x="2285984" y="2283844"/>
            <a:ext cx="10001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Text Box 4"/>
          <p:cNvSpPr txBox="1">
            <a:spLocks noChangeAspect="1" noChangeArrowheads="1"/>
          </p:cNvSpPr>
          <p:nvPr/>
        </p:nvSpPr>
        <p:spPr bwMode="auto">
          <a:xfrm>
            <a:off x="1500166" y="2307986"/>
            <a:ext cx="785818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chemeClr val="bg1">
                    <a:lumMod val="9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SpC2</a:t>
            </a:r>
            <a:endParaRPr kumimoji="1" lang="ja-JP" altLang="en-US" sz="11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2" name="角丸四角形 51"/>
          <p:cNvSpPr/>
          <p:nvPr/>
        </p:nvSpPr>
        <p:spPr bwMode="auto">
          <a:xfrm>
            <a:off x="1500166" y="2283844"/>
            <a:ext cx="1643074" cy="785818"/>
          </a:xfrm>
          <a:prstGeom prst="roundRect">
            <a:avLst>
              <a:gd name="adj" fmla="val 20770"/>
            </a:avLst>
          </a:prstGeom>
          <a:noFill/>
          <a:ln w="635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wrap="square" rtlCol="0" anchor="ctr">
            <a:no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chemeClr val="bg1">
                  <a:lumMod val="9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3" name="Line 13"/>
          <p:cNvSpPr>
            <a:spLocks noChangeShapeType="1"/>
          </p:cNvSpPr>
          <p:nvPr/>
        </p:nvSpPr>
        <p:spPr bwMode="auto">
          <a:xfrm>
            <a:off x="3143240" y="2857496"/>
            <a:ext cx="642942" cy="366714"/>
          </a:xfrm>
          <a:prstGeom prst="line">
            <a:avLst/>
          </a:prstGeom>
          <a:noFill/>
          <a:ln w="38100">
            <a:solidFill>
              <a:schemeClr val="bg1">
                <a:lumMod val="75000"/>
              </a:schemeClr>
            </a:solidFill>
            <a:round/>
            <a:headEnd/>
            <a:tailEnd type="triangle" w="med" len="med"/>
          </a:ln>
          <a:effectLst/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 dirty="0">
              <a:solidFill>
                <a:schemeClr val="bg1">
                  <a:lumMod val="90000"/>
                </a:schemeClr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4" name="Rectangle 14"/>
          <p:cNvSpPr>
            <a:spLocks noChangeArrowheads="1"/>
          </p:cNvSpPr>
          <p:nvPr/>
        </p:nvSpPr>
        <p:spPr bwMode="auto">
          <a:xfrm>
            <a:off x="714348" y="2742489"/>
            <a:ext cx="928694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運用中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Rectangle 14"/>
          <p:cNvSpPr>
            <a:spLocks noChangeArrowheads="1"/>
          </p:cNvSpPr>
          <p:nvPr/>
        </p:nvSpPr>
        <p:spPr bwMode="auto">
          <a:xfrm>
            <a:off x="1357290" y="3786190"/>
            <a:ext cx="392909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試験マスの非接触制御と精密計測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 SWIM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による宇宙実証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56" name="図 55" descr="090512_SWIM_seigy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873522" y="4454895"/>
            <a:ext cx="1571636" cy="1617311"/>
          </a:xfrm>
          <a:prstGeom prst="rect">
            <a:avLst/>
          </a:prstGeom>
        </p:spPr>
      </p:pic>
      <p:pic>
        <p:nvPicPr>
          <p:cNvPr id="12564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85852" y="4429132"/>
            <a:ext cx="2589211" cy="1658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Rectangle 14"/>
          <p:cNvSpPr>
            <a:spLocks noChangeArrowheads="1"/>
          </p:cNvSpPr>
          <p:nvPr/>
        </p:nvSpPr>
        <p:spPr bwMode="auto">
          <a:xfrm>
            <a:off x="1793869" y="6064255"/>
            <a:ext cx="928694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運用中</a:t>
            </a:r>
            <a:endParaRPr kumimoji="1" lang="ja-JP" altLang="en-US" sz="14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8" name="Rectangle 14"/>
          <p:cNvSpPr>
            <a:spLocks noChangeArrowheads="1"/>
          </p:cNvSpPr>
          <p:nvPr/>
        </p:nvSpPr>
        <p:spPr bwMode="auto">
          <a:xfrm>
            <a:off x="2500298" y="6062492"/>
            <a:ext cx="3214710" cy="2954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高島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穀山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安東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…  (JAXA,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東大</a:t>
            </a:r>
            <a:r>
              <a:rPr lang="en-US" altLang="ja-JP" sz="1200" b="1" dirty="0" smtClean="0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200" b="1" dirty="0" smtClean="0">
                <a:solidFill>
                  <a:srgbClr val="CCECFF"/>
                </a:solidFill>
                <a:latin typeface="Tahoma" pitchFamily="34" charset="0"/>
              </a:rPr>
              <a:t>京大</a:t>
            </a:r>
            <a:r>
              <a:rPr kumimoji="1" lang="en-US" altLang="ja-JP" sz="12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2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60" name="角丸四角形 59"/>
          <p:cNvSpPr/>
          <p:nvPr/>
        </p:nvSpPr>
        <p:spPr bwMode="auto">
          <a:xfrm>
            <a:off x="1223938" y="3786190"/>
            <a:ext cx="4276756" cy="2571768"/>
          </a:xfrm>
          <a:prstGeom prst="roundRect">
            <a:avLst>
              <a:gd name="adj" fmla="val 5874"/>
            </a:avLst>
          </a:prstGeom>
          <a:noFill/>
          <a:ln w="50800">
            <a:solidFill>
              <a:srgbClr val="333333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体制の強化</a:t>
            </a:r>
            <a:endParaRPr lang="ja-JP" altLang="en-US" dirty="0"/>
          </a:p>
        </p:txBody>
      </p:sp>
      <p:sp>
        <p:nvSpPr>
          <p:cNvPr id="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785786" y="857232"/>
            <a:ext cx="792961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LISA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との協力関係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LISA/LPF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の技術情報や経験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サポートレターの提供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     LISA-DECIGO workshop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(2008.11)</a:t>
            </a:r>
            <a:endParaRPr lang="en-US" altLang="ja-JP" sz="16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スタンフォード大グループ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     Dan Debra: 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ドラッグフリー衛星の創始者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，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Gravity Probe B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の副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PI</a:t>
            </a: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の帯電制御，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       </a:t>
            </a:r>
            <a:r>
              <a:rPr lang="en-US" altLang="ja-JP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ドラッグフリーへの協力</a:t>
            </a:r>
            <a:endParaRPr lang="ja-JP" altLang="en-US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・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研究開発本部・誘導制御グループ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との協力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DECIGO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のフォーメーションフライト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,  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のドラッグフリー制御への協力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・東京大学ビッグバンセンター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   (RESCEU)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DECIGO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を主要プロジェクトとしてサポート　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	(2009.4-)</a:t>
            </a: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・地球重力場観測グループ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   (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</a:rPr>
              <a:t>京大理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</a:rPr>
              <a:t>東大地震研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99FF99"/>
                </a:solidFill>
                <a:latin typeface="Tahoma" pitchFamily="34" charset="0"/>
              </a:rPr>
              <a:t>地球研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, NAOJ)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1800" b="1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観測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データ解析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得られる科学的成果の検討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8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・国立天文台 先端技術センター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</a:rPr>
              <a:t>   (ATC)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 中核機関としての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DECIGO/DPF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サポート　議論開始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           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まとめ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DECIGO-PF</a:t>
            </a:r>
          </a:p>
        </p:txBody>
      </p:sp>
      <p:sp>
        <p:nvSpPr>
          <p:cNvPr id="5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089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57238" y="917575"/>
            <a:ext cx="8386762" cy="606425"/>
          </a:xfrm>
          <a:prstGeom prst="rect">
            <a:avLst/>
          </a:prstGeom>
        </p:spPr>
        <p:txBody>
          <a:bodyPr/>
          <a:lstStyle/>
          <a:p>
            <a:pPr>
              <a:buFont typeface="Wingdings" pitchFamily="2" charset="2"/>
              <a:buNone/>
            </a:pPr>
            <a:r>
              <a:rPr lang="en-US" altLang="ja-JP" sz="2200" b="1" dirty="0"/>
              <a:t>DECIGO</a:t>
            </a:r>
            <a:r>
              <a:rPr lang="ja-JP" altLang="en-US" sz="2200" b="1" dirty="0"/>
              <a:t>パスファインダー </a:t>
            </a:r>
            <a:r>
              <a:rPr lang="en-US" altLang="ja-JP" sz="2200" b="1" dirty="0"/>
              <a:t>(DPF) </a:t>
            </a:r>
          </a:p>
        </p:txBody>
      </p:sp>
      <p:sp>
        <p:nvSpPr>
          <p:cNvPr id="1108996" name="AutoShape 4"/>
          <p:cNvSpPr>
            <a:spLocks noChangeArrowheads="1"/>
          </p:cNvSpPr>
          <p:nvPr/>
        </p:nvSpPr>
        <p:spPr bwMode="auto">
          <a:xfrm>
            <a:off x="714348" y="1857364"/>
            <a:ext cx="5257807" cy="1500198"/>
          </a:xfrm>
          <a:prstGeom prst="roundRect">
            <a:avLst>
              <a:gd name="adj" fmla="val 3069"/>
            </a:avLst>
          </a:prstGeom>
          <a:solidFill>
            <a:srgbClr val="FFFFFF">
              <a:alpha val="9804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7" name="Rectangle 5"/>
          <p:cNvSpPr>
            <a:spLocks noChangeArrowheads="1"/>
          </p:cNvSpPr>
          <p:nvPr/>
        </p:nvSpPr>
        <p:spPr bwMode="auto">
          <a:xfrm>
            <a:off x="384185" y="1857364"/>
            <a:ext cx="5688013" cy="14607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小型衛星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(95cm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500km,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太陽同期軌道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b="1" kern="1200" dirty="0" smtClean="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b="1" dirty="0" smtClean="0">
                <a:solidFill>
                  <a:srgbClr val="B2B2B2"/>
                </a:solidFill>
                <a:latin typeface="Tahoma" pitchFamily="34" charset="0"/>
              </a:rPr>
              <a:t>試験</a:t>
            </a:r>
            <a:r>
              <a:rPr kumimoji="1" lang="ja-JP" altLang="en-US" sz="1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 </a:t>
            </a:r>
            <a:r>
              <a:rPr kumimoji="1" lang="en-US" altLang="ja-JP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基線長</a:t>
            </a:r>
            <a:r>
              <a:rPr kumimoji="1" lang="en-US" altLang="ja-JP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30cm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</a:t>
            </a:r>
            <a:r>
              <a:rPr kumimoji="1" lang="en-US" altLang="ja-JP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FP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共振器</a:t>
            </a:r>
          </a:p>
          <a:p>
            <a:pPr algn="l">
              <a:lnSpc>
                <a:spcPct val="114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1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</a:t>
            </a:r>
            <a:r>
              <a:rPr lang="ja-JP" altLang="en-US" sz="1800" b="1" dirty="0" smtClean="0">
                <a:solidFill>
                  <a:srgbClr val="B2B2B2"/>
                </a:solidFill>
                <a:latin typeface="Tahoma" pitchFamily="34" charset="0"/>
              </a:rPr>
              <a:t>安定化レーザー</a:t>
            </a:r>
            <a:r>
              <a:rPr kumimoji="1" lang="ja-JP" altLang="en-US" sz="1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  <a:r>
              <a:rPr lang="en-US" altLang="ja-JP" sz="1800" b="1" dirty="0" smtClean="0">
                <a:solidFill>
                  <a:srgbClr val="B2B2B2"/>
                </a:solidFill>
                <a:latin typeface="Tahoma" pitchFamily="34" charset="0"/>
              </a:rPr>
              <a:t>, </a:t>
            </a:r>
            <a:r>
              <a:rPr kumimoji="1" lang="ja-JP" altLang="en-US" sz="1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</a:t>
            </a:r>
            <a:r>
              <a:rPr kumimoji="1" lang="ja-JP" altLang="en-US" sz="18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・</a:t>
            </a:r>
            <a:r>
              <a:rPr kumimoji="1" lang="ja-JP" altLang="en-US" sz="1800" b="1" kern="1200" dirty="0" smtClean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フリー</a:t>
            </a:r>
            <a:r>
              <a:rPr lang="ja-JP" altLang="en-US" sz="1800" b="1" dirty="0" smtClean="0">
                <a:solidFill>
                  <a:srgbClr val="B2B2B2"/>
                </a:solidFill>
                <a:latin typeface="Tahoma" pitchFamily="34" charset="0"/>
              </a:rPr>
              <a:t>制御</a:t>
            </a:r>
            <a:endParaRPr kumimoji="1" lang="ja-JP" altLang="en-US" sz="1800" b="1" kern="1200" dirty="0">
              <a:solidFill>
                <a:srgbClr val="B2B2B2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8998" name="Rectangle 6"/>
          <p:cNvSpPr>
            <a:spLocks noChangeArrowheads="1"/>
          </p:cNvSpPr>
          <p:nvPr/>
        </p:nvSpPr>
        <p:spPr bwMode="auto">
          <a:xfrm>
            <a:off x="1000100" y="3929066"/>
            <a:ext cx="47244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　</a:t>
            </a:r>
            <a:endParaRPr kumimoji="1" lang="en-US" altLang="ja-JP" sz="20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銀河の成り立ち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地球環境モニタ</a:t>
            </a: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0" name="Rectangle 48"/>
          <p:cNvSpPr>
            <a:spLocks noChangeArrowheads="1"/>
          </p:cNvSpPr>
          <p:nvPr/>
        </p:nvSpPr>
        <p:spPr bwMode="auto">
          <a:xfrm>
            <a:off x="1071538" y="4714884"/>
            <a:ext cx="51816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99FF99"/>
                </a:solidFill>
                <a:latin typeface="Tahoma" pitchFamily="34" charset="0"/>
              </a:rPr>
              <a:t>先端科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学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</a:t>
            </a:r>
            <a:r>
              <a:rPr kumimoji="1" lang="ja-JP" altLang="en-US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確立</a:t>
            </a:r>
            <a:endParaRPr kumimoji="1" lang="en-US" altLang="ja-JP" sz="2000" b="1" kern="1200" dirty="0" smtClean="0">
              <a:solidFill>
                <a:srgbClr val="99FF99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 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無重力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環境利用の新しい可能性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1" name="AutoShape 49"/>
          <p:cNvSpPr>
            <a:spLocks noChangeArrowheads="1"/>
          </p:cNvSpPr>
          <p:nvPr/>
        </p:nvSpPr>
        <p:spPr bwMode="auto">
          <a:xfrm rot="5400000">
            <a:off x="2608068" y="3249792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 w="635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09043" name="Rectangle 51"/>
          <p:cNvSpPr>
            <a:spLocks noChangeArrowheads="1"/>
          </p:cNvSpPr>
          <p:nvPr/>
        </p:nvSpPr>
        <p:spPr bwMode="auto">
          <a:xfrm>
            <a:off x="1170004" y="1285860"/>
            <a:ext cx="5688012" cy="42043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20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1" name="角丸四角形 50"/>
          <p:cNvSpPr/>
          <p:nvPr/>
        </p:nvSpPr>
        <p:spPr bwMode="auto">
          <a:xfrm>
            <a:off x="1000100" y="3857628"/>
            <a:ext cx="4643470" cy="1571636"/>
          </a:xfrm>
          <a:prstGeom prst="roundRect">
            <a:avLst>
              <a:gd name="adj" fmla="val 5874"/>
            </a:avLst>
          </a:prstGeom>
          <a:noFill/>
          <a:ln w="12700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2" name="Rectangle 6"/>
          <p:cNvSpPr>
            <a:spLocks noChangeArrowheads="1"/>
          </p:cNvSpPr>
          <p:nvPr/>
        </p:nvSpPr>
        <p:spPr bwMode="auto">
          <a:xfrm>
            <a:off x="1000100" y="5650072"/>
            <a:ext cx="5224466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BBM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試作・試験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SDS-1/SWIM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による宇宙実証  が進行中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53" name="グループ化 52"/>
          <p:cNvGrpSpPr/>
          <p:nvPr/>
        </p:nvGrpSpPr>
        <p:grpSpPr>
          <a:xfrm>
            <a:off x="6084095" y="2133600"/>
            <a:ext cx="2910680" cy="2695583"/>
            <a:chOff x="6084095" y="2133600"/>
            <a:chExt cx="2910680" cy="2695583"/>
          </a:xfrm>
        </p:grpSpPr>
        <p:sp>
          <p:nvSpPr>
            <p:cNvPr id="1109000" name="AutoShape 8"/>
            <p:cNvSpPr>
              <a:spLocks noChangeAspect="1" noChangeArrowheads="1"/>
            </p:cNvSpPr>
            <p:nvPr/>
          </p:nvSpPr>
          <p:spPr bwMode="auto">
            <a:xfrm rot="5400000">
              <a:off x="6062663" y="3309938"/>
              <a:ext cx="214313" cy="171450"/>
            </a:xfrm>
            <a:prstGeom prst="flowChartManualOperation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1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8801100" y="3341688"/>
              <a:ext cx="214313" cy="173037"/>
            </a:xfrm>
            <a:prstGeom prst="flowChartManualOperation">
              <a:avLst/>
            </a:prstGeom>
            <a:solidFill>
              <a:srgbClr val="FF00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2" name="Oval 10"/>
            <p:cNvSpPr>
              <a:spLocks noChangeAspect="1" noChangeArrowheads="1"/>
            </p:cNvSpPr>
            <p:nvPr/>
          </p:nvSpPr>
          <p:spPr bwMode="auto">
            <a:xfrm>
              <a:off x="6240463" y="2133600"/>
              <a:ext cx="2600325" cy="259873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3" name="Text Box 11"/>
            <p:cNvSpPr txBox="1">
              <a:spLocks noChangeAspect="1" noChangeArrowheads="1"/>
            </p:cNvSpPr>
            <p:nvPr/>
          </p:nvSpPr>
          <p:spPr bwMode="auto">
            <a:xfrm>
              <a:off x="7077075" y="2671763"/>
              <a:ext cx="1544637" cy="369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1109004" name="Text Box 12"/>
            <p:cNvSpPr txBox="1">
              <a:spLocks noChangeAspect="1" noChangeArrowheads="1"/>
            </p:cNvSpPr>
            <p:nvPr/>
          </p:nvSpPr>
          <p:spPr bwMode="auto">
            <a:xfrm>
              <a:off x="7215188" y="3983038"/>
              <a:ext cx="1006475" cy="231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5F5F5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1109005" name="Rectangle 13"/>
            <p:cNvSpPr>
              <a:spLocks noChangeAspect="1" noChangeArrowheads="1"/>
            </p:cNvSpPr>
            <p:nvPr/>
          </p:nvSpPr>
          <p:spPr bwMode="auto">
            <a:xfrm rot="2679310">
              <a:off x="6840538" y="3379788"/>
              <a:ext cx="28575" cy="138113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6" name="Line 14"/>
            <p:cNvSpPr>
              <a:spLocks noChangeAspect="1" noChangeShapeType="1"/>
            </p:cNvSpPr>
            <p:nvPr/>
          </p:nvSpPr>
          <p:spPr bwMode="auto">
            <a:xfrm>
              <a:off x="6872288" y="3430588"/>
              <a:ext cx="1587" cy="4064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7" name="Line 15"/>
            <p:cNvSpPr>
              <a:spLocks noChangeAspect="1" noChangeShapeType="1"/>
            </p:cNvSpPr>
            <p:nvPr/>
          </p:nvSpPr>
          <p:spPr bwMode="auto">
            <a:xfrm>
              <a:off x="6869113" y="3960813"/>
              <a:ext cx="1587" cy="10953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8" name="Line 16"/>
            <p:cNvSpPr>
              <a:spLocks noChangeAspect="1" noChangeShapeType="1"/>
            </p:cNvSpPr>
            <p:nvPr/>
          </p:nvSpPr>
          <p:spPr bwMode="auto">
            <a:xfrm>
              <a:off x="6865938" y="4064000"/>
              <a:ext cx="268287" cy="15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09" name="Line 17"/>
            <p:cNvSpPr>
              <a:spLocks noChangeAspect="1" noChangeShapeType="1"/>
            </p:cNvSpPr>
            <p:nvPr/>
          </p:nvSpPr>
          <p:spPr bwMode="auto">
            <a:xfrm flipV="1">
              <a:off x="7123113" y="3635375"/>
              <a:ext cx="0" cy="43180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0" name="Line 18"/>
            <p:cNvSpPr>
              <a:spLocks noChangeAspect="1" noChangeShapeType="1"/>
            </p:cNvSpPr>
            <p:nvPr/>
          </p:nvSpPr>
          <p:spPr bwMode="auto">
            <a:xfrm>
              <a:off x="7112000" y="3649663"/>
              <a:ext cx="17303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19"/>
            <p:cNvGrpSpPr>
              <a:grpSpLocks noChangeAspect="1"/>
            </p:cNvGrpSpPr>
            <p:nvPr/>
          </p:nvGrpSpPr>
          <p:grpSpPr bwMode="auto">
            <a:xfrm>
              <a:off x="6781800" y="3821113"/>
              <a:ext cx="174625" cy="139700"/>
              <a:chOff x="5504" y="8144"/>
              <a:chExt cx="291" cy="236"/>
            </a:xfrm>
          </p:grpSpPr>
          <p:sp>
            <p:nvSpPr>
              <p:cNvPr id="1109012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13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109014" name="Rectangle 22"/>
            <p:cNvSpPr>
              <a:spLocks noChangeAspect="1" noChangeArrowheads="1"/>
            </p:cNvSpPr>
            <p:nvPr/>
          </p:nvSpPr>
          <p:spPr bwMode="auto">
            <a:xfrm>
              <a:off x="7308850" y="3498850"/>
              <a:ext cx="55562" cy="201613"/>
            </a:xfrm>
            <a:prstGeom prst="rect">
              <a:avLst/>
            </a:prstGeom>
            <a:solidFill>
              <a:srgbClr val="0000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5" name="Line 23"/>
            <p:cNvSpPr>
              <a:spLocks noChangeAspect="1" noChangeShapeType="1"/>
            </p:cNvSpPr>
            <p:nvPr/>
          </p:nvSpPr>
          <p:spPr bwMode="auto">
            <a:xfrm flipH="1" flipV="1">
              <a:off x="8662988" y="3224213"/>
              <a:ext cx="1587" cy="20637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6" name="Line 24"/>
            <p:cNvSpPr>
              <a:spLocks noChangeAspect="1" noChangeShapeType="1"/>
            </p:cNvSpPr>
            <p:nvPr/>
          </p:nvSpPr>
          <p:spPr bwMode="auto">
            <a:xfrm flipH="1" flipV="1">
              <a:off x="8437563" y="3230563"/>
              <a:ext cx="23018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7" name="Line 25"/>
            <p:cNvSpPr>
              <a:spLocks noChangeAspect="1" noChangeShapeType="1"/>
            </p:cNvSpPr>
            <p:nvPr/>
          </p:nvSpPr>
          <p:spPr bwMode="auto">
            <a:xfrm flipH="1" flipV="1">
              <a:off x="8658225" y="3427413"/>
              <a:ext cx="13811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8" name="Rectangle 26"/>
            <p:cNvSpPr>
              <a:spLocks noChangeAspect="1" noChangeArrowheads="1"/>
            </p:cNvSpPr>
            <p:nvPr/>
          </p:nvSpPr>
          <p:spPr bwMode="auto">
            <a:xfrm flipH="1">
              <a:off x="8415338" y="3178175"/>
              <a:ext cx="55562" cy="201613"/>
            </a:xfrm>
            <a:prstGeom prst="rect">
              <a:avLst/>
            </a:prstGeom>
            <a:solidFill>
              <a:srgbClr val="FFCC00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19" name="Text Box 27"/>
            <p:cNvSpPr txBox="1">
              <a:spLocks noChangeAspect="1" noChangeArrowheads="1"/>
            </p:cNvSpPr>
            <p:nvPr/>
          </p:nvSpPr>
          <p:spPr bwMode="auto">
            <a:xfrm>
              <a:off x="8001024" y="4572008"/>
              <a:ext cx="963612" cy="2571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>
                  <a:solidFill>
                    <a:srgbClr val="DDDDDD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1109020" name="Line 28"/>
            <p:cNvSpPr>
              <a:spLocks noChangeAspect="1" noChangeShapeType="1"/>
            </p:cNvSpPr>
            <p:nvPr/>
          </p:nvSpPr>
          <p:spPr bwMode="auto">
            <a:xfrm flipH="1" flipV="1">
              <a:off x="7356475" y="3727450"/>
              <a:ext cx="285750" cy="2667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21" name="Line 29"/>
            <p:cNvSpPr>
              <a:spLocks noChangeAspect="1" noChangeShapeType="1"/>
            </p:cNvSpPr>
            <p:nvPr/>
          </p:nvSpPr>
          <p:spPr bwMode="auto">
            <a:xfrm>
              <a:off x="8185150" y="2952750"/>
              <a:ext cx="238125" cy="19843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22" name="Freeform 30"/>
            <p:cNvSpPr>
              <a:spLocks noChangeAspect="1"/>
            </p:cNvSpPr>
            <p:nvPr/>
          </p:nvSpPr>
          <p:spPr bwMode="auto">
            <a:xfrm>
              <a:off x="7516813" y="3397250"/>
              <a:ext cx="744537" cy="1016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4" name="Group 31"/>
            <p:cNvGrpSpPr>
              <a:grpSpLocks noChangeAspect="1"/>
            </p:cNvGrpSpPr>
            <p:nvPr/>
          </p:nvGrpSpPr>
          <p:grpSpPr bwMode="auto">
            <a:xfrm flipH="1">
              <a:off x="7896225" y="3238500"/>
              <a:ext cx="468312" cy="388938"/>
              <a:chOff x="4785" y="11039"/>
              <a:chExt cx="829" cy="688"/>
            </a:xfrm>
          </p:grpSpPr>
          <p:sp>
            <p:nvSpPr>
              <p:cNvPr id="1109024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5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6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7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28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109035" name="Line 43"/>
            <p:cNvSpPr>
              <a:spLocks noChangeAspect="1" noChangeShapeType="1"/>
            </p:cNvSpPr>
            <p:nvPr/>
          </p:nvSpPr>
          <p:spPr bwMode="auto">
            <a:xfrm flipV="1">
              <a:off x="6564313" y="3446463"/>
              <a:ext cx="974725" cy="1588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36" name="Rectangle 44"/>
            <p:cNvSpPr>
              <a:spLocks noChangeAspect="1" noChangeArrowheads="1"/>
            </p:cNvSpPr>
            <p:nvPr/>
          </p:nvSpPr>
          <p:spPr bwMode="auto">
            <a:xfrm>
              <a:off x="6456363" y="3371850"/>
              <a:ext cx="273050" cy="144463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37" name="Rectangle 45"/>
            <p:cNvSpPr>
              <a:spLocks noChangeAspect="1" noChangeArrowheads="1"/>
            </p:cNvSpPr>
            <p:nvPr/>
          </p:nvSpPr>
          <p:spPr bwMode="auto">
            <a:xfrm rot="2679310">
              <a:off x="6840538" y="3379788"/>
              <a:ext cx="28575" cy="138113"/>
            </a:xfrm>
            <a:prstGeom prst="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09038" name="Line 46"/>
            <p:cNvSpPr>
              <a:spLocks noChangeShapeType="1"/>
            </p:cNvSpPr>
            <p:nvPr/>
          </p:nvSpPr>
          <p:spPr bwMode="auto">
            <a:xfrm flipV="1">
              <a:off x="8643966" y="3579813"/>
              <a:ext cx="231747" cy="992195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5" name="Group 37"/>
            <p:cNvGrpSpPr>
              <a:grpSpLocks noChangeAspect="1"/>
            </p:cNvGrpSpPr>
            <p:nvPr/>
          </p:nvGrpSpPr>
          <p:grpSpPr bwMode="auto">
            <a:xfrm>
              <a:off x="7415213" y="3251200"/>
              <a:ext cx="468312" cy="388938"/>
              <a:chOff x="4785" y="11039"/>
              <a:chExt cx="829" cy="688"/>
            </a:xfrm>
          </p:grpSpPr>
          <p:sp>
            <p:nvSpPr>
              <p:cNvPr id="1109030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1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2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3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109034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24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FFFF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5718" y="285423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680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/>
              <a:t> 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/>
              <a:t>  </a:t>
            </a:r>
            <a:r>
              <a:rPr lang="en-US" altLang="ja-JP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ja-JP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　      </a:t>
            </a:r>
            <a:r>
              <a:rPr lang="ja-JP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終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>
                <a:solidFill>
                  <a:srgbClr val="008000"/>
                </a:solidFill>
              </a:rPr>
              <a:t>　          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>
                <a:solidFill>
                  <a:srgbClr val="008000"/>
                </a:solidFill>
              </a:rPr>
              <a:t>                 </a:t>
            </a:r>
            <a:endParaRPr lang="ja-JP" altLang="en-US" sz="2800" b="1"/>
          </a:p>
        </p:txBody>
      </p:sp>
      <p:pic>
        <p:nvPicPr>
          <p:cNvPr id="106803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947863"/>
            <a:ext cx="9144000" cy="4433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428596" y="2431987"/>
            <a:ext cx="5224466" cy="374871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関連ポスター講演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P4-38 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高島 健  ほか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</a:t>
            </a:r>
            <a:endParaRPr lang="ja-JP" altLang="en-US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SDS-1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搭載スペースワイヤー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を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用いた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宇宙実験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プラットホーム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       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（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SWIM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）の成果に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ついて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P2-125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穀山 渉　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ほか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　　　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SWIM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搭載超小型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重力波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              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検出器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の開発・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運用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P2-126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  佐藤 修一　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ほか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　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DPF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のため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の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            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試験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マスモジュールの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開発</a:t>
            </a:r>
            <a:endParaRPr kumimoji="1" lang="ja-JP" altLang="en-US" sz="18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0.00092 L -0.78767 -4.44444E-6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" y="0"/>
                                    </p:animMotion>
                                  </p:childTnLst>
                                  <p:subTnLst>
                                    <p:animClr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ECFF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68034" name="Rectangle 2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/>
              <a:t> 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/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/>
              <a:t>  </a:t>
            </a:r>
            <a:r>
              <a:rPr lang="en-US" altLang="ja-JP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        </a:t>
            </a:r>
            <a:r>
              <a:rPr lang="ja-JP" alt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　      </a:t>
            </a:r>
            <a:r>
              <a:rPr lang="ja-JP" altLang="en-US" sz="3600" b="1">
                <a:effectLst>
                  <a:outerShdw blurRad="38100" dist="38100" dir="2700000" algn="tl">
                    <a:srgbClr val="C0C0C0"/>
                  </a:outerShdw>
                </a:effectLst>
              </a:rPr>
              <a:t>終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>
                <a:solidFill>
                  <a:srgbClr val="008000"/>
                </a:solidFill>
              </a:rPr>
              <a:t>　            </a:t>
            </a:r>
          </a:p>
          <a:p>
            <a:pPr lvl="2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>
                <a:solidFill>
                  <a:srgbClr val="008000"/>
                </a:solidFill>
              </a:rPr>
              <a:t>                 </a:t>
            </a:r>
            <a:endParaRPr lang="ja-JP" altLang="en-US" sz="2800" b="1"/>
          </a:p>
        </p:txBody>
      </p:sp>
      <p:pic>
        <p:nvPicPr>
          <p:cNvPr id="10680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47863"/>
            <a:ext cx="9144000" cy="4433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85720" y="857232"/>
            <a:ext cx="5591188" cy="372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952500" marR="0" lvl="2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+mn-lt"/>
                <a:ea typeface="+mn-ea"/>
              </a:rPr>
              <a:t>   </a:t>
            </a:r>
          </a:p>
          <a:p>
            <a:pPr marL="952500" marR="0" lvl="2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800" b="1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952500" marR="0" lvl="2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800" b="1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952500" marR="0" lvl="2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endParaRPr kumimoji="1" lang="en-US" altLang="ja-JP" sz="2800" b="1" i="0" u="none" strike="noStrike" kern="0" cap="none" spc="0" normalizeH="0" baseline="0" noProof="0" dirty="0" smtClean="0">
              <a:ln>
                <a:noFill/>
              </a:ln>
              <a:solidFill>
                <a:srgbClr val="EAEAEA"/>
              </a:solidFill>
              <a:effectLst/>
              <a:uLnTx/>
              <a:uFillTx/>
              <a:latin typeface="+mn-lt"/>
              <a:ea typeface="+mn-ea"/>
            </a:endParaRPr>
          </a:p>
          <a:p>
            <a:pPr marL="952500" marR="0" lvl="2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en-US" altLang="ja-JP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/>
                <a:uLnTx/>
                <a:uFillTx/>
                <a:latin typeface="+mn-lt"/>
                <a:ea typeface="+mn-ea"/>
              </a:rPr>
              <a:t>                     </a:t>
            </a:r>
            <a:r>
              <a:rPr kumimoji="1" lang="ja-JP" alt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</a:rPr>
              <a:t>終</a:t>
            </a: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</a:rPr>
              <a:t>　            </a:t>
            </a:r>
          </a:p>
          <a:p>
            <a:pPr marL="1338263" marR="0" lvl="3" indent="-195263" algn="l" defTabSz="914400" rtl="0" eaLnBrk="1" fontAlgn="base" latinLnBrk="0" hangingPunct="1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Tx/>
              <a:buNone/>
              <a:tabLst/>
              <a:defRPr/>
            </a:pPr>
            <a:r>
              <a:rPr kumimoji="1" lang="ja-JP" alt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+mn-lt"/>
                <a:ea typeface="+mn-ea"/>
              </a:rPr>
              <a:t>            </a:t>
            </a:r>
            <a:endParaRPr kumimoji="1" lang="ja-JP" altLang="en-US" sz="2800" b="1" i="0" u="none" strike="noStrike" kern="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+mn-lt"/>
              <a:ea typeface="+mn-ea"/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 smtClean="0"/>
              <a:t>                    </a:t>
            </a:r>
            <a:r>
              <a:rPr lang="ja-JP" altLang="en-US" sz="2800" b="1" dirty="0" smtClean="0"/>
              <a:t>目次</a:t>
            </a:r>
            <a:endParaRPr lang="en-US" altLang="ja-JP" sz="2800" b="1" dirty="0" smtClean="0"/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イントロダクション</a:t>
            </a:r>
            <a:r>
              <a:rPr lang="en-US" altLang="ja-JP" sz="32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altLang="ja-JP" sz="2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- DECIGO</a:t>
            </a:r>
            <a:r>
              <a:rPr lang="ja-JP" altLang="en-US" sz="2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計画 </a:t>
            </a:r>
            <a:r>
              <a:rPr lang="en-US" altLang="ja-JP" sz="24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–</a:t>
            </a: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2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DPF</a:t>
            </a:r>
            <a:r>
              <a:rPr lang="ja-JP" altLang="en-US" sz="32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の科学的</a:t>
            </a:r>
            <a:r>
              <a:rPr lang="ja-JP" altLang="en-US" sz="32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意義</a:t>
            </a:r>
            <a:endParaRPr lang="en-US" altLang="ja-JP" sz="3200" b="1" dirty="0" smtClean="0">
              <a:solidFill>
                <a:srgbClr val="CCEC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衛星</a:t>
            </a:r>
            <a:r>
              <a:rPr lang="ja-JP" altLang="en-US" sz="32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概要と開発</a:t>
            </a:r>
            <a:r>
              <a:rPr lang="ja-JP" altLang="en-US" sz="32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状況</a:t>
            </a:r>
            <a:endParaRPr lang="en-US" altLang="ja-JP" sz="3200" b="1" dirty="0" smtClean="0">
              <a:solidFill>
                <a:srgbClr val="CCEC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3200" b="1" dirty="0" smtClean="0">
                <a:solidFill>
                  <a:srgbClr val="CCEC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まとめ</a:t>
            </a:r>
            <a:endParaRPr lang="ja-JP" altLang="en-US" sz="3200" b="1" dirty="0" smtClean="0">
              <a:solidFill>
                <a:srgbClr val="CCEC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3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       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バックアップ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　スケジュール </a:t>
            </a:r>
            <a:r>
              <a:rPr lang="en-US" altLang="ja-JP" dirty="0" smtClean="0"/>
              <a:t>(</a:t>
            </a:r>
            <a:r>
              <a:rPr lang="ja-JP" altLang="en-US" dirty="0" smtClean="0"/>
              <a:t>暫定</a:t>
            </a:r>
            <a:r>
              <a:rPr lang="en-US" altLang="ja-JP" dirty="0" smtClean="0"/>
              <a:t>)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31" name="Rectangle 10"/>
          <p:cNvSpPr>
            <a:spLocks noChangeArrowheads="1"/>
          </p:cNvSpPr>
          <p:nvPr/>
        </p:nvSpPr>
        <p:spPr bwMode="auto">
          <a:xfrm>
            <a:off x="895355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2009</a:t>
            </a:r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2109801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2010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3324247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2011</a:t>
            </a:r>
          </a:p>
        </p:txBody>
      </p:sp>
      <p:sp>
        <p:nvSpPr>
          <p:cNvPr id="34" name="Rectangle 10"/>
          <p:cNvSpPr>
            <a:spLocks noChangeArrowheads="1"/>
          </p:cNvSpPr>
          <p:nvPr/>
        </p:nvSpPr>
        <p:spPr bwMode="auto">
          <a:xfrm>
            <a:off x="4467255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2012</a:t>
            </a:r>
          </a:p>
        </p:txBody>
      </p:sp>
      <p:sp>
        <p:nvSpPr>
          <p:cNvPr id="35" name="Rectangle 10"/>
          <p:cNvSpPr>
            <a:spLocks noChangeArrowheads="1"/>
          </p:cNvSpPr>
          <p:nvPr/>
        </p:nvSpPr>
        <p:spPr bwMode="auto">
          <a:xfrm>
            <a:off x="5681701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2013</a:t>
            </a:r>
          </a:p>
        </p:txBody>
      </p:sp>
      <p:sp>
        <p:nvSpPr>
          <p:cNvPr id="36" name="Rectangle 10"/>
          <p:cNvSpPr>
            <a:spLocks noChangeArrowheads="1"/>
          </p:cNvSpPr>
          <p:nvPr/>
        </p:nvSpPr>
        <p:spPr bwMode="auto">
          <a:xfrm>
            <a:off x="6896147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2014</a:t>
            </a:r>
          </a:p>
        </p:txBody>
      </p:sp>
      <p:sp>
        <p:nvSpPr>
          <p:cNvPr id="37" name="Rectangle 10"/>
          <p:cNvSpPr>
            <a:spLocks noChangeArrowheads="1"/>
          </p:cNvSpPr>
          <p:nvPr/>
        </p:nvSpPr>
        <p:spPr bwMode="auto">
          <a:xfrm>
            <a:off x="7929586" y="1188797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2015</a:t>
            </a:r>
          </a:p>
        </p:txBody>
      </p:sp>
      <p:pic>
        <p:nvPicPr>
          <p:cNvPr id="38" name="図 37" descr="DPF_schedu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536188"/>
            <a:ext cx="8752300" cy="2535754"/>
          </a:xfrm>
          <a:prstGeom prst="rect">
            <a:avLst/>
          </a:prstGeom>
        </p:spPr>
      </p:pic>
      <p:sp>
        <p:nvSpPr>
          <p:cNvPr id="39" name="Rectangle 10"/>
          <p:cNvSpPr>
            <a:spLocks noChangeArrowheads="1"/>
          </p:cNvSpPr>
          <p:nvPr/>
        </p:nvSpPr>
        <p:spPr bwMode="auto">
          <a:xfrm>
            <a:off x="6215074" y="5066088"/>
            <a:ext cx="2357454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コンポーネント</a:t>
            </a: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FM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完成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仕様を満たす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各種環境試験に合格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0" name="Rectangle 10"/>
          <p:cNvSpPr>
            <a:spLocks noChangeArrowheads="1"/>
          </p:cNvSpPr>
          <p:nvPr/>
        </p:nvSpPr>
        <p:spPr bwMode="auto">
          <a:xfrm>
            <a:off x="2357422" y="5054284"/>
            <a:ext cx="3286148" cy="144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ミッション提案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TRL 4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以上が必要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 ‘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基本技術要素が同時に動作し、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実証モデルとして性能を発揮し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ていること</a:t>
            </a: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’</a:t>
            </a:r>
          </a:p>
        </p:txBody>
      </p:sp>
      <p:sp>
        <p:nvSpPr>
          <p:cNvPr id="41" name="Rectangle 10"/>
          <p:cNvSpPr>
            <a:spLocks noChangeArrowheads="1"/>
          </p:cNvSpPr>
          <p:nvPr/>
        </p:nvSpPr>
        <p:spPr bwMode="auto">
          <a:xfrm>
            <a:off x="933486" y="4091539"/>
            <a:ext cx="12096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概念設計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2" name="Rectangle 10"/>
          <p:cNvSpPr>
            <a:spLocks noChangeArrowheads="1"/>
          </p:cNvSpPr>
          <p:nvPr/>
        </p:nvSpPr>
        <p:spPr bwMode="auto">
          <a:xfrm>
            <a:off x="2252677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BBM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3824313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EM</a:t>
            </a:r>
          </a:p>
        </p:txBody>
      </p:sp>
      <p:sp>
        <p:nvSpPr>
          <p:cNvPr id="44" name="Rectangle 10"/>
          <p:cNvSpPr>
            <a:spLocks noChangeArrowheads="1"/>
          </p:cNvSpPr>
          <p:nvPr/>
        </p:nvSpPr>
        <p:spPr bwMode="auto">
          <a:xfrm>
            <a:off x="4286248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/ </a:t>
            </a:r>
            <a:r>
              <a:rPr lang="en-US" altLang="ja-JP" sz="1600" b="1" dirty="0" err="1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pFM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5" name="Rectangle 10"/>
          <p:cNvSpPr>
            <a:spLocks noChangeArrowheads="1"/>
          </p:cNvSpPr>
          <p:nvPr/>
        </p:nvSpPr>
        <p:spPr bwMode="auto">
          <a:xfrm>
            <a:off x="5857884" y="4091539"/>
            <a:ext cx="819125" cy="33759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FM</a:t>
            </a:r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>
            <a:off x="6786578" y="4091539"/>
            <a:ext cx="113818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衛星</a:t>
            </a:r>
            <a:r>
              <a:rPr lang="en-US" altLang="ja-JP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FM</a:t>
            </a:r>
          </a:p>
        </p:txBody>
      </p:sp>
      <p:sp>
        <p:nvSpPr>
          <p:cNvPr id="47" name="Rectangle 10"/>
          <p:cNvSpPr>
            <a:spLocks noChangeArrowheads="1"/>
          </p:cNvSpPr>
          <p:nvPr/>
        </p:nvSpPr>
        <p:spPr bwMode="auto">
          <a:xfrm>
            <a:off x="7896311" y="4091539"/>
            <a:ext cx="1176283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総合試験</a:t>
            </a:r>
            <a:endParaRPr lang="en-US" altLang="ja-JP" sz="1600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8" name="上矢印 47"/>
          <p:cNvSpPr/>
          <p:nvPr/>
        </p:nvSpPr>
        <p:spPr bwMode="auto">
          <a:xfrm>
            <a:off x="2500298" y="4643446"/>
            <a:ext cx="357190" cy="285752"/>
          </a:xfrm>
          <a:prstGeom prst="upArrow">
            <a:avLst/>
          </a:prstGeom>
          <a:solidFill>
            <a:schemeClr val="bg1">
              <a:alpha val="20000"/>
            </a:schemeClr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9" name="上矢印 48"/>
          <p:cNvSpPr/>
          <p:nvPr/>
        </p:nvSpPr>
        <p:spPr bwMode="auto">
          <a:xfrm>
            <a:off x="6357950" y="4714884"/>
            <a:ext cx="357190" cy="285752"/>
          </a:xfrm>
          <a:prstGeom prst="upArrow">
            <a:avLst/>
          </a:prstGeom>
          <a:solidFill>
            <a:schemeClr val="bg1">
              <a:alpha val="20000"/>
            </a:schemeClr>
          </a:solidFill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角丸四角形 44"/>
          <p:cNvSpPr/>
          <p:nvPr/>
        </p:nvSpPr>
        <p:spPr bwMode="auto">
          <a:xfrm>
            <a:off x="52863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6" name="角丸四角形 45"/>
          <p:cNvSpPr/>
          <p:nvPr/>
        </p:nvSpPr>
        <p:spPr bwMode="auto">
          <a:xfrm>
            <a:off x="70723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FFFF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7" name="角丸四角形 46"/>
          <p:cNvSpPr/>
          <p:nvPr/>
        </p:nvSpPr>
        <p:spPr bwMode="auto">
          <a:xfrm>
            <a:off x="171448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CCFF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4" name="角丸四角形 43"/>
          <p:cNvSpPr/>
          <p:nvPr/>
        </p:nvSpPr>
        <p:spPr bwMode="auto">
          <a:xfrm>
            <a:off x="3500430" y="1857364"/>
            <a:ext cx="1714512" cy="4429156"/>
          </a:xfrm>
          <a:prstGeom prst="roundRect">
            <a:avLst>
              <a:gd name="adj" fmla="val 7449"/>
            </a:avLst>
          </a:prstGeom>
          <a:solidFill>
            <a:srgbClr val="FFCCCC">
              <a:alpha val="15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衛星スケールの検討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Rectangle 16"/>
          <p:cNvSpPr>
            <a:spLocks noChangeArrowheads="1"/>
          </p:cNvSpPr>
          <p:nvPr/>
        </p:nvSpPr>
        <p:spPr bwMode="auto">
          <a:xfrm>
            <a:off x="3500430" y="1142984"/>
            <a:ext cx="2428892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小型科学衛星</a:t>
            </a:r>
            <a:endParaRPr lang="en-US" altLang="ja-JP" sz="2000" b="1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" name="Rectangle 16"/>
          <p:cNvSpPr>
            <a:spLocks noChangeArrowheads="1"/>
          </p:cNvSpPr>
          <p:nvPr/>
        </p:nvSpPr>
        <p:spPr bwMode="auto">
          <a:xfrm>
            <a:off x="5286380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技術実証衛星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7429520" y="1142984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大学衛星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857356" y="1142984"/>
            <a:ext cx="242889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中型衛星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285720" y="1835837"/>
            <a:ext cx="1428760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サイズ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[m] </a:t>
            </a: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357158" y="257174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衛星重量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[kg]</a:t>
            </a: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285720" y="5072074"/>
            <a:ext cx="185738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期待できる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成果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2071670" y="1971259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10</a:t>
            </a:r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1928794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(ASTRO-X)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3714744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(SPRINT-X)</a:t>
            </a: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715008" y="1500174"/>
            <a:ext cx="164307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(SDS-X)</a:t>
            </a: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7358082" y="1500174"/>
            <a:ext cx="135732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(Cube sat.)</a:t>
            </a:r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3929058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1 – 3</a:t>
            </a:r>
          </a:p>
        </p:txBody>
      </p:sp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5643570" y="1971259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0.5 – 1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7358082" y="1971259"/>
            <a:ext cx="128588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0.1-0.5 </a:t>
            </a:r>
          </a:p>
        </p:txBody>
      </p:sp>
      <p:sp>
        <p:nvSpPr>
          <p:cNvPr id="23" name="Rectangle 16"/>
          <p:cNvSpPr>
            <a:spLocks noChangeArrowheads="1"/>
          </p:cNvSpPr>
          <p:nvPr/>
        </p:nvSpPr>
        <p:spPr bwMode="auto">
          <a:xfrm>
            <a:off x="1928794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2000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4" name="Rectangle 16"/>
          <p:cNvSpPr>
            <a:spLocks noChangeArrowheads="1"/>
          </p:cNvSpPr>
          <p:nvPr/>
        </p:nvSpPr>
        <p:spPr bwMode="auto">
          <a:xfrm>
            <a:off x="3857620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400</a:t>
            </a:r>
          </a:p>
        </p:txBody>
      </p:sp>
      <p:sp>
        <p:nvSpPr>
          <p:cNvPr id="25" name="Rectangle 16"/>
          <p:cNvSpPr>
            <a:spLocks noChangeArrowheads="1"/>
          </p:cNvSpPr>
          <p:nvPr/>
        </p:nvSpPr>
        <p:spPr bwMode="auto">
          <a:xfrm>
            <a:off x="5643570" y="2715165"/>
            <a:ext cx="135732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100</a:t>
            </a: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7572396" y="2715165"/>
            <a:ext cx="1000132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714480" y="4903954"/>
            <a:ext cx="2000264" cy="127727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(Pre-DECIGO)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重力波の検出</a:t>
            </a:r>
            <a:endParaRPr lang="en-US" altLang="ja-JP" sz="18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フォーメーション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       フライト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8" name="Rectangle 16"/>
          <p:cNvSpPr>
            <a:spLocks noChangeArrowheads="1"/>
          </p:cNvSpPr>
          <p:nvPr/>
        </p:nvSpPr>
        <p:spPr bwMode="auto">
          <a:xfrm>
            <a:off x="3500430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(DPF)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観測</a:t>
            </a: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</a:rPr>
              <a:t>データ取得</a:t>
            </a:r>
            <a:endParaRPr lang="en-US" altLang="ja-JP" sz="1800" b="1" dirty="0" smtClean="0">
              <a:solidFill>
                <a:srgbClr val="FFCC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根幹技術の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　　</a:t>
            </a:r>
            <a:r>
              <a:rPr lang="ja-JP" altLang="en-US" sz="1800" b="1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総合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試験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29" name="Rectangle 16"/>
          <p:cNvSpPr>
            <a:spLocks noChangeArrowheads="1"/>
          </p:cNvSpPr>
          <p:nvPr/>
        </p:nvSpPr>
        <p:spPr bwMode="auto">
          <a:xfrm>
            <a:off x="5429256" y="4903954"/>
            <a:ext cx="2000264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(SWIM)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根幹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技術の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個別試験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(×Drag-free)</a:t>
            </a:r>
          </a:p>
        </p:txBody>
      </p:sp>
      <p:sp>
        <p:nvSpPr>
          <p:cNvPr id="30" name="Rectangle 16"/>
          <p:cNvSpPr>
            <a:spLocks noChangeArrowheads="1"/>
          </p:cNvSpPr>
          <p:nvPr/>
        </p:nvSpPr>
        <p:spPr bwMode="auto">
          <a:xfrm>
            <a:off x="7358082" y="5156161"/>
            <a:ext cx="128588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動作試験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原理実証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1" name="Rectangle 16"/>
          <p:cNvSpPr>
            <a:spLocks noChangeArrowheads="1"/>
          </p:cNvSpPr>
          <p:nvPr/>
        </p:nvSpPr>
        <p:spPr bwMode="auto">
          <a:xfrm>
            <a:off x="357158" y="3286124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開発期間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2071670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10</a:t>
            </a:r>
          </a:p>
        </p:txBody>
      </p:sp>
      <p:sp>
        <p:nvSpPr>
          <p:cNvPr id="33" name="Rectangle 16"/>
          <p:cNvSpPr>
            <a:spLocks noChangeArrowheads="1"/>
          </p:cNvSpPr>
          <p:nvPr/>
        </p:nvSpPr>
        <p:spPr bwMode="auto">
          <a:xfrm>
            <a:off x="4143372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6</a:t>
            </a:r>
          </a:p>
        </p:txBody>
      </p:sp>
      <p:sp>
        <p:nvSpPr>
          <p:cNvPr id="34" name="Rectangle 16"/>
          <p:cNvSpPr>
            <a:spLocks noChangeArrowheads="1"/>
          </p:cNvSpPr>
          <p:nvPr/>
        </p:nvSpPr>
        <p:spPr bwMode="auto">
          <a:xfrm>
            <a:off x="5857884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4</a:t>
            </a: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7643834" y="3429545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3</a:t>
            </a:r>
          </a:p>
        </p:txBody>
      </p:sp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285720" y="4077137"/>
            <a:ext cx="121444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コスト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[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億円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]</a:t>
            </a:r>
          </a:p>
        </p:txBody>
      </p:sp>
      <p:sp>
        <p:nvSpPr>
          <p:cNvPr id="37" name="Rectangle 16"/>
          <p:cNvSpPr>
            <a:spLocks noChangeArrowheads="1"/>
          </p:cNvSpPr>
          <p:nvPr/>
        </p:nvSpPr>
        <p:spPr bwMode="auto">
          <a:xfrm>
            <a:off x="2000232" y="4220558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200</a:t>
            </a:r>
          </a:p>
        </p:txBody>
      </p:sp>
      <p:sp>
        <p:nvSpPr>
          <p:cNvPr id="41" name="Rectangle 16"/>
          <p:cNvSpPr>
            <a:spLocks noChangeArrowheads="1"/>
          </p:cNvSpPr>
          <p:nvPr/>
        </p:nvSpPr>
        <p:spPr bwMode="auto">
          <a:xfrm>
            <a:off x="4000496" y="4220558"/>
            <a:ext cx="150019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70</a:t>
            </a:r>
          </a:p>
        </p:txBody>
      </p:sp>
      <p:sp>
        <p:nvSpPr>
          <p:cNvPr id="42" name="Rectangle 16"/>
          <p:cNvSpPr>
            <a:spLocks noChangeArrowheads="1"/>
          </p:cNvSpPr>
          <p:nvPr/>
        </p:nvSpPr>
        <p:spPr bwMode="auto">
          <a:xfrm>
            <a:off x="5857884" y="4220558"/>
            <a:ext cx="92869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5</a:t>
            </a:r>
          </a:p>
        </p:txBody>
      </p:sp>
      <p:sp>
        <p:nvSpPr>
          <p:cNvPr id="43" name="Rectangle 16"/>
          <p:cNvSpPr>
            <a:spLocks noChangeArrowheads="1"/>
          </p:cNvSpPr>
          <p:nvPr/>
        </p:nvSpPr>
        <p:spPr bwMode="auto">
          <a:xfrm>
            <a:off x="7500958" y="4220558"/>
            <a:ext cx="107157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~ 0.1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観測周波数帯と観測対象</a:t>
            </a:r>
          </a:p>
        </p:txBody>
      </p:sp>
      <p:sp>
        <p:nvSpPr>
          <p:cNvPr id="30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144835" name="AutoShape 3"/>
          <p:cNvSpPr>
            <a:spLocks noChangeAspect="1" noChangeArrowheads="1"/>
          </p:cNvSpPr>
          <p:nvPr/>
        </p:nvSpPr>
        <p:spPr bwMode="auto">
          <a:xfrm>
            <a:off x="900113" y="2205038"/>
            <a:ext cx="7632700" cy="4222750"/>
          </a:xfrm>
          <a:prstGeom prst="roundRect">
            <a:avLst>
              <a:gd name="adj" fmla="val 1917"/>
            </a:avLst>
          </a:prstGeom>
          <a:solidFill>
            <a:srgbClr val="FFFFFF">
              <a:alpha val="10001"/>
            </a:srgbClr>
          </a:solidFill>
          <a:ln w="952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1448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3775" y="2181225"/>
            <a:ext cx="7343775" cy="42719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44837" name="Freeform 5"/>
          <p:cNvSpPr>
            <a:spLocks noChangeAspect="1"/>
          </p:cNvSpPr>
          <p:nvPr/>
        </p:nvSpPr>
        <p:spPr bwMode="auto">
          <a:xfrm>
            <a:off x="4859338" y="2420938"/>
            <a:ext cx="1438275" cy="3330575"/>
          </a:xfrm>
          <a:custGeom>
            <a:avLst/>
            <a:gdLst/>
            <a:ahLst/>
            <a:cxnLst>
              <a:cxn ang="0">
                <a:pos x="768" y="1776"/>
              </a:cxn>
              <a:cxn ang="0">
                <a:pos x="384" y="0"/>
              </a:cxn>
              <a:cxn ang="0">
                <a:pos x="0" y="0"/>
              </a:cxn>
              <a:cxn ang="0">
                <a:pos x="432" y="1776"/>
              </a:cxn>
              <a:cxn ang="0">
                <a:pos x="768" y="1776"/>
              </a:cxn>
            </a:cxnLst>
            <a:rect l="0" t="0" r="r" b="b"/>
            <a:pathLst>
              <a:path w="768" h="1776">
                <a:moveTo>
                  <a:pt x="768" y="1776"/>
                </a:moveTo>
                <a:lnTo>
                  <a:pt x="384" y="0"/>
                </a:lnTo>
                <a:lnTo>
                  <a:pt x="0" y="0"/>
                </a:lnTo>
                <a:lnTo>
                  <a:pt x="432" y="1776"/>
                </a:lnTo>
                <a:lnTo>
                  <a:pt x="768" y="1776"/>
                </a:lnTo>
                <a:close/>
              </a:path>
            </a:pathLst>
          </a:custGeom>
          <a:solidFill>
            <a:srgbClr val="C0C0C0">
              <a:alpha val="20000"/>
            </a:srgbClr>
          </a:solidFill>
          <a:ln w="15875" cap="flat" cmpd="sng">
            <a:noFill/>
            <a:prstDash val="solid"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44838" name="Rectangle 6"/>
          <p:cNvSpPr>
            <a:spLocks noChangeAspect="1" noChangeArrowheads="1"/>
          </p:cNvSpPr>
          <p:nvPr/>
        </p:nvSpPr>
        <p:spPr bwMode="auto">
          <a:xfrm>
            <a:off x="3419475" y="4557713"/>
            <a:ext cx="1992313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600" b="1">
                <a:solidFill>
                  <a:srgbClr val="CC99FF"/>
                </a:solidFill>
              </a:rPr>
              <a:t>  DECIGO</a:t>
            </a:r>
            <a:r>
              <a:rPr lang="en-US" altLang="ja-JP" sz="1200" b="1">
                <a:solidFill>
                  <a:srgbClr val="CC99FF"/>
                </a:solidFill>
              </a:rPr>
              <a:t>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600" b="1">
                <a:solidFill>
                  <a:srgbClr val="CC99FF"/>
                </a:solidFill>
              </a:rPr>
              <a:t>  </a:t>
            </a:r>
            <a:r>
              <a:rPr lang="ja-JP" altLang="en-US" sz="1000" b="1">
                <a:solidFill>
                  <a:srgbClr val="CC99FF"/>
                </a:solidFill>
              </a:rPr>
              <a:t>基線長 </a:t>
            </a:r>
            <a:r>
              <a:rPr lang="en-US" altLang="ja-JP" sz="1000" b="1">
                <a:solidFill>
                  <a:srgbClr val="CC99FF"/>
                </a:solidFill>
              </a:rPr>
              <a:t>10</a:t>
            </a:r>
            <a:r>
              <a:rPr lang="en-US" altLang="ja-JP" sz="1000" b="1" baseline="30000">
                <a:solidFill>
                  <a:srgbClr val="CC99FF"/>
                </a:solidFill>
              </a:rPr>
              <a:t>7</a:t>
            </a:r>
            <a:r>
              <a:rPr lang="en-US" altLang="ja-JP" sz="1000" b="1">
                <a:solidFill>
                  <a:srgbClr val="CC99FF"/>
                </a:solidFill>
              </a:rPr>
              <a:t> m, </a:t>
            </a:r>
            <a:r>
              <a:rPr lang="ja-JP" altLang="en-US" sz="1000" b="1">
                <a:solidFill>
                  <a:srgbClr val="CC99FF"/>
                </a:solidFill>
              </a:rPr>
              <a:t>マス </a:t>
            </a:r>
            <a:r>
              <a:rPr lang="en-US" altLang="ja-JP" sz="1000" b="1">
                <a:solidFill>
                  <a:srgbClr val="CC99FF"/>
                </a:solidFill>
              </a:rPr>
              <a:t>100kg, 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000" b="1">
                <a:solidFill>
                  <a:srgbClr val="CC99FF"/>
                </a:solidFill>
              </a:rPr>
              <a:t>   </a:t>
            </a:r>
            <a:r>
              <a:rPr lang="ja-JP" altLang="en-US" sz="1000" b="1">
                <a:solidFill>
                  <a:srgbClr val="CC99FF"/>
                </a:solidFill>
              </a:rPr>
              <a:t>レーザー光 </a:t>
            </a:r>
            <a:r>
              <a:rPr lang="en-US" altLang="ja-JP" sz="1000" b="1">
                <a:solidFill>
                  <a:srgbClr val="CC99FF"/>
                </a:solidFill>
              </a:rPr>
              <a:t>10W, </a:t>
            </a:r>
            <a:r>
              <a:rPr lang="ja-JP" altLang="en-US" sz="1000" b="1">
                <a:solidFill>
                  <a:srgbClr val="CC99FF"/>
                </a:solidFill>
              </a:rPr>
              <a:t>波長 </a:t>
            </a:r>
            <a:r>
              <a:rPr lang="en-US" altLang="ja-JP" sz="1000" b="1">
                <a:solidFill>
                  <a:srgbClr val="CC99FF"/>
                </a:solidFill>
              </a:rPr>
              <a:t>532nm</a:t>
            </a:r>
          </a:p>
          <a:p>
            <a:pPr algn="l">
              <a:lnSpc>
                <a:spcPct val="90000"/>
              </a:lnSpc>
              <a:buFontTx/>
              <a:buNone/>
            </a:pPr>
            <a:r>
              <a:rPr lang="en-US" altLang="ja-JP" sz="1000" b="1">
                <a:solidFill>
                  <a:srgbClr val="CC99FF"/>
                </a:solidFill>
              </a:rPr>
              <a:t>   </a:t>
            </a:r>
            <a:r>
              <a:rPr lang="ja-JP" altLang="en-US" sz="1000" b="1">
                <a:solidFill>
                  <a:srgbClr val="CC99FF"/>
                </a:solidFill>
              </a:rPr>
              <a:t>テレスコープ径 </a:t>
            </a:r>
            <a:r>
              <a:rPr lang="en-US" altLang="ja-JP" sz="1000" b="1">
                <a:solidFill>
                  <a:srgbClr val="CC99FF"/>
                </a:solidFill>
              </a:rPr>
              <a:t>1m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6065838" y="2852738"/>
            <a:ext cx="1973262" cy="1922462"/>
            <a:chOff x="3821" y="1797"/>
            <a:chExt cx="1243" cy="1211"/>
          </a:xfrm>
        </p:grpSpPr>
        <p:sp>
          <p:nvSpPr>
            <p:cNvPr id="1144840" name="Freeform 8"/>
            <p:cNvSpPr>
              <a:spLocks noChangeAspect="1"/>
            </p:cNvSpPr>
            <p:nvPr/>
          </p:nvSpPr>
          <p:spPr bwMode="auto">
            <a:xfrm>
              <a:off x="4275" y="2113"/>
              <a:ext cx="453" cy="453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84" y="48"/>
                </a:cxn>
                <a:cxn ang="0">
                  <a:pos x="384" y="384"/>
                </a:cxn>
                <a:cxn ang="0">
                  <a:pos x="0" y="384"/>
                </a:cxn>
                <a:cxn ang="0">
                  <a:pos x="0" y="0"/>
                </a:cxn>
              </a:cxnLst>
              <a:rect l="0" t="0" r="r" b="b"/>
              <a:pathLst>
                <a:path w="384" h="384">
                  <a:moveTo>
                    <a:pt x="0" y="0"/>
                  </a:moveTo>
                  <a:lnTo>
                    <a:pt x="384" y="48"/>
                  </a:lnTo>
                  <a:lnTo>
                    <a:pt x="384" y="384"/>
                  </a:lnTo>
                  <a:lnTo>
                    <a:pt x="0" y="3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99">
                <a:alpha val="50000"/>
              </a:srgbClr>
            </a:solidFill>
            <a:ln w="31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1" name="Freeform 9"/>
            <p:cNvSpPr>
              <a:spLocks noChangeAspect="1"/>
            </p:cNvSpPr>
            <p:nvPr/>
          </p:nvSpPr>
          <p:spPr bwMode="auto">
            <a:xfrm>
              <a:off x="3821" y="1965"/>
              <a:ext cx="964" cy="622"/>
            </a:xfrm>
            <a:custGeom>
              <a:avLst/>
              <a:gdLst/>
              <a:ahLst/>
              <a:cxnLst>
                <a:cxn ang="0">
                  <a:pos x="816" y="336"/>
                </a:cxn>
                <a:cxn ang="0">
                  <a:pos x="0" y="0"/>
                </a:cxn>
                <a:cxn ang="0">
                  <a:pos x="0" y="192"/>
                </a:cxn>
                <a:cxn ang="0">
                  <a:pos x="816" y="528"/>
                </a:cxn>
                <a:cxn ang="0">
                  <a:pos x="816" y="336"/>
                </a:cxn>
              </a:cxnLst>
              <a:rect l="0" t="0" r="r" b="b"/>
              <a:pathLst>
                <a:path w="816" h="528">
                  <a:moveTo>
                    <a:pt x="816" y="336"/>
                  </a:moveTo>
                  <a:lnTo>
                    <a:pt x="0" y="0"/>
                  </a:lnTo>
                  <a:lnTo>
                    <a:pt x="0" y="192"/>
                  </a:lnTo>
                  <a:lnTo>
                    <a:pt x="816" y="528"/>
                  </a:lnTo>
                  <a:lnTo>
                    <a:pt x="816" y="336"/>
                  </a:lnTo>
                  <a:close/>
                </a:path>
              </a:pathLst>
            </a:custGeom>
            <a:solidFill>
              <a:srgbClr val="CCFFCC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2" name="Oval 10"/>
            <p:cNvSpPr>
              <a:spLocks noChangeAspect="1" noChangeArrowheads="1"/>
            </p:cNvSpPr>
            <p:nvPr/>
          </p:nvSpPr>
          <p:spPr bwMode="auto">
            <a:xfrm>
              <a:off x="4502" y="2587"/>
              <a:ext cx="113" cy="114"/>
            </a:xfrm>
            <a:prstGeom prst="ellipse">
              <a:avLst/>
            </a:prstGeom>
            <a:solidFill>
              <a:srgbClr val="FF9900"/>
            </a:solidFill>
            <a:ln w="15875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3" name="Freeform 11"/>
            <p:cNvSpPr>
              <a:spLocks noChangeAspect="1"/>
            </p:cNvSpPr>
            <p:nvPr/>
          </p:nvSpPr>
          <p:spPr bwMode="auto">
            <a:xfrm>
              <a:off x="3821" y="2417"/>
              <a:ext cx="340" cy="5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88" y="96"/>
                </a:cxn>
                <a:cxn ang="0">
                  <a:pos x="288" y="480"/>
                </a:cxn>
                <a:cxn ang="0">
                  <a:pos x="48" y="432"/>
                </a:cxn>
                <a:cxn ang="0">
                  <a:pos x="0" y="0"/>
                </a:cxn>
              </a:cxnLst>
              <a:rect l="0" t="0" r="r" b="b"/>
              <a:pathLst>
                <a:path w="288" h="480">
                  <a:moveTo>
                    <a:pt x="0" y="0"/>
                  </a:moveTo>
                  <a:lnTo>
                    <a:pt x="288" y="96"/>
                  </a:lnTo>
                  <a:lnTo>
                    <a:pt x="288" y="480"/>
                  </a:lnTo>
                  <a:lnTo>
                    <a:pt x="48" y="4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99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44" name="Rectangle 12"/>
            <p:cNvSpPr>
              <a:spLocks noChangeAspect="1" noChangeArrowheads="1"/>
            </p:cNvSpPr>
            <p:nvPr/>
          </p:nvSpPr>
          <p:spPr bwMode="auto">
            <a:xfrm>
              <a:off x="4565" y="2796"/>
              <a:ext cx="44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b="1">
                  <a:solidFill>
                    <a:srgbClr val="FFCC99"/>
                  </a:solidFill>
                </a:rPr>
                <a:t>LCGT</a:t>
              </a:r>
            </a:p>
          </p:txBody>
        </p:sp>
        <p:sp>
          <p:nvSpPr>
            <p:cNvPr id="1144845" name="Rectangle 13"/>
            <p:cNvSpPr>
              <a:spLocks noChangeAspect="1" noChangeArrowheads="1"/>
            </p:cNvSpPr>
            <p:nvPr/>
          </p:nvSpPr>
          <p:spPr bwMode="auto">
            <a:xfrm>
              <a:off x="4468" y="1964"/>
              <a:ext cx="59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FF66"/>
                  </a:solidFill>
                </a:rPr>
                <a:t>重力崩壊型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FF66"/>
                  </a:solidFill>
                </a:rPr>
                <a:t>超新星爆発</a:t>
              </a:r>
            </a:p>
          </p:txBody>
        </p:sp>
        <p:sp>
          <p:nvSpPr>
            <p:cNvPr id="1144846" name="Rectangle 14"/>
            <p:cNvSpPr>
              <a:spLocks noChangeAspect="1" noChangeArrowheads="1"/>
            </p:cNvSpPr>
            <p:nvPr/>
          </p:nvSpPr>
          <p:spPr bwMode="auto">
            <a:xfrm>
              <a:off x="3923" y="1797"/>
              <a:ext cx="50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CCFFCC"/>
                  </a:solidFill>
                </a:rPr>
                <a:t>中性子星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CCFFCC"/>
                  </a:solidFill>
                </a:rPr>
                <a:t>連星合体</a:t>
              </a:r>
            </a:p>
          </p:txBody>
        </p:sp>
        <p:sp>
          <p:nvSpPr>
            <p:cNvPr id="1144847" name="Rectangle 15"/>
            <p:cNvSpPr>
              <a:spLocks noChangeAspect="1" noChangeArrowheads="1"/>
            </p:cNvSpPr>
            <p:nvPr/>
          </p:nvSpPr>
          <p:spPr bwMode="auto">
            <a:xfrm>
              <a:off x="4614" y="2394"/>
              <a:ext cx="39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1000" b="1">
                  <a:solidFill>
                    <a:srgbClr val="FF9900"/>
                  </a:solidFill>
                </a:rPr>
                <a:t>ScoX-1</a:t>
              </a:r>
            </a:p>
            <a:p>
              <a:pPr algn="l">
                <a:buFontTx/>
                <a:buNone/>
              </a:pPr>
              <a:r>
                <a:rPr lang="en-US" altLang="ja-JP" sz="1000" b="1">
                  <a:solidFill>
                    <a:srgbClr val="FF9900"/>
                  </a:solidFill>
                </a:rPr>
                <a:t>  (1yr)</a:t>
              </a:r>
            </a:p>
          </p:txBody>
        </p:sp>
        <p:sp>
          <p:nvSpPr>
            <p:cNvPr id="1144848" name="Rectangle 16"/>
            <p:cNvSpPr>
              <a:spLocks noChangeAspect="1" noChangeArrowheads="1"/>
            </p:cNvSpPr>
            <p:nvPr/>
          </p:nvSpPr>
          <p:spPr bwMode="auto">
            <a:xfrm>
              <a:off x="3851" y="2457"/>
              <a:ext cx="472" cy="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9900"/>
                  </a:solidFill>
                </a:rPr>
                <a:t>パルサー</a:t>
              </a:r>
            </a:p>
            <a:p>
              <a:pPr algn="l">
                <a:buFontTx/>
                <a:buNone/>
              </a:pPr>
              <a:r>
                <a:rPr lang="ja-JP" altLang="en-US" sz="1000" b="1">
                  <a:solidFill>
                    <a:srgbClr val="FF9900"/>
                  </a:solidFill>
                </a:rPr>
                <a:t>　　  </a:t>
              </a:r>
              <a:r>
                <a:rPr lang="en-US" altLang="ja-JP" sz="1000" b="1">
                  <a:solidFill>
                    <a:srgbClr val="FF9900"/>
                  </a:solidFill>
                </a:rPr>
                <a:t>(1yr)</a:t>
              </a:r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2320925" y="2349500"/>
            <a:ext cx="2905125" cy="1944688"/>
            <a:chOff x="1462" y="1480"/>
            <a:chExt cx="1830" cy="1225"/>
          </a:xfrm>
        </p:grpSpPr>
        <p:sp>
          <p:nvSpPr>
            <p:cNvPr id="1144850" name="Freeform 18"/>
            <p:cNvSpPr>
              <a:spLocks noChangeAspect="1"/>
            </p:cNvSpPr>
            <p:nvPr/>
          </p:nvSpPr>
          <p:spPr bwMode="auto">
            <a:xfrm>
              <a:off x="1474" y="1737"/>
              <a:ext cx="1352" cy="9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68" y="24"/>
                </a:cxn>
                <a:cxn ang="0">
                  <a:pos x="432" y="108"/>
                </a:cxn>
                <a:cxn ang="0">
                  <a:pos x="528" y="138"/>
                </a:cxn>
                <a:cxn ang="0">
                  <a:pos x="564" y="162"/>
                </a:cxn>
                <a:cxn ang="0">
                  <a:pos x="624" y="216"/>
                </a:cxn>
                <a:cxn ang="0">
                  <a:pos x="654" y="240"/>
                </a:cxn>
                <a:cxn ang="0">
                  <a:pos x="666" y="258"/>
                </a:cxn>
                <a:cxn ang="0">
                  <a:pos x="684" y="270"/>
                </a:cxn>
                <a:cxn ang="0">
                  <a:pos x="756" y="348"/>
                </a:cxn>
                <a:cxn ang="0">
                  <a:pos x="780" y="378"/>
                </a:cxn>
                <a:cxn ang="0">
                  <a:pos x="816" y="426"/>
                </a:cxn>
                <a:cxn ang="0">
                  <a:pos x="840" y="456"/>
                </a:cxn>
                <a:cxn ang="0">
                  <a:pos x="864" y="492"/>
                </a:cxn>
                <a:cxn ang="0">
                  <a:pos x="918" y="534"/>
                </a:cxn>
                <a:cxn ang="0">
                  <a:pos x="930" y="552"/>
                </a:cxn>
                <a:cxn ang="0">
                  <a:pos x="948" y="564"/>
                </a:cxn>
                <a:cxn ang="0">
                  <a:pos x="1050" y="678"/>
                </a:cxn>
                <a:cxn ang="0">
                  <a:pos x="1098" y="726"/>
                </a:cxn>
                <a:cxn ang="0">
                  <a:pos x="1134" y="750"/>
                </a:cxn>
                <a:cxn ang="0">
                  <a:pos x="1152" y="762"/>
                </a:cxn>
                <a:cxn ang="0">
                  <a:pos x="1164" y="780"/>
                </a:cxn>
                <a:cxn ang="0">
                  <a:pos x="1182" y="792"/>
                </a:cxn>
                <a:cxn ang="0">
                  <a:pos x="1224" y="840"/>
                </a:cxn>
                <a:cxn ang="0">
                  <a:pos x="1242" y="870"/>
                </a:cxn>
              </a:cxnLst>
              <a:rect l="0" t="0" r="r" b="b"/>
              <a:pathLst>
                <a:path w="1242" h="870">
                  <a:moveTo>
                    <a:pt x="0" y="0"/>
                  </a:moveTo>
                  <a:cubicBezTo>
                    <a:pt x="58" y="5"/>
                    <a:pt x="110" y="18"/>
                    <a:pt x="168" y="24"/>
                  </a:cubicBezTo>
                  <a:cubicBezTo>
                    <a:pt x="256" y="53"/>
                    <a:pt x="344" y="79"/>
                    <a:pt x="432" y="108"/>
                  </a:cubicBezTo>
                  <a:cubicBezTo>
                    <a:pt x="461" y="118"/>
                    <a:pt x="502" y="123"/>
                    <a:pt x="528" y="138"/>
                  </a:cubicBezTo>
                  <a:cubicBezTo>
                    <a:pt x="541" y="145"/>
                    <a:pt x="564" y="162"/>
                    <a:pt x="564" y="162"/>
                  </a:cubicBezTo>
                  <a:cubicBezTo>
                    <a:pt x="578" y="183"/>
                    <a:pt x="600" y="208"/>
                    <a:pt x="624" y="216"/>
                  </a:cubicBezTo>
                  <a:cubicBezTo>
                    <a:pt x="658" y="268"/>
                    <a:pt x="613" y="207"/>
                    <a:pt x="654" y="240"/>
                  </a:cubicBezTo>
                  <a:cubicBezTo>
                    <a:pt x="660" y="245"/>
                    <a:pt x="661" y="253"/>
                    <a:pt x="666" y="258"/>
                  </a:cubicBezTo>
                  <a:cubicBezTo>
                    <a:pt x="671" y="263"/>
                    <a:pt x="678" y="266"/>
                    <a:pt x="684" y="270"/>
                  </a:cubicBezTo>
                  <a:cubicBezTo>
                    <a:pt x="702" y="297"/>
                    <a:pt x="724" y="337"/>
                    <a:pt x="756" y="348"/>
                  </a:cubicBezTo>
                  <a:cubicBezTo>
                    <a:pt x="768" y="383"/>
                    <a:pt x="753" y="351"/>
                    <a:pt x="780" y="378"/>
                  </a:cubicBezTo>
                  <a:cubicBezTo>
                    <a:pt x="801" y="399"/>
                    <a:pt x="788" y="407"/>
                    <a:pt x="816" y="426"/>
                  </a:cubicBezTo>
                  <a:cubicBezTo>
                    <a:pt x="830" y="467"/>
                    <a:pt x="811" y="423"/>
                    <a:pt x="840" y="456"/>
                  </a:cubicBezTo>
                  <a:cubicBezTo>
                    <a:pt x="849" y="467"/>
                    <a:pt x="852" y="484"/>
                    <a:pt x="864" y="492"/>
                  </a:cubicBezTo>
                  <a:cubicBezTo>
                    <a:pt x="883" y="505"/>
                    <a:pt x="899" y="521"/>
                    <a:pt x="918" y="534"/>
                  </a:cubicBezTo>
                  <a:cubicBezTo>
                    <a:pt x="922" y="540"/>
                    <a:pt x="925" y="547"/>
                    <a:pt x="930" y="552"/>
                  </a:cubicBezTo>
                  <a:cubicBezTo>
                    <a:pt x="935" y="557"/>
                    <a:pt x="943" y="559"/>
                    <a:pt x="948" y="564"/>
                  </a:cubicBezTo>
                  <a:cubicBezTo>
                    <a:pt x="978" y="599"/>
                    <a:pt x="1005" y="663"/>
                    <a:pt x="1050" y="678"/>
                  </a:cubicBezTo>
                  <a:cubicBezTo>
                    <a:pt x="1062" y="697"/>
                    <a:pt x="1080" y="712"/>
                    <a:pt x="1098" y="726"/>
                  </a:cubicBezTo>
                  <a:cubicBezTo>
                    <a:pt x="1109" y="735"/>
                    <a:pt x="1122" y="742"/>
                    <a:pt x="1134" y="750"/>
                  </a:cubicBezTo>
                  <a:cubicBezTo>
                    <a:pt x="1140" y="754"/>
                    <a:pt x="1152" y="762"/>
                    <a:pt x="1152" y="762"/>
                  </a:cubicBezTo>
                  <a:cubicBezTo>
                    <a:pt x="1156" y="768"/>
                    <a:pt x="1159" y="775"/>
                    <a:pt x="1164" y="780"/>
                  </a:cubicBezTo>
                  <a:cubicBezTo>
                    <a:pt x="1169" y="785"/>
                    <a:pt x="1177" y="787"/>
                    <a:pt x="1182" y="792"/>
                  </a:cubicBezTo>
                  <a:cubicBezTo>
                    <a:pt x="1231" y="848"/>
                    <a:pt x="1184" y="813"/>
                    <a:pt x="1224" y="840"/>
                  </a:cubicBezTo>
                  <a:cubicBezTo>
                    <a:pt x="1232" y="863"/>
                    <a:pt x="1226" y="854"/>
                    <a:pt x="1242" y="870"/>
                  </a:cubicBezTo>
                </a:path>
              </a:pathLst>
            </a:custGeom>
            <a:noFill/>
            <a:ln w="63500" cap="flat" cmpd="sng">
              <a:solidFill>
                <a:srgbClr val="C0C0C0"/>
              </a:solidFill>
              <a:prstDash val="solid"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1" name="Freeform 19"/>
            <p:cNvSpPr>
              <a:spLocks noChangeAspect="1"/>
            </p:cNvSpPr>
            <p:nvPr/>
          </p:nvSpPr>
          <p:spPr bwMode="auto">
            <a:xfrm>
              <a:off x="2007" y="1510"/>
              <a:ext cx="1191" cy="681"/>
            </a:xfrm>
            <a:custGeom>
              <a:avLst/>
              <a:gdLst/>
              <a:ahLst/>
              <a:cxnLst>
                <a:cxn ang="0">
                  <a:pos x="1008" y="432"/>
                </a:cxn>
                <a:cxn ang="0">
                  <a:pos x="48" y="0"/>
                </a:cxn>
                <a:cxn ang="0">
                  <a:pos x="0" y="240"/>
                </a:cxn>
                <a:cxn ang="0">
                  <a:pos x="1008" y="576"/>
                </a:cxn>
                <a:cxn ang="0">
                  <a:pos x="1008" y="432"/>
                </a:cxn>
              </a:cxnLst>
              <a:rect l="0" t="0" r="r" b="b"/>
              <a:pathLst>
                <a:path w="1008" h="576">
                  <a:moveTo>
                    <a:pt x="1008" y="432"/>
                  </a:moveTo>
                  <a:lnTo>
                    <a:pt x="48" y="0"/>
                  </a:lnTo>
                  <a:lnTo>
                    <a:pt x="0" y="240"/>
                  </a:lnTo>
                  <a:lnTo>
                    <a:pt x="1008" y="576"/>
                  </a:lnTo>
                  <a:lnTo>
                    <a:pt x="1008" y="432"/>
                  </a:lnTo>
                  <a:close/>
                </a:path>
              </a:pathLst>
            </a:custGeom>
            <a:solidFill>
              <a:srgbClr val="CCFF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2" name="Freeform 20"/>
            <p:cNvSpPr>
              <a:spLocks noChangeAspect="1"/>
            </p:cNvSpPr>
            <p:nvPr/>
          </p:nvSpPr>
          <p:spPr bwMode="auto">
            <a:xfrm>
              <a:off x="1837" y="1816"/>
              <a:ext cx="864" cy="56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70" y="30"/>
                </a:cxn>
                <a:cxn ang="0">
                  <a:pos x="492" y="96"/>
                </a:cxn>
                <a:cxn ang="0">
                  <a:pos x="672" y="162"/>
                </a:cxn>
                <a:cxn ang="0">
                  <a:pos x="732" y="198"/>
                </a:cxn>
                <a:cxn ang="0">
                  <a:pos x="732" y="240"/>
                </a:cxn>
                <a:cxn ang="0">
                  <a:pos x="714" y="300"/>
                </a:cxn>
                <a:cxn ang="0">
                  <a:pos x="618" y="480"/>
                </a:cxn>
                <a:cxn ang="0">
                  <a:pos x="576" y="480"/>
                </a:cxn>
                <a:cxn ang="0">
                  <a:pos x="492" y="384"/>
                </a:cxn>
                <a:cxn ang="0">
                  <a:pos x="444" y="330"/>
                </a:cxn>
                <a:cxn ang="0">
                  <a:pos x="372" y="240"/>
                </a:cxn>
                <a:cxn ang="0">
                  <a:pos x="276" y="144"/>
                </a:cxn>
                <a:cxn ang="0">
                  <a:pos x="204" y="84"/>
                </a:cxn>
                <a:cxn ang="0">
                  <a:pos x="78" y="18"/>
                </a:cxn>
                <a:cxn ang="0">
                  <a:pos x="0" y="0"/>
                </a:cxn>
              </a:cxnLst>
              <a:rect l="0" t="0" r="r" b="b"/>
              <a:pathLst>
                <a:path w="732" h="480">
                  <a:moveTo>
                    <a:pt x="0" y="0"/>
                  </a:moveTo>
                  <a:lnTo>
                    <a:pt x="270" y="30"/>
                  </a:lnTo>
                  <a:lnTo>
                    <a:pt x="492" y="96"/>
                  </a:lnTo>
                  <a:lnTo>
                    <a:pt x="672" y="162"/>
                  </a:lnTo>
                  <a:lnTo>
                    <a:pt x="732" y="198"/>
                  </a:lnTo>
                  <a:lnTo>
                    <a:pt x="732" y="240"/>
                  </a:lnTo>
                  <a:lnTo>
                    <a:pt x="714" y="300"/>
                  </a:lnTo>
                  <a:lnTo>
                    <a:pt x="618" y="480"/>
                  </a:lnTo>
                  <a:lnTo>
                    <a:pt x="576" y="480"/>
                  </a:lnTo>
                  <a:lnTo>
                    <a:pt x="492" y="384"/>
                  </a:lnTo>
                  <a:lnTo>
                    <a:pt x="444" y="330"/>
                  </a:lnTo>
                  <a:lnTo>
                    <a:pt x="372" y="240"/>
                  </a:lnTo>
                  <a:lnTo>
                    <a:pt x="276" y="144"/>
                  </a:lnTo>
                  <a:lnTo>
                    <a:pt x="204" y="84"/>
                  </a:lnTo>
                  <a:lnTo>
                    <a:pt x="78" y="1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CFF">
                <a:alpha val="50000"/>
              </a:srgbClr>
            </a:solidFill>
            <a:ln w="15875" cap="flat" cmpd="sng">
              <a:noFill/>
              <a:prstDash val="solid"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53" name="Rectangle 21"/>
            <p:cNvSpPr>
              <a:spLocks noChangeAspect="1" noChangeArrowheads="1"/>
            </p:cNvSpPr>
            <p:nvPr/>
          </p:nvSpPr>
          <p:spPr bwMode="auto">
            <a:xfrm>
              <a:off x="1791" y="2417"/>
              <a:ext cx="94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DDDDDD"/>
                  </a:solidFill>
                </a:rPr>
                <a:t>銀河系内連星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DDDDDD"/>
                  </a:solidFill>
                </a:rPr>
                <a:t>バックグラウンド雑音</a:t>
              </a:r>
            </a:p>
          </p:txBody>
        </p:sp>
        <p:sp>
          <p:nvSpPr>
            <p:cNvPr id="1144854" name="Rectangle 22"/>
            <p:cNvSpPr>
              <a:spLocks noChangeAspect="1" noChangeArrowheads="1"/>
            </p:cNvSpPr>
            <p:nvPr/>
          </p:nvSpPr>
          <p:spPr bwMode="auto">
            <a:xfrm>
              <a:off x="2472" y="1480"/>
              <a:ext cx="820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大質量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ブラックホール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99CCFF"/>
                  </a:solidFill>
                </a:rPr>
                <a:t>　　　　　連星合体</a:t>
              </a:r>
            </a:p>
          </p:txBody>
        </p:sp>
        <p:sp>
          <p:nvSpPr>
            <p:cNvPr id="1144855" name="Rectangle 23"/>
            <p:cNvSpPr>
              <a:spLocks noChangeAspect="1" noChangeArrowheads="1"/>
            </p:cNvSpPr>
            <p:nvPr/>
          </p:nvSpPr>
          <p:spPr bwMode="auto">
            <a:xfrm>
              <a:off x="2336" y="2009"/>
              <a:ext cx="69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660066"/>
                  </a:solidFill>
                </a:rPr>
                <a:t>銀河系内連星</a:t>
              </a:r>
            </a:p>
          </p:txBody>
        </p:sp>
        <p:sp>
          <p:nvSpPr>
            <p:cNvPr id="1144856" name="Rectangle 24"/>
            <p:cNvSpPr>
              <a:spLocks noChangeAspect="1" noChangeArrowheads="1"/>
            </p:cNvSpPr>
            <p:nvPr/>
          </p:nvSpPr>
          <p:spPr bwMode="auto">
            <a:xfrm>
              <a:off x="1462" y="1843"/>
              <a:ext cx="42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buFontTx/>
                <a:buNone/>
              </a:pPr>
              <a:r>
                <a:rPr lang="en-US" altLang="ja-JP" sz="1600" b="1">
                  <a:solidFill>
                    <a:srgbClr val="99CCFF"/>
                  </a:solidFill>
                </a:rPr>
                <a:t>LISA</a:t>
              </a:r>
            </a:p>
          </p:txBody>
        </p:sp>
      </p:grpSp>
      <p:sp>
        <p:nvSpPr>
          <p:cNvPr id="1144857" name="Rectangle 25"/>
          <p:cNvSpPr>
            <a:spLocks noChangeAspect="1" noChangeArrowheads="1"/>
          </p:cNvSpPr>
          <p:nvPr/>
        </p:nvSpPr>
        <p:spPr bwMode="auto">
          <a:xfrm>
            <a:off x="5580063" y="5103813"/>
            <a:ext cx="1250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>
                <a:solidFill>
                  <a:srgbClr val="DDDDDD"/>
                </a:solidFill>
              </a:rPr>
              <a:t>重力場変動雑音</a:t>
            </a:r>
          </a:p>
          <a:p>
            <a:pPr algn="l">
              <a:buFontTx/>
              <a:buNone/>
            </a:pPr>
            <a:r>
              <a:rPr lang="ja-JP" altLang="en-US" sz="1200" b="1">
                <a:solidFill>
                  <a:srgbClr val="DDDDDD"/>
                </a:solidFill>
              </a:rPr>
              <a:t>  </a:t>
            </a:r>
            <a:r>
              <a:rPr lang="en-US" altLang="ja-JP" sz="1200" b="1">
                <a:solidFill>
                  <a:srgbClr val="DDDDDD"/>
                </a:solidFill>
              </a:rPr>
              <a:t>(</a:t>
            </a:r>
            <a:r>
              <a:rPr lang="ja-JP" altLang="en-US" sz="1200" b="1">
                <a:solidFill>
                  <a:srgbClr val="DDDDDD"/>
                </a:solidFill>
              </a:rPr>
              <a:t>地上検出器</a:t>
            </a:r>
            <a:r>
              <a:rPr lang="en-US" altLang="ja-JP" sz="1200" b="1">
                <a:solidFill>
                  <a:srgbClr val="DDDDDD"/>
                </a:solidFill>
              </a:rPr>
              <a:t>)</a:t>
            </a: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2339975" y="3062288"/>
            <a:ext cx="3598863" cy="2071687"/>
            <a:chOff x="1474" y="1929"/>
            <a:chExt cx="2267" cy="1305"/>
          </a:xfrm>
        </p:grpSpPr>
        <p:sp>
          <p:nvSpPr>
            <p:cNvPr id="1144862" name="Line 30"/>
            <p:cNvSpPr>
              <a:spLocks noChangeAspect="1" noChangeShapeType="1"/>
            </p:cNvSpPr>
            <p:nvPr/>
          </p:nvSpPr>
          <p:spPr bwMode="auto">
            <a:xfrm flipH="1" flipV="1">
              <a:off x="1474" y="1929"/>
              <a:ext cx="2177" cy="1305"/>
            </a:xfrm>
            <a:prstGeom prst="line">
              <a:avLst/>
            </a:prstGeom>
            <a:noFill/>
            <a:ln w="50800">
              <a:solidFill>
                <a:srgbClr val="FF99CC"/>
              </a:solidFill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44863" name="Rectangle 31"/>
            <p:cNvSpPr>
              <a:spLocks noChangeAspect="1" noChangeArrowheads="1"/>
            </p:cNvSpPr>
            <p:nvPr/>
          </p:nvSpPr>
          <p:spPr bwMode="auto">
            <a:xfrm>
              <a:off x="3016" y="2513"/>
              <a:ext cx="725" cy="4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初期宇宙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からの重力波</a:t>
              </a:r>
            </a:p>
            <a:p>
              <a:pPr algn="l">
                <a:buFontTx/>
                <a:buNone/>
              </a:pPr>
              <a:r>
                <a:rPr lang="ja-JP" altLang="en-US" sz="1200" b="1">
                  <a:solidFill>
                    <a:srgbClr val="FFCCCC"/>
                  </a:solidFill>
                </a:rPr>
                <a:t>    </a:t>
              </a:r>
              <a:r>
                <a:rPr lang="en-US" altLang="ja-JP" sz="1200" b="1">
                  <a:solidFill>
                    <a:srgbClr val="FFCCCC"/>
                  </a:solidFill>
                </a:rPr>
                <a:t>(</a:t>
              </a:r>
              <a:r>
                <a:rPr lang="en-US" altLang="ja-JP" sz="1000" b="1">
                  <a:solidFill>
                    <a:srgbClr val="FFCCCC"/>
                  </a:solidFill>
                  <a:latin typeface="Symbol" pitchFamily="18" charset="2"/>
                </a:rPr>
                <a:t>W</a:t>
              </a:r>
              <a:r>
                <a:rPr lang="en-US" altLang="ja-JP" sz="1000" b="1" baseline="-10000">
                  <a:solidFill>
                    <a:srgbClr val="FFCCCC"/>
                  </a:solidFill>
                </a:rPr>
                <a:t>gw</a:t>
              </a:r>
              <a:r>
                <a:rPr lang="en-US" altLang="ja-JP" sz="1000" b="1">
                  <a:solidFill>
                    <a:srgbClr val="FFCCCC"/>
                  </a:solidFill>
                </a:rPr>
                <a:t>=10</a:t>
              </a:r>
              <a:r>
                <a:rPr lang="en-US" altLang="ja-JP" sz="1000" b="1" baseline="30000">
                  <a:solidFill>
                    <a:srgbClr val="FFCCCC"/>
                  </a:solidFill>
                </a:rPr>
                <a:t>-14</a:t>
              </a:r>
              <a:r>
                <a:rPr lang="en-US" altLang="ja-JP" sz="1200" b="1">
                  <a:solidFill>
                    <a:srgbClr val="FFCCCC"/>
                  </a:solidFill>
                </a:rPr>
                <a:t>)</a:t>
              </a:r>
            </a:p>
          </p:txBody>
        </p:sp>
      </p:grpSp>
      <p:sp>
        <p:nvSpPr>
          <p:cNvPr id="1144864" name="Rectangle 32"/>
          <p:cNvSpPr>
            <a:spLocks noChangeArrowheads="1"/>
          </p:cNvSpPr>
          <p:nvPr/>
        </p:nvSpPr>
        <p:spPr bwMode="auto">
          <a:xfrm>
            <a:off x="900113" y="992188"/>
            <a:ext cx="7920037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地上干渉計 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: 10Hz - 1kHz       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中性子星など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</a:rPr>
              <a:t>DECIGO    : 0.1 - 1Hz             </a:t>
            </a: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中間質量</a:t>
            </a: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BH</a:t>
            </a:r>
            <a:r>
              <a:rPr lang="ja-JP" altLang="en-US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など</a:t>
            </a:r>
            <a:r>
              <a:rPr lang="en-US" altLang="ja-JP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, </a:t>
            </a:r>
            <a:r>
              <a:rPr lang="ja-JP" altLang="en-US" sz="1800" b="1" dirty="0">
                <a:solidFill>
                  <a:srgbClr val="9966FF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初期宇宙からの重力波</a:t>
            </a:r>
            <a:endParaRPr lang="ja-JP" altLang="en-US" sz="1800" b="1" dirty="0">
              <a:solidFill>
                <a:srgbClr val="9966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LISA          : 1mHz – 10mHz  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大質量</a:t>
            </a: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BH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など</a:t>
            </a:r>
            <a:endParaRPr lang="ja-JP" altLang="en-US" sz="1800" b="1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 descr="universe_mod_cut_crop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r="35242"/>
          <a:stretch>
            <a:fillRect/>
          </a:stretch>
        </p:blipFill>
        <p:spPr>
          <a:xfrm>
            <a:off x="4786314" y="3375033"/>
            <a:ext cx="3500462" cy="3215497"/>
          </a:xfrm>
          <a:prstGeom prst="rect">
            <a:avLst/>
          </a:prstGeom>
        </p:spPr>
      </p:pic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LCGT and DECIGO</a:t>
            </a:r>
            <a:endParaRPr lang="ja-JP" altLang="en-US" dirty="0"/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2910" y="888517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FF99"/>
                </a:solidFill>
                <a:latin typeface="Tahoma" pitchFamily="34" charset="0"/>
              </a:rPr>
              <a:t>LCGT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2016)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Terrestrial Detector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High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frequency events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1071538" y="2069419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FFCC"/>
                </a:solidFill>
                <a:latin typeface="Tahoma" pitchFamily="34" charset="0"/>
              </a:rPr>
              <a:t>Target: GW detection</a:t>
            </a:r>
            <a:endParaRPr lang="ja-JP" altLang="en-US" sz="2000" b="1" dirty="0">
              <a:solidFill>
                <a:srgbClr val="CCFFCC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2724916"/>
            <a:ext cx="4357718" cy="347268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grpSp>
        <p:nvGrpSpPr>
          <p:cNvPr id="2" name="グループ化 12"/>
          <p:cNvGrpSpPr/>
          <p:nvPr/>
        </p:nvGrpSpPr>
        <p:grpSpPr>
          <a:xfrm rot="15785392">
            <a:off x="6398017" y="2647809"/>
            <a:ext cx="2234040" cy="2348200"/>
            <a:chOff x="9501222" y="714356"/>
            <a:chExt cx="5338763" cy="4864101"/>
          </a:xfrm>
        </p:grpSpPr>
        <p:sp>
          <p:nvSpPr>
            <p:cNvPr id="15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219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1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" name="Group 26"/>
            <p:cNvGrpSpPr>
              <a:grpSpLocks/>
            </p:cNvGrpSpPr>
            <p:nvPr/>
          </p:nvGrpSpPr>
          <p:grpSpPr bwMode="auto">
            <a:xfrm rot="7209001">
              <a:off x="11403003" y="2178095"/>
              <a:ext cx="600087" cy="500063"/>
              <a:chOff x="4785" y="11039"/>
              <a:chExt cx="829" cy="688"/>
            </a:xfrm>
          </p:grpSpPr>
          <p:sp>
            <p:nvSpPr>
              <p:cNvPr id="214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6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8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" name="Group 49"/>
            <p:cNvGrpSpPr>
              <a:grpSpLocks/>
            </p:cNvGrpSpPr>
            <p:nvPr/>
          </p:nvGrpSpPr>
          <p:grpSpPr bwMode="auto">
            <a:xfrm rot="3616332">
              <a:off x="12330179" y="2190798"/>
              <a:ext cx="600087" cy="503238"/>
              <a:chOff x="4785" y="11039"/>
              <a:chExt cx="829" cy="688"/>
            </a:xfrm>
          </p:grpSpPr>
          <p:sp>
            <p:nvSpPr>
              <p:cNvPr id="209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2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6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7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207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7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205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4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5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" name="Group 78"/>
            <p:cNvGrpSpPr>
              <a:grpSpLocks/>
            </p:cNvGrpSpPr>
            <p:nvPr/>
          </p:nvGrpSpPr>
          <p:grpSpPr bwMode="auto">
            <a:xfrm flipH="1">
              <a:off x="12703129" y="4371956"/>
              <a:ext cx="600087" cy="495300"/>
              <a:chOff x="4785" y="11039"/>
              <a:chExt cx="829" cy="688"/>
            </a:xfrm>
          </p:grpSpPr>
          <p:sp>
            <p:nvSpPr>
              <p:cNvPr id="200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2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6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7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" name="Group 88"/>
            <p:cNvGrpSpPr>
              <a:grpSpLocks/>
            </p:cNvGrpSpPr>
            <p:nvPr/>
          </p:nvGrpSpPr>
          <p:grpSpPr bwMode="auto">
            <a:xfrm flipH="1">
              <a:off x="12703129" y="4416406"/>
              <a:ext cx="600087" cy="500063"/>
              <a:chOff x="4785" y="11039"/>
              <a:chExt cx="829" cy="688"/>
            </a:xfrm>
          </p:grpSpPr>
          <p:sp>
            <p:nvSpPr>
              <p:cNvPr id="195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7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1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2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" name="Group 111"/>
            <p:cNvGrpSpPr>
              <a:grpSpLocks/>
            </p:cNvGrpSpPr>
            <p:nvPr/>
          </p:nvGrpSpPr>
          <p:grpSpPr bwMode="auto">
            <a:xfrm rot="3592668" flipH="1">
              <a:off x="13154018" y="3611479"/>
              <a:ext cx="600087" cy="503238"/>
              <a:chOff x="4785" y="11039"/>
              <a:chExt cx="829" cy="688"/>
            </a:xfrm>
          </p:grpSpPr>
          <p:sp>
            <p:nvSpPr>
              <p:cNvPr id="190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3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99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0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188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3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186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7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8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7" name="Group 141"/>
            <p:cNvGrpSpPr>
              <a:grpSpLocks/>
            </p:cNvGrpSpPr>
            <p:nvPr/>
          </p:nvGrpSpPr>
          <p:grpSpPr bwMode="auto">
            <a:xfrm>
              <a:off x="11052279" y="4424344"/>
              <a:ext cx="600087" cy="500063"/>
              <a:chOff x="4785" y="11039"/>
              <a:chExt cx="829" cy="688"/>
            </a:xfrm>
          </p:grpSpPr>
          <p:sp>
            <p:nvSpPr>
              <p:cNvPr id="181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3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19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0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8" name="Group 171"/>
            <p:cNvGrpSpPr>
              <a:grpSpLocks/>
            </p:cNvGrpSpPr>
            <p:nvPr/>
          </p:nvGrpSpPr>
          <p:grpSpPr bwMode="auto">
            <a:xfrm rot="18007332">
              <a:off x="10577577" y="3603541"/>
              <a:ext cx="600087" cy="500063"/>
              <a:chOff x="4785" y="11039"/>
              <a:chExt cx="829" cy="688"/>
            </a:xfrm>
          </p:grpSpPr>
          <p:sp>
            <p:nvSpPr>
              <p:cNvPr id="176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7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8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9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4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5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9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174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5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226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172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73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69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0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224" name="Rectangle 6"/>
          <p:cNvSpPr>
            <a:spLocks noChangeArrowheads="1"/>
          </p:cNvSpPr>
          <p:nvPr/>
        </p:nvSpPr>
        <p:spPr bwMode="auto">
          <a:xfrm>
            <a:off x="4786314" y="857232"/>
            <a:ext cx="4279904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99CCFF"/>
                </a:solidFill>
                <a:latin typeface="Tahoma" pitchFamily="34" charset="0"/>
              </a:rPr>
              <a:t>DECIGO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(~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2027)</a:t>
            </a:r>
            <a:endParaRPr lang="en-US" altLang="ja-JP" sz="2000" b="1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Space observatory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Low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frequency sources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25" name="Rectangle 8"/>
          <p:cNvSpPr>
            <a:spLocks noChangeArrowheads="1"/>
          </p:cNvSpPr>
          <p:nvPr/>
        </p:nvSpPr>
        <p:spPr bwMode="auto">
          <a:xfrm>
            <a:off x="5228590" y="2042123"/>
            <a:ext cx="364333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CCECFF"/>
                </a:solidFill>
                <a:latin typeface="Tahoma" pitchFamily="34" charset="0"/>
              </a:rPr>
              <a:t>Target: GW astronomy</a:t>
            </a:r>
            <a:endParaRPr lang="ja-JP" altLang="en-US" sz="2000" b="1" dirty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AutoShape 90"/>
          <p:cNvSpPr>
            <a:spLocks noChangeArrowheads="1"/>
          </p:cNvSpPr>
          <p:nvPr/>
        </p:nvSpPr>
        <p:spPr bwMode="auto">
          <a:xfrm>
            <a:off x="714348" y="3786190"/>
            <a:ext cx="4243391" cy="1643074"/>
          </a:xfrm>
          <a:prstGeom prst="roundRect">
            <a:avLst>
              <a:gd name="adj" fmla="val 4412"/>
            </a:avLst>
          </a:prstGeom>
          <a:solidFill>
            <a:srgbClr val="FFFF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他プロジェクトとの関係</a:t>
            </a:r>
          </a:p>
        </p:txBody>
      </p:sp>
      <p:sp>
        <p:nvSpPr>
          <p:cNvPr id="1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70086" name="Rectangle 6"/>
          <p:cNvSpPr>
            <a:spLocks noChangeArrowheads="1"/>
          </p:cNvSpPr>
          <p:nvPr/>
        </p:nvSpPr>
        <p:spPr bwMode="auto">
          <a:xfrm>
            <a:off x="649286" y="1357298"/>
            <a:ext cx="37084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EAEAEA"/>
                </a:solidFill>
                <a:latin typeface="Tahoma" pitchFamily="34" charset="0"/>
              </a:rPr>
              <a:t>地上重力波望遠鏡との関係</a:t>
            </a:r>
          </a:p>
        </p:txBody>
      </p:sp>
      <p:sp>
        <p:nvSpPr>
          <p:cNvPr id="1070087" name="Rectangle 7"/>
          <p:cNvSpPr>
            <a:spLocks noChangeArrowheads="1"/>
          </p:cNvSpPr>
          <p:nvPr/>
        </p:nvSpPr>
        <p:spPr bwMode="auto">
          <a:xfrm>
            <a:off x="5357818" y="1803407"/>
            <a:ext cx="36718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EAEAEA"/>
                </a:solidFill>
                <a:latin typeface="Tahoma" pitchFamily="34" charset="0"/>
              </a:rPr>
              <a:t>LCGT : </a:t>
            </a: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予算獲得のために準備中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   計画</a:t>
            </a: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</a:rPr>
              <a:t>最初の</a:t>
            </a:r>
            <a:r>
              <a:rPr lang="en-US" altLang="ja-JP" sz="1400" b="1" dirty="0">
                <a:solidFill>
                  <a:srgbClr val="CCECFF"/>
                </a:solidFill>
                <a:latin typeface="Tahoma" pitchFamily="34" charset="0"/>
              </a:rPr>
              <a:t>3 </a:t>
            </a: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</a:rPr>
              <a:t>年程度は，トンネル掘削や真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</a:rPr>
              <a:t>　空槽設置などの工事が主</a:t>
            </a: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であり，現在と同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EAEAEA"/>
                </a:solidFill>
                <a:latin typeface="Tahoma" pitchFamily="34" charset="0"/>
              </a:rPr>
              <a:t>　程度のエフォート率を維持</a:t>
            </a:r>
          </a:p>
        </p:txBody>
      </p:sp>
      <p:sp>
        <p:nvSpPr>
          <p:cNvPr id="1070088" name="Rectangle 8"/>
          <p:cNvSpPr>
            <a:spLocks noChangeArrowheads="1"/>
          </p:cNvSpPr>
          <p:nvPr/>
        </p:nvSpPr>
        <p:spPr bwMode="auto">
          <a:xfrm>
            <a:off x="785786" y="2279695"/>
            <a:ext cx="4319588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日本の重力波のグループ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LCGT :      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最優先のプロジェクト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DECIGO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その先の中心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プロジェクト</a:t>
            </a:r>
            <a:endParaRPr lang="ja-JP" altLang="en-US" sz="18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0700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57838" y="3160729"/>
            <a:ext cx="3384550" cy="2697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70094" name="Rectangle 14"/>
          <p:cNvSpPr>
            <a:spLocks noChangeArrowheads="1"/>
          </p:cNvSpPr>
          <p:nvPr/>
        </p:nvSpPr>
        <p:spPr bwMode="auto">
          <a:xfrm>
            <a:off x="1571604" y="4422835"/>
            <a:ext cx="3429024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DECIGO/DPF</a:t>
            </a:r>
            <a:r>
              <a:rPr lang="ja-JP" altLang="en-US" sz="1800" b="1" dirty="0" err="1" smtClean="0">
                <a:solidFill>
                  <a:srgbClr val="FFFFFF"/>
                </a:solidFill>
                <a:latin typeface="Tahoma" pitchFamily="34" charset="0"/>
              </a:rPr>
              <a:t>には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,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　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LCGT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以外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</a:rPr>
              <a:t>からの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研究者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/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学生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                               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も多く参入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714348" y="3929066"/>
            <a:ext cx="4214842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重力波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/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宇宙というフロンティアへの意欲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285852" y="4500570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が目指す科学的成果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143811" name="Picture 3" descr="objective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13" y="984250"/>
            <a:ext cx="9144000" cy="546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による重力波の観測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37332" name="Picture 20" descr="prin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7864" t="49313" r="33702" b="2529"/>
          <a:stretch>
            <a:fillRect/>
          </a:stretch>
        </p:blipFill>
        <p:spPr bwMode="auto">
          <a:xfrm>
            <a:off x="324334" y="3507973"/>
            <a:ext cx="2818905" cy="2064167"/>
          </a:xfrm>
          <a:prstGeom prst="rect">
            <a:avLst/>
          </a:prstGeom>
          <a:noFill/>
        </p:spPr>
      </p:pic>
      <p:sp>
        <p:nvSpPr>
          <p:cNvPr id="1037335" name="Rectangle 23"/>
          <p:cNvSpPr>
            <a:spLocks noChangeArrowheads="1"/>
          </p:cNvSpPr>
          <p:nvPr/>
        </p:nvSpPr>
        <p:spPr bwMode="auto">
          <a:xfrm>
            <a:off x="1857356" y="5715016"/>
            <a:ext cx="1403350" cy="227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 dirty="0">
                <a:solidFill>
                  <a:srgbClr val="FFFF99"/>
                </a:solidFill>
                <a:latin typeface="Tahoma" pitchFamily="34" charset="0"/>
              </a:rPr>
              <a:t>Credit: NASA, </a:t>
            </a:r>
            <a:r>
              <a:rPr lang="en-US" altLang="ja-JP" sz="800" b="1" dirty="0" err="1">
                <a:solidFill>
                  <a:srgbClr val="FFFF99"/>
                </a:solidFill>
                <a:latin typeface="Tahoma" pitchFamily="34" charset="0"/>
              </a:rPr>
              <a:t>STScI</a:t>
            </a:r>
            <a:endParaRPr lang="en-US" altLang="ja-JP" sz="800" b="1" dirty="0">
              <a:solidFill>
                <a:srgbClr val="FFFF99"/>
              </a:solidFill>
              <a:latin typeface="Tahoma" pitchFamily="34" charset="0"/>
            </a:endParaRP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609603" y="928670"/>
            <a:ext cx="43910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</a:rPr>
              <a:t>球状星団中の</a:t>
            </a:r>
            <a:r>
              <a:rPr lang="en-US" altLang="ja-JP" sz="20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endParaRPr lang="ja-JP" altLang="en-US" sz="20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928662" y="1326023"/>
            <a:ext cx="4391025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中心付近の星の運動から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質量を推定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1" name="Line 221"/>
          <p:cNvSpPr>
            <a:spLocks noChangeShapeType="1"/>
          </p:cNvSpPr>
          <p:nvPr/>
        </p:nvSpPr>
        <p:spPr bwMode="auto">
          <a:xfrm flipV="1">
            <a:off x="1571604" y="3429000"/>
            <a:ext cx="1928826" cy="500066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右矢印 13"/>
          <p:cNvSpPr/>
          <p:nvPr/>
        </p:nvSpPr>
        <p:spPr bwMode="auto">
          <a:xfrm>
            <a:off x="1142976" y="1754651"/>
            <a:ext cx="214314" cy="285752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1395421" y="1683213"/>
            <a:ext cx="639128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同士の合体からの重力波で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</a:rPr>
              <a:t>期待できる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SNR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等質量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質量比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1:1/3, 100Msun 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が落下の場合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929058" y="6171513"/>
            <a:ext cx="4391025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我々の銀河内に約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150</a:t>
            </a:r>
            <a:r>
              <a:rPr lang="ja-JP" altLang="en-US" sz="1400" b="1" dirty="0" smtClean="0">
                <a:solidFill>
                  <a:srgbClr val="EAEAEA"/>
                </a:solidFill>
                <a:latin typeface="Tahoma" pitchFamily="34" charset="0"/>
              </a:rPr>
              <a:t>の球状星団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)</a:t>
            </a:r>
            <a:endParaRPr lang="ja-JP" altLang="en-US" sz="14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pic>
        <p:nvPicPr>
          <p:cNvPr id="17" name="Picture 20" descr="prin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b="82189"/>
          <a:stretch>
            <a:fillRect/>
          </a:stretch>
        </p:blipFill>
        <p:spPr bwMode="auto">
          <a:xfrm>
            <a:off x="285720" y="2929784"/>
            <a:ext cx="3216104" cy="508916"/>
          </a:xfrm>
          <a:prstGeom prst="rect">
            <a:avLst/>
          </a:prstGeom>
          <a:noFill/>
        </p:spPr>
      </p:pic>
      <p:pic>
        <p:nvPicPr>
          <p:cNvPr id="18" name="図 17" descr="gc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030303"/>
              </a:clrFrom>
              <a:clrTo>
                <a:srgbClr val="030303">
                  <a:alpha val="0"/>
                </a:srgbClr>
              </a:clrTo>
            </a:clrChange>
          </a:blip>
          <a:srcRect l="12700" t="3804" r="10026" b="19970"/>
          <a:stretch>
            <a:fillRect/>
          </a:stretch>
        </p:blipFill>
        <p:spPr>
          <a:xfrm>
            <a:off x="3500430" y="2401240"/>
            <a:ext cx="5500726" cy="38140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7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成功基準</a:t>
            </a:r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58306" name="Picture 5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898525"/>
            <a:ext cx="8208963" cy="55133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23"/>
          <p:cNvSpPr>
            <a:spLocks noChangeArrowheads="1"/>
          </p:cNvSpPr>
          <p:nvPr/>
        </p:nvSpPr>
        <p:spPr bwMode="auto">
          <a:xfrm>
            <a:off x="795310" y="4345579"/>
            <a:ext cx="5776954" cy="2059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2008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月　ミッション提案書募集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決定せず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号機ミッション再募集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lvl="0"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候補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:  ERG,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, FFAST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など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ミッション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5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ヒアリング審査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(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ERG, </a:t>
            </a:r>
            <a:r>
              <a:rPr lang="en-US" altLang="ja-JP" sz="1800" b="1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sym typeface="Wingdings" pitchFamily="2" charset="2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2009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8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月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ERG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に決定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2010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年     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号機ミッション選定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(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予定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)   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小型科学衛星シリーズ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26384" name="Rectangle 16"/>
          <p:cNvSpPr>
            <a:spLocks noChangeArrowheads="1"/>
          </p:cNvSpPr>
          <p:nvPr/>
        </p:nvSpPr>
        <p:spPr bwMode="auto">
          <a:xfrm>
            <a:off x="390529" y="1214422"/>
            <a:ext cx="4824413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JAXA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小型科学衛星シリーズ</a:t>
            </a:r>
            <a:r>
              <a:rPr lang="ja-JP" altLang="en-US" sz="20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候補</a:t>
            </a:r>
            <a:endParaRPr lang="ja-JP" altLang="en-US" sz="20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826391" name="Rectangle 23"/>
          <p:cNvSpPr>
            <a:spLocks noChangeArrowheads="1"/>
          </p:cNvSpPr>
          <p:nvPr/>
        </p:nvSpPr>
        <p:spPr bwMode="auto">
          <a:xfrm>
            <a:off x="785786" y="1714488"/>
            <a:ext cx="4786346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chemeClr val="bg1"/>
                </a:solidFill>
                <a:latin typeface="Tahoma" pitchFamily="34" charset="0"/>
                <a:ea typeface="HGP創英角ｺﾞｼｯｸUB" pitchFamily="50" charset="-128"/>
              </a:rPr>
              <a:t>標準衛星バス </a:t>
            </a:r>
            <a:r>
              <a:rPr lang="en-US" altLang="ja-JP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+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次期固体ロケットを利用して</a:t>
            </a: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、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最低 </a:t>
            </a:r>
            <a:r>
              <a:rPr lang="en-US" altLang="ja-JP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3</a:t>
            </a:r>
            <a:r>
              <a:rPr lang="ja-JP" altLang="en-US" sz="18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機の小型科学衛星 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を打ち上げる計画 </a:t>
            </a:r>
          </a:p>
        </p:txBody>
      </p:sp>
      <p:sp>
        <p:nvSpPr>
          <p:cNvPr id="826394" name="Line 26"/>
          <p:cNvSpPr>
            <a:spLocks noChangeShapeType="1"/>
          </p:cNvSpPr>
          <p:nvPr/>
        </p:nvSpPr>
        <p:spPr bwMode="auto">
          <a:xfrm>
            <a:off x="1500166" y="1627189"/>
            <a:ext cx="2232025" cy="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826392" name="Rectangle 24"/>
          <p:cNvSpPr>
            <a:spLocks noChangeArrowheads="1"/>
          </p:cNvSpPr>
          <p:nvPr/>
        </p:nvSpPr>
        <p:spPr bwMode="auto">
          <a:xfrm>
            <a:off x="676281" y="2768099"/>
            <a:ext cx="4824413" cy="14219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</a:t>
            </a:r>
            <a:r>
              <a:rPr lang="en-US" altLang="ja-JP" sz="1800" b="1" dirty="0" smtClean="0">
                <a:solidFill>
                  <a:srgbClr val="DDDDDD"/>
                </a:solidFill>
              </a:rPr>
              <a:t>  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SPRINT-A/EXCEED (~2012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  UV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望遠鏡による惑星観測</a:t>
            </a:r>
            <a:endParaRPr lang="en-US" altLang="ja-JP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号機    </a:t>
            </a:r>
            <a:r>
              <a:rPr lang="en-US" altLang="ja-JP" sz="1800" b="1" dirty="0" smtClean="0">
                <a:solidFill>
                  <a:srgbClr val="333333"/>
                </a:solidFill>
                <a:latin typeface="Tahoma" pitchFamily="34" charset="0"/>
                <a:ea typeface="HGP創英角ｺﾞｼｯｸUB" pitchFamily="50" charset="-128"/>
              </a:rPr>
              <a:t>SPRINT-B/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ERG       (~2013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年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  <a:p>
            <a:pPr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             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地球周辺の磁気圏観測</a:t>
            </a:r>
            <a:r>
              <a:rPr lang="ja-JP" altLang="en-US" sz="18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</a:p>
        </p:txBody>
      </p:sp>
      <p:sp>
        <p:nvSpPr>
          <p:cNvPr id="826395" name="Text Box 27"/>
          <p:cNvSpPr txBox="1">
            <a:spLocks noChangeArrowheads="1"/>
          </p:cNvSpPr>
          <p:nvPr/>
        </p:nvSpPr>
        <p:spPr bwMode="auto">
          <a:xfrm>
            <a:off x="5865816" y="3366315"/>
            <a:ext cx="3206778" cy="27699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小型科学衛星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1</a:t>
            </a:r>
            <a:r>
              <a:rPr lang="ja-JP" altLang="en-US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号機 </a:t>
            </a: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SPRINT-A/EXCEED 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1" name="Picture 44" descr="新小型固体ロケット（イメージ）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16051" y="3786190"/>
            <a:ext cx="3042229" cy="2071702"/>
          </a:xfrm>
          <a:prstGeom prst="rect">
            <a:avLst/>
          </a:prstGeom>
          <a:noFill/>
        </p:spPr>
      </p:pic>
      <p:sp>
        <p:nvSpPr>
          <p:cNvPr id="24" name="Text Box 27"/>
          <p:cNvSpPr txBox="1">
            <a:spLocks noChangeArrowheads="1"/>
          </p:cNvSpPr>
          <p:nvPr/>
        </p:nvSpPr>
        <p:spPr bwMode="auto">
          <a:xfrm>
            <a:off x="6286512" y="5854503"/>
            <a:ext cx="2492398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Next-generation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sym typeface="Wingdings" pitchFamily="2" charset="2"/>
              </a:rPr>
              <a:t>Solid rocket booster (M-V FO)</a:t>
            </a:r>
          </a:p>
          <a:p>
            <a:pPr algn="l">
              <a:buFontTx/>
              <a:buNone/>
            </a:pPr>
            <a:r>
              <a:rPr lang="en-US" altLang="ja-JP" sz="1200" b="1" dirty="0" smtClean="0">
                <a:solidFill>
                  <a:srgbClr val="C0C0C0"/>
                </a:solidFill>
                <a:latin typeface="Tahoma" pitchFamily="34" charset="0"/>
                <a:ea typeface="HGP創英角ｺﾞｼｯｸUB" pitchFamily="50" charset="-128"/>
                <a:sym typeface="Wingdings" pitchFamily="2" charset="2"/>
              </a:rPr>
              <a:t>                            Fig. by JAXA</a:t>
            </a:r>
            <a:endParaRPr lang="en-US" altLang="ja-JP" sz="1200" b="1" dirty="0">
              <a:solidFill>
                <a:srgbClr val="C0C0C0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22" name="図 21" descr="kogata_xxs_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57884" y="1143004"/>
            <a:ext cx="2952744" cy="2214558"/>
          </a:xfrm>
          <a:prstGeom prst="rect">
            <a:avLst/>
          </a:prstGeom>
        </p:spPr>
      </p:pic>
    </p:spTree>
  </p:cSld>
  <p:clrMapOvr>
    <a:masterClrMapping/>
  </p:clrMapOvr>
  <p:transition advTm="5299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8263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</a:t>
            </a:r>
            <a:r>
              <a:rPr lang="en-US" altLang="ja-JP" sz="2800" b="1" dirty="0" smtClean="0"/>
              <a:t>  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イントロダクション</a:t>
            </a:r>
            <a:endParaRPr lang="en-US" altLang="ja-JP" sz="36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    - DECIGO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計画 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-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パワースペクトル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24" name="AutoShape 90"/>
          <p:cNvSpPr>
            <a:spLocks noChangeArrowheads="1"/>
          </p:cNvSpPr>
          <p:nvPr/>
        </p:nvSpPr>
        <p:spPr bwMode="auto">
          <a:xfrm>
            <a:off x="2257435" y="4500570"/>
            <a:ext cx="4243391" cy="1643074"/>
          </a:xfrm>
          <a:prstGeom prst="roundRect">
            <a:avLst>
              <a:gd name="adj" fmla="val 4412"/>
            </a:avLst>
          </a:prstGeom>
          <a:solidFill>
            <a:srgbClr val="99C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5" name="AutoShape 85"/>
          <p:cNvSpPr>
            <a:spLocks noChangeArrowheads="1"/>
          </p:cNvSpPr>
          <p:nvPr/>
        </p:nvSpPr>
        <p:spPr bwMode="auto">
          <a:xfrm>
            <a:off x="1298097" y="1646222"/>
            <a:ext cx="3527425" cy="792162"/>
          </a:xfrm>
          <a:prstGeom prst="roundRect">
            <a:avLst>
              <a:gd name="adj" fmla="val 16667"/>
            </a:avLst>
          </a:prstGeom>
          <a:solidFill>
            <a:srgbClr val="99C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7" name="Rectangle 70"/>
          <p:cNvSpPr>
            <a:spLocks noChangeArrowheads="1"/>
          </p:cNvSpPr>
          <p:nvPr/>
        </p:nvSpPr>
        <p:spPr bwMode="auto">
          <a:xfrm>
            <a:off x="2293461" y="3286124"/>
            <a:ext cx="4850307" cy="75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パワースペクトル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ja-JP" altLang="en-US" sz="18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変動の平均パワーに対する</a:t>
            </a: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800" b="1" dirty="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</a:rPr>
              <a:t>　</a:t>
            </a:r>
            <a:r>
              <a:rPr lang="ja-JP" altLang="en-US" sz="18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　　　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                  各周波数</a:t>
            </a:r>
            <a:r>
              <a:rPr lang="ja-JP" altLang="en-US" sz="18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成分の寄与を表す</a:t>
            </a:r>
          </a:p>
        </p:txBody>
      </p:sp>
      <p:sp>
        <p:nvSpPr>
          <p:cNvPr id="28" name="AutoShape 71"/>
          <p:cNvSpPr>
            <a:spLocks noChangeArrowheads="1"/>
          </p:cNvSpPr>
          <p:nvPr/>
        </p:nvSpPr>
        <p:spPr bwMode="auto">
          <a:xfrm>
            <a:off x="1926748" y="3333740"/>
            <a:ext cx="304800" cy="381000"/>
          </a:xfrm>
          <a:custGeom>
            <a:avLst/>
            <a:gdLst>
              <a:gd name="G0" fmla="+- 11249 0 0"/>
              <a:gd name="G1" fmla="+- 4427 0 0"/>
              <a:gd name="G2" fmla="+- 21600 0 4427"/>
              <a:gd name="G3" fmla="+- 10800 0 4427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4427"/>
                </a:lnTo>
                <a:lnTo>
                  <a:pt x="3375" y="4427"/>
                </a:lnTo>
                <a:lnTo>
                  <a:pt x="3375" y="17173"/>
                </a:lnTo>
                <a:lnTo>
                  <a:pt x="11249" y="17173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7"/>
                </a:moveTo>
                <a:lnTo>
                  <a:pt x="1350" y="17173"/>
                </a:lnTo>
                <a:lnTo>
                  <a:pt x="2700" y="17173"/>
                </a:lnTo>
                <a:lnTo>
                  <a:pt x="2700" y="4427"/>
                </a:lnTo>
                <a:close/>
              </a:path>
              <a:path w="21600" h="21600">
                <a:moveTo>
                  <a:pt x="0" y="4427"/>
                </a:moveTo>
                <a:lnTo>
                  <a:pt x="0" y="17173"/>
                </a:lnTo>
                <a:lnTo>
                  <a:pt x="675" y="17173"/>
                </a:lnTo>
                <a:lnTo>
                  <a:pt x="675" y="4427"/>
                </a:lnTo>
                <a:close/>
              </a:path>
            </a:pathLst>
          </a:custGeom>
          <a:solidFill>
            <a:srgbClr val="99CCFF">
              <a:alpha val="1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29" name="Rectangle 78"/>
          <p:cNvSpPr>
            <a:spLocks noChangeArrowheads="1"/>
          </p:cNvSpPr>
          <p:nvPr/>
        </p:nvSpPr>
        <p:spPr bwMode="auto">
          <a:xfrm>
            <a:off x="969869" y="1142984"/>
            <a:ext cx="424507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2000" b="1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時系列信号をフーリエ変換して規格化</a:t>
            </a:r>
          </a:p>
        </p:txBody>
      </p:sp>
      <p:sp>
        <p:nvSpPr>
          <p:cNvPr id="30" name="Line 79"/>
          <p:cNvSpPr>
            <a:spLocks noChangeShapeType="1"/>
          </p:cNvSpPr>
          <p:nvPr/>
        </p:nvSpPr>
        <p:spPr bwMode="auto">
          <a:xfrm flipH="1" flipV="1">
            <a:off x="3746022" y="2293922"/>
            <a:ext cx="144462" cy="287337"/>
          </a:xfrm>
          <a:prstGeom prst="line">
            <a:avLst/>
          </a:prstGeom>
          <a:noFill/>
          <a:ln w="31750">
            <a:solidFill>
              <a:srgbClr val="CCECFF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1" name="Line 80"/>
          <p:cNvSpPr>
            <a:spLocks noChangeShapeType="1"/>
          </p:cNvSpPr>
          <p:nvPr/>
        </p:nvSpPr>
        <p:spPr bwMode="auto">
          <a:xfrm flipH="1" flipV="1">
            <a:off x="3457097" y="2293922"/>
            <a:ext cx="649287" cy="0"/>
          </a:xfrm>
          <a:prstGeom prst="line">
            <a:avLst/>
          </a:prstGeom>
          <a:noFill/>
          <a:ln w="12700">
            <a:solidFill>
              <a:srgbClr val="CCECFF"/>
            </a:solidFill>
            <a:round/>
            <a:headEnd/>
            <a:tailEnd type="none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2" name="Rectangle 81"/>
          <p:cNvSpPr>
            <a:spLocks noChangeArrowheads="1"/>
          </p:cNvSpPr>
          <p:nvPr/>
        </p:nvSpPr>
        <p:spPr bwMode="auto">
          <a:xfrm>
            <a:off x="3241197" y="2692595"/>
            <a:ext cx="168988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(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パワースペクトル</a:t>
            </a: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  <a:r>
              <a:rPr lang="en-US" altLang="ja-JP" sz="1400" b="1" baseline="300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endParaRPr lang="ja-JP" altLang="en-US" sz="1400" b="1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3" name="Line 82"/>
          <p:cNvSpPr>
            <a:spLocks noChangeShapeType="1"/>
          </p:cNvSpPr>
          <p:nvPr/>
        </p:nvSpPr>
        <p:spPr bwMode="auto">
          <a:xfrm flipH="1" flipV="1">
            <a:off x="1369534" y="2293922"/>
            <a:ext cx="936625" cy="0"/>
          </a:xfrm>
          <a:prstGeom prst="line">
            <a:avLst/>
          </a:prstGeom>
          <a:noFill/>
          <a:ln w="12700">
            <a:solidFill>
              <a:srgbClr val="CCECFF"/>
            </a:solidFill>
            <a:round/>
            <a:headEnd/>
            <a:tailEnd type="none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4" name="Line 83"/>
          <p:cNvSpPr>
            <a:spLocks noChangeShapeType="1"/>
          </p:cNvSpPr>
          <p:nvPr/>
        </p:nvSpPr>
        <p:spPr bwMode="auto">
          <a:xfrm flipH="1" flipV="1">
            <a:off x="1729897" y="2293922"/>
            <a:ext cx="144462" cy="287337"/>
          </a:xfrm>
          <a:prstGeom prst="line">
            <a:avLst/>
          </a:prstGeom>
          <a:noFill/>
          <a:ln w="31750">
            <a:solidFill>
              <a:srgbClr val="CCECFF"/>
            </a:solidFill>
            <a:round/>
            <a:headEnd/>
            <a:tailEnd type="stealth" w="lg" len="lg"/>
          </a:ln>
        </p:spPr>
        <p:txBody>
          <a:bodyPr lIns="74295" tIns="8890" rIns="74295" bIns="8890"/>
          <a:lstStyle/>
          <a:p>
            <a:endParaRPr lang="ja-JP" altLang="en-US">
              <a:solidFill>
                <a:srgbClr val="CCECFF"/>
              </a:solidFill>
            </a:endParaRPr>
          </a:p>
        </p:txBody>
      </p:sp>
      <p:sp>
        <p:nvSpPr>
          <p:cNvPr id="35" name="Rectangle 84"/>
          <p:cNvSpPr>
            <a:spLocks noChangeArrowheads="1"/>
          </p:cNvSpPr>
          <p:nvPr/>
        </p:nvSpPr>
        <p:spPr bwMode="auto">
          <a:xfrm>
            <a:off x="1513997" y="2581259"/>
            <a:ext cx="1377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None/>
            </a:pPr>
            <a:r>
              <a:rPr lang="ja-JP" altLang="en-US" sz="1400" b="1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平均変動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パワー</a:t>
            </a:r>
            <a:endParaRPr lang="en-US" altLang="ja-JP" sz="1400" b="1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FontTx/>
              <a:buNone/>
            </a:pP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</a:rPr>
              <a:t>  (RMS</a:t>
            </a:r>
            <a:r>
              <a:rPr lang="ja-JP" altLang="en-US" sz="1400" b="1" dirty="0" smtClean="0">
                <a:solidFill>
                  <a:srgbClr val="CCECFF"/>
                </a:solidFill>
                <a:latin typeface="Tahoma" pitchFamily="34" charset="0"/>
              </a:rPr>
              <a:t>変動 </a:t>
            </a:r>
            <a:r>
              <a:rPr lang="en-US" altLang="ja-JP" sz="1400" b="1" dirty="0" smtClean="0">
                <a:solidFill>
                  <a:srgbClr val="CCECFF"/>
                </a:solidFill>
                <a:latin typeface="Tahoma" pitchFamily="34" charset="0"/>
              </a:rPr>
              <a:t>)</a:t>
            </a:r>
            <a:r>
              <a:rPr lang="en-US" altLang="ja-JP" sz="1400" b="1" baseline="30000" dirty="0" smtClean="0">
                <a:solidFill>
                  <a:srgbClr val="CCECFF"/>
                </a:solidFill>
                <a:latin typeface="Tahoma" pitchFamily="34" charset="0"/>
              </a:rPr>
              <a:t>2</a:t>
            </a:r>
            <a:endParaRPr lang="ja-JP" altLang="en-US" sz="1400" b="1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39" name="Picture 91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0"/>
          </a:blip>
          <a:srcRect/>
          <a:stretch>
            <a:fillRect/>
          </a:stretch>
        </p:blipFill>
        <p:spPr bwMode="auto">
          <a:xfrm>
            <a:off x="1437797" y="1693847"/>
            <a:ext cx="307816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2286011" y="4500570"/>
            <a:ext cx="3857625" cy="8125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(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例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衛星の機械的変動要求値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    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2928926" y="5460380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7" name="Rectangle 70"/>
          <p:cNvSpPr>
            <a:spLocks noChangeArrowheads="1"/>
          </p:cNvSpPr>
          <p:nvPr/>
        </p:nvSpPr>
        <p:spPr bwMode="auto">
          <a:xfrm>
            <a:off x="3222155" y="5388942"/>
            <a:ext cx="3635861" cy="683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FontTx/>
              <a:buNone/>
            </a:pP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1Hz (1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秒周期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)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 の</a:t>
            </a:r>
            <a:endParaRPr lang="en-US" altLang="ja-JP" sz="16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FontTx/>
              <a:buNone/>
            </a:pP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変動成分の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RMS</a:t>
            </a:r>
            <a:r>
              <a:rPr lang="ja-JP" altLang="en-US" sz="1600" b="1" dirty="0" smtClean="0">
                <a:solidFill>
                  <a:srgbClr val="FFFFFF"/>
                </a:solidFill>
                <a:latin typeface="Tahoma" pitchFamily="34" charset="0"/>
              </a:rPr>
              <a:t>変動 </a:t>
            </a:r>
            <a:r>
              <a:rPr lang="en-US" altLang="ja-JP" sz="1600" b="1" dirty="0" smtClean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6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600" b="1" dirty="0" smtClean="0">
                <a:solidFill>
                  <a:srgbClr val="CCECFF"/>
                </a:solidFill>
                <a:latin typeface="Tahoma" pitchFamily="34" charset="0"/>
              </a:rPr>
              <a:t> m</a:t>
            </a:r>
            <a:r>
              <a:rPr lang="ja-JP" altLang="en-US" sz="1600" b="1" dirty="0" smtClean="0">
                <a:solidFill>
                  <a:srgbClr val="CCECFF"/>
                </a:solidFill>
                <a:latin typeface="Tahoma" pitchFamily="34" charset="0"/>
              </a:rPr>
              <a:t>　</a:t>
            </a:r>
            <a:endParaRPr lang="ja-JP" altLang="en-US" sz="1600" b="1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システム要求値</a:t>
            </a:r>
          </a:p>
        </p:txBody>
      </p:sp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51654" name="Rectangle 6"/>
          <p:cNvSpPr>
            <a:spLocks noChangeArrowheads="1"/>
          </p:cNvSpPr>
          <p:nvPr/>
        </p:nvSpPr>
        <p:spPr bwMode="auto">
          <a:xfrm>
            <a:off x="827088" y="836613"/>
            <a:ext cx="7848600" cy="5616575"/>
          </a:xfrm>
          <a:prstGeom prst="rect">
            <a:avLst/>
          </a:prstGeom>
          <a:solidFill>
            <a:srgbClr val="FFFFFF"/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051653" name="Picture 5" descr="req0811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550" y="908050"/>
            <a:ext cx="7561263" cy="54244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 bwMode="auto">
          <a:xfrm>
            <a:off x="1000100" y="2214554"/>
            <a:ext cx="3714776" cy="3429024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衛星への要求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8" name="Rectangle 16"/>
          <p:cNvSpPr>
            <a:spLocks noChangeArrowheads="1"/>
          </p:cNvSpPr>
          <p:nvPr/>
        </p:nvSpPr>
        <p:spPr bwMode="auto">
          <a:xfrm>
            <a:off x="1000127" y="2214554"/>
            <a:ext cx="38576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機械的振動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" name="Rectangle 16"/>
          <p:cNvSpPr>
            <a:spLocks noChangeArrowheads="1"/>
          </p:cNvSpPr>
          <p:nvPr/>
        </p:nvSpPr>
        <p:spPr bwMode="auto">
          <a:xfrm>
            <a:off x="1500193" y="2643182"/>
            <a:ext cx="3857625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" name="Rectangle 16"/>
          <p:cNvSpPr>
            <a:spLocks noChangeArrowheads="1"/>
          </p:cNvSpPr>
          <p:nvPr/>
        </p:nvSpPr>
        <p:spPr bwMode="auto">
          <a:xfrm>
            <a:off x="1071565" y="3214686"/>
            <a:ext cx="38576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磁場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1500166" y="3643314"/>
            <a:ext cx="3857625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磁場変動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-7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T/Hz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1500193" y="4071942"/>
            <a:ext cx="3857625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磁場勾配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3 x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-6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T/m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3" name="Rectangle 16"/>
          <p:cNvSpPr>
            <a:spLocks noChangeArrowheads="1"/>
          </p:cNvSpPr>
          <p:nvPr/>
        </p:nvSpPr>
        <p:spPr bwMode="auto">
          <a:xfrm>
            <a:off x="1142976" y="4643446"/>
            <a:ext cx="3857625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温度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00166" y="5143512"/>
            <a:ext cx="3857625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温度変動 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-3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K/Hz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928662" y="1142984"/>
            <a:ext cx="6500858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観測帯域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(0.1-1 Hz) </a:t>
            </a:r>
            <a:r>
              <a:rPr lang="ja-JP" altLang="en-US" sz="2000" b="1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　   　変動成分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</a:rPr>
              <a:t>スペクトル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)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が重要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214942" y="2428868"/>
            <a:ext cx="371474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重力などによる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試験マス変動へのカップリング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5214969" y="3655963"/>
            <a:ext cx="371474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磁場勾配途地場変動による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試験マス変動</a:t>
            </a:r>
            <a:endParaRPr kumimoji="1" lang="ja-JP" altLang="en-US" sz="1800" b="1" kern="1200" baseline="300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5214942" y="4922901"/>
            <a:ext cx="3714749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熱輻射揺らぎによる試験マス変動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(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ハウジング内面での要求値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0" name="右矢印 19"/>
          <p:cNvSpPr/>
          <p:nvPr/>
        </p:nvSpPr>
        <p:spPr bwMode="auto">
          <a:xfrm flipH="1">
            <a:off x="4786314" y="2643182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1" name="右矢印 20"/>
          <p:cNvSpPr/>
          <p:nvPr/>
        </p:nvSpPr>
        <p:spPr bwMode="auto">
          <a:xfrm flipH="1">
            <a:off x="4786314" y="3786190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 flipH="1">
            <a:off x="4786314" y="5000636"/>
            <a:ext cx="285752" cy="357190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角丸四角形 59"/>
          <p:cNvSpPr/>
          <p:nvPr/>
        </p:nvSpPr>
        <p:spPr bwMode="auto">
          <a:xfrm>
            <a:off x="500034" y="4143380"/>
            <a:ext cx="3143272" cy="1428760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衛星変動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38" name="図 37" descr="seis_moriwaki200806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9058" y="1640794"/>
            <a:ext cx="4933188" cy="4288536"/>
          </a:xfrm>
          <a:prstGeom prst="rect">
            <a:avLst/>
          </a:prstGeom>
        </p:spPr>
      </p:pic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428623" y="1643050"/>
            <a:ext cx="3857625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衛星の機械的変動要求値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-9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714348" y="2500306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928689" y="2416117"/>
            <a:ext cx="2643179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機械変動を排除した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   衛星で実現可能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53" name="Rectangle 16"/>
          <p:cNvSpPr>
            <a:spLocks noChangeArrowheads="1"/>
          </p:cNvSpPr>
          <p:nvPr/>
        </p:nvSpPr>
        <p:spPr bwMode="auto">
          <a:xfrm rot="19930504">
            <a:off x="6072198" y="2791128"/>
            <a:ext cx="164307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</a:rPr>
              <a:t>要求値</a:t>
            </a:r>
            <a:endParaRPr kumimoji="1" lang="ja-JP" altLang="en-US" sz="1800" b="1" kern="1200" baseline="30000" dirty="0">
              <a:solidFill>
                <a:schemeClr val="tx1">
                  <a:lumMod val="60000"/>
                  <a:lumOff val="4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5" name="AutoShape 90"/>
          <p:cNvSpPr>
            <a:spLocks noChangeArrowheads="1"/>
          </p:cNvSpPr>
          <p:nvPr/>
        </p:nvSpPr>
        <p:spPr bwMode="auto">
          <a:xfrm>
            <a:off x="6786578" y="3357562"/>
            <a:ext cx="1785950" cy="1000132"/>
          </a:xfrm>
          <a:prstGeom prst="roundRect">
            <a:avLst>
              <a:gd name="adj" fmla="val 2190"/>
            </a:avLst>
          </a:prstGeom>
          <a:solidFill>
            <a:srgbClr val="FFFFFF">
              <a:alpha val="9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cxnSp>
        <p:nvCxnSpPr>
          <p:cNvPr id="49" name="直線コネクタ 48"/>
          <p:cNvCxnSpPr/>
          <p:nvPr/>
        </p:nvCxnSpPr>
        <p:spPr bwMode="auto">
          <a:xfrm>
            <a:off x="7215206" y="3500438"/>
            <a:ext cx="1500198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38100" cap="flat" cmpd="sng" algn="ctr">
            <a:solidFill>
              <a:schemeClr val="bg1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直線コネクタ 50"/>
          <p:cNvCxnSpPr/>
          <p:nvPr/>
        </p:nvCxnSpPr>
        <p:spPr bwMode="auto">
          <a:xfrm flipV="1">
            <a:off x="6357950" y="3071810"/>
            <a:ext cx="857256" cy="500066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chemeClr val="tx1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4" name="Rectangle 16"/>
          <p:cNvSpPr>
            <a:spLocks noChangeArrowheads="1"/>
          </p:cNvSpPr>
          <p:nvPr/>
        </p:nvSpPr>
        <p:spPr bwMode="auto">
          <a:xfrm rot="1591775">
            <a:off x="7021077" y="3857628"/>
            <a:ext cx="1428760" cy="56630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地面振動レベル</a:t>
            </a:r>
            <a:endParaRPr lang="en-US" altLang="ja-JP" sz="1400" b="1" dirty="0" smtClean="0">
              <a:solidFill>
                <a:schemeClr val="bg1">
                  <a:lumMod val="25000"/>
                </a:schemeClr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  (</a:t>
            </a:r>
            <a:r>
              <a:rPr lang="ja-JP" altLang="en-US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地下坑道</a:t>
            </a:r>
            <a:r>
              <a:rPr lang="en-US" altLang="ja-JP" sz="1400" b="1" dirty="0" smtClean="0">
                <a:solidFill>
                  <a:schemeClr val="bg1">
                    <a:lumMod val="25000"/>
                  </a:schemeClr>
                </a:solidFill>
                <a:latin typeface="Tahoma" pitchFamily="34" charset="0"/>
              </a:rPr>
              <a:t>)</a:t>
            </a:r>
            <a:endParaRPr kumimoji="1" lang="ja-JP" altLang="en-US" sz="1400" b="1" kern="1200" baseline="30000" dirty="0">
              <a:solidFill>
                <a:schemeClr val="bg1">
                  <a:lumMod val="25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56" name="直線コネクタ 55"/>
          <p:cNvCxnSpPr/>
          <p:nvPr/>
        </p:nvCxnSpPr>
        <p:spPr bwMode="auto">
          <a:xfrm>
            <a:off x="7286644" y="3071810"/>
            <a:ext cx="1500198" cy="785818"/>
          </a:xfrm>
          <a:prstGeom prst="line">
            <a:avLst/>
          </a:prstGeom>
          <a:solidFill>
            <a:srgbClr val="FAFFC9">
              <a:alpha val="50000"/>
            </a:srgbClr>
          </a:solidFill>
          <a:ln w="12700" cap="flat" cmpd="sng" algn="ctr">
            <a:solidFill>
              <a:srgbClr val="80808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7" name="Rectangle 16"/>
          <p:cNvSpPr>
            <a:spLocks noChangeArrowheads="1"/>
          </p:cNvSpPr>
          <p:nvPr/>
        </p:nvSpPr>
        <p:spPr bwMode="auto">
          <a:xfrm rot="1575895">
            <a:off x="7572396" y="3087733"/>
            <a:ext cx="1428760" cy="47846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200" b="1" dirty="0" smtClean="0">
                <a:solidFill>
                  <a:srgbClr val="808080"/>
                </a:solidFill>
                <a:latin typeface="Tahoma" pitchFamily="34" charset="0"/>
              </a:rPr>
              <a:t>地面振動レベル</a:t>
            </a:r>
            <a:endParaRPr lang="en-US" altLang="ja-JP" sz="1200" b="1" dirty="0" smtClean="0">
              <a:solidFill>
                <a:srgbClr val="808080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200" b="1" dirty="0" smtClean="0">
                <a:solidFill>
                  <a:srgbClr val="808080"/>
                </a:solidFill>
                <a:latin typeface="Tahoma" pitchFamily="34" charset="0"/>
              </a:rPr>
              <a:t>  (</a:t>
            </a:r>
            <a:r>
              <a:rPr lang="ja-JP" altLang="en-US" sz="1200" b="1" dirty="0" smtClean="0">
                <a:solidFill>
                  <a:srgbClr val="808080"/>
                </a:solidFill>
                <a:latin typeface="Tahoma" pitchFamily="34" charset="0"/>
              </a:rPr>
              <a:t>都市部地上</a:t>
            </a:r>
            <a:r>
              <a:rPr lang="en-US" altLang="ja-JP" sz="1200" b="1" dirty="0" smtClean="0">
                <a:solidFill>
                  <a:srgbClr val="808080"/>
                </a:solidFill>
                <a:latin typeface="Tahoma" pitchFamily="34" charset="0"/>
              </a:rPr>
              <a:t>)</a:t>
            </a:r>
            <a:endParaRPr kumimoji="1" lang="ja-JP" altLang="en-US" sz="1200" b="1" kern="1200" baseline="30000" dirty="0">
              <a:solidFill>
                <a:srgbClr val="80808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58" name="Rectangle 16"/>
          <p:cNvSpPr>
            <a:spLocks noChangeArrowheads="1"/>
          </p:cNvSpPr>
          <p:nvPr/>
        </p:nvSpPr>
        <p:spPr bwMode="auto">
          <a:xfrm>
            <a:off x="500034" y="4214818"/>
            <a:ext cx="328614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構成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: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機械変動部は無い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59" name="Rectangle 16"/>
          <p:cNvSpPr>
            <a:spLocks noChangeArrowheads="1"/>
          </p:cNvSpPr>
          <p:nvPr/>
        </p:nvSpPr>
        <p:spPr bwMode="auto">
          <a:xfrm>
            <a:off x="785786" y="4667277"/>
            <a:ext cx="328614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モメンタムホイールは非搭載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リングレーザージャイロ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                     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FOG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に変更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62" name="Rectangle 16"/>
          <p:cNvSpPr>
            <a:spLocks noChangeArrowheads="1"/>
          </p:cNvSpPr>
          <p:nvPr/>
        </p:nvSpPr>
        <p:spPr bwMode="auto">
          <a:xfrm>
            <a:off x="857224" y="3143248"/>
            <a:ext cx="2928958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</a:rPr>
              <a:t>(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</a:rPr>
              <a:t>静寂環境での</a:t>
            </a:r>
            <a:endParaRPr lang="en-US" altLang="ja-JP" sz="18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</a:rPr>
              <a:t>地面振動程度の安定度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AutoShape 90"/>
          <p:cNvSpPr>
            <a:spLocks noChangeArrowheads="1"/>
          </p:cNvSpPr>
          <p:nvPr/>
        </p:nvSpPr>
        <p:spPr bwMode="auto">
          <a:xfrm>
            <a:off x="6500826" y="3617914"/>
            <a:ext cx="1428760" cy="2239978"/>
          </a:xfrm>
          <a:prstGeom prst="roundRect">
            <a:avLst>
              <a:gd name="adj" fmla="val 2190"/>
            </a:avLst>
          </a:prstGeom>
          <a:solidFill>
            <a:srgbClr val="FFFF00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温度変動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785786" y="1357298"/>
            <a:ext cx="3857625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試験マス周囲の温度変動要求値 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　　 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1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-3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 K/Hz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1/2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6" name="右矢印 45"/>
          <p:cNvSpPr/>
          <p:nvPr/>
        </p:nvSpPr>
        <p:spPr bwMode="auto">
          <a:xfrm>
            <a:off x="1000100" y="2239954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1214441" y="2155765"/>
            <a:ext cx="364331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多重の輻射シールド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大きな熱浴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熱伝導の良い材質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pic>
        <p:nvPicPr>
          <p:cNvPr id="118067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38342" y="3424211"/>
            <a:ext cx="4491376" cy="2933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" name="図 16" descr="photo_sat_3_01L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142984"/>
            <a:ext cx="25900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16"/>
          <p:cNvSpPr>
            <a:spLocks noChangeArrowheads="1"/>
          </p:cNvSpPr>
          <p:nvPr/>
        </p:nvSpPr>
        <p:spPr bwMode="auto">
          <a:xfrm>
            <a:off x="642910" y="3286124"/>
            <a:ext cx="3857625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SWIM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モジュール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(SDS-1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搭載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      </a:t>
            </a:r>
            <a:r>
              <a:rPr lang="ja-JP" altLang="en-US" sz="1800" b="1" dirty="0" err="1" smtClean="0">
                <a:solidFill>
                  <a:srgbClr val="F8F8F8"/>
                </a:solidFill>
                <a:latin typeface="Tahoma" pitchFamily="34" charset="0"/>
              </a:rPr>
              <a:t>での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温度変動実測結果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</a:p>
        </p:txBody>
      </p:sp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6572264" y="5500702"/>
            <a:ext cx="164307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</a:rPr>
              <a:t>要求値</a:t>
            </a:r>
            <a:endParaRPr kumimoji="1" lang="ja-JP" altLang="en-US" sz="18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cxnSp>
        <p:nvCxnSpPr>
          <p:cNvPr id="23" name="直線コネクタ 22"/>
          <p:cNvCxnSpPr/>
          <p:nvPr/>
        </p:nvCxnSpPr>
        <p:spPr bwMode="auto">
          <a:xfrm>
            <a:off x="6500826" y="5429264"/>
            <a:ext cx="1428760" cy="1588"/>
          </a:xfrm>
          <a:prstGeom prst="line">
            <a:avLst/>
          </a:prstGeom>
          <a:solidFill>
            <a:srgbClr val="FAFFC9">
              <a:alpha val="50000"/>
            </a:srgbClr>
          </a:solidFill>
          <a:ln w="63500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右矢印 24"/>
          <p:cNvSpPr/>
          <p:nvPr/>
        </p:nvSpPr>
        <p:spPr bwMode="auto">
          <a:xfrm>
            <a:off x="1214414" y="4987987"/>
            <a:ext cx="214314" cy="214314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6" name="Rectangle 16"/>
          <p:cNvSpPr>
            <a:spLocks noChangeArrowheads="1"/>
          </p:cNvSpPr>
          <p:nvPr/>
        </p:nvSpPr>
        <p:spPr bwMode="auto">
          <a:xfrm>
            <a:off x="1441455" y="4929198"/>
            <a:ext cx="364331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の要求値を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    　ほぼ満たす結果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7" name="Rectangle 16"/>
          <p:cNvSpPr>
            <a:spLocks noChangeArrowheads="1"/>
          </p:cNvSpPr>
          <p:nvPr/>
        </p:nvSpPr>
        <p:spPr bwMode="auto">
          <a:xfrm>
            <a:off x="1000073" y="4130731"/>
            <a:ext cx="3429024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サバイバルヒータでの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ON/OFF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制御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SWIM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では温度制御はしていない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29" name="円/楕円 28"/>
          <p:cNvSpPr/>
          <p:nvPr/>
        </p:nvSpPr>
        <p:spPr bwMode="auto">
          <a:xfrm>
            <a:off x="6786578" y="2428868"/>
            <a:ext cx="785818" cy="785818"/>
          </a:xfrm>
          <a:prstGeom prst="ellipse">
            <a:avLst/>
          </a:prstGeom>
          <a:noFill/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6333025" y="3121223"/>
            <a:ext cx="7393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None/>
            </a:pPr>
            <a:r>
              <a:rPr lang="en-US" altLang="ja-JP" sz="1400" b="1" dirty="0" smtClean="0">
                <a:solidFill>
                  <a:srgbClr val="F8F8F8"/>
                </a:solidFill>
                <a:latin typeface="Tahoma" pitchFamily="34" charset="0"/>
              </a:rPr>
              <a:t>SDS-1</a:t>
            </a:r>
            <a:endParaRPr lang="ja-JP" altLang="en-US" sz="1400" dirty="0"/>
          </a:p>
        </p:txBody>
      </p:sp>
      <p:sp>
        <p:nvSpPr>
          <p:cNvPr id="32" name="Rectangle 16"/>
          <p:cNvSpPr>
            <a:spLocks noChangeArrowheads="1"/>
          </p:cNvSpPr>
          <p:nvPr/>
        </p:nvSpPr>
        <p:spPr bwMode="auto">
          <a:xfrm>
            <a:off x="1584331" y="5715016"/>
            <a:ext cx="3643311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</a:rPr>
              <a:t>(ADC</a:t>
            </a:r>
            <a:r>
              <a:rPr lang="ja-JP" altLang="en-US" sz="1600" b="1" dirty="0" smtClean="0">
                <a:solidFill>
                  <a:srgbClr val="DDDDDD"/>
                </a:solidFill>
                <a:latin typeface="Tahoma" pitchFamily="34" charset="0"/>
              </a:rPr>
              <a:t>雑音による測定限界</a:t>
            </a:r>
            <a:r>
              <a:rPr lang="en-US" altLang="ja-JP" sz="1600" b="1" dirty="0" smtClean="0">
                <a:solidFill>
                  <a:srgbClr val="DDDDDD"/>
                </a:solidFill>
                <a:latin typeface="Tahoma" pitchFamily="34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universe_mod_cut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030305"/>
              </a:clrFrom>
              <a:clrTo>
                <a:srgbClr val="03030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1472" y="714356"/>
            <a:ext cx="8075941" cy="5724800"/>
          </a:xfrm>
          <a:prstGeom prst="rect">
            <a:avLst/>
          </a:prstGeom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Stochastic Background GWs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 dirty="0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 rot="20217738">
            <a:off x="3488308" y="2176735"/>
            <a:ext cx="2500330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Stochastic </a:t>
            </a:r>
          </a:p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7C80"/>
                </a:solidFill>
                <a:uLnTx/>
                <a:uFillTx/>
                <a:latin typeface="+mj-lt"/>
                <a:ea typeface="+mj-ea"/>
                <a:cs typeface="+mj-cs"/>
              </a:rPr>
              <a:t>Background GWs</a:t>
            </a:r>
            <a:endParaRPr kumimoji="1" lang="ja-JP" altLang="en-US" sz="1800" b="1" i="0" u="none" strike="noStrike" kern="0" cap="none" spc="0" normalizeH="0" baseline="0" noProof="0" dirty="0">
              <a:ln>
                <a:noFill/>
              </a:ln>
              <a:solidFill>
                <a:srgbClr val="FF7C80"/>
              </a:solidFill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55745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2124268"/>
            <a:ext cx="928694" cy="909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SWIM</a:t>
            </a:r>
            <a:r>
              <a:rPr lang="ja-JP" altLang="en-US"/>
              <a:t>による実証と</a:t>
            </a:r>
            <a:r>
              <a:rPr lang="en-US" altLang="ja-JP"/>
              <a:t>DPF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74198" name="Rectangle 22"/>
          <p:cNvSpPr>
            <a:spLocks noChangeArrowheads="1"/>
          </p:cNvSpPr>
          <p:nvPr/>
        </p:nvSpPr>
        <p:spPr bwMode="auto">
          <a:xfrm>
            <a:off x="395288" y="947738"/>
            <a:ext cx="79216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</a:rPr>
              <a:t>ミッション部　信号処理・搭載機器のプロトタイプとしての役割</a:t>
            </a:r>
            <a:endParaRPr lang="ja-JP" altLang="en-US" sz="1400" b="1">
              <a:solidFill>
                <a:srgbClr val="CCECFF"/>
              </a:solidFill>
              <a:latin typeface="Tahoma" pitchFamily="34" charset="0"/>
            </a:endParaRPr>
          </a:p>
        </p:txBody>
      </p:sp>
      <p:graphicFrame>
        <p:nvGraphicFramePr>
          <p:cNvPr id="1074199" name="Object 23"/>
          <p:cNvGraphicFramePr>
            <a:graphicFrameLocks noChangeAspect="1"/>
          </p:cNvGraphicFramePr>
          <p:nvPr/>
        </p:nvGraphicFramePr>
        <p:xfrm>
          <a:off x="1403350" y="2747963"/>
          <a:ext cx="6502400" cy="3560762"/>
        </p:xfrm>
        <a:graphic>
          <a:graphicData uri="http://schemas.openxmlformats.org/presentationml/2006/ole">
            <p:oleObj spid="_x0000_s1074199" name="Drawing" r:id="rId4" imgW="5645160" imgH="3090600" progId="Canvas.Drawing.X">
              <p:embed/>
            </p:oleObj>
          </a:graphicData>
        </a:graphic>
      </p:graphicFrame>
      <p:sp>
        <p:nvSpPr>
          <p:cNvPr id="1074200" name="Rectangle 24"/>
          <p:cNvSpPr>
            <a:spLocks noChangeArrowheads="1"/>
          </p:cNvSpPr>
          <p:nvPr/>
        </p:nvSpPr>
        <p:spPr bwMode="auto">
          <a:xfrm>
            <a:off x="323850" y="1400175"/>
            <a:ext cx="6842125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DDDDDD"/>
                </a:solidFill>
                <a:latin typeface="Tahoma" pitchFamily="34" charset="0"/>
              </a:rPr>
              <a:t>SpC2                 </a:t>
            </a:r>
            <a:r>
              <a:rPr lang="ja-JP" altLang="en-US" sz="1600" b="1">
                <a:solidFill>
                  <a:srgbClr val="DDDDDD"/>
                </a:solidFill>
                <a:latin typeface="Tahoma" pitchFamily="34" charset="0"/>
              </a:rPr>
              <a:t>中央処理計算機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DDDDDD"/>
                </a:solidFill>
                <a:latin typeface="Tahoma" pitchFamily="34" charset="0"/>
              </a:rPr>
              <a:t>デジタルボード      機器制御デジタルボード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600" b="1">
                <a:solidFill>
                  <a:srgbClr val="DDDDDD"/>
                </a:solidFill>
                <a:latin typeface="Tahoma" pitchFamily="34" charset="0"/>
              </a:rPr>
              <a:t>AD/DA</a:t>
            </a:r>
            <a:r>
              <a:rPr kumimoji="0" lang="ja-JP" altLang="en-US" sz="1600" b="1">
                <a:solidFill>
                  <a:srgbClr val="DDDDDD"/>
                </a:solidFill>
                <a:latin typeface="Tahoma" pitchFamily="34" charset="0"/>
              </a:rPr>
              <a:t>ボード      信号取得</a:t>
            </a:r>
            <a:r>
              <a:rPr kumimoji="0" lang="en-US" altLang="ja-JP" sz="1600" b="1">
                <a:solidFill>
                  <a:srgbClr val="DDDDDD"/>
                </a:solidFill>
                <a:latin typeface="Tahoma" pitchFamily="34" charset="0"/>
              </a:rPr>
              <a:t>, </a:t>
            </a:r>
            <a:r>
              <a:rPr kumimoji="0" lang="ja-JP" altLang="en-US" sz="1600" b="1">
                <a:solidFill>
                  <a:srgbClr val="DDDDDD"/>
                </a:solidFill>
                <a:latin typeface="Tahoma" pitchFamily="34" charset="0"/>
              </a:rPr>
              <a:t>制御用アナログボード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DDDDDD"/>
                </a:solidFill>
                <a:latin typeface="Tahoma" pitchFamily="34" charset="0"/>
              </a:rPr>
              <a:t>センサモジュール   試験マスモジュール</a:t>
            </a:r>
            <a:r>
              <a:rPr kumimoji="0" lang="en-US" altLang="ja-JP" sz="1600" b="1">
                <a:solidFill>
                  <a:srgbClr val="DDDDDD"/>
                </a:solidFill>
                <a:latin typeface="Tahoma" pitchFamily="34" charset="0"/>
              </a:rPr>
              <a:t>, </a:t>
            </a:r>
            <a:r>
              <a:rPr kumimoji="0" lang="ja-JP" altLang="en-US" sz="1600" b="1">
                <a:solidFill>
                  <a:srgbClr val="DDDDDD"/>
                </a:solidFill>
                <a:latin typeface="Tahoma" pitchFamily="34" charset="0"/>
              </a:rPr>
              <a:t>センサ</a:t>
            </a:r>
            <a:r>
              <a:rPr kumimoji="0" lang="en-US" altLang="ja-JP" sz="1600" b="1">
                <a:solidFill>
                  <a:srgbClr val="DDDDDD"/>
                </a:solidFill>
                <a:latin typeface="Tahoma" pitchFamily="34" charset="0"/>
              </a:rPr>
              <a:t>/</a:t>
            </a:r>
            <a:r>
              <a:rPr kumimoji="0" lang="ja-JP" altLang="en-US" sz="1600" b="1">
                <a:solidFill>
                  <a:srgbClr val="DDDDDD"/>
                </a:solidFill>
                <a:latin typeface="Tahoma" pitchFamily="34" charset="0"/>
              </a:rPr>
              <a:t>アクチュエータ</a:t>
            </a:r>
            <a:endParaRPr lang="ja-JP" altLang="en-US" sz="1600" b="1">
              <a:solidFill>
                <a:srgbClr val="DDDDDD"/>
              </a:solidFill>
              <a:latin typeface="Tahoma" pitchFamily="34" charset="0"/>
            </a:endParaRPr>
          </a:p>
        </p:txBody>
      </p:sp>
      <p:sp>
        <p:nvSpPr>
          <p:cNvPr id="1074201" name="AutoShape 25"/>
          <p:cNvSpPr>
            <a:spLocks noChangeArrowheads="1"/>
          </p:cNvSpPr>
          <p:nvPr/>
        </p:nvSpPr>
        <p:spPr bwMode="auto">
          <a:xfrm>
            <a:off x="4067175" y="3500438"/>
            <a:ext cx="1368425" cy="2305050"/>
          </a:xfrm>
          <a:prstGeom prst="roundRect">
            <a:avLst>
              <a:gd name="adj" fmla="val 7657"/>
            </a:avLst>
          </a:prstGeom>
          <a:solidFill>
            <a:srgbClr val="FF99CC">
              <a:alpha val="20000"/>
            </a:srgbClr>
          </a:solidFill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74202" name="Rectangle 26"/>
          <p:cNvSpPr>
            <a:spLocks noChangeArrowheads="1"/>
          </p:cNvSpPr>
          <p:nvPr/>
        </p:nvSpPr>
        <p:spPr bwMode="auto">
          <a:xfrm>
            <a:off x="5867400" y="1524000"/>
            <a:ext cx="3025775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DDDDDD"/>
                </a:solidFill>
                <a:latin typeface="Tahoma" pitchFamily="34" charset="0"/>
              </a:rPr>
              <a:t>SWIM – </a:t>
            </a:r>
            <a:r>
              <a:rPr lang="ja-JP" altLang="en-US" sz="1600" b="1">
                <a:solidFill>
                  <a:srgbClr val="DDDDDD"/>
                </a:solidFill>
                <a:latin typeface="Tahoma" pitchFamily="34" charset="0"/>
              </a:rPr>
              <a:t>動作実証が主な目的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DDDDDD"/>
                </a:solidFill>
                <a:latin typeface="Tahoma" pitchFamily="34" charset="0"/>
              </a:rPr>
              <a:t>  信号処理・制御系の実証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DDDDDD"/>
                </a:solidFill>
                <a:latin typeface="Tahoma" pitchFamily="34" charset="0"/>
              </a:rPr>
              <a:t>  センサ感度は重要視していない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SWIM</a:t>
            </a:r>
            <a:r>
              <a:rPr lang="ja-JP" altLang="en-US"/>
              <a:t>による実証と</a:t>
            </a:r>
            <a:r>
              <a:rPr lang="en-US" altLang="ja-JP"/>
              <a:t>DPF</a:t>
            </a:r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49603" name="AutoShape 3"/>
          <p:cNvSpPr>
            <a:spLocks noChangeArrowheads="1"/>
          </p:cNvSpPr>
          <p:nvPr/>
        </p:nvSpPr>
        <p:spPr bwMode="auto">
          <a:xfrm>
            <a:off x="179388" y="5597525"/>
            <a:ext cx="1152525" cy="649288"/>
          </a:xfrm>
          <a:prstGeom prst="roundRect">
            <a:avLst>
              <a:gd name="adj" fmla="val 17907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4" name="AutoShape 4"/>
          <p:cNvSpPr>
            <a:spLocks noChangeArrowheads="1"/>
          </p:cNvSpPr>
          <p:nvPr/>
        </p:nvSpPr>
        <p:spPr bwMode="auto">
          <a:xfrm>
            <a:off x="4500563" y="2646363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5" name="AutoShape 5"/>
          <p:cNvSpPr>
            <a:spLocks noChangeArrowheads="1"/>
          </p:cNvSpPr>
          <p:nvPr/>
        </p:nvSpPr>
        <p:spPr bwMode="auto">
          <a:xfrm>
            <a:off x="179388" y="2646363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06" name="Rectangle 6"/>
          <p:cNvSpPr>
            <a:spLocks noChangeArrowheads="1"/>
          </p:cNvSpPr>
          <p:nvPr/>
        </p:nvSpPr>
        <p:spPr bwMode="auto">
          <a:xfrm>
            <a:off x="179388" y="2943225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CPU: HR5000</a:t>
            </a: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      (64bit, 33MHz)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System Memory: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2MB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Burst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4MB Asynch. SRAM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Data Recorder: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SDRAM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 1GB Flash Memory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CCECFF"/>
                </a:solidFill>
                <a:latin typeface="Tahoma" pitchFamily="34" charset="0"/>
              </a:rPr>
              <a:t>  SpW: 3ch</a:t>
            </a:r>
            <a:endParaRPr kumimoji="0" lang="en-US" altLang="ja-JP" sz="1200" b="1">
              <a:solidFill>
                <a:srgbClr val="CCECFF"/>
              </a:solidFill>
              <a:latin typeface="Tahoma" pitchFamily="34" charset="0"/>
            </a:endParaRPr>
          </a:p>
        </p:txBody>
      </p:sp>
      <p:pic>
        <p:nvPicPr>
          <p:cNvPr id="1049607" name="Picture 7" descr="IMG_31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613" y="3006725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9608" name="Picture 8" descr="IMG_3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055938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9609" name="Rectangle 9"/>
          <p:cNvSpPr>
            <a:spLocks noChangeArrowheads="1"/>
          </p:cNvSpPr>
          <p:nvPr/>
        </p:nvSpPr>
        <p:spPr bwMode="auto">
          <a:xfrm>
            <a:off x="322263" y="2636838"/>
            <a:ext cx="3889375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SpaceCube2: Space-qualified Computer</a:t>
            </a:r>
          </a:p>
        </p:txBody>
      </p:sp>
      <p:sp>
        <p:nvSpPr>
          <p:cNvPr id="1049610" name="Rectangle 10"/>
          <p:cNvSpPr>
            <a:spLocks noChangeArrowheads="1"/>
          </p:cNvSpPr>
          <p:nvPr/>
        </p:nvSpPr>
        <p:spPr bwMode="auto">
          <a:xfrm>
            <a:off x="4716463" y="2646363"/>
            <a:ext cx="3529012" cy="3254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SWIM</a:t>
            </a:r>
            <a:r>
              <a:rPr kumimoji="0" lang="en-US" altLang="ja-JP" sz="1400" b="1">
                <a:solidFill>
                  <a:srgbClr val="99CCFF"/>
                </a:solidFill>
                <a:latin typeface="Symbol" pitchFamily="18" charset="2"/>
              </a:rPr>
              <a:t>mn</a:t>
            </a:r>
            <a:r>
              <a:rPr kumimoji="0" lang="en-US" altLang="ja-JP" sz="1400" b="1">
                <a:solidFill>
                  <a:srgbClr val="99CCFF"/>
                </a:solidFill>
                <a:latin typeface="Tahoma" pitchFamily="34" charset="0"/>
              </a:rPr>
              <a:t>   : User Module</a:t>
            </a:r>
          </a:p>
        </p:txBody>
      </p:sp>
      <p:sp>
        <p:nvSpPr>
          <p:cNvPr id="1049611" name="Rectangle 11"/>
          <p:cNvSpPr>
            <a:spLocks noChangeArrowheads="1"/>
          </p:cNvSpPr>
          <p:nvPr/>
        </p:nvSpPr>
        <p:spPr bwMode="auto">
          <a:xfrm>
            <a:off x="6910388" y="2862263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Processor test board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GW+Acc. sensor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FPGA board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DAC 16bit x 8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ADC 16bit x 4 ch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   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32 ch by MPX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Torsion Antenna x2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       ~47g test mass</a:t>
            </a:r>
          </a:p>
        </p:txBody>
      </p:sp>
      <p:sp>
        <p:nvSpPr>
          <p:cNvPr id="1049612" name="Rectangle 12"/>
          <p:cNvSpPr>
            <a:spLocks noChangeArrowheads="1"/>
          </p:cNvSpPr>
          <p:nvPr/>
        </p:nvSpPr>
        <p:spPr bwMode="auto">
          <a:xfrm>
            <a:off x="252413" y="4733925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Size: 71 x 221 x 171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1.9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7W </a:t>
            </a:r>
          </a:p>
        </p:txBody>
      </p:sp>
      <p:sp>
        <p:nvSpPr>
          <p:cNvPr id="1049613" name="AutoShape 13"/>
          <p:cNvSpPr>
            <a:spLocks/>
          </p:cNvSpPr>
          <p:nvPr/>
        </p:nvSpPr>
        <p:spPr bwMode="auto">
          <a:xfrm rot="16200000" flipV="1">
            <a:off x="4201319" y="5104607"/>
            <a:ext cx="503237" cy="914400"/>
          </a:xfrm>
          <a:prstGeom prst="leftBracket">
            <a:avLst>
              <a:gd name="adj" fmla="val 11037"/>
            </a:avLst>
          </a:prstGeom>
          <a:noFill/>
          <a:ln w="63500">
            <a:solidFill>
              <a:srgbClr val="B2B2B2"/>
            </a:solidFill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4" name="Rectangle 14"/>
          <p:cNvSpPr>
            <a:spLocks noChangeArrowheads="1"/>
          </p:cNvSpPr>
          <p:nvPr/>
        </p:nvSpPr>
        <p:spPr bwMode="auto">
          <a:xfrm>
            <a:off x="3708400" y="5894388"/>
            <a:ext cx="2590800" cy="42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±15V, +5V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SpW x2 for CMD/TLM</a:t>
            </a:r>
          </a:p>
        </p:txBody>
      </p:sp>
      <p:sp>
        <p:nvSpPr>
          <p:cNvPr id="1049615" name="Rectangle 15"/>
          <p:cNvSpPr>
            <a:spLocks noChangeArrowheads="1"/>
          </p:cNvSpPr>
          <p:nvPr/>
        </p:nvSpPr>
        <p:spPr bwMode="auto">
          <a:xfrm>
            <a:off x="7019925" y="4556125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Data Rate : 380kbps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Size: 124 x 224 x 174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Weight: 3.5 kg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200" b="1">
                <a:solidFill>
                  <a:srgbClr val="CCECFF"/>
                </a:solidFill>
                <a:latin typeface="Tahoma" pitchFamily="34" charset="0"/>
              </a:rPr>
              <a:t>  Power: ~7W </a:t>
            </a:r>
          </a:p>
        </p:txBody>
      </p:sp>
      <p:sp>
        <p:nvSpPr>
          <p:cNvPr id="1049616" name="Freeform 16"/>
          <p:cNvSpPr>
            <a:spLocks/>
          </p:cNvSpPr>
          <p:nvPr/>
        </p:nvSpPr>
        <p:spPr bwMode="auto">
          <a:xfrm>
            <a:off x="1331913" y="5310188"/>
            <a:ext cx="1295400" cy="576262"/>
          </a:xfrm>
          <a:custGeom>
            <a:avLst/>
            <a:gdLst/>
            <a:ahLst/>
            <a:cxnLst>
              <a:cxn ang="0">
                <a:pos x="635" y="0"/>
              </a:cxn>
              <a:cxn ang="0">
                <a:pos x="624" y="178"/>
              </a:cxn>
              <a:cxn ang="0">
                <a:pos x="0" y="181"/>
              </a:cxn>
            </a:cxnLst>
            <a:rect l="0" t="0" r="r" b="b"/>
            <a:pathLst>
              <a:path w="635" h="181">
                <a:moveTo>
                  <a:pt x="635" y="0"/>
                </a:moveTo>
                <a:lnTo>
                  <a:pt x="624" y="178"/>
                </a:lnTo>
                <a:lnTo>
                  <a:pt x="0" y="181"/>
                </a:lnTo>
              </a:path>
            </a:pathLst>
          </a:custGeom>
          <a:noFill/>
          <a:ln w="63500" cap="flat" cmpd="sng">
            <a:solidFill>
              <a:srgbClr val="B2B2B2"/>
            </a:solidFill>
            <a:prstDash val="solid"/>
            <a:round/>
            <a:headEnd type="triangle" w="sm" len="sm"/>
            <a:tailEnd type="triangle" w="sm" len="sm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9617" name="Rectangle 17"/>
          <p:cNvSpPr>
            <a:spLocks noChangeArrowheads="1"/>
          </p:cNvSpPr>
          <p:nvPr/>
        </p:nvSpPr>
        <p:spPr bwMode="auto">
          <a:xfrm>
            <a:off x="1476375" y="5886450"/>
            <a:ext cx="2016125" cy="5969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Power +28V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RS422 for CMD/TLM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000" b="1">
                <a:solidFill>
                  <a:srgbClr val="DDDDDD"/>
                </a:solidFill>
                <a:latin typeface="Tahoma" pitchFamily="34" charset="0"/>
              </a:rPr>
              <a:t>GPS signal</a:t>
            </a:r>
          </a:p>
        </p:txBody>
      </p:sp>
      <p:sp>
        <p:nvSpPr>
          <p:cNvPr id="1049618" name="Rectangle 18"/>
          <p:cNvSpPr>
            <a:spLocks noChangeArrowheads="1"/>
          </p:cNvSpPr>
          <p:nvPr/>
        </p:nvSpPr>
        <p:spPr bwMode="auto">
          <a:xfrm>
            <a:off x="150813" y="5678488"/>
            <a:ext cx="1223962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SDS-1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FFFFFF"/>
                </a:solidFill>
                <a:latin typeface="Tahoma" pitchFamily="34" charset="0"/>
              </a:rPr>
              <a:t>Bus System</a:t>
            </a:r>
          </a:p>
        </p:txBody>
      </p:sp>
      <p:sp>
        <p:nvSpPr>
          <p:cNvPr id="1049620" name="Rectangle 20"/>
          <p:cNvSpPr>
            <a:spLocks noChangeArrowheads="1"/>
          </p:cNvSpPr>
          <p:nvPr/>
        </p:nvSpPr>
        <p:spPr bwMode="auto">
          <a:xfrm>
            <a:off x="6083300" y="5067300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1" name="Rectangle 21"/>
          <p:cNvSpPr>
            <a:spLocks noChangeArrowheads="1"/>
          </p:cNvSpPr>
          <p:nvPr/>
        </p:nvSpPr>
        <p:spPr bwMode="auto">
          <a:xfrm>
            <a:off x="3419475" y="5095875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B2B2B2"/>
                </a:solidFill>
                <a:latin typeface="Tahoma" pitchFamily="34" charset="0"/>
              </a:rPr>
              <a:t>Photo by JAXA</a:t>
            </a:r>
          </a:p>
        </p:txBody>
      </p:sp>
      <p:sp>
        <p:nvSpPr>
          <p:cNvPr id="1049622" name="Rectangle 22"/>
          <p:cNvSpPr>
            <a:spLocks noChangeArrowheads="1"/>
          </p:cNvSpPr>
          <p:nvPr/>
        </p:nvSpPr>
        <p:spPr bwMode="auto">
          <a:xfrm>
            <a:off x="395288" y="947738"/>
            <a:ext cx="6553200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SDS-1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</a:rPr>
              <a:t>搭載の</a:t>
            </a: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SWIM </a:t>
            </a: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(Space wire demonstration module)</a:t>
            </a:r>
          </a:p>
        </p:txBody>
      </p:sp>
      <p:sp>
        <p:nvSpPr>
          <p:cNvPr id="1049623" name="Rectangle 23"/>
          <p:cNvSpPr>
            <a:spLocks noChangeArrowheads="1"/>
          </p:cNvSpPr>
          <p:nvPr/>
        </p:nvSpPr>
        <p:spPr bwMode="auto">
          <a:xfrm>
            <a:off x="682625" y="1379538"/>
            <a:ext cx="7921625" cy="12303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DDDDDD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DDDDDD"/>
                </a:solidFill>
                <a:latin typeface="Tahoma" pitchFamily="34" charset="0"/>
              </a:rPr>
              <a:t>衛星のプロトタイプとしての役割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FFFFFF"/>
                </a:solidFill>
                <a:latin typeface="Tahoma" pitchFamily="34" charset="0"/>
              </a:rPr>
              <a:t>    </a:t>
            </a:r>
            <a:r>
              <a:rPr lang="en-US" altLang="ja-JP" sz="1800" b="1">
                <a:solidFill>
                  <a:srgbClr val="FFFFFF"/>
                </a:solidFill>
                <a:latin typeface="Tahoma" pitchFamily="34" charset="0"/>
              </a:rPr>
              <a:t>SpC2   </a:t>
            </a:r>
            <a:r>
              <a:rPr lang="ja-JP" altLang="en-US" sz="1800" b="1">
                <a:solidFill>
                  <a:srgbClr val="FFFFFF"/>
                </a:solidFill>
                <a:latin typeface="Tahoma" pitchFamily="34" charset="0"/>
              </a:rPr>
              <a:t>小型衛星標準バス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通信・信号処理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電源制御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FFFF"/>
                </a:solidFill>
                <a:latin typeface="Tahoma" pitchFamily="34" charset="0"/>
              </a:rPr>
              <a:t>     Snm   DPF</a:t>
            </a:r>
            <a:r>
              <a:rPr lang="ja-JP" altLang="en-US" sz="1800" b="1">
                <a:solidFill>
                  <a:srgbClr val="FFFFFF"/>
                </a:solidFill>
                <a:latin typeface="Tahoma" pitchFamily="34" charset="0"/>
              </a:rPr>
              <a:t>ミッション部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(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デジタル制御ボード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, AD/DA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コンバータ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センサモジュール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図 6" descr="DSCF5601.JPG"/>
          <p:cNvPicPr>
            <a:picLocks noChangeAspect="1"/>
          </p:cNvPicPr>
          <p:nvPr/>
        </p:nvPicPr>
        <p:blipFill>
          <a:blip r:embed="rId3" cstate="print"/>
          <a:srcRect l="17717" r="17717"/>
          <a:stretch>
            <a:fillRect/>
          </a:stretch>
        </p:blipFill>
        <p:spPr bwMode="auto">
          <a:xfrm>
            <a:off x="4500562" y="3714752"/>
            <a:ext cx="1675798" cy="1946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571472" y="1071546"/>
            <a:ext cx="4938713" cy="134498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en-US" altLang="ja-JP" sz="1800" b="1" kern="1200" dirty="0" err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Yb:YAG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(NPRO)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ヨウ素飽和吸収による安定化制御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安定度向上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パッケージ化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6" name="Rectangle 20"/>
          <p:cNvSpPr>
            <a:spLocks noChangeArrowheads="1"/>
          </p:cNvSpPr>
          <p:nvPr/>
        </p:nvSpPr>
        <p:spPr bwMode="auto">
          <a:xfrm>
            <a:off x="7467600" y="1433514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武者氏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1571604" y="2428868"/>
            <a:ext cx="322420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電気通信大学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zh-TW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情報通信研究機構 </a:t>
            </a:r>
            <a:r>
              <a:rPr lang="en-US" altLang="zh-TW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(NICT)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9" name="図 28" descr=":PICT004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4429132"/>
            <a:ext cx="2643206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7" name="Rectangle 21"/>
          <p:cNvSpPr>
            <a:spLocks noChangeArrowheads="1"/>
          </p:cNvSpPr>
          <p:nvPr/>
        </p:nvSpPr>
        <p:spPr bwMode="auto">
          <a:xfrm>
            <a:off x="7715272" y="3905912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佐藤氏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642910" y="3857628"/>
            <a:ext cx="4000528" cy="137883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干渉計・ハウジング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プロトタイプの設計・製作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基本性能の試験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地球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重力場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観測用センサ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の試作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398" name="Rectangle 22"/>
          <p:cNvSpPr>
            <a:spLocks noChangeArrowheads="1"/>
          </p:cNvSpPr>
          <p:nvPr/>
        </p:nvSpPr>
        <p:spPr bwMode="auto">
          <a:xfrm>
            <a:off x="4714876" y="5715016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新谷氏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49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90911" y="1285860"/>
            <a:ext cx="2438609" cy="2000264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571604" y="5286388"/>
            <a:ext cx="3224201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国立天文台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(NAOJ)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東京大学・地震研究所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スタンフォード大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右矢印 18"/>
          <p:cNvSpPr/>
          <p:nvPr/>
        </p:nvSpPr>
        <p:spPr bwMode="auto">
          <a:xfrm>
            <a:off x="1357290" y="2500306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1357290" y="5357826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3339" name="Rectangle 11"/>
          <p:cNvSpPr>
            <a:spLocks noChangeArrowheads="1"/>
          </p:cNvSpPr>
          <p:nvPr/>
        </p:nvSpPr>
        <p:spPr bwMode="auto">
          <a:xfrm>
            <a:off x="611188" y="1142984"/>
            <a:ext cx="5183187" cy="175124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姿勢制御・ドラッグフリー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構成 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構造・制御則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の検討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重力傾度安定による受動安定化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          衛星にマスト構造を取り付ける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　　ミッション部スラスタによるドラッグフリー制御</a:t>
            </a:r>
          </a:p>
        </p:txBody>
      </p:sp>
      <p:sp>
        <p:nvSpPr>
          <p:cNvPr id="1123338" name="Rectangle 10"/>
          <p:cNvSpPr>
            <a:spLocks noChangeArrowheads="1"/>
          </p:cNvSpPr>
          <p:nvPr/>
        </p:nvSpPr>
        <p:spPr bwMode="auto">
          <a:xfrm>
            <a:off x="642910" y="3971778"/>
            <a:ext cx="5181600" cy="164968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既存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技術のシステム化検討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推力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雑音評価装置　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スラスタスタンド</a:t>
            </a:r>
            <a:r>
              <a:rPr kumimoji="1" lang="en-US" altLang="ja-JP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製作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 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スリット型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FEEP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の試作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123343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13353" y="4624416"/>
            <a:ext cx="2116365" cy="159066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123346" name="Rectangle 18"/>
          <p:cNvSpPr>
            <a:spLocks noChangeArrowheads="1"/>
          </p:cNvSpPr>
          <p:nvPr/>
        </p:nvSpPr>
        <p:spPr bwMode="auto">
          <a:xfrm>
            <a:off x="7429520" y="4000504"/>
            <a:ext cx="92551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船木氏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29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5008" y="1071546"/>
            <a:ext cx="2951797" cy="2786082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  <p:sp>
        <p:nvSpPr>
          <p:cNvPr id="1123347" name="Rectangle 19"/>
          <p:cNvSpPr>
            <a:spLocks noChangeArrowheads="1"/>
          </p:cNvSpPr>
          <p:nvPr/>
        </p:nvSpPr>
        <p:spPr bwMode="auto">
          <a:xfrm>
            <a:off x="7848600" y="1125525"/>
            <a:ext cx="925513" cy="517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森脇氏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資料より</a:t>
            </a:r>
          </a:p>
        </p:txBody>
      </p:sp>
      <p:pic>
        <p:nvPicPr>
          <p:cNvPr id="892930" name="Picture 2" descr="　スリットFEEP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7686" y="4643446"/>
            <a:ext cx="2651222" cy="1555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4"/>
          <p:cNvSpPr>
            <a:spLocks noChangeArrowheads="1"/>
          </p:cNvSpPr>
          <p:nvPr/>
        </p:nvSpPr>
        <p:spPr bwMode="auto">
          <a:xfrm>
            <a:off x="1633551" y="3015280"/>
            <a:ext cx="3938581" cy="67300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東京大学・新領域創成科学研究科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右矢印 17"/>
          <p:cNvSpPr/>
          <p:nvPr/>
        </p:nvSpPr>
        <p:spPr bwMode="auto">
          <a:xfrm>
            <a:off x="1419237" y="3086718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9" name="Rectangle 14"/>
          <p:cNvSpPr>
            <a:spLocks noChangeArrowheads="1"/>
          </p:cNvSpPr>
          <p:nvPr/>
        </p:nvSpPr>
        <p:spPr bwMode="auto">
          <a:xfrm>
            <a:off x="1166762" y="5584789"/>
            <a:ext cx="393858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 smtClean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東海大学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防衛大学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</p:txBody>
      </p:sp>
      <p:sp>
        <p:nvSpPr>
          <p:cNvPr id="20" name="右矢印 19"/>
          <p:cNvSpPr/>
          <p:nvPr/>
        </p:nvSpPr>
        <p:spPr bwMode="auto">
          <a:xfrm>
            <a:off x="952448" y="5656227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3200" dirty="0"/>
              <a:t>DECIGO</a:t>
            </a:r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131559" name="Rectangle 39"/>
          <p:cNvSpPr>
            <a:spLocks noGrp="1" noChangeArrowheads="1"/>
          </p:cNvSpPr>
          <p:nvPr>
            <p:ph type="body" idx="4294967295"/>
          </p:nvPr>
        </p:nvSpPr>
        <p:spPr>
          <a:xfrm>
            <a:off x="857240" y="1142984"/>
            <a:ext cx="2286000" cy="530225"/>
          </a:xfrm>
          <a:noFill/>
          <a:ln/>
        </p:spPr>
        <p:txBody>
          <a:bodyPr/>
          <a:lstStyle/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n-US" altLang="ja-JP" sz="2200" b="1" dirty="0">
                <a:solidFill>
                  <a:srgbClr val="FFCCCC"/>
                </a:solidFill>
              </a:rPr>
              <a:t>DECIGO</a:t>
            </a:r>
            <a:r>
              <a:rPr lang="ja-JP" altLang="en-US" sz="2600" b="1" dirty="0">
                <a:solidFill>
                  <a:srgbClr val="FFCCCC"/>
                </a:solidFill>
              </a:rPr>
              <a:t>　</a:t>
            </a:r>
            <a:endParaRPr lang="ja-JP" altLang="en-US" b="1" dirty="0">
              <a:solidFill>
                <a:srgbClr val="FFCCCC"/>
              </a:solidFill>
            </a:endParaRPr>
          </a:p>
        </p:txBody>
      </p:sp>
      <p:sp>
        <p:nvSpPr>
          <p:cNvPr id="1131554" name="Text Box 34"/>
          <p:cNvSpPr txBox="1">
            <a:spLocks noChangeArrowheads="1"/>
          </p:cNvSpPr>
          <p:nvPr/>
        </p:nvSpPr>
        <p:spPr bwMode="auto">
          <a:xfrm>
            <a:off x="6715140" y="928670"/>
            <a:ext cx="21605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光共振型マイケルソン干渉計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 　　　アーム長：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1000 km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　　　レーザーパワー：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10 </a:t>
            </a:r>
            <a:r>
              <a:rPr lang="en-US" altLang="ja-JP" sz="1200" b="1" dirty="0" smtClean="0">
                <a:solidFill>
                  <a:srgbClr val="CCFFCC"/>
                </a:solidFill>
                <a:latin typeface="Tahoma" pitchFamily="34" charset="0"/>
              </a:rPr>
              <a:t>W </a:t>
            </a:r>
            <a:endParaRPr lang="en-US" altLang="ja-JP" sz="1200" b="1" dirty="0">
              <a:solidFill>
                <a:srgbClr val="CCFFCC"/>
              </a:solidFill>
              <a:latin typeface="Tahoma" pitchFamily="34" charset="0"/>
            </a:endParaRP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      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レーザー波長：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532 nm</a:t>
            </a:r>
          </a:p>
          <a:p>
            <a:pPr algn="l">
              <a:buSzPct val="70000"/>
              <a:buFont typeface="Wingdings" pitchFamily="2" charset="2"/>
              <a:buNone/>
            </a:pP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 </a:t>
            </a:r>
            <a:r>
              <a:rPr lang="ja-JP" altLang="en-US" sz="1200" b="1" dirty="0">
                <a:solidFill>
                  <a:srgbClr val="CCFFCC"/>
                </a:solidFill>
                <a:latin typeface="Tahoma" pitchFamily="34" charset="0"/>
              </a:rPr>
              <a:t>　　　ミラー直径： </a:t>
            </a:r>
            <a:r>
              <a:rPr lang="en-US" altLang="ja-JP" sz="1200" b="1" dirty="0">
                <a:solidFill>
                  <a:srgbClr val="CCFFCC"/>
                </a:solidFill>
                <a:latin typeface="Tahoma" pitchFamily="34" charset="0"/>
              </a:rPr>
              <a:t>1 m</a:t>
            </a:r>
          </a:p>
        </p:txBody>
      </p:sp>
      <p:sp>
        <p:nvSpPr>
          <p:cNvPr id="1131555" name="Rectangle 35"/>
          <p:cNvSpPr>
            <a:spLocks noChangeArrowheads="1"/>
          </p:cNvSpPr>
          <p:nvPr/>
        </p:nvSpPr>
        <p:spPr bwMode="auto">
          <a:xfrm>
            <a:off x="2166966" y="1191268"/>
            <a:ext cx="4405298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(DECI-hertz interferometer </a:t>
            </a:r>
            <a:endParaRPr lang="en-US" altLang="ja-JP" sz="14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        Gravitational </a:t>
            </a:r>
            <a:r>
              <a:rPr lang="en-US" altLang="ja-JP" sz="1400" b="1" dirty="0">
                <a:solidFill>
                  <a:srgbClr val="DDDDDD"/>
                </a:solidFill>
                <a:latin typeface="Tahoma" pitchFamily="34" charset="0"/>
              </a:rPr>
              <a:t>wave Observatory)</a:t>
            </a:r>
          </a:p>
        </p:txBody>
      </p:sp>
      <p:sp>
        <p:nvSpPr>
          <p:cNvPr id="1131557" name="Rectangle 37"/>
          <p:cNvSpPr>
            <a:spLocks noChangeArrowheads="1"/>
          </p:cNvSpPr>
          <p:nvPr/>
        </p:nvSpPr>
        <p:spPr bwMode="auto">
          <a:xfrm>
            <a:off x="928662" y="1928802"/>
            <a:ext cx="4643470" cy="7571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宇宙重力波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</a:rPr>
              <a:t>望遠鏡  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(~2027)</a:t>
            </a:r>
            <a:endParaRPr lang="en-US" altLang="ja-JP" sz="1800" b="1" dirty="0" smtClean="0">
              <a:solidFill>
                <a:srgbClr val="FFFFFF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en-US" altLang="ja-JP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他では得られない豊富なサイエンス</a:t>
            </a:r>
            <a:endParaRPr lang="ja-JP" altLang="en-US" sz="1800" b="1" dirty="0">
              <a:solidFill>
                <a:srgbClr val="FFFFFF"/>
              </a:solidFill>
              <a:latin typeface="Tahoma" pitchFamily="34" charset="0"/>
            </a:endParaRPr>
          </a:p>
        </p:txBody>
      </p:sp>
      <p:sp>
        <p:nvSpPr>
          <p:cNvPr id="1131558" name="Rectangle 38"/>
          <p:cNvSpPr>
            <a:spLocks noChangeArrowheads="1"/>
          </p:cNvSpPr>
          <p:nvPr/>
        </p:nvSpPr>
        <p:spPr bwMode="auto">
          <a:xfrm>
            <a:off x="1387478" y="5072074"/>
            <a:ext cx="3613150" cy="80329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互いに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1000km</a:t>
            </a:r>
            <a:r>
              <a:rPr lang="ja-JP" altLang="en-US" sz="1400" b="1" dirty="0">
                <a:solidFill>
                  <a:srgbClr val="33CC33"/>
                </a:solidFill>
                <a:latin typeface="Tahoma" pitchFamily="34" charset="0"/>
              </a:rPr>
              <a:t>離れた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3</a:t>
            </a:r>
            <a:r>
              <a:rPr lang="ja-JP" altLang="en-US" sz="1400" b="1" dirty="0">
                <a:solidFill>
                  <a:srgbClr val="33CC33"/>
                </a:solidFill>
                <a:latin typeface="Tahoma" pitchFamily="34" charset="0"/>
              </a:rPr>
              <a:t>機の</a:t>
            </a:r>
            <a:r>
              <a:rPr lang="en-US" altLang="ja-JP" sz="1400" b="1" dirty="0">
                <a:solidFill>
                  <a:srgbClr val="33CC33"/>
                </a:solidFill>
                <a:latin typeface="Tahoma" pitchFamily="34" charset="0"/>
              </a:rPr>
              <a:t>S/C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非接触保持された鏡間距離を</a:t>
            </a:r>
          </a:p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　</a:t>
            </a:r>
            <a:r>
              <a:rPr lang="ja-JP" altLang="en-US" sz="1400" b="1" dirty="0" smtClean="0">
                <a:solidFill>
                  <a:srgbClr val="B2B2B2"/>
                </a:solidFill>
                <a:latin typeface="Tahoma" pitchFamily="34" charset="0"/>
              </a:rPr>
              <a:t>  レーザー</a:t>
            </a: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干渉計によって精密測距</a:t>
            </a:r>
          </a:p>
        </p:txBody>
      </p:sp>
      <p:sp>
        <p:nvSpPr>
          <p:cNvPr id="1131560" name="Rectangle 40"/>
          <p:cNvSpPr>
            <a:spLocks noChangeArrowheads="1"/>
          </p:cNvSpPr>
          <p:nvPr/>
        </p:nvSpPr>
        <p:spPr bwMode="auto">
          <a:xfrm>
            <a:off x="1431952" y="5786454"/>
            <a:ext cx="3384550" cy="3058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太陽公転軌道</a:t>
            </a:r>
          </a:p>
        </p:txBody>
      </p:sp>
      <p:sp>
        <p:nvSpPr>
          <p:cNvPr id="1131561" name="Rectangle 41"/>
          <p:cNvSpPr>
            <a:spLocks noChangeArrowheads="1"/>
          </p:cNvSpPr>
          <p:nvPr/>
        </p:nvSpPr>
        <p:spPr bwMode="auto">
          <a:xfrm>
            <a:off x="1458916" y="6052105"/>
            <a:ext cx="3384550" cy="3058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tx1"/>
              </a:buClr>
              <a:buSzPct val="70000"/>
              <a:buFont typeface="Wingdings" pitchFamily="2" charset="2"/>
              <a:buNone/>
            </a:pPr>
            <a:r>
              <a:rPr lang="ja-JP" altLang="en-US" sz="1400" b="1" dirty="0">
                <a:solidFill>
                  <a:srgbClr val="B2B2B2"/>
                </a:solidFill>
                <a:latin typeface="Tahoma" pitchFamily="34" charset="0"/>
              </a:rPr>
              <a:t>最大４ユニットで相関をとる</a:t>
            </a:r>
          </a:p>
        </p:txBody>
      </p:sp>
      <p:grpSp>
        <p:nvGrpSpPr>
          <p:cNvPr id="232" name="グループ化 231"/>
          <p:cNvGrpSpPr/>
          <p:nvPr/>
        </p:nvGrpSpPr>
        <p:grpSpPr>
          <a:xfrm>
            <a:off x="928662" y="2857496"/>
            <a:ext cx="3571900" cy="1928826"/>
            <a:chOff x="928662" y="2857496"/>
            <a:chExt cx="3571900" cy="1928826"/>
          </a:xfrm>
        </p:grpSpPr>
        <p:sp>
          <p:nvSpPr>
            <p:cNvPr id="231" name="角丸四角形 230"/>
            <p:cNvSpPr/>
            <p:nvPr/>
          </p:nvSpPr>
          <p:spPr bwMode="auto">
            <a:xfrm>
              <a:off x="928662" y="2857496"/>
              <a:ext cx="3429024" cy="1928826"/>
            </a:xfrm>
            <a:prstGeom prst="roundRect">
              <a:avLst>
                <a:gd name="adj" fmla="val 7392"/>
              </a:avLst>
            </a:prstGeom>
            <a:solidFill>
              <a:srgbClr val="FFCCCC">
                <a:alpha val="15000"/>
              </a:srgbClr>
            </a:solidFill>
            <a:ln w="317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HGP創英角ｺﾞｼｯｸUB" pitchFamily="50" charset="-128"/>
              </a:endParaRPr>
            </a:p>
          </p:txBody>
        </p:sp>
        <p:sp>
          <p:nvSpPr>
            <p:cNvPr id="1131562" name="Rectangle 42"/>
            <p:cNvSpPr>
              <a:spLocks noChangeArrowheads="1"/>
            </p:cNvSpPr>
            <p:nvPr/>
          </p:nvSpPr>
          <p:spPr bwMode="auto">
            <a:xfrm>
              <a:off x="966787" y="2865796"/>
              <a:ext cx="3533775" cy="1920526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宇宙の成り立ち</a:t>
              </a: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EAEAEA"/>
                  </a:solidFill>
                  <a:latin typeface="Tahoma" pitchFamily="34" charset="0"/>
                  <a:sym typeface="Wingdings" pitchFamily="2" charset="2"/>
                </a:rPr>
                <a:t>　　</a:t>
              </a:r>
              <a:r>
                <a:rPr lang="ja-JP" altLang="en-US" sz="18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インフレーション</a:t>
              </a: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の直接観測</a:t>
              </a:r>
              <a:endParaRPr lang="en-US" altLang="ja-JP" sz="1800" b="1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　　</a:t>
              </a:r>
              <a:r>
                <a:rPr lang="ja-JP" altLang="en-US" sz="18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ダークエネルギー</a:t>
              </a: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の性質</a:t>
              </a:r>
              <a:endParaRPr lang="en-US" altLang="ja-JP" sz="1800" b="1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　　ダークマター</a:t>
              </a: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の探査</a:t>
              </a:r>
              <a:endParaRPr lang="en-US" altLang="ja-JP" sz="1800" b="1" dirty="0" smtClean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  <a:p>
              <a:pPr algn="l">
                <a:lnSpc>
                  <a:spcPct val="110000"/>
                </a:lnSpc>
                <a:buNone/>
              </a:pPr>
              <a:r>
                <a:rPr lang="ja-JP" altLang="en-US" sz="1800" b="1" dirty="0" smtClean="0">
                  <a:solidFill>
                    <a:srgbClr val="FFCCCC"/>
                  </a:solidFill>
                  <a:latin typeface="Tahoma" pitchFamily="34" charset="0"/>
                  <a:sym typeface="Wingdings" pitchFamily="2" charset="2"/>
                </a:rPr>
                <a:t>銀河形成</a:t>
              </a:r>
              <a:r>
                <a:rPr lang="ja-JP" altLang="en-US" sz="1800" b="1" dirty="0" smtClean="0">
                  <a:solidFill>
                    <a:srgbClr val="F8F8F8"/>
                  </a:solidFill>
                  <a:latin typeface="Tahoma" pitchFamily="34" charset="0"/>
                  <a:sym typeface="Wingdings" pitchFamily="2" charset="2"/>
                </a:rPr>
                <a:t>に関する知見</a:t>
              </a:r>
            </a:p>
            <a:p>
              <a:pPr algn="l">
                <a:lnSpc>
                  <a:spcPct val="110000"/>
                </a:lnSpc>
                <a:buFontTx/>
                <a:buNone/>
              </a:pPr>
              <a:r>
                <a:rPr lang="ja-JP" altLang="en-US" sz="1800" b="1" dirty="0" smtClean="0">
                  <a:solidFill>
                    <a:srgbClr val="FFFFFF"/>
                  </a:solidFill>
                  <a:latin typeface="Tahoma" pitchFamily="34" charset="0"/>
                  <a:sym typeface="Wingdings" pitchFamily="2" charset="2"/>
                </a:rPr>
                <a:t>     ブラックホール連星</a:t>
              </a:r>
              <a:r>
                <a:rPr lang="ja-JP" altLang="en-US" sz="1800" b="1" dirty="0" smtClean="0">
                  <a:solidFill>
                    <a:srgbClr val="DDDDDD"/>
                  </a:solidFill>
                  <a:latin typeface="Tahoma" pitchFamily="34" charset="0"/>
                  <a:sym typeface="Wingdings" pitchFamily="2" charset="2"/>
                </a:rPr>
                <a:t>の観測</a:t>
              </a:r>
              <a:endParaRPr lang="ja-JP" altLang="en-US" sz="1800" b="1" dirty="0">
                <a:solidFill>
                  <a:srgbClr val="DDDDDD"/>
                </a:solidFill>
                <a:latin typeface="Tahoma" pitchFamily="34" charset="0"/>
                <a:sym typeface="Wingdings" pitchFamily="2" charset="2"/>
              </a:endParaRPr>
            </a:p>
          </p:txBody>
        </p:sp>
      </p:grpSp>
      <p:grpSp>
        <p:nvGrpSpPr>
          <p:cNvPr id="18" name="グループ化 235"/>
          <p:cNvGrpSpPr/>
          <p:nvPr/>
        </p:nvGrpSpPr>
        <p:grpSpPr>
          <a:xfrm>
            <a:off x="4286248" y="1785926"/>
            <a:ext cx="4624383" cy="4232303"/>
            <a:chOff x="3590955" y="1196961"/>
            <a:chExt cx="5338763" cy="5018121"/>
          </a:xfrm>
        </p:grpSpPr>
        <p:sp>
          <p:nvSpPr>
            <p:cNvPr id="19" name="Oval 137"/>
            <p:cNvSpPr>
              <a:spLocks noChangeArrowheads="1"/>
            </p:cNvSpPr>
            <p:nvPr/>
          </p:nvSpPr>
          <p:spPr bwMode="auto">
            <a:xfrm>
              <a:off x="3590955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0" name="Oval 209"/>
            <p:cNvSpPr>
              <a:spLocks noChangeArrowheads="1"/>
            </p:cNvSpPr>
            <p:nvPr/>
          </p:nvSpPr>
          <p:spPr bwMode="auto">
            <a:xfrm>
              <a:off x="5354668" y="1196961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1" name="Oval 210"/>
            <p:cNvSpPr>
              <a:spLocks noChangeArrowheads="1"/>
            </p:cNvSpPr>
            <p:nvPr/>
          </p:nvSpPr>
          <p:spPr bwMode="auto">
            <a:xfrm>
              <a:off x="7124730" y="4259249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2" name="Freeform 5"/>
            <p:cNvSpPr>
              <a:spLocks/>
            </p:cNvSpPr>
            <p:nvPr/>
          </p:nvSpPr>
          <p:spPr bwMode="auto">
            <a:xfrm rot="14397729">
              <a:off x="6053168" y="372743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3" name="Freeform 6"/>
            <p:cNvSpPr>
              <a:spLocks/>
            </p:cNvSpPr>
            <p:nvPr/>
          </p:nvSpPr>
          <p:spPr bwMode="auto">
            <a:xfrm rot="14397729" flipV="1">
              <a:off x="6184930" y="365441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4" name="Freeform 7"/>
            <p:cNvSpPr>
              <a:spLocks/>
            </p:cNvSpPr>
            <p:nvPr/>
          </p:nvSpPr>
          <p:spPr bwMode="auto">
            <a:xfrm rot="14397729">
              <a:off x="6137305" y="3506773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5" name="Rectangle 8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" name="Rectangle 9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" name="Rectangle 10"/>
            <p:cNvSpPr>
              <a:spLocks noChangeArrowheads="1"/>
            </p:cNvSpPr>
            <p:nvPr/>
          </p:nvSpPr>
          <p:spPr bwMode="auto">
            <a:xfrm rot="10780961">
              <a:off x="6227793" y="19018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" name="Line 11"/>
            <p:cNvSpPr>
              <a:spLocks noChangeShapeType="1"/>
            </p:cNvSpPr>
            <p:nvPr/>
          </p:nvSpPr>
          <p:spPr bwMode="auto">
            <a:xfrm rot="7209001" flipV="1">
              <a:off x="5557868" y="2105011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" name="Rectangle 12"/>
            <p:cNvSpPr>
              <a:spLocks noChangeArrowheads="1"/>
            </p:cNvSpPr>
            <p:nvPr/>
          </p:nvSpPr>
          <p:spPr bwMode="auto">
            <a:xfrm rot="7209001">
              <a:off x="6364318" y="1533511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 rot="7209001">
              <a:off x="6024593" y="236853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" name="Line 14"/>
            <p:cNvSpPr>
              <a:spLocks noChangeShapeType="1"/>
            </p:cNvSpPr>
            <p:nvPr/>
          </p:nvSpPr>
          <p:spPr bwMode="auto">
            <a:xfrm rot="7209001">
              <a:off x="6083330" y="24717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" name="Line 15"/>
            <p:cNvSpPr>
              <a:spLocks noChangeShapeType="1"/>
            </p:cNvSpPr>
            <p:nvPr/>
          </p:nvSpPr>
          <p:spPr bwMode="auto">
            <a:xfrm rot="7209001">
              <a:off x="5970618" y="2411399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3" name="Group 16"/>
            <p:cNvGrpSpPr>
              <a:grpSpLocks/>
            </p:cNvGrpSpPr>
            <p:nvPr/>
          </p:nvGrpSpPr>
          <p:grpSpPr bwMode="auto">
            <a:xfrm rot="7209001">
              <a:off x="5538795" y="2690832"/>
              <a:ext cx="600081" cy="495300"/>
              <a:chOff x="4785" y="11039"/>
              <a:chExt cx="829" cy="688"/>
            </a:xfrm>
          </p:grpSpPr>
          <p:sp>
            <p:nvSpPr>
              <p:cNvPr id="226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7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8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9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30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" name="Freeform 22"/>
            <p:cNvSpPr>
              <a:spLocks/>
            </p:cNvSpPr>
            <p:nvPr/>
          </p:nvSpPr>
          <p:spPr bwMode="auto">
            <a:xfrm rot="9872463">
              <a:off x="5869018" y="24717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" name="Freeform 23"/>
            <p:cNvSpPr>
              <a:spLocks/>
            </p:cNvSpPr>
            <p:nvPr/>
          </p:nvSpPr>
          <p:spPr bwMode="auto">
            <a:xfrm rot="7209001">
              <a:off x="5748368" y="2481248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" name="Arc 24"/>
            <p:cNvSpPr>
              <a:spLocks/>
            </p:cNvSpPr>
            <p:nvPr/>
          </p:nvSpPr>
          <p:spPr bwMode="auto">
            <a:xfrm rot="14146499">
              <a:off x="6054755" y="23605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" name="Arc 25"/>
            <p:cNvSpPr>
              <a:spLocks/>
            </p:cNvSpPr>
            <p:nvPr/>
          </p:nvSpPr>
          <p:spPr bwMode="auto">
            <a:xfrm rot="271502" flipV="1">
              <a:off x="5770593" y="2198674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8" name="Group 26"/>
            <p:cNvGrpSpPr>
              <a:grpSpLocks/>
            </p:cNvGrpSpPr>
            <p:nvPr/>
          </p:nvGrpSpPr>
          <p:grpSpPr bwMode="auto">
            <a:xfrm rot="7209001">
              <a:off x="5492757" y="2660668"/>
              <a:ext cx="600081" cy="500063"/>
              <a:chOff x="4785" y="11039"/>
              <a:chExt cx="829" cy="688"/>
            </a:xfrm>
          </p:grpSpPr>
          <p:sp>
            <p:nvSpPr>
              <p:cNvPr id="221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2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3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4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5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" name="Arc 32"/>
            <p:cNvSpPr>
              <a:spLocks/>
            </p:cNvSpPr>
            <p:nvPr/>
          </p:nvSpPr>
          <p:spPr bwMode="auto">
            <a:xfrm rot="9872463" flipH="1" flipV="1">
              <a:off x="5767418" y="246854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" name="Arc 33"/>
            <p:cNvSpPr>
              <a:spLocks/>
            </p:cNvSpPr>
            <p:nvPr/>
          </p:nvSpPr>
          <p:spPr bwMode="auto">
            <a:xfrm rot="9872463">
              <a:off x="5840443" y="23304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" name="Arc 34"/>
            <p:cNvSpPr>
              <a:spLocks/>
            </p:cNvSpPr>
            <p:nvPr/>
          </p:nvSpPr>
          <p:spPr bwMode="auto">
            <a:xfrm rot="9872463">
              <a:off x="6024593" y="231138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" name="Arc 35"/>
            <p:cNvSpPr>
              <a:spLocks/>
            </p:cNvSpPr>
            <p:nvPr/>
          </p:nvSpPr>
          <p:spPr bwMode="auto">
            <a:xfrm rot="9872463" flipH="1" flipV="1">
              <a:off x="5957918" y="24288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3" name="Line 36"/>
            <p:cNvSpPr>
              <a:spLocks noChangeShapeType="1"/>
            </p:cNvSpPr>
            <p:nvPr/>
          </p:nvSpPr>
          <p:spPr bwMode="auto">
            <a:xfrm rot="9016332" flipV="1">
              <a:off x="6453218" y="203516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4" name="Freeform 37"/>
            <p:cNvSpPr>
              <a:spLocks/>
            </p:cNvSpPr>
            <p:nvPr/>
          </p:nvSpPr>
          <p:spPr bwMode="auto">
            <a:xfrm rot="3616332">
              <a:off x="6429405" y="2368536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5" name="Line 38"/>
            <p:cNvSpPr>
              <a:spLocks noChangeShapeType="1"/>
            </p:cNvSpPr>
            <p:nvPr/>
          </p:nvSpPr>
          <p:spPr bwMode="auto">
            <a:xfrm rot="3616332">
              <a:off x="6491318" y="24082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6" name="Line 39"/>
            <p:cNvSpPr>
              <a:spLocks noChangeShapeType="1"/>
            </p:cNvSpPr>
            <p:nvPr/>
          </p:nvSpPr>
          <p:spPr bwMode="auto">
            <a:xfrm rot="3616332">
              <a:off x="6380193" y="2476486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7" name="Freeform 40"/>
            <p:cNvSpPr>
              <a:spLocks/>
            </p:cNvSpPr>
            <p:nvPr/>
          </p:nvSpPr>
          <p:spPr bwMode="auto">
            <a:xfrm rot="3616332">
              <a:off x="6553230" y="2549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8" name="Line 41"/>
            <p:cNvSpPr>
              <a:spLocks noChangeShapeType="1"/>
            </p:cNvSpPr>
            <p:nvPr/>
          </p:nvSpPr>
          <p:spPr bwMode="auto">
            <a:xfrm rot="3616332">
              <a:off x="6594505" y="246219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9" name="Line 42"/>
            <p:cNvSpPr>
              <a:spLocks noChangeShapeType="1"/>
            </p:cNvSpPr>
            <p:nvPr/>
          </p:nvSpPr>
          <p:spPr bwMode="auto">
            <a:xfrm rot="3616332">
              <a:off x="6707218" y="2638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0" name="Line 43"/>
            <p:cNvSpPr>
              <a:spLocks noChangeShapeType="1"/>
            </p:cNvSpPr>
            <p:nvPr/>
          </p:nvSpPr>
          <p:spPr bwMode="auto">
            <a:xfrm rot="3616332">
              <a:off x="6380193" y="2825736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1" name="Arc 44"/>
            <p:cNvSpPr>
              <a:spLocks/>
            </p:cNvSpPr>
            <p:nvPr/>
          </p:nvSpPr>
          <p:spPr bwMode="auto">
            <a:xfrm rot="17144832">
              <a:off x="6511955" y="269556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2" name="Freeform 45"/>
            <p:cNvSpPr>
              <a:spLocks/>
            </p:cNvSpPr>
            <p:nvPr/>
          </p:nvSpPr>
          <p:spPr bwMode="auto">
            <a:xfrm rot="6279794">
              <a:off x="6440518" y="2478073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3" name="Freeform 46"/>
            <p:cNvSpPr>
              <a:spLocks/>
            </p:cNvSpPr>
            <p:nvPr/>
          </p:nvSpPr>
          <p:spPr bwMode="auto">
            <a:xfrm rot="3616332">
              <a:off x="6332568" y="2482836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4" name="Arc 47"/>
            <p:cNvSpPr>
              <a:spLocks/>
            </p:cNvSpPr>
            <p:nvPr/>
          </p:nvSpPr>
          <p:spPr bwMode="auto">
            <a:xfrm rot="10553830">
              <a:off x="6470680" y="2198674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5" name="Arc 48"/>
            <p:cNvSpPr>
              <a:spLocks/>
            </p:cNvSpPr>
            <p:nvPr/>
          </p:nvSpPr>
          <p:spPr bwMode="auto">
            <a:xfrm rot="18278834" flipV="1">
              <a:off x="6186518" y="236536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56" name="Group 49"/>
            <p:cNvGrpSpPr>
              <a:grpSpLocks/>
            </p:cNvGrpSpPr>
            <p:nvPr/>
          </p:nvGrpSpPr>
          <p:grpSpPr bwMode="auto">
            <a:xfrm rot="3616332">
              <a:off x="6419896" y="2673369"/>
              <a:ext cx="600081" cy="503238"/>
              <a:chOff x="4785" y="11039"/>
              <a:chExt cx="829" cy="688"/>
            </a:xfrm>
          </p:grpSpPr>
          <p:sp>
            <p:nvSpPr>
              <p:cNvPr id="216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7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8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9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20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57" name="Arc 55"/>
            <p:cNvSpPr>
              <a:spLocks/>
            </p:cNvSpPr>
            <p:nvPr/>
          </p:nvSpPr>
          <p:spPr bwMode="auto">
            <a:xfrm rot="6279794" flipH="1" flipV="1">
              <a:off x="6413530" y="2471723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8" name="Arc 56"/>
            <p:cNvSpPr>
              <a:spLocks/>
            </p:cNvSpPr>
            <p:nvPr/>
          </p:nvSpPr>
          <p:spPr bwMode="auto">
            <a:xfrm rot="6279794">
              <a:off x="6330980" y="233996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59" name="Arc 57"/>
            <p:cNvSpPr>
              <a:spLocks/>
            </p:cNvSpPr>
            <p:nvPr/>
          </p:nvSpPr>
          <p:spPr bwMode="auto">
            <a:xfrm rot="6279794">
              <a:off x="6369080" y="231456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0" name="Arc 58"/>
            <p:cNvSpPr>
              <a:spLocks/>
            </p:cNvSpPr>
            <p:nvPr/>
          </p:nvSpPr>
          <p:spPr bwMode="auto">
            <a:xfrm rot="6279794" flipH="1" flipV="1">
              <a:off x="6434168" y="242886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1" name="Line 59"/>
            <p:cNvSpPr>
              <a:spLocks noChangeShapeType="1"/>
            </p:cNvSpPr>
            <p:nvPr/>
          </p:nvSpPr>
          <p:spPr bwMode="auto">
            <a:xfrm rot="7209001">
              <a:off x="5934105" y="192403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2" name="Line 60"/>
            <p:cNvSpPr>
              <a:spLocks noChangeShapeType="1"/>
            </p:cNvSpPr>
            <p:nvPr/>
          </p:nvSpPr>
          <p:spPr bwMode="auto">
            <a:xfrm rot="14429284">
              <a:off x="6605618" y="1931973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63" name="Group 61"/>
            <p:cNvGrpSpPr>
              <a:grpSpLocks/>
            </p:cNvGrpSpPr>
            <p:nvPr/>
          </p:nvGrpSpPr>
          <p:grpSpPr bwMode="auto">
            <a:xfrm rot="14462297">
              <a:off x="6792953" y="1941515"/>
              <a:ext cx="223837" cy="180975"/>
              <a:chOff x="5504" y="8144"/>
              <a:chExt cx="291" cy="236"/>
            </a:xfrm>
          </p:grpSpPr>
          <p:sp>
            <p:nvSpPr>
              <p:cNvPr id="214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5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64" name="Group 64"/>
            <p:cNvGrpSpPr>
              <a:grpSpLocks/>
            </p:cNvGrpSpPr>
            <p:nvPr/>
          </p:nvGrpSpPr>
          <p:grpSpPr bwMode="auto">
            <a:xfrm rot="7209001">
              <a:off x="5526107" y="1951040"/>
              <a:ext cx="227014" cy="180975"/>
              <a:chOff x="5504" y="8144"/>
              <a:chExt cx="291" cy="236"/>
            </a:xfrm>
          </p:grpSpPr>
          <p:sp>
            <p:nvSpPr>
              <p:cNvPr id="212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3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65" name="Rectangle 67"/>
            <p:cNvSpPr>
              <a:spLocks noChangeArrowheads="1"/>
            </p:cNvSpPr>
            <p:nvPr/>
          </p:nvSpPr>
          <p:spPr bwMode="auto">
            <a:xfrm rot="10780961">
              <a:off x="6224618" y="1900224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6" name="Rectangle 68"/>
            <p:cNvSpPr>
              <a:spLocks noChangeArrowheads="1"/>
            </p:cNvSpPr>
            <p:nvPr/>
          </p:nvSpPr>
          <p:spPr bwMode="auto">
            <a:xfrm rot="9888311">
              <a:off x="6130955" y="2193911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7" name="Rectangle 69"/>
            <p:cNvSpPr>
              <a:spLocks noChangeArrowheads="1"/>
            </p:cNvSpPr>
            <p:nvPr/>
          </p:nvSpPr>
          <p:spPr bwMode="auto">
            <a:xfrm rot="11744560">
              <a:off x="6373843" y="2201849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8" name="Rectangle 70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69" name="Rectangle 71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0" name="Rectangle 72"/>
            <p:cNvSpPr>
              <a:spLocks noChangeArrowheads="1"/>
            </p:cNvSpPr>
            <p:nvPr/>
          </p:nvSpPr>
          <p:spPr bwMode="auto">
            <a:xfrm rot="18028040" flipH="1">
              <a:off x="8023255" y="5000611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1" name="Line 73"/>
            <p:cNvSpPr>
              <a:spLocks noChangeShapeType="1"/>
            </p:cNvSpPr>
            <p:nvPr/>
          </p:nvSpPr>
          <p:spPr bwMode="auto">
            <a:xfrm flipH="1" flipV="1">
              <a:off x="7323168" y="5154599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2" name="Rectangle 74"/>
            <p:cNvSpPr>
              <a:spLocks noChangeArrowheads="1"/>
            </p:cNvSpPr>
            <p:nvPr/>
          </p:nvSpPr>
          <p:spPr bwMode="auto">
            <a:xfrm flipH="1">
              <a:off x="8405843" y="5059349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3" name="Freeform 75"/>
            <p:cNvSpPr>
              <a:spLocks/>
            </p:cNvSpPr>
            <p:nvPr/>
          </p:nvSpPr>
          <p:spPr bwMode="auto">
            <a:xfrm flipH="1">
              <a:off x="7597805" y="508316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4" name="Line 76"/>
            <p:cNvSpPr>
              <a:spLocks noChangeShapeType="1"/>
            </p:cNvSpPr>
            <p:nvPr/>
          </p:nvSpPr>
          <p:spPr bwMode="auto">
            <a:xfrm flipH="1">
              <a:off x="7600980" y="509109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5" name="Line 77"/>
            <p:cNvSpPr>
              <a:spLocks noChangeShapeType="1"/>
            </p:cNvSpPr>
            <p:nvPr/>
          </p:nvSpPr>
          <p:spPr bwMode="auto">
            <a:xfrm flipH="1">
              <a:off x="7599393" y="5219686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76" name="Group 78"/>
            <p:cNvGrpSpPr>
              <a:grpSpLocks/>
            </p:cNvGrpSpPr>
            <p:nvPr/>
          </p:nvGrpSpPr>
          <p:grpSpPr bwMode="auto">
            <a:xfrm flipH="1">
              <a:off x="6792903" y="4854561"/>
              <a:ext cx="600081" cy="495300"/>
              <a:chOff x="4785" y="11039"/>
              <a:chExt cx="829" cy="688"/>
            </a:xfrm>
          </p:grpSpPr>
          <p:sp>
            <p:nvSpPr>
              <p:cNvPr id="207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8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9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0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11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77" name="Freeform 84"/>
            <p:cNvSpPr>
              <a:spLocks/>
            </p:cNvSpPr>
            <p:nvPr/>
          </p:nvSpPr>
          <p:spPr bwMode="auto">
            <a:xfrm rot="18936538" flipH="1">
              <a:off x="7364443" y="5049824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8" name="Freeform 85"/>
            <p:cNvSpPr>
              <a:spLocks/>
            </p:cNvSpPr>
            <p:nvPr/>
          </p:nvSpPr>
          <p:spPr bwMode="auto">
            <a:xfrm flipH="1">
              <a:off x="7231093" y="504029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79" name="Arc 86"/>
            <p:cNvSpPr>
              <a:spLocks/>
            </p:cNvSpPr>
            <p:nvPr/>
          </p:nvSpPr>
          <p:spPr bwMode="auto">
            <a:xfrm rot="14662502" flipH="1">
              <a:off x="7483505" y="4824398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0" name="Arc 87"/>
            <p:cNvSpPr>
              <a:spLocks/>
            </p:cNvSpPr>
            <p:nvPr/>
          </p:nvSpPr>
          <p:spPr bwMode="auto">
            <a:xfrm rot="6937498" flipH="1" flipV="1">
              <a:off x="7481918" y="5149836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81" name="Group 88"/>
            <p:cNvGrpSpPr>
              <a:grpSpLocks/>
            </p:cNvGrpSpPr>
            <p:nvPr/>
          </p:nvGrpSpPr>
          <p:grpSpPr bwMode="auto">
            <a:xfrm flipH="1">
              <a:off x="6792903" y="4899011"/>
              <a:ext cx="600081" cy="500063"/>
              <a:chOff x="4785" y="11039"/>
              <a:chExt cx="829" cy="688"/>
            </a:xfrm>
          </p:grpSpPr>
          <p:sp>
            <p:nvSpPr>
              <p:cNvPr id="202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3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4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5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6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82" name="Arc 94"/>
            <p:cNvSpPr>
              <a:spLocks/>
            </p:cNvSpPr>
            <p:nvPr/>
          </p:nvSpPr>
          <p:spPr bwMode="auto">
            <a:xfrm rot="18936538" flipV="1">
              <a:off x="7221568" y="4976799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3" name="Arc 95"/>
            <p:cNvSpPr>
              <a:spLocks/>
            </p:cNvSpPr>
            <p:nvPr/>
          </p:nvSpPr>
          <p:spPr bwMode="auto">
            <a:xfrm rot="18936538" flipH="1">
              <a:off x="7378730" y="498473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4" name="Arc 96"/>
            <p:cNvSpPr>
              <a:spLocks/>
            </p:cNvSpPr>
            <p:nvPr/>
          </p:nvSpPr>
          <p:spPr bwMode="auto">
            <a:xfrm rot="18936538" flipH="1">
              <a:off x="7631143" y="50847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5" name="Arc 97"/>
            <p:cNvSpPr>
              <a:spLocks/>
            </p:cNvSpPr>
            <p:nvPr/>
          </p:nvSpPr>
          <p:spPr bwMode="auto">
            <a:xfrm rot="18936538" flipV="1">
              <a:off x="7497793" y="50831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6" name="Line 98"/>
            <p:cNvSpPr>
              <a:spLocks noChangeShapeType="1"/>
            </p:cNvSpPr>
            <p:nvPr/>
          </p:nvSpPr>
          <p:spPr bwMode="auto">
            <a:xfrm rot="19792668" flipH="1" flipV="1">
              <a:off x="7864505" y="447038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7" name="Freeform 99"/>
            <p:cNvSpPr>
              <a:spLocks/>
            </p:cNvSpPr>
            <p:nvPr/>
          </p:nvSpPr>
          <p:spPr bwMode="auto">
            <a:xfrm rot="3592668" flipH="1">
              <a:off x="7802593" y="4732323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8" name="Line 100"/>
            <p:cNvSpPr>
              <a:spLocks noChangeShapeType="1"/>
            </p:cNvSpPr>
            <p:nvPr/>
          </p:nvSpPr>
          <p:spPr bwMode="auto">
            <a:xfrm rot="3592668" flipH="1">
              <a:off x="7861330" y="477042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89" name="Line 101"/>
            <p:cNvSpPr>
              <a:spLocks noChangeShapeType="1"/>
            </p:cNvSpPr>
            <p:nvPr/>
          </p:nvSpPr>
          <p:spPr bwMode="auto">
            <a:xfrm rot="3592668" flipH="1">
              <a:off x="7747030" y="4830748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0" name="Freeform 102"/>
            <p:cNvSpPr>
              <a:spLocks/>
            </p:cNvSpPr>
            <p:nvPr/>
          </p:nvSpPr>
          <p:spPr bwMode="auto">
            <a:xfrm rot="3592668" flipH="1">
              <a:off x="7585105" y="4322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1" name="Line 103"/>
            <p:cNvSpPr>
              <a:spLocks noChangeShapeType="1"/>
            </p:cNvSpPr>
            <p:nvPr/>
          </p:nvSpPr>
          <p:spPr bwMode="auto">
            <a:xfrm rot="3592668" flipH="1">
              <a:off x="7712105" y="438307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2" name="Line 104"/>
            <p:cNvSpPr>
              <a:spLocks noChangeShapeType="1"/>
            </p:cNvSpPr>
            <p:nvPr/>
          </p:nvSpPr>
          <p:spPr bwMode="auto">
            <a:xfrm rot="3592668" flipH="1">
              <a:off x="7742268" y="4416411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3" name="Line 105"/>
            <p:cNvSpPr>
              <a:spLocks noChangeShapeType="1"/>
            </p:cNvSpPr>
            <p:nvPr/>
          </p:nvSpPr>
          <p:spPr bwMode="auto">
            <a:xfrm rot="3592668" flipH="1">
              <a:off x="7413655" y="4602148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4" name="Arc 106"/>
            <p:cNvSpPr>
              <a:spLocks/>
            </p:cNvSpPr>
            <p:nvPr/>
          </p:nvSpPr>
          <p:spPr bwMode="auto">
            <a:xfrm rot="11664170" flipH="1">
              <a:off x="7294593" y="40354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5" name="Freeform 107"/>
            <p:cNvSpPr>
              <a:spLocks/>
            </p:cNvSpPr>
            <p:nvPr/>
          </p:nvSpPr>
          <p:spPr bwMode="auto">
            <a:xfrm rot="929206" flipH="1">
              <a:off x="7647018" y="455293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6" name="Freeform 108"/>
            <p:cNvSpPr>
              <a:spLocks/>
            </p:cNvSpPr>
            <p:nvPr/>
          </p:nvSpPr>
          <p:spPr bwMode="auto">
            <a:xfrm rot="3592668" flipH="1">
              <a:off x="7523193" y="4532298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7" name="Arc 109"/>
            <p:cNvSpPr>
              <a:spLocks/>
            </p:cNvSpPr>
            <p:nvPr/>
          </p:nvSpPr>
          <p:spPr bwMode="auto">
            <a:xfrm rot="18255170" flipH="1">
              <a:off x="7831168" y="454499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98" name="Arc 110"/>
            <p:cNvSpPr>
              <a:spLocks/>
            </p:cNvSpPr>
            <p:nvPr/>
          </p:nvSpPr>
          <p:spPr bwMode="auto">
            <a:xfrm rot="10530167" flipH="1" flipV="1">
              <a:off x="7547005" y="4708511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99" name="Group 111"/>
            <p:cNvGrpSpPr>
              <a:grpSpLocks/>
            </p:cNvGrpSpPr>
            <p:nvPr/>
          </p:nvGrpSpPr>
          <p:grpSpPr bwMode="auto">
            <a:xfrm rot="3592668" flipH="1">
              <a:off x="7243772" y="4094116"/>
              <a:ext cx="600081" cy="503238"/>
              <a:chOff x="4785" y="11039"/>
              <a:chExt cx="829" cy="688"/>
            </a:xfrm>
          </p:grpSpPr>
          <p:sp>
            <p:nvSpPr>
              <p:cNvPr id="197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8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9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0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201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0" name="Arc 117"/>
            <p:cNvSpPr>
              <a:spLocks/>
            </p:cNvSpPr>
            <p:nvPr/>
          </p:nvSpPr>
          <p:spPr bwMode="auto">
            <a:xfrm rot="929206" flipV="1">
              <a:off x="7545418" y="441641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1" name="Arc 118"/>
            <p:cNvSpPr>
              <a:spLocks/>
            </p:cNvSpPr>
            <p:nvPr/>
          </p:nvSpPr>
          <p:spPr bwMode="auto">
            <a:xfrm rot="929206" flipH="1">
              <a:off x="7616855" y="455611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2" name="Arc 119"/>
            <p:cNvSpPr>
              <a:spLocks/>
            </p:cNvSpPr>
            <p:nvPr/>
          </p:nvSpPr>
          <p:spPr bwMode="auto">
            <a:xfrm rot="929206" flipH="1">
              <a:off x="7801005" y="47862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3" name="Arc 120"/>
            <p:cNvSpPr>
              <a:spLocks/>
            </p:cNvSpPr>
            <p:nvPr/>
          </p:nvSpPr>
          <p:spPr bwMode="auto">
            <a:xfrm rot="929206" flipV="1">
              <a:off x="7735918" y="4670411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4" name="Line 121"/>
            <p:cNvSpPr>
              <a:spLocks noChangeShapeType="1"/>
            </p:cNvSpPr>
            <p:nvPr/>
          </p:nvSpPr>
          <p:spPr bwMode="auto">
            <a:xfrm flipH="1">
              <a:off x="7793068" y="513396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5" name="Line 122"/>
            <p:cNvSpPr>
              <a:spLocks noChangeShapeType="1"/>
            </p:cNvSpPr>
            <p:nvPr/>
          </p:nvSpPr>
          <p:spPr bwMode="auto">
            <a:xfrm rot="14379716" flipH="1">
              <a:off x="8124855" y="4549761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06" name="Group 123"/>
            <p:cNvGrpSpPr>
              <a:grpSpLocks/>
            </p:cNvGrpSpPr>
            <p:nvPr/>
          </p:nvGrpSpPr>
          <p:grpSpPr bwMode="auto">
            <a:xfrm rot="14346703" flipH="1">
              <a:off x="8299470" y="4541806"/>
              <a:ext cx="223837" cy="180975"/>
              <a:chOff x="5504" y="8144"/>
              <a:chExt cx="291" cy="236"/>
            </a:xfrm>
          </p:grpSpPr>
          <p:sp>
            <p:nvSpPr>
              <p:cNvPr id="195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6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07" name="Group 126"/>
            <p:cNvGrpSpPr>
              <a:grpSpLocks/>
            </p:cNvGrpSpPr>
            <p:nvPr/>
          </p:nvGrpSpPr>
          <p:grpSpPr bwMode="auto">
            <a:xfrm flipH="1">
              <a:off x="7654936" y="5632436"/>
              <a:ext cx="227014" cy="180975"/>
              <a:chOff x="5504" y="8144"/>
              <a:chExt cx="291" cy="236"/>
            </a:xfrm>
          </p:grpSpPr>
          <p:sp>
            <p:nvSpPr>
              <p:cNvPr id="193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4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08" name="Rectangle 129"/>
            <p:cNvSpPr>
              <a:spLocks noChangeArrowheads="1"/>
            </p:cNvSpPr>
            <p:nvPr/>
          </p:nvSpPr>
          <p:spPr bwMode="auto">
            <a:xfrm rot="18028040" flipH="1">
              <a:off x="8021668" y="5002198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09" name="Rectangle 130"/>
            <p:cNvSpPr>
              <a:spLocks noChangeArrowheads="1"/>
            </p:cNvSpPr>
            <p:nvPr/>
          </p:nvSpPr>
          <p:spPr bwMode="auto">
            <a:xfrm rot="18920690" flipH="1">
              <a:off x="7797830" y="5068874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0" name="Rectangle 131"/>
            <p:cNvSpPr>
              <a:spLocks noChangeArrowheads="1"/>
            </p:cNvSpPr>
            <p:nvPr/>
          </p:nvSpPr>
          <p:spPr bwMode="auto">
            <a:xfrm rot="17064441" flipH="1">
              <a:off x="7912130" y="4856148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1" name="Rectangle 132"/>
            <p:cNvSpPr>
              <a:spLocks noChangeArrowheads="1"/>
            </p:cNvSpPr>
            <p:nvPr/>
          </p:nvSpPr>
          <p:spPr bwMode="auto">
            <a:xfrm rot="4535559">
              <a:off x="4584730" y="4862498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2" name="Rectangle 133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3" name="Rectangle 134"/>
            <p:cNvSpPr>
              <a:spLocks noChangeArrowheads="1"/>
            </p:cNvSpPr>
            <p:nvPr/>
          </p:nvSpPr>
          <p:spPr bwMode="auto">
            <a:xfrm rot="3571960">
              <a:off x="4472018" y="5006961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4" name="Line 135"/>
            <p:cNvSpPr>
              <a:spLocks noChangeShapeType="1"/>
            </p:cNvSpPr>
            <p:nvPr/>
          </p:nvSpPr>
          <p:spPr bwMode="auto">
            <a:xfrm flipV="1">
              <a:off x="3871268" y="5153690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5" name="Rectangle 136"/>
            <p:cNvSpPr>
              <a:spLocks noChangeArrowheads="1"/>
            </p:cNvSpPr>
            <p:nvPr/>
          </p:nvSpPr>
          <p:spPr bwMode="auto">
            <a:xfrm>
              <a:off x="3778280" y="5106643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6" name="Freeform 138"/>
            <p:cNvSpPr>
              <a:spLocks/>
            </p:cNvSpPr>
            <p:nvPr/>
          </p:nvSpPr>
          <p:spPr bwMode="auto">
            <a:xfrm>
              <a:off x="4857780" y="508951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7" name="Line 139"/>
            <p:cNvSpPr>
              <a:spLocks noChangeShapeType="1"/>
            </p:cNvSpPr>
            <p:nvPr/>
          </p:nvSpPr>
          <p:spPr bwMode="auto">
            <a:xfrm>
              <a:off x="4864130" y="509586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18" name="Line 140"/>
            <p:cNvSpPr>
              <a:spLocks noChangeShapeType="1"/>
            </p:cNvSpPr>
            <p:nvPr/>
          </p:nvSpPr>
          <p:spPr bwMode="auto">
            <a:xfrm>
              <a:off x="4867305" y="522603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19" name="Group 141"/>
            <p:cNvGrpSpPr>
              <a:grpSpLocks/>
            </p:cNvGrpSpPr>
            <p:nvPr/>
          </p:nvGrpSpPr>
          <p:grpSpPr bwMode="auto">
            <a:xfrm>
              <a:off x="5141977" y="4906949"/>
              <a:ext cx="600081" cy="500063"/>
              <a:chOff x="4785" y="11039"/>
              <a:chExt cx="829" cy="688"/>
            </a:xfrm>
          </p:grpSpPr>
          <p:sp>
            <p:nvSpPr>
              <p:cNvPr id="188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9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0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1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92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20" name="Freeform 147"/>
            <p:cNvSpPr>
              <a:spLocks/>
            </p:cNvSpPr>
            <p:nvPr/>
          </p:nvSpPr>
          <p:spPr bwMode="auto">
            <a:xfrm>
              <a:off x="5059393" y="5065699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1" name="Freeform 148"/>
            <p:cNvSpPr>
              <a:spLocks/>
            </p:cNvSpPr>
            <p:nvPr/>
          </p:nvSpPr>
          <p:spPr bwMode="auto">
            <a:xfrm flipV="1">
              <a:off x="5057805" y="5219686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2" name="Freeform 149"/>
            <p:cNvSpPr>
              <a:spLocks/>
            </p:cNvSpPr>
            <p:nvPr/>
          </p:nvSpPr>
          <p:spPr bwMode="auto">
            <a:xfrm rot="2663462">
              <a:off x="4953030" y="5056174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3" name="Freeform 150"/>
            <p:cNvSpPr>
              <a:spLocks/>
            </p:cNvSpPr>
            <p:nvPr/>
          </p:nvSpPr>
          <p:spPr bwMode="auto">
            <a:xfrm>
              <a:off x="5251480" y="5065699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4" name="Freeform 151"/>
            <p:cNvSpPr>
              <a:spLocks/>
            </p:cNvSpPr>
            <p:nvPr/>
          </p:nvSpPr>
          <p:spPr bwMode="auto">
            <a:xfrm>
              <a:off x="4853018" y="5046649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5" name="Arc 152"/>
            <p:cNvSpPr>
              <a:spLocks/>
            </p:cNvSpPr>
            <p:nvPr/>
          </p:nvSpPr>
          <p:spPr bwMode="auto">
            <a:xfrm rot="6937498">
              <a:off x="4760943" y="4830748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6" name="Arc 153"/>
            <p:cNvSpPr>
              <a:spLocks/>
            </p:cNvSpPr>
            <p:nvPr/>
          </p:nvSpPr>
          <p:spPr bwMode="auto">
            <a:xfrm rot="14662502" flipV="1">
              <a:off x="4760943" y="51561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7" name="Freeform 154"/>
            <p:cNvSpPr>
              <a:spLocks/>
            </p:cNvSpPr>
            <p:nvPr/>
          </p:nvSpPr>
          <p:spPr bwMode="auto">
            <a:xfrm flipH="1">
              <a:off x="7213630" y="497044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8" name="Line 155"/>
            <p:cNvSpPr>
              <a:spLocks noChangeShapeType="1"/>
            </p:cNvSpPr>
            <p:nvPr/>
          </p:nvSpPr>
          <p:spPr bwMode="auto">
            <a:xfrm flipH="1">
              <a:off x="7383493" y="495616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29" name="Line 156"/>
            <p:cNvSpPr>
              <a:spLocks noChangeShapeType="1"/>
            </p:cNvSpPr>
            <p:nvPr/>
          </p:nvSpPr>
          <p:spPr bwMode="auto">
            <a:xfrm flipH="1">
              <a:off x="7210455" y="4967274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0" name="Line 157"/>
            <p:cNvSpPr>
              <a:spLocks noChangeShapeType="1"/>
            </p:cNvSpPr>
            <p:nvPr/>
          </p:nvSpPr>
          <p:spPr bwMode="auto">
            <a:xfrm flipH="1">
              <a:off x="7205693" y="534192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1" name="Arc 158"/>
            <p:cNvSpPr>
              <a:spLocks/>
            </p:cNvSpPr>
            <p:nvPr/>
          </p:nvSpPr>
          <p:spPr bwMode="auto">
            <a:xfrm rot="8071501" flipH="1">
              <a:off x="6797705" y="489742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2" name="Freeform 159"/>
            <p:cNvSpPr>
              <a:spLocks/>
            </p:cNvSpPr>
            <p:nvPr/>
          </p:nvSpPr>
          <p:spPr bwMode="auto">
            <a:xfrm>
              <a:off x="5153055" y="4976799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3" name="Line 160"/>
            <p:cNvSpPr>
              <a:spLocks noChangeShapeType="1"/>
            </p:cNvSpPr>
            <p:nvPr/>
          </p:nvSpPr>
          <p:spPr bwMode="auto">
            <a:xfrm>
              <a:off x="5151468" y="496251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4" name="Line 161"/>
            <p:cNvSpPr>
              <a:spLocks noChangeShapeType="1"/>
            </p:cNvSpPr>
            <p:nvPr/>
          </p:nvSpPr>
          <p:spPr bwMode="auto">
            <a:xfrm>
              <a:off x="5141943" y="5348274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5" name="Arc 162"/>
            <p:cNvSpPr>
              <a:spLocks/>
            </p:cNvSpPr>
            <p:nvPr/>
          </p:nvSpPr>
          <p:spPr bwMode="auto">
            <a:xfrm rot="13528499">
              <a:off x="5235605" y="4903773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6" name="Arc 163"/>
            <p:cNvSpPr>
              <a:spLocks/>
            </p:cNvSpPr>
            <p:nvPr/>
          </p:nvSpPr>
          <p:spPr bwMode="auto">
            <a:xfrm rot="2663462" flipH="1" flipV="1">
              <a:off x="4960968" y="4981561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7" name="Arc 164"/>
            <p:cNvSpPr>
              <a:spLocks/>
            </p:cNvSpPr>
            <p:nvPr/>
          </p:nvSpPr>
          <p:spPr bwMode="auto">
            <a:xfrm rot="2663462">
              <a:off x="4805393" y="499108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8" name="Arc 165"/>
            <p:cNvSpPr>
              <a:spLocks/>
            </p:cNvSpPr>
            <p:nvPr/>
          </p:nvSpPr>
          <p:spPr bwMode="auto">
            <a:xfrm rot="2663462">
              <a:off x="4764118" y="509109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39" name="Arc 166"/>
            <p:cNvSpPr>
              <a:spLocks/>
            </p:cNvSpPr>
            <p:nvPr/>
          </p:nvSpPr>
          <p:spPr bwMode="auto">
            <a:xfrm rot="2663462" flipH="1" flipV="1">
              <a:off x="4895880" y="508951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0" name="Line 167"/>
            <p:cNvSpPr>
              <a:spLocks noChangeShapeType="1"/>
            </p:cNvSpPr>
            <p:nvPr/>
          </p:nvSpPr>
          <p:spPr bwMode="auto">
            <a:xfrm rot="1807332" flipH="1" flipV="1">
              <a:off x="4623135" y="4709470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1" name="Freeform 168"/>
            <p:cNvSpPr>
              <a:spLocks/>
            </p:cNvSpPr>
            <p:nvPr/>
          </p:nvSpPr>
          <p:spPr bwMode="auto">
            <a:xfrm rot="18007332">
              <a:off x="4654580" y="473708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2" name="Line 169"/>
            <p:cNvSpPr>
              <a:spLocks noChangeShapeType="1"/>
            </p:cNvSpPr>
            <p:nvPr/>
          </p:nvSpPr>
          <p:spPr bwMode="auto">
            <a:xfrm rot="18007332">
              <a:off x="4605368" y="4773598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3" name="Line 170"/>
            <p:cNvSpPr>
              <a:spLocks noChangeShapeType="1"/>
            </p:cNvSpPr>
            <p:nvPr/>
          </p:nvSpPr>
          <p:spPr bwMode="auto">
            <a:xfrm rot="18007332">
              <a:off x="4719668" y="483551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44" name="Group 171"/>
            <p:cNvGrpSpPr>
              <a:grpSpLocks/>
            </p:cNvGrpSpPr>
            <p:nvPr/>
          </p:nvGrpSpPr>
          <p:grpSpPr bwMode="auto">
            <a:xfrm rot="18007332">
              <a:off x="4667295" y="4086178"/>
              <a:ext cx="600081" cy="500063"/>
              <a:chOff x="4785" y="11039"/>
              <a:chExt cx="829" cy="688"/>
            </a:xfrm>
          </p:grpSpPr>
          <p:sp>
            <p:nvSpPr>
              <p:cNvPr id="183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4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5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6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7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45" name="Freeform 177"/>
            <p:cNvSpPr>
              <a:spLocks/>
            </p:cNvSpPr>
            <p:nvPr/>
          </p:nvSpPr>
          <p:spPr bwMode="auto">
            <a:xfrm rot="18007332">
              <a:off x="4171980" y="3673461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6" name="Freeform 178"/>
            <p:cNvSpPr>
              <a:spLocks/>
            </p:cNvSpPr>
            <p:nvPr/>
          </p:nvSpPr>
          <p:spPr bwMode="auto">
            <a:xfrm rot="18007332" flipV="1">
              <a:off x="4302155" y="3751248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7" name="Freeform 179"/>
            <p:cNvSpPr>
              <a:spLocks/>
            </p:cNvSpPr>
            <p:nvPr/>
          </p:nvSpPr>
          <p:spPr bwMode="auto">
            <a:xfrm rot="20670794">
              <a:off x="4670455" y="4559286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8" name="Freeform 180"/>
            <p:cNvSpPr>
              <a:spLocks/>
            </p:cNvSpPr>
            <p:nvPr/>
          </p:nvSpPr>
          <p:spPr bwMode="auto">
            <a:xfrm rot="18007332">
              <a:off x="4379943" y="3519473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49" name="Freeform 181"/>
            <p:cNvSpPr>
              <a:spLocks/>
            </p:cNvSpPr>
            <p:nvPr/>
          </p:nvSpPr>
          <p:spPr bwMode="auto">
            <a:xfrm rot="18007332">
              <a:off x="4559330" y="4537061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0" name="Arc 182"/>
            <p:cNvSpPr>
              <a:spLocks/>
            </p:cNvSpPr>
            <p:nvPr/>
          </p:nvSpPr>
          <p:spPr bwMode="auto">
            <a:xfrm rot="3344830">
              <a:off x="4413280" y="4549761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1" name="Arc 183"/>
            <p:cNvSpPr>
              <a:spLocks/>
            </p:cNvSpPr>
            <p:nvPr/>
          </p:nvSpPr>
          <p:spPr bwMode="auto">
            <a:xfrm rot="11069833" flipV="1">
              <a:off x="4694268" y="4711686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2" name="Freeform 184"/>
            <p:cNvSpPr>
              <a:spLocks/>
            </p:cNvSpPr>
            <p:nvPr/>
          </p:nvSpPr>
          <p:spPr bwMode="auto">
            <a:xfrm rot="18007332" flipH="1">
              <a:off x="5810280" y="2544748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3" name="Line 185"/>
            <p:cNvSpPr>
              <a:spLocks noChangeShapeType="1"/>
            </p:cNvSpPr>
            <p:nvPr/>
          </p:nvSpPr>
          <p:spPr bwMode="auto">
            <a:xfrm rot="18007332" flipH="1">
              <a:off x="5937280" y="2455848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4" name="Line 186"/>
            <p:cNvSpPr>
              <a:spLocks noChangeShapeType="1"/>
            </p:cNvSpPr>
            <p:nvPr/>
          </p:nvSpPr>
          <p:spPr bwMode="auto">
            <a:xfrm rot="18007332" flipH="1">
              <a:off x="5643593" y="2632061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5" name="Line 187"/>
            <p:cNvSpPr>
              <a:spLocks noChangeShapeType="1"/>
            </p:cNvSpPr>
            <p:nvPr/>
          </p:nvSpPr>
          <p:spPr bwMode="auto">
            <a:xfrm rot="18007332" flipH="1">
              <a:off x="5964268" y="2820973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6" name="Arc 188"/>
            <p:cNvSpPr>
              <a:spLocks/>
            </p:cNvSpPr>
            <p:nvPr/>
          </p:nvSpPr>
          <p:spPr bwMode="auto">
            <a:xfrm rot="4478833" flipH="1">
              <a:off x="5515005" y="2689211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7" name="Freeform 189"/>
            <p:cNvSpPr>
              <a:spLocks/>
            </p:cNvSpPr>
            <p:nvPr/>
          </p:nvSpPr>
          <p:spPr bwMode="auto">
            <a:xfrm rot="18007332">
              <a:off x="4781580" y="4327511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8" name="Line 190"/>
            <p:cNvSpPr>
              <a:spLocks noChangeShapeType="1"/>
            </p:cNvSpPr>
            <p:nvPr/>
          </p:nvSpPr>
          <p:spPr bwMode="auto">
            <a:xfrm rot="18007332">
              <a:off x="4822855" y="438783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59" name="Line 191"/>
            <p:cNvSpPr>
              <a:spLocks noChangeShapeType="1"/>
            </p:cNvSpPr>
            <p:nvPr/>
          </p:nvSpPr>
          <p:spPr bwMode="auto">
            <a:xfrm rot="18007332">
              <a:off x="4540280" y="4635423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0" name="Line 192"/>
            <p:cNvSpPr>
              <a:spLocks noChangeShapeType="1"/>
            </p:cNvSpPr>
            <p:nvPr/>
          </p:nvSpPr>
          <p:spPr bwMode="auto">
            <a:xfrm rot="18007332">
              <a:off x="4933980" y="4606911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1" name="Arc 193"/>
            <p:cNvSpPr>
              <a:spLocks/>
            </p:cNvSpPr>
            <p:nvPr/>
          </p:nvSpPr>
          <p:spPr bwMode="auto">
            <a:xfrm rot="9935830">
              <a:off x="4738718" y="4040174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2" name="Arc 194"/>
            <p:cNvSpPr>
              <a:spLocks/>
            </p:cNvSpPr>
            <p:nvPr/>
          </p:nvSpPr>
          <p:spPr bwMode="auto">
            <a:xfrm rot="20670794" flipH="1" flipV="1">
              <a:off x="4638705" y="4421174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3" name="Arc 195"/>
            <p:cNvSpPr>
              <a:spLocks/>
            </p:cNvSpPr>
            <p:nvPr/>
          </p:nvSpPr>
          <p:spPr bwMode="auto">
            <a:xfrm rot="20670794">
              <a:off x="4567268" y="4560874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4" name="Arc 196"/>
            <p:cNvSpPr>
              <a:spLocks/>
            </p:cNvSpPr>
            <p:nvPr/>
          </p:nvSpPr>
          <p:spPr bwMode="auto">
            <a:xfrm rot="20670794">
              <a:off x="4594255" y="4792649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5" name="Arc 197"/>
            <p:cNvSpPr>
              <a:spLocks/>
            </p:cNvSpPr>
            <p:nvPr/>
          </p:nvSpPr>
          <p:spPr bwMode="auto">
            <a:xfrm rot="20670794" flipH="1" flipV="1">
              <a:off x="4657755" y="4676761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6" name="Line 198"/>
            <p:cNvSpPr>
              <a:spLocks noChangeShapeType="1"/>
            </p:cNvSpPr>
            <p:nvPr/>
          </p:nvSpPr>
          <p:spPr bwMode="auto">
            <a:xfrm>
              <a:off x="4740305" y="5140311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67" name="Line 199"/>
            <p:cNvSpPr>
              <a:spLocks noChangeShapeType="1"/>
            </p:cNvSpPr>
            <p:nvPr/>
          </p:nvSpPr>
          <p:spPr bwMode="auto">
            <a:xfrm rot="7220284">
              <a:off x="4411693" y="4556111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168" name="Group 200"/>
            <p:cNvGrpSpPr>
              <a:grpSpLocks/>
            </p:cNvGrpSpPr>
            <p:nvPr/>
          </p:nvGrpSpPr>
          <p:grpSpPr bwMode="auto">
            <a:xfrm rot="7253297">
              <a:off x="3994169" y="4572002"/>
              <a:ext cx="227014" cy="180975"/>
              <a:chOff x="5504" y="8144"/>
              <a:chExt cx="291" cy="236"/>
            </a:xfrm>
          </p:grpSpPr>
          <p:sp>
            <p:nvSpPr>
              <p:cNvPr id="181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2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169" name="Group 203"/>
            <p:cNvGrpSpPr>
              <a:grpSpLocks/>
            </p:cNvGrpSpPr>
            <p:nvPr/>
          </p:nvGrpSpPr>
          <p:grpSpPr bwMode="auto">
            <a:xfrm>
              <a:off x="4624399" y="5638786"/>
              <a:ext cx="223837" cy="180975"/>
              <a:chOff x="5504" y="8144"/>
              <a:chExt cx="291" cy="236"/>
            </a:xfrm>
          </p:grpSpPr>
          <p:sp>
            <p:nvSpPr>
              <p:cNvPr id="179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180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170" name="Rectangle 206"/>
            <p:cNvSpPr>
              <a:spLocks noChangeArrowheads="1"/>
            </p:cNvSpPr>
            <p:nvPr/>
          </p:nvSpPr>
          <p:spPr bwMode="auto">
            <a:xfrm rot="3571960">
              <a:off x="4470430" y="5006961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1" name="Rectangle 207"/>
            <p:cNvSpPr>
              <a:spLocks noChangeArrowheads="1"/>
            </p:cNvSpPr>
            <p:nvPr/>
          </p:nvSpPr>
          <p:spPr bwMode="auto">
            <a:xfrm rot="2679310">
              <a:off x="4697443" y="5073636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2" name="Rectangle 208"/>
            <p:cNvSpPr>
              <a:spLocks noChangeArrowheads="1"/>
            </p:cNvSpPr>
            <p:nvPr/>
          </p:nvSpPr>
          <p:spPr bwMode="auto">
            <a:xfrm rot="4535559">
              <a:off x="4584730" y="4860911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173" name="Text Box 211"/>
            <p:cNvSpPr txBox="1">
              <a:spLocks noChangeArrowheads="1"/>
            </p:cNvSpPr>
            <p:nvPr/>
          </p:nvSpPr>
          <p:spPr bwMode="auto">
            <a:xfrm>
              <a:off x="3636993" y="5264136"/>
              <a:ext cx="957262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Laser</a:t>
              </a:r>
            </a:p>
          </p:txBody>
        </p:sp>
        <p:sp>
          <p:nvSpPr>
            <p:cNvPr id="174" name="Text Box 212"/>
            <p:cNvSpPr txBox="1">
              <a:spLocks noChangeArrowheads="1"/>
            </p:cNvSpPr>
            <p:nvPr/>
          </p:nvSpPr>
          <p:spPr bwMode="auto">
            <a:xfrm>
              <a:off x="3838376" y="5489561"/>
              <a:ext cx="890817" cy="423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Photo-</a:t>
              </a:r>
            </a:p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detector</a:t>
              </a:r>
            </a:p>
          </p:txBody>
        </p:sp>
        <p:sp>
          <p:nvSpPr>
            <p:cNvPr id="175" name="Text Box 214"/>
            <p:cNvSpPr txBox="1">
              <a:spLocks noChangeArrowheads="1"/>
            </p:cNvSpPr>
            <p:nvPr/>
          </p:nvSpPr>
          <p:spPr bwMode="auto">
            <a:xfrm>
              <a:off x="5632468" y="4740287"/>
              <a:ext cx="1582738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176" name="Text Box 215"/>
            <p:cNvSpPr txBox="1">
              <a:spLocks noChangeArrowheads="1"/>
            </p:cNvSpPr>
            <p:nvPr/>
          </p:nvSpPr>
          <p:spPr bwMode="auto">
            <a:xfrm>
              <a:off x="5200668" y="5811857"/>
              <a:ext cx="1943100" cy="403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FFCCFF"/>
                  </a:solidFill>
                  <a:latin typeface="+mj-lt"/>
                  <a:ea typeface="ＭＳ Ｐゴシック" pitchFamily="50" charset="-128"/>
                  <a:cs typeface="+mn-cs"/>
                </a:rPr>
                <a:t>Drag-free S/C</a:t>
              </a:r>
            </a:p>
          </p:txBody>
        </p:sp>
        <p:sp>
          <p:nvSpPr>
            <p:cNvPr id="177" name="Text Box 216"/>
            <p:cNvSpPr txBox="1">
              <a:spLocks noChangeArrowheads="1"/>
            </p:cNvSpPr>
            <p:nvPr/>
          </p:nvSpPr>
          <p:spPr bwMode="auto">
            <a:xfrm rot="17950394">
              <a:off x="4408785" y="3176419"/>
              <a:ext cx="154305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600" b="1" kern="1200" dirty="0">
                  <a:solidFill>
                    <a:srgbClr val="CCFFCC"/>
                  </a:solidFill>
                  <a:latin typeface="+mj-lt"/>
                  <a:ea typeface="ＭＳ Ｐゴシック" pitchFamily="50" charset="-128"/>
                  <a:cs typeface="+mn-cs"/>
                </a:rPr>
                <a:t>Arm cavity</a:t>
              </a:r>
            </a:p>
          </p:txBody>
        </p:sp>
        <p:sp>
          <p:nvSpPr>
            <p:cNvPr id="178" name="Text Box 218"/>
            <p:cNvSpPr txBox="1">
              <a:spLocks noChangeArrowheads="1"/>
            </p:cNvSpPr>
            <p:nvPr/>
          </p:nvSpPr>
          <p:spPr bwMode="auto">
            <a:xfrm>
              <a:off x="4760943" y="5314936"/>
              <a:ext cx="722312" cy="319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Arial" charset="0"/>
                  <a:ea typeface="ＭＳ Ｐゴシック" pitchFamily="50" charset="-128"/>
                  <a:cs typeface="+mn-cs"/>
                </a:rPr>
                <a:t>Mirror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技術開発</a:t>
            </a:r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25" name="図 16" descr="photo_sat_3_01L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9561" y="1000108"/>
            <a:ext cx="2590054" cy="2071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5392" name="Rectangle 16"/>
          <p:cNvSpPr>
            <a:spLocks noChangeArrowheads="1"/>
          </p:cNvSpPr>
          <p:nvPr/>
        </p:nvSpPr>
        <p:spPr bwMode="auto">
          <a:xfrm>
            <a:off x="571472" y="928670"/>
            <a:ext cx="3857625" cy="141269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信号処理・制御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en-US" sz="20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SpaceWire/SpaceCube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800" b="1" kern="1200" dirty="0" smtClean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SDS-1/SWIM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1/23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  </a:t>
            </a:r>
            <a:r>
              <a:rPr kumimoji="1" lang="ja-JP" altLang="en-US" sz="18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宇宙実証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試験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25401" name="Rectangle 25"/>
          <p:cNvSpPr>
            <a:spLocks noChangeArrowheads="1"/>
          </p:cNvSpPr>
          <p:nvPr/>
        </p:nvSpPr>
        <p:spPr bwMode="auto">
          <a:xfrm>
            <a:off x="8004205" y="1119830"/>
            <a:ext cx="925513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写真：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JAXA</a:t>
            </a:r>
          </a:p>
        </p:txBody>
      </p:sp>
      <p:sp>
        <p:nvSpPr>
          <p:cNvPr id="26" name="AutoShape 4"/>
          <p:cNvSpPr>
            <a:spLocks noChangeArrowheads="1"/>
          </p:cNvSpPr>
          <p:nvPr/>
        </p:nvSpPr>
        <p:spPr bwMode="auto">
          <a:xfrm>
            <a:off x="4500563" y="3295649"/>
            <a:ext cx="4392612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7" name="AutoShape 5"/>
          <p:cNvSpPr>
            <a:spLocks noChangeArrowheads="1"/>
          </p:cNvSpPr>
          <p:nvPr/>
        </p:nvSpPr>
        <p:spPr bwMode="auto">
          <a:xfrm>
            <a:off x="179388" y="3295649"/>
            <a:ext cx="4248150" cy="2881312"/>
          </a:xfrm>
          <a:prstGeom prst="roundRect">
            <a:avLst>
              <a:gd name="adj" fmla="val 3069"/>
            </a:avLst>
          </a:prstGeom>
          <a:solidFill>
            <a:srgbClr val="C0C0C0">
              <a:alpha val="30196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179388" y="3592511"/>
            <a:ext cx="1800225" cy="1808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CPU: HR5000</a:t>
            </a: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(64bit, 33MHz)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System Memory: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2MB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Burst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4MB Asynch. SRAM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Data Recorder: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SDRAM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1GB Flash Memory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0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SpW: 3ch</a:t>
            </a:r>
            <a:endParaRPr kumimoji="1" lang="en-US" altLang="ja-JP" sz="12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30" name="Picture 7" descr="IMG_312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613" y="3656011"/>
            <a:ext cx="2376487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8" descr="IMG_312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3705224"/>
            <a:ext cx="2376487" cy="222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9"/>
          <p:cNvSpPr>
            <a:spLocks noChangeArrowheads="1"/>
          </p:cNvSpPr>
          <p:nvPr/>
        </p:nvSpPr>
        <p:spPr bwMode="auto">
          <a:xfrm>
            <a:off x="142876" y="3286124"/>
            <a:ext cx="4429124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SpaceCube2: Space-qualified Computer</a:t>
            </a:r>
          </a:p>
        </p:txBody>
      </p:sp>
      <p:sp>
        <p:nvSpPr>
          <p:cNvPr id="33" name="Rectangle 10"/>
          <p:cNvSpPr>
            <a:spLocks noChangeArrowheads="1"/>
          </p:cNvSpPr>
          <p:nvPr/>
        </p:nvSpPr>
        <p:spPr bwMode="auto">
          <a:xfrm>
            <a:off x="4716463" y="3295649"/>
            <a:ext cx="3529012" cy="36317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</a:t>
            </a:r>
            <a:r>
              <a:rPr kumimoji="1" lang="en-US" altLang="ja-JP" sz="1600" b="1" kern="1200" dirty="0" err="1">
                <a:solidFill>
                  <a:srgbClr val="99CCFF"/>
                </a:solidFill>
                <a:latin typeface="Symbol" pitchFamily="18" charset="2"/>
                <a:ea typeface="HGP創英角ｺﾞｼｯｸUB" pitchFamily="50" charset="-128"/>
                <a:cs typeface="+mn-cs"/>
              </a:rPr>
              <a:t>mn</a:t>
            </a:r>
            <a:r>
              <a:rPr kumimoji="1" lang="en-US" altLang="ja-JP" sz="16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: User Module</a:t>
            </a:r>
          </a:p>
        </p:txBody>
      </p:sp>
      <p:sp>
        <p:nvSpPr>
          <p:cNvPr id="34" name="Rectangle 11"/>
          <p:cNvSpPr>
            <a:spLocks noChangeArrowheads="1"/>
          </p:cNvSpPr>
          <p:nvPr/>
        </p:nvSpPr>
        <p:spPr bwMode="auto">
          <a:xfrm>
            <a:off x="6910388" y="3511549"/>
            <a:ext cx="2125662" cy="17049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Processor test board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GW+Acc. sensor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FPGA board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DAC 16bit x 8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ADC 16bit x 4 ch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</a:t>
            </a: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32 ch by MPX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Torsion Antenna x2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~47g test mass</a:t>
            </a:r>
          </a:p>
        </p:txBody>
      </p:sp>
      <p:sp>
        <p:nvSpPr>
          <p:cNvPr id="35" name="Rectangle 12"/>
          <p:cNvSpPr>
            <a:spLocks noChangeArrowheads="1"/>
          </p:cNvSpPr>
          <p:nvPr/>
        </p:nvSpPr>
        <p:spPr bwMode="auto">
          <a:xfrm>
            <a:off x="252413" y="5383211"/>
            <a:ext cx="1943100" cy="6969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Size: 71 x 221 x 171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1.9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7W </a:t>
            </a:r>
          </a:p>
        </p:txBody>
      </p:sp>
      <p:sp>
        <p:nvSpPr>
          <p:cNvPr id="38" name="Rectangle 15"/>
          <p:cNvSpPr>
            <a:spLocks noChangeArrowheads="1"/>
          </p:cNvSpPr>
          <p:nvPr/>
        </p:nvSpPr>
        <p:spPr bwMode="auto">
          <a:xfrm>
            <a:off x="7019925" y="5205411"/>
            <a:ext cx="1981200" cy="898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Data Rate : 380kbps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Size: 124 x 224 x 174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Weight: 3.5 kg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Power: ~7W </a:t>
            </a:r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6083300" y="5716586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3419475" y="5745161"/>
            <a:ext cx="1152525" cy="2143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800" b="1" kern="1200">
                <a:solidFill>
                  <a:srgbClr val="B2B2B2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by JAXA</a:t>
            </a: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1071538" y="2327367"/>
            <a:ext cx="3938581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東京大学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800" b="1" dirty="0" smtClean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京都大学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宇宙航空研究開発機構 </a:t>
            </a:r>
            <a:r>
              <a:rPr kumimoji="1" lang="en-US" altLang="ja-JP" sz="18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(JAXA)</a:t>
            </a:r>
            <a:endParaRPr kumimoji="1" lang="ja-JP" altLang="en-US" sz="18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右矢印 21"/>
          <p:cNvSpPr/>
          <p:nvPr/>
        </p:nvSpPr>
        <p:spPr bwMode="auto">
          <a:xfrm>
            <a:off x="857224" y="2398805"/>
            <a:ext cx="214314" cy="214314"/>
          </a:xfrm>
          <a:prstGeom prst="rightArrow">
            <a:avLst/>
          </a:prstGeom>
          <a:solidFill>
            <a:srgbClr val="CCECFF">
              <a:alpha val="10000"/>
            </a:srgbClr>
          </a:solidFill>
          <a:ln w="3175" cap="flat" cmpd="sng" algn="ctr">
            <a:solidFill>
              <a:srgbClr val="CCEC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ja-JP" sz="2800" dirty="0" err="1" smtClean="0"/>
              <a:t>SWIM</a:t>
            </a:r>
            <a:r>
              <a:rPr lang="en-US" altLang="ja-JP" sz="2800" dirty="0" err="1" smtClean="0">
                <a:latin typeface="Symbol" pitchFamily="18" charset="2"/>
              </a:rPr>
              <a:t>mn</a:t>
            </a:r>
            <a:r>
              <a:rPr lang="ja-JP" altLang="en-US" sz="2800" dirty="0" smtClean="0">
                <a:latin typeface="Symbol" pitchFamily="18" charset="2"/>
              </a:rPr>
              <a:t>　センサーモジュール</a:t>
            </a:r>
            <a:endParaRPr lang="en-US" altLang="ja-JP" sz="2800" dirty="0">
              <a:latin typeface="Symbol" pitchFamily="18" charset="2"/>
            </a:endParaRPr>
          </a:p>
        </p:txBody>
      </p:sp>
      <p:sp>
        <p:nvSpPr>
          <p:cNvPr id="2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23556" name="AutoShape 2"/>
          <p:cNvSpPr>
            <a:spLocks noChangeArrowheads="1"/>
          </p:cNvSpPr>
          <p:nvPr/>
        </p:nvSpPr>
        <p:spPr bwMode="auto">
          <a:xfrm>
            <a:off x="250825" y="1916112"/>
            <a:ext cx="6481763" cy="4513284"/>
          </a:xfrm>
          <a:prstGeom prst="roundRect">
            <a:avLst>
              <a:gd name="adj" fmla="val 3069"/>
            </a:avLst>
          </a:prstGeom>
          <a:solidFill>
            <a:srgbClr val="C0C0C0">
              <a:alpha val="30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913412" name="Rectangle 4"/>
          <p:cNvSpPr>
            <a:spLocks noChangeArrowheads="1"/>
          </p:cNvSpPr>
          <p:nvPr/>
        </p:nvSpPr>
        <p:spPr bwMode="auto">
          <a:xfrm>
            <a:off x="428596" y="820485"/>
            <a:ext cx="6215078" cy="107478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超小型重力波検出器</a:t>
            </a:r>
            <a:endParaRPr kumimoji="1" lang="en-US" altLang="ja-JP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800" b="1" kern="1200" dirty="0" err="1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SpW</a:t>
            </a:r>
            <a:r>
              <a:rPr kumimoji="1" lang="en-US" altLang="ja-JP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通信の宇宙実証のためのセンサーモジュール</a:t>
            </a:r>
            <a:endParaRPr kumimoji="1" lang="en-US" altLang="ja-JP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4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  <a:defRPr/>
            </a:pPr>
            <a:r>
              <a:rPr kumimoji="1" lang="en-US" altLang="ja-JP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8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将来の宇宙重力波望遠鏡のための最初のステップ</a:t>
            </a:r>
            <a:endParaRPr kumimoji="1" lang="en-US" altLang="ja-JP" sz="18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913414" name="Picture 6" descr="0082_2007_3_1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BFBDA6"/>
              </a:clrFrom>
              <a:clrTo>
                <a:srgbClr val="BFBDA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27313" y="2344738"/>
            <a:ext cx="3455987" cy="3216275"/>
          </a:xfrm>
          <a:prstGeom prst="roundRect">
            <a:avLst/>
          </a:prstGeom>
          <a:noFill/>
        </p:spPr>
      </p:pic>
      <p:sp>
        <p:nvSpPr>
          <p:cNvPr id="23560" name="Rectangle 7"/>
          <p:cNvSpPr>
            <a:spLocks noChangeAspect="1" noChangeArrowheads="1"/>
          </p:cNvSpPr>
          <p:nvPr/>
        </p:nvSpPr>
        <p:spPr bwMode="auto">
          <a:xfrm>
            <a:off x="285720" y="2285992"/>
            <a:ext cx="1938321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Test mass</a:t>
            </a:r>
          </a:p>
        </p:txBody>
      </p:sp>
      <p:sp>
        <p:nvSpPr>
          <p:cNvPr id="23561" name="Rectangle 8"/>
          <p:cNvSpPr>
            <a:spLocks noChangeAspect="1" noChangeArrowheads="1"/>
          </p:cNvSpPr>
          <p:nvPr/>
        </p:nvSpPr>
        <p:spPr bwMode="auto">
          <a:xfrm>
            <a:off x="1908175" y="4988494"/>
            <a:ext cx="2306635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Photo sensor</a:t>
            </a:r>
          </a:p>
        </p:txBody>
      </p:sp>
      <p:sp>
        <p:nvSpPr>
          <p:cNvPr id="23562" name="Rectangle 9"/>
          <p:cNvSpPr>
            <a:spLocks noChangeAspect="1" noChangeArrowheads="1"/>
          </p:cNvSpPr>
          <p:nvPr/>
        </p:nvSpPr>
        <p:spPr bwMode="auto">
          <a:xfrm>
            <a:off x="5143504" y="4357694"/>
            <a:ext cx="1296988" cy="3693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>
                <a:solidFill>
                  <a:srgbClr val="6699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Coil</a:t>
            </a:r>
          </a:p>
        </p:txBody>
      </p:sp>
      <p:sp>
        <p:nvSpPr>
          <p:cNvPr id="23563" name="Line 10"/>
          <p:cNvSpPr>
            <a:spLocks noChangeShapeType="1"/>
          </p:cNvSpPr>
          <p:nvPr/>
        </p:nvSpPr>
        <p:spPr bwMode="auto">
          <a:xfrm flipH="1" flipV="1">
            <a:off x="4500563" y="4221163"/>
            <a:ext cx="642941" cy="2794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4" name="Line 11"/>
          <p:cNvSpPr>
            <a:spLocks noChangeShapeType="1"/>
          </p:cNvSpPr>
          <p:nvPr/>
        </p:nvSpPr>
        <p:spPr bwMode="auto">
          <a:xfrm flipV="1">
            <a:off x="2643173" y="4005262"/>
            <a:ext cx="776301" cy="1066811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65" name="Line 12"/>
          <p:cNvSpPr>
            <a:spLocks noChangeShapeType="1"/>
          </p:cNvSpPr>
          <p:nvPr/>
        </p:nvSpPr>
        <p:spPr bwMode="auto">
          <a:xfrm>
            <a:off x="3000364" y="3000372"/>
            <a:ext cx="779474" cy="500066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23566" name="Picture 13" descr="IMG_031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4975" y="2492375"/>
            <a:ext cx="2179638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7" name="Picture 14" descr="CIMG139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84975" y="765175"/>
            <a:ext cx="217646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8" name="Picture 1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4975" y="4229100"/>
            <a:ext cx="2160588" cy="2152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69" name="Picture 16" descr="IMG_026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43438" y="5276850"/>
            <a:ext cx="1812925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0" name="Picture 1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1188" y="3141663"/>
            <a:ext cx="1511300" cy="14176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pic>
        <p:nvPicPr>
          <p:cNvPr id="23571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9413" y="4797425"/>
            <a:ext cx="1493837" cy="1511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</p:pic>
      <p:sp>
        <p:nvSpPr>
          <p:cNvPr id="23572" name="Rectangle 19"/>
          <p:cNvSpPr>
            <a:spLocks noChangeArrowheads="1"/>
          </p:cNvSpPr>
          <p:nvPr/>
        </p:nvSpPr>
        <p:spPr bwMode="auto">
          <a:xfrm>
            <a:off x="538163" y="1916113"/>
            <a:ext cx="5689600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TAM: Torsion Antenna Module with free-falling test mass       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       (Size : 80mm cube, Weight : ~500g)</a:t>
            </a:r>
          </a:p>
        </p:txBody>
      </p:sp>
      <p:sp>
        <p:nvSpPr>
          <p:cNvPr id="23573" name="Rectangle 20"/>
          <p:cNvSpPr>
            <a:spLocks noChangeAspect="1" noChangeArrowheads="1"/>
          </p:cNvSpPr>
          <p:nvPr/>
        </p:nvSpPr>
        <p:spPr bwMode="auto">
          <a:xfrm>
            <a:off x="1928794" y="5342295"/>
            <a:ext cx="2663825" cy="10156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Reflective-type  optical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displacement sensor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Separation to mass ~1mm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Sensitivity ~ 10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 PSs to monitor mass motion</a:t>
            </a:r>
          </a:p>
        </p:txBody>
      </p:sp>
      <p:sp>
        <p:nvSpPr>
          <p:cNvPr id="23574" name="Rectangle 21"/>
          <p:cNvSpPr>
            <a:spLocks noChangeAspect="1" noChangeArrowheads="1"/>
          </p:cNvSpPr>
          <p:nvPr/>
        </p:nvSpPr>
        <p:spPr bwMode="auto">
          <a:xfrm>
            <a:off x="263515" y="2610145"/>
            <a:ext cx="2879725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~47g Aluminum, Surface polished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Small magnets for position control</a:t>
            </a:r>
          </a:p>
        </p:txBody>
      </p:sp>
      <p:sp>
        <p:nvSpPr>
          <p:cNvPr id="23575" name="Rectangle 22"/>
          <p:cNvSpPr>
            <a:spLocks noChangeAspect="1" noChangeArrowheads="1"/>
          </p:cNvSpPr>
          <p:nvPr/>
        </p:nvSpPr>
        <p:spPr bwMode="auto">
          <a:xfrm>
            <a:off x="4910156" y="4643446"/>
            <a:ext cx="2305050" cy="6463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Used for test-mass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position control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Max current ~100mA</a:t>
            </a:r>
          </a:p>
        </p:txBody>
      </p:sp>
      <p:sp>
        <p:nvSpPr>
          <p:cNvPr id="23576" name="Line 23"/>
          <p:cNvSpPr>
            <a:spLocks noChangeShapeType="1"/>
          </p:cNvSpPr>
          <p:nvPr/>
        </p:nvSpPr>
        <p:spPr bwMode="auto">
          <a:xfrm flipH="1" flipV="1">
            <a:off x="4716462" y="3933825"/>
            <a:ext cx="498479" cy="495307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wrap="square"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7" name="Oval 24"/>
          <p:cNvSpPr>
            <a:spLocks noChangeArrowheads="1"/>
          </p:cNvSpPr>
          <p:nvPr/>
        </p:nvSpPr>
        <p:spPr bwMode="auto">
          <a:xfrm rot="1800000">
            <a:off x="7571018" y="1447850"/>
            <a:ext cx="410701" cy="649188"/>
          </a:xfrm>
          <a:prstGeom prst="ellips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8" name="Line 25"/>
          <p:cNvSpPr>
            <a:spLocks noChangeShapeType="1"/>
          </p:cNvSpPr>
          <p:nvPr/>
        </p:nvSpPr>
        <p:spPr bwMode="auto">
          <a:xfrm flipH="1">
            <a:off x="7667625" y="2060575"/>
            <a:ext cx="1588" cy="43180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 type="stealth" w="med" len="med"/>
          </a:ln>
        </p:spPr>
        <p:txBody>
          <a:bodyPr anchor="ctr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3579" name="Rectangle 26"/>
          <p:cNvSpPr>
            <a:spLocks noChangeArrowheads="1"/>
          </p:cNvSpPr>
          <p:nvPr/>
        </p:nvSpPr>
        <p:spPr bwMode="auto">
          <a:xfrm>
            <a:off x="8134350" y="3784600"/>
            <a:ext cx="901700" cy="3651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 TAMs </a:t>
            </a:r>
          </a:p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 the frame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7858148" y="2214554"/>
            <a:ext cx="1187452" cy="2308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900" b="1" kern="1200" dirty="0" err="1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SWIMmn</a:t>
            </a:r>
            <a:r>
              <a:rPr kumimoji="1" lang="en-US" altLang="ja-JP" sz="900" b="1" kern="1200" dirty="0">
                <a:solidFill>
                  <a:srgbClr val="003366">
                    <a:lumMod val="60000"/>
                    <a:lumOff val="40000"/>
                  </a:srgbClr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Module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AutoShape 2"/>
          <p:cNvSpPr>
            <a:spLocks noChangeArrowheads="1"/>
          </p:cNvSpPr>
          <p:nvPr/>
        </p:nvSpPr>
        <p:spPr bwMode="auto">
          <a:xfrm>
            <a:off x="714347" y="2571744"/>
            <a:ext cx="2500331" cy="2571768"/>
          </a:xfrm>
          <a:prstGeom prst="roundRect">
            <a:avLst>
              <a:gd name="adj" fmla="val 3069"/>
            </a:avLst>
          </a:prstGeom>
          <a:solidFill>
            <a:srgbClr val="C0C0C0">
              <a:alpha val="15000"/>
            </a:srgbClr>
          </a:solidFill>
          <a:ln w="15875">
            <a:noFill/>
            <a:round/>
            <a:headEnd/>
            <a:tailEnd/>
          </a:ln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1125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300186" y="142852"/>
            <a:ext cx="6629400" cy="692150"/>
          </a:xfrm>
        </p:spPr>
        <p:txBody>
          <a:bodyPr/>
          <a:lstStyle/>
          <a:p>
            <a:r>
              <a:rPr lang="en-US" altLang="ja-JP" dirty="0" smtClean="0"/>
              <a:t>SWIM</a:t>
            </a:r>
            <a:r>
              <a:rPr lang="en-US" altLang="ja-JP" dirty="0" smtClean="0">
                <a:latin typeface="Symbol" pitchFamily="18" charset="2"/>
              </a:rPr>
              <a:t>mn</a:t>
            </a:r>
            <a:r>
              <a:rPr lang="en-US" altLang="ja-JP" dirty="0" smtClean="0"/>
              <a:t> </a:t>
            </a:r>
            <a:r>
              <a:rPr lang="ja-JP" altLang="en-US" dirty="0" smtClean="0"/>
              <a:t>軌道上実証</a:t>
            </a:r>
            <a:endParaRPr lang="ja-JP" altLang="en-US" dirty="0"/>
          </a:p>
        </p:txBody>
      </p:sp>
      <p:sp>
        <p:nvSpPr>
          <p:cNvPr id="1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 dirty="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25390" name="Rectangle 14"/>
          <p:cNvSpPr>
            <a:spLocks noChangeArrowheads="1"/>
          </p:cNvSpPr>
          <p:nvPr/>
        </p:nvSpPr>
        <p:spPr bwMode="auto">
          <a:xfrm>
            <a:off x="357158" y="928670"/>
            <a:ext cx="300039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SWIM 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  In-orbit operation</a:t>
            </a:r>
            <a:endParaRPr kumimoji="1" lang="ja-JP" altLang="en-US" sz="20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pic>
        <p:nvPicPr>
          <p:cNvPr id="14" name="図 13" descr="090512_SWIM_seigy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868" y="844398"/>
            <a:ext cx="5357850" cy="5513560"/>
          </a:xfrm>
          <a:prstGeom prst="rect">
            <a:avLst/>
          </a:prstGeom>
        </p:spPr>
      </p:pic>
      <p:sp>
        <p:nvSpPr>
          <p:cNvPr id="1125391" name="Rectangle 15"/>
          <p:cNvSpPr>
            <a:spLocks noChangeArrowheads="1"/>
          </p:cNvSpPr>
          <p:nvPr/>
        </p:nvSpPr>
        <p:spPr bwMode="auto">
          <a:xfrm>
            <a:off x="5357818" y="917554"/>
            <a:ext cx="1714512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F505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z control on</a:t>
            </a:r>
            <a:endParaRPr kumimoji="1" lang="ja-JP" altLang="en-US" sz="1800" b="1" kern="1200" dirty="0">
              <a:solidFill>
                <a:srgbClr val="FF5050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7000892" y="3460596"/>
            <a:ext cx="192882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chemeClr val="tx1">
                    <a:lumMod val="60000"/>
                    <a:lumOff val="40000"/>
                  </a:schemeClr>
                </a:solidFill>
                <a:sym typeface="Wingdings" pitchFamily="2" charset="2"/>
              </a:rPr>
              <a:t>yaw</a:t>
            </a:r>
            <a:r>
              <a:rPr kumimoji="1" lang="en-US" altLang="ja-JP" sz="1800" b="1" kern="1200" dirty="0" smtClean="0">
                <a:solidFill>
                  <a:schemeClr val="tx1">
                    <a:lumMod val="60000"/>
                    <a:lumOff val="40000"/>
                  </a:schemeClr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control on</a:t>
            </a:r>
            <a:endParaRPr kumimoji="1" lang="ja-JP" altLang="en-US" sz="1800" b="1" kern="1200" dirty="0">
              <a:solidFill>
                <a:schemeClr val="tx1">
                  <a:lumMod val="60000"/>
                  <a:lumOff val="40000"/>
                </a:schemeClr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Line 224"/>
          <p:cNvSpPr>
            <a:spLocks noChangeShapeType="1"/>
          </p:cNvSpPr>
          <p:nvPr/>
        </p:nvSpPr>
        <p:spPr bwMode="auto">
          <a:xfrm flipH="1">
            <a:off x="5072065" y="1142984"/>
            <a:ext cx="285752" cy="214315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Line 224"/>
          <p:cNvSpPr>
            <a:spLocks noChangeShapeType="1"/>
          </p:cNvSpPr>
          <p:nvPr/>
        </p:nvSpPr>
        <p:spPr bwMode="auto">
          <a:xfrm flipH="1" flipV="1">
            <a:off x="6643702" y="3643313"/>
            <a:ext cx="428628" cy="45719"/>
          </a:xfrm>
          <a:prstGeom prst="line">
            <a:avLst/>
          </a:prstGeom>
          <a:noFill/>
          <a:ln w="38100">
            <a:solidFill>
              <a:schemeClr val="tx2">
                <a:lumMod val="60000"/>
                <a:lumOff val="40000"/>
              </a:schemeClr>
            </a:solidFill>
            <a:round/>
            <a:headEnd/>
            <a:tailEnd type="stealth" w="lg" len="lg"/>
          </a:ln>
          <a:effectLst/>
        </p:spPr>
        <p:txBody>
          <a:bodyPr wrap="squar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 dirty="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357159" y="5572140"/>
            <a:ext cx="3286147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j-lt"/>
              </a:rPr>
              <a:t>Operation:  May 12, 2009</a:t>
            </a:r>
            <a:endParaRPr kumimoji="1" lang="ja-JP" altLang="en-US" sz="1800" b="1" kern="1200" dirty="0">
              <a:solidFill>
                <a:srgbClr val="F8F8F8"/>
              </a:solidFill>
              <a:latin typeface="+mj-lt"/>
              <a:ea typeface="HGP創英角ｺﾞｼｯｸUB" pitchFamily="50" charset="-128"/>
              <a:cs typeface="+mn-cs"/>
            </a:endParaRPr>
          </a:p>
        </p:txBody>
      </p:sp>
      <p:sp>
        <p:nvSpPr>
          <p:cNvPr id="21" name="Rectangle 14"/>
          <p:cNvSpPr>
            <a:spLocks noChangeArrowheads="1"/>
          </p:cNvSpPr>
          <p:nvPr/>
        </p:nvSpPr>
        <p:spPr bwMode="auto">
          <a:xfrm>
            <a:off x="357159" y="5960926"/>
            <a:ext cx="328614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Downlink:   ~ a week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2" name="Rectangle 14"/>
          <p:cNvSpPr>
            <a:spLocks noChangeArrowheads="1"/>
          </p:cNvSpPr>
          <p:nvPr/>
        </p:nvSpPr>
        <p:spPr bwMode="auto">
          <a:xfrm>
            <a:off x="500034" y="2071678"/>
            <a:ext cx="2857520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+mn-lt"/>
              </a:rPr>
              <a:t>Test mass controlled</a:t>
            </a:r>
            <a:endParaRPr kumimoji="1" lang="ja-JP" altLang="en-US" sz="20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3" name="Rectangle 14"/>
          <p:cNvSpPr>
            <a:spLocks noChangeArrowheads="1"/>
          </p:cNvSpPr>
          <p:nvPr/>
        </p:nvSpPr>
        <p:spPr bwMode="auto">
          <a:xfrm>
            <a:off x="785786" y="3084459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Damped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</a:rPr>
              <a:t>      (in pitch DoF)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4" name="Rectangle 14"/>
          <p:cNvSpPr>
            <a:spLocks noChangeArrowheads="1"/>
          </p:cNvSpPr>
          <p:nvPr/>
        </p:nvSpPr>
        <p:spPr bwMode="auto">
          <a:xfrm>
            <a:off x="785786" y="2674778"/>
            <a:ext cx="264320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Error signal </a:t>
            </a:r>
            <a:r>
              <a:rPr lang="en-US" altLang="ja-JP" sz="1800" b="1" dirty="0" smtClean="0">
                <a:solidFill>
                  <a:srgbClr val="F8F8F8"/>
                </a:solidFill>
                <a:latin typeface="+mn-lt"/>
                <a:sym typeface="Wingdings" pitchFamily="2" charset="2"/>
              </a:rPr>
              <a:t> zero</a:t>
            </a: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5" name="Rectangle 14"/>
          <p:cNvSpPr>
            <a:spLocks noChangeArrowheads="1"/>
          </p:cNvSpPr>
          <p:nvPr/>
        </p:nvSpPr>
        <p:spPr bwMode="auto">
          <a:xfrm>
            <a:off x="785786" y="4441781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</a:rPr>
              <a:t>Signal injection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 OL trans. Fn.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6" name="Rectangle 14"/>
          <p:cNvSpPr>
            <a:spLocks noChangeArrowheads="1"/>
          </p:cNvSpPr>
          <p:nvPr/>
        </p:nvSpPr>
        <p:spPr bwMode="auto">
          <a:xfrm>
            <a:off x="785786" y="3743778"/>
            <a:ext cx="2643206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Free oscillation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+mn-lt"/>
                <a:sym typeface="Wingdings" pitchFamily="2" charset="2"/>
              </a:rPr>
              <a:t>    in x and y DoF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+mn-lt"/>
                <a:ea typeface="HGP創英角ｺﾞｼｯｸUB" pitchFamily="50" charset="-128"/>
                <a:cs typeface="+mn-cs"/>
                <a:sym typeface="Wingdings" pitchFamily="2" charset="2"/>
              </a:rPr>
              <a:t> </a:t>
            </a:r>
            <a:endParaRPr kumimoji="1" lang="ja-JP" altLang="en-US" sz="1800" b="1" kern="1200" dirty="0">
              <a:solidFill>
                <a:srgbClr val="F8F8F8"/>
              </a:solidFill>
              <a:latin typeface="+mn-lt"/>
              <a:ea typeface="HGP創英角ｺﾞｼｯｸUB" pitchFamily="50" charset="-128"/>
              <a:cs typeface="+mn-cs"/>
            </a:endParaRPr>
          </a:p>
        </p:txBody>
      </p:sp>
      <p:sp>
        <p:nvSpPr>
          <p:cNvPr id="28" name="Rectangle 21"/>
          <p:cNvSpPr>
            <a:spLocks noChangeArrowheads="1"/>
          </p:cNvSpPr>
          <p:nvPr/>
        </p:nvSpPr>
        <p:spPr bwMode="auto">
          <a:xfrm>
            <a:off x="7504139" y="5929330"/>
            <a:ext cx="1568455" cy="5232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By </a:t>
            </a:r>
            <a:endParaRPr lang="en-US" altLang="ja-JP" sz="1400" b="1" dirty="0" smtClean="0">
              <a:solidFill>
                <a:srgbClr val="969696"/>
              </a:solidFill>
            </a:endParaRP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400" b="1" kern="1200" dirty="0" err="1" smtClean="0">
                <a:solidFill>
                  <a:srgbClr val="969696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W.Kokuyama</a:t>
            </a:r>
            <a:endParaRPr kumimoji="1" lang="ja-JP" altLang="en-US" sz="1400" b="1" kern="1200" dirty="0">
              <a:solidFill>
                <a:srgbClr val="96969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ミッション機器構成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145873" name="AutoShape 17"/>
          <p:cNvSpPr>
            <a:spLocks noChangeArrowheads="1"/>
          </p:cNvSpPr>
          <p:nvPr/>
        </p:nvSpPr>
        <p:spPr bwMode="auto">
          <a:xfrm>
            <a:off x="395288" y="1916113"/>
            <a:ext cx="8424862" cy="3097212"/>
          </a:xfrm>
          <a:prstGeom prst="roundRect">
            <a:avLst>
              <a:gd name="adj" fmla="val 4306"/>
            </a:avLst>
          </a:prstGeom>
          <a:solidFill>
            <a:srgbClr val="FFFFFF">
              <a:alpha val="89999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5135563" y="5067300"/>
            <a:ext cx="3397250" cy="1314450"/>
            <a:chOff x="3235" y="3192"/>
            <a:chExt cx="2140" cy="828"/>
          </a:xfrm>
        </p:grpSpPr>
        <p:sp>
          <p:nvSpPr>
            <p:cNvPr id="1145861" name="AutoShape 5"/>
            <p:cNvSpPr>
              <a:spLocks noChangeArrowheads="1"/>
            </p:cNvSpPr>
            <p:nvPr/>
          </p:nvSpPr>
          <p:spPr bwMode="auto">
            <a:xfrm>
              <a:off x="3243" y="3203"/>
              <a:ext cx="1904" cy="817"/>
            </a:xfrm>
            <a:prstGeom prst="roundRect">
              <a:avLst>
                <a:gd name="adj" fmla="val 3069"/>
              </a:avLst>
            </a:prstGeom>
            <a:solidFill>
              <a:srgbClr val="99CCFF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2" name="Rectangle 6"/>
            <p:cNvSpPr>
              <a:spLocks noChangeArrowheads="1"/>
            </p:cNvSpPr>
            <p:nvPr/>
          </p:nvSpPr>
          <p:spPr bwMode="auto">
            <a:xfrm>
              <a:off x="3235" y="3192"/>
              <a:ext cx="2140" cy="8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99C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ファブリー・ペロー共振器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 dirty="0">
                  <a:solidFill>
                    <a:srgbClr val="3366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　 </a:t>
              </a:r>
              <a:r>
                <a:rPr kumimoji="1" lang="ja-JP" altLang="en-US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フィネス </a:t>
              </a: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100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</a:t>
              </a:r>
              <a:r>
                <a:rPr kumimoji="1" lang="ja-JP" altLang="en-US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 基線長  </a:t>
              </a:r>
              <a:r>
                <a:rPr kumimoji="1" lang="en-US" altLang="ja-JP" sz="1600" b="1" kern="1200" dirty="0">
                  <a:solidFill>
                    <a:srgbClr val="CCEC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30cm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 dirty="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テストマス </a:t>
              </a: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: 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質量 </a:t>
              </a:r>
              <a:r>
                <a:rPr lang="ja-JP" altLang="en-US" sz="1600" b="1" dirty="0" smtClean="0">
                  <a:solidFill>
                    <a:srgbClr val="F8F8F8"/>
                  </a:solidFill>
                  <a:latin typeface="Tahoma" pitchFamily="34" charset="0"/>
                </a:rPr>
                <a:t>数</a:t>
              </a:r>
              <a:r>
                <a:rPr kumimoji="1" lang="en-US" altLang="ja-JP" sz="1600" b="1" kern="1200" dirty="0" smtClean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kg</a:t>
              </a:r>
              <a:endParaRPr kumimoji="1" lang="en-US" altLang="ja-JP" sz="16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  PDH</a:t>
              </a:r>
              <a:r>
                <a:rPr kumimoji="1" lang="ja-JP" altLang="en-US" sz="1600" b="1" kern="1200" dirty="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法により信号取得・制御</a:t>
              </a: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1116013" y="5084763"/>
            <a:ext cx="3095625" cy="1314450"/>
            <a:chOff x="703" y="3203"/>
            <a:chExt cx="1950" cy="828"/>
          </a:xfrm>
        </p:grpSpPr>
        <p:sp>
          <p:nvSpPr>
            <p:cNvPr id="1145864" name="AutoShape 8"/>
            <p:cNvSpPr>
              <a:spLocks noChangeArrowheads="1"/>
            </p:cNvSpPr>
            <p:nvPr/>
          </p:nvSpPr>
          <p:spPr bwMode="auto">
            <a:xfrm>
              <a:off x="703" y="3203"/>
              <a:ext cx="1814" cy="817"/>
            </a:xfrm>
            <a:prstGeom prst="roundRect">
              <a:avLst>
                <a:gd name="adj" fmla="val 3069"/>
              </a:avLst>
            </a:prstGeom>
            <a:solidFill>
              <a:srgbClr val="CCFFCC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5" name="Rectangle 9"/>
            <p:cNvSpPr>
              <a:spLocks noChangeArrowheads="1"/>
            </p:cNvSpPr>
            <p:nvPr/>
          </p:nvSpPr>
          <p:spPr bwMode="auto">
            <a:xfrm>
              <a:off x="748" y="3203"/>
              <a:ext cx="1905" cy="8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99FF99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レーザー光源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Yb:YAG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レーザー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出力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  <a:r>
                <a:rPr kumimoji="1" lang="en-US" altLang="ja-JP" sz="1600" b="1" kern="120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25mW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en-US" altLang="ja-JP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ヨウ素飽和吸収による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　　　　　　　周波数安定化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/>
        </p:nvGrpSpPr>
        <p:grpSpPr bwMode="auto">
          <a:xfrm>
            <a:off x="4859338" y="908050"/>
            <a:ext cx="3744912" cy="863600"/>
            <a:chOff x="3061" y="663"/>
            <a:chExt cx="2359" cy="544"/>
          </a:xfrm>
        </p:grpSpPr>
        <p:sp>
          <p:nvSpPr>
            <p:cNvPr id="1145867" name="AutoShape 11"/>
            <p:cNvSpPr>
              <a:spLocks noChangeArrowheads="1"/>
            </p:cNvSpPr>
            <p:nvPr/>
          </p:nvSpPr>
          <p:spPr bwMode="auto">
            <a:xfrm>
              <a:off x="3061" y="663"/>
              <a:ext cx="2223" cy="544"/>
            </a:xfrm>
            <a:prstGeom prst="roundRect">
              <a:avLst>
                <a:gd name="adj" fmla="val 3069"/>
              </a:avLst>
            </a:prstGeom>
            <a:solidFill>
              <a:srgbClr val="FFFF99">
                <a:alpha val="20000"/>
              </a:srgbClr>
            </a:solidFill>
            <a:ln w="15875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FontTx/>
                <a:buChar char="•"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145868" name="Rectangle 12"/>
            <p:cNvSpPr>
              <a:spLocks noChangeArrowheads="1"/>
            </p:cNvSpPr>
            <p:nvPr/>
          </p:nvSpPr>
          <p:spPr bwMode="auto">
            <a:xfrm>
              <a:off x="3106" y="663"/>
              <a:ext cx="2314" cy="520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ドラッグフリー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    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ローカルセンサで相対変動検出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</a:t>
              </a:r>
              <a:r>
                <a:rPr kumimoji="1" lang="ja-JP" altLang="en-US" sz="1600" b="1" kern="1200">
                  <a:solidFill>
                    <a:srgbClr val="000000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 </a:t>
              </a:r>
              <a:r>
                <a:rPr kumimoji="1" lang="ja-JP" altLang="en-US" sz="1600" b="1" kern="1200">
                  <a:solidFill>
                    <a:srgbClr val="FFFFCC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スラスタ</a:t>
              </a:r>
              <a:r>
                <a:rPr kumimoji="1" lang="ja-JP" altLang="en-US" sz="1600" b="1" kern="1200">
                  <a:solidFill>
                    <a:srgbClr val="F8F8F8"/>
                  </a:solidFill>
                  <a:latin typeface="Tahoma" pitchFamily="34" charset="0"/>
                  <a:ea typeface="HGP創英角ｺﾞｼｯｸUB" pitchFamily="50" charset="-128"/>
                  <a:cs typeface="+mn-cs"/>
                  <a:sym typeface="Wingdings" pitchFamily="2" charset="2"/>
                </a:rPr>
                <a:t>にフィードバック</a:t>
              </a:r>
              <a:endParaRPr kumimoji="1" lang="ja-JP" altLang="en-US" sz="16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145869" name="Rectangle 13"/>
          <p:cNvSpPr>
            <a:spLocks noChangeArrowheads="1"/>
          </p:cNvSpPr>
          <p:nvPr/>
        </p:nvSpPr>
        <p:spPr bwMode="auto">
          <a:xfrm>
            <a:off x="684213" y="908050"/>
            <a:ext cx="4572000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ミッション機器重量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150kg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ミッション機器空間 </a:t>
            </a: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:  95 cm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</a:p>
        </p:txBody>
      </p:sp>
      <p:pic>
        <p:nvPicPr>
          <p:cNvPr id="1145872" name="Picture 16" descr="DPF_layout_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213" y="1989138"/>
            <a:ext cx="7848600" cy="3035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26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概要</a:t>
            </a:r>
          </a:p>
        </p:txBody>
      </p:sp>
      <p:sp>
        <p:nvSpPr>
          <p:cNvPr id="2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92636" name="AutoShape 28"/>
          <p:cNvSpPr>
            <a:spLocks noChangeArrowheads="1"/>
          </p:cNvSpPr>
          <p:nvPr/>
        </p:nvSpPr>
        <p:spPr bwMode="auto">
          <a:xfrm>
            <a:off x="714348" y="2428868"/>
            <a:ext cx="3357586" cy="1285884"/>
          </a:xfrm>
          <a:prstGeom prst="roundRect">
            <a:avLst>
              <a:gd name="adj" fmla="val 3069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261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0" y="1492250"/>
            <a:ext cx="5607050" cy="4972050"/>
          </a:xfrm>
          <a:prstGeom prst="rect">
            <a:avLst/>
          </a:prstGeom>
          <a:noFill/>
        </p:spPr>
      </p:pic>
      <p:sp>
        <p:nvSpPr>
          <p:cNvPr id="1092612" name="Text Box 4"/>
          <p:cNvSpPr txBox="1">
            <a:spLocks noChangeAspect="1" noChangeArrowheads="1"/>
          </p:cNvSpPr>
          <p:nvPr/>
        </p:nvSpPr>
        <p:spPr bwMode="auto">
          <a:xfrm>
            <a:off x="6948488" y="1981200"/>
            <a:ext cx="2036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</a:t>
            </a:r>
          </a:p>
        </p:txBody>
      </p:sp>
      <p:sp>
        <p:nvSpPr>
          <p:cNvPr id="1092613" name="Text Box 5"/>
          <p:cNvSpPr txBox="1">
            <a:spLocks noChangeAspect="1" noChangeArrowheads="1"/>
          </p:cNvSpPr>
          <p:nvPr/>
        </p:nvSpPr>
        <p:spPr bwMode="auto">
          <a:xfrm>
            <a:off x="7164388" y="4508500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干渉計モジュール</a:t>
            </a:r>
          </a:p>
        </p:txBody>
      </p:sp>
      <p:sp>
        <p:nvSpPr>
          <p:cNvPr id="1092614" name="Text Box 6"/>
          <p:cNvSpPr txBox="1">
            <a:spLocks noChangeAspect="1" noChangeArrowheads="1"/>
          </p:cNvSpPr>
          <p:nvPr/>
        </p:nvSpPr>
        <p:spPr bwMode="auto">
          <a:xfrm>
            <a:off x="3886200" y="4724400"/>
            <a:ext cx="11033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</p:txBody>
      </p:sp>
      <p:sp>
        <p:nvSpPr>
          <p:cNvPr id="1092615" name="Text Box 7"/>
          <p:cNvSpPr txBox="1">
            <a:spLocks noChangeAspect="1" noChangeArrowheads="1"/>
          </p:cNvSpPr>
          <p:nvPr/>
        </p:nvSpPr>
        <p:spPr bwMode="auto">
          <a:xfrm>
            <a:off x="5430838" y="609600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太陽電池パドル</a:t>
            </a:r>
          </a:p>
        </p:txBody>
      </p:sp>
      <p:sp>
        <p:nvSpPr>
          <p:cNvPr id="1092616" name="Text Box 8"/>
          <p:cNvSpPr txBox="1">
            <a:spLocks noChangeAspect="1" noChangeArrowheads="1"/>
          </p:cNvSpPr>
          <p:nvPr/>
        </p:nvSpPr>
        <p:spPr bwMode="auto">
          <a:xfrm>
            <a:off x="4191000" y="1905000"/>
            <a:ext cx="15113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スラスタヘッド</a:t>
            </a:r>
          </a:p>
        </p:txBody>
      </p:sp>
      <p:sp>
        <p:nvSpPr>
          <p:cNvPr id="1092617" name="Text Box 9"/>
          <p:cNvSpPr txBox="1">
            <a:spLocks noChangeAspect="1" noChangeArrowheads="1"/>
          </p:cNvSpPr>
          <p:nvPr/>
        </p:nvSpPr>
        <p:spPr bwMode="auto">
          <a:xfrm>
            <a:off x="7235825" y="2636838"/>
            <a:ext cx="19081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中央処理演算器</a:t>
            </a:r>
          </a:p>
        </p:txBody>
      </p:sp>
      <p:sp>
        <p:nvSpPr>
          <p:cNvPr id="1092618" name="Text Box 10"/>
          <p:cNvSpPr txBox="1">
            <a:spLocks noChangeAspect="1" noChangeArrowheads="1"/>
          </p:cNvSpPr>
          <p:nvPr/>
        </p:nvSpPr>
        <p:spPr bwMode="auto">
          <a:xfrm>
            <a:off x="4191000" y="5654675"/>
            <a:ext cx="109998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衛星バス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3N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</a:t>
            </a:r>
          </a:p>
        </p:txBody>
      </p:sp>
      <p:sp>
        <p:nvSpPr>
          <p:cNvPr id="1092619" name="Line 11"/>
          <p:cNvSpPr>
            <a:spLocks noChangeShapeType="1"/>
          </p:cNvSpPr>
          <p:nvPr/>
        </p:nvSpPr>
        <p:spPr bwMode="auto">
          <a:xfrm flipH="1" flipV="1">
            <a:off x="6443663" y="4005263"/>
            <a:ext cx="792162" cy="5762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0" name="Line 12"/>
          <p:cNvSpPr>
            <a:spLocks noChangeShapeType="1"/>
          </p:cNvSpPr>
          <p:nvPr/>
        </p:nvSpPr>
        <p:spPr bwMode="auto">
          <a:xfrm flipH="1">
            <a:off x="6934200" y="2924175"/>
            <a:ext cx="517525" cy="428625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1" name="Line 13"/>
          <p:cNvSpPr>
            <a:spLocks noChangeShapeType="1"/>
          </p:cNvSpPr>
          <p:nvPr/>
        </p:nvSpPr>
        <p:spPr bwMode="auto">
          <a:xfrm flipH="1">
            <a:off x="6459538" y="2362200"/>
            <a:ext cx="931862" cy="914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2" name="Line 14"/>
          <p:cNvSpPr>
            <a:spLocks noChangeShapeType="1"/>
          </p:cNvSpPr>
          <p:nvPr/>
        </p:nvSpPr>
        <p:spPr bwMode="auto">
          <a:xfrm>
            <a:off x="5029200" y="2438400"/>
            <a:ext cx="576263" cy="10810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3" name="Line 15"/>
          <p:cNvSpPr>
            <a:spLocks noChangeShapeType="1"/>
          </p:cNvSpPr>
          <p:nvPr/>
        </p:nvSpPr>
        <p:spPr bwMode="auto">
          <a:xfrm flipV="1">
            <a:off x="6732588" y="5949950"/>
            <a:ext cx="719137" cy="28733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4" name="Line 16"/>
          <p:cNvSpPr>
            <a:spLocks noChangeShapeType="1"/>
          </p:cNvSpPr>
          <p:nvPr/>
        </p:nvSpPr>
        <p:spPr bwMode="auto">
          <a:xfrm flipV="1">
            <a:off x="4953000" y="5257800"/>
            <a:ext cx="576263" cy="433388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5" name="Line 17"/>
          <p:cNvSpPr>
            <a:spLocks noChangeShapeType="1"/>
          </p:cNvSpPr>
          <p:nvPr/>
        </p:nvSpPr>
        <p:spPr bwMode="auto">
          <a:xfrm flipV="1">
            <a:off x="4724400" y="4724400"/>
            <a:ext cx="944563" cy="152400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26" name="Text Box 18"/>
          <p:cNvSpPr txBox="1">
            <a:spLocks noChangeAspect="1" noChangeArrowheads="1"/>
          </p:cNvSpPr>
          <p:nvPr/>
        </p:nvSpPr>
        <p:spPr bwMode="auto">
          <a:xfrm>
            <a:off x="7237413" y="908050"/>
            <a:ext cx="16557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マスト構造</a:t>
            </a:r>
          </a:p>
        </p:txBody>
      </p:sp>
      <p:sp>
        <p:nvSpPr>
          <p:cNvPr id="1092627" name="Line 19"/>
          <p:cNvSpPr>
            <a:spLocks noChangeShapeType="1"/>
          </p:cNvSpPr>
          <p:nvPr/>
        </p:nvSpPr>
        <p:spPr bwMode="auto">
          <a:xfrm flipH="1">
            <a:off x="6629400" y="1125538"/>
            <a:ext cx="679450" cy="398462"/>
          </a:xfrm>
          <a:prstGeom prst="line">
            <a:avLst/>
          </a:prstGeom>
          <a:noFill/>
          <a:ln w="38100">
            <a:solidFill>
              <a:srgbClr val="808080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37" name="Rectangle 29"/>
          <p:cNvSpPr>
            <a:spLocks noChangeArrowheads="1"/>
          </p:cNvSpPr>
          <p:nvPr/>
        </p:nvSpPr>
        <p:spPr bwMode="auto">
          <a:xfrm>
            <a:off x="357158" y="2500306"/>
            <a:ext cx="3714776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no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33CC33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小型衛星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en-US" altLang="ja-JP" sz="2000" b="1" kern="1200" dirty="0" smtClean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95cm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立方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x2, 350kg)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地球周回軌道  高度 </a:t>
            </a:r>
            <a:r>
              <a:rPr kumimoji="1" lang="en-US" altLang="ja-JP" sz="2000" b="1" kern="12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</a:t>
            </a:r>
          </a:p>
        </p:txBody>
      </p:sp>
      <p:sp>
        <p:nvSpPr>
          <p:cNvPr id="1092642" name="Rectangle 34"/>
          <p:cNvSpPr>
            <a:spLocks noChangeArrowheads="1"/>
          </p:cNvSpPr>
          <p:nvPr/>
        </p:nvSpPr>
        <p:spPr bwMode="auto">
          <a:xfrm>
            <a:off x="357158" y="1106558"/>
            <a:ext cx="5688012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小型科学衛星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号機 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(~2013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 　　　候補としてミッション提案中</a:t>
            </a:r>
          </a:p>
        </p:txBody>
      </p:sp>
      <p:sp>
        <p:nvSpPr>
          <p:cNvPr id="1092638" name="Rectangle 30"/>
          <p:cNvSpPr>
            <a:spLocks noChangeArrowheads="1"/>
          </p:cNvSpPr>
          <p:nvPr/>
        </p:nvSpPr>
        <p:spPr bwMode="auto">
          <a:xfrm>
            <a:off x="600073" y="5229245"/>
            <a:ext cx="3686175" cy="120015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宇宙・地球の観測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重力波の観測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</a:p>
        </p:txBody>
      </p:sp>
      <p:sp>
        <p:nvSpPr>
          <p:cNvPr id="1092640" name="Rectangle 32"/>
          <p:cNvSpPr>
            <a:spLocks noChangeArrowheads="1"/>
          </p:cNvSpPr>
          <p:nvPr/>
        </p:nvSpPr>
        <p:spPr bwMode="auto">
          <a:xfrm>
            <a:off x="571472" y="4429132"/>
            <a:ext cx="3689347" cy="78976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のための宇宙</a:t>
            </a:r>
            <a:r>
              <a:rPr kumimoji="1" lang="ja-JP" altLang="en-US" sz="2000" b="1" kern="1200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実証</a:t>
            </a:r>
            <a:endParaRPr kumimoji="1" lang="ja-JP" altLang="en-US" sz="2000" b="1" kern="1200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　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科学技術の確立</a:t>
            </a:r>
          </a:p>
        </p:txBody>
      </p:sp>
      <p:sp>
        <p:nvSpPr>
          <p:cNvPr id="1092641" name="AutoShape 33"/>
          <p:cNvSpPr>
            <a:spLocks noChangeArrowheads="1"/>
          </p:cNvSpPr>
          <p:nvPr/>
        </p:nvSpPr>
        <p:spPr bwMode="auto">
          <a:xfrm rot="5400000">
            <a:off x="1878012" y="3736187"/>
            <a:ext cx="344488" cy="7556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50000"/>
            </a:srgbClr>
          </a:solidFill>
          <a:ln w="12700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0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2643" name="Rectangle 35"/>
          <p:cNvSpPr>
            <a:spLocks noChangeArrowheads="1"/>
          </p:cNvSpPr>
          <p:nvPr/>
        </p:nvSpPr>
        <p:spPr bwMode="auto">
          <a:xfrm>
            <a:off x="966782" y="6000768"/>
            <a:ext cx="2819400" cy="4000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地球重力場の観測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2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Comparison with LPF</a:t>
            </a:r>
          </a:p>
        </p:txBody>
      </p:sp>
      <p:sp>
        <p:nvSpPr>
          <p:cNvPr id="4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152003" name="Rectangle 3"/>
          <p:cNvSpPr>
            <a:spLocks noChangeArrowheads="1"/>
          </p:cNvSpPr>
          <p:nvPr/>
        </p:nvSpPr>
        <p:spPr bwMode="auto">
          <a:xfrm>
            <a:off x="2339975" y="692150"/>
            <a:ext cx="439102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LPF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(LISA Pathfinder)</a:t>
            </a:r>
            <a:endParaRPr lang="en-US" altLang="ja-JP" sz="1600" b="1">
              <a:solidFill>
                <a:srgbClr val="3366FF"/>
              </a:solidFill>
              <a:latin typeface="Tahoma" pitchFamily="34" charset="0"/>
            </a:endParaRPr>
          </a:p>
        </p:txBody>
      </p:sp>
      <p:sp>
        <p:nvSpPr>
          <p:cNvPr id="1152004" name="Rectangle 4"/>
          <p:cNvSpPr>
            <a:spLocks noChangeArrowheads="1"/>
          </p:cNvSpPr>
          <p:nvPr/>
        </p:nvSpPr>
        <p:spPr bwMode="auto">
          <a:xfrm>
            <a:off x="5291138" y="692150"/>
            <a:ext cx="3168650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DPF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(DECIGO Pathfinder)</a:t>
            </a:r>
            <a:endParaRPr lang="ja-JP" altLang="ja-JP" sz="1600" b="1">
              <a:solidFill>
                <a:srgbClr val="EAEAEA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3366FF"/>
                </a:solidFill>
                <a:latin typeface="Tahoma" pitchFamily="34" charset="0"/>
              </a:rPr>
              <a:t>    </a:t>
            </a: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600" b="1">
              <a:solidFill>
                <a:srgbClr val="33CC33"/>
              </a:solidFill>
              <a:latin typeface="Tahoma" pitchFamily="34" charset="0"/>
            </a:endParaRPr>
          </a:p>
        </p:txBody>
      </p:sp>
      <p:pic>
        <p:nvPicPr>
          <p:cNvPr id="1152005" name="Picture 5" descr="Fri_1130_Hammesfahr_Johann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31913" y="4065588"/>
            <a:ext cx="3384550" cy="2532062"/>
          </a:xfrm>
          <a:prstGeom prst="rect">
            <a:avLst/>
          </a:prstGeom>
          <a:noFill/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5299075" y="4149725"/>
            <a:ext cx="2801938" cy="2230438"/>
            <a:chOff x="3338" y="2614"/>
            <a:chExt cx="1765" cy="1405"/>
          </a:xfrm>
        </p:grpSpPr>
        <p:pic>
          <p:nvPicPr>
            <p:cNvPr id="1152007" name="Picture 7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338" y="2894"/>
              <a:ext cx="1543" cy="10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3" name="Group 8"/>
            <p:cNvGrpSpPr>
              <a:grpSpLocks noChangeAspect="1"/>
            </p:cNvGrpSpPr>
            <p:nvPr/>
          </p:nvGrpSpPr>
          <p:grpSpPr bwMode="auto">
            <a:xfrm>
              <a:off x="3833" y="2831"/>
              <a:ext cx="542" cy="622"/>
              <a:chOff x="2608" y="708"/>
              <a:chExt cx="1542" cy="1769"/>
            </a:xfrm>
          </p:grpSpPr>
          <p:sp>
            <p:nvSpPr>
              <p:cNvPr id="1152009" name="Line 9"/>
              <p:cNvSpPr>
                <a:spLocks noChangeAspect="1" noChangeShapeType="1"/>
              </p:cNvSpPr>
              <p:nvPr/>
            </p:nvSpPr>
            <p:spPr bwMode="auto">
              <a:xfrm flipV="1">
                <a:off x="2608" y="1117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0" name="Line 10"/>
              <p:cNvSpPr>
                <a:spLocks noChangeAspect="1" noChangeShapeType="1"/>
              </p:cNvSpPr>
              <p:nvPr/>
            </p:nvSpPr>
            <p:spPr bwMode="auto">
              <a:xfrm flipV="1">
                <a:off x="3379" y="1525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1" name="Line 11"/>
              <p:cNvSpPr>
                <a:spLocks noChangeAspect="1" noChangeShapeType="1"/>
              </p:cNvSpPr>
              <p:nvPr/>
            </p:nvSpPr>
            <p:spPr bwMode="auto">
              <a:xfrm flipV="1">
                <a:off x="4150" y="1117"/>
                <a:ext cx="0" cy="952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2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3379" y="709"/>
                <a:ext cx="0" cy="408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3" name="Line 13"/>
              <p:cNvSpPr>
                <a:spLocks noChangeAspect="1" noChangeShapeType="1"/>
              </p:cNvSpPr>
              <p:nvPr/>
            </p:nvSpPr>
            <p:spPr bwMode="auto">
              <a:xfrm flipH="1">
                <a:off x="3379" y="1116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4" name="Line 14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608" y="1116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5" name="Line 15"/>
              <p:cNvSpPr>
                <a:spLocks noChangeAspect="1" noChangeShapeType="1"/>
              </p:cNvSpPr>
              <p:nvPr/>
            </p:nvSpPr>
            <p:spPr bwMode="auto">
              <a:xfrm flipH="1" flipV="1">
                <a:off x="3379" y="708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  <p:sp>
            <p:nvSpPr>
              <p:cNvPr id="1152016" name="Line 16"/>
              <p:cNvSpPr>
                <a:spLocks noChangeAspect="1" noChangeShapeType="1"/>
              </p:cNvSpPr>
              <p:nvPr/>
            </p:nvSpPr>
            <p:spPr bwMode="auto">
              <a:xfrm flipH="1">
                <a:off x="2608" y="708"/>
                <a:ext cx="771" cy="409"/>
              </a:xfrm>
              <a:prstGeom prst="line">
                <a:avLst/>
              </a:prstGeom>
              <a:noFill/>
              <a:ln w="25400">
                <a:solidFill>
                  <a:srgbClr val="5F5F5F"/>
                </a:solidFill>
                <a:round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endParaRPr lang="ja-JP" altLang="en-US"/>
              </a:p>
            </p:txBody>
          </p:sp>
        </p:grpSp>
        <p:sp>
          <p:nvSpPr>
            <p:cNvPr id="1152017" name="Text Box 17"/>
            <p:cNvSpPr txBox="1">
              <a:spLocks noChangeAspect="1" noChangeArrowheads="1"/>
            </p:cNvSpPr>
            <p:nvPr/>
          </p:nvSpPr>
          <p:spPr bwMode="auto">
            <a:xfrm>
              <a:off x="4086" y="2614"/>
              <a:ext cx="624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Stabilized Laser</a:t>
              </a:r>
            </a:p>
          </p:txBody>
        </p:sp>
        <p:sp>
          <p:nvSpPr>
            <p:cNvPr id="1152018" name="Text Box 18"/>
            <p:cNvSpPr txBox="1">
              <a:spLocks noChangeAspect="1" noChangeArrowheads="1"/>
            </p:cNvSpPr>
            <p:nvPr/>
          </p:nvSpPr>
          <p:spPr bwMode="auto">
            <a:xfrm>
              <a:off x="4450" y="3253"/>
              <a:ext cx="60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Interferometer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    Module</a:t>
              </a:r>
            </a:p>
          </p:txBody>
        </p:sp>
        <p:sp>
          <p:nvSpPr>
            <p:cNvPr id="1152019" name="Text Box 19"/>
            <p:cNvSpPr txBox="1">
              <a:spLocks noChangeAspect="1" noChangeArrowheads="1"/>
            </p:cNvSpPr>
            <p:nvPr/>
          </p:nvSpPr>
          <p:spPr bwMode="auto">
            <a:xfrm>
              <a:off x="3570" y="2659"/>
              <a:ext cx="5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Thruster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0" name="Text Box 20"/>
            <p:cNvSpPr txBox="1">
              <a:spLocks noChangeAspect="1" noChangeArrowheads="1"/>
            </p:cNvSpPr>
            <p:nvPr/>
          </p:nvSpPr>
          <p:spPr bwMode="auto">
            <a:xfrm>
              <a:off x="4013" y="3884"/>
              <a:ext cx="518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3333FF"/>
                  </a:solidFill>
                  <a:latin typeface="Tahoma" pitchFamily="34" charset="0"/>
                </a:rPr>
                <a:t>Solar Paddle</a:t>
              </a:r>
            </a:p>
          </p:txBody>
        </p:sp>
        <p:sp>
          <p:nvSpPr>
            <p:cNvPr id="1152021" name="Text Box 21"/>
            <p:cNvSpPr txBox="1">
              <a:spLocks noChangeAspect="1" noChangeArrowheads="1"/>
            </p:cNvSpPr>
            <p:nvPr/>
          </p:nvSpPr>
          <p:spPr bwMode="auto">
            <a:xfrm>
              <a:off x="4415" y="3441"/>
              <a:ext cx="688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Interfererometer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2" name="Text Box 22"/>
            <p:cNvSpPr txBox="1">
              <a:spLocks noChangeAspect="1" noChangeArrowheads="1"/>
            </p:cNvSpPr>
            <p:nvPr/>
          </p:nvSpPr>
          <p:spPr bwMode="auto">
            <a:xfrm>
              <a:off x="4450" y="3040"/>
              <a:ext cx="50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Housing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Control Unit</a:t>
              </a:r>
            </a:p>
          </p:txBody>
        </p:sp>
        <p:sp>
          <p:nvSpPr>
            <p:cNvPr id="1152023" name="Text Box 23"/>
            <p:cNvSpPr txBox="1">
              <a:spLocks noChangeAspect="1" noChangeArrowheads="1"/>
            </p:cNvSpPr>
            <p:nvPr/>
          </p:nvSpPr>
          <p:spPr bwMode="auto">
            <a:xfrm>
              <a:off x="3379" y="2931"/>
              <a:ext cx="42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Mission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Thrusters</a:t>
              </a:r>
            </a:p>
          </p:txBody>
        </p:sp>
        <p:sp>
          <p:nvSpPr>
            <p:cNvPr id="1152024" name="Text Box 24"/>
            <p:cNvSpPr txBox="1">
              <a:spLocks noChangeAspect="1" noChangeArrowheads="1"/>
            </p:cNvSpPr>
            <p:nvPr/>
          </p:nvSpPr>
          <p:spPr bwMode="auto">
            <a:xfrm>
              <a:off x="4422" y="2764"/>
              <a:ext cx="61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Central </a:t>
              </a:r>
            </a:p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008000"/>
                  </a:solidFill>
                  <a:latin typeface="Tahoma" pitchFamily="34" charset="0"/>
                </a:rPr>
                <a:t>Processing Unit</a:t>
              </a:r>
            </a:p>
          </p:txBody>
        </p:sp>
        <p:sp>
          <p:nvSpPr>
            <p:cNvPr id="1152025" name="Line 25"/>
            <p:cNvSpPr>
              <a:spLocks noChangeAspect="1" noChangeShapeType="1"/>
            </p:cNvSpPr>
            <p:nvPr/>
          </p:nvSpPr>
          <p:spPr bwMode="auto">
            <a:xfrm flipH="1">
              <a:off x="4138" y="3041"/>
              <a:ext cx="228" cy="98"/>
            </a:xfrm>
            <a:prstGeom prst="line">
              <a:avLst/>
            </a:prstGeom>
            <a:noFill/>
            <a:ln w="25400">
              <a:solidFill>
                <a:srgbClr val="969696"/>
              </a:solidFill>
              <a:round/>
              <a:headEnd/>
              <a:tailEnd type="stealth" w="lg" len="lg"/>
            </a:ln>
            <a:effectLst/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52026" name="Text Box 26"/>
            <p:cNvSpPr txBox="1">
              <a:spLocks noChangeAspect="1" noChangeArrowheads="1"/>
            </p:cNvSpPr>
            <p:nvPr/>
          </p:nvSpPr>
          <p:spPr bwMode="auto">
            <a:xfrm>
              <a:off x="3470" y="3793"/>
              <a:ext cx="561" cy="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>
                <a:buFontTx/>
                <a:buNone/>
              </a:pPr>
              <a:r>
                <a:rPr lang="en-US" altLang="ja-JP" sz="800" b="1">
                  <a:solidFill>
                    <a:srgbClr val="3333FF"/>
                  </a:solidFill>
                  <a:latin typeface="Tahoma" pitchFamily="34" charset="0"/>
                </a:rPr>
                <a:t>Bus Thrusters</a:t>
              </a:r>
            </a:p>
          </p:txBody>
        </p:sp>
        <p:sp>
          <p:nvSpPr>
            <p:cNvPr id="1152027" name="Line 27"/>
            <p:cNvSpPr>
              <a:spLocks noChangeAspect="1" noChangeShapeType="1"/>
            </p:cNvSpPr>
            <p:nvPr/>
          </p:nvSpPr>
          <p:spPr bwMode="auto">
            <a:xfrm flipV="1">
              <a:off x="3777" y="3636"/>
              <a:ext cx="73" cy="182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28" name="Line 28"/>
            <p:cNvSpPr>
              <a:spLocks noChangeAspect="1" noChangeShapeType="1"/>
            </p:cNvSpPr>
            <p:nvPr/>
          </p:nvSpPr>
          <p:spPr bwMode="auto">
            <a:xfrm flipV="1">
              <a:off x="3832" y="3763"/>
              <a:ext cx="218" cy="73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29" name="Line 29"/>
            <p:cNvSpPr>
              <a:spLocks noChangeAspect="1" noChangeShapeType="1"/>
            </p:cNvSpPr>
            <p:nvPr/>
          </p:nvSpPr>
          <p:spPr bwMode="auto">
            <a:xfrm flipV="1">
              <a:off x="4268" y="3818"/>
              <a:ext cx="200" cy="91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0" name="Line 30"/>
            <p:cNvSpPr>
              <a:spLocks noChangeAspect="1" noChangeShapeType="1"/>
            </p:cNvSpPr>
            <p:nvPr/>
          </p:nvSpPr>
          <p:spPr bwMode="auto">
            <a:xfrm>
              <a:off x="3759" y="3055"/>
              <a:ext cx="109" cy="54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1" name="Line 31"/>
            <p:cNvSpPr>
              <a:spLocks noChangeAspect="1" noChangeShapeType="1"/>
            </p:cNvSpPr>
            <p:nvPr/>
          </p:nvSpPr>
          <p:spPr bwMode="auto">
            <a:xfrm>
              <a:off x="3759" y="2855"/>
              <a:ext cx="182" cy="218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2" name="Line 32"/>
            <p:cNvSpPr>
              <a:spLocks noChangeAspect="1" noChangeShapeType="1"/>
            </p:cNvSpPr>
            <p:nvPr/>
          </p:nvSpPr>
          <p:spPr bwMode="auto">
            <a:xfrm flipH="1">
              <a:off x="4104" y="2764"/>
              <a:ext cx="109" cy="273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3" name="Line 33"/>
            <p:cNvSpPr>
              <a:spLocks noChangeAspect="1" noChangeShapeType="1"/>
            </p:cNvSpPr>
            <p:nvPr/>
          </p:nvSpPr>
          <p:spPr bwMode="auto">
            <a:xfrm flipH="1">
              <a:off x="4250" y="2891"/>
              <a:ext cx="200" cy="128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4" name="Line 34"/>
            <p:cNvSpPr>
              <a:spLocks noChangeAspect="1" noChangeShapeType="1"/>
            </p:cNvSpPr>
            <p:nvPr/>
          </p:nvSpPr>
          <p:spPr bwMode="auto">
            <a:xfrm flipH="1">
              <a:off x="4268" y="3127"/>
              <a:ext cx="200" cy="109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5" name="Line 35"/>
            <p:cNvSpPr>
              <a:spLocks noChangeAspect="1" noChangeShapeType="1"/>
            </p:cNvSpPr>
            <p:nvPr/>
          </p:nvSpPr>
          <p:spPr bwMode="auto">
            <a:xfrm flipH="1">
              <a:off x="4232" y="3273"/>
              <a:ext cx="218" cy="36"/>
            </a:xfrm>
            <a:prstGeom prst="line">
              <a:avLst/>
            </a:prstGeom>
            <a:noFill/>
            <a:ln w="381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  <p:sp>
          <p:nvSpPr>
            <p:cNvPr id="1152036" name="Line 36"/>
            <p:cNvSpPr>
              <a:spLocks noChangeAspect="1" noChangeShapeType="1"/>
            </p:cNvSpPr>
            <p:nvPr/>
          </p:nvSpPr>
          <p:spPr bwMode="auto">
            <a:xfrm flipH="1" flipV="1">
              <a:off x="4050" y="3364"/>
              <a:ext cx="382" cy="91"/>
            </a:xfrm>
            <a:prstGeom prst="line">
              <a:avLst/>
            </a:prstGeom>
            <a:noFill/>
            <a:ln w="25400">
              <a:solidFill>
                <a:srgbClr val="B2B2B2"/>
              </a:solidFill>
              <a:round/>
              <a:headEnd/>
              <a:tailEnd type="stealth" w="med" len="lg"/>
            </a:ln>
            <a:effectLst/>
          </p:spPr>
          <p:txBody>
            <a:bodyPr anchor="ctr">
              <a:spAutoFit/>
            </a:bodyPr>
            <a:lstStyle/>
            <a:p>
              <a:endParaRPr lang="ja-JP" altLang="en-US"/>
            </a:p>
          </p:txBody>
        </p:sp>
      </p:grpSp>
      <p:sp>
        <p:nvSpPr>
          <p:cNvPr id="1152037" name="Rectangle 37"/>
          <p:cNvSpPr>
            <a:spLocks noChangeArrowheads="1"/>
          </p:cNvSpPr>
          <p:nvPr/>
        </p:nvSpPr>
        <p:spPr bwMode="auto">
          <a:xfrm>
            <a:off x="684213" y="1081088"/>
            <a:ext cx="18002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Purpose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                 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Launch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DDDDDD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Weight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Orbit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DDDDDD"/>
              </a:solidFill>
              <a:latin typeface="Tahoma" pitchFamily="34" charset="0"/>
            </a:endParaRP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Test Mass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Laser source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Interferometer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Sensitivity</a:t>
            </a:r>
          </a:p>
          <a:p>
            <a:pPr marL="193675" indent="-193675" algn="l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38" name="Rectangle 38"/>
          <p:cNvSpPr>
            <a:spLocks noChangeArrowheads="1"/>
          </p:cNvSpPr>
          <p:nvPr/>
        </p:nvSpPr>
        <p:spPr bwMode="auto">
          <a:xfrm>
            <a:off x="2124075" y="1081088"/>
            <a:ext cx="3095625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Demonstration for LISA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endParaRPr lang="en-US" altLang="ja-JP" sz="1400" b="1">
              <a:solidFill>
                <a:srgbClr val="99CCFF"/>
              </a:solidFill>
              <a:latin typeface="Tahoma" pitchFamily="34" charset="0"/>
            </a:endParaRP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2010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Dedicated launcher (Vega)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1,900 kg</a:t>
            </a:r>
            <a:r>
              <a:rPr lang="en-US" altLang="ja-JP" sz="1400" b="1">
                <a:solidFill>
                  <a:srgbClr val="000066"/>
                </a:solidFill>
                <a:latin typeface="Tahoma" pitchFamily="34" charset="0"/>
              </a:rPr>
              <a:t> 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Halo orbit around  L1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Drag-free attitude control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Au-Pt alloy x2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CCFF"/>
                </a:solidFill>
                <a:latin typeface="Tahoma" pitchFamily="34" charset="0"/>
              </a:rPr>
              <a:t>Nd:YAG  (1064nm)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Mach-Zehnder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3x10</a:t>
            </a:r>
            <a:r>
              <a:rPr lang="en-US" altLang="ja-JP" sz="1400" b="1" baseline="30000">
                <a:solidFill>
                  <a:srgbClr val="3366FF"/>
                </a:solidFill>
                <a:latin typeface="Tahoma" pitchFamily="34" charset="0"/>
              </a:rPr>
              <a:t>-14</a:t>
            </a: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 m/s</a:t>
            </a:r>
            <a:r>
              <a:rPr lang="en-US" altLang="ja-JP" sz="1400" b="1" baseline="30000">
                <a:solidFill>
                  <a:srgbClr val="3366FF"/>
                </a:solidFill>
                <a:latin typeface="Tahoma" pitchFamily="34" charset="0"/>
              </a:rPr>
              <a:t>2</a:t>
            </a: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/Hz</a:t>
            </a:r>
            <a:r>
              <a:rPr lang="en-US" altLang="ja-JP" sz="1400" b="1" baseline="30000">
                <a:solidFill>
                  <a:srgbClr val="3366FF"/>
                </a:solidFill>
                <a:latin typeface="Tahoma" pitchFamily="34" charset="0"/>
              </a:rPr>
              <a:t>1/2  </a:t>
            </a:r>
            <a:r>
              <a:rPr lang="en-US" altLang="ja-JP" sz="1400" b="1">
                <a:solidFill>
                  <a:srgbClr val="3366FF"/>
                </a:solidFill>
                <a:latin typeface="Tahoma" pitchFamily="34" charset="0"/>
              </a:rPr>
              <a:t>(1mHz)</a:t>
            </a:r>
            <a:r>
              <a:rPr lang="en-US" altLang="ja-JP" sz="1400" b="1">
                <a:solidFill>
                  <a:srgbClr val="000066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39" name="Rectangle 39"/>
          <p:cNvSpPr>
            <a:spLocks noChangeArrowheads="1"/>
          </p:cNvSpPr>
          <p:nvPr/>
        </p:nvSpPr>
        <p:spPr bwMode="auto">
          <a:xfrm>
            <a:off x="5148263" y="1081088"/>
            <a:ext cx="35274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/>
          <a:lstStyle/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Demonstration for DECIGO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GW observation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~2013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Dedicated launcher (M-V follow-on)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350 kg</a:t>
            </a:r>
            <a:r>
              <a:rPr lang="en-US" altLang="ja-JP" sz="1400" b="1">
                <a:solidFill>
                  <a:srgbClr val="003300"/>
                </a:solidFill>
                <a:latin typeface="Tahoma" pitchFamily="34" charset="0"/>
              </a:rPr>
              <a:t>  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SSO altitude 500km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Drag-free attitude control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TBD x2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99FF99"/>
                </a:solidFill>
                <a:latin typeface="Tahoma" pitchFamily="34" charset="0"/>
              </a:rPr>
              <a:t>Yb:YAG  (1030nm)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Fabry-Perot</a:t>
            </a:r>
          </a:p>
          <a:p>
            <a:pPr marL="193675" indent="-193675">
              <a:lnSpc>
                <a:spcPct val="12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1x10</a:t>
            </a:r>
            <a:r>
              <a:rPr lang="en-US" altLang="ja-JP" sz="1400" b="1" baseline="30000">
                <a:solidFill>
                  <a:srgbClr val="33CC33"/>
                </a:solidFill>
                <a:latin typeface="Tahoma" pitchFamily="34" charset="0"/>
              </a:rPr>
              <a:t>-15</a:t>
            </a: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 m/s</a:t>
            </a:r>
            <a:r>
              <a:rPr lang="en-US" altLang="ja-JP" sz="1400" b="1" baseline="30000">
                <a:solidFill>
                  <a:srgbClr val="33CC33"/>
                </a:solidFill>
                <a:latin typeface="Tahoma" pitchFamily="34" charset="0"/>
              </a:rPr>
              <a:t>2</a:t>
            </a: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/Hz</a:t>
            </a:r>
            <a:r>
              <a:rPr lang="en-US" altLang="ja-JP" sz="1400" b="1" baseline="30000">
                <a:solidFill>
                  <a:srgbClr val="33CC33"/>
                </a:solidFill>
                <a:latin typeface="Tahoma" pitchFamily="34" charset="0"/>
              </a:rPr>
              <a:t>1/2  </a:t>
            </a:r>
            <a:r>
              <a:rPr lang="en-US" altLang="ja-JP" sz="1400" b="1">
                <a:solidFill>
                  <a:srgbClr val="33CC33"/>
                </a:solidFill>
                <a:latin typeface="Tahoma" pitchFamily="34" charset="0"/>
              </a:rPr>
              <a:t>(0.1Hz)</a:t>
            </a:r>
            <a:r>
              <a:rPr lang="en-US" altLang="ja-JP" sz="1400" b="1">
                <a:solidFill>
                  <a:srgbClr val="003300"/>
                </a:solidFill>
                <a:latin typeface="Tahoma" pitchFamily="34" charset="0"/>
              </a:rPr>
              <a:t>                                </a:t>
            </a:r>
          </a:p>
        </p:txBody>
      </p:sp>
      <p:sp>
        <p:nvSpPr>
          <p:cNvPr id="1152040" name="Line 40"/>
          <p:cNvSpPr>
            <a:spLocks noChangeShapeType="1"/>
          </p:cNvSpPr>
          <p:nvPr/>
        </p:nvSpPr>
        <p:spPr bwMode="auto">
          <a:xfrm>
            <a:off x="611188" y="1106488"/>
            <a:ext cx="80645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  <p:sp>
        <p:nvSpPr>
          <p:cNvPr id="1152041" name="Line 41"/>
          <p:cNvSpPr>
            <a:spLocks noChangeShapeType="1"/>
          </p:cNvSpPr>
          <p:nvPr/>
        </p:nvSpPr>
        <p:spPr bwMode="auto">
          <a:xfrm>
            <a:off x="684213" y="4033838"/>
            <a:ext cx="8064500" cy="0"/>
          </a:xfrm>
          <a:prstGeom prst="line">
            <a:avLst/>
          </a:prstGeom>
          <a:noFill/>
          <a:ln w="25400">
            <a:solidFill>
              <a:srgbClr val="C0C0C0"/>
            </a:solidFill>
            <a:round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の観測対象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771090" name="Rectangle 18"/>
          <p:cNvSpPr>
            <a:spLocks noChangeArrowheads="1"/>
          </p:cNvSpPr>
          <p:nvPr/>
        </p:nvSpPr>
        <p:spPr bwMode="auto">
          <a:xfrm>
            <a:off x="700086" y="4786322"/>
            <a:ext cx="3943352" cy="70788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DPF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の観測可能距離</a:t>
            </a:r>
            <a:endParaRPr lang="en-US" altLang="ja-JP" sz="2000" b="1" dirty="0" smtClean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DDDDDD"/>
                </a:solidFill>
                <a:latin typeface="Tahoma" pitchFamily="34" charset="0"/>
              </a:rPr>
              <a:t>   ~ </a:t>
            </a:r>
            <a:r>
              <a:rPr lang="ja-JP" altLang="en-US" sz="20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銀河中心をカバー </a:t>
            </a:r>
            <a:r>
              <a:rPr lang="ja-JP" altLang="en-US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800" b="1" dirty="0" smtClean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(SNR&gt;5)</a:t>
            </a:r>
            <a:endParaRPr lang="ja-JP" altLang="en-US" sz="1800" b="1" dirty="0">
              <a:solidFill>
                <a:srgbClr val="DDDDDD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771076" name="AutoShape 4"/>
          <p:cNvSpPr>
            <a:spLocks noChangeArrowheads="1"/>
          </p:cNvSpPr>
          <p:nvPr/>
        </p:nvSpPr>
        <p:spPr bwMode="auto">
          <a:xfrm>
            <a:off x="715935" y="3429000"/>
            <a:ext cx="3616374" cy="1143008"/>
          </a:xfrm>
          <a:prstGeom prst="roundRect">
            <a:avLst>
              <a:gd name="adj" fmla="val 6731"/>
            </a:avLst>
          </a:prstGeom>
          <a:solidFill>
            <a:srgbClr val="CCFFCC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771079" name="Rectangle 7"/>
          <p:cNvSpPr>
            <a:spLocks noChangeArrowheads="1"/>
          </p:cNvSpPr>
          <p:nvPr/>
        </p:nvSpPr>
        <p:spPr bwMode="auto">
          <a:xfrm>
            <a:off x="801712" y="3468686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2000" b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BH</a:t>
            </a:r>
            <a:r>
              <a:rPr lang="ja-JP" altLang="en-US" sz="2000" b="1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準固有振動からの重力波</a:t>
            </a:r>
          </a:p>
        </p:txBody>
      </p:sp>
      <p:sp>
        <p:nvSpPr>
          <p:cNvPr id="771091" name="Rectangle 19"/>
          <p:cNvSpPr>
            <a:spLocks noChangeArrowheads="1"/>
          </p:cNvSpPr>
          <p:nvPr/>
        </p:nvSpPr>
        <p:spPr bwMode="auto">
          <a:xfrm>
            <a:off x="1189037" y="3919545"/>
            <a:ext cx="3170236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h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~ 10</a:t>
            </a:r>
            <a:r>
              <a:rPr lang="en-US" altLang="ja-JP" sz="1600" b="1" baseline="30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-15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, f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~  0.3 Hz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Distance 1Mpc, </a:t>
            </a:r>
            <a:r>
              <a:rPr lang="en-US" altLang="ja-JP" sz="1600" b="1" i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= 10</a:t>
            </a:r>
            <a:r>
              <a:rPr lang="en-US" altLang="ja-JP" sz="1600" b="1" baseline="30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5 </a:t>
            </a:r>
            <a:r>
              <a:rPr lang="en-US" altLang="ja-JP" sz="1600" b="1" i="1" dirty="0" err="1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 err="1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sun</a:t>
            </a:r>
            <a:r>
              <a:rPr lang="en-US" altLang="ja-JP" sz="1600" b="1" baseline="-14000" dirty="0">
                <a:solidFill>
                  <a:srgbClr val="99FF99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sp>
        <p:nvSpPr>
          <p:cNvPr id="771074" name="AutoShape 2"/>
          <p:cNvSpPr>
            <a:spLocks noChangeArrowheads="1"/>
          </p:cNvSpPr>
          <p:nvPr/>
        </p:nvSpPr>
        <p:spPr bwMode="auto">
          <a:xfrm>
            <a:off x="715935" y="2071678"/>
            <a:ext cx="3671889" cy="1182689"/>
          </a:xfrm>
          <a:prstGeom prst="roundRect">
            <a:avLst>
              <a:gd name="adj" fmla="val 6731"/>
            </a:avLst>
          </a:prstGeom>
          <a:solidFill>
            <a:srgbClr val="99CCFF">
              <a:alpha val="2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ja-JP" altLang="en-US"/>
          </a:p>
        </p:txBody>
      </p:sp>
      <p:sp>
        <p:nvSpPr>
          <p:cNvPr id="771080" name="Rectangle 8"/>
          <p:cNvSpPr>
            <a:spLocks noChangeArrowheads="1"/>
          </p:cNvSpPr>
          <p:nvPr/>
        </p:nvSpPr>
        <p:spPr bwMode="auto">
          <a:xfrm>
            <a:off x="715935" y="2068504"/>
            <a:ext cx="3657600" cy="40011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中間質量ブラックホール合体</a:t>
            </a:r>
          </a:p>
        </p:txBody>
      </p:sp>
      <p:sp>
        <p:nvSpPr>
          <p:cNvPr id="771087" name="Rectangle 15"/>
          <p:cNvSpPr>
            <a:spLocks noChangeArrowheads="1"/>
          </p:cNvSpPr>
          <p:nvPr/>
        </p:nvSpPr>
        <p:spPr bwMode="auto">
          <a:xfrm>
            <a:off x="1693862" y="2949574"/>
            <a:ext cx="2663825" cy="3365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観測時間</a:t>
            </a: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(~</a:t>
            </a:r>
            <a:r>
              <a:rPr lang="ja-JP" altLang="en-US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数千秒</a:t>
            </a:r>
            <a:r>
              <a:rPr lang="en-US" altLang="ja-JP" sz="1600" b="1" dirty="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</a:rPr>
              <a:t>)</a:t>
            </a:r>
          </a:p>
        </p:txBody>
      </p:sp>
      <p:sp>
        <p:nvSpPr>
          <p:cNvPr id="771092" name="Rectangle 20"/>
          <p:cNvSpPr>
            <a:spLocks noChangeArrowheads="1"/>
          </p:cNvSpPr>
          <p:nvPr/>
        </p:nvSpPr>
        <p:spPr bwMode="auto">
          <a:xfrm>
            <a:off x="1116012" y="2416174"/>
            <a:ext cx="3384550" cy="5810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h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lang="en-US" altLang="ja-JP" sz="1600" b="1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~ 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10</a:t>
            </a:r>
            <a:r>
              <a:rPr lang="en-US" altLang="ja-JP" sz="1600" b="1" baseline="30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-15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, f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~  4 Hz </a:t>
            </a:r>
          </a:p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Distance 10kpc, </a:t>
            </a:r>
            <a:r>
              <a:rPr lang="en-US" altLang="ja-JP" sz="1600" b="1" i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= 10</a:t>
            </a:r>
            <a:r>
              <a:rPr lang="en-US" altLang="ja-JP" sz="1600" b="1" baseline="30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3 </a:t>
            </a:r>
            <a:r>
              <a:rPr lang="en-US" altLang="ja-JP" sz="1600" b="1" i="1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M</a:t>
            </a:r>
            <a:r>
              <a:rPr lang="en-US" altLang="ja-JP" sz="1600" b="1" baseline="-14000" dirty="0" err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sun</a:t>
            </a:r>
            <a:r>
              <a:rPr lang="en-US" altLang="ja-JP" sz="1600" b="1" baseline="-14000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4" cstate="print"/>
          <a:srcRect b="16933"/>
          <a:stretch>
            <a:fillRect/>
          </a:stretch>
        </p:blipFill>
        <p:spPr bwMode="auto">
          <a:xfrm>
            <a:off x="4932363" y="1052513"/>
            <a:ext cx="3844925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29575" y="3111500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752479" y="1071546"/>
            <a:ext cx="3962397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我々の銀河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中心付近の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2000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  <a:r>
              <a:rPr lang="ja-JP" altLang="en-US" sz="2000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に関連する現象</a:t>
            </a:r>
            <a:endParaRPr kumimoji="1" lang="ja-JP" altLang="en-US" sz="20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2907" name="Rectangle 14"/>
          <p:cNvSpPr>
            <a:spLocks noChangeArrowheads="1"/>
          </p:cNvSpPr>
          <p:nvPr/>
        </p:nvSpPr>
        <p:spPr bwMode="auto">
          <a:xfrm>
            <a:off x="500034" y="5643578"/>
            <a:ext cx="4429156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他の手段では観測が</a:t>
            </a:r>
            <a:r>
              <a:rPr kumimoji="1" lang="ja-JP" altLang="en-US" sz="2000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困難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2000" b="1" kern="1200" dirty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これまでにない観測結果</a:t>
            </a:r>
            <a:r>
              <a:rPr kumimoji="1" lang="ja-JP" altLang="en-US" sz="20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となる</a:t>
            </a:r>
            <a:endParaRPr kumimoji="1" lang="ja-JP" altLang="en-US" sz="2000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905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71876"/>
            <a:ext cx="4367208" cy="2835364"/>
          </a:xfrm>
          <a:prstGeom prst="rect">
            <a:avLst/>
          </a:prstGeom>
          <a:noFill/>
          <a:ln w="15875" cap="flat" cmpd="sng">
            <a:noFill/>
            <a:prstDash val="solid"/>
            <a:miter lim="800000"/>
            <a:headEnd/>
            <a:tailEnd/>
          </a:ln>
          <a:effectLst/>
        </p:spPr>
      </p:pic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による重力波の観測</a:t>
            </a:r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37322" name="Rectangle 10"/>
          <p:cNvSpPr>
            <a:spLocks noChangeArrowheads="1"/>
          </p:cNvSpPr>
          <p:nvPr/>
        </p:nvSpPr>
        <p:spPr bwMode="auto">
          <a:xfrm>
            <a:off x="468313" y="1052513"/>
            <a:ext cx="4391025" cy="12652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我々の銀河中心内の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中間質量ブラックホール連星合体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     ブラックホール準固有振動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 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からの重力波が観測対象</a:t>
            </a:r>
          </a:p>
        </p:txBody>
      </p:sp>
      <p:pic>
        <p:nvPicPr>
          <p:cNvPr id="1037324" name="Picture 12" descr="bh-bh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99200" y="1052513"/>
            <a:ext cx="2449513" cy="147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7323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538" y="1093788"/>
            <a:ext cx="2159000" cy="13985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37325" name="Rectangle 13"/>
          <p:cNvSpPr>
            <a:spLocks noChangeArrowheads="1"/>
          </p:cNvSpPr>
          <p:nvPr/>
        </p:nvSpPr>
        <p:spPr bwMode="auto">
          <a:xfrm>
            <a:off x="611188" y="2565400"/>
            <a:ext cx="1944687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観測の意義</a:t>
            </a:r>
          </a:p>
        </p:txBody>
      </p:sp>
      <p:sp>
        <p:nvSpPr>
          <p:cNvPr id="1037326" name="Rectangle 14"/>
          <p:cNvSpPr>
            <a:spLocks noChangeArrowheads="1"/>
          </p:cNvSpPr>
          <p:nvPr/>
        </p:nvSpPr>
        <p:spPr bwMode="auto">
          <a:xfrm>
            <a:off x="827088" y="3016250"/>
            <a:ext cx="58324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</a:rPr>
              <a:t>他の手段では観測が困難な周波数 </a:t>
            </a:r>
            <a:r>
              <a:rPr lang="en-US" altLang="ja-JP" sz="1600" b="1" dirty="0">
                <a:solidFill>
                  <a:srgbClr val="EAEAEA"/>
                </a:solidFill>
                <a:latin typeface="Tahoma" pitchFamily="34" charset="0"/>
              </a:rPr>
              <a:t>(0.1Hz)</a:t>
            </a:r>
            <a:r>
              <a:rPr lang="ja-JP" altLang="en-US" sz="1600" b="1" dirty="0" err="1">
                <a:solidFill>
                  <a:srgbClr val="EAEAEA"/>
                </a:solidFill>
                <a:latin typeface="Tahoma" pitchFamily="34" charset="0"/>
              </a:rPr>
              <a:t>での</a:t>
            </a: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</a:rPr>
              <a:t>観測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600" b="1" dirty="0">
                <a:solidFill>
                  <a:srgbClr val="CCECFF"/>
                </a:solidFill>
                <a:latin typeface="Tahoma" pitchFamily="34" charset="0"/>
                <a:sym typeface="Wingdings" pitchFamily="2" charset="2"/>
              </a:rPr>
              <a:t>これまでにない観測結果</a:t>
            </a:r>
            <a:r>
              <a:rPr lang="ja-JP" altLang="en-US" sz="1600" b="1" dirty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となる</a:t>
            </a:r>
            <a:endParaRPr lang="ja-JP" altLang="en-US" sz="16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7327" name="Rectangle 15"/>
          <p:cNvSpPr>
            <a:spLocks noChangeArrowheads="1"/>
          </p:cNvSpPr>
          <p:nvPr/>
        </p:nvSpPr>
        <p:spPr bwMode="auto">
          <a:xfrm>
            <a:off x="1116013" y="4437063"/>
            <a:ext cx="5040312" cy="19700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例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M15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等の幾つかの球状星団に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600" b="1">
                <a:solidFill>
                  <a:srgbClr val="FFFF99"/>
                </a:solidFill>
                <a:latin typeface="Tahoma" pitchFamily="34" charset="0"/>
              </a:rPr>
              <a:t>3000Msun</a:t>
            </a:r>
            <a:r>
              <a:rPr lang="ja-JP" altLang="en-US" sz="1600" b="1">
                <a:solidFill>
                  <a:srgbClr val="FFFF99"/>
                </a:solidFill>
                <a:latin typeface="Tahoma" pitchFamily="34" charset="0"/>
              </a:rPr>
              <a:t>程度のブラックホール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がある，という説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その存在は確定していない．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　これらのブラックホールが連星であったり，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1-10Msun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程度のコンパクト天体が公転していれば，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DPF</a:t>
            </a: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で観測できる可能性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がある．</a:t>
            </a:r>
          </a:p>
        </p:txBody>
      </p:sp>
      <p:sp>
        <p:nvSpPr>
          <p:cNvPr id="1037330" name="Rectangle 18"/>
          <p:cNvSpPr>
            <a:spLocks noChangeArrowheads="1"/>
          </p:cNvSpPr>
          <p:nvPr/>
        </p:nvSpPr>
        <p:spPr bwMode="auto">
          <a:xfrm>
            <a:off x="1116013" y="3736975"/>
            <a:ext cx="45370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運用中に，我々の銀河で，電磁波による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別の観測から導かれた仮説を否定できる可能性．</a:t>
            </a:r>
          </a:p>
        </p:txBody>
      </p:sp>
      <p:pic>
        <p:nvPicPr>
          <p:cNvPr id="1037332" name="Picture 20" descr="print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67400" y="3244850"/>
            <a:ext cx="3203575" cy="2846388"/>
          </a:xfrm>
          <a:prstGeom prst="rect">
            <a:avLst/>
          </a:prstGeom>
          <a:noFill/>
        </p:spPr>
      </p:pic>
      <p:sp>
        <p:nvSpPr>
          <p:cNvPr id="1037335" name="Rectangle 23"/>
          <p:cNvSpPr>
            <a:spLocks noChangeArrowheads="1"/>
          </p:cNvSpPr>
          <p:nvPr/>
        </p:nvSpPr>
        <p:spPr bwMode="auto">
          <a:xfrm>
            <a:off x="7667625" y="6165850"/>
            <a:ext cx="1403350" cy="227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800" b="1">
                <a:solidFill>
                  <a:srgbClr val="FFFF99"/>
                </a:solidFill>
                <a:latin typeface="Tahoma" pitchFamily="34" charset="0"/>
              </a:rPr>
              <a:t>Credit: NASA, STScI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角丸四角形 12"/>
          <p:cNvSpPr/>
          <p:nvPr/>
        </p:nvSpPr>
        <p:spPr bwMode="auto">
          <a:xfrm>
            <a:off x="500034" y="1928802"/>
            <a:ext cx="4143404" cy="4429156"/>
          </a:xfrm>
          <a:prstGeom prst="roundRect">
            <a:avLst>
              <a:gd name="adj" fmla="val 3200"/>
            </a:avLst>
          </a:prstGeom>
          <a:solidFill>
            <a:srgbClr val="99CCFF">
              <a:alpha val="2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地球重力場観測</a:t>
            </a:r>
            <a:endParaRPr kumimoji="1" lang="ja-JP" altLang="en-US" dirty="0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94658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6500"/>
          <a:stretch>
            <a:fillRect/>
          </a:stretch>
        </p:blipFill>
        <p:spPr bwMode="auto">
          <a:xfrm>
            <a:off x="603250" y="2003425"/>
            <a:ext cx="3968750" cy="377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4659" name="Rectangle 2"/>
          <p:cNvSpPr>
            <a:spLocks noChangeArrowheads="1"/>
          </p:cNvSpPr>
          <p:nvPr/>
        </p:nvSpPr>
        <p:spPr bwMode="auto">
          <a:xfrm>
            <a:off x="4800600" y="13716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endParaRPr kumimoji="1" lang="ja-JP" altLang="ja-JP" sz="2400" kern="1200">
              <a:solidFill>
                <a:srgbClr val="003366"/>
              </a:solidFill>
              <a:latin typeface="HGP創英角ｺﾞｼｯｸUB" pitchFamily="50" charset="-128"/>
              <a:ea typeface="HGP創英角ｺﾞｼｯｸUB" pitchFamily="50" charset="-128"/>
              <a:cs typeface="+mn-cs"/>
            </a:endParaRPr>
          </a:p>
        </p:txBody>
      </p:sp>
      <p:sp>
        <p:nvSpPr>
          <p:cNvPr id="1094660" name="Rectangle 3"/>
          <p:cNvSpPr>
            <a:spLocks noChangeArrowheads="1"/>
          </p:cNvSpPr>
          <p:nvPr/>
        </p:nvSpPr>
        <p:spPr bwMode="auto">
          <a:xfrm>
            <a:off x="468313" y="928670"/>
            <a:ext cx="7747000" cy="156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人工衛星の軌道から地球重力ポテンシャルを検知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2000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　　</a:t>
            </a: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2</a:t>
            </a:r>
            <a:r>
              <a:rPr kumimoji="1" lang="ja-JP" altLang="en-US" sz="2000" kern="1200" dirty="0" err="1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つの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観測モード</a:t>
            </a:r>
            <a:r>
              <a:rPr kumimoji="1" lang="en-US" altLang="ja-JP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: </a:t>
            </a:r>
            <a:r>
              <a:rPr kumimoji="1" lang="ja-JP" altLang="en-US" sz="2000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kumimoji="1" lang="ja-JP" altLang="en-US" sz="2000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ＧＰＳ受信機</a:t>
            </a:r>
            <a:r>
              <a:rPr lang="en-US" altLang="ja-JP" sz="20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 + </a:t>
            </a:r>
            <a:r>
              <a:rPr kumimoji="1" lang="ja-JP" altLang="en-US" sz="2000" kern="1200" dirty="0" smtClean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</a:rPr>
              <a:t>加速度計</a:t>
            </a:r>
            <a:r>
              <a:rPr kumimoji="1" lang="ja-JP" altLang="en-US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 </a:t>
            </a:r>
            <a:r>
              <a:rPr kumimoji="1" lang="en-US" altLang="ja-JP" sz="2000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,  </a:t>
            </a:r>
            <a:r>
              <a:rPr kumimoji="1" lang="ja-JP" altLang="en-US" sz="2000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</a:rPr>
              <a:t>重力勾配計</a:t>
            </a:r>
            <a:endParaRPr kumimoji="1" lang="ja-JP" altLang="en-US" sz="2400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1094663" name="Rectangle 3"/>
          <p:cNvSpPr>
            <a:spLocks noChangeArrowheads="1"/>
          </p:cNvSpPr>
          <p:nvPr/>
        </p:nvSpPr>
        <p:spPr bwMode="auto">
          <a:xfrm>
            <a:off x="2627313" y="2420938"/>
            <a:ext cx="280828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2000" b="1" kern="1200">
                <a:solidFill>
                  <a:srgbClr val="FF0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2000" b="1" kern="1200">
                <a:solidFill>
                  <a:srgbClr val="FF03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</a:p>
        </p:txBody>
      </p:sp>
      <p:sp>
        <p:nvSpPr>
          <p:cNvPr id="1094664" name="Rectangle 3"/>
          <p:cNvSpPr>
            <a:spLocks noChangeArrowheads="1"/>
          </p:cNvSpPr>
          <p:nvPr/>
        </p:nvSpPr>
        <p:spPr bwMode="auto">
          <a:xfrm>
            <a:off x="4929188" y="5357826"/>
            <a:ext cx="3757612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</a:t>
            </a: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GRACE-FO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の間の期間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2012-16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年を埋める可能性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　</a:t>
            </a:r>
            <a:r>
              <a:rPr kumimoji="1" lang="ja-JP" altLang="en-US" sz="1800" b="1" kern="120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独自の成果</a:t>
            </a:r>
            <a:r>
              <a:rPr kumimoji="1" lang="en-US" altLang="ja-JP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, </a:t>
            </a:r>
            <a:r>
              <a:rPr kumimoji="1" lang="ja-JP" altLang="en-US" sz="1800" b="1" kern="120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国際貢献</a:t>
            </a:r>
            <a:endParaRPr kumimoji="1" lang="ja-JP" altLang="en-US" sz="1800" b="1" kern="120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94665" name="Rectangle 3"/>
          <p:cNvSpPr>
            <a:spLocks noChangeArrowheads="1"/>
          </p:cNvSpPr>
          <p:nvPr/>
        </p:nvSpPr>
        <p:spPr bwMode="auto">
          <a:xfrm>
            <a:off x="990601" y="5791200"/>
            <a:ext cx="3581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東京大字地震研・新谷氏、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京都大学・</a:t>
            </a:r>
            <a:r>
              <a:rPr kumimoji="1" lang="ja-JP" altLang="en-US" sz="14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福田氏の</a:t>
            </a: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資料</a:t>
            </a:r>
            <a:r>
              <a:rPr kumimoji="1" lang="en-US" altLang="ja-JP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/</a:t>
            </a:r>
            <a:r>
              <a:rPr kumimoji="1" lang="ja-JP" altLang="en-US" sz="1400" b="1" kern="1200" dirty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情報提供</a:t>
            </a:r>
          </a:p>
        </p:txBody>
      </p:sp>
      <p:sp>
        <p:nvSpPr>
          <p:cNvPr id="14" name="角丸四角形 13"/>
          <p:cNvSpPr/>
          <p:nvPr/>
        </p:nvSpPr>
        <p:spPr bwMode="auto">
          <a:xfrm>
            <a:off x="5000628" y="3214686"/>
            <a:ext cx="3429024" cy="2071702"/>
          </a:xfrm>
          <a:prstGeom prst="roundRect">
            <a:avLst>
              <a:gd name="adj" fmla="val 8698"/>
            </a:avLst>
          </a:prstGeom>
          <a:solidFill>
            <a:srgbClr val="CCECFF">
              <a:alpha val="10000"/>
            </a:srgbClr>
          </a:solidFill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  <p:sp>
        <p:nvSpPr>
          <p:cNvPr id="15" name="Rectangle 3"/>
          <p:cNvSpPr>
            <a:spLocks noChangeArrowheads="1"/>
          </p:cNvSpPr>
          <p:nvPr/>
        </p:nvSpPr>
        <p:spPr bwMode="auto">
          <a:xfrm>
            <a:off x="4857752" y="1928802"/>
            <a:ext cx="3143272" cy="50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GRACE, GOCE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が稼働中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6" name="Rectangle 3"/>
          <p:cNvSpPr>
            <a:spLocks noChangeArrowheads="1"/>
          </p:cNvSpPr>
          <p:nvPr/>
        </p:nvSpPr>
        <p:spPr bwMode="auto">
          <a:xfrm>
            <a:off x="4857752" y="2357430"/>
            <a:ext cx="4143404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次世代計画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</a:rPr>
              <a:t>GRACE-FO</a:t>
            </a: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と同等 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マイクロ波測距</a:t>
            </a: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en-US" sz="1800" b="1" kern="1200" dirty="0">
              <a:solidFill>
                <a:srgbClr val="F8F8F8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5000628" y="3214686"/>
            <a:ext cx="3857652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  <a:r>
              <a:rPr kumimoji="1" lang="ja-JP" altLang="en-US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</a:t>
            </a:r>
            <a:endParaRPr lang="en-US" altLang="ja-JP" sz="18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spcBef>
                <a:spcPct val="20000"/>
              </a:spcBef>
              <a:spcAft>
                <a:spcPct val="0"/>
              </a:spcAft>
              <a:buClr>
                <a:srgbClr val="003366"/>
              </a:buClr>
              <a:buSzPct val="60000"/>
              <a:buFont typeface="Wingdings" pitchFamily="2" charset="2"/>
              <a:buNone/>
            </a:pPr>
            <a:r>
              <a:rPr kumimoji="1" lang="en-US" altLang="ja-JP" sz="1800" b="1" kern="1200" dirty="0" smtClean="0">
                <a:solidFill>
                  <a:srgbClr val="F8F8F8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L ~ 220km,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ΔL ~ 5</a:t>
            </a:r>
            <a:r>
              <a:rPr lang="en-US" altLang="ja-JP" sz="1800" b="1" dirty="0" smtClean="0">
                <a:solidFill>
                  <a:srgbClr val="F8F8F8"/>
                </a:solidFill>
                <a:latin typeface="Symbol" pitchFamily="18" charset="2"/>
              </a:rPr>
              <a:t>m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2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    L ~ 0.3m, ΔL ~ 10</a:t>
            </a:r>
            <a:r>
              <a:rPr lang="en-US" altLang="ja-JP" sz="1800" b="1" baseline="30000" dirty="0" smtClean="0">
                <a:solidFill>
                  <a:srgbClr val="F8F8F8"/>
                </a:solidFill>
                <a:latin typeface="Tahoma" pitchFamily="34" charset="0"/>
              </a:rPr>
              <a:t>-11</a:t>
            </a:r>
            <a:r>
              <a:rPr lang="ja-JP" altLang="en-US" sz="18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</a:rPr>
              <a:t>m</a:t>
            </a:r>
          </a:p>
          <a:p>
            <a:pPr algn="l">
              <a:spcBef>
                <a:spcPct val="20000"/>
              </a:spcBef>
              <a:buClr>
                <a:srgbClr val="003366"/>
              </a:buClr>
              <a:buSzPct val="60000"/>
              <a:buNone/>
            </a:pPr>
            <a:r>
              <a:rPr lang="en-US" altLang="ja-JP" sz="18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  </a:t>
            </a:r>
            <a:r>
              <a:rPr lang="en-US" altLang="ja-JP" sz="1800" b="1" dirty="0" smtClean="0">
                <a:solidFill>
                  <a:srgbClr val="CCECFF"/>
                </a:solidFill>
                <a:latin typeface="Tahoma" pitchFamily="34" charset="0"/>
              </a:rPr>
              <a:t>ΔL/L ~ 3 x 10</a:t>
            </a:r>
            <a:r>
              <a:rPr lang="en-US" altLang="ja-JP" sz="1800" b="1" baseline="30000" dirty="0" smtClean="0">
                <a:solidFill>
                  <a:srgbClr val="CCECFF"/>
                </a:solidFill>
                <a:latin typeface="Tahoma" pitchFamily="34" charset="0"/>
              </a:rPr>
              <a:t>-11</a:t>
            </a:r>
            <a:endParaRPr lang="en-US" altLang="ja-JP" sz="1800" b="1" dirty="0" smtClean="0">
              <a:solidFill>
                <a:srgbClr val="CCECFF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タイトル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" name="フッター プレースホルダ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84424" name="Rectangle 8"/>
          <p:cNvSpPr>
            <a:spLocks noChangeArrowheads="1"/>
          </p:cNvSpPr>
          <p:nvPr/>
        </p:nvSpPr>
        <p:spPr bwMode="auto">
          <a:xfrm>
            <a:off x="179388" y="836613"/>
            <a:ext cx="8856662" cy="5616575"/>
          </a:xfrm>
          <a:prstGeom prst="rect">
            <a:avLst/>
          </a:prstGeom>
          <a:solidFill>
            <a:srgbClr val="FFFFFF">
              <a:alpha val="95000"/>
            </a:srgbClr>
          </a:solid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pic>
        <p:nvPicPr>
          <p:cNvPr id="108441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10100" y="3690938"/>
            <a:ext cx="4143375" cy="790575"/>
          </a:xfrm>
          <a:prstGeom prst="rect">
            <a:avLst/>
          </a:prstGeom>
          <a:noFill/>
          <a:ln w="76200" cap="sq">
            <a:noFill/>
            <a:miter lim="800000"/>
            <a:headEnd/>
            <a:tailEnd/>
          </a:ln>
        </p:spPr>
      </p:pic>
      <p:sp>
        <p:nvSpPr>
          <p:cNvPr id="1084419" name="Rectangle 2"/>
          <p:cNvSpPr>
            <a:spLocks noChangeArrowheads="1"/>
          </p:cNvSpPr>
          <p:nvPr/>
        </p:nvSpPr>
        <p:spPr bwMode="auto">
          <a:xfrm>
            <a:off x="4800600" y="1371600"/>
            <a:ext cx="1981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endParaRPr lang="ja-JP" altLang="ja-JP">
              <a:latin typeface="平成角ゴシック" charset="-128"/>
              <a:ea typeface="平成角ゴシック" charset="-128"/>
            </a:endParaRPr>
          </a:p>
        </p:txBody>
      </p:sp>
      <p:sp>
        <p:nvSpPr>
          <p:cNvPr id="1084420" name="Rectangle 3"/>
          <p:cNvSpPr>
            <a:spLocks noChangeArrowheads="1"/>
          </p:cNvSpPr>
          <p:nvPr/>
        </p:nvSpPr>
        <p:spPr bwMode="auto">
          <a:xfrm>
            <a:off x="468313" y="920750"/>
            <a:ext cx="8424862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CHAMP(2000.7)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高度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400km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</a:t>
            </a:r>
            <a:r>
              <a:rPr lang="ja-JP" altLang="en-US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静電型加速度計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搭載　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-&gt;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</a:t>
            </a:r>
            <a:r>
              <a:rPr lang="ja-JP" altLang="en-US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非重力ドラッグ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（大気抵抗、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	輻射圧等）を検知して補正・・・</a:t>
            </a:r>
            <a:r>
              <a:rPr lang="ja-JP" altLang="en-US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ジオイド精度数</a:t>
            </a:r>
            <a:r>
              <a:rPr lang="en-US" altLang="ja-JP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cm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GRACE(2002.3)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高度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500km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双子衛星 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-&gt; 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軌道の空間微分検知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</a:t>
            </a:r>
            <a:r>
              <a:rPr lang="ja-JP" altLang="en-US" sz="2000">
                <a:solidFill>
                  <a:srgbClr val="FF0000"/>
                </a:solidFill>
                <a:latin typeface="平成角ゴシック" charset="-128"/>
                <a:ea typeface="平成角ゴシック" charset="-128"/>
              </a:rPr>
              <a:t>空間微分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による高次（短波長）項の強調・・・精度数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mm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GOCE(2009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予定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)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高度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300km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　重力偏差計</a:t>
            </a:r>
            <a:r>
              <a:rPr lang="en-US" altLang="ja-JP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-&gt;</a:t>
            </a: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重力の空間微分、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2000">
                <a:solidFill>
                  <a:srgbClr val="00CC00"/>
                </a:solidFill>
                <a:latin typeface="平成角ゴシック" charset="-128"/>
                <a:ea typeface="平成角ゴシック" charset="-128"/>
              </a:rPr>
              <a:t>						高次項の強調</a:t>
            </a:r>
          </a:p>
        </p:txBody>
      </p:sp>
      <p:pic>
        <p:nvPicPr>
          <p:cNvPr id="1084421" name="Picture 4" descr="grace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8925" y="3333750"/>
            <a:ext cx="4321175" cy="274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4422" name="Rectangle 3"/>
          <p:cNvSpPr>
            <a:spLocks noChangeArrowheads="1"/>
          </p:cNvSpPr>
          <p:nvPr/>
        </p:nvSpPr>
        <p:spPr bwMode="auto">
          <a:xfrm>
            <a:off x="288925" y="6073775"/>
            <a:ext cx="6000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en-US" altLang="ja-JP" sz="1800" b="1">
                <a:solidFill>
                  <a:srgbClr val="9900CC"/>
                </a:solidFill>
                <a:latin typeface="ＭＳ Ｐゴシック" pitchFamily="50" charset="-128"/>
                <a:ea typeface="ＭＳ Ｐゴシック" pitchFamily="50" charset="-128"/>
              </a:rPr>
              <a:t>GRACE</a:t>
            </a:r>
            <a:r>
              <a:rPr lang="ja-JP" altLang="en-US" sz="1800" b="1">
                <a:solidFill>
                  <a:srgbClr val="9900CC"/>
                </a:solidFill>
                <a:latin typeface="ＭＳ Ｐゴシック" pitchFamily="50" charset="-128"/>
                <a:ea typeface="ＭＳ Ｐゴシック" pitchFamily="50" charset="-128"/>
              </a:rPr>
              <a:t>で検知された密度（</a:t>
            </a:r>
            <a:r>
              <a:rPr lang="en-US" altLang="ja-JP" sz="1800" b="1">
                <a:solidFill>
                  <a:srgbClr val="9900CC"/>
                </a:solidFill>
                <a:latin typeface="ＭＳ Ｐゴシック" pitchFamily="50" charset="-128"/>
                <a:ea typeface="ＭＳ Ｐゴシック" pitchFamily="50" charset="-128"/>
              </a:rPr>
              <a:t>=</a:t>
            </a:r>
            <a:r>
              <a:rPr lang="ja-JP" altLang="en-US" sz="1800" b="1">
                <a:solidFill>
                  <a:srgbClr val="9900CC"/>
                </a:solidFill>
                <a:latin typeface="ＭＳ Ｐゴシック" pitchFamily="50" charset="-128"/>
                <a:ea typeface="ＭＳ Ｐゴシック" pitchFamily="50" charset="-128"/>
              </a:rPr>
              <a:t>水分布）変化</a:t>
            </a:r>
          </a:p>
        </p:txBody>
      </p:sp>
      <p:sp>
        <p:nvSpPr>
          <p:cNvPr id="1084423" name="Rectangle 3"/>
          <p:cNvSpPr>
            <a:spLocks noChangeArrowheads="1"/>
          </p:cNvSpPr>
          <p:nvPr/>
        </p:nvSpPr>
        <p:spPr bwMode="auto">
          <a:xfrm>
            <a:off x="4568825" y="4481513"/>
            <a:ext cx="43243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重力ポテンシャルの球面調和関数展開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・通常は軌道高度</a:t>
            </a:r>
            <a:r>
              <a:rPr lang="en-US" altLang="ja-JP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(r-R)</a:t>
            </a: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程度の空間分解能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・空間微分を検知することにより高次項</a:t>
            </a:r>
          </a:p>
          <a:p>
            <a:pPr algn="l">
              <a:spcBef>
                <a:spcPct val="20000"/>
              </a:spcBef>
              <a:buClr>
                <a:schemeClr val="tx2"/>
              </a:buClr>
              <a:buSzPct val="60000"/>
              <a:buFont typeface="Wingdings" pitchFamily="2" charset="2"/>
              <a:buNone/>
            </a:pP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（</a:t>
            </a:r>
            <a:r>
              <a:rPr lang="en-US" altLang="ja-JP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l</a:t>
            </a:r>
            <a:r>
              <a:rPr lang="ja-JP" altLang="en-US" sz="1800" b="1">
                <a:solidFill>
                  <a:srgbClr val="002060"/>
                </a:solidFill>
                <a:latin typeface="ＭＳ Ｐゴシック" pitchFamily="50" charset="-128"/>
                <a:ea typeface="ＭＳ Ｐゴシック" pitchFamily="50" charset="-128"/>
              </a:rPr>
              <a:t>：大）が強調される</a:t>
            </a:r>
          </a:p>
        </p:txBody>
      </p:sp>
      <p:sp>
        <p:nvSpPr>
          <p:cNvPr id="1084426" name="Rectangle 10"/>
          <p:cNvSpPr>
            <a:spLocks noChangeArrowheads="1"/>
          </p:cNvSpPr>
          <p:nvPr/>
        </p:nvSpPr>
        <p:spPr bwMode="auto">
          <a:xfrm>
            <a:off x="838200" y="0"/>
            <a:ext cx="6629400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lnSpc>
                <a:spcPct val="120000"/>
              </a:lnSpc>
              <a:buFontTx/>
              <a:buNone/>
            </a:pPr>
            <a:r>
              <a:rPr lang="ja-JP" altLang="en-US" b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諸外国の衛星重力ミッション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2850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5075" y="768542"/>
            <a:ext cx="8513205" cy="5708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637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初期宇宙の観測</a:t>
            </a:r>
            <a:endParaRPr lang="ja-JP" altLang="en-US" dirty="0"/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正方形/長方形 5"/>
          <p:cNvSpPr/>
          <p:nvPr/>
        </p:nvSpPr>
        <p:spPr>
          <a:xfrm>
            <a:off x="142844" y="5929330"/>
            <a:ext cx="278603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en-US" altLang="ja-JP" sz="900" b="1" dirty="0" smtClean="0">
                <a:solidFill>
                  <a:srgbClr val="F8F8F8"/>
                </a:solidFill>
                <a:latin typeface="+mn-lt"/>
              </a:rPr>
              <a:t>Background:</a:t>
            </a:r>
          </a:p>
          <a:p>
            <a:pPr algn="l">
              <a:buNone/>
            </a:pPr>
            <a:r>
              <a:rPr lang="en-US" altLang="ja-JP" sz="900" b="1" dirty="0" smtClean="0">
                <a:solidFill>
                  <a:srgbClr val="F8F8F8"/>
                </a:solidFill>
                <a:latin typeface="+mn-lt"/>
              </a:rPr>
              <a:t>original figure by </a:t>
            </a:r>
          </a:p>
          <a:p>
            <a:pPr algn="l">
              <a:buNone/>
            </a:pPr>
            <a:r>
              <a:rPr lang="en-US" altLang="ja-JP" sz="900" b="1" dirty="0" smtClean="0">
                <a:solidFill>
                  <a:srgbClr val="F8F8F8"/>
                </a:solidFill>
                <a:latin typeface="+mn-lt"/>
              </a:rPr>
              <a:t>NASA/WMAP Science Team</a:t>
            </a:r>
            <a:endParaRPr lang="ja-JP" altLang="en-US" sz="900" b="1" dirty="0">
              <a:solidFill>
                <a:srgbClr val="F8F8F8"/>
              </a:solidFill>
              <a:latin typeface="+mn-lt"/>
            </a:endParaRP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衛星重力ミッション </a:t>
            </a:r>
            <a:r>
              <a:rPr lang="en-US" altLang="ja-JP"/>
              <a:t>(1)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1025027" name="Rectangle 3"/>
          <p:cNvSpPr>
            <a:spLocks noChangeArrowheads="1"/>
          </p:cNvSpPr>
          <p:nvPr/>
        </p:nvSpPr>
        <p:spPr bwMode="auto">
          <a:xfrm>
            <a:off x="468313" y="692150"/>
            <a:ext cx="5111750" cy="4270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CHAMP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Cha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llenging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ini-satellite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P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ayload)</a:t>
            </a:r>
          </a:p>
        </p:txBody>
      </p:sp>
      <p:sp>
        <p:nvSpPr>
          <p:cNvPr id="1025028" name="Rectangle 4"/>
          <p:cNvSpPr>
            <a:spLocks noChangeArrowheads="1"/>
          </p:cNvSpPr>
          <p:nvPr/>
        </p:nvSpPr>
        <p:spPr bwMode="auto">
          <a:xfrm>
            <a:off x="611188" y="1196975"/>
            <a:ext cx="49688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衛星に搭載した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受信機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 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精密軌道決定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地球重力場観測 </a:t>
            </a:r>
          </a:p>
        </p:txBody>
      </p:sp>
      <p:sp>
        <p:nvSpPr>
          <p:cNvPr id="1025029" name="Rectangle 5"/>
          <p:cNvSpPr>
            <a:spLocks noChangeArrowheads="1"/>
          </p:cNvSpPr>
          <p:nvPr/>
        </p:nvSpPr>
        <p:spPr bwMode="auto">
          <a:xfrm>
            <a:off x="611188" y="2098675"/>
            <a:ext cx="4824412" cy="39227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打上げ日     2000.07.15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(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設計寿命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ja-JP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　　   凖極・円軌道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　470km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傾斜角  83度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ja-JP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開発機関       DLR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CNES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ACC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),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NASA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 receiver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ja-JP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搭載機器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(1) ACC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（STAR加速度計）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測定周波数     0.0001－0.1Hz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測定範囲　     ±0.0001ms</a:t>
            </a:r>
            <a:r>
              <a:rPr kumimoji="1" lang="ja-JP" altLang="ja-JP" sz="1200" b="1" kern="1200" baseline="300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－2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測定分解能    </a:t>
            </a:r>
            <a:r>
              <a:rPr kumimoji="1" lang="ja-JP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　　＜3×10</a:t>
            </a:r>
            <a:r>
              <a:rPr kumimoji="1" lang="ja-JP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- </a:t>
            </a:r>
            <a:r>
              <a:rPr kumimoji="1" lang="ja-JP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3×10</a:t>
            </a:r>
            <a:r>
              <a:rPr kumimoji="1" lang="ja-JP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-8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ms</a:t>
            </a:r>
            <a:r>
              <a:rPr kumimoji="1" lang="en-US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</a:t>
            </a:r>
            <a:r>
              <a:rPr kumimoji="1" lang="ja-JP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ja-JP" altLang="ja-JP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角加速度　  ＜1×10</a:t>
            </a:r>
            <a:r>
              <a:rPr kumimoji="1" lang="ja-JP" altLang="ja-JP" sz="1200" b="1" kern="1200" baseline="300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-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5×10</a:t>
            </a:r>
            <a:r>
              <a:rPr kumimoji="1" lang="ja-JP" altLang="ja-JP" sz="1200" b="1" kern="1200" baseline="300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 baseline="300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rad･s</a:t>
            </a:r>
            <a:r>
              <a:rPr kumimoji="1" lang="ja-JP" altLang="ja-JP" sz="1200" b="1" kern="1200" baseline="300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</a:t>
            </a:r>
            <a:endParaRPr kumimoji="1" lang="ja-JP" altLang="ja-JP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(2) GPS receiver        周波数  50Hz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(3) LRR（レーザー反射器）       口径　38.0mm×4枚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(4) OVM/FRD（スカラー／ベクトル磁力計）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測定範囲       ±65,000nT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測定精度       ＜0.5nT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空間分解能     150m（along the orbit）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(5) DIDM（イオン測定器）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衛星寸法       4.3m（長さ）×0.75m（高さ）×1.62m（底部）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       磁力計取付展開ブーム長　4m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　　       522kg　（ペイロード重量　25kg）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消費電力       140W（ペイロード　45W）</a:t>
            </a:r>
          </a:p>
        </p:txBody>
      </p:sp>
      <p:pic>
        <p:nvPicPr>
          <p:cNvPr id="1025031" name="Picture 7" descr="cham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43488" y="1600200"/>
            <a:ext cx="3921125" cy="2765425"/>
          </a:xfrm>
          <a:prstGeom prst="rect">
            <a:avLst/>
          </a:prstGeom>
          <a:noFill/>
        </p:spPr>
      </p:pic>
      <p:sp>
        <p:nvSpPr>
          <p:cNvPr id="1025032" name="Rectangle 8"/>
          <p:cNvSpPr>
            <a:spLocks noChangeArrowheads="1"/>
          </p:cNvSpPr>
          <p:nvPr/>
        </p:nvSpPr>
        <p:spPr bwMode="auto">
          <a:xfrm>
            <a:off x="5651500" y="4797425"/>
            <a:ext cx="3168650" cy="13017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参考：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GFZ Potsdam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http://op.gfz-potsdam.de/champ/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総覧 世界の地球観測衛星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－web版－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財団法人　リモート・センシング技術センター</a:t>
            </a:r>
            <a:endParaRPr kumimoji="1" lang="ja-JP" altLang="en-US" sz="1200" b="1" kern="120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http://www.restec.or.jp/databook/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9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衛星重力ミッション </a:t>
            </a:r>
            <a:r>
              <a:rPr lang="en-US" altLang="ja-JP"/>
              <a:t>(2)</a:t>
            </a:r>
          </a:p>
        </p:txBody>
      </p:sp>
      <p:sp>
        <p:nvSpPr>
          <p:cNvPr id="7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pic>
        <p:nvPicPr>
          <p:cNvPr id="1020934" name="Picture 6" descr="GRACE_D2001_0828_C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908050"/>
            <a:ext cx="3551238" cy="5400675"/>
          </a:xfrm>
          <a:prstGeom prst="rect">
            <a:avLst/>
          </a:prstGeom>
          <a:noFill/>
        </p:spPr>
      </p:pic>
      <p:sp>
        <p:nvSpPr>
          <p:cNvPr id="1020935" name="Rectangle 7"/>
          <p:cNvSpPr>
            <a:spLocks noChangeArrowheads="1"/>
          </p:cNvSpPr>
          <p:nvPr/>
        </p:nvSpPr>
        <p:spPr bwMode="auto">
          <a:xfrm>
            <a:off x="468313" y="692150"/>
            <a:ext cx="4824412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GRACE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ravity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ecovery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a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nd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limate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xperiment)</a:t>
            </a:r>
          </a:p>
        </p:txBody>
      </p:sp>
      <p:sp>
        <p:nvSpPr>
          <p:cNvPr id="1020938" name="Rectangle 10"/>
          <p:cNvSpPr>
            <a:spLocks noChangeArrowheads="1"/>
          </p:cNvSpPr>
          <p:nvPr/>
        </p:nvSpPr>
        <p:spPr bwMode="auto">
          <a:xfrm>
            <a:off x="539750" y="1341438"/>
            <a:ext cx="4968875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機の衛星のタンデム飛行による衛星重力ミッション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GPS,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マイクロ波リンクによる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衛星の相対距離変化測定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地球重力場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電離層・大気圏の垂直構造の観測</a:t>
            </a:r>
          </a:p>
        </p:txBody>
      </p:sp>
      <p:sp>
        <p:nvSpPr>
          <p:cNvPr id="1020939" name="Rectangle 11"/>
          <p:cNvSpPr>
            <a:spLocks noChangeArrowheads="1"/>
          </p:cNvSpPr>
          <p:nvPr/>
        </p:nvSpPr>
        <p:spPr bwMode="auto">
          <a:xfrm>
            <a:off x="611188" y="2328863"/>
            <a:ext cx="4824412" cy="4124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打上げ日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2002.03.17  (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ミッション期間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　　	太陽同期軌道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　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500km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軌道傾斜角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89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度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衛星間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220km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開発機関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NASA(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米国）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DLR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（ドイツ）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観測機器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(1) KBR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K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バンド測距装置）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GPS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受信機を組み合わせたマイクロ波リンク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衛星間距離変化決定精度　　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1μm/s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(2) ACC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（相対距離変化補正用加速度計）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</a:t>
            </a:r>
            <a:r>
              <a:rPr kumimoji="1" lang="ja-JP" altLang="en-US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加速度分解能 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1×10</a:t>
            </a:r>
            <a:r>
              <a:rPr kumimoji="1" lang="en-US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-10</a:t>
            </a:r>
            <a:r>
              <a:rPr kumimoji="1" lang="en-US" altLang="ja-JP" sz="1200" b="1" kern="12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ms</a:t>
            </a:r>
            <a:r>
              <a:rPr kumimoji="1" lang="en-US" altLang="ja-JP" sz="1200" b="1" kern="1200" baseline="3000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(3) CSA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（衛星方向感知恒星カメラ）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(4) GPS Receiver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衛星航行データおよび地球周縁掩蔽による電離層・大気圏の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垂直構造データ取得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(5) LRR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（レーザ反射器）   測距精度  ＜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5mm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衛星形状・寸法  台形断面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　　　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3.122m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（長さ）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×0.72m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（高さ）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×1.642m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（底部幅）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　　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432kg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（ペイロード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40kg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、燃料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34kg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消費電力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150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－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210W 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（ペイロード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75W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、熱制御　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－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50W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開発費用	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9,680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万ドル （</a:t>
            </a:r>
            <a:r>
              <a:rPr kumimoji="1" lang="en-US" altLang="ja-JP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</a:t>
            </a:r>
            <a:r>
              <a:rPr kumimoji="1" lang="ja-JP" altLang="en-US" sz="1200" b="1" kern="120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機合計）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2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衛星重力ミッション </a:t>
            </a:r>
            <a:r>
              <a:rPr lang="en-US" altLang="ja-JP"/>
              <a:t>(3)</a:t>
            </a:r>
          </a:p>
        </p:txBody>
      </p:sp>
      <p:sp>
        <p:nvSpPr>
          <p:cNvPr id="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000066"/>
                </a:solidFill>
                <a:latin typeface="Tahoma"/>
                <a:ea typeface="HGP創英角ｺﾞｼｯｸUB"/>
                <a:cs typeface="+mn-cs"/>
              </a:rPr>
              <a:t>)</a:t>
            </a:r>
            <a:endParaRPr lang="en-US" altLang="ja-JP" sz="1200" b="1" kern="1200">
              <a:solidFill>
                <a:srgbClr val="000066"/>
              </a:solidFill>
              <a:latin typeface="Tahoma"/>
              <a:ea typeface="HGP創英角ｺﾞｼｯｸUB"/>
              <a:cs typeface="+mn-cs"/>
            </a:endParaRPr>
          </a:p>
        </p:txBody>
      </p:sp>
      <p:sp>
        <p:nvSpPr>
          <p:cNvPr id="1022980" name="Rectangle 4"/>
          <p:cNvSpPr>
            <a:spLocks noChangeArrowheads="1"/>
          </p:cNvSpPr>
          <p:nvPr/>
        </p:nvSpPr>
        <p:spPr bwMode="auto">
          <a:xfrm>
            <a:off x="468313" y="692150"/>
            <a:ext cx="8280400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GOCE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(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G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ravity field and steady-state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O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cean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C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irculation </a:t>
            </a:r>
            <a:r>
              <a:rPr kumimoji="1" lang="en-US" altLang="ja-JP" sz="1600" b="1" u="sng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E</a:t>
            </a:r>
            <a:r>
              <a:rPr kumimoji="1" lang="en-US" altLang="ja-JP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xplorer )</a:t>
            </a:r>
          </a:p>
        </p:txBody>
      </p:sp>
      <p:sp>
        <p:nvSpPr>
          <p:cNvPr id="1022981" name="Rectangle 5"/>
          <p:cNvSpPr>
            <a:spLocks noChangeArrowheads="1"/>
          </p:cNvSpPr>
          <p:nvPr/>
        </p:nvSpPr>
        <p:spPr bwMode="auto">
          <a:xfrm>
            <a:off x="539750" y="1341438"/>
            <a:ext cx="49688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地球の重力場を観測し、高精度かつ高空間分解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>
                <a:solidFill>
                  <a:srgbClr val="000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能のグローバルモデルを定める。</a:t>
            </a:r>
          </a:p>
        </p:txBody>
      </p:sp>
      <p:sp>
        <p:nvSpPr>
          <p:cNvPr id="1022982" name="Rectangle 6"/>
          <p:cNvSpPr>
            <a:spLocks noChangeArrowheads="1"/>
          </p:cNvSpPr>
          <p:nvPr/>
        </p:nvSpPr>
        <p:spPr bwMode="auto">
          <a:xfrm>
            <a:off x="611188" y="2328863"/>
            <a:ext cx="4824412" cy="27130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打上げ日   </a:t>
            </a:r>
            <a:r>
              <a:rPr kumimoji="1" lang="en-US" altLang="ja-JP" sz="1200" b="1" kern="1200" dirty="0" smtClean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2009.4 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ミッション期間　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2-3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軌道　　 太陽同期軌道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高度　2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9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5 km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傾斜角  96.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7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度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kumimoji="1" lang="ja-JP" altLang="ja-JP" sz="1200" b="1" kern="1200" dirty="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開発機関 ESA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観測機器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(1) Gradiometer ×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3 pairs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3軸サーボ制御加速時計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加速度計のペアベースライン長　0.5m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　</a:t>
            </a: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ja-JP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加速度計ノイズ</a:t>
            </a:r>
            <a:r>
              <a:rPr kumimoji="1" lang="ja-JP" altLang="en-US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&lt; 1</a:t>
            </a:r>
            <a:r>
              <a:rPr kumimoji="1" lang="ja-JP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×10</a:t>
            </a:r>
            <a:r>
              <a:rPr kumimoji="1" lang="ja-JP" altLang="ja-JP" sz="1200" b="1" kern="1200" baseline="300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-12</a:t>
            </a:r>
            <a:r>
              <a:rPr kumimoji="1" lang="en-US" altLang="ja-JP" sz="1200" b="1" kern="12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ms</a:t>
            </a:r>
            <a:r>
              <a:rPr kumimoji="1" lang="ja-JP" altLang="ja-JP" sz="1200" b="1" kern="1200" baseline="30000" dirty="0">
                <a:solidFill>
                  <a:srgbClr val="00800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-2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                  (5 mHz – 0.1 Hz)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(2) GPS/GLONASS receiver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（測地用）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(3) Laser </a:t>
            </a:r>
            <a:r>
              <a:rPr kumimoji="1" lang="en-US" altLang="ja-JP" sz="1200" b="1" kern="1200" dirty="0" err="1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Retroreflector</a:t>
            </a:r>
            <a:endParaRPr kumimoji="1" lang="ja-JP" altLang="ja-JP" sz="1200" b="1" kern="1200" dirty="0">
              <a:solidFill>
                <a:srgbClr val="5F5F5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必要電力 760W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重量　　　　　　1,200kg</a:t>
            </a: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r>
              <a:rPr kumimoji="1" lang="ja-JP" altLang="ja-JP" sz="1200" b="1" kern="1200" dirty="0">
                <a:solidFill>
                  <a:srgbClr val="5F5F5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（打上げ時）</a:t>
            </a:r>
          </a:p>
        </p:txBody>
      </p:sp>
      <p:pic>
        <p:nvPicPr>
          <p:cNvPr id="1022985" name="Picture 9" descr="GOCE Satelli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773238"/>
            <a:ext cx="3810000" cy="2600325"/>
          </a:xfrm>
          <a:prstGeom prst="rect">
            <a:avLst/>
          </a:prstGeom>
          <a:noFill/>
        </p:spPr>
      </p:pic>
      <p:sp>
        <p:nvSpPr>
          <p:cNvPr id="1022987" name="Rectangle 11"/>
          <p:cNvSpPr>
            <a:spLocks noChangeArrowheads="1"/>
          </p:cNvSpPr>
          <p:nvPr/>
        </p:nvSpPr>
        <p:spPr bwMode="auto">
          <a:xfrm>
            <a:off x="6800850" y="4432300"/>
            <a:ext cx="2054225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 dirty="0">
                <a:solidFill>
                  <a:srgbClr val="5F5F5F"/>
                </a:solidFill>
                <a:latin typeface="Tahoma" pitchFamily="34" charset="0"/>
                <a:ea typeface="ＭＳ Ｐゴシック" pitchFamily="50" charset="-128"/>
                <a:cs typeface="+mn-cs"/>
              </a:rPr>
              <a:t>GOCE (Courtesy of ESA) </a:t>
            </a:r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sz="2800" dirty="0"/>
              <a:t>DECIGO</a:t>
            </a:r>
            <a:r>
              <a:rPr lang="ja-JP" altLang="en-US" sz="2800" dirty="0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5894427" y="928670"/>
            <a:ext cx="3106729" cy="73590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で必要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2000" b="1" kern="1200" dirty="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とされる主要技術</a:t>
            </a: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基線長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1000km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の</a:t>
            </a:r>
            <a:r>
              <a:rPr kumimoji="1" lang="en-US" altLang="ja-JP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FP</a:t>
            </a: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干渉計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宇宙における干渉計制御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　　試験マスに対する外乱抑圧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  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安定化レーザー光源による精密計測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光源の周波数・強度安定化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フォーメーションフライト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安定な軌道の実現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808080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宇宙機間の距離制御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ドラッグフリー制御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観測運用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</a:t>
            </a: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時系列連続データの処理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データの解析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400" b="1" kern="120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理論予測・他の観測との比較</a:t>
            </a:r>
          </a:p>
        </p:txBody>
      </p:sp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714348" y="1000108"/>
            <a:ext cx="3173408" cy="39735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sz="20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で実証される技術</a:t>
            </a: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衛星変動安定度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-9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0.5 Hz/Hz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6x10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-16</a:t>
            </a:r>
            <a:r>
              <a:rPr kumimoji="1" lang="en-US" altLang="ja-JP" sz="1200" b="1" kern="12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 dirty="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4x10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-18</a:t>
            </a: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m/Hz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    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-14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-17</a:t>
            </a:r>
            <a:r>
              <a:rPr kumimoji="1" lang="en-US" altLang="ja-JP" sz="1200" b="1" kern="12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FFCC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 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スラスタ雑音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-7</a:t>
            </a: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N/Hz</a:t>
            </a:r>
            <a:r>
              <a:rPr kumimoji="1" lang="en-US" altLang="ja-JP" sz="1200" b="1" kern="1200" baseline="300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1/2</a:t>
            </a:r>
            <a:r>
              <a:rPr kumimoji="1" lang="en-US" altLang="ja-JP" sz="1200" b="1" kern="1200" baseline="300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</a:t>
            </a:r>
            <a:endParaRPr kumimoji="1"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1200" b="1" kern="1200">
                <a:solidFill>
                  <a:srgbClr val="CC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0.1 Hz</a:t>
            </a: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帯の連続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200" b="1" kern="120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観測とデータ解析</a:t>
            </a:r>
          </a:p>
        </p:txBody>
      </p:sp>
      <p:pic>
        <p:nvPicPr>
          <p:cNvPr id="8734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4" y="1595929"/>
            <a:ext cx="747094" cy="90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" name="Rectangle 217"/>
          <p:cNvSpPr>
            <a:spLocks noChangeArrowheads="1"/>
          </p:cNvSpPr>
          <p:nvPr/>
        </p:nvSpPr>
        <p:spPr bwMode="auto">
          <a:xfrm>
            <a:off x="1000100" y="1595451"/>
            <a:ext cx="3173408" cy="9048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宇宙干渉計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　による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6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　精密計測</a:t>
            </a:r>
            <a:endParaRPr kumimoji="1" lang="ja-JP" altLang="en-US" sz="16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34" name="角丸四角形 33"/>
          <p:cNvSpPr/>
          <p:nvPr/>
        </p:nvSpPr>
        <p:spPr bwMode="auto">
          <a:xfrm>
            <a:off x="1000100" y="1500174"/>
            <a:ext cx="2143140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79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546" y="2857496"/>
            <a:ext cx="1209675" cy="857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Rectangle 217"/>
          <p:cNvSpPr>
            <a:spLocks noChangeArrowheads="1"/>
          </p:cNvSpPr>
          <p:nvPr/>
        </p:nvSpPr>
        <p:spPr bwMode="auto">
          <a:xfrm>
            <a:off x="684212" y="2937856"/>
            <a:ext cx="3173408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安定化レーザー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 の宇宙実証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7" name="角丸四角形 36"/>
          <p:cNvSpPr/>
          <p:nvPr/>
        </p:nvSpPr>
        <p:spPr bwMode="auto">
          <a:xfrm>
            <a:off x="714348" y="271462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38" name="Rectangle 217"/>
          <p:cNvSpPr>
            <a:spLocks noChangeArrowheads="1"/>
          </p:cNvSpPr>
          <p:nvPr/>
        </p:nvSpPr>
        <p:spPr bwMode="auto">
          <a:xfrm>
            <a:off x="714348" y="4071942"/>
            <a:ext cx="1785950" cy="63402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ドラッグフリー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1600" b="1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</a:rPr>
              <a:t> 制御の実現</a:t>
            </a:r>
            <a:endParaRPr lang="en-US" altLang="ja-JP" sz="1600" b="1" dirty="0" smtClean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</a:endParaRPr>
          </a:p>
        </p:txBody>
      </p:sp>
      <p:pic>
        <p:nvPicPr>
          <p:cNvPr id="87348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71670" y="4000504"/>
            <a:ext cx="12954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0" name="角丸四角形 39"/>
          <p:cNvSpPr/>
          <p:nvPr/>
        </p:nvSpPr>
        <p:spPr bwMode="auto">
          <a:xfrm>
            <a:off x="642910" y="3929066"/>
            <a:ext cx="2786082" cy="1000132"/>
          </a:xfrm>
          <a:prstGeom prst="roundRect">
            <a:avLst>
              <a:gd name="adj" fmla="val 11640"/>
            </a:avLst>
          </a:prstGeom>
          <a:noFill/>
          <a:ln w="6350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41" name="Rectangle 217"/>
          <p:cNvSpPr>
            <a:spLocks noChangeArrowheads="1"/>
          </p:cNvSpPr>
          <p:nvPr/>
        </p:nvSpPr>
        <p:spPr bwMode="auto">
          <a:xfrm>
            <a:off x="755650" y="5572140"/>
            <a:ext cx="3173408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ja-JP" altLang="en-US" sz="1800" b="1" kern="1200" dirty="0" smtClean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重力波観測</a:t>
            </a:r>
            <a:endParaRPr kumimoji="1" lang="ja-JP" altLang="en-US" sz="1800" b="1" kern="1200" dirty="0">
              <a:solidFill>
                <a:srgbClr val="99C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873481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3108" y="5286388"/>
            <a:ext cx="1143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3" name="角丸四角形 42"/>
          <p:cNvSpPr/>
          <p:nvPr/>
        </p:nvSpPr>
        <p:spPr bwMode="auto">
          <a:xfrm>
            <a:off x="714348" y="5214950"/>
            <a:ext cx="2786082" cy="1071570"/>
          </a:xfrm>
          <a:prstGeom prst="roundRect">
            <a:avLst>
              <a:gd name="adj" fmla="val 11640"/>
            </a:avLst>
          </a:prstGeom>
          <a:noFill/>
          <a:ln w="6350">
            <a:solidFill>
              <a:srgbClr val="99CCFF"/>
            </a:solidFill>
            <a:miter lim="800000"/>
            <a:headEnd/>
            <a:tailEnd/>
          </a:ln>
          <a:effectLst/>
        </p:spPr>
        <p:txBody>
          <a:bodyPr rtlCol="0" anchor="ctr">
            <a:noAutofit/>
          </a:bodyPr>
          <a:lstStyle/>
          <a:p>
            <a:pPr algn="ctr"/>
            <a:endParaRPr kumimoji="1" lang="ja-JP" altLang="en-US">
              <a:latin typeface="Tahoma" pitchFamily="34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5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宇宙干渉計による精密計測</a:t>
            </a:r>
          </a:p>
        </p:txBody>
      </p:sp>
      <p:sp>
        <p:nvSpPr>
          <p:cNvPr id="21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35275" name="Rectangle 11"/>
          <p:cNvSpPr>
            <a:spLocks noChangeArrowheads="1"/>
          </p:cNvSpPr>
          <p:nvPr/>
        </p:nvSpPr>
        <p:spPr bwMode="auto">
          <a:xfrm>
            <a:off x="900113" y="947738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背景</a:t>
            </a:r>
          </a:p>
        </p:txBody>
      </p:sp>
      <p:sp>
        <p:nvSpPr>
          <p:cNvPr id="1035276" name="Rectangle 12"/>
          <p:cNvSpPr>
            <a:spLocks noChangeArrowheads="1"/>
          </p:cNvSpPr>
          <p:nvPr/>
        </p:nvSpPr>
        <p:spPr bwMode="auto">
          <a:xfrm>
            <a:off x="6011863" y="1163638"/>
            <a:ext cx="1944687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意義・波及効果</a:t>
            </a:r>
          </a:p>
        </p:txBody>
      </p:sp>
      <p:sp>
        <p:nvSpPr>
          <p:cNvPr id="1035277" name="Rectangle 13"/>
          <p:cNvSpPr>
            <a:spLocks noChangeArrowheads="1"/>
          </p:cNvSpPr>
          <p:nvPr/>
        </p:nvSpPr>
        <p:spPr bwMode="auto">
          <a:xfrm>
            <a:off x="395288" y="1412875"/>
            <a:ext cx="3024187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地上干渉計では豊富な実績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10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-19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の変動測定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35278" name="Rectangle 14"/>
          <p:cNvSpPr>
            <a:spLocks noChangeArrowheads="1"/>
          </p:cNvSpPr>
          <p:nvPr/>
        </p:nvSpPr>
        <p:spPr bwMode="auto">
          <a:xfrm>
            <a:off x="395288" y="2133600"/>
            <a:ext cx="3816350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宇宙では、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FP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干渉計は実現されていない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(LPF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では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MZ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干渉計を使用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10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-12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程度の変位感度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35279" name="Rectangle 15"/>
          <p:cNvSpPr>
            <a:spLocks noChangeArrowheads="1"/>
          </p:cNvSpPr>
          <p:nvPr/>
        </p:nvSpPr>
        <p:spPr bwMode="auto">
          <a:xfrm>
            <a:off x="2339975" y="5013325"/>
            <a:ext cx="331152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FP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干渉計による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6x10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-16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5280" name="Rectangle 16"/>
          <p:cNvSpPr>
            <a:spLocks noChangeArrowheads="1"/>
          </p:cNvSpPr>
          <p:nvPr/>
        </p:nvSpPr>
        <p:spPr bwMode="auto">
          <a:xfrm>
            <a:off x="2339975" y="5589588"/>
            <a:ext cx="3311525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試験マスへの外乱除去技術の確立</a:t>
            </a:r>
          </a:p>
        </p:txBody>
      </p:sp>
      <p:sp>
        <p:nvSpPr>
          <p:cNvPr id="1035281" name="AutoShape 17"/>
          <p:cNvSpPr>
            <a:spLocks noChangeArrowheads="1"/>
          </p:cNvSpPr>
          <p:nvPr/>
        </p:nvSpPr>
        <p:spPr bwMode="auto">
          <a:xfrm flipV="1">
            <a:off x="1403350" y="3141663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82" name="AutoShape 18"/>
          <p:cNvSpPr>
            <a:spLocks noChangeArrowheads="1"/>
          </p:cNvSpPr>
          <p:nvPr/>
        </p:nvSpPr>
        <p:spPr bwMode="auto">
          <a:xfrm rot="16200000" flipV="1">
            <a:off x="5974557" y="3034506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83" name="Rectangle 19"/>
          <p:cNvSpPr>
            <a:spLocks noChangeArrowheads="1"/>
          </p:cNvSpPr>
          <p:nvPr/>
        </p:nvSpPr>
        <p:spPr bwMode="auto">
          <a:xfrm>
            <a:off x="5724525" y="1595438"/>
            <a:ext cx="3024188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宇宙空間での精密計測技術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基礎物理学実験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  無重力環境下での精密計測</a:t>
            </a:r>
            <a:endParaRPr lang="ja-JP" altLang="en-US" sz="16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5284" name="Rectangle 20"/>
          <p:cNvSpPr>
            <a:spLocks noChangeArrowheads="1"/>
          </p:cNvSpPr>
          <p:nvPr/>
        </p:nvSpPr>
        <p:spPr bwMode="auto">
          <a:xfrm>
            <a:off x="5724525" y="2565400"/>
            <a:ext cx="324008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宇宙・衛星内環境のより深い理解</a:t>
            </a:r>
          </a:p>
        </p:txBody>
      </p:sp>
      <p:graphicFrame>
        <p:nvGraphicFramePr>
          <p:cNvPr id="1035271" name="Object 7"/>
          <p:cNvGraphicFramePr>
            <a:graphicFrameLocks noChangeAspect="1"/>
          </p:cNvGraphicFramePr>
          <p:nvPr/>
        </p:nvGraphicFramePr>
        <p:xfrm>
          <a:off x="2339975" y="3427413"/>
          <a:ext cx="3429000" cy="1514475"/>
        </p:xfrm>
        <a:graphic>
          <a:graphicData uri="http://schemas.openxmlformats.org/presentationml/2006/ole">
            <p:oleObj spid="_x0000_s1035271" name="Drawing" r:id="rId4" imgW="3510000" imgH="1550160" progId="Canvas.Drawing.X">
              <p:embed/>
            </p:oleObj>
          </a:graphicData>
        </a:graphic>
      </p:graphicFrame>
      <p:sp>
        <p:nvSpPr>
          <p:cNvPr id="1035285" name="Rectangle 21"/>
          <p:cNvSpPr>
            <a:spLocks noChangeArrowheads="1"/>
          </p:cNvSpPr>
          <p:nvPr/>
        </p:nvSpPr>
        <p:spPr bwMode="auto">
          <a:xfrm>
            <a:off x="971550" y="4005263"/>
            <a:ext cx="1512888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CCCCFF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目指す成果</a:t>
            </a:r>
          </a:p>
        </p:txBody>
      </p:sp>
      <p:sp>
        <p:nvSpPr>
          <p:cNvPr id="1035286" name="AutoShape 22"/>
          <p:cNvSpPr>
            <a:spLocks noChangeArrowheads="1"/>
          </p:cNvSpPr>
          <p:nvPr/>
        </p:nvSpPr>
        <p:spPr bwMode="auto">
          <a:xfrm rot="-16200000">
            <a:off x="5974557" y="41870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87" name="Rectangle 23"/>
          <p:cNvSpPr>
            <a:spLocks noChangeArrowheads="1"/>
          </p:cNvSpPr>
          <p:nvPr/>
        </p:nvSpPr>
        <p:spPr bwMode="auto">
          <a:xfrm>
            <a:off x="6264275" y="5051425"/>
            <a:ext cx="23399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lang="ja-JP" altLang="en-US" sz="1800" b="1">
                <a:solidFill>
                  <a:srgbClr val="FFCCCC"/>
                </a:solidFill>
                <a:latin typeface="Tahoma" pitchFamily="34" charset="0"/>
              </a:rPr>
              <a:t>の根幹技術</a:t>
            </a:r>
          </a:p>
        </p:txBody>
      </p:sp>
      <p:sp>
        <p:nvSpPr>
          <p:cNvPr id="1035288" name="Rectangle 24"/>
          <p:cNvSpPr>
            <a:spLocks noChangeArrowheads="1"/>
          </p:cNvSpPr>
          <p:nvPr/>
        </p:nvSpPr>
        <p:spPr bwMode="auto">
          <a:xfrm>
            <a:off x="6516688" y="5373688"/>
            <a:ext cx="2230437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FP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干渉計による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600" b="1">
                <a:solidFill>
                  <a:srgbClr val="FFCCCC"/>
                </a:solidFill>
                <a:latin typeface="Tahoma" pitchFamily="34" charset="0"/>
              </a:rPr>
              <a:t>4x10</a:t>
            </a:r>
            <a:r>
              <a:rPr lang="en-US" altLang="ja-JP" sz="1600" b="1" baseline="30000">
                <a:solidFill>
                  <a:srgbClr val="FFCCCC"/>
                </a:solidFill>
                <a:latin typeface="Tahoma" pitchFamily="34" charset="0"/>
              </a:rPr>
              <a:t>-18</a:t>
            </a:r>
            <a:r>
              <a:rPr lang="en-US" altLang="ja-JP" sz="1600" b="1">
                <a:solidFill>
                  <a:srgbClr val="FFCCCC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            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5289" name="AutoShape 25"/>
          <p:cNvSpPr>
            <a:spLocks noChangeArrowheads="1"/>
          </p:cNvSpPr>
          <p:nvPr/>
        </p:nvSpPr>
        <p:spPr bwMode="auto">
          <a:xfrm>
            <a:off x="395288" y="981075"/>
            <a:ext cx="3671887" cy="20875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90" name="AutoShape 26"/>
          <p:cNvSpPr>
            <a:spLocks noChangeArrowheads="1"/>
          </p:cNvSpPr>
          <p:nvPr/>
        </p:nvSpPr>
        <p:spPr bwMode="auto">
          <a:xfrm>
            <a:off x="5724525" y="1196975"/>
            <a:ext cx="3024188" cy="1800225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5291" name="AutoShape 27"/>
          <p:cNvSpPr>
            <a:spLocks noChangeArrowheads="1"/>
          </p:cNvSpPr>
          <p:nvPr/>
        </p:nvSpPr>
        <p:spPr bwMode="auto">
          <a:xfrm>
            <a:off x="6300788" y="5084763"/>
            <a:ext cx="2374900" cy="12239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安定化レーザー光源の実現</a:t>
            </a:r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41413" name="Rectangle 5"/>
          <p:cNvSpPr>
            <a:spLocks noChangeArrowheads="1"/>
          </p:cNvSpPr>
          <p:nvPr/>
        </p:nvSpPr>
        <p:spPr bwMode="auto">
          <a:xfrm>
            <a:off x="827088" y="981075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背景</a:t>
            </a:r>
          </a:p>
        </p:txBody>
      </p:sp>
      <p:sp>
        <p:nvSpPr>
          <p:cNvPr id="1041414" name="Rectangle 6"/>
          <p:cNvSpPr>
            <a:spLocks noChangeArrowheads="1"/>
          </p:cNvSpPr>
          <p:nvPr/>
        </p:nvSpPr>
        <p:spPr bwMode="auto">
          <a:xfrm>
            <a:off x="5578475" y="1116013"/>
            <a:ext cx="1944688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意義・波及効果</a:t>
            </a:r>
          </a:p>
        </p:txBody>
      </p:sp>
      <p:sp>
        <p:nvSpPr>
          <p:cNvPr id="1041415" name="Rectangle 7"/>
          <p:cNvSpPr>
            <a:spLocks noChangeArrowheads="1"/>
          </p:cNvSpPr>
          <p:nvPr/>
        </p:nvSpPr>
        <p:spPr bwMode="auto">
          <a:xfrm>
            <a:off x="817563" y="2393950"/>
            <a:ext cx="3889375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重力波検出器での実績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10</a:t>
            </a:r>
            <a:r>
              <a:rPr lang="en-US" altLang="ja-JP" sz="1400" b="1" baseline="30000">
                <a:solidFill>
                  <a:srgbClr val="CCECFF"/>
                </a:solidFill>
                <a:latin typeface="Tahoma" pitchFamily="34" charset="0"/>
              </a:rPr>
              <a:t>-6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 Hz/Hz</a:t>
            </a:r>
            <a:r>
              <a:rPr lang="en-US" altLang="ja-JP" sz="14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の相対安定度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41417" name="Rectangle 9"/>
          <p:cNvSpPr>
            <a:spLocks noChangeArrowheads="1"/>
          </p:cNvSpPr>
          <p:nvPr/>
        </p:nvSpPr>
        <p:spPr bwMode="auto">
          <a:xfrm>
            <a:off x="2268538" y="5562600"/>
            <a:ext cx="38163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0.5 Hz/Hz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  <p:sp>
        <p:nvSpPr>
          <p:cNvPr id="1041418" name="Rectangle 10"/>
          <p:cNvSpPr>
            <a:spLocks noChangeArrowheads="1"/>
          </p:cNvSpPr>
          <p:nvPr/>
        </p:nvSpPr>
        <p:spPr bwMode="auto">
          <a:xfrm>
            <a:off x="2268538" y="5851525"/>
            <a:ext cx="3816350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飽和吸収分光による安定化の宇宙実証</a:t>
            </a:r>
          </a:p>
        </p:txBody>
      </p:sp>
      <p:sp>
        <p:nvSpPr>
          <p:cNvPr id="1041419" name="AutoShape 11"/>
          <p:cNvSpPr>
            <a:spLocks noChangeArrowheads="1"/>
          </p:cNvSpPr>
          <p:nvPr/>
        </p:nvSpPr>
        <p:spPr bwMode="auto">
          <a:xfrm flipV="1">
            <a:off x="1403350" y="3792538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20" name="AutoShape 12"/>
          <p:cNvSpPr>
            <a:spLocks noChangeArrowheads="1"/>
          </p:cNvSpPr>
          <p:nvPr/>
        </p:nvSpPr>
        <p:spPr bwMode="auto">
          <a:xfrm rot="16200000" flipV="1">
            <a:off x="6406357" y="37552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21" name="Rectangle 13"/>
          <p:cNvSpPr>
            <a:spLocks noChangeArrowheads="1"/>
          </p:cNvSpPr>
          <p:nvPr/>
        </p:nvSpPr>
        <p:spPr bwMode="auto">
          <a:xfrm>
            <a:off x="5435600" y="1528763"/>
            <a:ext cx="3024188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宇宙空間での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これまでに無い安定度の実現</a:t>
            </a:r>
          </a:p>
        </p:txBody>
      </p:sp>
      <p:sp>
        <p:nvSpPr>
          <p:cNvPr id="1041422" name="Rectangle 14"/>
          <p:cNvSpPr>
            <a:spLocks noChangeArrowheads="1"/>
          </p:cNvSpPr>
          <p:nvPr/>
        </p:nvSpPr>
        <p:spPr bwMode="auto">
          <a:xfrm>
            <a:off x="5435600" y="2084388"/>
            <a:ext cx="3600450" cy="16319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さまざまな応用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地球環境観測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ADM-Aeolus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GIFTS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基礎物理実験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マイクロ波標準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通信 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ACES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惑星探査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TPF-C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 X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線観測 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MAXIM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フォーメーションフライト 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LISA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</a:p>
          <a:p>
            <a:pPr algn="l">
              <a:lnSpc>
                <a:spcPct val="115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GRACE-follow-on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sp>
        <p:nvSpPr>
          <p:cNvPr id="1041424" name="Rectangle 16"/>
          <p:cNvSpPr>
            <a:spLocks noChangeArrowheads="1"/>
          </p:cNvSpPr>
          <p:nvPr/>
        </p:nvSpPr>
        <p:spPr bwMode="auto">
          <a:xfrm>
            <a:off x="395288" y="1341438"/>
            <a:ext cx="4392612" cy="1130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広い応用範囲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多くの地上研究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600" b="1">
                <a:solidFill>
                  <a:srgbClr val="CCECFF"/>
                </a:solidFill>
                <a:latin typeface="Tahoma" pitchFamily="34" charset="0"/>
              </a:rPr>
              <a:t>数 </a:t>
            </a:r>
            <a:r>
              <a:rPr lang="en-US" altLang="ja-JP" sz="1600" b="1">
                <a:solidFill>
                  <a:srgbClr val="CCECFF"/>
                </a:solidFill>
                <a:latin typeface="Tahoma" pitchFamily="34" charset="0"/>
              </a:rPr>
              <a:t>Hz/Hz</a:t>
            </a:r>
            <a:r>
              <a:rPr lang="en-US" altLang="ja-JP" sz="1600" b="1" baseline="30000">
                <a:solidFill>
                  <a:srgbClr val="CCECFF"/>
                </a:solidFill>
                <a:latin typeface="Tahoma" pitchFamily="34" charset="0"/>
              </a:rPr>
              <a:t>1/2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の安定度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 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光周波数標準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原子・分子の精密分光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      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光通信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量子情報・コンピュータ</a:t>
            </a:r>
          </a:p>
        </p:txBody>
      </p:sp>
      <p:sp>
        <p:nvSpPr>
          <p:cNvPr id="1041426" name="Rectangle 18"/>
          <p:cNvSpPr>
            <a:spLocks noChangeArrowheads="1"/>
          </p:cNvSpPr>
          <p:nvPr/>
        </p:nvSpPr>
        <p:spPr bwMode="auto">
          <a:xfrm>
            <a:off x="395288" y="2944813"/>
            <a:ext cx="4321175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宇宙では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高安定レーザーの実績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外部基準による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高安定化はない</a:t>
            </a:r>
          </a:p>
        </p:txBody>
      </p:sp>
      <p:graphicFrame>
        <p:nvGraphicFramePr>
          <p:cNvPr id="1041423" name="Object 15"/>
          <p:cNvGraphicFramePr>
            <a:graphicFrameLocks noChangeAspect="1"/>
          </p:cNvGraphicFramePr>
          <p:nvPr/>
        </p:nvGraphicFramePr>
        <p:xfrm>
          <a:off x="2266950" y="4005263"/>
          <a:ext cx="3933825" cy="1485900"/>
        </p:xfrm>
        <a:graphic>
          <a:graphicData uri="http://schemas.openxmlformats.org/presentationml/2006/ole">
            <p:oleObj spid="_x0000_s1041423" name="Drawing" r:id="rId4" imgW="4026600" imgH="1521000" progId="Canvas.Drawing.X">
              <p:embed/>
            </p:oleObj>
          </a:graphicData>
        </a:graphic>
      </p:graphicFrame>
      <p:sp>
        <p:nvSpPr>
          <p:cNvPr id="1041427" name="Rectangle 19"/>
          <p:cNvSpPr>
            <a:spLocks noChangeArrowheads="1"/>
          </p:cNvSpPr>
          <p:nvPr/>
        </p:nvSpPr>
        <p:spPr bwMode="auto">
          <a:xfrm>
            <a:off x="898525" y="4605338"/>
            <a:ext cx="1512888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CCCCFF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目指す成果</a:t>
            </a:r>
          </a:p>
        </p:txBody>
      </p:sp>
      <p:sp>
        <p:nvSpPr>
          <p:cNvPr id="1041428" name="AutoShape 20"/>
          <p:cNvSpPr>
            <a:spLocks noChangeArrowheads="1"/>
          </p:cNvSpPr>
          <p:nvPr/>
        </p:nvSpPr>
        <p:spPr bwMode="auto">
          <a:xfrm rot="-16200000">
            <a:off x="6406356" y="4690269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29" name="Rectangle 21"/>
          <p:cNvSpPr>
            <a:spLocks noChangeArrowheads="1"/>
          </p:cNvSpPr>
          <p:nvPr/>
        </p:nvSpPr>
        <p:spPr bwMode="auto">
          <a:xfrm>
            <a:off x="6553200" y="5556250"/>
            <a:ext cx="23399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lang="ja-JP" altLang="en-US" sz="1800" b="1">
                <a:solidFill>
                  <a:srgbClr val="FFCCCC"/>
                </a:solidFill>
                <a:latin typeface="Tahoma" pitchFamily="34" charset="0"/>
              </a:rPr>
              <a:t>の根幹技術</a:t>
            </a:r>
          </a:p>
        </p:txBody>
      </p:sp>
      <p:sp>
        <p:nvSpPr>
          <p:cNvPr id="1041430" name="Rectangle 22"/>
          <p:cNvSpPr>
            <a:spLocks noChangeArrowheads="1"/>
          </p:cNvSpPr>
          <p:nvPr/>
        </p:nvSpPr>
        <p:spPr bwMode="auto">
          <a:xfrm>
            <a:off x="6661150" y="5876925"/>
            <a:ext cx="2230438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要求値を満たす安定度</a:t>
            </a:r>
          </a:p>
        </p:txBody>
      </p:sp>
      <p:sp>
        <p:nvSpPr>
          <p:cNvPr id="1041431" name="AutoShape 23"/>
          <p:cNvSpPr>
            <a:spLocks noChangeArrowheads="1"/>
          </p:cNvSpPr>
          <p:nvPr/>
        </p:nvSpPr>
        <p:spPr bwMode="auto">
          <a:xfrm>
            <a:off x="395288" y="981075"/>
            <a:ext cx="4176712" cy="2663825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32" name="AutoShape 24"/>
          <p:cNvSpPr>
            <a:spLocks noChangeArrowheads="1"/>
          </p:cNvSpPr>
          <p:nvPr/>
        </p:nvSpPr>
        <p:spPr bwMode="auto">
          <a:xfrm>
            <a:off x="5435600" y="1125538"/>
            <a:ext cx="3455988" cy="259080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1433" name="AutoShape 25"/>
          <p:cNvSpPr>
            <a:spLocks noChangeArrowheads="1"/>
          </p:cNvSpPr>
          <p:nvPr/>
        </p:nvSpPr>
        <p:spPr bwMode="auto">
          <a:xfrm>
            <a:off x="6588125" y="5516563"/>
            <a:ext cx="2232025" cy="7921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ドラッグフリー制御の実現</a:t>
            </a:r>
          </a:p>
        </p:txBody>
      </p:sp>
      <p:sp>
        <p:nvSpPr>
          <p:cNvPr id="23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43460" name="Rectangle 4"/>
          <p:cNvSpPr>
            <a:spLocks noChangeArrowheads="1"/>
          </p:cNvSpPr>
          <p:nvPr/>
        </p:nvSpPr>
        <p:spPr bwMode="auto">
          <a:xfrm>
            <a:off x="755650" y="4389438"/>
            <a:ext cx="1512888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CCCCFF"/>
                </a:solidFill>
                <a:latin typeface="Tahoma" pitchFamily="34" charset="0"/>
              </a:rPr>
              <a:t>DPF</a:t>
            </a: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目指す成果</a:t>
            </a:r>
          </a:p>
        </p:txBody>
      </p:sp>
      <p:sp>
        <p:nvSpPr>
          <p:cNvPr id="1043461" name="Rectangle 5"/>
          <p:cNvSpPr>
            <a:spLocks noChangeArrowheads="1"/>
          </p:cNvSpPr>
          <p:nvPr/>
        </p:nvSpPr>
        <p:spPr bwMode="auto">
          <a:xfrm>
            <a:off x="827088" y="1052513"/>
            <a:ext cx="1152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背景</a:t>
            </a:r>
          </a:p>
        </p:txBody>
      </p:sp>
      <p:sp>
        <p:nvSpPr>
          <p:cNvPr id="1043462" name="Rectangle 6"/>
          <p:cNvSpPr>
            <a:spLocks noChangeArrowheads="1"/>
          </p:cNvSpPr>
          <p:nvPr/>
        </p:nvSpPr>
        <p:spPr bwMode="auto">
          <a:xfrm>
            <a:off x="6372225" y="981075"/>
            <a:ext cx="1944688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CCFF"/>
                </a:solidFill>
                <a:latin typeface="Tahoma" pitchFamily="34" charset="0"/>
              </a:rPr>
              <a:t>意義・波及効果</a:t>
            </a:r>
          </a:p>
        </p:txBody>
      </p:sp>
      <p:sp>
        <p:nvSpPr>
          <p:cNvPr id="1043463" name="Rectangle 7"/>
          <p:cNvSpPr>
            <a:spLocks noChangeArrowheads="1"/>
          </p:cNvSpPr>
          <p:nvPr/>
        </p:nvSpPr>
        <p:spPr bwMode="auto">
          <a:xfrm>
            <a:off x="395288" y="1412875"/>
            <a:ext cx="3455987" cy="11652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ナビゲーションシステムの開発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kumimoji="0" lang="en-US" altLang="ja-JP" sz="1600" b="1">
                <a:solidFill>
                  <a:srgbClr val="EAEAEA"/>
                </a:solidFill>
                <a:latin typeface="Tahoma" pitchFamily="34" charset="0"/>
              </a:rPr>
              <a:t>1972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年 </a:t>
            </a:r>
            <a:r>
              <a:rPr kumimoji="0" lang="en-US" altLang="ja-JP" sz="1600" b="1">
                <a:solidFill>
                  <a:srgbClr val="FFFFCC"/>
                </a:solidFill>
                <a:latin typeface="Tahoma" pitchFamily="34" charset="0"/>
              </a:rPr>
              <a:t>TRAID-1</a:t>
            </a:r>
            <a:r>
              <a:rPr kumimoji="0" lang="en-US" altLang="ja-JP" sz="1600" b="1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で初実証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精密基礎物理実験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kumimoji="0" lang="en-US" altLang="ja-JP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2004</a:t>
            </a:r>
            <a:r>
              <a:rPr kumimoji="0"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年 </a:t>
            </a:r>
            <a:r>
              <a:rPr kumimoji="0" lang="en-US" altLang="ja-JP" sz="1600" b="1">
                <a:solidFill>
                  <a:srgbClr val="FFFFCC"/>
                </a:solidFill>
                <a:latin typeface="Tahoma" pitchFamily="34" charset="0"/>
                <a:sym typeface="Wingdings" pitchFamily="2" charset="2"/>
              </a:rPr>
              <a:t>Gravity Probe-B</a:t>
            </a:r>
            <a:endParaRPr lang="en-US" altLang="ja-JP" sz="1600" b="1">
              <a:solidFill>
                <a:srgbClr val="FFFFCC"/>
              </a:solidFill>
              <a:latin typeface="Tahoma" pitchFamily="34" charset="0"/>
            </a:endParaRPr>
          </a:p>
        </p:txBody>
      </p:sp>
      <p:sp>
        <p:nvSpPr>
          <p:cNvPr id="1043464" name="Rectangle 8"/>
          <p:cNvSpPr>
            <a:spLocks noChangeArrowheads="1"/>
          </p:cNvSpPr>
          <p:nvPr/>
        </p:nvSpPr>
        <p:spPr bwMode="auto">
          <a:xfrm>
            <a:off x="395288" y="2563813"/>
            <a:ext cx="3816350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FFFFCC"/>
                </a:solidFill>
                <a:latin typeface="Tahoma" pitchFamily="34" charset="0"/>
              </a:rPr>
              <a:t>LPF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(2010/11) L1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点で実証</a:t>
            </a:r>
          </a:p>
        </p:txBody>
      </p:sp>
      <p:sp>
        <p:nvSpPr>
          <p:cNvPr id="1043465" name="Rectangle 9"/>
          <p:cNvSpPr>
            <a:spLocks noChangeArrowheads="1"/>
          </p:cNvSpPr>
          <p:nvPr/>
        </p:nvSpPr>
        <p:spPr bwMode="auto">
          <a:xfrm>
            <a:off x="2268538" y="5608638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太陽輻射圧雑音以下への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衛星変動安定化  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-9</a:t>
            </a:r>
            <a:r>
              <a:rPr lang="en-US" altLang="ja-JP" sz="16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6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6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43466" name="Rectangle 10"/>
          <p:cNvSpPr>
            <a:spLocks noChangeArrowheads="1"/>
          </p:cNvSpPr>
          <p:nvPr/>
        </p:nvSpPr>
        <p:spPr bwMode="auto">
          <a:xfrm>
            <a:off x="2268538" y="5300663"/>
            <a:ext cx="3816350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重力傾度安定との併用による低雑音制御</a:t>
            </a:r>
          </a:p>
        </p:txBody>
      </p:sp>
      <p:sp>
        <p:nvSpPr>
          <p:cNvPr id="1043467" name="AutoShape 11"/>
          <p:cNvSpPr>
            <a:spLocks noChangeArrowheads="1"/>
          </p:cNvSpPr>
          <p:nvPr/>
        </p:nvSpPr>
        <p:spPr bwMode="auto">
          <a:xfrm flipV="1">
            <a:off x="1258888" y="3648075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68" name="AutoShape 12"/>
          <p:cNvSpPr>
            <a:spLocks noChangeArrowheads="1"/>
          </p:cNvSpPr>
          <p:nvPr/>
        </p:nvSpPr>
        <p:spPr bwMode="auto">
          <a:xfrm rot="16200000" flipV="1">
            <a:off x="6409532" y="3539331"/>
            <a:ext cx="792162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69" name="Rectangle 13"/>
          <p:cNvSpPr>
            <a:spLocks noChangeArrowheads="1"/>
          </p:cNvSpPr>
          <p:nvPr/>
        </p:nvSpPr>
        <p:spPr bwMode="auto">
          <a:xfrm>
            <a:off x="5867400" y="1412875"/>
            <a:ext cx="3240088" cy="8969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長時間安定な無重力環境</a:t>
            </a:r>
            <a:endParaRPr lang="ja-JP" altLang="en-US" sz="1600" b="1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宇宙環境利用の新しい可能性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基礎物理学実験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材料工学</a:t>
            </a:r>
          </a:p>
        </p:txBody>
      </p:sp>
      <p:sp>
        <p:nvSpPr>
          <p:cNvPr id="1043470" name="Rectangle 14"/>
          <p:cNvSpPr>
            <a:spLocks noChangeArrowheads="1"/>
          </p:cNvSpPr>
          <p:nvPr/>
        </p:nvSpPr>
        <p:spPr bwMode="auto">
          <a:xfrm>
            <a:off x="5867400" y="2279650"/>
            <a:ext cx="3168650" cy="86201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フォーメーションフライト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             のための基礎技術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400" b="1">
                <a:solidFill>
                  <a:srgbClr val="FFFFCC"/>
                </a:solidFill>
                <a:latin typeface="Tahoma" pitchFamily="34" charset="0"/>
              </a:rPr>
              <a:t>TPF-C, LISA, GRACE follow-on</a:t>
            </a:r>
            <a:r>
              <a:rPr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</p:txBody>
      </p:sp>
      <p:graphicFrame>
        <p:nvGraphicFramePr>
          <p:cNvPr id="1043471" name="Object 15"/>
          <p:cNvGraphicFramePr>
            <a:graphicFrameLocks noChangeAspect="1"/>
          </p:cNvGraphicFramePr>
          <p:nvPr/>
        </p:nvGraphicFramePr>
        <p:xfrm>
          <a:off x="2124075" y="3789363"/>
          <a:ext cx="4114800" cy="1485900"/>
        </p:xfrm>
        <a:graphic>
          <a:graphicData uri="http://schemas.openxmlformats.org/presentationml/2006/ole">
            <p:oleObj spid="_x0000_s1043471" name="Drawing" r:id="rId4" imgW="4212000" imgH="1521000" progId="Canvas.Drawing.X">
              <p:embed/>
            </p:oleObj>
          </a:graphicData>
        </a:graphic>
      </p:graphicFrame>
      <p:sp>
        <p:nvSpPr>
          <p:cNvPr id="1043472" name="Rectangle 16"/>
          <p:cNvSpPr>
            <a:spLocks noChangeArrowheads="1"/>
          </p:cNvSpPr>
          <p:nvPr/>
        </p:nvSpPr>
        <p:spPr bwMode="auto">
          <a:xfrm>
            <a:off x="395288" y="2924175"/>
            <a:ext cx="3816350" cy="6286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国内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高高度気球からの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自由落下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en-US" altLang="ja-JP" sz="1600" b="1">
                <a:solidFill>
                  <a:srgbClr val="FFFFCC"/>
                </a:solidFill>
                <a:latin typeface="Tahoma" pitchFamily="34" charset="0"/>
              </a:rPr>
              <a:t>BOV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で実証</a:t>
            </a:r>
          </a:p>
        </p:txBody>
      </p:sp>
      <p:sp>
        <p:nvSpPr>
          <p:cNvPr id="1043473" name="Rectangle 17"/>
          <p:cNvSpPr>
            <a:spLocks noChangeArrowheads="1"/>
          </p:cNvSpPr>
          <p:nvPr/>
        </p:nvSpPr>
        <p:spPr bwMode="auto">
          <a:xfrm>
            <a:off x="5867400" y="3140075"/>
            <a:ext cx="302577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小型低雑音スラスタの宇宙実証</a:t>
            </a:r>
          </a:p>
        </p:txBody>
      </p:sp>
      <p:sp>
        <p:nvSpPr>
          <p:cNvPr id="1043474" name="AutoShape 18"/>
          <p:cNvSpPr>
            <a:spLocks noChangeArrowheads="1"/>
          </p:cNvSpPr>
          <p:nvPr/>
        </p:nvSpPr>
        <p:spPr bwMode="auto">
          <a:xfrm rot="-16200000">
            <a:off x="6406356" y="4690269"/>
            <a:ext cx="792163" cy="860425"/>
          </a:xfrm>
          <a:custGeom>
            <a:avLst/>
            <a:gdLst>
              <a:gd name="G0" fmla="+- 15126 0 0"/>
              <a:gd name="G1" fmla="+- 2912 0 0"/>
              <a:gd name="G2" fmla="+- 12158 0 2912"/>
              <a:gd name="G3" fmla="+- G2 0 2912"/>
              <a:gd name="G4" fmla="*/ G3 32768 32059"/>
              <a:gd name="G5" fmla="*/ G4 1 2"/>
              <a:gd name="G6" fmla="+- 21600 0 15126"/>
              <a:gd name="G7" fmla="*/ G6 2912 6079"/>
              <a:gd name="G8" fmla="+- G7 15126 0"/>
              <a:gd name="T0" fmla="*/ 15126 w 21600"/>
              <a:gd name="T1" fmla="*/ 0 h 21600"/>
              <a:gd name="T2" fmla="*/ 15126 w 21600"/>
              <a:gd name="T3" fmla="*/ 12158 h 21600"/>
              <a:gd name="T4" fmla="*/ 3237 w 21600"/>
              <a:gd name="T5" fmla="*/ 21600 h 21600"/>
              <a:gd name="T6" fmla="*/ 21600 w 21600"/>
              <a:gd name="T7" fmla="*/ 6079 h 21600"/>
              <a:gd name="T8" fmla="*/ 17694720 60000 65536"/>
              <a:gd name="T9" fmla="*/ 5898240 60000 65536"/>
              <a:gd name="T10" fmla="*/ 5898240 60000 65536"/>
              <a:gd name="T11" fmla="*/ 0 60000 65536"/>
              <a:gd name="T12" fmla="*/ 12427 w 21600"/>
              <a:gd name="T13" fmla="*/ G1 h 21600"/>
              <a:gd name="T14" fmla="*/ G8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1600" y="6079"/>
                </a:moveTo>
                <a:lnTo>
                  <a:pt x="15126" y="0"/>
                </a:lnTo>
                <a:lnTo>
                  <a:pt x="15126" y="2912"/>
                </a:lnTo>
                <a:lnTo>
                  <a:pt x="12427" y="2912"/>
                </a:lnTo>
                <a:cubicBezTo>
                  <a:pt x="5564" y="2912"/>
                  <a:pt x="0" y="7052"/>
                  <a:pt x="0" y="12158"/>
                </a:cubicBezTo>
                <a:lnTo>
                  <a:pt x="0" y="21600"/>
                </a:lnTo>
                <a:lnTo>
                  <a:pt x="6474" y="21600"/>
                </a:lnTo>
                <a:lnTo>
                  <a:pt x="6474" y="12158"/>
                </a:lnTo>
                <a:cubicBezTo>
                  <a:pt x="6474" y="10550"/>
                  <a:pt x="9139" y="9246"/>
                  <a:pt x="12427" y="9246"/>
                </a:cubicBezTo>
                <a:lnTo>
                  <a:pt x="15126" y="9246"/>
                </a:lnTo>
                <a:lnTo>
                  <a:pt x="15126" y="12158"/>
                </a:lnTo>
                <a:close/>
              </a:path>
            </a:pathLst>
          </a:custGeom>
          <a:solidFill>
            <a:srgbClr val="CCCCFF">
              <a:alpha val="50000"/>
            </a:srgbClr>
          </a:solidFill>
          <a:ln w="15875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75" name="Rectangle 19"/>
          <p:cNvSpPr>
            <a:spLocks noChangeArrowheads="1"/>
          </p:cNvSpPr>
          <p:nvPr/>
        </p:nvSpPr>
        <p:spPr bwMode="auto">
          <a:xfrm>
            <a:off x="6408738" y="5556250"/>
            <a:ext cx="233997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lang="ja-JP" altLang="en-US" sz="1800" b="1">
                <a:solidFill>
                  <a:srgbClr val="FFCCCC"/>
                </a:solidFill>
                <a:latin typeface="Tahoma" pitchFamily="34" charset="0"/>
              </a:rPr>
              <a:t>の根幹技術</a:t>
            </a:r>
          </a:p>
        </p:txBody>
      </p:sp>
      <p:sp>
        <p:nvSpPr>
          <p:cNvPr id="1043476" name="Rectangle 20"/>
          <p:cNvSpPr>
            <a:spLocks noChangeArrowheads="1"/>
          </p:cNvSpPr>
          <p:nvPr/>
        </p:nvSpPr>
        <p:spPr bwMode="auto">
          <a:xfrm>
            <a:off x="6588125" y="5876925"/>
            <a:ext cx="2447925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要求値と同程度の安定度</a:t>
            </a:r>
          </a:p>
        </p:txBody>
      </p:sp>
      <p:sp>
        <p:nvSpPr>
          <p:cNvPr id="1043477" name="AutoShape 21"/>
          <p:cNvSpPr>
            <a:spLocks noChangeArrowheads="1"/>
          </p:cNvSpPr>
          <p:nvPr/>
        </p:nvSpPr>
        <p:spPr bwMode="auto">
          <a:xfrm>
            <a:off x="395288" y="1052513"/>
            <a:ext cx="3097212" cy="2520950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FF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78" name="AutoShape 22"/>
          <p:cNvSpPr>
            <a:spLocks noChangeArrowheads="1"/>
          </p:cNvSpPr>
          <p:nvPr/>
        </p:nvSpPr>
        <p:spPr bwMode="auto">
          <a:xfrm>
            <a:off x="5724525" y="981075"/>
            <a:ext cx="3168650" cy="25193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3479" name="AutoShape 23"/>
          <p:cNvSpPr>
            <a:spLocks noChangeArrowheads="1"/>
          </p:cNvSpPr>
          <p:nvPr/>
        </p:nvSpPr>
        <p:spPr bwMode="auto">
          <a:xfrm>
            <a:off x="6443663" y="5589588"/>
            <a:ext cx="2520950" cy="719137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FFCCCC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DECIGO</a:t>
            </a:r>
            <a:r>
              <a:rPr lang="ja-JP" altLang="en-US"/>
              <a:t>のための根幹技術実証</a:t>
            </a:r>
          </a:p>
        </p:txBody>
      </p:sp>
      <p:sp>
        <p:nvSpPr>
          <p:cNvPr id="29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039563" name="Rectangle 203"/>
          <p:cNvSpPr>
            <a:spLocks noChangeArrowheads="1"/>
          </p:cNvSpPr>
          <p:nvPr/>
        </p:nvSpPr>
        <p:spPr bwMode="auto">
          <a:xfrm>
            <a:off x="6084888" y="1077913"/>
            <a:ext cx="2879725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800" b="1">
                <a:solidFill>
                  <a:srgbClr val="FFCCCC"/>
                </a:solidFill>
                <a:latin typeface="Tahoma" pitchFamily="34" charset="0"/>
              </a:rPr>
              <a:t>DECIGO</a:t>
            </a:r>
            <a:r>
              <a:rPr kumimoji="0" lang="ja-JP" altLang="en-US" sz="1800" b="1">
                <a:solidFill>
                  <a:srgbClr val="FFCCCC"/>
                </a:solidFill>
                <a:latin typeface="Tahoma" pitchFamily="34" charset="0"/>
              </a:rPr>
              <a:t>で必要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800" b="1">
                <a:solidFill>
                  <a:srgbClr val="FFCCCC"/>
                </a:solidFill>
                <a:latin typeface="Tahoma" pitchFamily="34" charset="0"/>
              </a:rPr>
              <a:t>     とされる主要技術</a:t>
            </a:r>
            <a:endParaRPr lang="ja-JP" altLang="en-US" sz="1800" b="1">
              <a:solidFill>
                <a:srgbClr val="FFCCCC"/>
              </a:solidFill>
              <a:latin typeface="Tahoma" pitchFamily="34" charset="0"/>
            </a:endParaRPr>
          </a:p>
        </p:txBody>
      </p:sp>
      <p:sp>
        <p:nvSpPr>
          <p:cNvPr id="1039564" name="Rectangle 204"/>
          <p:cNvSpPr>
            <a:spLocks noChangeArrowheads="1"/>
          </p:cNvSpPr>
          <p:nvPr/>
        </p:nvSpPr>
        <p:spPr bwMode="auto">
          <a:xfrm>
            <a:off x="6084888" y="1827213"/>
            <a:ext cx="2592387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基線長</a:t>
            </a: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1000km</a:t>
            </a: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の</a:t>
            </a:r>
            <a:r>
              <a:rPr lang="en-US" altLang="ja-JP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FP</a:t>
            </a: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  <a:sym typeface="Wingdings" pitchFamily="2" charset="2"/>
              </a:rPr>
              <a:t>干渉計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　　</a:t>
            </a: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宇宙における干渉計制御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　　試験マスに対する外乱抑圧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</a:t>
            </a:r>
            <a:r>
              <a:rPr lang="ja-JP" altLang="en-US" sz="1400" b="1">
                <a:solidFill>
                  <a:srgbClr val="808080"/>
                </a:solidFill>
                <a:latin typeface="Tahoma" pitchFamily="34" charset="0"/>
                <a:sym typeface="Wingdings" pitchFamily="2" charset="2"/>
              </a:rPr>
              <a:t>大型光学系の製作・制御</a:t>
            </a:r>
          </a:p>
        </p:txBody>
      </p:sp>
      <p:sp>
        <p:nvSpPr>
          <p:cNvPr id="1039565" name="Rectangle 205"/>
          <p:cNvSpPr>
            <a:spLocks noChangeArrowheads="1"/>
          </p:cNvSpPr>
          <p:nvPr/>
        </p:nvSpPr>
        <p:spPr bwMode="auto">
          <a:xfrm>
            <a:off x="5797550" y="2924175"/>
            <a:ext cx="2951163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>
                <a:solidFill>
                  <a:srgbClr val="DDDDDD"/>
                </a:solidFill>
                <a:latin typeface="Tahoma" pitchFamily="34" charset="0"/>
              </a:rPr>
              <a:t>安定化レーザー光源による精密計測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光源の周波数・強度安定化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808080"/>
                </a:solidFill>
                <a:latin typeface="Tahoma" pitchFamily="34" charset="0"/>
              </a:rPr>
              <a:t>長基線長を利用した安定化制御</a:t>
            </a:r>
          </a:p>
        </p:txBody>
      </p:sp>
      <p:sp>
        <p:nvSpPr>
          <p:cNvPr id="1039567" name="AutoShape 207"/>
          <p:cNvSpPr>
            <a:spLocks noChangeArrowheads="1"/>
          </p:cNvSpPr>
          <p:nvPr/>
        </p:nvSpPr>
        <p:spPr bwMode="auto">
          <a:xfrm>
            <a:off x="6013450" y="1827213"/>
            <a:ext cx="2592388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68" name="Rectangle 208"/>
          <p:cNvSpPr>
            <a:spLocks noChangeArrowheads="1"/>
          </p:cNvSpPr>
          <p:nvPr/>
        </p:nvSpPr>
        <p:spPr bwMode="auto">
          <a:xfrm>
            <a:off x="5795963" y="3825875"/>
            <a:ext cx="2089150" cy="125888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DDDDDD"/>
                </a:solidFill>
                <a:latin typeface="Tahoma" pitchFamily="34" charset="0"/>
              </a:rPr>
              <a:t>フォーメーションフライト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808080"/>
                </a:solidFill>
                <a:latin typeface="Tahoma" pitchFamily="34" charset="0"/>
              </a:rPr>
              <a:t>安定な軌道の実現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808080"/>
                </a:solidFill>
                <a:latin typeface="Tahoma" pitchFamily="34" charset="0"/>
              </a:rPr>
              <a:t>   宇宙機間の距離制御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ドラッグフリー制御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   低雑音スラスタ</a:t>
            </a:r>
          </a:p>
        </p:txBody>
      </p:sp>
      <p:sp>
        <p:nvSpPr>
          <p:cNvPr id="1039569" name="Rectangle 209"/>
          <p:cNvSpPr>
            <a:spLocks noChangeArrowheads="1"/>
          </p:cNvSpPr>
          <p:nvPr/>
        </p:nvSpPr>
        <p:spPr bwMode="auto">
          <a:xfrm>
            <a:off x="5797550" y="5157788"/>
            <a:ext cx="2592388" cy="10255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>
                <a:solidFill>
                  <a:srgbClr val="DDDDDD"/>
                </a:solidFill>
                <a:latin typeface="Tahoma" pitchFamily="34" charset="0"/>
              </a:rPr>
              <a:t>観測運用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時系列連続データの処理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   データの解析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FFCC"/>
                </a:solidFill>
                <a:latin typeface="Tahoma" pitchFamily="34" charset="0"/>
              </a:rPr>
              <a:t>   理論予測・他の観測との比較</a:t>
            </a:r>
          </a:p>
        </p:txBody>
      </p:sp>
      <p:graphicFrame>
        <p:nvGraphicFramePr>
          <p:cNvPr id="1039570" name="Object 210"/>
          <p:cNvGraphicFramePr>
            <a:graphicFrameLocks noChangeAspect="1"/>
          </p:cNvGraphicFramePr>
          <p:nvPr/>
        </p:nvGraphicFramePr>
        <p:xfrm>
          <a:off x="611188" y="3933825"/>
          <a:ext cx="2879725" cy="1039813"/>
        </p:xfrm>
        <a:graphic>
          <a:graphicData uri="http://schemas.openxmlformats.org/presentationml/2006/ole">
            <p:oleObj spid="_x0000_s1039570" name="Drawing" r:id="rId4" imgW="4212000" imgH="1521000" progId="Canvas.Drawing.X">
              <p:embed/>
            </p:oleObj>
          </a:graphicData>
        </a:graphic>
      </p:graphicFrame>
      <p:graphicFrame>
        <p:nvGraphicFramePr>
          <p:cNvPr id="1039571" name="Object 211"/>
          <p:cNvGraphicFramePr>
            <a:graphicFrameLocks noChangeAspect="1"/>
          </p:cNvGraphicFramePr>
          <p:nvPr/>
        </p:nvGraphicFramePr>
        <p:xfrm>
          <a:off x="755650" y="2781300"/>
          <a:ext cx="2752725" cy="1039813"/>
        </p:xfrm>
        <a:graphic>
          <a:graphicData uri="http://schemas.openxmlformats.org/presentationml/2006/ole">
            <p:oleObj spid="_x0000_s1039571" name="Drawing" r:id="rId5" imgW="4026600" imgH="1521000" progId="Canvas.Drawing.X">
              <p:embed/>
            </p:oleObj>
          </a:graphicData>
        </a:graphic>
      </p:graphicFrame>
      <p:graphicFrame>
        <p:nvGraphicFramePr>
          <p:cNvPr id="1039572" name="Object 212"/>
          <p:cNvGraphicFramePr>
            <a:graphicFrameLocks noChangeAspect="1"/>
          </p:cNvGraphicFramePr>
          <p:nvPr/>
        </p:nvGraphicFramePr>
        <p:xfrm>
          <a:off x="954088" y="1557338"/>
          <a:ext cx="2403475" cy="1062037"/>
        </p:xfrm>
        <a:graphic>
          <a:graphicData uri="http://schemas.openxmlformats.org/presentationml/2006/ole">
            <p:oleObj spid="_x0000_s1039572" name="Drawing" r:id="rId6" imgW="3510000" imgH="1550160" progId="Canvas.Drawing.X">
              <p:embed/>
            </p:oleObj>
          </a:graphicData>
        </a:graphic>
      </p:graphicFrame>
      <p:graphicFrame>
        <p:nvGraphicFramePr>
          <p:cNvPr id="1039573" name="Object 213"/>
          <p:cNvGraphicFramePr>
            <a:graphicFrameLocks noChangeAspect="1"/>
          </p:cNvGraphicFramePr>
          <p:nvPr/>
        </p:nvGraphicFramePr>
        <p:xfrm>
          <a:off x="1044575" y="5121275"/>
          <a:ext cx="2447925" cy="1187450"/>
        </p:xfrm>
        <a:graphic>
          <a:graphicData uri="http://schemas.openxmlformats.org/presentationml/2006/ole">
            <p:oleObj spid="_x0000_s1039573" name="Drawing" r:id="rId7" imgW="3578040" imgH="1735200" progId="Canvas.Drawing.X">
              <p:embed/>
            </p:oleObj>
          </a:graphicData>
        </a:graphic>
      </p:graphicFrame>
      <p:sp>
        <p:nvSpPr>
          <p:cNvPr id="1039574" name="AutoShape 214"/>
          <p:cNvSpPr>
            <a:spLocks noChangeArrowheads="1"/>
          </p:cNvSpPr>
          <p:nvPr/>
        </p:nvSpPr>
        <p:spPr bwMode="auto">
          <a:xfrm>
            <a:off x="5797550" y="2924175"/>
            <a:ext cx="2881313" cy="792163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75" name="AutoShape 215"/>
          <p:cNvSpPr>
            <a:spLocks noChangeArrowheads="1"/>
          </p:cNvSpPr>
          <p:nvPr/>
        </p:nvSpPr>
        <p:spPr bwMode="auto">
          <a:xfrm>
            <a:off x="5795963" y="3860800"/>
            <a:ext cx="1943100" cy="1189038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76" name="AutoShape 216"/>
          <p:cNvSpPr>
            <a:spLocks noChangeArrowheads="1"/>
          </p:cNvSpPr>
          <p:nvPr/>
        </p:nvSpPr>
        <p:spPr bwMode="auto">
          <a:xfrm>
            <a:off x="5797550" y="5157788"/>
            <a:ext cx="2520950" cy="10080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DDDDDD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77" name="Rectangle 217"/>
          <p:cNvSpPr>
            <a:spLocks noChangeArrowheads="1"/>
          </p:cNvSpPr>
          <p:nvPr/>
        </p:nvSpPr>
        <p:spPr bwMode="auto">
          <a:xfrm>
            <a:off x="827088" y="1077913"/>
            <a:ext cx="28797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800" b="1">
                <a:solidFill>
                  <a:srgbClr val="CCFFCC"/>
                </a:solidFill>
                <a:latin typeface="Tahoma" pitchFamily="34" charset="0"/>
              </a:rPr>
              <a:t>DPF</a:t>
            </a:r>
            <a:r>
              <a:rPr kumimoji="0" lang="ja-JP" altLang="en-US" sz="1800" b="1">
                <a:solidFill>
                  <a:srgbClr val="CCFFCC"/>
                </a:solidFill>
                <a:latin typeface="Tahoma" pitchFamily="34" charset="0"/>
              </a:rPr>
              <a:t>で実証される技術</a:t>
            </a:r>
            <a:endParaRPr lang="ja-JP" altLang="en-US" sz="1800" b="1">
              <a:solidFill>
                <a:srgbClr val="CCFFCC"/>
              </a:solidFill>
              <a:latin typeface="Tahoma" pitchFamily="34" charset="0"/>
            </a:endParaRPr>
          </a:p>
        </p:txBody>
      </p:sp>
      <p:sp>
        <p:nvSpPr>
          <p:cNvPr id="1039578" name="Line 218"/>
          <p:cNvSpPr>
            <a:spLocks noChangeShapeType="1"/>
          </p:cNvSpPr>
          <p:nvPr/>
        </p:nvSpPr>
        <p:spPr bwMode="auto">
          <a:xfrm flipV="1">
            <a:off x="3563938" y="5661025"/>
            <a:ext cx="2160587" cy="144463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79" name="Rectangle 219"/>
          <p:cNvSpPr>
            <a:spLocks noChangeArrowheads="1"/>
          </p:cNvSpPr>
          <p:nvPr/>
        </p:nvSpPr>
        <p:spPr bwMode="auto">
          <a:xfrm>
            <a:off x="3563938" y="4149725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衛星変動安定度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-9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2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9580" name="Line 220"/>
          <p:cNvSpPr>
            <a:spLocks noChangeShapeType="1"/>
          </p:cNvSpPr>
          <p:nvPr/>
        </p:nvSpPr>
        <p:spPr bwMode="auto">
          <a:xfrm>
            <a:off x="3563938" y="4581525"/>
            <a:ext cx="2376487" cy="14287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81" name="Line 221"/>
          <p:cNvSpPr>
            <a:spLocks noChangeShapeType="1"/>
          </p:cNvSpPr>
          <p:nvPr/>
        </p:nvSpPr>
        <p:spPr bwMode="auto">
          <a:xfrm>
            <a:off x="3563938" y="3284538"/>
            <a:ext cx="2376487" cy="73025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82" name="Rectangle 222"/>
          <p:cNvSpPr>
            <a:spLocks noChangeArrowheads="1"/>
          </p:cNvSpPr>
          <p:nvPr/>
        </p:nvSpPr>
        <p:spPr bwMode="auto">
          <a:xfrm>
            <a:off x="3635375" y="3332163"/>
            <a:ext cx="14398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0.5 Hz/Hz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の周波数安定度</a:t>
            </a:r>
          </a:p>
        </p:txBody>
      </p:sp>
      <p:sp>
        <p:nvSpPr>
          <p:cNvPr id="1039583" name="Rectangle 223"/>
          <p:cNvSpPr>
            <a:spLocks noChangeArrowheads="1"/>
          </p:cNvSpPr>
          <p:nvPr/>
        </p:nvSpPr>
        <p:spPr bwMode="auto">
          <a:xfrm>
            <a:off x="3346450" y="1484313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6x10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-16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 m/Hz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　　　の変位感度</a:t>
            </a:r>
          </a:p>
        </p:txBody>
      </p:sp>
      <p:sp>
        <p:nvSpPr>
          <p:cNvPr id="1039584" name="Line 224"/>
          <p:cNvSpPr>
            <a:spLocks noChangeShapeType="1"/>
          </p:cNvSpPr>
          <p:nvPr/>
        </p:nvSpPr>
        <p:spPr bwMode="auto">
          <a:xfrm>
            <a:off x="3419475" y="2060575"/>
            <a:ext cx="2663825" cy="215900"/>
          </a:xfrm>
          <a:prstGeom prst="line">
            <a:avLst/>
          </a:prstGeom>
          <a:noFill/>
          <a:ln w="38100">
            <a:solidFill>
              <a:srgbClr val="DDDDDD"/>
            </a:solidFill>
            <a:round/>
            <a:headEnd/>
            <a:tailEnd type="stealth" w="lg" len="lg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39586" name="Rectangle 226"/>
          <p:cNvSpPr>
            <a:spLocks noChangeArrowheads="1"/>
          </p:cNvSpPr>
          <p:nvPr/>
        </p:nvSpPr>
        <p:spPr bwMode="auto">
          <a:xfrm>
            <a:off x="4643438" y="1638300"/>
            <a:ext cx="16557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FFCCCC"/>
                </a:solidFill>
                <a:latin typeface="Tahoma" pitchFamily="34" charset="0"/>
              </a:rPr>
              <a:t>4x10</a:t>
            </a:r>
            <a:r>
              <a:rPr lang="en-US" altLang="ja-JP" sz="1200" b="1" baseline="30000">
                <a:solidFill>
                  <a:srgbClr val="FFCCCC"/>
                </a:solidFill>
                <a:latin typeface="Tahoma" pitchFamily="34" charset="0"/>
              </a:rPr>
              <a:t>-18</a:t>
            </a:r>
            <a:r>
              <a:rPr lang="en-US" altLang="ja-JP" sz="1200" b="1">
                <a:solidFill>
                  <a:srgbClr val="FFCCCC"/>
                </a:solidFill>
                <a:latin typeface="Tahoma" pitchFamily="34" charset="0"/>
              </a:rPr>
              <a:t> m/Hz</a:t>
            </a:r>
            <a:r>
              <a:rPr lang="en-US" altLang="ja-JP" sz="1200" b="1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        </a:t>
            </a: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の変位感度</a:t>
            </a:r>
          </a:p>
        </p:txBody>
      </p:sp>
      <p:sp>
        <p:nvSpPr>
          <p:cNvPr id="1039587" name="Rectangle 227"/>
          <p:cNvSpPr>
            <a:spLocks noChangeArrowheads="1"/>
          </p:cNvSpPr>
          <p:nvPr/>
        </p:nvSpPr>
        <p:spPr bwMode="auto">
          <a:xfrm>
            <a:off x="3344863" y="2205038"/>
            <a:ext cx="1511300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-14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 N/Hz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　　の外力雑音</a:t>
            </a:r>
          </a:p>
        </p:txBody>
      </p:sp>
      <p:sp>
        <p:nvSpPr>
          <p:cNvPr id="1039588" name="Rectangle 228"/>
          <p:cNvSpPr>
            <a:spLocks noChangeArrowheads="1"/>
          </p:cNvSpPr>
          <p:nvPr/>
        </p:nvSpPr>
        <p:spPr bwMode="auto">
          <a:xfrm>
            <a:off x="4786313" y="2349500"/>
            <a:ext cx="12239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FFCCCC"/>
                </a:solidFill>
                <a:latin typeface="Tahoma" pitchFamily="34" charset="0"/>
              </a:rPr>
              <a:t>10</a:t>
            </a:r>
            <a:r>
              <a:rPr lang="en-US" altLang="ja-JP" sz="1200" b="1" baseline="30000">
                <a:solidFill>
                  <a:srgbClr val="FFCCCC"/>
                </a:solidFill>
                <a:latin typeface="Tahoma" pitchFamily="34" charset="0"/>
              </a:rPr>
              <a:t>-17</a:t>
            </a:r>
            <a:r>
              <a:rPr lang="en-US" altLang="ja-JP" sz="1200" b="1">
                <a:solidFill>
                  <a:srgbClr val="FFCCCC"/>
                </a:solidFill>
                <a:latin typeface="Tahoma" pitchFamily="34" charset="0"/>
              </a:rPr>
              <a:t> N/Hz</a:t>
            </a:r>
            <a:r>
              <a:rPr lang="en-US" altLang="ja-JP" sz="1200" b="1" baseline="30000">
                <a:solidFill>
                  <a:srgbClr val="FFCCCC"/>
                </a:solidFill>
                <a:latin typeface="Tahoma" pitchFamily="34" charset="0"/>
              </a:rPr>
              <a:t>1/2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の外力雑音</a:t>
            </a:r>
          </a:p>
        </p:txBody>
      </p:sp>
      <p:sp>
        <p:nvSpPr>
          <p:cNvPr id="1039589" name="Rectangle 229"/>
          <p:cNvSpPr>
            <a:spLocks noChangeArrowheads="1"/>
          </p:cNvSpPr>
          <p:nvPr/>
        </p:nvSpPr>
        <p:spPr bwMode="auto">
          <a:xfrm>
            <a:off x="3563938" y="4662488"/>
            <a:ext cx="1871662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スラスタ雑音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10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-7</a:t>
            </a: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 N/Hz</a:t>
            </a:r>
            <a:r>
              <a:rPr lang="en-US" altLang="ja-JP" sz="1200" b="1" baseline="30000">
                <a:solidFill>
                  <a:srgbClr val="CCCCFF"/>
                </a:solidFill>
                <a:latin typeface="Tahoma" pitchFamily="34" charset="0"/>
              </a:rPr>
              <a:t>1/2</a:t>
            </a:r>
            <a:r>
              <a:rPr lang="en-US" altLang="ja-JP" sz="1200" b="1" baseline="30000">
                <a:solidFill>
                  <a:srgbClr val="EAEAEA"/>
                </a:solidFill>
                <a:latin typeface="Tahoma" pitchFamily="34" charset="0"/>
              </a:rPr>
              <a:t> </a:t>
            </a:r>
            <a:endParaRPr lang="en-US" altLang="ja-JP" sz="12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39590" name="Rectangle 230"/>
          <p:cNvSpPr>
            <a:spLocks noChangeArrowheads="1"/>
          </p:cNvSpPr>
          <p:nvPr/>
        </p:nvSpPr>
        <p:spPr bwMode="auto">
          <a:xfrm>
            <a:off x="3492500" y="5813425"/>
            <a:ext cx="1871663" cy="4953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200" b="1">
                <a:solidFill>
                  <a:srgbClr val="CCCCFF"/>
                </a:solidFill>
                <a:latin typeface="Tahoma" pitchFamily="34" charset="0"/>
              </a:rPr>
              <a:t>0.1 Hz</a:t>
            </a: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帯の連続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200" b="1">
                <a:solidFill>
                  <a:srgbClr val="EAEAEA"/>
                </a:solidFill>
                <a:latin typeface="Tahoma" pitchFamily="34" charset="0"/>
              </a:rPr>
              <a:t>観測とデータ解析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/>
              <a:t>DPF</a:t>
            </a:r>
            <a:r>
              <a:rPr lang="ja-JP" altLang="en-US"/>
              <a:t>コスト検討</a:t>
            </a:r>
          </a:p>
        </p:txBody>
      </p:sp>
      <p:sp>
        <p:nvSpPr>
          <p:cNvPr id="1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56662" name="Picture 918" descr="DPF_co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3211513"/>
            <a:ext cx="5041900" cy="3241675"/>
          </a:xfrm>
          <a:prstGeom prst="rect">
            <a:avLst/>
          </a:prstGeom>
          <a:noFill/>
        </p:spPr>
      </p:pic>
      <p:pic>
        <p:nvPicPr>
          <p:cNvPr id="1056660" name="Picture 916" descr="co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163" y="3467100"/>
            <a:ext cx="3671887" cy="2947988"/>
          </a:xfrm>
          <a:prstGeom prst="rect">
            <a:avLst/>
          </a:prstGeom>
          <a:noFill/>
        </p:spPr>
      </p:pic>
      <p:sp>
        <p:nvSpPr>
          <p:cNvPr id="1056663" name="Rectangle 919"/>
          <p:cNvSpPr>
            <a:spLocks noChangeArrowheads="1"/>
          </p:cNvSpPr>
          <p:nvPr/>
        </p:nvSpPr>
        <p:spPr bwMode="auto">
          <a:xfrm>
            <a:off x="3276600" y="3535363"/>
            <a:ext cx="431800" cy="142875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4" name="Rectangle 920"/>
          <p:cNvSpPr>
            <a:spLocks noChangeArrowheads="1"/>
          </p:cNvSpPr>
          <p:nvPr/>
        </p:nvSpPr>
        <p:spPr bwMode="auto">
          <a:xfrm>
            <a:off x="3276600" y="4327525"/>
            <a:ext cx="431800" cy="142875"/>
          </a:xfrm>
          <a:prstGeom prst="rect">
            <a:avLst/>
          </a:prstGeom>
          <a:noFill/>
          <a:ln w="254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5" name="Line 921"/>
          <p:cNvSpPr>
            <a:spLocks noChangeShapeType="1"/>
          </p:cNvSpPr>
          <p:nvPr/>
        </p:nvSpPr>
        <p:spPr bwMode="auto">
          <a:xfrm>
            <a:off x="3779838" y="3606800"/>
            <a:ext cx="1584325" cy="71438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6" name="Line 922"/>
          <p:cNvSpPr>
            <a:spLocks noChangeShapeType="1"/>
          </p:cNvSpPr>
          <p:nvPr/>
        </p:nvSpPr>
        <p:spPr bwMode="auto">
          <a:xfrm>
            <a:off x="3708400" y="4470400"/>
            <a:ext cx="1871663" cy="720725"/>
          </a:xfrm>
          <a:prstGeom prst="line">
            <a:avLst/>
          </a:prstGeom>
          <a:noFill/>
          <a:ln w="25400">
            <a:solidFill>
              <a:srgbClr val="3366FF"/>
            </a:solidFill>
            <a:round/>
            <a:headEnd/>
            <a:tailEnd type="triangle" w="med" len="med"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56667" name="Rectangle 923"/>
          <p:cNvSpPr>
            <a:spLocks noChangeArrowheads="1"/>
          </p:cNvSpPr>
          <p:nvPr/>
        </p:nvSpPr>
        <p:spPr bwMode="auto">
          <a:xfrm>
            <a:off x="468313" y="836613"/>
            <a:ext cx="4248150" cy="6953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コスト</a:t>
            </a:r>
            <a:r>
              <a:rPr lang="en-US" altLang="ja-JP" sz="1800" b="1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上限値の制約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800" b="1">
                <a:solidFill>
                  <a:srgbClr val="CCFFCC"/>
                </a:solidFill>
                <a:latin typeface="Tahoma" pitchFamily="34" charset="0"/>
              </a:rPr>
              <a:t>信頼性確保とのトレードオフ</a:t>
            </a:r>
            <a:r>
              <a:rPr lang="ja-JP" altLang="en-US" sz="1800" b="1">
                <a:solidFill>
                  <a:srgbClr val="EAEAEA"/>
                </a:solidFill>
                <a:latin typeface="Tahoma" pitchFamily="34" charset="0"/>
              </a:rPr>
              <a:t>として検討</a:t>
            </a:r>
          </a:p>
        </p:txBody>
      </p:sp>
      <p:sp>
        <p:nvSpPr>
          <p:cNvPr id="1056668" name="Rectangle 924"/>
          <p:cNvSpPr>
            <a:spLocks noChangeArrowheads="1"/>
          </p:cNvSpPr>
          <p:nvPr/>
        </p:nvSpPr>
        <p:spPr bwMode="auto">
          <a:xfrm>
            <a:off x="5651500" y="1431925"/>
            <a:ext cx="3386138" cy="5588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基幹部 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電源系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信号処理系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熱制御系</a:t>
            </a: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kumimoji="0" lang="en-US" altLang="ja-JP" sz="14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kumimoji="0" lang="ja-JP" altLang="en-US" sz="1400" b="1">
                <a:solidFill>
                  <a:srgbClr val="EAEAEA"/>
                </a:solidFill>
                <a:latin typeface="Tahoma" pitchFamily="34" charset="0"/>
              </a:rPr>
              <a:t>バス部に準じた冗長性・信頼性の確保</a:t>
            </a:r>
            <a:endParaRPr lang="ja-JP" altLang="en-US" sz="1400" b="1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56669" name="Rectangle 925"/>
          <p:cNvSpPr>
            <a:spLocks noChangeArrowheads="1"/>
          </p:cNvSpPr>
          <p:nvPr/>
        </p:nvSpPr>
        <p:spPr bwMode="auto">
          <a:xfrm>
            <a:off x="5653088" y="1917700"/>
            <a:ext cx="3382962" cy="7921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ミッション機器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 機能冗長構成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EAEAEA"/>
                </a:solidFill>
                <a:latin typeface="Tahoma" pitchFamily="34" charset="0"/>
              </a:rPr>
              <a:t>    重要度に応じて民生部品の使用を検討</a:t>
            </a:r>
          </a:p>
        </p:txBody>
      </p:sp>
      <p:sp>
        <p:nvSpPr>
          <p:cNvPr id="1056670" name="Rectangle 926"/>
          <p:cNvSpPr>
            <a:spLocks noChangeArrowheads="1"/>
          </p:cNvSpPr>
          <p:nvPr/>
        </p:nvSpPr>
        <p:spPr bwMode="auto">
          <a:xfrm>
            <a:off x="862014" y="1636753"/>
            <a:ext cx="4567242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構造系・電気系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メーカーの概算を参照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ミッション機器 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(</a:t>
            </a:r>
            <a:r>
              <a:rPr lang="ja-JP" altLang="en-US" sz="1800" b="1" dirty="0">
                <a:solidFill>
                  <a:srgbClr val="EAEAEA"/>
                </a:solidFill>
                <a:latin typeface="Tahoma" pitchFamily="34" charset="0"/>
              </a:rPr>
              <a:t>光学系</a:t>
            </a: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>
                <a:solidFill>
                  <a:srgbClr val="EAEAEA"/>
                </a:solidFill>
                <a:latin typeface="Tahoma" pitchFamily="34" charset="0"/>
              </a:rPr>
              <a:t>  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民生部品　　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   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宇宙仕様部品　の間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  <a:sym typeface="Wingdings" pitchFamily="2" charset="2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(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リスク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)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                   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(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コスト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)</a:t>
            </a:r>
            <a:endParaRPr lang="ja-JP" altLang="en-US" sz="1800" b="1" dirty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1056671" name="Rectangle 927"/>
          <p:cNvSpPr>
            <a:spLocks noChangeArrowheads="1"/>
          </p:cNvSpPr>
          <p:nvPr/>
        </p:nvSpPr>
        <p:spPr bwMode="auto">
          <a:xfrm>
            <a:off x="5508625" y="1125538"/>
            <a:ext cx="3024188" cy="36036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信頼性確保の考え方</a:t>
            </a:r>
          </a:p>
        </p:txBody>
      </p:sp>
      <p:sp>
        <p:nvSpPr>
          <p:cNvPr id="1056672" name="AutoShape 928"/>
          <p:cNvSpPr>
            <a:spLocks noChangeArrowheads="1"/>
          </p:cNvSpPr>
          <p:nvPr/>
        </p:nvSpPr>
        <p:spPr bwMode="auto">
          <a:xfrm>
            <a:off x="5508625" y="1125538"/>
            <a:ext cx="3455988" cy="1655762"/>
          </a:xfrm>
          <a:prstGeom prst="roundRect">
            <a:avLst>
              <a:gd name="adj" fmla="val 7074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077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で期待できる成果</a:t>
            </a:r>
            <a:endParaRPr lang="ja-JP" altLang="en-US" dirty="0"/>
          </a:p>
        </p:txBody>
      </p:sp>
      <p:sp>
        <p:nvSpPr>
          <p:cNvPr id="2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784391" name="Picture 1031" descr="bh-bh2"/>
          <p:cNvPicPr>
            <a:picLocks noChangeAspect="1" noChangeArrowheads="1"/>
          </p:cNvPicPr>
          <p:nvPr/>
        </p:nvPicPr>
        <p:blipFill>
          <a:blip r:embed="rId4" cstate="print"/>
          <a:srcRect b="16933"/>
          <a:stretch>
            <a:fillRect/>
          </a:stretch>
        </p:blipFill>
        <p:spPr bwMode="auto">
          <a:xfrm>
            <a:off x="5656297" y="2309388"/>
            <a:ext cx="3059107" cy="2119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4392" name="Rectangle 1032"/>
          <p:cNvSpPr>
            <a:spLocks noChangeArrowheads="1"/>
          </p:cNvSpPr>
          <p:nvPr/>
        </p:nvSpPr>
        <p:spPr bwMode="auto">
          <a:xfrm>
            <a:off x="8066117" y="4398971"/>
            <a:ext cx="792163" cy="2444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000" b="1" dirty="0">
                <a:solidFill>
                  <a:srgbClr val="99CCFF"/>
                </a:solidFill>
                <a:latin typeface="Tahoma" pitchFamily="34" charset="0"/>
                <a:ea typeface="HGP創英角ｺﾞｼｯｸUB" pitchFamily="50" charset="-128"/>
              </a:rPr>
              <a:t>KAGAYA</a:t>
            </a:r>
          </a:p>
        </p:txBody>
      </p:sp>
      <p:sp>
        <p:nvSpPr>
          <p:cNvPr id="2905" name="Rectangle 10"/>
          <p:cNvSpPr>
            <a:spLocks noChangeArrowheads="1"/>
          </p:cNvSpPr>
          <p:nvPr/>
        </p:nvSpPr>
        <p:spPr bwMode="auto">
          <a:xfrm>
            <a:off x="857224" y="2903690"/>
            <a:ext cx="5248281" cy="131112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DPF</a:t>
            </a:r>
            <a:r>
              <a:rPr kumimoji="1"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では</a:t>
            </a:r>
            <a:r>
              <a:rPr kumimoji="1" lang="en-US" altLang="ja-JP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kumimoji="1"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我々</a:t>
            </a: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の銀河</a:t>
            </a:r>
            <a:r>
              <a:rPr kumimoji="1" lang="ja-JP" altLang="en-US" b="1" kern="1200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中心付近の</a:t>
            </a:r>
            <a:endParaRPr kumimoji="1" lang="ja-JP" altLang="en-US" b="1" kern="1200" dirty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ja-JP" altLang="en-US" b="1" kern="1200" dirty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    </a:t>
            </a:r>
            <a:r>
              <a:rPr kumimoji="1" lang="ja-JP" altLang="en-US" b="1" kern="1200" dirty="0" smtClean="0">
                <a:solidFill>
                  <a:srgbClr val="CCEC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ブラックホール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</a:rPr>
              <a:t>に関連する現象</a:t>
            </a:r>
            <a:endParaRPr lang="en-US" altLang="ja-JP" b="1" dirty="0" smtClean="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kumimoji="1" lang="en-US" altLang="ja-JP" b="1" kern="1200" dirty="0" smtClean="0">
                <a:solidFill>
                  <a:srgbClr val="EAEAEA"/>
                </a:solidFill>
                <a:latin typeface="Tahoma" pitchFamily="34" charset="0"/>
                <a:cs typeface="+mn-cs"/>
              </a:rPr>
              <a:t>     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を観測可能</a:t>
            </a:r>
            <a:endParaRPr kumimoji="1"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7" name="Rectangle 10"/>
          <p:cNvSpPr>
            <a:spLocks noChangeArrowheads="1"/>
          </p:cNvSpPr>
          <p:nvPr/>
        </p:nvSpPr>
        <p:spPr bwMode="auto">
          <a:xfrm>
            <a:off x="928662" y="1571612"/>
            <a:ext cx="4786346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重力波</a:t>
            </a:r>
            <a:r>
              <a:rPr lang="en-US" altLang="ja-JP" b="1" dirty="0" smtClean="0">
                <a:solidFill>
                  <a:srgbClr val="EAEAEA"/>
                </a:solidFill>
                <a:latin typeface="Tahoma" pitchFamily="34" charset="0"/>
              </a:rPr>
              <a:t>: 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直接検出されたことがない</a:t>
            </a:r>
            <a:endParaRPr kumimoji="1"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>
            <a:off x="1000100" y="4930666"/>
            <a:ext cx="5429288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検出できれば</a:t>
            </a:r>
            <a:r>
              <a:rPr lang="en-US" altLang="ja-JP" b="1" dirty="0" smtClean="0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b="1" dirty="0" smtClean="0">
                <a:solidFill>
                  <a:srgbClr val="CCFFCC"/>
                </a:solidFill>
                <a:latin typeface="Tahoma" pitchFamily="34" charset="0"/>
              </a:rPr>
              <a:t>ノーベル賞</a:t>
            </a:r>
            <a:r>
              <a:rPr lang="ja-JP" altLang="en-US" b="1" dirty="0" smtClean="0">
                <a:solidFill>
                  <a:srgbClr val="EAEAEA"/>
                </a:solidFill>
                <a:latin typeface="Tahoma" pitchFamily="34" charset="0"/>
              </a:rPr>
              <a:t>は間違いない</a:t>
            </a:r>
            <a:endParaRPr kumimoji="1" lang="ja-JP" altLang="en-US" b="1" kern="12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" name="AutoShape 71"/>
          <p:cNvSpPr>
            <a:spLocks noChangeArrowheads="1"/>
          </p:cNvSpPr>
          <p:nvPr/>
        </p:nvSpPr>
        <p:spPr bwMode="auto">
          <a:xfrm rot="5400000">
            <a:off x="2678300" y="2235391"/>
            <a:ext cx="342899" cy="586979"/>
          </a:xfrm>
          <a:custGeom>
            <a:avLst/>
            <a:gdLst>
              <a:gd name="G0" fmla="+- 11249 0 0"/>
              <a:gd name="G1" fmla="+- 4427 0 0"/>
              <a:gd name="G2" fmla="+- 21600 0 4427"/>
              <a:gd name="G3" fmla="+- 10800 0 4427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4427"/>
                </a:lnTo>
                <a:lnTo>
                  <a:pt x="3375" y="4427"/>
                </a:lnTo>
                <a:lnTo>
                  <a:pt x="3375" y="17173"/>
                </a:lnTo>
                <a:lnTo>
                  <a:pt x="11249" y="17173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7"/>
                </a:moveTo>
                <a:lnTo>
                  <a:pt x="1350" y="17173"/>
                </a:lnTo>
                <a:lnTo>
                  <a:pt x="2700" y="17173"/>
                </a:lnTo>
                <a:lnTo>
                  <a:pt x="2700" y="4427"/>
                </a:lnTo>
                <a:close/>
              </a:path>
              <a:path w="21600" h="21600">
                <a:moveTo>
                  <a:pt x="0" y="4427"/>
                </a:moveTo>
                <a:lnTo>
                  <a:pt x="0" y="17173"/>
                </a:lnTo>
                <a:lnTo>
                  <a:pt x="675" y="17173"/>
                </a:lnTo>
                <a:lnTo>
                  <a:pt x="675" y="4427"/>
                </a:lnTo>
                <a:close/>
              </a:path>
            </a:pathLst>
          </a:custGeom>
          <a:solidFill>
            <a:srgbClr val="99CCFF">
              <a:alpha val="1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20" name="AutoShape 71"/>
          <p:cNvSpPr>
            <a:spLocks noChangeArrowheads="1"/>
          </p:cNvSpPr>
          <p:nvPr/>
        </p:nvSpPr>
        <p:spPr bwMode="auto">
          <a:xfrm rot="5400000">
            <a:off x="2622338" y="4249945"/>
            <a:ext cx="342899" cy="586979"/>
          </a:xfrm>
          <a:custGeom>
            <a:avLst/>
            <a:gdLst>
              <a:gd name="G0" fmla="+- 11249 0 0"/>
              <a:gd name="G1" fmla="+- 4427 0 0"/>
              <a:gd name="G2" fmla="+- 21600 0 4427"/>
              <a:gd name="G3" fmla="+- 10800 0 4427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4427"/>
                </a:lnTo>
                <a:lnTo>
                  <a:pt x="3375" y="4427"/>
                </a:lnTo>
                <a:lnTo>
                  <a:pt x="3375" y="17173"/>
                </a:lnTo>
                <a:lnTo>
                  <a:pt x="11249" y="17173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4427"/>
                </a:moveTo>
                <a:lnTo>
                  <a:pt x="1350" y="17173"/>
                </a:lnTo>
                <a:lnTo>
                  <a:pt x="2700" y="17173"/>
                </a:lnTo>
                <a:lnTo>
                  <a:pt x="2700" y="4427"/>
                </a:lnTo>
                <a:close/>
              </a:path>
              <a:path w="21600" h="21600">
                <a:moveTo>
                  <a:pt x="0" y="4427"/>
                </a:moveTo>
                <a:lnTo>
                  <a:pt x="0" y="17173"/>
                </a:lnTo>
                <a:lnTo>
                  <a:pt x="675" y="17173"/>
                </a:lnTo>
                <a:lnTo>
                  <a:pt x="675" y="4427"/>
                </a:lnTo>
                <a:close/>
              </a:path>
            </a:pathLst>
          </a:custGeom>
          <a:solidFill>
            <a:srgbClr val="99CCFF">
              <a:alpha val="10000"/>
            </a:srgbClr>
          </a:solidFill>
          <a:ln w="3175">
            <a:solidFill>
              <a:srgbClr val="CCECFF"/>
            </a:solidFill>
            <a:miter lim="800000"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</p:spTree>
  </p:cSld>
  <p:clrMapOvr>
    <a:masterClrMapping/>
  </p:clrMapOvr>
  <p:transition advTm="52992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>
                <a:solidFill>
                  <a:srgbClr val="DDDDDD"/>
                </a:solidFill>
              </a:rPr>
              <a:t>DECIGO</a:t>
            </a:r>
            <a:r>
              <a:rPr lang="ja-JP" altLang="en-US">
                <a:solidFill>
                  <a:srgbClr val="DDDDDD"/>
                </a:solidFill>
              </a:rPr>
              <a:t>のロードマップ</a:t>
            </a:r>
          </a:p>
        </p:txBody>
      </p:sp>
      <p:sp>
        <p:nvSpPr>
          <p:cNvPr id="358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/>
              <a:ea typeface="HGP創英角ｺﾞｼｯｸUB" pitchFamily="50" charset="-128"/>
              <a:cs typeface="+mn-cs"/>
            </a:endParaRPr>
          </a:p>
        </p:txBody>
      </p:sp>
      <p:pic>
        <p:nvPicPr>
          <p:cNvPr id="1076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8388" y="2349500"/>
            <a:ext cx="1512887" cy="106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6228" name="Text Box 4"/>
          <p:cNvSpPr txBox="1">
            <a:spLocks noChangeArrowheads="1"/>
          </p:cNvSpPr>
          <p:nvPr/>
        </p:nvSpPr>
        <p:spPr bwMode="auto">
          <a:xfrm>
            <a:off x="6805613" y="850900"/>
            <a:ext cx="2303462" cy="27463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200" b="1" kern="1200">
                <a:solidFill>
                  <a:srgbClr val="DDDDDD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Figure: S.Kawamura</a:t>
            </a:r>
          </a:p>
        </p:txBody>
      </p:sp>
      <p:graphicFrame>
        <p:nvGraphicFramePr>
          <p:cNvPr id="1076229" name="Group 5"/>
          <p:cNvGraphicFramePr>
            <a:graphicFrameLocks noGrp="1"/>
          </p:cNvGraphicFramePr>
          <p:nvPr/>
        </p:nvGraphicFramePr>
        <p:xfrm>
          <a:off x="611188" y="1412875"/>
          <a:ext cx="8280400" cy="4836923"/>
        </p:xfrm>
        <a:graphic>
          <a:graphicData uri="http://schemas.openxmlformats.org/drawingml/2006/table">
            <a:tbl>
              <a:tblPr/>
              <a:tblGrid>
                <a:gridCol w="395287"/>
                <a:gridCol w="393700"/>
                <a:gridCol w="393700"/>
                <a:gridCol w="393700"/>
                <a:gridCol w="395288"/>
                <a:gridCol w="395287"/>
                <a:gridCol w="393700"/>
                <a:gridCol w="395288"/>
                <a:gridCol w="120650"/>
                <a:gridCol w="273050"/>
                <a:gridCol w="393700"/>
                <a:gridCol w="395287"/>
                <a:gridCol w="392113"/>
                <a:gridCol w="395287"/>
                <a:gridCol w="395288"/>
                <a:gridCol w="392112"/>
                <a:gridCol w="395288"/>
                <a:gridCol w="395287"/>
                <a:gridCol w="393700"/>
                <a:gridCol w="395288"/>
                <a:gridCol w="392112"/>
                <a:gridCol w="395288"/>
              </a:tblGrid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2010</a:t>
                      </a:r>
                    </a:p>
                  </a:txBody>
                  <a:tcPr marL="0" marR="0" marT="0" marB="0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19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20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21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22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23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24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25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26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27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28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>
                      <a:noFill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Tahoma" pitchFamily="34" charset="0"/>
                          <a:ea typeface="HGP創英角ｺﾞｼｯｸUB" pitchFamily="50" charset="-128"/>
                        </a:rPr>
                        <a:t>29</a:t>
                      </a:r>
                    </a:p>
                  </a:txBody>
                  <a:tcPr marL="0" marR="0" marT="0" marB="0" anchor="ctr" anchorCtr="1" horzOverflow="overflow">
                    <a:lnL>
                      <a:noFill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003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ミッション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ja-JP" altLang="ja-JP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9715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目的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 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根幹技術の宇宙実証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銀河系内観測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重力波の検出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(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最小限のスペック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間での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干渉計実証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</a:t>
                      </a: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重力波天文学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  <a:tr h="7207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構成</a:t>
                      </a:r>
                    </a:p>
                  </a:txBody>
                  <a:tcPr marL="0" marR="0" marT="0" marB="0" vert="eaVert" anchor="ctr" anchorCtr="1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8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小型衛星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70000"/>
                        <a:buFontTx/>
                        <a:buNone/>
                        <a:tabLst/>
                      </a:pP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　　短基線長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FP</a:t>
                      </a: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共振器 </a:t>
                      </a:r>
                      <a:r>
                        <a:rPr kumimoji="0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0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  S/C 3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  干渉計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1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台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S/C 3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機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1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  干渉計 </a:t>
                      </a:r>
                      <a:r>
                        <a:rPr kumimoji="1" lang="en-US" altLang="ja-JP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3-4</a:t>
                      </a:r>
                      <a:r>
                        <a:rPr kumimoji="1" lang="ja-JP" alt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AEAEA"/>
                          </a:solidFill>
                          <a:effectLst/>
                          <a:latin typeface="Arial" charset="0"/>
                          <a:ea typeface="HGP創英角ｺﾞｼｯｸUB" pitchFamily="50" charset="-128"/>
                        </a:rPr>
                        <a:t>ユニット</a:t>
                      </a:r>
                      <a:endParaRPr kumimoji="1" lang="en-US" altLang="ja-JP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EAEAEA"/>
                        </a:solidFill>
                        <a:effectLst/>
                        <a:latin typeface="Arial" charset="0"/>
                        <a:ea typeface="HGP創英角ｺﾞｼｯｸUB" pitchFamily="50" charset="-128"/>
                      </a:endParaRPr>
                    </a:p>
                  </a:txBody>
                  <a:tcPr marL="0" marR="0" marT="0" marB="0" horzOverflow="overflow">
                    <a:lnL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B2B2B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</a:tr>
            </a:tbl>
          </a:graphicData>
        </a:graphic>
      </p:graphicFrame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5029200" y="2528888"/>
            <a:ext cx="1044575" cy="957262"/>
            <a:chOff x="741" y="473"/>
            <a:chExt cx="3836" cy="3504"/>
          </a:xfrm>
        </p:grpSpPr>
        <p:sp>
          <p:nvSpPr>
            <p:cNvPr id="1076272" name="Oval 48"/>
            <p:cNvSpPr>
              <a:spLocks noChangeArrowheads="1"/>
            </p:cNvSpPr>
            <p:nvPr/>
          </p:nvSpPr>
          <p:spPr bwMode="auto">
            <a:xfrm>
              <a:off x="74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3" name="Oval 49"/>
            <p:cNvSpPr>
              <a:spLocks noChangeArrowheads="1"/>
            </p:cNvSpPr>
            <p:nvPr/>
          </p:nvSpPr>
          <p:spPr bwMode="auto">
            <a:xfrm>
              <a:off x="3281" y="2680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274" name="Oval 50"/>
            <p:cNvSpPr>
              <a:spLocks noChangeArrowheads="1"/>
            </p:cNvSpPr>
            <p:nvPr/>
          </p:nvSpPr>
          <p:spPr bwMode="auto">
            <a:xfrm>
              <a:off x="2008" y="473"/>
              <a:ext cx="1296" cy="1297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" name="Group 51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76" name="Freeform 5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7" name="Line 5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8" name="Line 5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79" name="Line 5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0" name="Arc 5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4" name="Group 57"/>
            <p:cNvGrpSpPr>
              <a:grpSpLocks/>
            </p:cNvGrpSpPr>
            <p:nvPr/>
          </p:nvGrpSpPr>
          <p:grpSpPr bwMode="auto">
            <a:xfrm rot="7209001">
              <a:off x="2107" y="1529"/>
              <a:ext cx="432" cy="358"/>
              <a:chOff x="4785" y="11039"/>
              <a:chExt cx="829" cy="688"/>
            </a:xfrm>
          </p:grpSpPr>
          <p:sp>
            <p:nvSpPr>
              <p:cNvPr id="1076282" name="Freeform 5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3" name="Line 5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4" name="Line 6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5" name="Line 6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6" name="Arc 6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5" name="Group 63"/>
            <p:cNvGrpSpPr>
              <a:grpSpLocks/>
            </p:cNvGrpSpPr>
            <p:nvPr/>
          </p:nvGrpSpPr>
          <p:grpSpPr bwMode="auto">
            <a:xfrm flipH="1">
              <a:off x="3041" y="3145"/>
              <a:ext cx="432" cy="358"/>
              <a:chOff x="4785" y="11039"/>
              <a:chExt cx="829" cy="688"/>
            </a:xfrm>
          </p:grpSpPr>
          <p:sp>
            <p:nvSpPr>
              <p:cNvPr id="1076288" name="Freeform 6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89" name="Line 6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0" name="Line 6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1" name="Line 6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2" name="Arc 6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6" name="Group 69"/>
            <p:cNvGrpSpPr>
              <a:grpSpLocks/>
            </p:cNvGrpSpPr>
            <p:nvPr/>
          </p:nvGrpSpPr>
          <p:grpSpPr bwMode="auto">
            <a:xfrm flipH="1">
              <a:off x="3041" y="3142"/>
              <a:ext cx="432" cy="361"/>
              <a:chOff x="4785" y="11039"/>
              <a:chExt cx="829" cy="688"/>
            </a:xfrm>
          </p:grpSpPr>
          <p:sp>
            <p:nvSpPr>
              <p:cNvPr id="1076294" name="Freeform 7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12700" cmpd="sng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5" name="Line 7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6" name="Line 7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7" name="Line 7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298" name="Arc 7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299" name="Rectangle 75"/>
            <p:cNvSpPr>
              <a:spLocks noChangeArrowheads="1"/>
            </p:cNvSpPr>
            <p:nvPr/>
          </p:nvSpPr>
          <p:spPr bwMode="auto">
            <a:xfrm rot="-17064441">
              <a:off x="1453" y="3113"/>
              <a:ext cx="30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0" name="Rectangle 76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1" name="Rectangle 7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2" name="Line 78"/>
            <p:cNvSpPr>
              <a:spLocks noChangeShapeType="1"/>
            </p:cNvSpPr>
            <p:nvPr/>
          </p:nvSpPr>
          <p:spPr bwMode="auto">
            <a:xfrm flipV="1">
              <a:off x="901" y="3328"/>
              <a:ext cx="2362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3" name="Rectangle 79"/>
            <p:cNvSpPr>
              <a:spLocks noChangeArrowheads="1"/>
            </p:cNvSpPr>
            <p:nvPr/>
          </p:nvSpPr>
          <p:spPr bwMode="auto">
            <a:xfrm>
              <a:off x="874" y="3260"/>
              <a:ext cx="255" cy="13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4" name="Freeform 80"/>
            <p:cNvSpPr>
              <a:spLocks/>
            </p:cNvSpPr>
            <p:nvPr/>
          </p:nvSpPr>
          <p:spPr bwMode="auto">
            <a:xfrm>
              <a:off x="1653" y="3278"/>
              <a:ext cx="56" cy="101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5" name="Line 81"/>
            <p:cNvSpPr>
              <a:spLocks noChangeShapeType="1"/>
            </p:cNvSpPr>
            <p:nvPr/>
          </p:nvSpPr>
          <p:spPr bwMode="auto">
            <a:xfrm>
              <a:off x="1656" y="3281"/>
              <a:ext cx="5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06" name="Line 82"/>
            <p:cNvSpPr>
              <a:spLocks noChangeShapeType="1"/>
            </p:cNvSpPr>
            <p:nvPr/>
          </p:nvSpPr>
          <p:spPr bwMode="auto">
            <a:xfrm>
              <a:off x="1659" y="3376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7" name="Group 83"/>
            <p:cNvGrpSpPr>
              <a:grpSpLocks/>
            </p:cNvGrpSpPr>
            <p:nvPr/>
          </p:nvGrpSpPr>
          <p:grpSpPr bwMode="auto">
            <a:xfrm>
              <a:off x="1857" y="3148"/>
              <a:ext cx="429" cy="361"/>
              <a:chOff x="4785" y="11039"/>
              <a:chExt cx="829" cy="688"/>
            </a:xfrm>
          </p:grpSpPr>
          <p:sp>
            <p:nvSpPr>
              <p:cNvPr id="1076308" name="Freeform 8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09" name="Line 8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0" name="Line 8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1" name="Line 8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12" name="Arc 8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13" name="Freeform 89"/>
            <p:cNvSpPr>
              <a:spLocks/>
            </p:cNvSpPr>
            <p:nvPr/>
          </p:nvSpPr>
          <p:spPr bwMode="auto">
            <a:xfrm>
              <a:off x="1795" y="3260"/>
              <a:ext cx="1557" cy="3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4" name="Freeform 90"/>
            <p:cNvSpPr>
              <a:spLocks/>
            </p:cNvSpPr>
            <p:nvPr/>
          </p:nvSpPr>
          <p:spPr bwMode="auto">
            <a:xfrm flipV="1">
              <a:off x="1795" y="3370"/>
              <a:ext cx="1557" cy="2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5" name="Freeform 91"/>
            <p:cNvSpPr>
              <a:spLocks/>
            </p:cNvSpPr>
            <p:nvPr/>
          </p:nvSpPr>
          <p:spPr bwMode="auto">
            <a:xfrm rot="2663462">
              <a:off x="1721" y="3254"/>
              <a:ext cx="154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6" name="Freeform 92"/>
            <p:cNvSpPr>
              <a:spLocks/>
            </p:cNvSpPr>
            <p:nvPr/>
          </p:nvSpPr>
          <p:spPr bwMode="auto">
            <a:xfrm>
              <a:off x="1934" y="3260"/>
              <a:ext cx="1444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7" name="Freeform 93"/>
            <p:cNvSpPr>
              <a:spLocks/>
            </p:cNvSpPr>
            <p:nvPr/>
          </p:nvSpPr>
          <p:spPr bwMode="auto">
            <a:xfrm>
              <a:off x="1647" y="3245"/>
              <a:ext cx="325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8" name="Arc 94"/>
            <p:cNvSpPr>
              <a:spLocks/>
            </p:cNvSpPr>
            <p:nvPr/>
          </p:nvSpPr>
          <p:spPr bwMode="auto">
            <a:xfrm rot="6937498">
              <a:off x="1582" y="3091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19" name="Arc 95"/>
            <p:cNvSpPr>
              <a:spLocks/>
            </p:cNvSpPr>
            <p:nvPr/>
          </p:nvSpPr>
          <p:spPr bwMode="auto">
            <a:xfrm rot="14662502" flipV="1">
              <a:off x="1582" y="332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0" name="Freeform 96"/>
            <p:cNvSpPr>
              <a:spLocks/>
            </p:cNvSpPr>
            <p:nvPr/>
          </p:nvSpPr>
          <p:spPr bwMode="auto">
            <a:xfrm flipH="1">
              <a:off x="3343" y="3192"/>
              <a:ext cx="121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1" name="Line 97"/>
            <p:cNvSpPr>
              <a:spLocks noChangeShapeType="1"/>
            </p:cNvSpPr>
            <p:nvPr/>
          </p:nvSpPr>
          <p:spPr bwMode="auto">
            <a:xfrm flipH="1">
              <a:off x="3343" y="3189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2" name="Line 98"/>
            <p:cNvSpPr>
              <a:spLocks noChangeShapeType="1"/>
            </p:cNvSpPr>
            <p:nvPr/>
          </p:nvSpPr>
          <p:spPr bwMode="auto">
            <a:xfrm flipH="1">
              <a:off x="3337" y="3459"/>
              <a:ext cx="136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3" name="Arc 99"/>
            <p:cNvSpPr>
              <a:spLocks/>
            </p:cNvSpPr>
            <p:nvPr/>
          </p:nvSpPr>
          <p:spPr bwMode="auto">
            <a:xfrm rot="8071501" flipH="1">
              <a:off x="3044" y="3139"/>
              <a:ext cx="361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4" name="Freeform 100"/>
            <p:cNvSpPr>
              <a:spLocks/>
            </p:cNvSpPr>
            <p:nvPr/>
          </p:nvSpPr>
          <p:spPr bwMode="auto">
            <a:xfrm>
              <a:off x="1863" y="3195"/>
              <a:ext cx="121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5" name="Line 101"/>
            <p:cNvSpPr>
              <a:spLocks noChangeShapeType="1"/>
            </p:cNvSpPr>
            <p:nvPr/>
          </p:nvSpPr>
          <p:spPr bwMode="auto">
            <a:xfrm>
              <a:off x="1863" y="3186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6" name="Line 102"/>
            <p:cNvSpPr>
              <a:spLocks noChangeShapeType="1"/>
            </p:cNvSpPr>
            <p:nvPr/>
          </p:nvSpPr>
          <p:spPr bwMode="auto">
            <a:xfrm>
              <a:off x="1857" y="3465"/>
              <a:ext cx="13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7" name="Arc 103"/>
            <p:cNvSpPr>
              <a:spLocks/>
            </p:cNvSpPr>
            <p:nvPr/>
          </p:nvSpPr>
          <p:spPr bwMode="auto">
            <a:xfrm rot="35128499">
              <a:off x="1924" y="3143"/>
              <a:ext cx="358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8" name="Arc 104"/>
            <p:cNvSpPr>
              <a:spLocks/>
            </p:cNvSpPr>
            <p:nvPr/>
          </p:nvSpPr>
          <p:spPr bwMode="auto">
            <a:xfrm rot="2663462" flipH="1" flipV="1">
              <a:off x="1727" y="3198"/>
              <a:ext cx="251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29" name="Arc 105"/>
            <p:cNvSpPr>
              <a:spLocks/>
            </p:cNvSpPr>
            <p:nvPr/>
          </p:nvSpPr>
          <p:spPr bwMode="auto">
            <a:xfrm rot="2663462">
              <a:off x="1614" y="3207"/>
              <a:ext cx="252" cy="25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0" name="Arc 106"/>
            <p:cNvSpPr>
              <a:spLocks/>
            </p:cNvSpPr>
            <p:nvPr/>
          </p:nvSpPr>
          <p:spPr bwMode="auto">
            <a:xfrm rot="2663462">
              <a:off x="1585" y="3278"/>
              <a:ext cx="100" cy="10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1" name="Arc 107"/>
            <p:cNvSpPr>
              <a:spLocks/>
            </p:cNvSpPr>
            <p:nvPr/>
          </p:nvSpPr>
          <p:spPr bwMode="auto">
            <a:xfrm rot="2663462" flipH="1" flipV="1">
              <a:off x="1679" y="3278"/>
              <a:ext cx="101" cy="10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2" name="Line 108"/>
            <p:cNvSpPr>
              <a:spLocks noChangeShapeType="1"/>
            </p:cNvSpPr>
            <p:nvPr/>
          </p:nvSpPr>
          <p:spPr bwMode="auto">
            <a:xfrm rot="1807332" flipV="1">
              <a:off x="1576" y="2609"/>
              <a:ext cx="3" cy="77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3" name="Freeform 109"/>
            <p:cNvSpPr>
              <a:spLocks/>
            </p:cNvSpPr>
            <p:nvPr/>
          </p:nvSpPr>
          <p:spPr bwMode="auto">
            <a:xfrm rot="-3592668">
              <a:off x="1505" y="3023"/>
              <a:ext cx="56" cy="104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4" name="Line 110"/>
            <p:cNvSpPr>
              <a:spLocks noChangeShapeType="1"/>
            </p:cNvSpPr>
            <p:nvPr/>
          </p:nvSpPr>
          <p:spPr bwMode="auto">
            <a:xfrm rot="-3592668">
              <a:off x="1471" y="3048"/>
              <a:ext cx="48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35" name="Line 111"/>
            <p:cNvSpPr>
              <a:spLocks noChangeShapeType="1"/>
            </p:cNvSpPr>
            <p:nvPr/>
          </p:nvSpPr>
          <p:spPr bwMode="auto">
            <a:xfrm rot="-3592668">
              <a:off x="1552" y="3095"/>
              <a:ext cx="47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8" name="Group 112"/>
            <p:cNvGrpSpPr>
              <a:grpSpLocks/>
            </p:cNvGrpSpPr>
            <p:nvPr/>
          </p:nvGrpSpPr>
          <p:grpSpPr bwMode="auto">
            <a:xfrm rot="-3592668">
              <a:off x="1514" y="2555"/>
              <a:ext cx="432" cy="361"/>
              <a:chOff x="4785" y="11039"/>
              <a:chExt cx="829" cy="688"/>
            </a:xfrm>
          </p:grpSpPr>
          <p:sp>
            <p:nvSpPr>
              <p:cNvPr id="1076337" name="Freeform 11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8" name="Line 11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39" name="Line 11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0" name="Line 11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41" name="Arc 11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42" name="Freeform 118"/>
            <p:cNvSpPr>
              <a:spLocks/>
            </p:cNvSpPr>
            <p:nvPr/>
          </p:nvSpPr>
          <p:spPr bwMode="auto">
            <a:xfrm rot="-3592668">
              <a:off x="1155" y="2259"/>
              <a:ext cx="1561" cy="2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3" name="Freeform 119"/>
            <p:cNvSpPr>
              <a:spLocks/>
            </p:cNvSpPr>
            <p:nvPr/>
          </p:nvSpPr>
          <p:spPr bwMode="auto">
            <a:xfrm rot="18007332" flipV="1">
              <a:off x="1249" y="2316"/>
              <a:ext cx="1561" cy="2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4" name="Freeform 120"/>
            <p:cNvSpPr>
              <a:spLocks/>
            </p:cNvSpPr>
            <p:nvPr/>
          </p:nvSpPr>
          <p:spPr bwMode="auto">
            <a:xfrm rot="-929206">
              <a:off x="1516" y="2896"/>
              <a:ext cx="157" cy="154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5" name="Freeform 121"/>
            <p:cNvSpPr>
              <a:spLocks/>
            </p:cNvSpPr>
            <p:nvPr/>
          </p:nvSpPr>
          <p:spPr bwMode="auto">
            <a:xfrm rot="-3592668">
              <a:off x="1306" y="2147"/>
              <a:ext cx="1445" cy="142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6" name="Freeform 122"/>
            <p:cNvSpPr>
              <a:spLocks/>
            </p:cNvSpPr>
            <p:nvPr/>
          </p:nvSpPr>
          <p:spPr bwMode="auto">
            <a:xfrm rot="-3592668">
              <a:off x="1435" y="2879"/>
              <a:ext cx="326" cy="16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7" name="Arc 123"/>
            <p:cNvSpPr>
              <a:spLocks/>
            </p:cNvSpPr>
            <p:nvPr/>
          </p:nvSpPr>
          <p:spPr bwMode="auto">
            <a:xfrm rot="3344830">
              <a:off x="1333" y="2887"/>
              <a:ext cx="207" cy="24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8" name="Arc 124"/>
            <p:cNvSpPr>
              <a:spLocks/>
            </p:cNvSpPr>
            <p:nvPr/>
          </p:nvSpPr>
          <p:spPr bwMode="auto">
            <a:xfrm rot="11069833" flipV="1">
              <a:off x="1534" y="3005"/>
              <a:ext cx="210" cy="24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49" name="Freeform 125"/>
            <p:cNvSpPr>
              <a:spLocks/>
            </p:cNvSpPr>
            <p:nvPr/>
          </p:nvSpPr>
          <p:spPr bwMode="auto">
            <a:xfrm rot="18007332" flipH="1">
              <a:off x="2337" y="1444"/>
              <a:ext cx="118" cy="26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0" name="Line 126"/>
            <p:cNvSpPr>
              <a:spLocks noChangeShapeType="1"/>
            </p:cNvSpPr>
            <p:nvPr/>
          </p:nvSpPr>
          <p:spPr bwMode="auto">
            <a:xfrm rot="18007332" flipH="1">
              <a:off x="2427" y="1380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1" name="Line 127"/>
            <p:cNvSpPr>
              <a:spLocks noChangeShapeType="1"/>
            </p:cNvSpPr>
            <p:nvPr/>
          </p:nvSpPr>
          <p:spPr bwMode="auto">
            <a:xfrm rot="18007332" flipH="1">
              <a:off x="2215" y="1507"/>
              <a:ext cx="130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2" name="Line 128"/>
            <p:cNvSpPr>
              <a:spLocks noChangeShapeType="1"/>
            </p:cNvSpPr>
            <p:nvPr/>
          </p:nvSpPr>
          <p:spPr bwMode="auto">
            <a:xfrm rot="18007332" flipH="1">
              <a:off x="2446" y="1643"/>
              <a:ext cx="133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3" name="Arc 129"/>
            <p:cNvSpPr>
              <a:spLocks/>
            </p:cNvSpPr>
            <p:nvPr/>
          </p:nvSpPr>
          <p:spPr bwMode="auto">
            <a:xfrm rot="4478833" flipH="1">
              <a:off x="2123" y="1548"/>
              <a:ext cx="362" cy="367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4" name="Freeform 130"/>
            <p:cNvSpPr>
              <a:spLocks/>
            </p:cNvSpPr>
            <p:nvPr/>
          </p:nvSpPr>
          <p:spPr bwMode="auto">
            <a:xfrm rot="-3592668">
              <a:off x="1596" y="2727"/>
              <a:ext cx="122" cy="2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5" name="Line 131"/>
            <p:cNvSpPr>
              <a:spLocks noChangeShapeType="1"/>
            </p:cNvSpPr>
            <p:nvPr/>
          </p:nvSpPr>
          <p:spPr bwMode="auto">
            <a:xfrm rot="-3592668">
              <a:off x="1625" y="2773"/>
              <a:ext cx="0" cy="287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6" name="Line 132"/>
            <p:cNvSpPr>
              <a:spLocks noChangeShapeType="1"/>
            </p:cNvSpPr>
            <p:nvPr/>
          </p:nvSpPr>
          <p:spPr bwMode="auto">
            <a:xfrm rot="-3592668">
              <a:off x="1474" y="2796"/>
              <a:ext cx="130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7" name="Line 133"/>
            <p:cNvSpPr>
              <a:spLocks noChangeShapeType="1"/>
            </p:cNvSpPr>
            <p:nvPr/>
          </p:nvSpPr>
          <p:spPr bwMode="auto">
            <a:xfrm rot="-3592668">
              <a:off x="1704" y="2930"/>
              <a:ext cx="137" cy="3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8" name="Arc 134"/>
            <p:cNvSpPr>
              <a:spLocks/>
            </p:cNvSpPr>
            <p:nvPr/>
          </p:nvSpPr>
          <p:spPr bwMode="auto">
            <a:xfrm rot="31535830">
              <a:off x="1567" y="2520"/>
              <a:ext cx="358" cy="370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59" name="Arc 135"/>
            <p:cNvSpPr>
              <a:spLocks/>
            </p:cNvSpPr>
            <p:nvPr/>
          </p:nvSpPr>
          <p:spPr bwMode="auto">
            <a:xfrm rot="-929206" flipH="1" flipV="1">
              <a:off x="1493" y="2795"/>
              <a:ext cx="254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0" name="Arc 136"/>
            <p:cNvSpPr>
              <a:spLocks/>
            </p:cNvSpPr>
            <p:nvPr/>
          </p:nvSpPr>
          <p:spPr bwMode="auto">
            <a:xfrm rot="-929206">
              <a:off x="1442" y="2896"/>
              <a:ext cx="252" cy="25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1" name="Arc 137"/>
            <p:cNvSpPr>
              <a:spLocks/>
            </p:cNvSpPr>
            <p:nvPr/>
          </p:nvSpPr>
          <p:spPr bwMode="auto">
            <a:xfrm rot="-929206">
              <a:off x="1463" y="3065"/>
              <a:ext cx="98" cy="1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2" name="Arc 138"/>
            <p:cNvSpPr>
              <a:spLocks/>
            </p:cNvSpPr>
            <p:nvPr/>
          </p:nvSpPr>
          <p:spPr bwMode="auto">
            <a:xfrm rot="-929206" flipH="1" flipV="1">
              <a:off x="1508" y="2979"/>
              <a:ext cx="100" cy="10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3" name="Line 139"/>
            <p:cNvSpPr>
              <a:spLocks noChangeShapeType="1"/>
            </p:cNvSpPr>
            <p:nvPr/>
          </p:nvSpPr>
          <p:spPr bwMode="auto">
            <a:xfrm>
              <a:off x="1567" y="3314"/>
              <a:ext cx="0" cy="376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64" name="Line 140"/>
            <p:cNvSpPr>
              <a:spLocks noChangeShapeType="1"/>
            </p:cNvSpPr>
            <p:nvPr/>
          </p:nvSpPr>
          <p:spPr bwMode="auto">
            <a:xfrm rot="7220284">
              <a:off x="1330" y="2894"/>
              <a:ext cx="0" cy="37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9" name="Group 141"/>
            <p:cNvGrpSpPr>
              <a:grpSpLocks/>
            </p:cNvGrpSpPr>
            <p:nvPr/>
          </p:nvGrpSpPr>
          <p:grpSpPr bwMode="auto">
            <a:xfrm rot="7253297">
              <a:off x="1041" y="2886"/>
              <a:ext cx="163" cy="130"/>
              <a:chOff x="5504" y="8144"/>
              <a:chExt cx="291" cy="236"/>
            </a:xfrm>
          </p:grpSpPr>
          <p:sp>
            <p:nvSpPr>
              <p:cNvPr id="1076366" name="Rectangle 14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67" name="Rectangle 14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0" name="Group 144"/>
            <p:cNvGrpSpPr>
              <a:grpSpLocks/>
            </p:cNvGrpSpPr>
            <p:nvPr/>
          </p:nvGrpSpPr>
          <p:grpSpPr bwMode="auto">
            <a:xfrm>
              <a:off x="1484" y="3672"/>
              <a:ext cx="160" cy="130"/>
              <a:chOff x="5504" y="8144"/>
              <a:chExt cx="291" cy="236"/>
            </a:xfrm>
          </p:grpSpPr>
          <p:sp>
            <p:nvSpPr>
              <p:cNvPr id="1076369" name="Rectangle 14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70" name="Rectangle 14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71" name="Rectangle 147"/>
            <p:cNvSpPr>
              <a:spLocks noChangeArrowheads="1"/>
            </p:cNvSpPr>
            <p:nvPr/>
          </p:nvSpPr>
          <p:spPr bwMode="auto">
            <a:xfrm rot="3571960">
              <a:off x="1371" y="3219"/>
              <a:ext cx="33" cy="252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2" name="Rectangle 148"/>
            <p:cNvSpPr>
              <a:spLocks noChangeArrowheads="1"/>
            </p:cNvSpPr>
            <p:nvPr/>
          </p:nvSpPr>
          <p:spPr bwMode="auto">
            <a:xfrm rot="2679310">
              <a:off x="1537" y="3266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3" name="Rectangle 149"/>
            <p:cNvSpPr>
              <a:spLocks noChangeArrowheads="1"/>
            </p:cNvSpPr>
            <p:nvPr/>
          </p:nvSpPr>
          <p:spPr bwMode="auto">
            <a:xfrm rot="-17064441">
              <a:off x="1454" y="3112"/>
              <a:ext cx="27" cy="127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11" name="Group 150"/>
          <p:cNvGrpSpPr>
            <a:grpSpLocks/>
          </p:cNvGrpSpPr>
          <p:nvPr/>
        </p:nvGrpSpPr>
        <p:grpSpPr bwMode="auto">
          <a:xfrm>
            <a:off x="7183438" y="2347913"/>
            <a:ext cx="1531937" cy="1401762"/>
            <a:chOff x="335" y="1710"/>
            <a:chExt cx="2393" cy="2190"/>
          </a:xfrm>
        </p:grpSpPr>
        <p:sp>
          <p:nvSpPr>
            <p:cNvPr id="1076375" name="Oval 151"/>
            <p:cNvSpPr>
              <a:spLocks noChangeArrowheads="1"/>
            </p:cNvSpPr>
            <p:nvPr/>
          </p:nvSpPr>
          <p:spPr bwMode="auto">
            <a:xfrm rot="-28819849">
              <a:off x="1918" y="3088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6" name="Oval 152"/>
            <p:cNvSpPr>
              <a:spLocks noChangeArrowheads="1"/>
            </p:cNvSpPr>
            <p:nvPr/>
          </p:nvSpPr>
          <p:spPr bwMode="auto">
            <a:xfrm rot="7200911">
              <a:off x="1126" y="171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7" name="Oval 153"/>
            <p:cNvSpPr>
              <a:spLocks noChangeArrowheads="1"/>
            </p:cNvSpPr>
            <p:nvPr/>
          </p:nvSpPr>
          <p:spPr bwMode="auto">
            <a:xfrm>
              <a:off x="335" y="3090"/>
              <a:ext cx="809" cy="81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8" name="Rectangle 154"/>
            <p:cNvSpPr>
              <a:spLocks noChangeArrowheads="1"/>
            </p:cNvSpPr>
            <p:nvPr/>
          </p:nvSpPr>
          <p:spPr bwMode="auto">
            <a:xfrm rot="-17064441">
              <a:off x="779" y="3361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79" name="Rectangle 155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0" name="Rectangle 156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1" name="Line 157"/>
            <p:cNvSpPr>
              <a:spLocks noChangeShapeType="1"/>
            </p:cNvSpPr>
            <p:nvPr/>
          </p:nvSpPr>
          <p:spPr bwMode="auto">
            <a:xfrm flipV="1">
              <a:off x="435" y="3495"/>
              <a:ext cx="1474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2" name="Rectangle 158"/>
            <p:cNvSpPr>
              <a:spLocks noChangeArrowheads="1"/>
            </p:cNvSpPr>
            <p:nvPr/>
          </p:nvSpPr>
          <p:spPr bwMode="auto">
            <a:xfrm>
              <a:off x="418" y="3452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3" name="Freeform 159"/>
            <p:cNvSpPr>
              <a:spLocks/>
            </p:cNvSpPr>
            <p:nvPr/>
          </p:nvSpPr>
          <p:spPr bwMode="auto">
            <a:xfrm>
              <a:off x="904" y="3464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4" name="Line 160"/>
            <p:cNvSpPr>
              <a:spLocks noChangeShapeType="1"/>
            </p:cNvSpPr>
            <p:nvPr/>
          </p:nvSpPr>
          <p:spPr bwMode="auto">
            <a:xfrm>
              <a:off x="906" y="3465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85" name="Line 161"/>
            <p:cNvSpPr>
              <a:spLocks noChangeShapeType="1"/>
            </p:cNvSpPr>
            <p:nvPr/>
          </p:nvSpPr>
          <p:spPr bwMode="auto">
            <a:xfrm>
              <a:off x="908" y="352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2" name="Group 162"/>
            <p:cNvGrpSpPr>
              <a:grpSpLocks/>
            </p:cNvGrpSpPr>
            <p:nvPr/>
          </p:nvGrpSpPr>
          <p:grpSpPr bwMode="auto">
            <a:xfrm>
              <a:off x="1032" y="3383"/>
              <a:ext cx="267" cy="224"/>
              <a:chOff x="4785" y="11039"/>
              <a:chExt cx="829" cy="688"/>
            </a:xfrm>
          </p:grpSpPr>
          <p:sp>
            <p:nvSpPr>
              <p:cNvPr id="1076387" name="Freeform 163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8" name="Line 164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89" name="Line 165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0" name="Line 166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391" name="Arc 167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392" name="Freeform 168"/>
            <p:cNvSpPr>
              <a:spLocks/>
            </p:cNvSpPr>
            <p:nvPr/>
          </p:nvSpPr>
          <p:spPr bwMode="auto">
            <a:xfrm>
              <a:off x="993" y="3452"/>
              <a:ext cx="972" cy="1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3" name="Freeform 169"/>
            <p:cNvSpPr>
              <a:spLocks/>
            </p:cNvSpPr>
            <p:nvPr/>
          </p:nvSpPr>
          <p:spPr bwMode="auto">
            <a:xfrm flipV="1">
              <a:off x="993" y="3521"/>
              <a:ext cx="972" cy="1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4" name="Freeform 170"/>
            <p:cNvSpPr>
              <a:spLocks/>
            </p:cNvSpPr>
            <p:nvPr/>
          </p:nvSpPr>
          <p:spPr bwMode="auto">
            <a:xfrm rot="2663462">
              <a:off x="947" y="3449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5" name="Freeform 171"/>
            <p:cNvSpPr>
              <a:spLocks/>
            </p:cNvSpPr>
            <p:nvPr/>
          </p:nvSpPr>
          <p:spPr bwMode="auto">
            <a:xfrm>
              <a:off x="1080" y="3452"/>
              <a:ext cx="902" cy="89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6" name="Freeform 172"/>
            <p:cNvSpPr>
              <a:spLocks/>
            </p:cNvSpPr>
            <p:nvPr/>
          </p:nvSpPr>
          <p:spPr bwMode="auto">
            <a:xfrm>
              <a:off x="900" y="3443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7" name="Arc 173"/>
            <p:cNvSpPr>
              <a:spLocks/>
            </p:cNvSpPr>
            <p:nvPr/>
          </p:nvSpPr>
          <p:spPr bwMode="auto">
            <a:xfrm rot="6937498">
              <a:off x="860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8" name="Arc 174"/>
            <p:cNvSpPr>
              <a:spLocks/>
            </p:cNvSpPr>
            <p:nvPr/>
          </p:nvSpPr>
          <p:spPr bwMode="auto">
            <a:xfrm rot="14662502" flipV="1">
              <a:off x="861" y="3493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399" name="Freeform 175"/>
            <p:cNvSpPr>
              <a:spLocks/>
            </p:cNvSpPr>
            <p:nvPr/>
          </p:nvSpPr>
          <p:spPr bwMode="auto">
            <a:xfrm>
              <a:off x="1036" y="3411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0" name="Line 176"/>
            <p:cNvSpPr>
              <a:spLocks noChangeShapeType="1"/>
            </p:cNvSpPr>
            <p:nvPr/>
          </p:nvSpPr>
          <p:spPr bwMode="auto">
            <a:xfrm>
              <a:off x="103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1" name="Line 177"/>
            <p:cNvSpPr>
              <a:spLocks noChangeShapeType="1"/>
            </p:cNvSpPr>
            <p:nvPr/>
          </p:nvSpPr>
          <p:spPr bwMode="auto">
            <a:xfrm>
              <a:off x="1032" y="358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2" name="Arc 178"/>
            <p:cNvSpPr>
              <a:spLocks/>
            </p:cNvSpPr>
            <p:nvPr/>
          </p:nvSpPr>
          <p:spPr bwMode="auto">
            <a:xfrm rot="35128499">
              <a:off x="1073" y="3380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3" name="Arc 179"/>
            <p:cNvSpPr>
              <a:spLocks/>
            </p:cNvSpPr>
            <p:nvPr/>
          </p:nvSpPr>
          <p:spPr bwMode="auto">
            <a:xfrm rot="2663462" flipH="1" flipV="1">
              <a:off x="950" y="341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4" name="Arc 180"/>
            <p:cNvSpPr>
              <a:spLocks/>
            </p:cNvSpPr>
            <p:nvPr/>
          </p:nvSpPr>
          <p:spPr bwMode="auto">
            <a:xfrm rot="2663462">
              <a:off x="880" y="3419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5" name="Arc 181"/>
            <p:cNvSpPr>
              <a:spLocks/>
            </p:cNvSpPr>
            <p:nvPr/>
          </p:nvSpPr>
          <p:spPr bwMode="auto">
            <a:xfrm rot="2663462">
              <a:off x="862" y="346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6" name="Arc 182"/>
            <p:cNvSpPr>
              <a:spLocks/>
            </p:cNvSpPr>
            <p:nvPr/>
          </p:nvSpPr>
          <p:spPr bwMode="auto">
            <a:xfrm rot="2663462" flipH="1" flipV="1">
              <a:off x="921" y="3464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7" name="Line 183"/>
            <p:cNvSpPr>
              <a:spLocks noChangeShapeType="1"/>
            </p:cNvSpPr>
            <p:nvPr/>
          </p:nvSpPr>
          <p:spPr bwMode="auto">
            <a:xfrm rot="1807332" flipV="1">
              <a:off x="857" y="3046"/>
              <a:ext cx="1" cy="481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8" name="Freeform 184"/>
            <p:cNvSpPr>
              <a:spLocks/>
            </p:cNvSpPr>
            <p:nvPr/>
          </p:nvSpPr>
          <p:spPr bwMode="auto">
            <a:xfrm rot="-3592668">
              <a:off x="813" y="3304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09" name="Line 185"/>
            <p:cNvSpPr>
              <a:spLocks noChangeShapeType="1"/>
            </p:cNvSpPr>
            <p:nvPr/>
          </p:nvSpPr>
          <p:spPr bwMode="auto">
            <a:xfrm rot="-3592668">
              <a:off x="791" y="3320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0" name="Line 186"/>
            <p:cNvSpPr>
              <a:spLocks noChangeShapeType="1"/>
            </p:cNvSpPr>
            <p:nvPr/>
          </p:nvSpPr>
          <p:spPr bwMode="auto">
            <a:xfrm rot="-3592668">
              <a:off x="842" y="334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3" name="Group 187"/>
            <p:cNvGrpSpPr>
              <a:grpSpLocks/>
            </p:cNvGrpSpPr>
            <p:nvPr/>
          </p:nvGrpSpPr>
          <p:grpSpPr bwMode="auto">
            <a:xfrm rot="-3592668">
              <a:off x="817" y="3012"/>
              <a:ext cx="270" cy="226"/>
              <a:chOff x="4785" y="11039"/>
              <a:chExt cx="829" cy="688"/>
            </a:xfrm>
          </p:grpSpPr>
          <p:sp>
            <p:nvSpPr>
              <p:cNvPr id="1076412" name="Freeform 188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3" name="Line 189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4" name="Line 190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5" name="Line 191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16" name="Arc 192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17" name="Freeform 193"/>
            <p:cNvSpPr>
              <a:spLocks/>
            </p:cNvSpPr>
            <p:nvPr/>
          </p:nvSpPr>
          <p:spPr bwMode="auto">
            <a:xfrm rot="-3592668">
              <a:off x="593" y="2827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8" name="Freeform 194"/>
            <p:cNvSpPr>
              <a:spLocks/>
            </p:cNvSpPr>
            <p:nvPr/>
          </p:nvSpPr>
          <p:spPr bwMode="auto">
            <a:xfrm rot="18007332" flipV="1">
              <a:off x="652" y="2862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19" name="Freeform 195"/>
            <p:cNvSpPr>
              <a:spLocks/>
            </p:cNvSpPr>
            <p:nvPr/>
          </p:nvSpPr>
          <p:spPr bwMode="auto">
            <a:xfrm rot="-929206">
              <a:off x="819" y="3225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0" name="Freeform 196"/>
            <p:cNvSpPr>
              <a:spLocks/>
            </p:cNvSpPr>
            <p:nvPr/>
          </p:nvSpPr>
          <p:spPr bwMode="auto">
            <a:xfrm rot="-3592668">
              <a:off x="687" y="2758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1" name="Freeform 197"/>
            <p:cNvSpPr>
              <a:spLocks/>
            </p:cNvSpPr>
            <p:nvPr/>
          </p:nvSpPr>
          <p:spPr bwMode="auto">
            <a:xfrm rot="-3592668">
              <a:off x="768" y="321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2" name="Arc 198"/>
            <p:cNvSpPr>
              <a:spLocks/>
            </p:cNvSpPr>
            <p:nvPr/>
          </p:nvSpPr>
          <p:spPr bwMode="auto">
            <a:xfrm rot="3344830">
              <a:off x="704" y="3219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3" name="Arc 199"/>
            <p:cNvSpPr>
              <a:spLocks/>
            </p:cNvSpPr>
            <p:nvPr/>
          </p:nvSpPr>
          <p:spPr bwMode="auto">
            <a:xfrm rot="11069833" flipV="1">
              <a:off x="830" y="3293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4" name="Freeform 200"/>
            <p:cNvSpPr>
              <a:spLocks/>
            </p:cNvSpPr>
            <p:nvPr/>
          </p:nvSpPr>
          <p:spPr bwMode="auto">
            <a:xfrm rot="-3592668">
              <a:off x="868" y="3119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5" name="Line 201"/>
            <p:cNvSpPr>
              <a:spLocks noChangeShapeType="1"/>
            </p:cNvSpPr>
            <p:nvPr/>
          </p:nvSpPr>
          <p:spPr bwMode="auto">
            <a:xfrm rot="-3592668">
              <a:off x="887" y="3148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6" name="Line 202"/>
            <p:cNvSpPr>
              <a:spLocks noChangeShapeType="1"/>
            </p:cNvSpPr>
            <p:nvPr/>
          </p:nvSpPr>
          <p:spPr bwMode="auto">
            <a:xfrm rot="-3592668">
              <a:off x="792" y="3163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7" name="Line 203"/>
            <p:cNvSpPr>
              <a:spLocks noChangeShapeType="1"/>
            </p:cNvSpPr>
            <p:nvPr/>
          </p:nvSpPr>
          <p:spPr bwMode="auto">
            <a:xfrm rot="-3592668">
              <a:off x="936" y="3246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8" name="Arc 204"/>
            <p:cNvSpPr>
              <a:spLocks/>
            </p:cNvSpPr>
            <p:nvPr/>
          </p:nvSpPr>
          <p:spPr bwMode="auto">
            <a:xfrm rot="31535830">
              <a:off x="851" y="2990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29" name="Arc 205"/>
            <p:cNvSpPr>
              <a:spLocks/>
            </p:cNvSpPr>
            <p:nvPr/>
          </p:nvSpPr>
          <p:spPr bwMode="auto">
            <a:xfrm rot="-929206" flipH="1" flipV="1">
              <a:off x="805" y="3162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0" name="Arc 206"/>
            <p:cNvSpPr>
              <a:spLocks/>
            </p:cNvSpPr>
            <p:nvPr/>
          </p:nvSpPr>
          <p:spPr bwMode="auto">
            <a:xfrm rot="-929206">
              <a:off x="773" y="3225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1" name="Arc 207"/>
            <p:cNvSpPr>
              <a:spLocks/>
            </p:cNvSpPr>
            <p:nvPr/>
          </p:nvSpPr>
          <p:spPr bwMode="auto">
            <a:xfrm rot="-929206">
              <a:off x="786" y="3331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2" name="Arc 208"/>
            <p:cNvSpPr>
              <a:spLocks/>
            </p:cNvSpPr>
            <p:nvPr/>
          </p:nvSpPr>
          <p:spPr bwMode="auto">
            <a:xfrm rot="-929206" flipH="1" flipV="1">
              <a:off x="814" y="327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3" name="Line 209"/>
            <p:cNvSpPr>
              <a:spLocks noChangeShapeType="1"/>
            </p:cNvSpPr>
            <p:nvPr/>
          </p:nvSpPr>
          <p:spPr bwMode="auto">
            <a:xfrm>
              <a:off x="851" y="3486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34" name="Line 210"/>
            <p:cNvSpPr>
              <a:spLocks noChangeShapeType="1"/>
            </p:cNvSpPr>
            <p:nvPr/>
          </p:nvSpPr>
          <p:spPr bwMode="auto">
            <a:xfrm rot="7220284">
              <a:off x="703" y="3224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4" name="Group 211"/>
            <p:cNvGrpSpPr>
              <a:grpSpLocks/>
            </p:cNvGrpSpPr>
            <p:nvPr/>
          </p:nvGrpSpPr>
          <p:grpSpPr bwMode="auto">
            <a:xfrm rot="7253297">
              <a:off x="523" y="3218"/>
              <a:ext cx="102" cy="81"/>
              <a:chOff x="5504" y="8144"/>
              <a:chExt cx="291" cy="236"/>
            </a:xfrm>
          </p:grpSpPr>
          <p:sp>
            <p:nvSpPr>
              <p:cNvPr id="1076436" name="Rectangle 21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37" name="Rectangle 21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5" name="Group 214"/>
            <p:cNvGrpSpPr>
              <a:grpSpLocks/>
            </p:cNvGrpSpPr>
            <p:nvPr/>
          </p:nvGrpSpPr>
          <p:grpSpPr bwMode="auto">
            <a:xfrm>
              <a:off x="799" y="3710"/>
              <a:ext cx="99" cy="80"/>
              <a:chOff x="5504" y="8144"/>
              <a:chExt cx="291" cy="236"/>
            </a:xfrm>
          </p:grpSpPr>
          <p:sp>
            <p:nvSpPr>
              <p:cNvPr id="1076439" name="Rectangle 21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40" name="Rectangle 21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41" name="Rectangle 217"/>
            <p:cNvSpPr>
              <a:spLocks noChangeArrowheads="1"/>
            </p:cNvSpPr>
            <p:nvPr/>
          </p:nvSpPr>
          <p:spPr bwMode="auto">
            <a:xfrm rot="3571960">
              <a:off x="728" y="3427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2" name="Rectangle 218"/>
            <p:cNvSpPr>
              <a:spLocks noChangeArrowheads="1"/>
            </p:cNvSpPr>
            <p:nvPr/>
          </p:nvSpPr>
          <p:spPr bwMode="auto">
            <a:xfrm rot="2679310">
              <a:off x="832" y="3456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3" name="Rectangle 219"/>
            <p:cNvSpPr>
              <a:spLocks noChangeArrowheads="1"/>
            </p:cNvSpPr>
            <p:nvPr/>
          </p:nvSpPr>
          <p:spPr bwMode="auto">
            <a:xfrm rot="-17064441">
              <a:off x="780" y="3360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4" name="Freeform 220"/>
            <p:cNvSpPr>
              <a:spLocks/>
            </p:cNvSpPr>
            <p:nvPr/>
          </p:nvSpPr>
          <p:spPr bwMode="auto">
            <a:xfrm rot="3608242">
              <a:off x="1443" y="2731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5" name="Freeform 221"/>
            <p:cNvSpPr>
              <a:spLocks/>
            </p:cNvSpPr>
            <p:nvPr/>
          </p:nvSpPr>
          <p:spPr bwMode="auto">
            <a:xfrm rot="3608242" flipV="1">
              <a:off x="1383" y="2765"/>
              <a:ext cx="975" cy="1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6" name="Freeform 222"/>
            <p:cNvSpPr>
              <a:spLocks/>
            </p:cNvSpPr>
            <p:nvPr/>
          </p:nvSpPr>
          <p:spPr bwMode="auto">
            <a:xfrm rot="3608242">
              <a:off x="1479" y="2763"/>
              <a:ext cx="903" cy="8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12700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7" name="Rectangle 223"/>
            <p:cNvSpPr>
              <a:spLocks noChangeArrowheads="1"/>
            </p:cNvSpPr>
            <p:nvPr/>
          </p:nvSpPr>
          <p:spPr bwMode="auto">
            <a:xfrm rot="-9863530">
              <a:off x="1578" y="2165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8" name="Rectangle 224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49" name="Rectangle 225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0" name="Line 226"/>
            <p:cNvSpPr>
              <a:spLocks noChangeShapeType="1"/>
            </p:cNvSpPr>
            <p:nvPr/>
          </p:nvSpPr>
          <p:spPr bwMode="auto">
            <a:xfrm rot="7200911" flipV="1">
              <a:off x="1254" y="2099"/>
              <a:ext cx="571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1" name="Rectangle 227"/>
            <p:cNvSpPr>
              <a:spLocks noChangeArrowheads="1"/>
            </p:cNvSpPr>
            <p:nvPr/>
          </p:nvSpPr>
          <p:spPr bwMode="auto">
            <a:xfrm rot="7200911">
              <a:off x="1573" y="1864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2" name="Freeform 228"/>
            <p:cNvSpPr>
              <a:spLocks/>
            </p:cNvSpPr>
            <p:nvPr/>
          </p:nvSpPr>
          <p:spPr bwMode="auto">
            <a:xfrm rot="7200911">
              <a:off x="1421" y="2240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3" name="Line 229"/>
            <p:cNvSpPr>
              <a:spLocks noChangeShapeType="1"/>
            </p:cNvSpPr>
            <p:nvPr/>
          </p:nvSpPr>
          <p:spPr bwMode="auto">
            <a:xfrm rot="7200911">
              <a:off x="1449" y="2286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54" name="Line 230"/>
            <p:cNvSpPr>
              <a:spLocks noChangeShapeType="1"/>
            </p:cNvSpPr>
            <p:nvPr/>
          </p:nvSpPr>
          <p:spPr bwMode="auto">
            <a:xfrm rot="7200911">
              <a:off x="1398" y="2259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6" name="Group 231"/>
            <p:cNvGrpSpPr>
              <a:grpSpLocks/>
            </p:cNvGrpSpPr>
            <p:nvPr/>
          </p:nvGrpSpPr>
          <p:grpSpPr bwMode="auto">
            <a:xfrm rot="7200911">
              <a:off x="1184" y="2372"/>
              <a:ext cx="267" cy="224"/>
              <a:chOff x="4785" y="11039"/>
              <a:chExt cx="829" cy="688"/>
            </a:xfrm>
          </p:grpSpPr>
          <p:sp>
            <p:nvSpPr>
              <p:cNvPr id="1076456" name="Freeform 23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7" name="Line 23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8" name="Line 23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59" name="Line 23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60" name="Arc 23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61" name="Freeform 237"/>
            <p:cNvSpPr>
              <a:spLocks/>
            </p:cNvSpPr>
            <p:nvPr/>
          </p:nvSpPr>
          <p:spPr bwMode="auto">
            <a:xfrm rot="9864373">
              <a:off x="1353" y="2287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2" name="Freeform 238"/>
            <p:cNvSpPr>
              <a:spLocks/>
            </p:cNvSpPr>
            <p:nvPr/>
          </p:nvSpPr>
          <p:spPr bwMode="auto">
            <a:xfrm rot="7200911">
              <a:off x="1299" y="2292"/>
              <a:ext cx="204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3" name="Arc 239"/>
            <p:cNvSpPr>
              <a:spLocks/>
            </p:cNvSpPr>
            <p:nvPr/>
          </p:nvSpPr>
          <p:spPr bwMode="auto">
            <a:xfrm rot="14138409">
              <a:off x="1435" y="2238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4" name="Arc 240"/>
            <p:cNvSpPr>
              <a:spLocks/>
            </p:cNvSpPr>
            <p:nvPr/>
          </p:nvSpPr>
          <p:spPr bwMode="auto">
            <a:xfrm rot="263413" flipV="1">
              <a:off x="1310" y="2165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5" name="Freeform 241"/>
            <p:cNvSpPr>
              <a:spLocks/>
            </p:cNvSpPr>
            <p:nvPr/>
          </p:nvSpPr>
          <p:spPr bwMode="auto">
            <a:xfrm rot="7200911">
              <a:off x="1325" y="23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6" name="Line 242"/>
            <p:cNvSpPr>
              <a:spLocks noChangeShapeType="1"/>
            </p:cNvSpPr>
            <p:nvPr/>
          </p:nvSpPr>
          <p:spPr bwMode="auto">
            <a:xfrm rot="7200911">
              <a:off x="1382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7" name="Line 243"/>
            <p:cNvSpPr>
              <a:spLocks noChangeShapeType="1"/>
            </p:cNvSpPr>
            <p:nvPr/>
          </p:nvSpPr>
          <p:spPr bwMode="auto">
            <a:xfrm rot="7200911">
              <a:off x="1247" y="23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8" name="Arc 244"/>
            <p:cNvSpPr>
              <a:spLocks/>
            </p:cNvSpPr>
            <p:nvPr/>
          </p:nvSpPr>
          <p:spPr bwMode="auto">
            <a:xfrm rot="42329410">
              <a:off x="1196" y="2386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69" name="Arc 245"/>
            <p:cNvSpPr>
              <a:spLocks/>
            </p:cNvSpPr>
            <p:nvPr/>
          </p:nvSpPr>
          <p:spPr bwMode="auto">
            <a:xfrm rot="9864373" flipH="1" flipV="1">
              <a:off x="1308" y="2285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0" name="Arc 246"/>
            <p:cNvSpPr>
              <a:spLocks/>
            </p:cNvSpPr>
            <p:nvPr/>
          </p:nvSpPr>
          <p:spPr bwMode="auto">
            <a:xfrm rot="9864373">
              <a:off x="1339" y="2223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1" name="Arc 247"/>
            <p:cNvSpPr>
              <a:spLocks/>
            </p:cNvSpPr>
            <p:nvPr/>
          </p:nvSpPr>
          <p:spPr bwMode="auto">
            <a:xfrm rot="9864373">
              <a:off x="1422" y="2214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2" name="Arc 248"/>
            <p:cNvSpPr>
              <a:spLocks/>
            </p:cNvSpPr>
            <p:nvPr/>
          </p:nvSpPr>
          <p:spPr bwMode="auto">
            <a:xfrm rot="9864373" flipH="1" flipV="1">
              <a:off x="1391" y="2267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3" name="Line 249"/>
            <p:cNvSpPr>
              <a:spLocks noChangeShapeType="1"/>
            </p:cNvSpPr>
            <p:nvPr/>
          </p:nvSpPr>
          <p:spPr bwMode="auto">
            <a:xfrm rot="9008242" flipV="1">
              <a:off x="1611" y="2090"/>
              <a:ext cx="1" cy="323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4" name="Freeform 250"/>
            <p:cNvSpPr>
              <a:spLocks/>
            </p:cNvSpPr>
            <p:nvPr/>
          </p:nvSpPr>
          <p:spPr bwMode="auto">
            <a:xfrm rot="3608242">
              <a:off x="1606" y="2239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5" name="Line 251"/>
            <p:cNvSpPr>
              <a:spLocks noChangeShapeType="1"/>
            </p:cNvSpPr>
            <p:nvPr/>
          </p:nvSpPr>
          <p:spPr bwMode="auto">
            <a:xfrm rot="3608242">
              <a:off x="1633" y="2258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76" name="Line 252"/>
            <p:cNvSpPr>
              <a:spLocks noChangeShapeType="1"/>
            </p:cNvSpPr>
            <p:nvPr/>
          </p:nvSpPr>
          <p:spPr bwMode="auto">
            <a:xfrm rot="3608242">
              <a:off x="1584" y="229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7" name="Group 253"/>
            <p:cNvGrpSpPr>
              <a:grpSpLocks/>
            </p:cNvGrpSpPr>
            <p:nvPr/>
          </p:nvGrpSpPr>
          <p:grpSpPr bwMode="auto">
            <a:xfrm rot="3608242">
              <a:off x="1610" y="2371"/>
              <a:ext cx="270" cy="226"/>
              <a:chOff x="4785" y="11039"/>
              <a:chExt cx="829" cy="688"/>
            </a:xfrm>
          </p:grpSpPr>
          <p:sp>
            <p:nvSpPr>
              <p:cNvPr id="1076478" name="Freeform 25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79" name="Line 25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0" name="Line 25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1" name="Line 25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482" name="Arc 25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483" name="Freeform 259"/>
            <p:cNvSpPr>
              <a:spLocks/>
            </p:cNvSpPr>
            <p:nvPr/>
          </p:nvSpPr>
          <p:spPr bwMode="auto">
            <a:xfrm rot="6271705">
              <a:off x="1610" y="2289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4" name="Freeform 260"/>
            <p:cNvSpPr>
              <a:spLocks/>
            </p:cNvSpPr>
            <p:nvPr/>
          </p:nvSpPr>
          <p:spPr bwMode="auto">
            <a:xfrm rot="3608242">
              <a:off x="1562" y="2291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5" name="Arc 261"/>
            <p:cNvSpPr>
              <a:spLocks/>
            </p:cNvSpPr>
            <p:nvPr/>
          </p:nvSpPr>
          <p:spPr bwMode="auto">
            <a:xfrm rot="10545741">
              <a:off x="1624" y="2164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6" name="Arc 262"/>
            <p:cNvSpPr>
              <a:spLocks/>
            </p:cNvSpPr>
            <p:nvPr/>
          </p:nvSpPr>
          <p:spPr bwMode="auto">
            <a:xfrm rot="18270744" flipV="1">
              <a:off x="1497" y="2239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7" name="Freeform 263"/>
            <p:cNvSpPr>
              <a:spLocks/>
            </p:cNvSpPr>
            <p:nvPr/>
          </p:nvSpPr>
          <p:spPr bwMode="auto">
            <a:xfrm rot="3608242">
              <a:off x="1660" y="2320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8" name="Line 264"/>
            <p:cNvSpPr>
              <a:spLocks noChangeShapeType="1"/>
            </p:cNvSpPr>
            <p:nvPr/>
          </p:nvSpPr>
          <p:spPr bwMode="auto">
            <a:xfrm rot="3608242">
              <a:off x="1680" y="2281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89" name="Line 265"/>
            <p:cNvSpPr>
              <a:spLocks noChangeShapeType="1"/>
            </p:cNvSpPr>
            <p:nvPr/>
          </p:nvSpPr>
          <p:spPr bwMode="auto">
            <a:xfrm rot="3608242">
              <a:off x="1730" y="2360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0" name="Line 266"/>
            <p:cNvSpPr>
              <a:spLocks noChangeShapeType="1"/>
            </p:cNvSpPr>
            <p:nvPr/>
          </p:nvSpPr>
          <p:spPr bwMode="auto">
            <a:xfrm rot="3608242">
              <a:off x="1583" y="2445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1" name="Arc 267"/>
            <p:cNvSpPr>
              <a:spLocks/>
            </p:cNvSpPr>
            <p:nvPr/>
          </p:nvSpPr>
          <p:spPr bwMode="auto">
            <a:xfrm rot="38736742">
              <a:off x="1644" y="2387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2" name="Arc 268"/>
            <p:cNvSpPr>
              <a:spLocks/>
            </p:cNvSpPr>
            <p:nvPr/>
          </p:nvSpPr>
          <p:spPr bwMode="auto">
            <a:xfrm rot="6271705" flipH="1" flipV="1">
              <a:off x="1598" y="228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3" name="Arc 269"/>
            <p:cNvSpPr>
              <a:spLocks/>
            </p:cNvSpPr>
            <p:nvPr/>
          </p:nvSpPr>
          <p:spPr bwMode="auto">
            <a:xfrm rot="6271705">
              <a:off x="1559" y="2226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4" name="Arc 270"/>
            <p:cNvSpPr>
              <a:spLocks/>
            </p:cNvSpPr>
            <p:nvPr/>
          </p:nvSpPr>
          <p:spPr bwMode="auto">
            <a:xfrm rot="6271705">
              <a:off x="1576" y="2217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5" name="Arc 271"/>
            <p:cNvSpPr>
              <a:spLocks/>
            </p:cNvSpPr>
            <p:nvPr/>
          </p:nvSpPr>
          <p:spPr bwMode="auto">
            <a:xfrm rot="6271705" flipH="1" flipV="1">
              <a:off x="1608" y="2267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6" name="Line 272"/>
            <p:cNvSpPr>
              <a:spLocks noChangeShapeType="1"/>
            </p:cNvSpPr>
            <p:nvPr/>
          </p:nvSpPr>
          <p:spPr bwMode="auto">
            <a:xfrm rot="7200911">
              <a:off x="1381" y="2039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497" name="Line 273"/>
            <p:cNvSpPr>
              <a:spLocks noChangeShapeType="1"/>
            </p:cNvSpPr>
            <p:nvPr/>
          </p:nvSpPr>
          <p:spPr bwMode="auto">
            <a:xfrm rot="14421194">
              <a:off x="1683" y="2045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18" name="Group 274"/>
            <p:cNvGrpSpPr>
              <a:grpSpLocks/>
            </p:cNvGrpSpPr>
            <p:nvPr/>
          </p:nvGrpSpPr>
          <p:grpSpPr bwMode="auto">
            <a:xfrm rot="14454207">
              <a:off x="1767" y="2049"/>
              <a:ext cx="102" cy="81"/>
              <a:chOff x="5504" y="8144"/>
              <a:chExt cx="291" cy="236"/>
            </a:xfrm>
          </p:grpSpPr>
          <p:sp>
            <p:nvSpPr>
              <p:cNvPr id="1076499" name="Rectangle 27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0" name="Rectangle 27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19" name="Group 277"/>
            <p:cNvGrpSpPr>
              <a:grpSpLocks/>
            </p:cNvGrpSpPr>
            <p:nvPr/>
          </p:nvGrpSpPr>
          <p:grpSpPr bwMode="auto">
            <a:xfrm rot="7200911">
              <a:off x="1205" y="2042"/>
              <a:ext cx="99" cy="80"/>
              <a:chOff x="5504" y="8144"/>
              <a:chExt cx="291" cy="236"/>
            </a:xfrm>
          </p:grpSpPr>
          <p:sp>
            <p:nvSpPr>
              <p:cNvPr id="1076502" name="Rectangle 27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03" name="Rectangle 27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04" name="Rectangle 280"/>
            <p:cNvSpPr>
              <a:spLocks noChangeArrowheads="1"/>
            </p:cNvSpPr>
            <p:nvPr/>
          </p:nvSpPr>
          <p:spPr bwMode="auto">
            <a:xfrm rot="10772871">
              <a:off x="1511" y="2030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5" name="Rectangle 281"/>
            <p:cNvSpPr>
              <a:spLocks noChangeArrowheads="1"/>
            </p:cNvSpPr>
            <p:nvPr/>
          </p:nvSpPr>
          <p:spPr bwMode="auto">
            <a:xfrm rot="9880221">
              <a:off x="1470" y="2162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6" name="Rectangle 282"/>
            <p:cNvSpPr>
              <a:spLocks noChangeArrowheads="1"/>
            </p:cNvSpPr>
            <p:nvPr/>
          </p:nvSpPr>
          <p:spPr bwMode="auto">
            <a:xfrm rot="-9863530">
              <a:off x="1580" y="21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7" name="Rectangle 283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9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8" name="Rectangle 284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09" name="Rectangle 285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CC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0" name="Line 286"/>
            <p:cNvSpPr>
              <a:spLocks noChangeShapeType="1"/>
            </p:cNvSpPr>
            <p:nvPr/>
          </p:nvSpPr>
          <p:spPr bwMode="auto">
            <a:xfrm rot="14380151" flipV="1">
              <a:off x="2007" y="3487"/>
              <a:ext cx="623" cy="0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1" name="Rectangle 287"/>
            <p:cNvSpPr>
              <a:spLocks noChangeArrowheads="1"/>
            </p:cNvSpPr>
            <p:nvPr/>
          </p:nvSpPr>
          <p:spPr bwMode="auto">
            <a:xfrm rot="-28819849">
              <a:off x="2364" y="3660"/>
              <a:ext cx="159" cy="83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2" name="Freeform 288"/>
            <p:cNvSpPr>
              <a:spLocks/>
            </p:cNvSpPr>
            <p:nvPr/>
          </p:nvSpPr>
          <p:spPr bwMode="auto">
            <a:xfrm rot="-28819849">
              <a:off x="2213" y="3303"/>
              <a:ext cx="35" cy="63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3" name="Line 289"/>
            <p:cNvSpPr>
              <a:spLocks noChangeShapeType="1"/>
            </p:cNvSpPr>
            <p:nvPr/>
          </p:nvSpPr>
          <p:spPr bwMode="auto">
            <a:xfrm rot="-28819849">
              <a:off x="2190" y="3349"/>
              <a:ext cx="3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14" name="Line 290"/>
            <p:cNvSpPr>
              <a:spLocks noChangeShapeType="1"/>
            </p:cNvSpPr>
            <p:nvPr/>
          </p:nvSpPr>
          <p:spPr bwMode="auto">
            <a:xfrm rot="-28819849">
              <a:off x="2241" y="3320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0" name="Group 291"/>
            <p:cNvGrpSpPr>
              <a:grpSpLocks/>
            </p:cNvGrpSpPr>
            <p:nvPr/>
          </p:nvGrpSpPr>
          <p:grpSpPr bwMode="auto">
            <a:xfrm rot="-28819849">
              <a:off x="1973" y="3013"/>
              <a:ext cx="267" cy="224"/>
              <a:chOff x="4785" y="11039"/>
              <a:chExt cx="829" cy="688"/>
            </a:xfrm>
          </p:grpSpPr>
          <p:sp>
            <p:nvSpPr>
              <p:cNvPr id="1076516" name="Freeform 29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7" name="Line 29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8" name="Line 29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19" name="Line 29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20" name="Arc 29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21" name="Freeform 297"/>
            <p:cNvSpPr>
              <a:spLocks/>
            </p:cNvSpPr>
            <p:nvPr/>
          </p:nvSpPr>
          <p:spPr bwMode="auto">
            <a:xfrm rot="-26156385">
              <a:off x="2147" y="3224"/>
              <a:ext cx="96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2" name="Freeform 298"/>
            <p:cNvSpPr>
              <a:spLocks/>
            </p:cNvSpPr>
            <p:nvPr/>
          </p:nvSpPr>
          <p:spPr bwMode="auto">
            <a:xfrm rot="-28819849">
              <a:off x="2089" y="3217"/>
              <a:ext cx="201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3" name="Arc 299"/>
            <p:cNvSpPr>
              <a:spLocks/>
            </p:cNvSpPr>
            <p:nvPr/>
          </p:nvSpPr>
          <p:spPr bwMode="auto">
            <a:xfrm rot="-21882350">
              <a:off x="2100" y="3294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4" name="Arc 300"/>
            <p:cNvSpPr>
              <a:spLocks/>
            </p:cNvSpPr>
            <p:nvPr/>
          </p:nvSpPr>
          <p:spPr bwMode="auto">
            <a:xfrm rot="7442651" flipV="1">
              <a:off x="2227" y="3220"/>
              <a:ext cx="130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5" name="Freeform 301"/>
            <p:cNvSpPr>
              <a:spLocks/>
            </p:cNvSpPr>
            <p:nvPr/>
          </p:nvSpPr>
          <p:spPr bwMode="auto">
            <a:xfrm rot="-28819849">
              <a:off x="2117" y="3119"/>
              <a:ext cx="75" cy="17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6" name="Line 302"/>
            <p:cNvSpPr>
              <a:spLocks noChangeShapeType="1"/>
            </p:cNvSpPr>
            <p:nvPr/>
          </p:nvSpPr>
          <p:spPr bwMode="auto">
            <a:xfrm rot="-28819849">
              <a:off x="2174" y="3147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7" name="Line 303"/>
            <p:cNvSpPr>
              <a:spLocks noChangeShapeType="1"/>
            </p:cNvSpPr>
            <p:nvPr/>
          </p:nvSpPr>
          <p:spPr bwMode="auto">
            <a:xfrm rot="-28819849">
              <a:off x="2186" y="3161"/>
              <a:ext cx="83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8" name="Arc 304"/>
            <p:cNvSpPr>
              <a:spLocks/>
            </p:cNvSpPr>
            <p:nvPr/>
          </p:nvSpPr>
          <p:spPr bwMode="auto">
            <a:xfrm rot="6308652">
              <a:off x="1986" y="2994"/>
              <a:ext cx="223" cy="229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29" name="Arc 305"/>
            <p:cNvSpPr>
              <a:spLocks/>
            </p:cNvSpPr>
            <p:nvPr/>
          </p:nvSpPr>
          <p:spPr bwMode="auto">
            <a:xfrm rot="-26156385" flipH="1" flipV="1">
              <a:off x="2097" y="3163"/>
              <a:ext cx="157" cy="1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0" name="Arc 306"/>
            <p:cNvSpPr>
              <a:spLocks/>
            </p:cNvSpPr>
            <p:nvPr/>
          </p:nvSpPr>
          <p:spPr bwMode="auto">
            <a:xfrm rot="-26156385">
              <a:off x="2136" y="3222"/>
              <a:ext cx="158" cy="16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1" name="Arc 307"/>
            <p:cNvSpPr>
              <a:spLocks/>
            </p:cNvSpPr>
            <p:nvPr/>
          </p:nvSpPr>
          <p:spPr bwMode="auto">
            <a:xfrm rot="-26156385">
              <a:off x="2216" y="3327"/>
              <a:ext cx="62" cy="6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2" name="Arc 308"/>
            <p:cNvSpPr>
              <a:spLocks/>
            </p:cNvSpPr>
            <p:nvPr/>
          </p:nvSpPr>
          <p:spPr bwMode="auto">
            <a:xfrm rot="-26156385" flipH="1" flipV="1">
              <a:off x="2184" y="3276"/>
              <a:ext cx="63" cy="63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3" name="Line 309"/>
            <p:cNvSpPr>
              <a:spLocks noChangeShapeType="1"/>
            </p:cNvSpPr>
            <p:nvPr/>
          </p:nvSpPr>
          <p:spPr bwMode="auto">
            <a:xfrm rot="16187483" flipV="1">
              <a:off x="2164" y="3337"/>
              <a:ext cx="1" cy="318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4" name="Freeform 310"/>
            <p:cNvSpPr>
              <a:spLocks/>
            </p:cNvSpPr>
            <p:nvPr/>
          </p:nvSpPr>
          <p:spPr bwMode="auto">
            <a:xfrm rot="-32412517">
              <a:off x="2124" y="3462"/>
              <a:ext cx="34" cy="65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5" name="Line 311"/>
            <p:cNvSpPr>
              <a:spLocks noChangeShapeType="1"/>
            </p:cNvSpPr>
            <p:nvPr/>
          </p:nvSpPr>
          <p:spPr bwMode="auto">
            <a:xfrm rot="-32412517">
              <a:off x="2124" y="3523"/>
              <a:ext cx="30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36" name="Line 312"/>
            <p:cNvSpPr>
              <a:spLocks noChangeShapeType="1"/>
            </p:cNvSpPr>
            <p:nvPr/>
          </p:nvSpPr>
          <p:spPr bwMode="auto">
            <a:xfrm rot="-32412517">
              <a:off x="2122" y="3465"/>
              <a:ext cx="29" cy="0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1" name="Group 313"/>
            <p:cNvGrpSpPr>
              <a:grpSpLocks/>
            </p:cNvGrpSpPr>
            <p:nvPr/>
          </p:nvGrpSpPr>
          <p:grpSpPr bwMode="auto">
            <a:xfrm rot="-32412517">
              <a:off x="1761" y="3384"/>
              <a:ext cx="270" cy="226"/>
              <a:chOff x="4785" y="11039"/>
              <a:chExt cx="829" cy="688"/>
            </a:xfrm>
          </p:grpSpPr>
          <p:sp>
            <p:nvSpPr>
              <p:cNvPr id="1076538" name="Freeform 314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12700" cmpd="sng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39" name="Line 315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0" name="Line 316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1" name="Line 317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42" name="Arc 318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12700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43" name="Freeform 319"/>
            <p:cNvSpPr>
              <a:spLocks/>
            </p:cNvSpPr>
            <p:nvPr/>
          </p:nvSpPr>
          <p:spPr bwMode="auto">
            <a:xfrm rot="-29749054">
              <a:off x="2017" y="3446"/>
              <a:ext cx="98" cy="96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4" name="Freeform 320"/>
            <p:cNvSpPr>
              <a:spLocks/>
            </p:cNvSpPr>
            <p:nvPr/>
          </p:nvSpPr>
          <p:spPr bwMode="auto">
            <a:xfrm rot="-32412517">
              <a:off x="1957" y="3445"/>
              <a:ext cx="203" cy="102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12700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5" name="Arc 321"/>
            <p:cNvSpPr>
              <a:spLocks/>
            </p:cNvSpPr>
            <p:nvPr/>
          </p:nvSpPr>
          <p:spPr bwMode="auto">
            <a:xfrm rot="-25475019">
              <a:off x="2070" y="3493"/>
              <a:ext cx="130" cy="152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6" name="Arc 322"/>
            <p:cNvSpPr>
              <a:spLocks/>
            </p:cNvSpPr>
            <p:nvPr/>
          </p:nvSpPr>
          <p:spPr bwMode="auto">
            <a:xfrm rot="3849983" flipV="1">
              <a:off x="2068" y="3347"/>
              <a:ext cx="131" cy="1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1270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7" name="Freeform 323"/>
            <p:cNvSpPr>
              <a:spLocks/>
            </p:cNvSpPr>
            <p:nvPr/>
          </p:nvSpPr>
          <p:spPr bwMode="auto">
            <a:xfrm rot="-32412517">
              <a:off x="1948" y="3411"/>
              <a:ext cx="77" cy="169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12700" cmpd="sng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8" name="Line 324"/>
            <p:cNvSpPr>
              <a:spLocks noChangeShapeType="1"/>
            </p:cNvSpPr>
            <p:nvPr/>
          </p:nvSpPr>
          <p:spPr bwMode="auto">
            <a:xfrm rot="-32412517">
              <a:off x="2026" y="3406"/>
              <a:ext cx="0" cy="179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49" name="Line 325"/>
            <p:cNvSpPr>
              <a:spLocks noChangeShapeType="1"/>
            </p:cNvSpPr>
            <p:nvPr/>
          </p:nvSpPr>
          <p:spPr bwMode="auto">
            <a:xfrm rot="-32412517">
              <a:off x="1949" y="3579"/>
              <a:ext cx="81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0" name="Line 326"/>
            <p:cNvSpPr>
              <a:spLocks noChangeShapeType="1"/>
            </p:cNvSpPr>
            <p:nvPr/>
          </p:nvSpPr>
          <p:spPr bwMode="auto">
            <a:xfrm rot="-32412517">
              <a:off x="1945" y="3411"/>
              <a:ext cx="86" cy="2"/>
            </a:xfrm>
            <a:prstGeom prst="line">
              <a:avLst/>
            </a:pr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1" name="Arc 327"/>
            <p:cNvSpPr>
              <a:spLocks/>
            </p:cNvSpPr>
            <p:nvPr/>
          </p:nvSpPr>
          <p:spPr bwMode="auto">
            <a:xfrm rot="2715983">
              <a:off x="1762" y="3381"/>
              <a:ext cx="223" cy="231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2" name="Arc 328"/>
            <p:cNvSpPr>
              <a:spLocks/>
            </p:cNvSpPr>
            <p:nvPr/>
          </p:nvSpPr>
          <p:spPr bwMode="auto">
            <a:xfrm rot="-29749054" flipH="1" flipV="1">
              <a:off x="1953" y="3415"/>
              <a:ext cx="158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3" name="Arc 329"/>
            <p:cNvSpPr>
              <a:spLocks/>
            </p:cNvSpPr>
            <p:nvPr/>
          </p:nvSpPr>
          <p:spPr bwMode="auto">
            <a:xfrm rot="-29749054">
              <a:off x="2024" y="3410"/>
              <a:ext cx="157" cy="161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4" name="Arc 330"/>
            <p:cNvSpPr>
              <a:spLocks/>
            </p:cNvSpPr>
            <p:nvPr/>
          </p:nvSpPr>
          <p:spPr bwMode="auto">
            <a:xfrm rot="-29749054">
              <a:off x="2138" y="3462"/>
              <a:ext cx="61" cy="62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5" name="Arc 331"/>
            <p:cNvSpPr>
              <a:spLocks/>
            </p:cNvSpPr>
            <p:nvPr/>
          </p:nvSpPr>
          <p:spPr bwMode="auto">
            <a:xfrm rot="-29749054" flipH="1" flipV="1">
              <a:off x="2078" y="3464"/>
              <a:ext cx="62" cy="64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6" name="Line 332"/>
            <p:cNvSpPr>
              <a:spLocks noChangeShapeType="1"/>
            </p:cNvSpPr>
            <p:nvPr/>
          </p:nvSpPr>
          <p:spPr bwMode="auto">
            <a:xfrm rot="-28819849">
              <a:off x="2361" y="3224"/>
              <a:ext cx="0" cy="235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57" name="Line 333"/>
            <p:cNvSpPr>
              <a:spLocks noChangeShapeType="1"/>
            </p:cNvSpPr>
            <p:nvPr/>
          </p:nvSpPr>
          <p:spPr bwMode="auto">
            <a:xfrm rot="-21599564">
              <a:off x="2207" y="3487"/>
              <a:ext cx="0" cy="232"/>
            </a:xfrm>
            <a:prstGeom prst="line">
              <a:avLst/>
            </a:prstGeom>
            <a:noFill/>
            <a:ln w="1270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2" name="Group 334"/>
            <p:cNvGrpSpPr>
              <a:grpSpLocks/>
            </p:cNvGrpSpPr>
            <p:nvPr/>
          </p:nvGrpSpPr>
          <p:grpSpPr bwMode="auto">
            <a:xfrm rot="-21566552">
              <a:off x="2152" y="3714"/>
              <a:ext cx="102" cy="81"/>
              <a:chOff x="5504" y="8144"/>
              <a:chExt cx="291" cy="236"/>
            </a:xfrm>
          </p:grpSpPr>
          <p:sp>
            <p:nvSpPr>
              <p:cNvPr id="1076559" name="Rectangle 33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0" name="Rectangle 33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23" name="Group 337"/>
            <p:cNvGrpSpPr>
              <a:grpSpLocks/>
            </p:cNvGrpSpPr>
            <p:nvPr/>
          </p:nvGrpSpPr>
          <p:grpSpPr bwMode="auto">
            <a:xfrm rot="-28819849">
              <a:off x="2438" y="3230"/>
              <a:ext cx="99" cy="80"/>
              <a:chOff x="5504" y="8144"/>
              <a:chExt cx="291" cy="236"/>
            </a:xfrm>
          </p:grpSpPr>
          <p:sp>
            <p:nvSpPr>
              <p:cNvPr id="1076562" name="Rectangle 338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1076563" name="Rectangle 339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1270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buNone/>
                </a:pPr>
                <a:endParaRPr kumimoji="1" lang="ja-JP" altLang="en-US" sz="2400" kern="120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1076564" name="Rectangle 340"/>
            <p:cNvSpPr>
              <a:spLocks noChangeArrowheads="1"/>
            </p:cNvSpPr>
            <p:nvPr/>
          </p:nvSpPr>
          <p:spPr bwMode="auto">
            <a:xfrm rot="-25247889">
              <a:off x="2322" y="3409"/>
              <a:ext cx="21" cy="158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5" name="Rectangle 341"/>
            <p:cNvSpPr>
              <a:spLocks noChangeArrowheads="1"/>
            </p:cNvSpPr>
            <p:nvPr/>
          </p:nvSpPr>
          <p:spPr bwMode="auto">
            <a:xfrm rot="-26140540">
              <a:off x="2263" y="3365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076566" name="Rectangle 342"/>
            <p:cNvSpPr>
              <a:spLocks noChangeArrowheads="1"/>
            </p:cNvSpPr>
            <p:nvPr/>
          </p:nvSpPr>
          <p:spPr bwMode="auto">
            <a:xfrm rot="-45884290">
              <a:off x="2207" y="3458"/>
              <a:ext cx="17" cy="79"/>
            </a:xfrm>
            <a:prstGeom prst="rect">
              <a:avLst/>
            </a:prstGeom>
            <a:solidFill>
              <a:srgbClr val="00FFFF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endParaRPr kumimoji="1" lang="ja-JP" altLang="en-US" sz="2400" kern="120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  <p:sp>
        <p:nvSpPr>
          <p:cNvPr id="1076567" name="Text Box 343"/>
          <p:cNvSpPr txBox="1">
            <a:spLocks noChangeArrowheads="1"/>
          </p:cNvSpPr>
          <p:nvPr/>
        </p:nvSpPr>
        <p:spPr bwMode="auto">
          <a:xfrm>
            <a:off x="2932113" y="3435350"/>
            <a:ext cx="14954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DECIGO 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Pathfinder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CCFFCC"/>
                </a:solidFill>
                <a:latin typeface="Arial" charset="0"/>
                <a:ea typeface="ＭＳ Ｐゴシック" pitchFamily="50" charset="-128"/>
                <a:cs typeface="+mn-cs"/>
              </a:rPr>
              <a:t>  (DPF)</a:t>
            </a:r>
          </a:p>
        </p:txBody>
      </p:sp>
      <p:sp>
        <p:nvSpPr>
          <p:cNvPr id="1076568" name="Text Box 344"/>
          <p:cNvSpPr txBox="1">
            <a:spLocks noChangeArrowheads="1"/>
          </p:cNvSpPr>
          <p:nvPr/>
        </p:nvSpPr>
        <p:spPr bwMode="auto">
          <a:xfrm>
            <a:off x="4859338" y="3716338"/>
            <a:ext cx="18573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FFCCFF"/>
                </a:solidFill>
                <a:latin typeface="Arial" charset="0"/>
                <a:ea typeface="ＭＳ Ｐゴシック" pitchFamily="50" charset="-128"/>
                <a:cs typeface="+mn-cs"/>
              </a:rPr>
              <a:t>Pre-DECIGO</a:t>
            </a:r>
          </a:p>
        </p:txBody>
      </p:sp>
      <p:sp>
        <p:nvSpPr>
          <p:cNvPr id="1076569" name="Text Box 345"/>
          <p:cNvSpPr txBox="1">
            <a:spLocks noChangeArrowheads="1"/>
          </p:cNvSpPr>
          <p:nvPr/>
        </p:nvSpPr>
        <p:spPr bwMode="auto">
          <a:xfrm>
            <a:off x="7575550" y="3790950"/>
            <a:ext cx="12446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FF9999"/>
                </a:solidFill>
                <a:latin typeface="Arial" charset="0"/>
                <a:ea typeface="ＭＳ Ｐゴシック" pitchFamily="50" charset="-128"/>
                <a:cs typeface="+mn-cs"/>
              </a:rPr>
              <a:t>DECIGO</a:t>
            </a:r>
          </a:p>
        </p:txBody>
      </p:sp>
      <p:sp>
        <p:nvSpPr>
          <p:cNvPr id="1076570" name="AutoShape 346"/>
          <p:cNvSpPr>
            <a:spLocks noChangeArrowheads="1"/>
          </p:cNvSpPr>
          <p:nvPr/>
        </p:nvSpPr>
        <p:spPr bwMode="auto">
          <a:xfrm>
            <a:off x="103663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1" name="Text Box 347"/>
          <p:cNvSpPr txBox="1">
            <a:spLocks noChangeArrowheads="1"/>
          </p:cNvSpPr>
          <p:nvPr/>
        </p:nvSpPr>
        <p:spPr bwMode="auto">
          <a:xfrm>
            <a:off x="9175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2" name="Text Box 348"/>
          <p:cNvSpPr txBox="1">
            <a:spLocks noChangeArrowheads="1"/>
          </p:cNvSpPr>
          <p:nvPr/>
        </p:nvSpPr>
        <p:spPr bwMode="auto">
          <a:xfrm>
            <a:off x="3708400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3" name="Text Box 349"/>
          <p:cNvSpPr txBox="1">
            <a:spLocks noChangeArrowheads="1"/>
          </p:cNvSpPr>
          <p:nvPr/>
        </p:nvSpPr>
        <p:spPr bwMode="auto">
          <a:xfrm>
            <a:off x="6048375" y="2259013"/>
            <a:ext cx="1444625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R&amp;D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DDDDDD"/>
                </a:solidFill>
                <a:latin typeface="Arial" charset="0"/>
                <a:ea typeface="ＭＳ Ｐゴシック" pitchFamily="50" charset="-128"/>
                <a:cs typeface="+mn-cs"/>
              </a:rPr>
              <a:t>Fabrication</a:t>
            </a:r>
          </a:p>
        </p:txBody>
      </p:sp>
      <p:sp>
        <p:nvSpPr>
          <p:cNvPr id="1076574" name="AutoShape 350"/>
          <p:cNvSpPr>
            <a:spLocks noChangeArrowheads="1"/>
          </p:cNvSpPr>
          <p:nvPr/>
        </p:nvSpPr>
        <p:spPr bwMode="auto">
          <a:xfrm>
            <a:off x="3016250" y="1808163"/>
            <a:ext cx="360363" cy="360362"/>
          </a:xfrm>
          <a:prstGeom prst="triangle">
            <a:avLst>
              <a:gd name="adj" fmla="val 50000"/>
            </a:avLst>
          </a:prstGeom>
          <a:solidFill>
            <a:srgbClr val="00FF00"/>
          </a:solidFill>
          <a:ln w="9525">
            <a:solidFill>
              <a:srgbClr val="00FF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5" name="AutoShape 351"/>
          <p:cNvSpPr>
            <a:spLocks noChangeArrowheads="1"/>
          </p:cNvSpPr>
          <p:nvPr/>
        </p:nvSpPr>
        <p:spPr bwMode="auto">
          <a:xfrm>
            <a:off x="775493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6" name="AutoShape 352"/>
          <p:cNvSpPr>
            <a:spLocks noChangeArrowheads="1"/>
          </p:cNvSpPr>
          <p:nvPr/>
        </p:nvSpPr>
        <p:spPr bwMode="auto">
          <a:xfrm>
            <a:off x="5386388" y="1808163"/>
            <a:ext cx="360362" cy="360362"/>
          </a:xfrm>
          <a:prstGeom prst="triangle">
            <a:avLst>
              <a:gd name="adj" fmla="val 50000"/>
            </a:avLst>
          </a:prstGeom>
          <a:solidFill>
            <a:srgbClr val="9900CC"/>
          </a:solidFill>
          <a:ln w="9525">
            <a:solidFill>
              <a:srgbClr val="99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7" name="AutoShape 353"/>
          <p:cNvSpPr>
            <a:spLocks noChangeArrowheads="1"/>
          </p:cNvSpPr>
          <p:nvPr/>
        </p:nvSpPr>
        <p:spPr bwMode="auto">
          <a:xfrm>
            <a:off x="3887788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076578" name="AutoShape 354"/>
          <p:cNvSpPr>
            <a:spLocks noChangeArrowheads="1"/>
          </p:cNvSpPr>
          <p:nvPr/>
        </p:nvSpPr>
        <p:spPr bwMode="auto">
          <a:xfrm>
            <a:off x="6138863" y="2798763"/>
            <a:ext cx="1289050" cy="311150"/>
          </a:xfrm>
          <a:prstGeom prst="rightArrow">
            <a:avLst>
              <a:gd name="adj1" fmla="val 49639"/>
              <a:gd name="adj2" fmla="val 60378"/>
            </a:avLst>
          </a:prstGeom>
          <a:solidFill>
            <a:srgbClr val="C0C0C0">
              <a:alpha val="50000"/>
            </a:srgbClr>
          </a:solidFill>
          <a:ln w="9525">
            <a:solidFill>
              <a:srgbClr val="777777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  <p:pic>
        <p:nvPicPr>
          <p:cNvPr id="1076579" name="Picture 355" descr="クリップボード0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3270250"/>
            <a:ext cx="1296987" cy="1042988"/>
          </a:xfrm>
          <a:prstGeom prst="rect">
            <a:avLst/>
          </a:prstGeom>
          <a:noFill/>
        </p:spPr>
      </p:pic>
      <p:sp>
        <p:nvSpPr>
          <p:cNvPr id="1076580" name="Text Box 356"/>
          <p:cNvSpPr txBox="1">
            <a:spLocks noChangeArrowheads="1"/>
          </p:cNvSpPr>
          <p:nvPr/>
        </p:nvSpPr>
        <p:spPr bwMode="auto">
          <a:xfrm>
            <a:off x="989013" y="4005263"/>
            <a:ext cx="1495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600" b="1" kern="1200">
                <a:solidFill>
                  <a:srgbClr val="333399"/>
                </a:solidFill>
                <a:latin typeface="Arial" charset="0"/>
                <a:ea typeface="ＭＳ Ｐゴシック" pitchFamily="50" charset="-128"/>
                <a:cs typeface="+mn-cs"/>
              </a:rPr>
              <a:t>SDS-1/SWIM</a:t>
            </a:r>
          </a:p>
        </p:txBody>
      </p:sp>
      <p:sp>
        <p:nvSpPr>
          <p:cNvPr id="1076581" name="AutoShape 357"/>
          <p:cNvSpPr>
            <a:spLocks noChangeArrowheads="1"/>
          </p:cNvSpPr>
          <p:nvPr/>
        </p:nvSpPr>
        <p:spPr bwMode="auto">
          <a:xfrm>
            <a:off x="2209800" y="2286000"/>
            <a:ext cx="1981200" cy="2000256"/>
          </a:xfrm>
          <a:prstGeom prst="roundRect">
            <a:avLst>
              <a:gd name="adj" fmla="val 10097"/>
            </a:avLst>
          </a:prstGeom>
          <a:noFill/>
          <a:ln w="50800">
            <a:solidFill>
              <a:srgbClr val="CCFFCC"/>
            </a:solidFill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buNone/>
            </a:pPr>
            <a:endParaRPr kumimoji="1" lang="ja-JP" altLang="en-US" sz="2400" kern="1200">
              <a:solidFill>
                <a:srgbClr val="003366"/>
              </a:solidFill>
              <a:latin typeface="Times New Roman" pitchFamily="18" charset="0"/>
              <a:ea typeface="HGP創英角ｺﾞｼｯｸUB" pitchFamily="50" charset="-128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6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658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90"/>
          <p:cNvSpPr>
            <a:spLocks noChangeArrowheads="1"/>
          </p:cNvSpPr>
          <p:nvPr/>
        </p:nvSpPr>
        <p:spPr bwMode="auto">
          <a:xfrm>
            <a:off x="1428728" y="2500306"/>
            <a:ext cx="4929222" cy="1928826"/>
          </a:xfrm>
          <a:prstGeom prst="roundRect">
            <a:avLst>
              <a:gd name="adj" fmla="val 4412"/>
            </a:avLst>
          </a:prstGeom>
          <a:solidFill>
            <a:srgbClr val="CCE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DPF</a:t>
            </a:r>
            <a:r>
              <a:rPr lang="ja-JP" altLang="en-US" dirty="0" smtClean="0"/>
              <a:t>の意義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1000127" y="1140725"/>
            <a:ext cx="7072335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今回の内容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「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単体での科学的成果」 が中心</a:t>
            </a:r>
            <a:endParaRPr kumimoji="1" lang="ja-JP" altLang="en-US" sz="20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1500166" y="1643050"/>
            <a:ext cx="6858048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しかし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, 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の意義は、単体だけの意義に限られない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500166" y="2551695"/>
            <a:ext cx="5357850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科学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の目標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真理を知ること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我々の成り立ち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,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宇宙の始まり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4" name="Rectangle 16"/>
          <p:cNvSpPr>
            <a:spLocks noChangeArrowheads="1"/>
          </p:cNvSpPr>
          <p:nvPr/>
        </p:nvSpPr>
        <p:spPr bwMode="auto">
          <a:xfrm>
            <a:off x="1500166" y="3535450"/>
            <a:ext cx="4929222" cy="110799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sz="2000" b="1" dirty="0" smtClean="0">
                <a:solidFill>
                  <a:srgbClr val="CCECFF"/>
                </a:solidFill>
                <a:latin typeface="Tahoma" pitchFamily="34" charset="0"/>
              </a:rPr>
              <a:t>宇宙開発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の目標  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: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人類のフロンティア・夢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 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人類の可能性を広げる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   </a:t>
            </a: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</a:rPr>
              <a:t>     </a:t>
            </a:r>
          </a:p>
        </p:txBody>
      </p:sp>
      <p:sp>
        <p:nvSpPr>
          <p:cNvPr id="15" name="Rectangle 16"/>
          <p:cNvSpPr>
            <a:spLocks noChangeArrowheads="1"/>
          </p:cNvSpPr>
          <p:nvPr/>
        </p:nvSpPr>
        <p:spPr bwMode="auto">
          <a:xfrm>
            <a:off x="1428728" y="4786322"/>
            <a:ext cx="6643734" cy="76944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DECIGO : </a:t>
            </a: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宇宙の始まりに最も肉薄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する可能性を持つ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  <a:sym typeface="Wingdings" pitchFamily="2" charset="2"/>
            </a:endParaRPr>
          </a:p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     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はその重要なステップ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8" name="Rectangle 16"/>
          <p:cNvSpPr>
            <a:spLocks noChangeArrowheads="1"/>
          </p:cNvSpPr>
          <p:nvPr/>
        </p:nvSpPr>
        <p:spPr bwMode="auto">
          <a:xfrm>
            <a:off x="1428728" y="5641319"/>
            <a:ext cx="6643734" cy="4308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rtl="0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 DPF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は</a:t>
            </a:r>
            <a:r>
              <a:rPr lang="en-US" altLang="ja-JP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, </a:t>
            </a: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  <a:sym typeface="Wingdings" pitchFamily="2" charset="2"/>
              </a:rPr>
              <a:t>宇宙環境利用の新しい可能性</a:t>
            </a: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  <a:sym typeface="Wingdings" pitchFamily="2" charset="2"/>
              </a:rPr>
              <a:t>を切り拓く</a:t>
            </a:r>
            <a:endParaRPr lang="en-US" altLang="ja-JP" sz="20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90"/>
          <p:cNvSpPr>
            <a:spLocks noChangeArrowheads="1"/>
          </p:cNvSpPr>
          <p:nvPr/>
        </p:nvSpPr>
        <p:spPr bwMode="auto">
          <a:xfrm>
            <a:off x="1357290" y="2000240"/>
            <a:ext cx="5500726" cy="1785950"/>
          </a:xfrm>
          <a:prstGeom prst="roundRect">
            <a:avLst>
              <a:gd name="adj" fmla="val 4412"/>
            </a:avLst>
          </a:prstGeom>
          <a:solidFill>
            <a:srgbClr val="CCECFF">
              <a:alpha val="15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wrap="square" anchor="ctr">
            <a:noAutofit/>
          </a:bodyPr>
          <a:lstStyle/>
          <a:p>
            <a:endParaRPr lang="ja-JP" altLang="en-US"/>
          </a:p>
        </p:txBody>
      </p:sp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日本物理学会声明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45" name="Rectangle 16"/>
          <p:cNvSpPr>
            <a:spLocks noChangeArrowheads="1"/>
          </p:cNvSpPr>
          <p:nvPr/>
        </p:nvSpPr>
        <p:spPr bwMode="auto">
          <a:xfrm>
            <a:off x="1000127" y="1142984"/>
            <a:ext cx="7072335" cy="38953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8F8F8"/>
                </a:solidFill>
                <a:latin typeface="Tahoma" pitchFamily="34" charset="0"/>
              </a:rPr>
              <a:t>宇宙基本法施行に関する声明</a:t>
            </a:r>
            <a:endParaRPr kumimoji="1" lang="ja-JP" altLang="en-US" sz="2000" b="1" kern="1200" baseline="30000" dirty="0">
              <a:solidFill>
                <a:srgbClr val="CCEC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" name="Rectangle 16"/>
          <p:cNvSpPr>
            <a:spLocks noChangeArrowheads="1"/>
          </p:cNvSpPr>
          <p:nvPr/>
        </p:nvSpPr>
        <p:spPr bwMode="auto">
          <a:xfrm>
            <a:off x="4786314" y="1214422"/>
            <a:ext cx="2571768" cy="3363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2008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年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12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月</a:t>
            </a:r>
            <a:r>
              <a:rPr lang="en-US" altLang="ja-JP" sz="1600" b="1" dirty="0" smtClean="0">
                <a:solidFill>
                  <a:srgbClr val="F8F8F8"/>
                </a:solidFill>
                <a:latin typeface="Tahoma" pitchFamily="34" charset="0"/>
              </a:rPr>
              <a:t>8 </a:t>
            </a:r>
            <a:r>
              <a:rPr lang="ja-JP" altLang="en-US" sz="1600" b="1" dirty="0" smtClean="0">
                <a:solidFill>
                  <a:srgbClr val="F8F8F8"/>
                </a:solidFill>
                <a:latin typeface="Tahoma" pitchFamily="34" charset="0"/>
              </a:rPr>
              <a:t>日</a:t>
            </a:r>
            <a:endParaRPr lang="en-US" altLang="ja-JP" sz="1600" b="1" dirty="0" smtClean="0">
              <a:solidFill>
                <a:srgbClr val="F8F8F8"/>
              </a:solidFill>
              <a:latin typeface="Tahoma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1428728" y="2000240"/>
            <a:ext cx="5643602" cy="17851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１ 自由な発想に基づいた意思決定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２ 情報公開と透明性の確保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CCFFCC"/>
                </a:solidFill>
                <a:latin typeface="Tahoma" pitchFamily="34" charset="0"/>
              </a:rPr>
              <a:t>３ 長期的視野に立った運営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４ 宇宙活動の先導役としての宇宙物理学の推進</a:t>
            </a:r>
          </a:p>
          <a:p>
            <a:pPr algn="l">
              <a:lnSpc>
                <a:spcPct val="110000"/>
              </a:lnSpc>
              <a:buClr>
                <a:srgbClr val="003366"/>
              </a:buClr>
              <a:buSzPct val="70000"/>
              <a:buNone/>
            </a:pP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５ 学問の府としての推進体制の整備・強化</a:t>
            </a:r>
          </a:p>
        </p:txBody>
      </p:sp>
      <p:pic>
        <p:nvPicPr>
          <p:cNvPr id="12" name="図 11" descr="statement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596" y="4201110"/>
            <a:ext cx="8454172" cy="16567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球状星団のブラックホール</a:t>
            </a:r>
            <a:endParaRPr lang="ja-JP" altLang="en-US" dirty="0"/>
          </a:p>
        </p:txBody>
      </p:sp>
      <p:sp>
        <p:nvSpPr>
          <p:cNvPr id="12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5000628" y="1636753"/>
            <a:ext cx="4071965" cy="1006429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GEMINI AND HUBBLE SPACE TELESCOPE EVIDENCE FOR AN INTERMEDIATE-MASS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BLACK HOLE IN </a:t>
            </a:r>
            <a:r>
              <a:rPr lang="en-US" altLang="ja-JP" sz="1400" b="1" dirty="0" smtClean="0">
                <a:solidFill>
                  <a:srgbClr val="EAEAEA"/>
                </a:solidFill>
                <a:latin typeface="Symbol" pitchFamily="18" charset="2"/>
              </a:rPr>
              <a:t>w</a:t>
            </a:r>
            <a:r>
              <a:rPr lang="en-US" altLang="ja-JP" sz="1400" b="1" dirty="0" smtClean="0">
                <a:solidFill>
                  <a:srgbClr val="EAEAEA"/>
                </a:solidFill>
                <a:latin typeface="Tahoma" pitchFamily="34" charset="0"/>
              </a:rPr>
              <a:t> CENTAURI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Eva </a:t>
            </a:r>
            <a:r>
              <a:rPr lang="en-US" altLang="ja-JP" sz="1200" b="1" dirty="0" err="1" smtClean="0">
                <a:solidFill>
                  <a:srgbClr val="DDDDDD"/>
                </a:solidFill>
                <a:latin typeface="Tahoma" pitchFamily="34" charset="0"/>
              </a:rPr>
              <a:t>Noyola</a:t>
            </a: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et al., </a:t>
            </a:r>
            <a:r>
              <a:rPr lang="en-US" altLang="ja-JP" sz="1200" b="1" dirty="0" err="1" smtClean="0">
                <a:solidFill>
                  <a:srgbClr val="DDDDDD"/>
                </a:solidFill>
                <a:latin typeface="Tahoma" pitchFamily="34" charset="0"/>
              </a:rPr>
              <a:t>ApJ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 676 (2008) 1008Y1015</a:t>
            </a:r>
          </a:p>
        </p:txBody>
      </p:sp>
      <p:pic>
        <p:nvPicPr>
          <p:cNvPr id="19" name="図 18" descr="65334.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57818" y="2674810"/>
            <a:ext cx="3066138" cy="3635686"/>
          </a:xfrm>
          <a:prstGeom prst="rect">
            <a:avLst/>
          </a:prstGeom>
        </p:spPr>
      </p:pic>
      <p:sp>
        <p:nvSpPr>
          <p:cNvPr id="20" name="Rectangle 10"/>
          <p:cNvSpPr>
            <a:spLocks noChangeArrowheads="1"/>
          </p:cNvSpPr>
          <p:nvPr/>
        </p:nvSpPr>
        <p:spPr bwMode="auto">
          <a:xfrm>
            <a:off x="5000628" y="928670"/>
            <a:ext cx="3786214" cy="70173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中心付近の星の速度分布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                          と </a:t>
            </a:r>
            <a:r>
              <a:rPr lang="en-US" altLang="ja-JP" sz="1800" b="1" dirty="0" smtClean="0">
                <a:solidFill>
                  <a:srgbClr val="EAEAEA"/>
                </a:solidFill>
                <a:latin typeface="Tahoma" pitchFamily="34" charset="0"/>
              </a:rPr>
              <a:t>BH</a:t>
            </a: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質量の関係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1" name="Rectangle 10"/>
          <p:cNvSpPr>
            <a:spLocks noChangeArrowheads="1"/>
          </p:cNvSpPr>
          <p:nvPr/>
        </p:nvSpPr>
        <p:spPr bwMode="auto">
          <a:xfrm>
            <a:off x="642910" y="1000108"/>
            <a:ext cx="3786214" cy="36689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 dirty="0" smtClean="0">
                <a:solidFill>
                  <a:srgbClr val="EAEAEA"/>
                </a:solidFill>
                <a:latin typeface="Tahoma" pitchFamily="34" charset="0"/>
              </a:rPr>
              <a:t>中心付近の星の速度分布の観測</a:t>
            </a:r>
            <a:endParaRPr lang="en-US" altLang="ja-JP" sz="1800" b="1" dirty="0" smtClean="0">
              <a:solidFill>
                <a:srgbClr val="EAEAEA"/>
              </a:solidFill>
              <a:latin typeface="Tahoma" pitchFamily="34" charset="0"/>
            </a:endParaRPr>
          </a:p>
        </p:txBody>
      </p:sp>
      <p:sp>
        <p:nvSpPr>
          <p:cNvPr id="23" name="Rectangle 10"/>
          <p:cNvSpPr>
            <a:spLocks noChangeArrowheads="1"/>
          </p:cNvSpPr>
          <p:nvPr/>
        </p:nvSpPr>
        <p:spPr bwMode="auto">
          <a:xfrm>
            <a:off x="642910" y="1428736"/>
            <a:ext cx="4143403" cy="97257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Core velocity dispersions</a:t>
            </a:r>
            <a:r>
              <a:rPr lang="ja-JP" altLang="en-US" sz="14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for 25 Galactic and 10 old </a:t>
            </a:r>
            <a:r>
              <a:rPr lang="en-US" altLang="ja-JP" sz="1400" b="1" dirty="0" err="1" smtClean="0">
                <a:solidFill>
                  <a:srgbClr val="DDDDDD"/>
                </a:solidFill>
                <a:latin typeface="Tahoma" pitchFamily="34" charset="0"/>
              </a:rPr>
              <a:t>Magellanic</a:t>
            </a:r>
            <a:r>
              <a:rPr lang="en-US" altLang="ja-JP" sz="1400" b="1" dirty="0" smtClean="0">
                <a:solidFill>
                  <a:srgbClr val="DDDDDD"/>
                </a:solidFill>
                <a:latin typeface="Tahoma" pitchFamily="34" charset="0"/>
              </a:rPr>
              <a:t> globular clusters? </a:t>
            </a:r>
            <a:endParaRPr lang="en-US" altLang="ja-JP" sz="1200" b="1" dirty="0" smtClean="0">
              <a:solidFill>
                <a:srgbClr val="DDDDDD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　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Pierre </a:t>
            </a:r>
            <a:r>
              <a:rPr lang="en-US" altLang="ja-JP" sz="1200" b="1" dirty="0" err="1" smtClean="0">
                <a:solidFill>
                  <a:srgbClr val="DDDDDD"/>
                </a:solidFill>
                <a:latin typeface="Tahoma" pitchFamily="34" charset="0"/>
              </a:rPr>
              <a:t>Dubath</a:t>
            </a:r>
            <a:r>
              <a:rPr lang="ja-JP" altLang="en-US" sz="1200" b="1" dirty="0" smtClean="0">
                <a:solidFill>
                  <a:srgbClr val="DDDDDD"/>
                </a:solidFill>
                <a:latin typeface="Tahoma" pitchFamily="34" charset="0"/>
              </a:rPr>
              <a:t> </a:t>
            </a: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et al., 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None/>
            </a:pPr>
            <a:r>
              <a:rPr lang="en-US" altLang="ja-JP" sz="1200" b="1" dirty="0" smtClean="0">
                <a:solidFill>
                  <a:srgbClr val="DDDDDD"/>
                </a:solidFill>
                <a:latin typeface="Tahoma" pitchFamily="34" charset="0"/>
              </a:rPr>
              <a:t>  </a:t>
            </a:r>
            <a:r>
              <a:rPr lang="fr-FR" altLang="ja-JP" sz="1200" b="1" dirty="0" smtClean="0">
                <a:solidFill>
                  <a:srgbClr val="DDDDDD"/>
                </a:solidFill>
                <a:latin typeface="Tahoma" pitchFamily="34" charset="0"/>
              </a:rPr>
              <a:t>Astron. Astrophys. 324, 505–522 (1997)</a:t>
            </a:r>
            <a:endParaRPr lang="en-US" altLang="ja-JP" sz="1200" b="1" dirty="0" smtClean="0">
              <a:solidFill>
                <a:srgbClr val="DDDDDD"/>
              </a:solidFill>
              <a:latin typeface="Tahoma" pitchFamily="34" charset="0"/>
            </a:endParaRPr>
          </a:p>
        </p:txBody>
      </p:sp>
      <p:pic>
        <p:nvPicPr>
          <p:cNvPr id="24" name="図 23" descr="table_nph-iarticle_quer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2571744"/>
            <a:ext cx="3363886" cy="3849632"/>
          </a:xfrm>
          <a:prstGeom prst="rect">
            <a:avLst/>
          </a:prstGeom>
        </p:spPr>
      </p:pic>
      <p:sp>
        <p:nvSpPr>
          <p:cNvPr id="25" name="右矢印 24"/>
          <p:cNvSpPr/>
          <p:nvPr/>
        </p:nvSpPr>
        <p:spPr bwMode="auto">
          <a:xfrm>
            <a:off x="4643438" y="4000504"/>
            <a:ext cx="357190" cy="428628"/>
          </a:xfrm>
          <a:prstGeom prst="rightArrow">
            <a:avLst/>
          </a:prstGeom>
          <a:solidFill>
            <a:srgbClr val="FFFFFF">
              <a:alpha val="10000"/>
            </a:srgbClr>
          </a:solidFill>
          <a:ln w="31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HGP創英角ｺﾞｼｯｸUB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過去の重力波観測による成果</a:t>
            </a:r>
          </a:p>
        </p:txBody>
      </p:sp>
      <p:sp>
        <p:nvSpPr>
          <p:cNvPr id="16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pic>
        <p:nvPicPr>
          <p:cNvPr id="1047567" name="Picture 15" descr="3c66b_20cm_opt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E0000"/>
              </a:clrFrom>
              <a:clrTo>
                <a:srgbClr val="0E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088" y="2636838"/>
            <a:ext cx="2665412" cy="2381250"/>
          </a:xfrm>
          <a:prstGeom prst="rect">
            <a:avLst/>
          </a:prstGeom>
          <a:noFill/>
        </p:spPr>
      </p:pic>
      <p:sp>
        <p:nvSpPr>
          <p:cNvPr id="1047555" name="Rectangle 3"/>
          <p:cNvSpPr>
            <a:spLocks noChangeArrowheads="1"/>
          </p:cNvSpPr>
          <p:nvPr/>
        </p:nvSpPr>
        <p:spPr bwMode="auto">
          <a:xfrm>
            <a:off x="395288" y="1773238"/>
            <a:ext cx="4752975" cy="89693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2003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年，</a:t>
            </a:r>
            <a:r>
              <a:rPr lang="en-US" altLang="ja-JP" sz="1600" b="1">
                <a:solidFill>
                  <a:srgbClr val="FFFF99"/>
                </a:solidFill>
                <a:latin typeface="Tahoma" pitchFamily="34" charset="0"/>
              </a:rPr>
              <a:t>3C66B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5.4x10</a:t>
            </a:r>
            <a:r>
              <a:rPr lang="en-US" altLang="ja-JP" sz="1600" b="1" baseline="30000">
                <a:solidFill>
                  <a:srgbClr val="EAEAEA"/>
                </a:solidFill>
                <a:latin typeface="Tahoma" pitchFamily="34" charset="0"/>
              </a:rPr>
              <a:t>10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Msun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ブラックホール連星で，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5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年後に合体する，と発表</a:t>
            </a: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  <a:hlinkClick r:id="rId4" action="ppaction://hlinkfile"/>
              </a:rPr>
              <a:t> </a:t>
            </a:r>
            <a:endParaRPr lang="ja-JP" altLang="en-US" sz="1400" b="1">
              <a:solidFill>
                <a:srgbClr val="CCECFF"/>
              </a:solidFill>
              <a:latin typeface="Tahoma" pitchFamily="34" charset="0"/>
            </a:endParaRP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Sudou et al., Science 300 1263 (2003)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．</a:t>
            </a:r>
          </a:p>
        </p:txBody>
      </p:sp>
      <p:sp>
        <p:nvSpPr>
          <p:cNvPr id="1047562" name="Rectangle 10"/>
          <p:cNvSpPr>
            <a:spLocks noChangeArrowheads="1"/>
          </p:cNvSpPr>
          <p:nvPr/>
        </p:nvSpPr>
        <p:spPr bwMode="auto">
          <a:xfrm>
            <a:off x="468313" y="908050"/>
            <a:ext cx="3311525" cy="3937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800" b="1">
                <a:solidFill>
                  <a:srgbClr val="CCECFF"/>
                </a:solidFill>
                <a:latin typeface="Tahoma" pitchFamily="34" charset="0"/>
              </a:rPr>
              <a:t>重力波の観測による成果の例</a:t>
            </a:r>
          </a:p>
        </p:txBody>
      </p:sp>
      <p:sp>
        <p:nvSpPr>
          <p:cNvPr id="1047563" name="Rectangle 11"/>
          <p:cNvSpPr>
            <a:spLocks noChangeArrowheads="1"/>
          </p:cNvSpPr>
          <p:nvPr/>
        </p:nvSpPr>
        <p:spPr bwMode="auto">
          <a:xfrm>
            <a:off x="4932363" y="1773238"/>
            <a:ext cx="3960812" cy="220345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2007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年に観測された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GRB070201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400" b="1">
                <a:solidFill>
                  <a:srgbClr val="FFFF99"/>
                </a:solidFill>
                <a:latin typeface="Tahoma" pitchFamily="34" charset="0"/>
              </a:rPr>
              <a:t>  (Konus-Wind, INTEGRAL, MESSENGER)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M31 (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アンドロメダ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銀河方向で発生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継続時間の短いガンマ線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バーストは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,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連星中性子星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の合体に起因していると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考えられている．</a:t>
            </a:r>
          </a:p>
        </p:txBody>
      </p:sp>
      <p:sp>
        <p:nvSpPr>
          <p:cNvPr id="1047564" name="Rectangle 12"/>
          <p:cNvSpPr>
            <a:spLocks noChangeArrowheads="1"/>
          </p:cNvSpPr>
          <p:nvPr/>
        </p:nvSpPr>
        <p:spPr bwMode="auto">
          <a:xfrm>
            <a:off x="395288" y="1412875"/>
            <a:ext cx="3671887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99CCFF"/>
                </a:solidFill>
                <a:latin typeface="Tahoma" pitchFamily="34" charset="0"/>
              </a:rPr>
              <a:t>連星ブラックホール</a:t>
            </a:r>
          </a:p>
        </p:txBody>
      </p:sp>
      <p:sp>
        <p:nvSpPr>
          <p:cNvPr id="1047565" name="Rectangle 13"/>
          <p:cNvSpPr>
            <a:spLocks noChangeArrowheads="1"/>
          </p:cNvSpPr>
          <p:nvPr/>
        </p:nvSpPr>
        <p:spPr bwMode="auto">
          <a:xfrm>
            <a:off x="755650" y="4941888"/>
            <a:ext cx="3960813" cy="143351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パルサータイミング法による観測データ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期待される重力波信号は見つからず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3C66B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が連星ブラックホールで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  あるという仮説は否定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400" b="1">
                <a:solidFill>
                  <a:srgbClr val="CCECFF"/>
                </a:solidFill>
                <a:latin typeface="Tahoma" pitchFamily="34" charset="0"/>
              </a:rPr>
              <a:t> 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Jenet et al., astro-ph/0310276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．</a:t>
            </a:r>
          </a:p>
        </p:txBody>
      </p:sp>
      <p:sp>
        <p:nvSpPr>
          <p:cNvPr id="1047568" name="Rectangle 16"/>
          <p:cNvSpPr>
            <a:spLocks noChangeArrowheads="1"/>
          </p:cNvSpPr>
          <p:nvPr/>
        </p:nvSpPr>
        <p:spPr bwMode="auto">
          <a:xfrm>
            <a:off x="5075238" y="1412875"/>
            <a:ext cx="1728787" cy="360363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99CCFF"/>
                </a:solidFill>
                <a:latin typeface="Tahoma" pitchFamily="34" charset="0"/>
              </a:rPr>
              <a:t>ガンマ線バースト</a:t>
            </a:r>
          </a:p>
        </p:txBody>
      </p:sp>
      <p:sp>
        <p:nvSpPr>
          <p:cNvPr id="1047570" name="Rectangle 18"/>
          <p:cNvSpPr>
            <a:spLocks noChangeArrowheads="1"/>
          </p:cNvSpPr>
          <p:nvPr/>
        </p:nvSpPr>
        <p:spPr bwMode="auto">
          <a:xfrm>
            <a:off x="4860925" y="4411663"/>
            <a:ext cx="4319588" cy="19700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米国の地上重力波検出器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LIGO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が、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　十分な感度で観測を行っていた．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データ解析の結果，信号はなかった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  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この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Short GRB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は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M31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で発生した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連星中性子星合体に起因するものでは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      ない，と結論付けられた</a:t>
            </a: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.</a:t>
            </a:r>
          </a:p>
          <a:p>
            <a:pPr algn="l">
              <a:lnSpc>
                <a:spcPct val="110000"/>
              </a:lnSpc>
              <a:buClr>
                <a:schemeClr val="accent2"/>
              </a:buClr>
              <a:buSzPct val="70000"/>
              <a:buFont typeface="Wingdings" pitchFamily="2" charset="2"/>
              <a:buNone/>
            </a:pPr>
            <a:r>
              <a:rPr lang="en-US" altLang="ja-JP" sz="1600" b="1">
                <a:solidFill>
                  <a:srgbClr val="EAEAEA"/>
                </a:solidFill>
                <a:latin typeface="Tahoma" pitchFamily="34" charset="0"/>
              </a:rPr>
              <a:t>    </a:t>
            </a:r>
            <a:r>
              <a:rPr lang="en-US" altLang="ja-JP" sz="1400" b="1">
                <a:solidFill>
                  <a:srgbClr val="CCECFF"/>
                </a:solidFill>
                <a:latin typeface="Tahoma" pitchFamily="34" charset="0"/>
              </a:rPr>
              <a:t>Abbott et al, axiv:0711.1163</a:t>
            </a:r>
            <a:r>
              <a:rPr lang="ja-JP" altLang="en-US" sz="1600" b="1">
                <a:solidFill>
                  <a:srgbClr val="EAEAEA"/>
                </a:solidFill>
                <a:latin typeface="Tahoma" pitchFamily="34" charset="0"/>
              </a:rPr>
              <a:t>．</a:t>
            </a:r>
          </a:p>
        </p:txBody>
      </p:sp>
      <p:pic>
        <p:nvPicPr>
          <p:cNvPr id="1047571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12025" y="2420938"/>
            <a:ext cx="1508125" cy="1930400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47572" name="AutoShape 20"/>
          <p:cNvSpPr>
            <a:spLocks noChangeArrowheads="1"/>
          </p:cNvSpPr>
          <p:nvPr/>
        </p:nvSpPr>
        <p:spPr bwMode="auto">
          <a:xfrm>
            <a:off x="4859338" y="1412875"/>
            <a:ext cx="4105275" cy="4968875"/>
          </a:xfrm>
          <a:prstGeom prst="roundRect">
            <a:avLst>
              <a:gd name="adj" fmla="val 4060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7573" name="AutoShape 21"/>
          <p:cNvSpPr>
            <a:spLocks noChangeArrowheads="1"/>
          </p:cNvSpPr>
          <p:nvPr/>
        </p:nvSpPr>
        <p:spPr bwMode="auto">
          <a:xfrm>
            <a:off x="323850" y="1412875"/>
            <a:ext cx="4392613" cy="4968875"/>
          </a:xfrm>
          <a:prstGeom prst="roundRect">
            <a:avLst>
              <a:gd name="adj" fmla="val 3181"/>
            </a:avLst>
          </a:prstGeom>
          <a:noFill/>
          <a:ln w="6350">
            <a:solidFill>
              <a:srgbClr val="CCCCFF"/>
            </a:solidFill>
            <a:round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en-US"/>
          </a:p>
        </p:txBody>
      </p:sp>
      <p:sp>
        <p:nvSpPr>
          <p:cNvPr id="1047574" name="AutoShape 22"/>
          <p:cNvSpPr>
            <a:spLocks noChangeArrowheads="1"/>
          </p:cNvSpPr>
          <p:nvPr/>
        </p:nvSpPr>
        <p:spPr bwMode="auto">
          <a:xfrm>
            <a:off x="555625" y="4964113"/>
            <a:ext cx="200025" cy="3365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endParaRPr lang="ja-JP" altLang="ja-JP" sz="800">
              <a:ea typeface="ＭＳ Ｐゴシック" pitchFamily="50" charset="-128"/>
            </a:endParaRPr>
          </a:p>
        </p:txBody>
      </p:sp>
      <p:sp>
        <p:nvSpPr>
          <p:cNvPr id="1047577" name="AutoShape 25"/>
          <p:cNvSpPr>
            <a:spLocks noChangeArrowheads="1"/>
          </p:cNvSpPr>
          <p:nvPr/>
        </p:nvSpPr>
        <p:spPr bwMode="auto">
          <a:xfrm rot="5400000">
            <a:off x="5804694" y="4085432"/>
            <a:ext cx="223837" cy="336550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FF">
              <a:alpha val="50000"/>
            </a:srgb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rot="10800000" vert="eaVert" anchor="ctr">
            <a:spAutoFit/>
          </a:bodyPr>
          <a:lstStyle/>
          <a:p>
            <a:endParaRPr lang="ja-JP" altLang="ja-JP" sz="100">
              <a:ea typeface="ＭＳ Ｐゴシック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4034" name="Picture 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829DC4"/>
              </a:clrFrom>
              <a:clrTo>
                <a:srgbClr val="829DC4">
                  <a:alpha val="0"/>
                </a:srgbClr>
              </a:clrTo>
            </a:clrChange>
            <a:lum bright="-50000" contrast="-40000"/>
          </a:blip>
          <a:srcRect/>
          <a:stretch>
            <a:fillRect/>
          </a:stretch>
        </p:blipFill>
        <p:spPr bwMode="auto">
          <a:xfrm>
            <a:off x="2124075" y="873125"/>
            <a:ext cx="6732588" cy="550862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5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第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回 宇宙科学シンポジウム 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(2010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年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月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8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日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, </a:t>
            </a:r>
            <a:r>
              <a:rPr lang="ja-JP" altLang="en-US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宇宙科学研究本部</a:t>
            </a:r>
            <a:r>
              <a:rPr lang="en-US" altLang="ja-JP" sz="1200" b="1" kern="1200" smtClean="0">
                <a:solidFill>
                  <a:srgbClr val="EAEAEA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)</a:t>
            </a:r>
            <a:endParaRPr lang="en-US" altLang="ja-JP" sz="1200" b="1" kern="1200">
              <a:solidFill>
                <a:srgbClr val="EAEAEA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96403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757238" y="765175"/>
            <a:ext cx="8386762" cy="5711825"/>
          </a:xfrm>
        </p:spPr>
        <p:txBody>
          <a:bodyPr/>
          <a:lstStyle/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</a:t>
            </a:r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 smtClean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endParaRPr lang="en-US" altLang="ja-JP" sz="2800" b="1" dirty="0"/>
          </a:p>
          <a:p>
            <a:pPr lvl="2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ja-JP" sz="2800" b="1" dirty="0"/>
              <a:t>         </a:t>
            </a:r>
            <a:r>
              <a:rPr lang="en-US" altLang="ja-JP" sz="2800" b="1" dirty="0" smtClean="0"/>
              <a:t>  </a:t>
            </a:r>
            <a:r>
              <a:rPr lang="en-US" altLang="ja-JP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DPF</a:t>
            </a:r>
            <a:r>
              <a:rPr lang="ja-JP" altLang="en-US" sz="36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の科学的意義</a:t>
            </a:r>
            <a:endParaRPr lang="ja-JP" altLang="en-US" sz="36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　            </a:t>
            </a:r>
          </a:p>
          <a:p>
            <a:pPr lvl="3">
              <a:lnSpc>
                <a:spcPct val="120000"/>
              </a:lnSpc>
              <a:spcBef>
                <a:spcPct val="0"/>
              </a:spcBef>
              <a:buClrTx/>
              <a:buFontTx/>
              <a:buNone/>
            </a:pPr>
            <a:r>
              <a:rPr lang="ja-JP" altLang="en-US" sz="28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      </a:t>
            </a:r>
            <a:endParaRPr lang="ja-JP" altLang="en-US" sz="28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ransition advTm="1712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2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DECIGO</a:t>
            </a:r>
            <a:r>
              <a:rPr lang="ja-JP" altLang="en-US" dirty="0" smtClean="0"/>
              <a:t>パスファインダー</a:t>
            </a:r>
            <a:endParaRPr lang="ja-JP" altLang="en-US" dirty="0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ja-JP" altLang="en-US" smtClean="0"/>
              <a:t>第</a:t>
            </a:r>
            <a:r>
              <a:rPr lang="en-US" altLang="ja-JP" smtClean="0"/>
              <a:t>10</a:t>
            </a:r>
            <a:r>
              <a:rPr lang="ja-JP" altLang="en-US" smtClean="0"/>
              <a:t>回 宇宙科学シンポジウム </a:t>
            </a:r>
            <a:r>
              <a:rPr lang="en-US" altLang="ja-JP" smtClean="0"/>
              <a:t>(2010</a:t>
            </a:r>
            <a:r>
              <a:rPr lang="ja-JP" altLang="en-US" smtClean="0"/>
              <a:t>年</a:t>
            </a:r>
            <a:r>
              <a:rPr lang="en-US" altLang="ja-JP" smtClean="0"/>
              <a:t>1</a:t>
            </a:r>
            <a:r>
              <a:rPr lang="ja-JP" altLang="en-US" smtClean="0"/>
              <a:t>月</a:t>
            </a:r>
            <a:r>
              <a:rPr lang="en-US" altLang="ja-JP" smtClean="0"/>
              <a:t>8</a:t>
            </a:r>
            <a:r>
              <a:rPr lang="ja-JP" altLang="en-US" smtClean="0"/>
              <a:t>日</a:t>
            </a:r>
            <a:r>
              <a:rPr lang="en-US" altLang="ja-JP" smtClean="0"/>
              <a:t>, </a:t>
            </a:r>
            <a:r>
              <a:rPr lang="ja-JP" altLang="en-US" smtClean="0"/>
              <a:t>宇宙科学研究本部</a:t>
            </a:r>
            <a:r>
              <a:rPr lang="en-US" altLang="ja-JP" smtClean="0"/>
              <a:t>)</a:t>
            </a:r>
            <a:endParaRPr lang="en-US" altLang="ja-JP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571472" y="1393815"/>
            <a:ext cx="8386762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193675" marR="0" lvl="0" indent="-193675" algn="l" defTabSz="914400" rtl="0" eaLnBrk="1" fontAlgn="base" latinLnBrk="0" hangingPunct="1">
              <a:lnSpc>
                <a:spcPct val="11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1" lang="en-US" altLang="ja-JP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DECIGO</a:t>
            </a:r>
            <a:r>
              <a:rPr kumimoji="1" lang="ja-JP" altLang="en-US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パスファインダー </a:t>
            </a:r>
            <a:r>
              <a:rPr kumimoji="1" lang="en-US" altLang="ja-JP" sz="2200" b="1" i="0" u="none" strike="noStrike" kern="0" cap="none" spc="0" normalizeH="0" baseline="0" noProof="0" dirty="0" smtClean="0">
                <a:ln>
                  <a:noFill/>
                </a:ln>
                <a:solidFill>
                  <a:srgbClr val="CCFFCC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(DPF) </a:t>
            </a:r>
            <a:endParaRPr kumimoji="1" lang="en-US" altLang="ja-JP" sz="2200" b="1" i="0" u="none" strike="noStrike" kern="0" cap="none" spc="0" normalizeH="0" baseline="0" noProof="0" dirty="0">
              <a:ln>
                <a:noFill/>
              </a:ln>
              <a:solidFill>
                <a:srgbClr val="CCFFCC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285852" y="2786058"/>
            <a:ext cx="4786346" cy="1214446"/>
          </a:xfrm>
          <a:prstGeom prst="roundRect">
            <a:avLst>
              <a:gd name="adj" fmla="val 3069"/>
            </a:avLst>
          </a:prstGeom>
          <a:solidFill>
            <a:srgbClr val="CCFFCC">
              <a:alpha val="10000"/>
            </a:srgbClr>
          </a:solidFill>
          <a:ln w="15875">
            <a:noFill/>
            <a:round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11" name="Rectangle 51"/>
          <p:cNvSpPr>
            <a:spLocks noChangeArrowheads="1"/>
          </p:cNvSpPr>
          <p:nvPr/>
        </p:nvSpPr>
        <p:spPr bwMode="auto">
          <a:xfrm>
            <a:off x="741376" y="1857364"/>
            <a:ext cx="5688012" cy="255454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kumimoji="1" lang="en-US" altLang="ja-JP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r>
              <a: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のための最初の前哨</a:t>
            </a:r>
            <a:r>
              <a:rPr kumimoji="1" lang="ja-JP" altLang="en-US" sz="2000" b="1" kern="1200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衛星</a:t>
            </a:r>
            <a:endParaRPr kumimoji="1" lang="en-US" altLang="ja-JP" sz="2000" b="1" kern="1200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DECIGO :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 基線長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1000km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</a:rPr>
              <a:t>の</a:t>
            </a:r>
            <a:r>
              <a:rPr lang="ja-JP" altLang="en-US" sz="2000" b="1" dirty="0" smtClean="0">
                <a:solidFill>
                  <a:srgbClr val="FFFFFF"/>
                </a:solidFill>
                <a:latin typeface="Tahoma" pitchFamily="34" charset="0"/>
              </a:rPr>
              <a:t>編隊飛行</a:t>
            </a:r>
            <a:endParaRPr lang="en-US" altLang="ja-JP" sz="2000" b="1" dirty="0" smtClean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</a:endParaRPr>
          </a:p>
          <a:p>
            <a:pPr algn="l" rtl="0" fontAlgn="base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</a:rPr>
              <a:t>   </a:t>
            </a:r>
            <a:r>
              <a:rPr lang="en-US" altLang="ja-JP" sz="2000" b="1" dirty="0" smtClean="0">
                <a:solidFill>
                  <a:srgbClr val="FFFFFF"/>
                </a:solidFill>
                <a:latin typeface="Tahoma" pitchFamily="34" charset="0"/>
                <a:sym typeface="Wingdings" pitchFamily="2" charset="2"/>
              </a:rPr>
              <a:t> 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  <a:sym typeface="Wingdings" pitchFamily="2" charset="2"/>
              </a:rPr>
              <a:t>DPF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</a:rPr>
              <a:t>  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  <a:ea typeface="HGP創英角ｺﾞｼｯｸUB" pitchFamily="50" charset="-128"/>
              </a:rPr>
              <a:t>1</a:t>
            </a:r>
            <a:r>
              <a:rPr lang="ja-JP" altLang="en-US" sz="2000" b="1" dirty="0" smtClean="0">
                <a:solidFill>
                  <a:srgbClr val="E1FFE1"/>
                </a:solidFill>
                <a:latin typeface="Tahoma" pitchFamily="34" charset="0"/>
                <a:ea typeface="HGP創英角ｺﾞｼｯｸUB" pitchFamily="50" charset="-128"/>
              </a:rPr>
              <a:t>機の衛星</a:t>
            </a:r>
            <a:r>
              <a:rPr lang="ja-JP" altLang="en-US" sz="2000" b="1" dirty="0" smtClean="0">
                <a:solidFill>
                  <a:srgbClr val="E1FFE1"/>
                </a:solidFill>
                <a:latin typeface="Tahoma" pitchFamily="34" charset="0"/>
              </a:rPr>
              <a:t>　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</a:rPr>
              <a:t>(</a:t>
            </a:r>
            <a:r>
              <a:rPr lang="ja-JP" altLang="en-US" sz="2000" b="1" dirty="0" smtClean="0">
                <a:solidFill>
                  <a:srgbClr val="E1FFE1"/>
                </a:solidFill>
                <a:latin typeface="Tahoma" pitchFamily="34" charset="0"/>
              </a:rPr>
              <a:t>基線長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</a:rPr>
              <a:t>30cm</a:t>
            </a:r>
            <a:r>
              <a:rPr lang="ja-JP" altLang="en-US" sz="2000" b="1" dirty="0" smtClean="0">
                <a:solidFill>
                  <a:srgbClr val="E1FFE1"/>
                </a:solidFill>
                <a:latin typeface="Tahoma" pitchFamily="34" charset="0"/>
              </a:rPr>
              <a:t>干渉計</a:t>
            </a:r>
            <a:r>
              <a:rPr lang="en-US" altLang="ja-JP" sz="2000" b="1" dirty="0" smtClean="0">
                <a:solidFill>
                  <a:srgbClr val="E1FFE1"/>
                </a:solidFill>
                <a:latin typeface="Tahoma" pitchFamily="34" charset="0"/>
              </a:rPr>
              <a:t>)</a:t>
            </a: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zh-TW" altLang="en-US" sz="2000" b="1" dirty="0" smtClean="0">
                <a:solidFill>
                  <a:srgbClr val="E1FFE1"/>
                </a:solidFill>
                <a:latin typeface="Tahoma" pitchFamily="34" charset="0"/>
              </a:rPr>
              <a:t>                 </a:t>
            </a:r>
            <a:r>
              <a:rPr lang="en-US" altLang="zh-TW" sz="2000" b="1" dirty="0" smtClean="0">
                <a:solidFill>
                  <a:srgbClr val="E1FFE1"/>
                </a:solidFill>
                <a:latin typeface="Tahoma" pitchFamily="34" charset="0"/>
              </a:rPr>
              <a:t>350kg</a:t>
            </a:r>
            <a:r>
              <a:rPr lang="ja-JP" altLang="en-US" sz="2000" b="1" dirty="0" smtClean="0">
                <a:solidFill>
                  <a:srgbClr val="E1FFE1"/>
                </a:solidFill>
                <a:latin typeface="Tahoma" pitchFamily="34" charset="0"/>
              </a:rPr>
              <a:t>級 小型衛星</a:t>
            </a:r>
            <a:endParaRPr lang="en-US" altLang="zh-TW" sz="2000" b="1" dirty="0" smtClean="0">
              <a:solidFill>
                <a:srgbClr val="E1FFE1"/>
              </a:solidFill>
              <a:latin typeface="Tahoma" pitchFamily="34" charset="0"/>
            </a:endParaRPr>
          </a:p>
          <a:p>
            <a:pPr algn="l">
              <a:lnSpc>
                <a:spcPct val="120000"/>
              </a:lnSpc>
              <a:buClr>
                <a:srgbClr val="003366"/>
              </a:buClr>
              <a:buSzPct val="70000"/>
              <a:buNone/>
            </a:pPr>
            <a:r>
              <a:rPr lang="en-US" altLang="zh-TW" sz="2000" b="1" dirty="0" smtClean="0">
                <a:solidFill>
                  <a:srgbClr val="E1FFE1"/>
                </a:solidFill>
                <a:latin typeface="Tahoma" pitchFamily="34" charset="0"/>
              </a:rPr>
              <a:t>                 </a:t>
            </a:r>
            <a:r>
              <a:rPr lang="zh-TW" altLang="en-US" sz="2000" b="1" dirty="0" smtClean="0">
                <a:solidFill>
                  <a:srgbClr val="E1FFE1"/>
                </a:solidFill>
                <a:latin typeface="Tahoma" pitchFamily="34" charset="0"/>
              </a:rPr>
              <a:t>地球周回軌道   </a:t>
            </a:r>
            <a:r>
              <a:rPr lang="en-US" altLang="zh-TW" sz="2000" b="1" dirty="0" smtClean="0">
                <a:solidFill>
                  <a:srgbClr val="E1FFE1"/>
                </a:solidFill>
                <a:latin typeface="Tahoma" pitchFamily="34" charset="0"/>
              </a:rPr>
              <a:t>(</a:t>
            </a:r>
            <a:r>
              <a:rPr lang="zh-TW" altLang="en-US" sz="2000" b="1" dirty="0" smtClean="0">
                <a:solidFill>
                  <a:srgbClr val="E1FFE1"/>
                </a:solidFill>
                <a:latin typeface="Tahoma" pitchFamily="34" charset="0"/>
              </a:rPr>
              <a:t>高度 </a:t>
            </a:r>
            <a:r>
              <a:rPr lang="en-US" altLang="zh-TW" sz="2000" b="1" dirty="0" smtClean="0">
                <a:solidFill>
                  <a:srgbClr val="E1FFE1"/>
                </a:solidFill>
                <a:latin typeface="Tahoma" pitchFamily="34" charset="0"/>
              </a:rPr>
              <a:t>500km)</a:t>
            </a:r>
          </a:p>
          <a:p>
            <a:pPr algn="l" rtl="0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kumimoji="1" lang="ja-JP" altLang="en-US" sz="2000" b="1" kern="1200" dirty="0">
              <a:solidFill>
                <a:srgbClr val="FFFFFF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66" name="グループ化 12"/>
          <p:cNvGrpSpPr/>
          <p:nvPr/>
        </p:nvGrpSpPr>
        <p:grpSpPr>
          <a:xfrm>
            <a:off x="6286512" y="1285860"/>
            <a:ext cx="2234040" cy="2071702"/>
            <a:chOff x="9501222" y="714356"/>
            <a:chExt cx="5338763" cy="4864101"/>
          </a:xfrm>
        </p:grpSpPr>
        <p:sp>
          <p:nvSpPr>
            <p:cNvPr id="267" name="Oval 137"/>
            <p:cNvSpPr>
              <a:spLocks noChangeArrowheads="1"/>
            </p:cNvSpPr>
            <p:nvPr/>
          </p:nvSpPr>
          <p:spPr bwMode="auto">
            <a:xfrm>
              <a:off x="9501222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8" name="Oval 209"/>
            <p:cNvSpPr>
              <a:spLocks noChangeArrowheads="1"/>
            </p:cNvSpPr>
            <p:nvPr/>
          </p:nvSpPr>
          <p:spPr bwMode="auto">
            <a:xfrm>
              <a:off x="11264935" y="714356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69" name="Oval 210"/>
            <p:cNvSpPr>
              <a:spLocks noChangeArrowheads="1"/>
            </p:cNvSpPr>
            <p:nvPr/>
          </p:nvSpPr>
          <p:spPr bwMode="auto">
            <a:xfrm>
              <a:off x="13034997" y="3776644"/>
              <a:ext cx="1804988" cy="1801813"/>
            </a:xfrm>
            <a:prstGeom prst="ellipse">
              <a:avLst/>
            </a:prstGeom>
            <a:solidFill>
              <a:srgbClr val="DDDDDD">
                <a:alpha val="5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0" name="Freeform 5"/>
            <p:cNvSpPr>
              <a:spLocks/>
            </p:cNvSpPr>
            <p:nvPr/>
          </p:nvSpPr>
          <p:spPr bwMode="auto">
            <a:xfrm rot="14397729">
              <a:off x="11963435" y="3244831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1" name="Freeform 6"/>
            <p:cNvSpPr>
              <a:spLocks/>
            </p:cNvSpPr>
            <p:nvPr/>
          </p:nvSpPr>
          <p:spPr bwMode="auto">
            <a:xfrm rot="14397729" flipV="1">
              <a:off x="12095197" y="3171806"/>
              <a:ext cx="2165350" cy="3810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2" name="Freeform 7"/>
            <p:cNvSpPr>
              <a:spLocks/>
            </p:cNvSpPr>
            <p:nvPr/>
          </p:nvSpPr>
          <p:spPr bwMode="auto">
            <a:xfrm rot="14397729">
              <a:off x="12047572" y="3024168"/>
              <a:ext cx="2006600" cy="190500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50000"/>
                <a:alpha val="5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3" name="Rectangle 8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4" name="Rectangle 9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5" name="Rectangle 10"/>
            <p:cNvSpPr>
              <a:spLocks noChangeArrowheads="1"/>
            </p:cNvSpPr>
            <p:nvPr/>
          </p:nvSpPr>
          <p:spPr bwMode="auto">
            <a:xfrm rot="10780961">
              <a:off x="12138060" y="14192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6" name="Line 11"/>
            <p:cNvSpPr>
              <a:spLocks noChangeShapeType="1"/>
            </p:cNvSpPr>
            <p:nvPr/>
          </p:nvSpPr>
          <p:spPr bwMode="auto">
            <a:xfrm rot="7209001" flipV="1">
              <a:off x="11468135" y="1622406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7" name="Rectangle 12"/>
            <p:cNvSpPr>
              <a:spLocks noChangeArrowheads="1"/>
            </p:cNvSpPr>
            <p:nvPr/>
          </p:nvSpPr>
          <p:spPr bwMode="auto">
            <a:xfrm rot="7209001">
              <a:off x="12274585" y="1050906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8" name="Freeform 13"/>
            <p:cNvSpPr>
              <a:spLocks/>
            </p:cNvSpPr>
            <p:nvPr/>
          </p:nvSpPr>
          <p:spPr bwMode="auto">
            <a:xfrm rot="7209001">
              <a:off x="11934860" y="188593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79" name="Line 14"/>
            <p:cNvSpPr>
              <a:spLocks noChangeShapeType="1"/>
            </p:cNvSpPr>
            <p:nvPr/>
          </p:nvSpPr>
          <p:spPr bwMode="auto">
            <a:xfrm rot="7209001">
              <a:off x="11993597" y="19891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0" name="Line 15"/>
            <p:cNvSpPr>
              <a:spLocks noChangeShapeType="1"/>
            </p:cNvSpPr>
            <p:nvPr/>
          </p:nvSpPr>
          <p:spPr bwMode="auto">
            <a:xfrm rot="7209001">
              <a:off x="11880885" y="1928794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1" name="Group 16"/>
            <p:cNvGrpSpPr>
              <a:grpSpLocks/>
            </p:cNvGrpSpPr>
            <p:nvPr/>
          </p:nvGrpSpPr>
          <p:grpSpPr bwMode="auto">
            <a:xfrm rot="7209001">
              <a:off x="11449039" y="2208261"/>
              <a:ext cx="600087" cy="495300"/>
              <a:chOff x="4785" y="11039"/>
              <a:chExt cx="829" cy="688"/>
            </a:xfrm>
          </p:grpSpPr>
          <p:sp>
            <p:nvSpPr>
              <p:cNvPr id="468" name="Freeform 1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9" name="Line 1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0" name="Line 1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1" name="Line 2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72" name="Arc 2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2" name="Freeform 22"/>
            <p:cNvSpPr>
              <a:spLocks/>
            </p:cNvSpPr>
            <p:nvPr/>
          </p:nvSpPr>
          <p:spPr bwMode="auto">
            <a:xfrm rot="9872463">
              <a:off x="11779285" y="19891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3" name="Freeform 23"/>
            <p:cNvSpPr>
              <a:spLocks/>
            </p:cNvSpPr>
            <p:nvPr/>
          </p:nvSpPr>
          <p:spPr bwMode="auto">
            <a:xfrm rot="7209001">
              <a:off x="11658635" y="1998643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4" name="Arc 24"/>
            <p:cNvSpPr>
              <a:spLocks/>
            </p:cNvSpPr>
            <p:nvPr/>
          </p:nvSpPr>
          <p:spPr bwMode="auto">
            <a:xfrm rot="14146499">
              <a:off x="11965022" y="18779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5" name="Arc 25"/>
            <p:cNvSpPr>
              <a:spLocks/>
            </p:cNvSpPr>
            <p:nvPr/>
          </p:nvSpPr>
          <p:spPr bwMode="auto">
            <a:xfrm rot="271502" flipV="1">
              <a:off x="11680860" y="1716069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286" name="Group 26"/>
            <p:cNvGrpSpPr>
              <a:grpSpLocks/>
            </p:cNvGrpSpPr>
            <p:nvPr/>
          </p:nvGrpSpPr>
          <p:grpSpPr bwMode="auto">
            <a:xfrm rot="7209001">
              <a:off x="11403005" y="2178095"/>
              <a:ext cx="600087" cy="500063"/>
              <a:chOff x="4785" y="11039"/>
              <a:chExt cx="829" cy="688"/>
            </a:xfrm>
          </p:grpSpPr>
          <p:sp>
            <p:nvSpPr>
              <p:cNvPr id="463" name="Freeform 27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4" name="Line 28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5" name="Line 29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6" name="Line 30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7" name="Arc 31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287" name="Arc 32"/>
            <p:cNvSpPr>
              <a:spLocks/>
            </p:cNvSpPr>
            <p:nvPr/>
          </p:nvSpPr>
          <p:spPr bwMode="auto">
            <a:xfrm rot="9872463" flipH="1" flipV="1">
              <a:off x="11677685" y="198594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8" name="Arc 33"/>
            <p:cNvSpPr>
              <a:spLocks/>
            </p:cNvSpPr>
            <p:nvPr/>
          </p:nvSpPr>
          <p:spPr bwMode="auto">
            <a:xfrm rot="9872463">
              <a:off x="11750710" y="18478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89" name="Arc 34"/>
            <p:cNvSpPr>
              <a:spLocks/>
            </p:cNvSpPr>
            <p:nvPr/>
          </p:nvSpPr>
          <p:spPr bwMode="auto">
            <a:xfrm rot="9872463">
              <a:off x="11934860" y="1828781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0" name="Arc 35"/>
            <p:cNvSpPr>
              <a:spLocks/>
            </p:cNvSpPr>
            <p:nvPr/>
          </p:nvSpPr>
          <p:spPr bwMode="auto">
            <a:xfrm rot="9872463" flipH="1" flipV="1">
              <a:off x="11868185" y="19462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1" name="Line 36"/>
            <p:cNvSpPr>
              <a:spLocks noChangeShapeType="1"/>
            </p:cNvSpPr>
            <p:nvPr/>
          </p:nvSpPr>
          <p:spPr bwMode="auto">
            <a:xfrm rot="9016332" flipV="1">
              <a:off x="12363485" y="1552556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2" name="Freeform 37"/>
            <p:cNvSpPr>
              <a:spLocks/>
            </p:cNvSpPr>
            <p:nvPr/>
          </p:nvSpPr>
          <p:spPr bwMode="auto">
            <a:xfrm rot="3616332">
              <a:off x="12339672" y="1885931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3" name="Line 38"/>
            <p:cNvSpPr>
              <a:spLocks noChangeShapeType="1"/>
            </p:cNvSpPr>
            <p:nvPr/>
          </p:nvSpPr>
          <p:spPr bwMode="auto">
            <a:xfrm rot="3616332">
              <a:off x="12401585" y="19256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4" name="Line 39"/>
            <p:cNvSpPr>
              <a:spLocks noChangeShapeType="1"/>
            </p:cNvSpPr>
            <p:nvPr/>
          </p:nvSpPr>
          <p:spPr bwMode="auto">
            <a:xfrm rot="3616332">
              <a:off x="12290460" y="1993881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5" name="Freeform 40"/>
            <p:cNvSpPr>
              <a:spLocks/>
            </p:cNvSpPr>
            <p:nvPr/>
          </p:nvSpPr>
          <p:spPr bwMode="auto">
            <a:xfrm rot="3616332">
              <a:off x="12463497" y="2066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6" name="Line 41"/>
            <p:cNvSpPr>
              <a:spLocks noChangeShapeType="1"/>
            </p:cNvSpPr>
            <p:nvPr/>
          </p:nvSpPr>
          <p:spPr bwMode="auto">
            <a:xfrm rot="3616332">
              <a:off x="12504772" y="1979593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7" name="Line 42"/>
            <p:cNvSpPr>
              <a:spLocks noChangeShapeType="1"/>
            </p:cNvSpPr>
            <p:nvPr/>
          </p:nvSpPr>
          <p:spPr bwMode="auto">
            <a:xfrm rot="3616332">
              <a:off x="12617485" y="2155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8" name="Line 43"/>
            <p:cNvSpPr>
              <a:spLocks noChangeShapeType="1"/>
            </p:cNvSpPr>
            <p:nvPr/>
          </p:nvSpPr>
          <p:spPr bwMode="auto">
            <a:xfrm rot="3616332">
              <a:off x="12290460" y="2343131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299" name="Arc 44"/>
            <p:cNvSpPr>
              <a:spLocks/>
            </p:cNvSpPr>
            <p:nvPr/>
          </p:nvSpPr>
          <p:spPr bwMode="auto">
            <a:xfrm rot="17144832">
              <a:off x="12422222" y="221295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0" name="Freeform 45"/>
            <p:cNvSpPr>
              <a:spLocks/>
            </p:cNvSpPr>
            <p:nvPr/>
          </p:nvSpPr>
          <p:spPr bwMode="auto">
            <a:xfrm rot="6279794">
              <a:off x="12350785" y="1995468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1" name="Freeform 46"/>
            <p:cNvSpPr>
              <a:spLocks/>
            </p:cNvSpPr>
            <p:nvPr/>
          </p:nvSpPr>
          <p:spPr bwMode="auto">
            <a:xfrm rot="3616332">
              <a:off x="12242835" y="2000231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2" name="Arc 47"/>
            <p:cNvSpPr>
              <a:spLocks/>
            </p:cNvSpPr>
            <p:nvPr/>
          </p:nvSpPr>
          <p:spPr bwMode="auto">
            <a:xfrm rot="10553830">
              <a:off x="12380947" y="1716069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3" name="Arc 48"/>
            <p:cNvSpPr>
              <a:spLocks/>
            </p:cNvSpPr>
            <p:nvPr/>
          </p:nvSpPr>
          <p:spPr bwMode="auto">
            <a:xfrm rot="18278834" flipV="1">
              <a:off x="12096785" y="188275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04" name="Group 49"/>
            <p:cNvGrpSpPr>
              <a:grpSpLocks/>
            </p:cNvGrpSpPr>
            <p:nvPr/>
          </p:nvGrpSpPr>
          <p:grpSpPr bwMode="auto">
            <a:xfrm rot="3616332">
              <a:off x="12330179" y="2190800"/>
              <a:ext cx="600087" cy="503238"/>
              <a:chOff x="4785" y="11039"/>
              <a:chExt cx="829" cy="688"/>
            </a:xfrm>
          </p:grpSpPr>
          <p:sp>
            <p:nvSpPr>
              <p:cNvPr id="458" name="Freeform 50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9" name="Line 51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0" name="Line 52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1" name="Line 53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62" name="Arc 54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05" name="Arc 55"/>
            <p:cNvSpPr>
              <a:spLocks/>
            </p:cNvSpPr>
            <p:nvPr/>
          </p:nvSpPr>
          <p:spPr bwMode="auto">
            <a:xfrm rot="6279794" flipH="1" flipV="1">
              <a:off x="12323797" y="1989118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6" name="Arc 56"/>
            <p:cNvSpPr>
              <a:spLocks/>
            </p:cNvSpPr>
            <p:nvPr/>
          </p:nvSpPr>
          <p:spPr bwMode="auto">
            <a:xfrm rot="6279794">
              <a:off x="12241247" y="185735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7" name="Arc 57"/>
            <p:cNvSpPr>
              <a:spLocks/>
            </p:cNvSpPr>
            <p:nvPr/>
          </p:nvSpPr>
          <p:spPr bwMode="auto">
            <a:xfrm rot="6279794">
              <a:off x="12279347" y="1831956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8" name="Arc 58"/>
            <p:cNvSpPr>
              <a:spLocks/>
            </p:cNvSpPr>
            <p:nvPr/>
          </p:nvSpPr>
          <p:spPr bwMode="auto">
            <a:xfrm rot="6279794" flipH="1" flipV="1">
              <a:off x="12344435" y="194625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09" name="Line 59"/>
            <p:cNvSpPr>
              <a:spLocks noChangeShapeType="1"/>
            </p:cNvSpPr>
            <p:nvPr/>
          </p:nvSpPr>
          <p:spPr bwMode="auto">
            <a:xfrm rot="7209001">
              <a:off x="11844372" y="1441431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0" name="Line 60"/>
            <p:cNvSpPr>
              <a:spLocks noChangeShapeType="1"/>
            </p:cNvSpPr>
            <p:nvPr/>
          </p:nvSpPr>
          <p:spPr bwMode="auto">
            <a:xfrm rot="14429284">
              <a:off x="12515885" y="1449368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11" name="Group 61"/>
            <p:cNvGrpSpPr>
              <a:grpSpLocks/>
            </p:cNvGrpSpPr>
            <p:nvPr/>
          </p:nvGrpSpPr>
          <p:grpSpPr bwMode="auto">
            <a:xfrm rot="14462297">
              <a:off x="12703220" y="1458910"/>
              <a:ext cx="223837" cy="180975"/>
              <a:chOff x="5504" y="8144"/>
              <a:chExt cx="291" cy="236"/>
            </a:xfrm>
          </p:grpSpPr>
          <p:sp>
            <p:nvSpPr>
              <p:cNvPr id="456" name="Rectangle 62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7" name="Rectangle 63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12" name="Group 64"/>
            <p:cNvGrpSpPr>
              <a:grpSpLocks/>
            </p:cNvGrpSpPr>
            <p:nvPr/>
          </p:nvGrpSpPr>
          <p:grpSpPr bwMode="auto">
            <a:xfrm rot="7209001">
              <a:off x="11436374" y="1468435"/>
              <a:ext cx="227014" cy="180975"/>
              <a:chOff x="5504" y="8144"/>
              <a:chExt cx="291" cy="236"/>
            </a:xfrm>
          </p:grpSpPr>
          <p:sp>
            <p:nvSpPr>
              <p:cNvPr id="454" name="Rectangle 65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5" name="Rectangle 66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13" name="Rectangle 67"/>
            <p:cNvSpPr>
              <a:spLocks noChangeArrowheads="1"/>
            </p:cNvSpPr>
            <p:nvPr/>
          </p:nvSpPr>
          <p:spPr bwMode="auto">
            <a:xfrm rot="10780961">
              <a:off x="12134885" y="1417619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4" name="Rectangle 68"/>
            <p:cNvSpPr>
              <a:spLocks noChangeArrowheads="1"/>
            </p:cNvSpPr>
            <p:nvPr/>
          </p:nvSpPr>
          <p:spPr bwMode="auto">
            <a:xfrm rot="9888311">
              <a:off x="12041222" y="1711306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5" name="Rectangle 69"/>
            <p:cNvSpPr>
              <a:spLocks noChangeArrowheads="1"/>
            </p:cNvSpPr>
            <p:nvPr/>
          </p:nvSpPr>
          <p:spPr bwMode="auto">
            <a:xfrm rot="11744560">
              <a:off x="12284110" y="1719244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6" name="Rectangle 70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7" name="Rectangle 71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8" name="Rectangle 72"/>
            <p:cNvSpPr>
              <a:spLocks noChangeArrowheads="1"/>
            </p:cNvSpPr>
            <p:nvPr/>
          </p:nvSpPr>
          <p:spPr bwMode="auto">
            <a:xfrm rot="18028040" flipH="1">
              <a:off x="13933522" y="4518006"/>
              <a:ext cx="41275" cy="350838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19" name="Line 73"/>
            <p:cNvSpPr>
              <a:spLocks noChangeShapeType="1"/>
            </p:cNvSpPr>
            <p:nvPr/>
          </p:nvSpPr>
          <p:spPr bwMode="auto">
            <a:xfrm flipH="1" flipV="1">
              <a:off x="13233435" y="4671994"/>
              <a:ext cx="1397000" cy="1588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0" name="Rectangle 74"/>
            <p:cNvSpPr>
              <a:spLocks noChangeArrowheads="1"/>
            </p:cNvSpPr>
            <p:nvPr/>
          </p:nvSpPr>
          <p:spPr bwMode="auto">
            <a:xfrm flipH="1">
              <a:off x="14316110" y="4576744"/>
              <a:ext cx="350838" cy="184150"/>
            </a:xfrm>
            <a:prstGeom prst="rect">
              <a:avLst/>
            </a:prstGeom>
            <a:solidFill>
              <a:srgbClr val="C0C0C0"/>
            </a:solidFill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1" name="Freeform 75"/>
            <p:cNvSpPr>
              <a:spLocks/>
            </p:cNvSpPr>
            <p:nvPr/>
          </p:nvSpPr>
          <p:spPr bwMode="auto">
            <a:xfrm flipH="1">
              <a:off x="13508072" y="460055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2" name="Line 76"/>
            <p:cNvSpPr>
              <a:spLocks noChangeShapeType="1"/>
            </p:cNvSpPr>
            <p:nvPr/>
          </p:nvSpPr>
          <p:spPr bwMode="auto">
            <a:xfrm flipH="1">
              <a:off x="13511247" y="4608494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3" name="Line 77"/>
            <p:cNvSpPr>
              <a:spLocks noChangeShapeType="1"/>
            </p:cNvSpPr>
            <p:nvPr/>
          </p:nvSpPr>
          <p:spPr bwMode="auto">
            <a:xfrm flipH="1">
              <a:off x="13509660" y="4737081"/>
              <a:ext cx="68263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4" name="Group 78"/>
            <p:cNvGrpSpPr>
              <a:grpSpLocks/>
            </p:cNvGrpSpPr>
            <p:nvPr/>
          </p:nvGrpSpPr>
          <p:grpSpPr bwMode="auto">
            <a:xfrm flipH="1">
              <a:off x="12703127" y="4371956"/>
              <a:ext cx="600087" cy="495300"/>
              <a:chOff x="4785" y="11039"/>
              <a:chExt cx="829" cy="688"/>
            </a:xfrm>
          </p:grpSpPr>
          <p:sp>
            <p:nvSpPr>
              <p:cNvPr id="449" name="Freeform 7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0" name="Line 8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1" name="Line 8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2" name="Line 8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53" name="Arc 8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25" name="Freeform 84"/>
            <p:cNvSpPr>
              <a:spLocks/>
            </p:cNvSpPr>
            <p:nvPr/>
          </p:nvSpPr>
          <p:spPr bwMode="auto">
            <a:xfrm rot="18936538" flipH="1">
              <a:off x="13274710" y="4567219"/>
              <a:ext cx="217488" cy="214313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6" name="Freeform 85"/>
            <p:cNvSpPr>
              <a:spLocks/>
            </p:cNvSpPr>
            <p:nvPr/>
          </p:nvSpPr>
          <p:spPr bwMode="auto">
            <a:xfrm flipH="1">
              <a:off x="13141360" y="455769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7" name="Arc 86"/>
            <p:cNvSpPr>
              <a:spLocks/>
            </p:cNvSpPr>
            <p:nvPr/>
          </p:nvSpPr>
          <p:spPr bwMode="auto">
            <a:xfrm rot="14662502" flipH="1">
              <a:off x="13393772" y="4341793"/>
              <a:ext cx="288925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28" name="Arc 87"/>
            <p:cNvSpPr>
              <a:spLocks/>
            </p:cNvSpPr>
            <p:nvPr/>
          </p:nvSpPr>
          <p:spPr bwMode="auto">
            <a:xfrm rot="6937498" flipH="1" flipV="1">
              <a:off x="13392185" y="4667231"/>
              <a:ext cx="292100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29" name="Group 88"/>
            <p:cNvGrpSpPr>
              <a:grpSpLocks/>
            </p:cNvGrpSpPr>
            <p:nvPr/>
          </p:nvGrpSpPr>
          <p:grpSpPr bwMode="auto">
            <a:xfrm flipH="1">
              <a:off x="12703127" y="4416406"/>
              <a:ext cx="600087" cy="500063"/>
              <a:chOff x="4785" y="11039"/>
              <a:chExt cx="829" cy="688"/>
            </a:xfrm>
          </p:grpSpPr>
          <p:sp>
            <p:nvSpPr>
              <p:cNvPr id="444" name="Freeform 89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5" name="Line 90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6" name="Line 91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7" name="Line 92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8" name="Arc 93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30" name="Arc 94"/>
            <p:cNvSpPr>
              <a:spLocks/>
            </p:cNvSpPr>
            <p:nvPr/>
          </p:nvSpPr>
          <p:spPr bwMode="auto">
            <a:xfrm rot="18936538" flipV="1">
              <a:off x="13131835" y="4494194"/>
              <a:ext cx="352425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1" name="Arc 95"/>
            <p:cNvSpPr>
              <a:spLocks/>
            </p:cNvSpPr>
            <p:nvPr/>
          </p:nvSpPr>
          <p:spPr bwMode="auto">
            <a:xfrm rot="18936538" flipH="1">
              <a:off x="13288997" y="4502131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2" name="Arc 96"/>
            <p:cNvSpPr>
              <a:spLocks/>
            </p:cNvSpPr>
            <p:nvPr/>
          </p:nvSpPr>
          <p:spPr bwMode="auto">
            <a:xfrm rot="18936538" flipH="1">
              <a:off x="13541410" y="46021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3" name="Arc 97"/>
            <p:cNvSpPr>
              <a:spLocks/>
            </p:cNvSpPr>
            <p:nvPr/>
          </p:nvSpPr>
          <p:spPr bwMode="auto">
            <a:xfrm rot="18936538" flipV="1">
              <a:off x="13408060" y="46005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4" name="Line 98"/>
            <p:cNvSpPr>
              <a:spLocks noChangeShapeType="1"/>
            </p:cNvSpPr>
            <p:nvPr/>
          </p:nvSpPr>
          <p:spPr bwMode="auto">
            <a:xfrm rot="19792668" flipH="1" flipV="1">
              <a:off x="13774772" y="3987781"/>
              <a:ext cx="0" cy="733425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5" name="Freeform 99"/>
            <p:cNvSpPr>
              <a:spLocks/>
            </p:cNvSpPr>
            <p:nvPr/>
          </p:nvSpPr>
          <p:spPr bwMode="auto">
            <a:xfrm rot="3592668" flipH="1">
              <a:off x="13712860" y="4249718"/>
              <a:ext cx="77788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6" name="Line 100"/>
            <p:cNvSpPr>
              <a:spLocks noChangeShapeType="1"/>
            </p:cNvSpPr>
            <p:nvPr/>
          </p:nvSpPr>
          <p:spPr bwMode="auto">
            <a:xfrm rot="3592668" flipH="1">
              <a:off x="13771597" y="4287819"/>
              <a:ext cx="69850" cy="0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7" name="Line 101"/>
            <p:cNvSpPr>
              <a:spLocks noChangeShapeType="1"/>
            </p:cNvSpPr>
            <p:nvPr/>
          </p:nvSpPr>
          <p:spPr bwMode="auto">
            <a:xfrm rot="3592668" flipH="1">
              <a:off x="13657297" y="4348143"/>
              <a:ext cx="69850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8" name="Freeform 102"/>
            <p:cNvSpPr>
              <a:spLocks/>
            </p:cNvSpPr>
            <p:nvPr/>
          </p:nvSpPr>
          <p:spPr bwMode="auto">
            <a:xfrm rot="3592668" flipH="1">
              <a:off x="13495372" y="3840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39" name="Line 103"/>
            <p:cNvSpPr>
              <a:spLocks noChangeShapeType="1"/>
            </p:cNvSpPr>
            <p:nvPr/>
          </p:nvSpPr>
          <p:spPr bwMode="auto">
            <a:xfrm rot="3592668" flipH="1">
              <a:off x="13622372" y="3900468"/>
              <a:ext cx="0" cy="398463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0" name="Line 104"/>
            <p:cNvSpPr>
              <a:spLocks noChangeShapeType="1"/>
            </p:cNvSpPr>
            <p:nvPr/>
          </p:nvSpPr>
          <p:spPr bwMode="auto">
            <a:xfrm rot="3592668" flipH="1">
              <a:off x="13652535" y="3933806"/>
              <a:ext cx="18097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1" name="Line 105"/>
            <p:cNvSpPr>
              <a:spLocks noChangeShapeType="1"/>
            </p:cNvSpPr>
            <p:nvPr/>
          </p:nvSpPr>
          <p:spPr bwMode="auto">
            <a:xfrm rot="3592668" flipH="1">
              <a:off x="13323922" y="4119543"/>
              <a:ext cx="187325" cy="1588"/>
            </a:xfrm>
            <a:prstGeom prst="line">
              <a:avLst/>
            </a:pr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2" name="Arc 106"/>
            <p:cNvSpPr>
              <a:spLocks/>
            </p:cNvSpPr>
            <p:nvPr/>
          </p:nvSpPr>
          <p:spPr bwMode="auto">
            <a:xfrm rot="11664170" flipH="1">
              <a:off x="13204860" y="35528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3" name="Freeform 107"/>
            <p:cNvSpPr>
              <a:spLocks/>
            </p:cNvSpPr>
            <p:nvPr/>
          </p:nvSpPr>
          <p:spPr bwMode="auto">
            <a:xfrm rot="929206" flipH="1">
              <a:off x="13557285" y="407033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C0C0C0"/>
            </a:solidFill>
            <a:ln w="952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4" name="Freeform 108"/>
            <p:cNvSpPr>
              <a:spLocks/>
            </p:cNvSpPr>
            <p:nvPr/>
          </p:nvSpPr>
          <p:spPr bwMode="auto">
            <a:xfrm rot="3592668" flipH="1">
              <a:off x="13433460" y="4049693"/>
              <a:ext cx="452438" cy="228600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C0C0C0"/>
            </a:solidFill>
            <a:ln w="3175" cmpd="sng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5" name="Arc 109"/>
            <p:cNvSpPr>
              <a:spLocks/>
            </p:cNvSpPr>
            <p:nvPr/>
          </p:nvSpPr>
          <p:spPr bwMode="auto">
            <a:xfrm rot="18255170" flipH="1">
              <a:off x="13741435" y="406239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6" name="Arc 110"/>
            <p:cNvSpPr>
              <a:spLocks/>
            </p:cNvSpPr>
            <p:nvPr/>
          </p:nvSpPr>
          <p:spPr bwMode="auto">
            <a:xfrm rot="10530167" flipH="1" flipV="1">
              <a:off x="13457272" y="4225906"/>
              <a:ext cx="293688" cy="333375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47" name="Group 111"/>
            <p:cNvGrpSpPr>
              <a:grpSpLocks/>
            </p:cNvGrpSpPr>
            <p:nvPr/>
          </p:nvGrpSpPr>
          <p:grpSpPr bwMode="auto">
            <a:xfrm rot="3592668" flipH="1">
              <a:off x="13154020" y="3611481"/>
              <a:ext cx="600087" cy="503238"/>
              <a:chOff x="4785" y="11039"/>
              <a:chExt cx="829" cy="688"/>
            </a:xfrm>
          </p:grpSpPr>
          <p:sp>
            <p:nvSpPr>
              <p:cNvPr id="439" name="Freeform 11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0" name="Line 11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1" name="Line 11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2" name="Line 11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43" name="Arc 11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48" name="Arc 117"/>
            <p:cNvSpPr>
              <a:spLocks/>
            </p:cNvSpPr>
            <p:nvPr/>
          </p:nvSpPr>
          <p:spPr bwMode="auto">
            <a:xfrm rot="929206" flipV="1">
              <a:off x="13455685" y="3933806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49" name="Arc 118"/>
            <p:cNvSpPr>
              <a:spLocks/>
            </p:cNvSpPr>
            <p:nvPr/>
          </p:nvSpPr>
          <p:spPr bwMode="auto">
            <a:xfrm rot="929206" flipH="1">
              <a:off x="13527122" y="4073506"/>
              <a:ext cx="349250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0" name="Arc 119"/>
            <p:cNvSpPr>
              <a:spLocks/>
            </p:cNvSpPr>
            <p:nvPr/>
          </p:nvSpPr>
          <p:spPr bwMode="auto">
            <a:xfrm rot="929206" flipH="1">
              <a:off x="13711272" y="43036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1" name="Arc 120"/>
            <p:cNvSpPr>
              <a:spLocks/>
            </p:cNvSpPr>
            <p:nvPr/>
          </p:nvSpPr>
          <p:spPr bwMode="auto">
            <a:xfrm rot="929206" flipV="1">
              <a:off x="13646185" y="4187806"/>
              <a:ext cx="141288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C0C0C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2" name="Line 121"/>
            <p:cNvSpPr>
              <a:spLocks noChangeShapeType="1"/>
            </p:cNvSpPr>
            <p:nvPr/>
          </p:nvSpPr>
          <p:spPr bwMode="auto">
            <a:xfrm flipH="1">
              <a:off x="13703335" y="4651356"/>
              <a:ext cx="1588" cy="520700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3" name="Line 122"/>
            <p:cNvSpPr>
              <a:spLocks noChangeShapeType="1"/>
            </p:cNvSpPr>
            <p:nvPr/>
          </p:nvSpPr>
          <p:spPr bwMode="auto">
            <a:xfrm rot="14379716" flipH="1">
              <a:off x="14035122" y="4067156"/>
              <a:ext cx="0" cy="519113"/>
            </a:xfrm>
            <a:prstGeom prst="line">
              <a:avLst/>
            </a:prstGeom>
            <a:noFill/>
            <a:ln w="57150">
              <a:solidFill>
                <a:srgbClr val="C0C0C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54" name="Group 123"/>
            <p:cNvGrpSpPr>
              <a:grpSpLocks/>
            </p:cNvGrpSpPr>
            <p:nvPr/>
          </p:nvGrpSpPr>
          <p:grpSpPr bwMode="auto">
            <a:xfrm rot="14346703" flipH="1">
              <a:off x="14209737" y="4059201"/>
              <a:ext cx="223837" cy="180975"/>
              <a:chOff x="5504" y="8144"/>
              <a:chExt cx="291" cy="236"/>
            </a:xfrm>
          </p:grpSpPr>
          <p:sp>
            <p:nvSpPr>
              <p:cNvPr id="437" name="Rectangle 12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8" name="Rectangle 12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355" name="Group 126"/>
            <p:cNvGrpSpPr>
              <a:grpSpLocks/>
            </p:cNvGrpSpPr>
            <p:nvPr/>
          </p:nvGrpSpPr>
          <p:grpSpPr bwMode="auto">
            <a:xfrm flipH="1">
              <a:off x="13565203" y="5149831"/>
              <a:ext cx="227014" cy="180975"/>
              <a:chOff x="5504" y="8144"/>
              <a:chExt cx="291" cy="236"/>
            </a:xfrm>
          </p:grpSpPr>
          <p:sp>
            <p:nvSpPr>
              <p:cNvPr id="435" name="Rectangle 127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6" name="Rectangle 128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C0C0C0"/>
              </a:solidFill>
              <a:ln w="28575">
                <a:solidFill>
                  <a:srgbClr val="C0C0C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56" name="Rectangle 129"/>
            <p:cNvSpPr>
              <a:spLocks noChangeArrowheads="1"/>
            </p:cNvSpPr>
            <p:nvPr/>
          </p:nvSpPr>
          <p:spPr bwMode="auto">
            <a:xfrm rot="18028040" flipH="1">
              <a:off x="13931935" y="4519593"/>
              <a:ext cx="42863" cy="350838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7" name="Rectangle 130"/>
            <p:cNvSpPr>
              <a:spLocks noChangeArrowheads="1"/>
            </p:cNvSpPr>
            <p:nvPr/>
          </p:nvSpPr>
          <p:spPr bwMode="auto">
            <a:xfrm rot="18920690" flipH="1">
              <a:off x="13708097" y="4586269"/>
              <a:ext cx="39688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8" name="Rectangle 131"/>
            <p:cNvSpPr>
              <a:spLocks noChangeArrowheads="1"/>
            </p:cNvSpPr>
            <p:nvPr/>
          </p:nvSpPr>
          <p:spPr bwMode="auto">
            <a:xfrm rot="17064441" flipH="1">
              <a:off x="13822397" y="4373543"/>
              <a:ext cx="38100" cy="177800"/>
            </a:xfrm>
            <a:prstGeom prst="rect">
              <a:avLst/>
            </a:prstGeom>
            <a:noFill/>
            <a:ln w="28575">
              <a:solidFill>
                <a:srgbClr val="C0C0C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59" name="Rectangle 132"/>
            <p:cNvSpPr>
              <a:spLocks noChangeArrowheads="1"/>
            </p:cNvSpPr>
            <p:nvPr/>
          </p:nvSpPr>
          <p:spPr bwMode="auto">
            <a:xfrm rot="4535559">
              <a:off x="10494997" y="4379893"/>
              <a:ext cx="38100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0" name="Rectangle 133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1" name="Rectangle 134"/>
            <p:cNvSpPr>
              <a:spLocks noChangeArrowheads="1"/>
            </p:cNvSpPr>
            <p:nvPr/>
          </p:nvSpPr>
          <p:spPr bwMode="auto">
            <a:xfrm rot="3571960">
              <a:off x="10382285" y="4524356"/>
              <a:ext cx="41275" cy="350838"/>
            </a:xfrm>
            <a:prstGeom prst="rect">
              <a:avLst/>
            </a:prstGeom>
            <a:solidFill>
              <a:srgbClr val="00CC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2" name="Line 135"/>
            <p:cNvSpPr>
              <a:spLocks noChangeShapeType="1"/>
            </p:cNvSpPr>
            <p:nvPr/>
          </p:nvSpPr>
          <p:spPr bwMode="auto">
            <a:xfrm flipV="1">
              <a:off x="9781535" y="4671085"/>
              <a:ext cx="1500198" cy="45719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3" name="Rectangle 136"/>
            <p:cNvSpPr>
              <a:spLocks noChangeArrowheads="1"/>
            </p:cNvSpPr>
            <p:nvPr/>
          </p:nvSpPr>
          <p:spPr bwMode="auto">
            <a:xfrm>
              <a:off x="9688547" y="4624038"/>
              <a:ext cx="350838" cy="18415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4" name="Freeform 138"/>
            <p:cNvSpPr>
              <a:spLocks/>
            </p:cNvSpPr>
            <p:nvPr/>
          </p:nvSpPr>
          <p:spPr bwMode="auto">
            <a:xfrm>
              <a:off x="10768047" y="4606906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5" name="Line 139"/>
            <p:cNvSpPr>
              <a:spLocks noChangeShapeType="1"/>
            </p:cNvSpPr>
            <p:nvPr/>
          </p:nvSpPr>
          <p:spPr bwMode="auto">
            <a:xfrm>
              <a:off x="10774397" y="461325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6" name="Line 140"/>
            <p:cNvSpPr>
              <a:spLocks noChangeShapeType="1"/>
            </p:cNvSpPr>
            <p:nvPr/>
          </p:nvSpPr>
          <p:spPr bwMode="auto">
            <a:xfrm>
              <a:off x="10777572" y="4743431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67" name="Group 141"/>
            <p:cNvGrpSpPr>
              <a:grpSpLocks/>
            </p:cNvGrpSpPr>
            <p:nvPr/>
          </p:nvGrpSpPr>
          <p:grpSpPr bwMode="auto">
            <a:xfrm>
              <a:off x="11052281" y="4424344"/>
              <a:ext cx="600087" cy="500063"/>
              <a:chOff x="4785" y="11039"/>
              <a:chExt cx="829" cy="688"/>
            </a:xfrm>
          </p:grpSpPr>
          <p:sp>
            <p:nvSpPr>
              <p:cNvPr id="430" name="Freeform 14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1" name="Line 14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2" name="Line 14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3" name="Line 14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34" name="Arc 14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68" name="Freeform 147"/>
            <p:cNvSpPr>
              <a:spLocks/>
            </p:cNvSpPr>
            <p:nvPr/>
          </p:nvSpPr>
          <p:spPr bwMode="auto">
            <a:xfrm>
              <a:off x="10969660" y="4583094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69" name="Freeform 148"/>
            <p:cNvSpPr>
              <a:spLocks/>
            </p:cNvSpPr>
            <p:nvPr/>
          </p:nvSpPr>
          <p:spPr bwMode="auto">
            <a:xfrm flipV="1">
              <a:off x="10968072" y="4737081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0" name="Freeform 149"/>
            <p:cNvSpPr>
              <a:spLocks/>
            </p:cNvSpPr>
            <p:nvPr/>
          </p:nvSpPr>
          <p:spPr bwMode="auto">
            <a:xfrm rot="2663462">
              <a:off x="10863297" y="4573569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1" name="Freeform 150"/>
            <p:cNvSpPr>
              <a:spLocks/>
            </p:cNvSpPr>
            <p:nvPr/>
          </p:nvSpPr>
          <p:spPr bwMode="auto">
            <a:xfrm>
              <a:off x="11161747" y="4583094"/>
              <a:ext cx="2008188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2" name="Freeform 151"/>
            <p:cNvSpPr>
              <a:spLocks/>
            </p:cNvSpPr>
            <p:nvPr/>
          </p:nvSpPr>
          <p:spPr bwMode="auto">
            <a:xfrm>
              <a:off x="10763285" y="4564044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3" name="Arc 152"/>
            <p:cNvSpPr>
              <a:spLocks/>
            </p:cNvSpPr>
            <p:nvPr/>
          </p:nvSpPr>
          <p:spPr bwMode="auto">
            <a:xfrm rot="6937498">
              <a:off x="10671210" y="4348143"/>
              <a:ext cx="290513" cy="336550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4" name="Arc 153"/>
            <p:cNvSpPr>
              <a:spLocks/>
            </p:cNvSpPr>
            <p:nvPr/>
          </p:nvSpPr>
          <p:spPr bwMode="auto">
            <a:xfrm rot="14662502" flipV="1">
              <a:off x="10671210" y="46735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5" name="Freeform 154"/>
            <p:cNvSpPr>
              <a:spLocks/>
            </p:cNvSpPr>
            <p:nvPr/>
          </p:nvSpPr>
          <p:spPr bwMode="auto">
            <a:xfrm flipH="1">
              <a:off x="13123897" y="448784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6" name="Line 155"/>
            <p:cNvSpPr>
              <a:spLocks noChangeShapeType="1"/>
            </p:cNvSpPr>
            <p:nvPr/>
          </p:nvSpPr>
          <p:spPr bwMode="auto">
            <a:xfrm flipH="1">
              <a:off x="13293760" y="447355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7" name="Line 156"/>
            <p:cNvSpPr>
              <a:spLocks noChangeShapeType="1"/>
            </p:cNvSpPr>
            <p:nvPr/>
          </p:nvSpPr>
          <p:spPr bwMode="auto">
            <a:xfrm flipH="1">
              <a:off x="13120722" y="4484669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8" name="Line 157"/>
            <p:cNvSpPr>
              <a:spLocks noChangeShapeType="1"/>
            </p:cNvSpPr>
            <p:nvPr/>
          </p:nvSpPr>
          <p:spPr bwMode="auto">
            <a:xfrm flipH="1">
              <a:off x="13115960" y="485931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79" name="Arc 158"/>
            <p:cNvSpPr>
              <a:spLocks/>
            </p:cNvSpPr>
            <p:nvPr/>
          </p:nvSpPr>
          <p:spPr bwMode="auto">
            <a:xfrm rot="8071501" flipH="1">
              <a:off x="12707972" y="441481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0" name="Freeform 159"/>
            <p:cNvSpPr>
              <a:spLocks/>
            </p:cNvSpPr>
            <p:nvPr/>
          </p:nvSpPr>
          <p:spPr bwMode="auto">
            <a:xfrm>
              <a:off x="11063322" y="4494194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1" name="Line 160"/>
            <p:cNvSpPr>
              <a:spLocks noChangeShapeType="1"/>
            </p:cNvSpPr>
            <p:nvPr/>
          </p:nvSpPr>
          <p:spPr bwMode="auto">
            <a:xfrm>
              <a:off x="11061735" y="4479906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2" name="Line 161"/>
            <p:cNvSpPr>
              <a:spLocks noChangeShapeType="1"/>
            </p:cNvSpPr>
            <p:nvPr/>
          </p:nvSpPr>
          <p:spPr bwMode="auto">
            <a:xfrm>
              <a:off x="11052210" y="4865669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3" name="Arc 162"/>
            <p:cNvSpPr>
              <a:spLocks/>
            </p:cNvSpPr>
            <p:nvPr/>
          </p:nvSpPr>
          <p:spPr bwMode="auto">
            <a:xfrm rot="13528499">
              <a:off x="11145872" y="4421168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4" name="Arc 163"/>
            <p:cNvSpPr>
              <a:spLocks/>
            </p:cNvSpPr>
            <p:nvPr/>
          </p:nvSpPr>
          <p:spPr bwMode="auto">
            <a:xfrm rot="2663462" flipH="1" flipV="1">
              <a:off x="10871235" y="4498956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5" name="Arc 164"/>
            <p:cNvSpPr>
              <a:spLocks/>
            </p:cNvSpPr>
            <p:nvPr/>
          </p:nvSpPr>
          <p:spPr bwMode="auto">
            <a:xfrm rot="2663462">
              <a:off x="10715660" y="4508481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6" name="Arc 165"/>
            <p:cNvSpPr>
              <a:spLocks/>
            </p:cNvSpPr>
            <p:nvPr/>
          </p:nvSpPr>
          <p:spPr bwMode="auto">
            <a:xfrm rot="2663462">
              <a:off x="10674385" y="460849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7" name="Arc 166"/>
            <p:cNvSpPr>
              <a:spLocks/>
            </p:cNvSpPr>
            <p:nvPr/>
          </p:nvSpPr>
          <p:spPr bwMode="auto">
            <a:xfrm rot="2663462" flipH="1" flipV="1">
              <a:off x="10806147" y="460690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8" name="Line 167"/>
            <p:cNvSpPr>
              <a:spLocks noChangeShapeType="1"/>
            </p:cNvSpPr>
            <p:nvPr/>
          </p:nvSpPr>
          <p:spPr bwMode="auto">
            <a:xfrm rot="1807332" flipH="1" flipV="1">
              <a:off x="10533402" y="4226865"/>
              <a:ext cx="45720" cy="48041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89" name="Freeform 168"/>
            <p:cNvSpPr>
              <a:spLocks/>
            </p:cNvSpPr>
            <p:nvPr/>
          </p:nvSpPr>
          <p:spPr bwMode="auto">
            <a:xfrm rot="18007332">
              <a:off x="10564847" y="4254481"/>
              <a:ext cx="79375" cy="141288"/>
            </a:xfrm>
            <a:custGeom>
              <a:avLst/>
              <a:gdLst/>
              <a:ahLst/>
              <a:cxnLst>
                <a:cxn ang="0">
                  <a:pos x="23" y="13"/>
                </a:cxn>
                <a:cxn ang="0">
                  <a:pos x="164" y="16"/>
                </a:cxn>
                <a:cxn ang="0">
                  <a:pos x="140" y="109"/>
                </a:cxn>
                <a:cxn ang="0">
                  <a:pos x="143" y="226"/>
                </a:cxn>
                <a:cxn ang="0">
                  <a:pos x="173" y="307"/>
                </a:cxn>
                <a:cxn ang="0">
                  <a:pos x="113" y="328"/>
                </a:cxn>
                <a:cxn ang="0">
                  <a:pos x="29" y="322"/>
                </a:cxn>
                <a:cxn ang="0">
                  <a:pos x="23" y="298"/>
                </a:cxn>
                <a:cxn ang="0">
                  <a:pos x="53" y="214"/>
                </a:cxn>
                <a:cxn ang="0">
                  <a:pos x="53" y="115"/>
                </a:cxn>
                <a:cxn ang="0">
                  <a:pos x="23" y="37"/>
                </a:cxn>
                <a:cxn ang="0">
                  <a:pos x="23" y="13"/>
                </a:cxn>
              </a:cxnLst>
              <a:rect l="0" t="0" r="r" b="b"/>
              <a:pathLst>
                <a:path w="183" h="331">
                  <a:moveTo>
                    <a:pt x="23" y="13"/>
                  </a:moveTo>
                  <a:cubicBezTo>
                    <a:pt x="46" y="10"/>
                    <a:pt x="145" y="0"/>
                    <a:pt x="164" y="16"/>
                  </a:cubicBezTo>
                  <a:cubicBezTo>
                    <a:pt x="183" y="32"/>
                    <a:pt x="143" y="74"/>
                    <a:pt x="140" y="109"/>
                  </a:cubicBezTo>
                  <a:cubicBezTo>
                    <a:pt x="137" y="144"/>
                    <a:pt x="138" y="193"/>
                    <a:pt x="143" y="226"/>
                  </a:cubicBezTo>
                  <a:cubicBezTo>
                    <a:pt x="148" y="259"/>
                    <a:pt x="178" y="290"/>
                    <a:pt x="173" y="307"/>
                  </a:cubicBezTo>
                  <a:cubicBezTo>
                    <a:pt x="168" y="324"/>
                    <a:pt x="137" y="325"/>
                    <a:pt x="113" y="328"/>
                  </a:cubicBezTo>
                  <a:cubicBezTo>
                    <a:pt x="89" y="331"/>
                    <a:pt x="44" y="327"/>
                    <a:pt x="29" y="322"/>
                  </a:cubicBezTo>
                  <a:cubicBezTo>
                    <a:pt x="14" y="317"/>
                    <a:pt x="19" y="316"/>
                    <a:pt x="23" y="298"/>
                  </a:cubicBezTo>
                  <a:cubicBezTo>
                    <a:pt x="27" y="280"/>
                    <a:pt x="48" y="244"/>
                    <a:pt x="53" y="214"/>
                  </a:cubicBezTo>
                  <a:cubicBezTo>
                    <a:pt x="58" y="184"/>
                    <a:pt x="58" y="144"/>
                    <a:pt x="53" y="115"/>
                  </a:cubicBezTo>
                  <a:cubicBezTo>
                    <a:pt x="48" y="86"/>
                    <a:pt x="28" y="53"/>
                    <a:pt x="23" y="37"/>
                  </a:cubicBezTo>
                  <a:cubicBezTo>
                    <a:pt x="18" y="21"/>
                    <a:pt x="0" y="16"/>
                    <a:pt x="23" y="13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0" name="Line 169"/>
            <p:cNvSpPr>
              <a:spLocks noChangeShapeType="1"/>
            </p:cNvSpPr>
            <p:nvPr/>
          </p:nvSpPr>
          <p:spPr bwMode="auto">
            <a:xfrm rot="18007332">
              <a:off x="10515635" y="4290993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1" name="Line 170"/>
            <p:cNvSpPr>
              <a:spLocks noChangeShapeType="1"/>
            </p:cNvSpPr>
            <p:nvPr/>
          </p:nvSpPr>
          <p:spPr bwMode="auto">
            <a:xfrm rot="18007332">
              <a:off x="10629935" y="4352906"/>
              <a:ext cx="68263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392" name="Group 171"/>
            <p:cNvGrpSpPr>
              <a:grpSpLocks/>
            </p:cNvGrpSpPr>
            <p:nvPr/>
          </p:nvGrpSpPr>
          <p:grpSpPr bwMode="auto">
            <a:xfrm rot="18007332">
              <a:off x="10577575" y="3603541"/>
              <a:ext cx="600087" cy="500063"/>
              <a:chOff x="4785" y="11039"/>
              <a:chExt cx="829" cy="688"/>
            </a:xfrm>
          </p:grpSpPr>
          <p:sp>
            <p:nvSpPr>
              <p:cNvPr id="425" name="Freeform 172"/>
              <p:cNvSpPr>
                <a:spLocks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6" name="Line 173"/>
              <p:cNvSpPr>
                <a:spLocks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7" name="Line 174"/>
              <p:cNvSpPr>
                <a:spLocks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8" name="Line 175"/>
              <p:cNvSpPr>
                <a:spLocks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9" name="Arc 176"/>
              <p:cNvSpPr>
                <a:spLocks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285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393" name="Freeform 177"/>
            <p:cNvSpPr>
              <a:spLocks/>
            </p:cNvSpPr>
            <p:nvPr/>
          </p:nvSpPr>
          <p:spPr bwMode="auto">
            <a:xfrm rot="18007332">
              <a:off x="10082247" y="3190856"/>
              <a:ext cx="2165350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4" name="Freeform 178"/>
            <p:cNvSpPr>
              <a:spLocks/>
            </p:cNvSpPr>
            <p:nvPr/>
          </p:nvSpPr>
          <p:spPr bwMode="auto">
            <a:xfrm rot="18007332" flipV="1">
              <a:off x="10212422" y="3268643"/>
              <a:ext cx="2166938" cy="3968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0" y="27"/>
                </a:cxn>
                <a:cxn ang="0">
                  <a:pos x="549" y="51"/>
                </a:cxn>
                <a:cxn ang="0">
                  <a:pos x="804" y="57"/>
                </a:cxn>
                <a:cxn ang="0">
                  <a:pos x="1044" y="57"/>
                </a:cxn>
                <a:cxn ang="0">
                  <a:pos x="1290" y="51"/>
                </a:cxn>
                <a:cxn ang="0">
                  <a:pos x="1539" y="39"/>
                </a:cxn>
                <a:cxn ang="0">
                  <a:pos x="1737" y="18"/>
                </a:cxn>
                <a:cxn ang="0">
                  <a:pos x="1884" y="6"/>
                </a:cxn>
              </a:cxnLst>
              <a:rect l="0" t="0" r="r" b="b"/>
              <a:pathLst>
                <a:path w="1884" h="58">
                  <a:moveTo>
                    <a:pt x="0" y="0"/>
                  </a:moveTo>
                  <a:cubicBezTo>
                    <a:pt x="74" y="9"/>
                    <a:pt x="149" y="19"/>
                    <a:pt x="240" y="27"/>
                  </a:cubicBezTo>
                  <a:cubicBezTo>
                    <a:pt x="331" y="35"/>
                    <a:pt x="455" y="46"/>
                    <a:pt x="549" y="51"/>
                  </a:cubicBezTo>
                  <a:cubicBezTo>
                    <a:pt x="643" y="56"/>
                    <a:pt x="722" y="56"/>
                    <a:pt x="804" y="57"/>
                  </a:cubicBezTo>
                  <a:cubicBezTo>
                    <a:pt x="886" y="58"/>
                    <a:pt x="963" y="58"/>
                    <a:pt x="1044" y="57"/>
                  </a:cubicBezTo>
                  <a:cubicBezTo>
                    <a:pt x="1125" y="56"/>
                    <a:pt x="1208" y="54"/>
                    <a:pt x="1290" y="51"/>
                  </a:cubicBezTo>
                  <a:cubicBezTo>
                    <a:pt x="1372" y="48"/>
                    <a:pt x="1465" y="44"/>
                    <a:pt x="1539" y="39"/>
                  </a:cubicBezTo>
                  <a:cubicBezTo>
                    <a:pt x="1613" y="34"/>
                    <a:pt x="1680" y="23"/>
                    <a:pt x="1737" y="18"/>
                  </a:cubicBezTo>
                  <a:cubicBezTo>
                    <a:pt x="1794" y="13"/>
                    <a:pt x="1839" y="9"/>
                    <a:pt x="1884" y="6"/>
                  </a:cubicBezTo>
                </a:path>
              </a:pathLst>
            </a:custGeom>
            <a:noFill/>
            <a:ln w="285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5" name="Freeform 179"/>
            <p:cNvSpPr>
              <a:spLocks/>
            </p:cNvSpPr>
            <p:nvPr/>
          </p:nvSpPr>
          <p:spPr bwMode="auto">
            <a:xfrm rot="20670794">
              <a:off x="10580722" y="4076681"/>
              <a:ext cx="217488" cy="215900"/>
            </a:xfrm>
            <a:custGeom>
              <a:avLst/>
              <a:gdLst/>
              <a:ahLst/>
              <a:cxnLst>
                <a:cxn ang="0">
                  <a:pos x="8" y="7"/>
                </a:cxn>
                <a:cxn ang="0">
                  <a:pos x="20" y="70"/>
                </a:cxn>
                <a:cxn ang="0">
                  <a:pos x="86" y="142"/>
                </a:cxn>
                <a:cxn ang="0">
                  <a:pos x="155" y="187"/>
                </a:cxn>
                <a:cxn ang="0">
                  <a:pos x="203" y="193"/>
                </a:cxn>
                <a:cxn ang="0">
                  <a:pos x="170" y="118"/>
                </a:cxn>
                <a:cxn ang="0">
                  <a:pos x="116" y="61"/>
                </a:cxn>
                <a:cxn ang="0">
                  <a:pos x="68" y="31"/>
                </a:cxn>
                <a:cxn ang="0">
                  <a:pos x="8" y="7"/>
                </a:cxn>
              </a:cxnLst>
              <a:rect l="0" t="0" r="r" b="b"/>
              <a:pathLst>
                <a:path w="205" h="204">
                  <a:moveTo>
                    <a:pt x="8" y="7"/>
                  </a:moveTo>
                  <a:cubicBezTo>
                    <a:pt x="0" y="14"/>
                    <a:pt x="7" y="47"/>
                    <a:pt x="20" y="70"/>
                  </a:cubicBezTo>
                  <a:cubicBezTo>
                    <a:pt x="33" y="93"/>
                    <a:pt x="64" y="123"/>
                    <a:pt x="86" y="142"/>
                  </a:cubicBezTo>
                  <a:cubicBezTo>
                    <a:pt x="108" y="161"/>
                    <a:pt x="136" y="179"/>
                    <a:pt x="155" y="187"/>
                  </a:cubicBezTo>
                  <a:cubicBezTo>
                    <a:pt x="174" y="195"/>
                    <a:pt x="201" y="204"/>
                    <a:pt x="203" y="193"/>
                  </a:cubicBezTo>
                  <a:cubicBezTo>
                    <a:pt x="205" y="182"/>
                    <a:pt x="184" y="140"/>
                    <a:pt x="170" y="118"/>
                  </a:cubicBezTo>
                  <a:cubicBezTo>
                    <a:pt x="156" y="96"/>
                    <a:pt x="133" y="75"/>
                    <a:pt x="116" y="61"/>
                  </a:cubicBezTo>
                  <a:cubicBezTo>
                    <a:pt x="99" y="47"/>
                    <a:pt x="86" y="39"/>
                    <a:pt x="68" y="31"/>
                  </a:cubicBezTo>
                  <a:cubicBezTo>
                    <a:pt x="50" y="23"/>
                    <a:pt x="16" y="0"/>
                    <a:pt x="8" y="7"/>
                  </a:cubicBez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6" name="Freeform 180"/>
            <p:cNvSpPr>
              <a:spLocks/>
            </p:cNvSpPr>
            <p:nvPr/>
          </p:nvSpPr>
          <p:spPr bwMode="auto">
            <a:xfrm rot="18007332">
              <a:off x="10290210" y="3036868"/>
              <a:ext cx="2006600" cy="198438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80000"/>
              </a:schemeClr>
            </a:solidFill>
            <a:ln w="3175" cmpd="sng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7" name="Freeform 181"/>
            <p:cNvSpPr>
              <a:spLocks/>
            </p:cNvSpPr>
            <p:nvPr/>
          </p:nvSpPr>
          <p:spPr bwMode="auto">
            <a:xfrm rot="18007332">
              <a:off x="10469597" y="4054456"/>
              <a:ext cx="450850" cy="227013"/>
            </a:xfrm>
            <a:custGeom>
              <a:avLst/>
              <a:gdLst/>
              <a:ahLst/>
              <a:cxnLst>
                <a:cxn ang="0">
                  <a:pos x="23" y="176"/>
                </a:cxn>
                <a:cxn ang="0">
                  <a:pos x="59" y="177"/>
                </a:cxn>
                <a:cxn ang="0">
                  <a:pos x="143" y="171"/>
                </a:cxn>
                <a:cxn ang="0">
                  <a:pos x="203" y="147"/>
                </a:cxn>
                <a:cxn ang="0">
                  <a:pos x="269" y="111"/>
                </a:cxn>
                <a:cxn ang="0">
                  <a:pos x="311" y="87"/>
                </a:cxn>
                <a:cxn ang="0">
                  <a:pos x="353" y="60"/>
                </a:cxn>
                <a:cxn ang="0">
                  <a:pos x="376" y="8"/>
                </a:cxn>
                <a:cxn ang="0">
                  <a:pos x="400" y="14"/>
                </a:cxn>
                <a:cxn ang="0">
                  <a:pos x="478" y="20"/>
                </a:cxn>
                <a:cxn ang="0">
                  <a:pos x="544" y="23"/>
                </a:cxn>
                <a:cxn ang="0">
                  <a:pos x="738" y="38"/>
                </a:cxn>
                <a:cxn ang="0">
                  <a:pos x="822" y="47"/>
                </a:cxn>
                <a:cxn ang="0">
                  <a:pos x="816" y="77"/>
                </a:cxn>
                <a:cxn ang="0">
                  <a:pos x="816" y="122"/>
                </a:cxn>
                <a:cxn ang="0">
                  <a:pos x="813" y="173"/>
                </a:cxn>
                <a:cxn ang="0">
                  <a:pos x="813" y="239"/>
                </a:cxn>
                <a:cxn ang="0">
                  <a:pos x="813" y="290"/>
                </a:cxn>
                <a:cxn ang="0">
                  <a:pos x="825" y="347"/>
                </a:cxn>
                <a:cxn ang="0">
                  <a:pos x="830" y="377"/>
                </a:cxn>
                <a:cxn ang="0">
                  <a:pos x="810" y="386"/>
                </a:cxn>
                <a:cxn ang="0">
                  <a:pos x="735" y="392"/>
                </a:cxn>
                <a:cxn ang="0">
                  <a:pos x="643" y="398"/>
                </a:cxn>
                <a:cxn ang="0">
                  <a:pos x="541" y="401"/>
                </a:cxn>
                <a:cxn ang="0">
                  <a:pos x="463" y="407"/>
                </a:cxn>
                <a:cxn ang="0">
                  <a:pos x="394" y="413"/>
                </a:cxn>
                <a:cxn ang="0">
                  <a:pos x="376" y="413"/>
                </a:cxn>
                <a:cxn ang="0">
                  <a:pos x="333" y="372"/>
                </a:cxn>
                <a:cxn ang="0">
                  <a:pos x="303" y="333"/>
                </a:cxn>
                <a:cxn ang="0">
                  <a:pos x="243" y="306"/>
                </a:cxn>
                <a:cxn ang="0">
                  <a:pos x="198" y="276"/>
                </a:cxn>
                <a:cxn ang="0">
                  <a:pos x="153" y="252"/>
                </a:cxn>
                <a:cxn ang="0">
                  <a:pos x="96" y="231"/>
                </a:cxn>
                <a:cxn ang="0">
                  <a:pos x="52" y="234"/>
                </a:cxn>
                <a:cxn ang="0">
                  <a:pos x="5" y="228"/>
                </a:cxn>
                <a:cxn ang="0">
                  <a:pos x="23" y="176"/>
                </a:cxn>
              </a:cxnLst>
              <a:rect l="0" t="0" r="r" b="b"/>
              <a:pathLst>
                <a:path w="835" h="420">
                  <a:moveTo>
                    <a:pt x="23" y="176"/>
                  </a:moveTo>
                  <a:cubicBezTo>
                    <a:pt x="32" y="168"/>
                    <a:pt x="39" y="178"/>
                    <a:pt x="59" y="177"/>
                  </a:cubicBezTo>
                  <a:cubicBezTo>
                    <a:pt x="79" y="176"/>
                    <a:pt x="119" y="176"/>
                    <a:pt x="143" y="171"/>
                  </a:cubicBezTo>
                  <a:cubicBezTo>
                    <a:pt x="167" y="166"/>
                    <a:pt x="182" y="157"/>
                    <a:pt x="203" y="147"/>
                  </a:cubicBezTo>
                  <a:cubicBezTo>
                    <a:pt x="224" y="137"/>
                    <a:pt x="251" y="121"/>
                    <a:pt x="269" y="111"/>
                  </a:cubicBezTo>
                  <a:cubicBezTo>
                    <a:pt x="287" y="101"/>
                    <a:pt x="297" y="95"/>
                    <a:pt x="311" y="87"/>
                  </a:cubicBezTo>
                  <a:cubicBezTo>
                    <a:pt x="325" y="79"/>
                    <a:pt x="342" y="73"/>
                    <a:pt x="353" y="60"/>
                  </a:cubicBezTo>
                  <a:cubicBezTo>
                    <a:pt x="364" y="47"/>
                    <a:pt x="368" y="16"/>
                    <a:pt x="376" y="8"/>
                  </a:cubicBezTo>
                  <a:cubicBezTo>
                    <a:pt x="384" y="0"/>
                    <a:pt x="384" y="12"/>
                    <a:pt x="400" y="14"/>
                  </a:cubicBezTo>
                  <a:cubicBezTo>
                    <a:pt x="416" y="16"/>
                    <a:pt x="455" y="18"/>
                    <a:pt x="478" y="20"/>
                  </a:cubicBezTo>
                  <a:cubicBezTo>
                    <a:pt x="501" y="22"/>
                    <a:pt x="501" y="20"/>
                    <a:pt x="544" y="23"/>
                  </a:cubicBezTo>
                  <a:cubicBezTo>
                    <a:pt x="587" y="26"/>
                    <a:pt x="692" y="34"/>
                    <a:pt x="738" y="38"/>
                  </a:cubicBezTo>
                  <a:cubicBezTo>
                    <a:pt x="784" y="42"/>
                    <a:pt x="809" y="41"/>
                    <a:pt x="822" y="47"/>
                  </a:cubicBezTo>
                  <a:cubicBezTo>
                    <a:pt x="835" y="53"/>
                    <a:pt x="817" y="65"/>
                    <a:pt x="816" y="77"/>
                  </a:cubicBezTo>
                  <a:cubicBezTo>
                    <a:pt x="815" y="89"/>
                    <a:pt x="816" y="106"/>
                    <a:pt x="816" y="122"/>
                  </a:cubicBezTo>
                  <a:cubicBezTo>
                    <a:pt x="816" y="138"/>
                    <a:pt x="813" y="154"/>
                    <a:pt x="813" y="173"/>
                  </a:cubicBezTo>
                  <a:cubicBezTo>
                    <a:pt x="813" y="192"/>
                    <a:pt x="813" y="220"/>
                    <a:pt x="813" y="239"/>
                  </a:cubicBezTo>
                  <a:cubicBezTo>
                    <a:pt x="813" y="258"/>
                    <a:pt x="811" y="272"/>
                    <a:pt x="813" y="290"/>
                  </a:cubicBezTo>
                  <a:cubicBezTo>
                    <a:pt x="815" y="308"/>
                    <a:pt x="822" y="333"/>
                    <a:pt x="825" y="347"/>
                  </a:cubicBezTo>
                  <a:cubicBezTo>
                    <a:pt x="828" y="361"/>
                    <a:pt x="832" y="371"/>
                    <a:pt x="830" y="377"/>
                  </a:cubicBezTo>
                  <a:cubicBezTo>
                    <a:pt x="828" y="383"/>
                    <a:pt x="826" y="384"/>
                    <a:pt x="810" y="386"/>
                  </a:cubicBezTo>
                  <a:cubicBezTo>
                    <a:pt x="794" y="388"/>
                    <a:pt x="763" y="390"/>
                    <a:pt x="735" y="392"/>
                  </a:cubicBezTo>
                  <a:cubicBezTo>
                    <a:pt x="707" y="394"/>
                    <a:pt x="674" y="397"/>
                    <a:pt x="643" y="398"/>
                  </a:cubicBezTo>
                  <a:cubicBezTo>
                    <a:pt x="611" y="399"/>
                    <a:pt x="571" y="400"/>
                    <a:pt x="541" y="401"/>
                  </a:cubicBezTo>
                  <a:cubicBezTo>
                    <a:pt x="511" y="402"/>
                    <a:pt x="486" y="405"/>
                    <a:pt x="463" y="407"/>
                  </a:cubicBezTo>
                  <a:cubicBezTo>
                    <a:pt x="438" y="409"/>
                    <a:pt x="407" y="412"/>
                    <a:pt x="394" y="413"/>
                  </a:cubicBezTo>
                  <a:cubicBezTo>
                    <a:pt x="381" y="414"/>
                    <a:pt x="386" y="420"/>
                    <a:pt x="376" y="413"/>
                  </a:cubicBezTo>
                  <a:cubicBezTo>
                    <a:pt x="366" y="406"/>
                    <a:pt x="345" y="385"/>
                    <a:pt x="333" y="372"/>
                  </a:cubicBezTo>
                  <a:cubicBezTo>
                    <a:pt x="321" y="359"/>
                    <a:pt x="318" y="344"/>
                    <a:pt x="303" y="333"/>
                  </a:cubicBezTo>
                  <a:cubicBezTo>
                    <a:pt x="288" y="322"/>
                    <a:pt x="260" y="315"/>
                    <a:pt x="243" y="306"/>
                  </a:cubicBezTo>
                  <a:cubicBezTo>
                    <a:pt x="226" y="297"/>
                    <a:pt x="213" y="285"/>
                    <a:pt x="198" y="276"/>
                  </a:cubicBezTo>
                  <a:cubicBezTo>
                    <a:pt x="183" y="267"/>
                    <a:pt x="170" y="259"/>
                    <a:pt x="153" y="252"/>
                  </a:cubicBezTo>
                  <a:cubicBezTo>
                    <a:pt x="136" y="245"/>
                    <a:pt x="113" y="234"/>
                    <a:pt x="96" y="231"/>
                  </a:cubicBezTo>
                  <a:cubicBezTo>
                    <a:pt x="79" y="228"/>
                    <a:pt x="67" y="234"/>
                    <a:pt x="52" y="234"/>
                  </a:cubicBezTo>
                  <a:cubicBezTo>
                    <a:pt x="37" y="234"/>
                    <a:pt x="10" y="238"/>
                    <a:pt x="5" y="228"/>
                  </a:cubicBezTo>
                  <a:cubicBezTo>
                    <a:pt x="0" y="218"/>
                    <a:pt x="19" y="187"/>
                    <a:pt x="23" y="176"/>
                  </a:cubicBezTo>
                  <a:close/>
                </a:path>
              </a:pathLst>
            </a:custGeom>
            <a:solidFill>
              <a:srgbClr val="00FF00"/>
            </a:solidFill>
            <a:ln w="3175" cmpd="sng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8" name="Arc 182"/>
            <p:cNvSpPr>
              <a:spLocks/>
            </p:cNvSpPr>
            <p:nvPr/>
          </p:nvSpPr>
          <p:spPr bwMode="auto">
            <a:xfrm rot="3344830">
              <a:off x="10323547" y="4067156"/>
              <a:ext cx="290513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399" name="Arc 183"/>
            <p:cNvSpPr>
              <a:spLocks/>
            </p:cNvSpPr>
            <p:nvPr/>
          </p:nvSpPr>
          <p:spPr bwMode="auto">
            <a:xfrm rot="11069833" flipV="1">
              <a:off x="10604535" y="4229081"/>
              <a:ext cx="293688" cy="334963"/>
            </a:xfrm>
            <a:custGeom>
              <a:avLst/>
              <a:gdLst>
                <a:gd name="G0" fmla="+- 0 0 0"/>
                <a:gd name="G1" fmla="+- 20060 0 0"/>
                <a:gd name="G2" fmla="+- 21600 0 0"/>
                <a:gd name="T0" fmla="*/ 8010 w 17311"/>
                <a:gd name="T1" fmla="*/ 0 h 20060"/>
                <a:gd name="T2" fmla="*/ 17311 w 17311"/>
                <a:gd name="T3" fmla="*/ 7141 h 20060"/>
                <a:gd name="T4" fmla="*/ 0 w 17311"/>
                <a:gd name="T5" fmla="*/ 20060 h 200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311" h="20060" fill="none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</a:path>
                <a:path w="17311" h="20060" stroke="0" extrusionOk="0">
                  <a:moveTo>
                    <a:pt x="8009" y="0"/>
                  </a:moveTo>
                  <a:cubicBezTo>
                    <a:pt x="11709" y="1477"/>
                    <a:pt x="14928" y="3948"/>
                    <a:pt x="17310" y="7141"/>
                  </a:cubicBezTo>
                  <a:lnTo>
                    <a:pt x="0" y="20060"/>
                  </a:lnTo>
                  <a:close/>
                </a:path>
              </a:pathLst>
            </a:cu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0" name="Freeform 184"/>
            <p:cNvSpPr>
              <a:spLocks/>
            </p:cNvSpPr>
            <p:nvPr/>
          </p:nvSpPr>
          <p:spPr bwMode="auto">
            <a:xfrm rot="18007332" flipH="1">
              <a:off x="11720547" y="2062143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1" name="Line 185"/>
            <p:cNvSpPr>
              <a:spLocks noChangeShapeType="1"/>
            </p:cNvSpPr>
            <p:nvPr/>
          </p:nvSpPr>
          <p:spPr bwMode="auto">
            <a:xfrm rot="18007332" flipH="1">
              <a:off x="11847547" y="1973243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2" name="Line 186"/>
            <p:cNvSpPr>
              <a:spLocks noChangeShapeType="1"/>
            </p:cNvSpPr>
            <p:nvPr/>
          </p:nvSpPr>
          <p:spPr bwMode="auto">
            <a:xfrm rot="18007332" flipH="1">
              <a:off x="11553860" y="2149456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3" name="Line 187"/>
            <p:cNvSpPr>
              <a:spLocks noChangeShapeType="1"/>
            </p:cNvSpPr>
            <p:nvPr/>
          </p:nvSpPr>
          <p:spPr bwMode="auto">
            <a:xfrm rot="18007332" flipH="1">
              <a:off x="11874535" y="2338368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4" name="Arc 188"/>
            <p:cNvSpPr>
              <a:spLocks/>
            </p:cNvSpPr>
            <p:nvPr/>
          </p:nvSpPr>
          <p:spPr bwMode="auto">
            <a:xfrm rot="4478833" flipH="1">
              <a:off x="11425272" y="2206606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5" name="Freeform 189"/>
            <p:cNvSpPr>
              <a:spLocks/>
            </p:cNvSpPr>
            <p:nvPr/>
          </p:nvSpPr>
          <p:spPr bwMode="auto">
            <a:xfrm rot="18007332">
              <a:off x="10691847" y="3844906"/>
              <a:ext cx="168275" cy="37147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" y="687"/>
                </a:cxn>
                <a:cxn ang="0">
                  <a:pos x="312" y="687"/>
                </a:cxn>
                <a:cxn ang="0">
                  <a:pos x="258" y="501"/>
                </a:cxn>
                <a:cxn ang="0">
                  <a:pos x="246" y="345"/>
                </a:cxn>
                <a:cxn ang="0">
                  <a:pos x="261" y="171"/>
                </a:cxn>
                <a:cxn ang="0">
                  <a:pos x="306" y="0"/>
                </a:cxn>
                <a:cxn ang="0">
                  <a:pos x="0" y="0"/>
                </a:cxn>
              </a:cxnLst>
              <a:rect l="0" t="0" r="r" b="b"/>
              <a:pathLst>
                <a:path w="312" h="687">
                  <a:moveTo>
                    <a:pt x="0" y="0"/>
                  </a:moveTo>
                  <a:lnTo>
                    <a:pt x="3" y="687"/>
                  </a:lnTo>
                  <a:lnTo>
                    <a:pt x="312" y="687"/>
                  </a:lnTo>
                  <a:lnTo>
                    <a:pt x="258" y="501"/>
                  </a:lnTo>
                  <a:lnTo>
                    <a:pt x="246" y="345"/>
                  </a:lnTo>
                  <a:lnTo>
                    <a:pt x="261" y="171"/>
                  </a:lnTo>
                  <a:lnTo>
                    <a:pt x="30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FF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6" name="Line 190"/>
            <p:cNvSpPr>
              <a:spLocks noChangeShapeType="1"/>
            </p:cNvSpPr>
            <p:nvPr/>
          </p:nvSpPr>
          <p:spPr bwMode="auto">
            <a:xfrm rot="18007332">
              <a:off x="10733122" y="3905231"/>
              <a:ext cx="0" cy="398463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7" name="Line 191"/>
            <p:cNvSpPr>
              <a:spLocks noChangeShapeType="1"/>
            </p:cNvSpPr>
            <p:nvPr/>
          </p:nvSpPr>
          <p:spPr bwMode="auto">
            <a:xfrm rot="18007332">
              <a:off x="10450547" y="4152818"/>
              <a:ext cx="18097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8" name="Line 192"/>
            <p:cNvSpPr>
              <a:spLocks noChangeShapeType="1"/>
            </p:cNvSpPr>
            <p:nvPr/>
          </p:nvSpPr>
          <p:spPr bwMode="auto">
            <a:xfrm rot="18007332">
              <a:off x="10844247" y="4124306"/>
              <a:ext cx="187325" cy="1588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09" name="Arc 193"/>
            <p:cNvSpPr>
              <a:spLocks/>
            </p:cNvSpPr>
            <p:nvPr/>
          </p:nvSpPr>
          <p:spPr bwMode="auto">
            <a:xfrm rot="9935830">
              <a:off x="10648985" y="3557569"/>
              <a:ext cx="500063" cy="511175"/>
            </a:xfrm>
            <a:custGeom>
              <a:avLst/>
              <a:gdLst>
                <a:gd name="G0" fmla="+- 0 0 0"/>
                <a:gd name="G1" fmla="+- 19786 0 0"/>
                <a:gd name="G2" fmla="+- 21600 0 0"/>
                <a:gd name="T0" fmla="*/ 8665 w 19558"/>
                <a:gd name="T1" fmla="*/ 0 h 19786"/>
                <a:gd name="T2" fmla="*/ 19558 w 19558"/>
                <a:gd name="T3" fmla="*/ 10618 h 19786"/>
                <a:gd name="T4" fmla="*/ 0 w 19558"/>
                <a:gd name="T5" fmla="*/ 19786 h 197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58" h="19786" fill="none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</a:path>
                <a:path w="19558" h="19786" stroke="0" extrusionOk="0">
                  <a:moveTo>
                    <a:pt x="8664" y="0"/>
                  </a:moveTo>
                  <a:cubicBezTo>
                    <a:pt x="13463" y="2101"/>
                    <a:pt x="17334" y="5875"/>
                    <a:pt x="19557" y="10618"/>
                  </a:cubicBezTo>
                  <a:lnTo>
                    <a:pt x="0" y="19786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0" name="Arc 194"/>
            <p:cNvSpPr>
              <a:spLocks/>
            </p:cNvSpPr>
            <p:nvPr/>
          </p:nvSpPr>
          <p:spPr bwMode="auto">
            <a:xfrm rot="20670794" flipH="1" flipV="1">
              <a:off x="10548972" y="3938569"/>
              <a:ext cx="352425" cy="3571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1" name="Arc 195"/>
            <p:cNvSpPr>
              <a:spLocks/>
            </p:cNvSpPr>
            <p:nvPr/>
          </p:nvSpPr>
          <p:spPr bwMode="auto">
            <a:xfrm rot="20670794">
              <a:off x="10477535" y="4078269"/>
              <a:ext cx="350838" cy="355600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2" name="Arc 196"/>
            <p:cNvSpPr>
              <a:spLocks/>
            </p:cNvSpPr>
            <p:nvPr/>
          </p:nvSpPr>
          <p:spPr bwMode="auto">
            <a:xfrm rot="20670794">
              <a:off x="10504522" y="4310044"/>
              <a:ext cx="139700" cy="142875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3" name="Arc 197"/>
            <p:cNvSpPr>
              <a:spLocks/>
            </p:cNvSpPr>
            <p:nvPr/>
          </p:nvSpPr>
          <p:spPr bwMode="auto">
            <a:xfrm rot="20670794" flipH="1" flipV="1">
              <a:off x="10568022" y="4194156"/>
              <a:ext cx="141288" cy="141288"/>
            </a:xfrm>
            <a:custGeom>
              <a:avLst/>
              <a:gdLst>
                <a:gd name="G0" fmla="+- 0 0 0"/>
                <a:gd name="G1" fmla="+- 20823 0 0"/>
                <a:gd name="G2" fmla="+- 21600 0 0"/>
                <a:gd name="T0" fmla="*/ 5743 w 20700"/>
                <a:gd name="T1" fmla="*/ 0 h 20823"/>
                <a:gd name="T2" fmla="*/ 20700 w 20700"/>
                <a:gd name="T3" fmla="*/ 14655 h 20823"/>
                <a:gd name="T4" fmla="*/ 0 w 20700"/>
                <a:gd name="T5" fmla="*/ 20823 h 20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700" h="20823" fill="none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</a:path>
                <a:path w="20700" h="20823" stroke="0" extrusionOk="0">
                  <a:moveTo>
                    <a:pt x="5742" y="0"/>
                  </a:moveTo>
                  <a:cubicBezTo>
                    <a:pt x="12921" y="1980"/>
                    <a:pt x="18574" y="7518"/>
                    <a:pt x="20700" y="14654"/>
                  </a:cubicBezTo>
                  <a:lnTo>
                    <a:pt x="0" y="20823"/>
                  </a:lnTo>
                  <a:close/>
                </a:path>
              </a:pathLst>
            </a:custGeom>
            <a:noFill/>
            <a:ln w="28575">
              <a:solidFill>
                <a:srgbClr val="0000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4" name="Line 198"/>
            <p:cNvSpPr>
              <a:spLocks noChangeShapeType="1"/>
            </p:cNvSpPr>
            <p:nvPr/>
          </p:nvSpPr>
          <p:spPr bwMode="auto">
            <a:xfrm>
              <a:off x="10650572" y="4657706"/>
              <a:ext cx="1588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5" name="Line 199"/>
            <p:cNvSpPr>
              <a:spLocks noChangeShapeType="1"/>
            </p:cNvSpPr>
            <p:nvPr/>
          </p:nvSpPr>
          <p:spPr bwMode="auto">
            <a:xfrm rot="7220284">
              <a:off x="10321960" y="4073506"/>
              <a:ext cx="0" cy="520700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grpSp>
          <p:nvGrpSpPr>
            <p:cNvPr id="416" name="Group 200"/>
            <p:cNvGrpSpPr>
              <a:grpSpLocks/>
            </p:cNvGrpSpPr>
            <p:nvPr/>
          </p:nvGrpSpPr>
          <p:grpSpPr bwMode="auto">
            <a:xfrm rot="7253297">
              <a:off x="9904436" y="4089397"/>
              <a:ext cx="227014" cy="180975"/>
              <a:chOff x="5504" y="8144"/>
              <a:chExt cx="291" cy="236"/>
            </a:xfrm>
          </p:grpSpPr>
          <p:sp>
            <p:nvSpPr>
              <p:cNvPr id="423" name="Rectangle 201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4" name="Rectangle 202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grpSp>
          <p:nvGrpSpPr>
            <p:cNvPr id="417" name="Group 203"/>
            <p:cNvGrpSpPr>
              <a:grpSpLocks/>
            </p:cNvGrpSpPr>
            <p:nvPr/>
          </p:nvGrpSpPr>
          <p:grpSpPr bwMode="auto">
            <a:xfrm>
              <a:off x="10534666" y="5156181"/>
              <a:ext cx="223837" cy="180975"/>
              <a:chOff x="5504" y="8144"/>
              <a:chExt cx="291" cy="236"/>
            </a:xfrm>
          </p:grpSpPr>
          <p:sp>
            <p:nvSpPr>
              <p:cNvPr id="421" name="Rectangle 204"/>
              <p:cNvSpPr>
                <a:spLocks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  <p:sp>
            <p:nvSpPr>
              <p:cNvPr id="422" name="Rectangle 205"/>
              <p:cNvSpPr>
                <a:spLocks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FFFF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>
                  <a:buNone/>
                </a:pPr>
                <a:endParaRPr kumimoji="1" lang="ja-JP" altLang="en-US" kern="1200" dirty="0">
                  <a:solidFill>
                    <a:srgbClr val="000000"/>
                  </a:solidFill>
                  <a:latin typeface="Arial" charset="0"/>
                  <a:ea typeface="ＭＳ Ｐゴシック" pitchFamily="50" charset="-128"/>
                  <a:cs typeface="+mn-cs"/>
                </a:endParaRPr>
              </a:p>
            </p:txBody>
          </p:sp>
        </p:grpSp>
        <p:sp>
          <p:nvSpPr>
            <p:cNvPr id="418" name="Rectangle 206"/>
            <p:cNvSpPr>
              <a:spLocks noChangeArrowheads="1"/>
            </p:cNvSpPr>
            <p:nvPr/>
          </p:nvSpPr>
          <p:spPr bwMode="auto">
            <a:xfrm rot="3571960">
              <a:off x="10380697" y="4524356"/>
              <a:ext cx="42863" cy="350838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19" name="Rectangle 207"/>
            <p:cNvSpPr>
              <a:spLocks noChangeArrowheads="1"/>
            </p:cNvSpPr>
            <p:nvPr/>
          </p:nvSpPr>
          <p:spPr bwMode="auto">
            <a:xfrm rot="2679310">
              <a:off x="10607710" y="4591031"/>
              <a:ext cx="39688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  <p:sp>
          <p:nvSpPr>
            <p:cNvPr id="420" name="Rectangle 208"/>
            <p:cNvSpPr>
              <a:spLocks noChangeArrowheads="1"/>
            </p:cNvSpPr>
            <p:nvPr/>
          </p:nvSpPr>
          <p:spPr bwMode="auto">
            <a:xfrm rot="4535559">
              <a:off x="10494997" y="4378306"/>
              <a:ext cx="38100" cy="177800"/>
            </a:xfrm>
            <a:prstGeom prst="rect">
              <a:avLst/>
            </a:prstGeom>
            <a:solidFill>
              <a:srgbClr val="00FFFF"/>
            </a:solidFill>
            <a:ln w="2857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>
                <a:buNone/>
              </a:pPr>
              <a:endParaRPr kumimoji="1" lang="ja-JP" altLang="en-US" kern="1200" dirty="0">
                <a:solidFill>
                  <a:srgbClr val="000000"/>
                </a:solidFill>
                <a:latin typeface="Arial" charset="0"/>
                <a:ea typeface="ＭＳ Ｐゴシック" pitchFamily="50" charset="-128"/>
                <a:cs typeface="+mn-cs"/>
              </a:endParaRPr>
            </a:p>
          </p:txBody>
        </p:sp>
      </p:grpSp>
      <p:sp>
        <p:nvSpPr>
          <p:cNvPr id="477" name="AutoShape 49"/>
          <p:cNvSpPr>
            <a:spLocks noChangeArrowheads="1"/>
          </p:cNvSpPr>
          <p:nvPr/>
        </p:nvSpPr>
        <p:spPr bwMode="auto">
          <a:xfrm rot="5400000">
            <a:off x="7191577" y="3405371"/>
            <a:ext cx="344487" cy="702903"/>
          </a:xfrm>
          <a:custGeom>
            <a:avLst/>
            <a:gdLst>
              <a:gd name="G0" fmla="+- 11249 0 0"/>
              <a:gd name="G1" fmla="+- 5118 0 0"/>
              <a:gd name="G2" fmla="+- 21600 0 5118"/>
              <a:gd name="G3" fmla="+- 10800 0 5118"/>
              <a:gd name="G4" fmla="+- 21600 0 11249"/>
              <a:gd name="G5" fmla="*/ G4 G3 10800"/>
              <a:gd name="G6" fmla="+- 21600 0 G5"/>
              <a:gd name="T0" fmla="*/ 11249 w 21600"/>
              <a:gd name="T1" fmla="*/ 0 h 21600"/>
              <a:gd name="T2" fmla="*/ 0 w 21600"/>
              <a:gd name="T3" fmla="*/ 10800 h 21600"/>
              <a:gd name="T4" fmla="*/ 11249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1249" y="0"/>
                </a:moveTo>
                <a:lnTo>
                  <a:pt x="11249" y="5118"/>
                </a:lnTo>
                <a:lnTo>
                  <a:pt x="3375" y="5118"/>
                </a:lnTo>
                <a:lnTo>
                  <a:pt x="3375" y="16482"/>
                </a:lnTo>
                <a:lnTo>
                  <a:pt x="11249" y="16482"/>
                </a:lnTo>
                <a:lnTo>
                  <a:pt x="11249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118"/>
                </a:moveTo>
                <a:lnTo>
                  <a:pt x="1350" y="16482"/>
                </a:lnTo>
                <a:lnTo>
                  <a:pt x="2700" y="16482"/>
                </a:lnTo>
                <a:lnTo>
                  <a:pt x="2700" y="5118"/>
                </a:lnTo>
                <a:close/>
              </a:path>
              <a:path w="21600" h="21600">
                <a:moveTo>
                  <a:pt x="0" y="5118"/>
                </a:moveTo>
                <a:lnTo>
                  <a:pt x="0" y="16482"/>
                </a:lnTo>
                <a:lnTo>
                  <a:pt x="675" y="16482"/>
                </a:lnTo>
                <a:lnTo>
                  <a:pt x="675" y="5118"/>
                </a:lnTo>
                <a:close/>
              </a:path>
            </a:pathLst>
          </a:custGeom>
          <a:solidFill>
            <a:srgbClr val="CCFFCC">
              <a:alpha val="20000"/>
            </a:srgbClr>
          </a:solidFill>
          <a:ln w="6350">
            <a:solidFill>
              <a:srgbClr val="CCFFCC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kumimoji="1" lang="ja-JP" altLang="en-US" sz="2400" kern="1200" dirty="0">
              <a:solidFill>
                <a:srgbClr val="003366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78" name="Text Box 27"/>
          <p:cNvSpPr txBox="1">
            <a:spLocks noChangeAspect="1" noChangeArrowheads="1"/>
          </p:cNvSpPr>
          <p:nvPr/>
        </p:nvSpPr>
        <p:spPr bwMode="auto">
          <a:xfrm>
            <a:off x="6215074" y="1214422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4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DECIGO</a:t>
            </a:r>
            <a:endParaRPr kumimoji="1" lang="en-US" altLang="ja-JP" sz="14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sp>
        <p:nvSpPr>
          <p:cNvPr id="481" name="Text Box 27"/>
          <p:cNvSpPr txBox="1">
            <a:spLocks noChangeAspect="1" noChangeArrowheads="1"/>
          </p:cNvSpPr>
          <p:nvPr/>
        </p:nvSpPr>
        <p:spPr bwMode="auto">
          <a:xfrm>
            <a:off x="7000892" y="2687586"/>
            <a:ext cx="935627" cy="241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 rtl="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kumimoji="1" lang="en-US" altLang="ja-JP" sz="1100" b="1" kern="1200" dirty="0" smtClean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rPr>
              <a:t>1000km</a:t>
            </a:r>
            <a:endParaRPr kumimoji="1" lang="en-US" altLang="ja-JP" sz="1100" b="1" kern="1200" dirty="0">
              <a:solidFill>
                <a:srgbClr val="CCFFCC"/>
              </a:solidFill>
              <a:latin typeface="Tahoma" pitchFamily="34" charset="0"/>
              <a:ea typeface="HGP創英角ｺﾞｼｯｸUB" pitchFamily="50" charset="-128"/>
              <a:cs typeface="+mn-cs"/>
            </a:endParaRPr>
          </a:p>
        </p:txBody>
      </p:sp>
      <p:grpSp>
        <p:nvGrpSpPr>
          <p:cNvPr id="262" name="グループ化 261"/>
          <p:cNvGrpSpPr/>
          <p:nvPr/>
        </p:nvGrpSpPr>
        <p:grpSpPr>
          <a:xfrm>
            <a:off x="857224" y="4286256"/>
            <a:ext cx="5688012" cy="1643074"/>
            <a:chOff x="857224" y="4286256"/>
            <a:chExt cx="5688012" cy="1643074"/>
          </a:xfrm>
        </p:grpSpPr>
        <p:sp>
          <p:nvSpPr>
            <p:cNvPr id="12" name="Rectangle 51"/>
            <p:cNvSpPr>
              <a:spLocks noChangeArrowheads="1"/>
            </p:cNvSpPr>
            <p:nvPr/>
          </p:nvSpPr>
          <p:spPr bwMode="auto">
            <a:xfrm>
              <a:off x="857224" y="4729001"/>
              <a:ext cx="5688012" cy="1200329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l">
                <a:lnSpc>
                  <a:spcPct val="120000"/>
                </a:lnSpc>
                <a:buClr>
                  <a:srgbClr val="003366"/>
                </a:buClr>
                <a:buSzPct val="70000"/>
                <a:buNone/>
              </a:pP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</a:rPr>
                <a:t>DECIGO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の主要技術の宇宙</a:t>
              </a:r>
              <a:r>
                <a:rPr kumimoji="1" lang="ja-JP" altLang="en-US" sz="20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実証</a:t>
              </a:r>
              <a:endParaRPr lang="en-US" altLang="ja-JP" sz="2000" b="1" dirty="0" smtClean="0">
                <a:solidFill>
                  <a:srgbClr val="FFFFFF"/>
                </a:solidFill>
                <a:latin typeface="Tahoma" pitchFamily="34" charset="0"/>
              </a:endParaRP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kumimoji="1" lang="ja-JP" altLang="en-US" sz="20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　　レーザー干渉計</a:t>
              </a:r>
              <a:r>
                <a:rPr kumimoji="1" lang="en-US" altLang="ja-JP" sz="20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 </a:t>
              </a:r>
              <a:r>
                <a:rPr kumimoji="1" lang="ja-JP" altLang="en-US" sz="20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安定化レーザー光源</a:t>
              </a:r>
              <a:r>
                <a:rPr kumimoji="1" lang="en-US" altLang="ja-JP" sz="20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,</a:t>
              </a:r>
            </a:p>
            <a:p>
              <a:pPr algn="l" rtl="0" fontAlgn="base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3366"/>
                </a:buClr>
                <a:buSzPct val="70000"/>
                <a:buFont typeface="Wingdings" pitchFamily="2" charset="2"/>
                <a:buNone/>
              </a:pPr>
              <a:r>
                <a:rPr lang="en-US" altLang="ja-JP" sz="2000" b="1" dirty="0" smtClean="0">
                  <a:solidFill>
                    <a:srgbClr val="FFFFFF"/>
                  </a:solidFill>
                  <a:latin typeface="Tahoma" pitchFamily="34" charset="0"/>
                </a:rPr>
                <a:t>     </a:t>
              </a:r>
              <a:r>
                <a:rPr lang="ja-JP" altLang="en-US" sz="2000" b="1" dirty="0" smtClean="0">
                  <a:solidFill>
                    <a:srgbClr val="FFFFFF"/>
                  </a:solidFill>
                  <a:latin typeface="Tahoma" pitchFamily="34" charset="0"/>
                </a:rPr>
                <a:t>ドラッグフリーシステム、データ取得と解析</a:t>
              </a:r>
              <a:endParaRPr kumimoji="1" lang="ja-JP" altLang="en-US" sz="20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6" name="AutoShape 49"/>
            <p:cNvSpPr>
              <a:spLocks noChangeArrowheads="1"/>
            </p:cNvSpPr>
            <p:nvPr/>
          </p:nvSpPr>
          <p:spPr bwMode="auto">
            <a:xfrm rot="5400000">
              <a:off x="2190917" y="4107048"/>
              <a:ext cx="344487" cy="702903"/>
            </a:xfrm>
            <a:custGeom>
              <a:avLst/>
              <a:gdLst>
                <a:gd name="G0" fmla="+- 11249 0 0"/>
                <a:gd name="G1" fmla="+- 5118 0 0"/>
                <a:gd name="G2" fmla="+- 21600 0 5118"/>
                <a:gd name="G3" fmla="+- 10800 0 5118"/>
                <a:gd name="G4" fmla="+- 21600 0 11249"/>
                <a:gd name="G5" fmla="*/ G4 G3 10800"/>
                <a:gd name="G6" fmla="+- 21600 0 G5"/>
                <a:gd name="T0" fmla="*/ 11249 w 21600"/>
                <a:gd name="T1" fmla="*/ 0 h 21600"/>
                <a:gd name="T2" fmla="*/ 0 w 21600"/>
                <a:gd name="T3" fmla="*/ 10800 h 21600"/>
                <a:gd name="T4" fmla="*/ 11249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249" y="0"/>
                  </a:moveTo>
                  <a:lnTo>
                    <a:pt x="11249" y="5118"/>
                  </a:lnTo>
                  <a:lnTo>
                    <a:pt x="3375" y="5118"/>
                  </a:lnTo>
                  <a:lnTo>
                    <a:pt x="3375" y="16482"/>
                  </a:lnTo>
                  <a:lnTo>
                    <a:pt x="11249" y="16482"/>
                  </a:lnTo>
                  <a:lnTo>
                    <a:pt x="11249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118"/>
                  </a:moveTo>
                  <a:lnTo>
                    <a:pt x="1350" y="16482"/>
                  </a:lnTo>
                  <a:lnTo>
                    <a:pt x="2700" y="16482"/>
                  </a:lnTo>
                  <a:lnTo>
                    <a:pt x="2700" y="5118"/>
                  </a:lnTo>
                  <a:close/>
                </a:path>
                <a:path w="21600" h="21600">
                  <a:moveTo>
                    <a:pt x="0" y="5118"/>
                  </a:moveTo>
                  <a:lnTo>
                    <a:pt x="0" y="16482"/>
                  </a:lnTo>
                  <a:lnTo>
                    <a:pt x="675" y="16482"/>
                  </a:lnTo>
                  <a:lnTo>
                    <a:pt x="675" y="5118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 w="6350">
              <a:solidFill>
                <a:srgbClr val="FFFFFF"/>
              </a:solidFill>
              <a:miter lim="800000"/>
              <a:headEnd/>
              <a:tailEnd/>
            </a:ln>
            <a:effectLst/>
          </p:spPr>
          <p:txBody>
            <a:bodyPr anchor="ctr">
              <a:no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2400" kern="1200" dirty="0">
                <a:solidFill>
                  <a:srgbClr val="003366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</p:grpSp>
      <p:grpSp>
        <p:nvGrpSpPr>
          <p:cNvPr id="487" name="グループ化 486"/>
          <p:cNvGrpSpPr/>
          <p:nvPr/>
        </p:nvGrpSpPr>
        <p:grpSpPr>
          <a:xfrm>
            <a:off x="6279579" y="4116346"/>
            <a:ext cx="2566805" cy="1955860"/>
            <a:chOff x="6279579" y="4116346"/>
            <a:chExt cx="2566805" cy="1955860"/>
          </a:xfrm>
        </p:grpSpPr>
        <p:sp>
          <p:nvSpPr>
            <p:cNvPr id="16" name="Oval 10"/>
            <p:cNvSpPr>
              <a:spLocks noChangeAspect="1" noChangeArrowheads="1"/>
            </p:cNvSpPr>
            <p:nvPr/>
          </p:nvSpPr>
          <p:spPr bwMode="auto">
            <a:xfrm>
              <a:off x="6455022" y="4116346"/>
              <a:ext cx="1903996" cy="1839141"/>
            </a:xfrm>
            <a:prstGeom prst="ellipse">
              <a:avLst/>
            </a:prstGeom>
            <a:solidFill>
              <a:srgbClr val="FFFFFF">
                <a:alpha val="30000"/>
              </a:srgbClr>
            </a:solidFill>
            <a:ln w="28575">
              <a:solidFill>
                <a:srgbClr val="FFFFFF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7" name="Line 43"/>
            <p:cNvSpPr>
              <a:spLocks noChangeAspect="1" noChangeShapeType="1"/>
            </p:cNvSpPr>
            <p:nvPr/>
          </p:nvSpPr>
          <p:spPr bwMode="auto">
            <a:xfrm flipV="1">
              <a:off x="6709574" y="5052620"/>
              <a:ext cx="713708" cy="1124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4" name="AutoShape 8"/>
            <p:cNvSpPr>
              <a:spLocks noChangeAspect="1" noChangeArrowheads="1"/>
            </p:cNvSpPr>
            <p:nvPr/>
          </p:nvSpPr>
          <p:spPr bwMode="auto">
            <a:xfrm rot="5400000">
              <a:off x="6309833" y="4995382"/>
              <a:ext cx="151671" cy="125538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5" name="AutoShape 9"/>
            <p:cNvSpPr>
              <a:spLocks noChangeAspect="1" noChangeArrowheads="1"/>
            </p:cNvSpPr>
            <p:nvPr/>
          </p:nvSpPr>
          <p:spPr bwMode="auto">
            <a:xfrm rot="16200000" flipH="1">
              <a:off x="8359534" y="4976349"/>
              <a:ext cx="151671" cy="126700"/>
            </a:xfrm>
            <a:prstGeom prst="flowChartManualOperation">
              <a:avLst/>
            </a:prstGeom>
            <a:solidFill>
              <a:srgbClr val="FF00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17" name="Text Box 11"/>
            <p:cNvSpPr txBox="1">
              <a:spLocks noChangeAspect="1" noChangeArrowheads="1"/>
            </p:cNvSpPr>
            <p:nvPr/>
          </p:nvSpPr>
          <p:spPr bwMode="auto">
            <a:xfrm>
              <a:off x="7215626" y="4504360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Local Sensor</a:t>
              </a:r>
            </a:p>
          </p:txBody>
        </p:sp>
        <p:sp>
          <p:nvSpPr>
            <p:cNvPr id="18" name="Text Box 12"/>
            <p:cNvSpPr txBox="1">
              <a:spLocks noChangeAspect="1" noChangeArrowheads="1"/>
            </p:cNvSpPr>
            <p:nvPr/>
          </p:nvSpPr>
          <p:spPr bwMode="auto">
            <a:xfrm>
              <a:off x="7238093" y="5613348"/>
              <a:ext cx="977245" cy="217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Actuator</a:t>
              </a:r>
            </a:p>
          </p:txBody>
        </p:sp>
        <p:sp>
          <p:nvSpPr>
            <p:cNvPr id="20" name="Line 14"/>
            <p:cNvSpPr>
              <a:spLocks noChangeAspect="1" noChangeShapeType="1"/>
            </p:cNvSpPr>
            <p:nvPr/>
          </p:nvSpPr>
          <p:spPr bwMode="auto">
            <a:xfrm>
              <a:off x="6935078" y="5041385"/>
              <a:ext cx="1162" cy="287612"/>
            </a:xfrm>
            <a:prstGeom prst="line">
              <a:avLst/>
            </a:prstGeom>
            <a:noFill/>
            <a:ln w="57150">
              <a:solidFill>
                <a:srgbClr val="00FF00"/>
              </a:solidFill>
              <a:round/>
              <a:headEnd/>
              <a:tailEnd/>
            </a:ln>
            <a:effectLst/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1" name="Line 15"/>
            <p:cNvSpPr>
              <a:spLocks noChangeAspect="1" noChangeShapeType="1"/>
            </p:cNvSpPr>
            <p:nvPr/>
          </p:nvSpPr>
          <p:spPr bwMode="auto">
            <a:xfrm>
              <a:off x="6932753" y="5416628"/>
              <a:ext cx="1162" cy="77521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2" name="Line 16"/>
            <p:cNvSpPr>
              <a:spLocks noChangeAspect="1" noChangeShapeType="1"/>
            </p:cNvSpPr>
            <p:nvPr/>
          </p:nvSpPr>
          <p:spPr bwMode="auto">
            <a:xfrm>
              <a:off x="6930428" y="5489654"/>
              <a:ext cx="196444" cy="1124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3" name="Line 17"/>
            <p:cNvSpPr>
              <a:spLocks noChangeAspect="1" noChangeShapeType="1"/>
            </p:cNvSpPr>
            <p:nvPr/>
          </p:nvSpPr>
          <p:spPr bwMode="auto">
            <a:xfrm flipV="1">
              <a:off x="7118735" y="5186314"/>
              <a:ext cx="0" cy="305587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4" name="Line 18"/>
            <p:cNvSpPr>
              <a:spLocks noChangeAspect="1" noChangeShapeType="1"/>
            </p:cNvSpPr>
            <p:nvPr/>
          </p:nvSpPr>
          <p:spPr bwMode="auto">
            <a:xfrm>
              <a:off x="7110598" y="5196425"/>
              <a:ext cx="126700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25" name="Group 19"/>
            <p:cNvGrpSpPr>
              <a:grpSpLocks noChangeAspect="1"/>
            </p:cNvGrpSpPr>
            <p:nvPr/>
          </p:nvGrpSpPr>
          <p:grpSpPr bwMode="auto">
            <a:xfrm>
              <a:off x="6858016" y="5317761"/>
              <a:ext cx="129025" cy="98866"/>
              <a:chOff x="5504" y="8144"/>
              <a:chExt cx="291" cy="236"/>
            </a:xfrm>
          </p:grpSpPr>
          <p:sp>
            <p:nvSpPr>
              <p:cNvPr id="51" name="Rectangle 20"/>
              <p:cNvSpPr>
                <a:spLocks noChangeAspect="1" noChangeArrowheads="1"/>
              </p:cNvSpPr>
              <p:nvPr/>
            </p:nvSpPr>
            <p:spPr bwMode="auto">
              <a:xfrm>
                <a:off x="5577" y="8233"/>
                <a:ext cx="155" cy="147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2" name="Rectangle 21"/>
              <p:cNvSpPr>
                <a:spLocks noChangeAspect="1" noChangeArrowheads="1"/>
              </p:cNvSpPr>
              <p:nvPr/>
            </p:nvSpPr>
            <p:spPr bwMode="auto">
              <a:xfrm>
                <a:off x="5504" y="8144"/>
                <a:ext cx="291" cy="106"/>
              </a:xfrm>
              <a:prstGeom prst="rect">
                <a:avLst/>
              </a:prstGeom>
              <a:solidFill>
                <a:srgbClr val="00CCFF"/>
              </a:solidFill>
              <a:ln w="6350">
                <a:solidFill>
                  <a:srgbClr val="808080"/>
                </a:solidFill>
                <a:miter lim="800000"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26" name="Rectangle 22"/>
            <p:cNvSpPr>
              <a:spLocks noChangeAspect="1" noChangeArrowheads="1"/>
            </p:cNvSpPr>
            <p:nvPr/>
          </p:nvSpPr>
          <p:spPr bwMode="auto">
            <a:xfrm>
              <a:off x="7254735" y="5116671"/>
              <a:ext cx="40683" cy="142683"/>
            </a:xfrm>
            <a:prstGeom prst="rect">
              <a:avLst/>
            </a:prstGeom>
            <a:solidFill>
              <a:srgbClr val="0000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7" name="Line 23"/>
            <p:cNvSpPr>
              <a:spLocks noChangeAspect="1" noChangeShapeType="1"/>
            </p:cNvSpPr>
            <p:nvPr/>
          </p:nvSpPr>
          <p:spPr bwMode="auto">
            <a:xfrm flipH="1" flipV="1">
              <a:off x="8246255" y="4895332"/>
              <a:ext cx="1162" cy="146053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8" name="Line 24"/>
            <p:cNvSpPr>
              <a:spLocks noChangeAspect="1" noChangeShapeType="1"/>
            </p:cNvSpPr>
            <p:nvPr/>
          </p:nvSpPr>
          <p:spPr bwMode="auto">
            <a:xfrm flipH="1" flipV="1">
              <a:off x="8081195" y="4899826"/>
              <a:ext cx="168546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29" name="Line 25"/>
            <p:cNvSpPr>
              <a:spLocks noChangeAspect="1" noChangeShapeType="1"/>
            </p:cNvSpPr>
            <p:nvPr/>
          </p:nvSpPr>
          <p:spPr bwMode="auto">
            <a:xfrm flipH="1" flipV="1">
              <a:off x="8242767" y="5039138"/>
              <a:ext cx="101128" cy="0"/>
            </a:xfrm>
            <a:prstGeom prst="line">
              <a:avLst/>
            </a:prstGeom>
            <a:noFill/>
            <a:ln w="38100">
              <a:solidFill>
                <a:schemeClr val="tx1">
                  <a:lumMod val="20000"/>
                  <a:lumOff val="80000"/>
                </a:schemeClr>
              </a:solidFill>
              <a:round/>
              <a:headEnd type="triangle" w="med" len="med"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0" name="Rectangle 26"/>
            <p:cNvSpPr>
              <a:spLocks noChangeAspect="1" noChangeArrowheads="1"/>
            </p:cNvSpPr>
            <p:nvPr/>
          </p:nvSpPr>
          <p:spPr bwMode="auto">
            <a:xfrm flipH="1">
              <a:off x="8064922" y="4862751"/>
              <a:ext cx="40683" cy="142683"/>
            </a:xfrm>
            <a:prstGeom prst="rect">
              <a:avLst/>
            </a:prstGeom>
            <a:solidFill>
              <a:srgbClr val="FFCC00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1" name="Text Box 27"/>
            <p:cNvSpPr txBox="1">
              <a:spLocks noChangeAspect="1" noChangeArrowheads="1"/>
            </p:cNvSpPr>
            <p:nvPr/>
          </p:nvSpPr>
          <p:spPr bwMode="auto">
            <a:xfrm>
              <a:off x="7910757" y="5766573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Thruster</a:t>
              </a:r>
            </a:p>
          </p:txBody>
        </p:sp>
        <p:sp>
          <p:nvSpPr>
            <p:cNvPr id="33" name="Line 29"/>
            <p:cNvSpPr>
              <a:spLocks noChangeAspect="1" noChangeShapeType="1"/>
            </p:cNvSpPr>
            <p:nvPr/>
          </p:nvSpPr>
          <p:spPr bwMode="auto">
            <a:xfrm>
              <a:off x="7896375" y="4703216"/>
              <a:ext cx="174359" cy="140436"/>
            </a:xfrm>
            <a:prstGeom prst="line">
              <a:avLst/>
            </a:prstGeom>
            <a:noFill/>
            <a:ln w="9525">
              <a:solidFill>
                <a:srgbClr val="FFFFFF"/>
              </a:solidFill>
              <a:round/>
              <a:headEnd/>
              <a:tailEnd type="triangle" w="med" len="med"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4" name="Freeform 30"/>
            <p:cNvSpPr>
              <a:spLocks noChangeAspect="1"/>
            </p:cNvSpPr>
            <p:nvPr/>
          </p:nvSpPr>
          <p:spPr bwMode="auto">
            <a:xfrm>
              <a:off x="7407008" y="5017791"/>
              <a:ext cx="545161" cy="71903"/>
            </a:xfrm>
            <a:custGeom>
              <a:avLst/>
              <a:gdLst/>
              <a:ahLst/>
              <a:cxnLst>
                <a:cxn ang="0">
                  <a:pos x="45" y="30"/>
                </a:cxn>
                <a:cxn ang="0">
                  <a:pos x="30" y="171"/>
                </a:cxn>
                <a:cxn ang="0">
                  <a:pos x="45" y="327"/>
                </a:cxn>
                <a:cxn ang="0">
                  <a:pos x="126" y="315"/>
                </a:cxn>
                <a:cxn ang="0">
                  <a:pos x="735" y="303"/>
                </a:cxn>
                <a:cxn ang="0">
                  <a:pos x="1605" y="279"/>
                </a:cxn>
                <a:cxn ang="0">
                  <a:pos x="2607" y="300"/>
                </a:cxn>
                <a:cxn ang="0">
                  <a:pos x="3330" y="333"/>
                </a:cxn>
                <a:cxn ang="0">
                  <a:pos x="3648" y="351"/>
                </a:cxn>
                <a:cxn ang="0">
                  <a:pos x="3672" y="249"/>
                </a:cxn>
                <a:cxn ang="0">
                  <a:pos x="3672" y="171"/>
                </a:cxn>
                <a:cxn ang="0">
                  <a:pos x="3690" y="36"/>
                </a:cxn>
                <a:cxn ang="0">
                  <a:pos x="3660" y="12"/>
                </a:cxn>
                <a:cxn ang="0">
                  <a:pos x="3594" y="6"/>
                </a:cxn>
                <a:cxn ang="0">
                  <a:pos x="2991" y="51"/>
                </a:cxn>
                <a:cxn ang="0">
                  <a:pos x="1911" y="75"/>
                </a:cxn>
                <a:cxn ang="0">
                  <a:pos x="1065" y="78"/>
                </a:cxn>
                <a:cxn ang="0">
                  <a:pos x="303" y="51"/>
                </a:cxn>
                <a:cxn ang="0">
                  <a:pos x="45" y="30"/>
                </a:cxn>
              </a:cxnLst>
              <a:rect l="0" t="0" r="r" b="b"/>
              <a:pathLst>
                <a:path w="3705" h="365">
                  <a:moveTo>
                    <a:pt x="45" y="30"/>
                  </a:moveTo>
                  <a:cubicBezTo>
                    <a:pt x="0" y="50"/>
                    <a:pt x="30" y="122"/>
                    <a:pt x="30" y="171"/>
                  </a:cubicBezTo>
                  <a:cubicBezTo>
                    <a:pt x="30" y="220"/>
                    <a:pt x="29" y="303"/>
                    <a:pt x="45" y="327"/>
                  </a:cubicBezTo>
                  <a:cubicBezTo>
                    <a:pt x="61" y="351"/>
                    <a:pt x="11" y="319"/>
                    <a:pt x="126" y="315"/>
                  </a:cubicBezTo>
                  <a:cubicBezTo>
                    <a:pt x="241" y="311"/>
                    <a:pt x="489" y="309"/>
                    <a:pt x="735" y="303"/>
                  </a:cubicBezTo>
                  <a:cubicBezTo>
                    <a:pt x="981" y="297"/>
                    <a:pt x="1293" y="279"/>
                    <a:pt x="1605" y="279"/>
                  </a:cubicBezTo>
                  <a:cubicBezTo>
                    <a:pt x="1917" y="279"/>
                    <a:pt x="2320" y="291"/>
                    <a:pt x="2607" y="300"/>
                  </a:cubicBezTo>
                  <a:cubicBezTo>
                    <a:pt x="2894" y="309"/>
                    <a:pt x="3157" y="325"/>
                    <a:pt x="3330" y="333"/>
                  </a:cubicBezTo>
                  <a:cubicBezTo>
                    <a:pt x="3503" y="341"/>
                    <a:pt x="3591" y="365"/>
                    <a:pt x="3648" y="351"/>
                  </a:cubicBezTo>
                  <a:cubicBezTo>
                    <a:pt x="3705" y="337"/>
                    <a:pt x="3668" y="279"/>
                    <a:pt x="3672" y="249"/>
                  </a:cubicBezTo>
                  <a:cubicBezTo>
                    <a:pt x="3676" y="219"/>
                    <a:pt x="3669" y="207"/>
                    <a:pt x="3672" y="171"/>
                  </a:cubicBezTo>
                  <a:cubicBezTo>
                    <a:pt x="3675" y="135"/>
                    <a:pt x="3692" y="62"/>
                    <a:pt x="3690" y="36"/>
                  </a:cubicBezTo>
                  <a:cubicBezTo>
                    <a:pt x="3688" y="10"/>
                    <a:pt x="3676" y="17"/>
                    <a:pt x="3660" y="12"/>
                  </a:cubicBezTo>
                  <a:cubicBezTo>
                    <a:pt x="3644" y="7"/>
                    <a:pt x="3705" y="0"/>
                    <a:pt x="3594" y="6"/>
                  </a:cubicBezTo>
                  <a:cubicBezTo>
                    <a:pt x="3483" y="12"/>
                    <a:pt x="3271" y="40"/>
                    <a:pt x="2991" y="51"/>
                  </a:cubicBezTo>
                  <a:cubicBezTo>
                    <a:pt x="2711" y="62"/>
                    <a:pt x="2232" y="71"/>
                    <a:pt x="1911" y="75"/>
                  </a:cubicBezTo>
                  <a:cubicBezTo>
                    <a:pt x="1590" y="79"/>
                    <a:pt x="1333" y="82"/>
                    <a:pt x="1065" y="78"/>
                  </a:cubicBezTo>
                  <a:cubicBezTo>
                    <a:pt x="797" y="74"/>
                    <a:pt x="473" y="59"/>
                    <a:pt x="303" y="51"/>
                  </a:cubicBezTo>
                  <a:cubicBezTo>
                    <a:pt x="133" y="43"/>
                    <a:pt x="90" y="10"/>
                    <a:pt x="45" y="30"/>
                  </a:cubicBezTo>
                  <a:close/>
                </a:path>
              </a:pathLst>
            </a:custGeom>
            <a:solidFill>
              <a:srgbClr val="339933"/>
            </a:solidFill>
            <a:ln w="3175" cmpd="sng">
              <a:solidFill>
                <a:srgbClr val="339933"/>
              </a:solidFill>
              <a:round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grpSp>
          <p:nvGrpSpPr>
            <p:cNvPr id="35" name="Group 31"/>
            <p:cNvGrpSpPr>
              <a:grpSpLocks noChangeAspect="1"/>
            </p:cNvGrpSpPr>
            <p:nvPr/>
          </p:nvGrpSpPr>
          <p:grpSpPr bwMode="auto">
            <a:xfrm flipH="1">
              <a:off x="7692957" y="4923419"/>
              <a:ext cx="341743" cy="276377"/>
              <a:chOff x="4785" y="11039"/>
              <a:chExt cx="829" cy="688"/>
            </a:xfrm>
          </p:grpSpPr>
          <p:sp>
            <p:nvSpPr>
              <p:cNvPr id="46" name="Freeform 32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7" name="Line 33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8" name="Line 34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9" name="Line 35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50" name="Arc 36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grpSp>
          <p:nvGrpSpPr>
            <p:cNvPr id="36" name="Group 37"/>
            <p:cNvGrpSpPr>
              <a:grpSpLocks noChangeAspect="1"/>
            </p:cNvGrpSpPr>
            <p:nvPr/>
          </p:nvGrpSpPr>
          <p:grpSpPr bwMode="auto">
            <a:xfrm>
              <a:off x="7325641" y="4932407"/>
              <a:ext cx="341743" cy="276377"/>
              <a:chOff x="4785" y="11039"/>
              <a:chExt cx="829" cy="688"/>
            </a:xfrm>
          </p:grpSpPr>
          <p:sp>
            <p:nvSpPr>
              <p:cNvPr id="41" name="Freeform 38"/>
              <p:cNvSpPr>
                <a:spLocks noChangeAspect="1"/>
              </p:cNvSpPr>
              <p:nvPr/>
            </p:nvSpPr>
            <p:spPr bwMode="auto">
              <a:xfrm>
                <a:off x="4800" y="11132"/>
                <a:ext cx="233" cy="5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687"/>
                  </a:cxn>
                  <a:cxn ang="0">
                    <a:pos x="312" y="687"/>
                  </a:cxn>
                  <a:cxn ang="0">
                    <a:pos x="258" y="501"/>
                  </a:cxn>
                  <a:cxn ang="0">
                    <a:pos x="246" y="345"/>
                  </a:cxn>
                  <a:cxn ang="0">
                    <a:pos x="261" y="171"/>
                  </a:cxn>
                  <a:cxn ang="0">
                    <a:pos x="306" y="0"/>
                  </a:cxn>
                  <a:cxn ang="0">
                    <a:pos x="0" y="0"/>
                  </a:cxn>
                </a:cxnLst>
                <a:rect l="0" t="0" r="r" b="b"/>
                <a:pathLst>
                  <a:path w="312" h="687">
                    <a:moveTo>
                      <a:pt x="0" y="0"/>
                    </a:moveTo>
                    <a:lnTo>
                      <a:pt x="3" y="687"/>
                    </a:lnTo>
                    <a:lnTo>
                      <a:pt x="312" y="687"/>
                    </a:lnTo>
                    <a:lnTo>
                      <a:pt x="258" y="501"/>
                    </a:lnTo>
                    <a:lnTo>
                      <a:pt x="246" y="345"/>
                    </a:lnTo>
                    <a:lnTo>
                      <a:pt x="261" y="171"/>
                    </a:lnTo>
                    <a:lnTo>
                      <a:pt x="30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CCFF"/>
              </a:solidFill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2" name="Line 39"/>
              <p:cNvSpPr>
                <a:spLocks noChangeAspect="1" noChangeShapeType="1"/>
              </p:cNvSpPr>
              <p:nvPr/>
            </p:nvSpPr>
            <p:spPr bwMode="auto">
              <a:xfrm>
                <a:off x="4798" y="11113"/>
                <a:ext cx="1" cy="549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3" name="Line 40"/>
              <p:cNvSpPr>
                <a:spLocks noChangeAspect="1" noChangeShapeType="1"/>
              </p:cNvSpPr>
              <p:nvPr/>
            </p:nvSpPr>
            <p:spPr bwMode="auto">
              <a:xfrm>
                <a:off x="4787" y="11129"/>
                <a:ext cx="250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4" name="Line 41"/>
              <p:cNvSpPr>
                <a:spLocks noChangeAspect="1" noChangeShapeType="1"/>
              </p:cNvSpPr>
              <p:nvPr/>
            </p:nvSpPr>
            <p:spPr bwMode="auto">
              <a:xfrm>
                <a:off x="4785" y="11645"/>
                <a:ext cx="259" cy="2"/>
              </a:xfrm>
              <a:prstGeom prst="line">
                <a:avLst/>
              </a:pr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  <p:sp>
            <p:nvSpPr>
              <p:cNvPr id="45" name="Arc 42"/>
              <p:cNvSpPr>
                <a:spLocks noChangeAspect="1"/>
              </p:cNvSpPr>
              <p:nvPr/>
            </p:nvSpPr>
            <p:spPr bwMode="auto">
              <a:xfrm rot="35128499">
                <a:off x="4917" y="11030"/>
                <a:ext cx="688" cy="706"/>
              </a:xfrm>
              <a:custGeom>
                <a:avLst/>
                <a:gdLst>
                  <a:gd name="G0" fmla="+- 0 0 0"/>
                  <a:gd name="G1" fmla="+- 19786 0 0"/>
                  <a:gd name="G2" fmla="+- 21600 0 0"/>
                  <a:gd name="T0" fmla="*/ 8665 w 19558"/>
                  <a:gd name="T1" fmla="*/ 0 h 19786"/>
                  <a:gd name="T2" fmla="*/ 19558 w 19558"/>
                  <a:gd name="T3" fmla="*/ 10618 h 19786"/>
                  <a:gd name="T4" fmla="*/ 0 w 19558"/>
                  <a:gd name="T5" fmla="*/ 19786 h 197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558" h="19786" fill="none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</a:path>
                  <a:path w="19558" h="19786" stroke="0" extrusionOk="0">
                    <a:moveTo>
                      <a:pt x="8664" y="0"/>
                    </a:moveTo>
                    <a:cubicBezTo>
                      <a:pt x="13463" y="2101"/>
                      <a:pt x="17334" y="5875"/>
                      <a:pt x="19557" y="10618"/>
                    </a:cubicBezTo>
                    <a:lnTo>
                      <a:pt x="0" y="19786"/>
                    </a:lnTo>
                    <a:close/>
                  </a:path>
                </a:pathLst>
              </a:custGeom>
              <a:noFill/>
              <a:ln w="6350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lIns="74295" tIns="8890" rIns="74295" bIns="8890"/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ja-JP" altLang="en-US" sz="1100" kern="1200" dirty="0">
                  <a:solidFill>
                    <a:srgbClr val="003366"/>
                  </a:solidFill>
                  <a:latin typeface="Times New Roman" pitchFamily="18" charset="0"/>
                  <a:ea typeface="HGP創英角ｺﾞｼｯｸUB" pitchFamily="50" charset="-128"/>
                  <a:cs typeface="+mn-cs"/>
                </a:endParaRPr>
              </a:p>
            </p:txBody>
          </p:sp>
        </p:grpSp>
        <p:sp>
          <p:nvSpPr>
            <p:cNvPr id="38" name="Rectangle 44"/>
            <p:cNvSpPr>
              <a:spLocks noChangeAspect="1" noChangeArrowheads="1"/>
            </p:cNvSpPr>
            <p:nvPr/>
          </p:nvSpPr>
          <p:spPr bwMode="auto">
            <a:xfrm>
              <a:off x="6630531" y="4999815"/>
              <a:ext cx="199931" cy="102237"/>
            </a:xfrm>
            <a:prstGeom prst="rect">
              <a:avLst/>
            </a:prstGeom>
            <a:solidFill>
              <a:srgbClr val="00CCFF"/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0" name="Line 46"/>
            <p:cNvSpPr>
              <a:spLocks noChangeShapeType="1"/>
            </p:cNvSpPr>
            <p:nvPr/>
          </p:nvSpPr>
          <p:spPr bwMode="auto">
            <a:xfrm flipV="1">
              <a:off x="8346317" y="5123631"/>
              <a:ext cx="68679" cy="64294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4" name="Text Box 11"/>
            <p:cNvSpPr txBox="1">
              <a:spLocks noChangeAspect="1" noChangeArrowheads="1"/>
            </p:cNvSpPr>
            <p:nvPr/>
          </p:nvSpPr>
          <p:spPr bwMode="auto">
            <a:xfrm>
              <a:off x="6644122" y="4544974"/>
              <a:ext cx="1499778" cy="347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FFFFFF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Laser</a:t>
              </a:r>
              <a:endParaRPr kumimoji="1" lang="en-US" altLang="ja-JP" sz="1100" b="1" kern="1200" dirty="0">
                <a:solidFill>
                  <a:srgbClr val="FFFFFF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6" name="Line 46"/>
            <p:cNvSpPr>
              <a:spLocks noChangeShapeType="1"/>
            </p:cNvSpPr>
            <p:nvPr/>
          </p:nvSpPr>
          <p:spPr bwMode="auto">
            <a:xfrm flipH="1">
              <a:off x="6712381" y="4687850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79" name="Text Box 27"/>
            <p:cNvSpPr txBox="1">
              <a:spLocks noChangeAspect="1" noChangeArrowheads="1"/>
            </p:cNvSpPr>
            <p:nvPr/>
          </p:nvSpPr>
          <p:spPr bwMode="auto">
            <a:xfrm>
              <a:off x="6279579" y="583085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4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DPF</a:t>
              </a:r>
              <a:endParaRPr kumimoji="1" lang="en-US" altLang="ja-JP" sz="14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2" name="Text Box 27"/>
            <p:cNvSpPr txBox="1">
              <a:spLocks noChangeAspect="1" noChangeArrowheads="1"/>
            </p:cNvSpPr>
            <p:nvPr/>
          </p:nvSpPr>
          <p:spPr bwMode="auto">
            <a:xfrm>
              <a:off x="7422587" y="5116478"/>
              <a:ext cx="935627" cy="2413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just" rtl="0" fontAlgn="base">
                <a:spcBef>
                  <a:spcPct val="0"/>
                </a:spcBef>
                <a:spcAft>
                  <a:spcPct val="0"/>
                </a:spcAft>
                <a:buNone/>
              </a:pPr>
              <a:r>
                <a:rPr kumimoji="1" lang="en-US" altLang="ja-JP" sz="1100" b="1" kern="1200" dirty="0" smtClean="0">
                  <a:solidFill>
                    <a:srgbClr val="CCFFCC"/>
                  </a:solidFill>
                  <a:latin typeface="Tahoma" pitchFamily="34" charset="0"/>
                  <a:ea typeface="HGP創英角ｺﾞｼｯｸUB" pitchFamily="50" charset="-128"/>
                  <a:cs typeface="+mn-cs"/>
                </a:rPr>
                <a:t>30cm</a:t>
              </a:r>
              <a:endParaRPr kumimoji="1" lang="en-US" altLang="ja-JP" sz="1100" b="1" kern="1200" dirty="0">
                <a:solidFill>
                  <a:srgbClr val="CCFFCC"/>
                </a:solidFill>
                <a:latin typeface="Tahoma" pitchFamily="34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483" name="Line 46"/>
            <p:cNvSpPr>
              <a:spLocks noChangeShapeType="1"/>
            </p:cNvSpPr>
            <p:nvPr/>
          </p:nvSpPr>
          <p:spPr bwMode="auto">
            <a:xfrm flipH="1" flipV="1">
              <a:off x="7283885" y="5330792"/>
              <a:ext cx="145635" cy="285752"/>
            </a:xfrm>
            <a:prstGeom prst="line">
              <a:avLst/>
            </a:prstGeom>
            <a:noFill/>
            <a:ln w="15875">
              <a:solidFill>
                <a:srgbClr val="FFFFFF"/>
              </a:solidFill>
              <a:round/>
              <a:headEnd/>
              <a:tailEnd type="triangle" w="med" len="med"/>
            </a:ln>
            <a:effectLst/>
          </p:spPr>
          <p:txBody>
            <a:bodyPr wrap="square" anchor="ctr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  <p:sp>
          <p:nvSpPr>
            <p:cNvPr id="39" name="Rectangle 45"/>
            <p:cNvSpPr>
              <a:spLocks noChangeAspect="1" noChangeArrowheads="1"/>
            </p:cNvSpPr>
            <p:nvPr/>
          </p:nvSpPr>
          <p:spPr bwMode="auto">
            <a:xfrm rot="2679310">
              <a:off x="6926474" y="4957489"/>
              <a:ext cx="45719" cy="213579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6350">
              <a:solidFill>
                <a:srgbClr val="808080"/>
              </a:solidFill>
              <a:miter lim="800000"/>
              <a:headEnd/>
              <a:tailEnd/>
            </a:ln>
          </p:spPr>
          <p:txBody>
            <a:bodyPr lIns="74295" tIns="8890" rIns="74295" bIns="8890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kumimoji="1" lang="ja-JP" altLang="en-US" sz="1100" kern="1200" dirty="0">
                <a:solidFill>
                  <a:srgbClr val="003366"/>
                </a:solidFill>
                <a:latin typeface="Times New Roman" pitchFamily="18" charset="0"/>
                <a:ea typeface="HGP創英角ｺﾞｼｯｸUB" pitchFamily="50" charset="-128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 $$ \overline{x^2(t)}= \int^\infty_{0}{G(f) df} $$&#10;\end{document}&#10;"/>
  <p:tag name="EXTERNALNAME" val="txp_fig"/>
  <p:tag name="BLEND" val="False"/>
  <p:tag name="TRANSPARENT" val="Fals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86"/>
  <p:tag name="PICTUREFILESIZE" val="17562"/>
</p:tagLst>
</file>

<file path=ppt/theme/theme1.xml><?xml version="1.0" encoding="utf-8"?>
<a:theme xmlns:a="http://schemas.openxmlformats.org/drawingml/2006/main" name="1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1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5875">
          <a:noFill/>
          <a:miter lim="800000"/>
          <a:headEnd/>
          <a:tailEnd/>
        </a:ln>
        <a:effectLst/>
      </a:spPr>
      <a:bodyPr>
        <a:spAutoFit/>
      </a:bodyPr>
      <a:lstStyle>
        <a:defPPr algn="l" rtl="0" fontAlgn="base">
          <a:lnSpc>
            <a:spcPct val="120000"/>
          </a:lnSpc>
          <a:spcBef>
            <a:spcPct val="0"/>
          </a:spcBef>
          <a:spcAft>
            <a:spcPct val="0"/>
          </a:spcAft>
          <a:buClr>
            <a:srgbClr val="003366"/>
          </a:buClr>
          <a:buSzPct val="70000"/>
          <a:buFont typeface="Wingdings" pitchFamily="2" charset="2"/>
          <a:buNone/>
          <a:defRPr kumimoji="1" sz="2000" b="1" kern="1200" dirty="0">
            <a:solidFill>
              <a:srgbClr val="FFFFFF"/>
            </a:solidFill>
            <a:latin typeface="Tahoma" pitchFamily="34" charset="0"/>
            <a:ea typeface="HGP創英角ｺﾞｼｯｸUB" pitchFamily="50" charset="-128"/>
            <a:cs typeface="+mn-c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HGP創英角ｺﾞｼｯｸUB" pitchFamily="50" charset="-128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/>
      <a:lstStyle>
        <a:defPPr algn="just" rtl="0" fontAlgn="base">
          <a:spcBef>
            <a:spcPct val="0"/>
          </a:spcBef>
          <a:spcAft>
            <a:spcPct val="0"/>
          </a:spcAft>
          <a:buNone/>
          <a:defRPr kumimoji="1" sz="1100" b="1" kern="1200" dirty="0" smtClean="0">
            <a:solidFill>
              <a:srgbClr val="FFFFFF"/>
            </a:solidFill>
            <a:latin typeface="Tahoma" pitchFamily="34" charset="0"/>
            <a:ea typeface="HGP創英角ｺﾞｼｯｸUB" pitchFamily="50" charset="-128"/>
            <a:cs typeface="+mn-cs"/>
          </a:defRPr>
        </a:defPPr>
      </a:lstStyle>
    </a:txDef>
  </a:objectDefaults>
  <a:extraClrSchemeLst>
    <a:extraClrScheme>
      <a:clrScheme name="1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Straight Edge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1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ＭＳ Ｐゴシック" pitchFamily="50" charset="-128"/>
          </a:defRPr>
        </a:defPPr>
      </a:lstStyle>
    </a:lnDef>
  </a:objectDefaults>
  <a:extraClrSchemeLst>
    <a:extraClrScheme>
      <a:clrScheme name="1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39411</TotalTime>
  <Words>6402</Words>
  <Application>Microsoft Office PowerPoint</Application>
  <PresentationFormat>画面に合わせる (4:3)</PresentationFormat>
  <Paragraphs>1446</Paragraphs>
  <Slides>73</Slides>
  <Notes>73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73</vt:i4>
      </vt:variant>
    </vt:vector>
  </HeadingPairs>
  <TitlesOfParts>
    <vt:vector size="76" baseType="lpstr">
      <vt:lpstr>1_Straight Edge</vt:lpstr>
      <vt:lpstr>2_Straight Edge</vt:lpstr>
      <vt:lpstr>Drawing</vt:lpstr>
      <vt:lpstr>小型重力波観測衛星DPF と DECIGO</vt:lpstr>
      <vt:lpstr>概要</vt:lpstr>
      <vt:lpstr>スライド 3</vt:lpstr>
      <vt:lpstr>スライド 4</vt:lpstr>
      <vt:lpstr>DECIGO</vt:lpstr>
      <vt:lpstr>初期宇宙の観測</vt:lpstr>
      <vt:lpstr>DECIGOのロードマップ</vt:lpstr>
      <vt:lpstr>スライド 8</vt:lpstr>
      <vt:lpstr>DECIGOパスファインダー</vt:lpstr>
      <vt:lpstr>DPFの目指す科学的成果</vt:lpstr>
      <vt:lpstr>DPFの目指す科学的成果</vt:lpstr>
      <vt:lpstr>DPFの観測対象</vt:lpstr>
      <vt:lpstr>地球重力場観測</vt:lpstr>
      <vt:lpstr>地球重力場観測の観測網</vt:lpstr>
      <vt:lpstr>DPFの目指す科学的成果</vt:lpstr>
      <vt:lpstr>DPFで実証される科学技術</vt:lpstr>
      <vt:lpstr>スライド 17</vt:lpstr>
      <vt:lpstr>DPFシステム概要</vt:lpstr>
      <vt:lpstr>DPFミッション機器構成</vt:lpstr>
      <vt:lpstr>推進体制</vt:lpstr>
      <vt:lpstr>干渉計モジュール</vt:lpstr>
      <vt:lpstr>安定化レーザー光源</vt:lpstr>
      <vt:lpstr>姿勢・ドラッグフリー制御</vt:lpstr>
      <vt:lpstr>信号処理・制御システム</vt:lpstr>
      <vt:lpstr>体制の強化</vt:lpstr>
      <vt:lpstr>スライド 26</vt:lpstr>
      <vt:lpstr>DECIGO-PF</vt:lpstr>
      <vt:lpstr>スライド 28</vt:lpstr>
      <vt:lpstr>スライド 29</vt:lpstr>
      <vt:lpstr>スライド 30</vt:lpstr>
      <vt:lpstr>DPF　スケジュール (暫定)</vt:lpstr>
      <vt:lpstr>衛星スケールの検討</vt:lpstr>
      <vt:lpstr>観測周波数帯と観測対象</vt:lpstr>
      <vt:lpstr>LCGT and DECIGO</vt:lpstr>
      <vt:lpstr>他プロジェクトとの関係</vt:lpstr>
      <vt:lpstr>DPFが目指す科学的成果</vt:lpstr>
      <vt:lpstr>DPFによる重力波の観測</vt:lpstr>
      <vt:lpstr>DPF成功基準</vt:lpstr>
      <vt:lpstr>小型科学衛星シリーズ</vt:lpstr>
      <vt:lpstr>パワースペクトル</vt:lpstr>
      <vt:lpstr>DPFシステム要求値</vt:lpstr>
      <vt:lpstr>衛星への要求</vt:lpstr>
      <vt:lpstr>衛星変動</vt:lpstr>
      <vt:lpstr>温度変動</vt:lpstr>
      <vt:lpstr>Stochastic Background GWs</vt:lpstr>
      <vt:lpstr>SWIMによる実証とDPF</vt:lpstr>
      <vt:lpstr>SWIMによる実証とDPF</vt:lpstr>
      <vt:lpstr>DPF技術開発</vt:lpstr>
      <vt:lpstr>DPF技術開発</vt:lpstr>
      <vt:lpstr>DPF技術開発</vt:lpstr>
      <vt:lpstr>SWIMmn　センサーモジュール</vt:lpstr>
      <vt:lpstr>SWIMmn 軌道上実証</vt:lpstr>
      <vt:lpstr>DPFミッション機器構成</vt:lpstr>
      <vt:lpstr>DPF概要</vt:lpstr>
      <vt:lpstr>Comparison with LPF</vt:lpstr>
      <vt:lpstr>DPFの観測対象</vt:lpstr>
      <vt:lpstr>DPFによる重力波の観測</vt:lpstr>
      <vt:lpstr>地球重力場観測</vt:lpstr>
      <vt:lpstr>スライド 59</vt:lpstr>
      <vt:lpstr>衛星重力ミッション (1)</vt:lpstr>
      <vt:lpstr>衛星重力ミッション (2)</vt:lpstr>
      <vt:lpstr>衛星重力ミッション (3)</vt:lpstr>
      <vt:lpstr>DECIGOのための根幹技術実証</vt:lpstr>
      <vt:lpstr>宇宙干渉計による精密計測</vt:lpstr>
      <vt:lpstr>安定化レーザー光源の実現</vt:lpstr>
      <vt:lpstr>ドラッグフリー制御の実現</vt:lpstr>
      <vt:lpstr>DECIGOのための根幹技術実証</vt:lpstr>
      <vt:lpstr>DPFコスト検討</vt:lpstr>
      <vt:lpstr>DPFで期待できる成果</vt:lpstr>
      <vt:lpstr>DPFの意義</vt:lpstr>
      <vt:lpstr>日本物理学会声明</vt:lpstr>
      <vt:lpstr>球状星団のブラックホール</vt:lpstr>
      <vt:lpstr>過去の重力波観測による成果</vt:lpstr>
    </vt:vector>
  </TitlesOfParts>
  <Company>東京大学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安東 正樹</dc:creator>
  <cp:lastModifiedBy>ando</cp:lastModifiedBy>
  <cp:revision>2451</cp:revision>
  <dcterms:created xsi:type="dcterms:W3CDTF">2002-03-19T09:15:24Z</dcterms:created>
  <dcterms:modified xsi:type="dcterms:W3CDTF">2010-01-07T18:51:30Z</dcterms:modified>
</cp:coreProperties>
</file>